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"/>
  </p:notesMasterIdLst>
  <p:sldIdLst>
    <p:sldId id="265" r:id="rId2"/>
  </p:sldIdLst>
  <p:sldSz cx="9906000" cy="6858000" type="A4"/>
  <p:notesSz cx="9939338" cy="6807200"/>
  <p:defaultTextStyle>
    <a:defPPr>
      <a:defRPr lang="ja-JP"/>
    </a:defPPr>
    <a:lvl1pPr marL="0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1pPr>
    <a:lvl2pPr marL="223388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2pPr>
    <a:lvl3pPr marL="446776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3pPr>
    <a:lvl4pPr marL="670164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4pPr>
    <a:lvl5pPr marL="893552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5pPr>
    <a:lvl6pPr marL="1116940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6pPr>
    <a:lvl7pPr marL="1340328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7pPr>
    <a:lvl8pPr marL="1563715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8pPr>
    <a:lvl9pPr marL="1787103" algn="l" defTabSz="446776" rtl="0" eaLnBrk="1" latinLnBrk="0" hangingPunct="1">
      <a:defRPr kumimoji="1"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1390">
          <p15:clr>
            <a:srgbClr val="A4A3A4"/>
          </p15:clr>
        </p15:guide>
        <p15:guide id="4" pos="10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FF79"/>
    <a:srgbClr val="FF9797"/>
    <a:srgbClr val="008000"/>
    <a:srgbClr val="FF0000"/>
    <a:srgbClr val="FFFF00"/>
    <a:srgbClr val="39D3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732" autoAdjust="0"/>
  </p:normalViewPr>
  <p:slideViewPr>
    <p:cSldViewPr>
      <p:cViewPr>
        <p:scale>
          <a:sx n="105" d="100"/>
          <a:sy n="105" d="100"/>
        </p:scale>
        <p:origin x="138" y="54"/>
      </p:cViewPr>
      <p:guideLst>
        <p:guide orient="horz" pos="2880"/>
        <p:guide pos="2160"/>
        <p:guide orient="horz" pos="1390"/>
        <p:guide pos="10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C5F6A-94A2-4610-A0D7-B5BEC903A1D8}" type="datetimeFigureOut">
              <a:rPr kumimoji="1" lang="ja-JP" altLang="en-US" smtClean="0"/>
              <a:t>2018/3/2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127375" y="511175"/>
            <a:ext cx="3686175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775" y="3233738"/>
            <a:ext cx="7951788" cy="30622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4C229-4C93-40DE-B4C4-B9ED43F31C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01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79BE0-20C1-4515-91B7-B4D121F59FD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868FA-F245-4D6C-B576-2D2AE0C13EEF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3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686DD-783C-444D-AC7E-9B401859377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352800" y="6400800"/>
            <a:ext cx="31369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315200" y="6096000"/>
            <a:ext cx="231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53A30-964A-4C9E-8399-58B9B2C965F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5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5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5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B9A4E-4087-4254-B2A8-B2BA6D925B1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6E8F3-34B7-4A96-8783-945981E7AB51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7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727B0-C7E2-4F8F-89AB-43AA90A9A71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481C3-83BA-4354-B787-BF39C2DD8B7A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016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0" indent="0">
              <a:buNone/>
              <a:defRPr sz="2000" b="1"/>
            </a:lvl2pPr>
            <a:lvl3pPr marL="914162" indent="0">
              <a:buNone/>
              <a:defRPr sz="1800" b="1"/>
            </a:lvl3pPr>
            <a:lvl4pPr marL="1371243" indent="0">
              <a:buNone/>
              <a:defRPr sz="1600" b="1"/>
            </a:lvl4pPr>
            <a:lvl5pPr marL="1828324" indent="0">
              <a:buNone/>
              <a:defRPr sz="1600" b="1"/>
            </a:lvl5pPr>
            <a:lvl6pPr marL="2285405" indent="0">
              <a:buNone/>
              <a:defRPr sz="1600" b="1"/>
            </a:lvl6pPr>
            <a:lvl7pPr marL="2742485" indent="0">
              <a:buNone/>
              <a:defRPr sz="1600" b="1"/>
            </a:lvl7pPr>
            <a:lvl8pPr marL="3199567" indent="0">
              <a:buNone/>
              <a:defRPr sz="1600" b="1"/>
            </a:lvl8pPr>
            <a:lvl9pPr marL="3656647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0" indent="0">
              <a:buNone/>
              <a:defRPr sz="2000" b="1"/>
            </a:lvl2pPr>
            <a:lvl3pPr marL="914162" indent="0">
              <a:buNone/>
              <a:defRPr sz="1800" b="1"/>
            </a:lvl3pPr>
            <a:lvl4pPr marL="1371243" indent="0">
              <a:buNone/>
              <a:defRPr sz="1600" b="1"/>
            </a:lvl4pPr>
            <a:lvl5pPr marL="1828324" indent="0">
              <a:buNone/>
              <a:defRPr sz="1600" b="1"/>
            </a:lvl5pPr>
            <a:lvl6pPr marL="2285405" indent="0">
              <a:buNone/>
              <a:defRPr sz="1600" b="1"/>
            </a:lvl6pPr>
            <a:lvl7pPr marL="2742485" indent="0">
              <a:buNone/>
              <a:defRPr sz="1600" b="1"/>
            </a:lvl7pPr>
            <a:lvl8pPr marL="3199567" indent="0">
              <a:buNone/>
              <a:defRPr sz="1600" b="1"/>
            </a:lvl8pPr>
            <a:lvl9pPr marL="3656647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E20FE-31BF-434F-B092-F6FDDB3183D0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2F614-9667-45A7-8C9F-0D912AB27C15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3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229E6-3037-4E32-A1DF-3DFF7C7CC5FE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433E9-9156-416B-A766-3F8CEB227847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6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65837-78C8-4BE0-AC2C-A8C22071BC4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5743E-EAD4-40F2-BF0A-90F8026F30B4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0" indent="0">
              <a:buNone/>
              <a:defRPr sz="1200"/>
            </a:lvl2pPr>
            <a:lvl3pPr marL="914162" indent="0">
              <a:buNone/>
              <a:defRPr sz="1000"/>
            </a:lvl3pPr>
            <a:lvl4pPr marL="1371243" indent="0">
              <a:buNone/>
              <a:defRPr sz="900"/>
            </a:lvl4pPr>
            <a:lvl5pPr marL="1828324" indent="0">
              <a:buNone/>
              <a:defRPr sz="900"/>
            </a:lvl5pPr>
            <a:lvl6pPr marL="2285405" indent="0">
              <a:buNone/>
              <a:defRPr sz="900"/>
            </a:lvl6pPr>
            <a:lvl7pPr marL="2742485" indent="0">
              <a:buNone/>
              <a:defRPr sz="900"/>
            </a:lvl7pPr>
            <a:lvl8pPr marL="3199567" indent="0">
              <a:buNone/>
              <a:defRPr sz="900"/>
            </a:lvl8pPr>
            <a:lvl9pPr marL="3656647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095C1-EF26-4AB0-8D0C-CED04063861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E8B52-9748-4407-BE29-B0BA1D687D9A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22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80" indent="0">
              <a:buNone/>
              <a:defRPr sz="2800"/>
            </a:lvl2pPr>
            <a:lvl3pPr marL="914162" indent="0">
              <a:buNone/>
              <a:defRPr sz="2400"/>
            </a:lvl3pPr>
            <a:lvl4pPr marL="1371243" indent="0">
              <a:buNone/>
              <a:defRPr sz="2000"/>
            </a:lvl4pPr>
            <a:lvl5pPr marL="1828324" indent="0">
              <a:buNone/>
              <a:defRPr sz="2000"/>
            </a:lvl5pPr>
            <a:lvl6pPr marL="2285405" indent="0">
              <a:buNone/>
              <a:defRPr sz="2000"/>
            </a:lvl6pPr>
            <a:lvl7pPr marL="2742485" indent="0">
              <a:buNone/>
              <a:defRPr sz="2000"/>
            </a:lvl7pPr>
            <a:lvl8pPr marL="3199567" indent="0">
              <a:buNone/>
              <a:defRPr sz="2000"/>
            </a:lvl8pPr>
            <a:lvl9pPr marL="3656647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0" indent="0">
              <a:buNone/>
              <a:defRPr sz="1200"/>
            </a:lvl2pPr>
            <a:lvl3pPr marL="914162" indent="0">
              <a:buNone/>
              <a:defRPr sz="1000"/>
            </a:lvl3pPr>
            <a:lvl4pPr marL="1371243" indent="0">
              <a:buNone/>
              <a:defRPr sz="900"/>
            </a:lvl4pPr>
            <a:lvl5pPr marL="1828324" indent="0">
              <a:buNone/>
              <a:defRPr sz="900"/>
            </a:lvl5pPr>
            <a:lvl6pPr marL="2285405" indent="0">
              <a:buNone/>
              <a:defRPr sz="900"/>
            </a:lvl6pPr>
            <a:lvl7pPr marL="2742485" indent="0">
              <a:buNone/>
              <a:defRPr sz="900"/>
            </a:lvl7pPr>
            <a:lvl8pPr marL="3199567" indent="0">
              <a:buNone/>
              <a:defRPr sz="900"/>
            </a:lvl8pPr>
            <a:lvl9pPr marL="3656647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E64C-994B-42B4-B6A6-BC7621063D9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F2DD2-91B7-4212-95AD-E6A99A5F9DBB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45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267D4-C662-449B-9B0F-B670EB1933E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5A55D-8270-4CDF-A618-D3496B497EE9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78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DA401-76BC-4250-81AF-B21C8A2F0CA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82FAB-75CD-425C-800B-0FFBC5150DE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901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9" rIns="91416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16" tIns="45709" rIns="91416" bIns="4570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AEB88B0-BB55-4068-B8A7-4138AD8DD54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2018/3/2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6248400" y="6324600"/>
            <a:ext cx="3136900" cy="365125"/>
          </a:xfrm>
          <a:prstGeom prst="rect">
            <a:avLst/>
          </a:prstGeom>
        </p:spPr>
        <p:txBody>
          <a:bodyPr vert="horz" lIns="91416" tIns="45709" rIns="91416" bIns="4570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3429000" y="6324600"/>
            <a:ext cx="2311400" cy="365125"/>
          </a:xfrm>
          <a:prstGeom prst="rect">
            <a:avLst/>
          </a:prstGeom>
        </p:spPr>
        <p:txBody>
          <a:bodyPr vert="horz" lIns="91416" tIns="45709" rIns="91416" bIns="4570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BA02A11-5A19-4C45-BE47-76503CE034B3}" type="slidenum">
              <a:rPr lang="ja-JP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1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Meiryo UI" pitchFamily="5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5pPr>
      <a:lvl6pPr marL="45708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6pPr>
      <a:lvl7pPr marL="914162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7pPr>
      <a:lvl8pPr marL="1371243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8pPr>
      <a:lvl9pPr marL="182832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Meiryo UI" pitchFamily="50" charset="-128"/>
          <a:ea typeface="Meiryo UI" pitchFamily="50" charset="-128"/>
          <a:cs typeface="Meiryo UI" pitchFamily="50" charset="-128"/>
        </a:defRPr>
      </a:lvl9pPr>
    </p:titleStyle>
    <p:bodyStyle>
      <a:lvl1pPr marL="341286" indent="-34128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1pPr>
      <a:lvl2pPr marL="741303" indent="-28414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2pPr>
      <a:lvl3pPr marL="1141322" indent="-2269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3pPr>
      <a:lvl4pPr marL="1598485" indent="-2269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4pPr>
      <a:lvl5pPr marL="2055648" indent="-22699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Meiryo UI" pitchFamily="50" charset="-128"/>
        </a:defRPr>
      </a:lvl5pPr>
      <a:lvl6pPr marL="2513946" indent="-228541" algn="l" defTabSz="9141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26" indent="-228541" algn="l" defTabSz="9141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08" indent="-228541" algn="l" defTabSz="9141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88" indent="-228541" algn="l" defTabSz="91416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2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5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5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91416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45BA928-1A5B-45A3-A9B4-2A45E661A5E3}"/>
              </a:ext>
            </a:extLst>
          </p:cNvPr>
          <p:cNvGrpSpPr/>
          <p:nvPr/>
        </p:nvGrpSpPr>
        <p:grpSpPr>
          <a:xfrm>
            <a:off x="119139" y="1666372"/>
            <a:ext cx="9667721" cy="4673921"/>
            <a:chOff x="1104626" y="8348314"/>
            <a:chExt cx="18320024" cy="5612161"/>
          </a:xfrm>
        </p:grpSpPr>
        <p:pic>
          <p:nvPicPr>
            <p:cNvPr id="30" name="図 29"/>
            <p:cNvPicPr>
              <a:picLocks noChangeAspect="1" noChangeArrowheads="1"/>
              <a:extLst>
                <a:ext uri="{84589F7E-364E-4C9E-8A38-B11213B215E9}">
                  <a14:cameraTool xmlns:a14="http://schemas.microsoft.com/office/drawing/2010/main" cellRange="$C$4:$G$19"/>
                </a:ext>
              </a:extLst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04626" y="8348314"/>
              <a:ext cx="18320024" cy="5612161"/>
            </a:xfrm>
            <a:prstGeom prst="rect">
              <a:avLst/>
            </a:prstGeom>
            <a:solidFill>
              <a:srgbClr xmlns:mc="http://schemas.openxmlformats.org/markup-compatibility/2006" xmlns:a14="http://schemas.microsoft.com/office/drawing/2010/main" val="FFFFFF" mc:Ignorable="a14" a14:legacySpreadsheetColorIndex="9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0" name="ホームベース 19"/>
            <p:cNvSpPr/>
            <p:nvPr/>
          </p:nvSpPr>
          <p:spPr>
            <a:xfrm>
              <a:off x="2736681" y="9653992"/>
              <a:ext cx="16354176" cy="1147760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ja-JP" sz="1400" b="1" u="sng" dirty="0">
                  <a:solidFill>
                    <a:schemeClr val="tx1"/>
                  </a:solidFill>
                  <a:latin typeface="+mn-ea"/>
                </a:rPr>
                <a:t>Beauty Up </a:t>
              </a:r>
              <a:r>
                <a:rPr lang="ja-JP" altLang="en-US" sz="1400" b="1" u="sng" dirty="0">
                  <a:solidFill>
                    <a:schemeClr val="tx1"/>
                  </a:solidFill>
                  <a:latin typeface="+mn-ea"/>
                </a:rPr>
                <a:t>プレゼント企画　</a:t>
              </a:r>
              <a:endParaRPr lang="en-US" altLang="ja-JP" sz="1400" b="1" u="sng" dirty="0">
                <a:solidFill>
                  <a:schemeClr val="tx1"/>
                </a:solidFill>
                <a:latin typeface="+mn-ea"/>
              </a:endParaRPr>
            </a:p>
            <a:p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　期間中、対象店舗の化粧品売場対象ブランドで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レシート税込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12,000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円以上お買あげの方に抽選でビューティチケットをプレゼント。</a:t>
              </a:r>
              <a:endParaRPr lang="en-US" altLang="ja-JP" sz="1400" dirty="0">
                <a:solidFill>
                  <a:schemeClr val="tx1"/>
                </a:solidFill>
                <a:latin typeface="+mn-ea"/>
              </a:endParaRPr>
            </a:p>
            <a:p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対象期間：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4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18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水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→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火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　　ビューティチケット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1,000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円分　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×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　抽選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1,000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名様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対象店舗合計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endParaRPr lang="en-US" altLang="ja-JP" sz="1400" dirty="0">
                <a:solidFill>
                  <a:schemeClr val="tx1"/>
                </a:solidFill>
                <a:latin typeface="+mn-ea"/>
              </a:endParaRPr>
            </a:p>
            <a:p>
              <a:endParaRPr lang="ja-JP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ホームベース 22"/>
            <p:cNvSpPr/>
            <p:nvPr/>
          </p:nvSpPr>
          <p:spPr>
            <a:xfrm>
              <a:off x="9768423" y="10934217"/>
              <a:ext cx="9631149" cy="2867495"/>
            </a:xfrm>
            <a:prstGeom prst="homePlate">
              <a:avLst>
                <a:gd name="adj" fmla="val 21688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ja-JP" sz="1400" b="1" u="sng" dirty="0">
                  <a:solidFill>
                    <a:schemeClr val="tx1"/>
                  </a:solidFill>
                  <a:latin typeface="+mn-ea"/>
                </a:rPr>
                <a:t>Beauty Up </a:t>
              </a:r>
              <a:r>
                <a:rPr lang="ja-JP" altLang="en-US" sz="1400" b="1" u="sng" dirty="0">
                  <a:solidFill>
                    <a:schemeClr val="tx1"/>
                  </a:solidFill>
                  <a:latin typeface="+mn-ea"/>
                </a:rPr>
                <a:t>プレゼント企画後半週</a:t>
              </a:r>
              <a:endParaRPr lang="en-US" altLang="ja-JP" sz="1400" b="1" u="sng" dirty="0">
                <a:solidFill>
                  <a:schemeClr val="tx1"/>
                </a:solidFill>
                <a:latin typeface="+mn-ea"/>
              </a:endParaRPr>
            </a:p>
            <a:p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　大丸・松坂屋公式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LINE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アカウント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【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大丸・松坂屋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】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と友だちの方に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火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に抽選クーポンを配信。抽選であたりハズレを確認のうえ、化粧品売場対象ブランドにて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レシート税込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3,000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円以上お買いあげの方、先着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6,500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名様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対象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店舗合計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に「さくらパンダありがとうふせん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A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もしくは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B</a:t>
              </a:r>
              <a:r>
                <a:rPr lang="ja-JP" altLang="en-US" sz="1400">
                  <a:solidFill>
                    <a:schemeClr val="tx1"/>
                  </a:solidFill>
                  <a:latin typeface="+mn-ea"/>
                </a:rPr>
                <a:t>」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をプレゼント。お買いあげの際に、クーポン画面をご提示ください。新しい友だちは、対象期間中トーク画面で「夏のビューティアップ」とつぶやくと抽選クーポンを受信できます。</a:t>
              </a:r>
              <a:endParaRPr lang="en-US" altLang="ja-JP" sz="1400" dirty="0">
                <a:solidFill>
                  <a:schemeClr val="tx1"/>
                </a:solidFill>
                <a:latin typeface="+mn-ea"/>
              </a:endParaRPr>
            </a:p>
            <a:p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抽選クーポン配信日：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火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</a:p>
            <a:p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対象期間：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2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水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→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火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</a:p>
          </p:txBody>
        </p:sp>
        <p:sp>
          <p:nvSpPr>
            <p:cNvPr id="25" name="ホームベース 24"/>
            <p:cNvSpPr/>
            <p:nvPr/>
          </p:nvSpPr>
          <p:spPr>
            <a:xfrm>
              <a:off x="2736684" y="10934217"/>
              <a:ext cx="7031736" cy="2854763"/>
            </a:xfrm>
            <a:prstGeom prst="homePlate">
              <a:avLst>
                <a:gd name="adj" fmla="val 27398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ja-JP" sz="1400" b="1" u="sng" dirty="0">
                  <a:solidFill>
                    <a:schemeClr val="tx1"/>
                  </a:solidFill>
                  <a:latin typeface="+mn-ea"/>
                </a:rPr>
                <a:t>Beauty Up </a:t>
              </a:r>
              <a:r>
                <a:rPr lang="ja-JP" altLang="en-US" sz="1400" b="1" u="sng" dirty="0">
                  <a:solidFill>
                    <a:schemeClr val="tx1"/>
                  </a:solidFill>
                  <a:latin typeface="+mn-ea"/>
                </a:rPr>
                <a:t>プレゼント企画前半週</a:t>
              </a:r>
              <a:endParaRPr lang="en-US" altLang="ja-JP" sz="1400" b="1" u="sng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ja-JP" sz="1400" b="1" u="sng" dirty="0">
                  <a:solidFill>
                    <a:schemeClr val="tx1"/>
                  </a:solidFill>
                  <a:latin typeface="+mn-ea"/>
                </a:rPr>
                <a:t>Instagram</a:t>
              </a:r>
              <a:r>
                <a:rPr lang="ja-JP" altLang="en-US" sz="1400" b="1" u="sng" dirty="0">
                  <a:solidFill>
                    <a:schemeClr val="tx1"/>
                  </a:solidFill>
                  <a:latin typeface="+mn-ea"/>
                </a:rPr>
                <a:t>フォローキャンペーン</a:t>
              </a:r>
              <a:endParaRPr lang="en-US" altLang="ja-JP" sz="1400" b="1" u="sng" dirty="0">
                <a:solidFill>
                  <a:schemeClr val="tx1"/>
                </a:solidFill>
                <a:latin typeface="+mn-ea"/>
              </a:endParaRPr>
            </a:p>
            <a:p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　期間中、大丸・松坂屋</a:t>
              </a:r>
              <a:r>
                <a:rPr lang="en-US" altLang="ja-JP" sz="1400" dirty="0" err="1">
                  <a:solidFill>
                    <a:schemeClr val="tx1"/>
                  </a:solidFill>
                  <a:latin typeface="+mn-ea"/>
                </a:rPr>
                <a:t>BeautyUp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公式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Instagram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アカウント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【@</a:t>
              </a:r>
              <a:r>
                <a:rPr lang="en-US" altLang="ja-JP" sz="1400" dirty="0" err="1">
                  <a:solidFill>
                    <a:schemeClr val="tx1"/>
                  </a:solidFill>
                  <a:latin typeface="+mn-ea"/>
                </a:rPr>
                <a:t>dmbeautyup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】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をフォローして、化粧品売場対象ブランドにて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レシート税込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3,000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円以上お買いあげの方、先着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10,000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名様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対象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10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店舗合計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に「さくらパンダ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×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ジョージスチュアートティセット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(5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袋入り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」をプレゼント。お買いあげの際に、フォロー画面をご提示ください。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※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お一人様</a:t>
              </a:r>
              <a:r>
                <a:rPr lang="en-US" altLang="ja-JP" sz="1400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ja-JP" altLang="en-US" sz="1400" dirty="0">
                  <a:solidFill>
                    <a:schemeClr val="tx1"/>
                  </a:solidFill>
                  <a:latin typeface="+mn-ea"/>
                </a:rPr>
                <a:t>個限り</a:t>
              </a:r>
              <a:endParaRPr lang="en-US" altLang="ja-JP" sz="1400" dirty="0">
                <a:solidFill>
                  <a:schemeClr val="tx1"/>
                </a:solidFill>
                <a:latin typeface="+mn-ea"/>
              </a:endParaRPr>
            </a:p>
            <a:p>
              <a:r>
                <a:rPr lang="zh-TW" altLang="en-US" sz="1400" dirty="0">
                  <a:solidFill>
                    <a:schemeClr val="tx1"/>
                  </a:solidFill>
                  <a:latin typeface="+mn-ea"/>
                </a:rPr>
                <a:t>販促期間 ： </a:t>
              </a:r>
              <a:r>
                <a:rPr lang="en-US" altLang="zh-TW" sz="1400" dirty="0">
                  <a:solidFill>
                    <a:schemeClr val="tx1"/>
                  </a:solidFill>
                  <a:latin typeface="+mn-ea"/>
                </a:rPr>
                <a:t>4</a:t>
              </a:r>
              <a:r>
                <a:rPr lang="zh-TW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zh-TW" sz="1400" dirty="0">
                  <a:solidFill>
                    <a:schemeClr val="tx1"/>
                  </a:solidFill>
                  <a:latin typeface="+mn-ea"/>
                </a:rPr>
                <a:t>18</a:t>
              </a:r>
              <a:r>
                <a:rPr lang="zh-TW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zh-TW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zh-TW" altLang="en-US" sz="1400" dirty="0">
                  <a:solidFill>
                    <a:schemeClr val="tx1"/>
                  </a:solidFill>
                  <a:latin typeface="+mn-ea"/>
                </a:rPr>
                <a:t>水</a:t>
              </a:r>
              <a:r>
                <a:rPr lang="en-US" altLang="zh-TW" sz="1400" dirty="0">
                  <a:solidFill>
                    <a:schemeClr val="tx1"/>
                  </a:solidFill>
                  <a:latin typeface="+mn-ea"/>
                </a:rPr>
                <a:t>)→5</a:t>
              </a:r>
              <a:r>
                <a:rPr lang="zh-TW" altLang="en-US" sz="1400" dirty="0">
                  <a:solidFill>
                    <a:schemeClr val="tx1"/>
                  </a:solidFill>
                  <a:latin typeface="+mn-ea"/>
                </a:rPr>
                <a:t>月</a:t>
              </a:r>
              <a:r>
                <a:rPr lang="en-US" altLang="zh-TW" sz="1400" dirty="0">
                  <a:solidFill>
                    <a:schemeClr val="tx1"/>
                  </a:solidFill>
                  <a:latin typeface="+mn-ea"/>
                </a:rPr>
                <a:t>1</a:t>
              </a:r>
              <a:r>
                <a:rPr lang="zh-TW" altLang="en-US" sz="1400" dirty="0">
                  <a:solidFill>
                    <a:schemeClr val="tx1"/>
                  </a:solidFill>
                  <a:latin typeface="+mn-ea"/>
                </a:rPr>
                <a:t>日</a:t>
              </a:r>
              <a:r>
                <a:rPr lang="en-US" altLang="zh-TW" sz="1400" dirty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zh-TW" altLang="en-US" sz="1400" dirty="0">
                  <a:solidFill>
                    <a:schemeClr val="tx1"/>
                  </a:solidFill>
                  <a:latin typeface="+mn-ea"/>
                </a:rPr>
                <a:t>火</a:t>
              </a:r>
              <a:r>
                <a:rPr lang="en-US" altLang="zh-TW" sz="1400" dirty="0">
                  <a:solidFill>
                    <a:schemeClr val="tx1"/>
                  </a:solidFill>
                  <a:latin typeface="+mn-ea"/>
                </a:rPr>
                <a:t>)</a:t>
              </a:r>
            </a:p>
          </p:txBody>
        </p:sp>
      </p:grpSp>
      <p:sp>
        <p:nvSpPr>
          <p:cNvPr id="4" name="テキスト ボックス 3"/>
          <p:cNvSpPr txBox="1">
            <a:spLocks noChangeArrowheads="1"/>
          </p:cNvSpPr>
          <p:nvPr/>
        </p:nvSpPr>
        <p:spPr bwMode="auto">
          <a:xfrm>
            <a:off x="304800" y="608587"/>
            <a:ext cx="6162675" cy="36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9" tIns="45705" rIns="91409" bIns="4570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2pPr>
            <a:lvl3pPr marL="1143000" indent="-227013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800" b="1" u="sng" dirty="0">
                <a:solidFill>
                  <a:prstClr val="black"/>
                </a:solidFill>
                <a:latin typeface="+mj-lt"/>
                <a:ea typeface="ＭＳ Ｐゴシック" panose="020B0600070205080204" pitchFamily="50" charset="-128"/>
              </a:rPr>
              <a:t>2018</a:t>
            </a:r>
            <a:r>
              <a:rPr lang="ja-JP" altLang="en-US" sz="1800" b="1" u="sng" dirty="0">
                <a:solidFill>
                  <a:prstClr val="black"/>
                </a:solidFill>
                <a:latin typeface="+mj-lt"/>
                <a:ea typeface="ＭＳ Ｐゴシック" panose="020B0600070205080204" pitchFamily="50" charset="-128"/>
              </a:rPr>
              <a:t>年夏の</a:t>
            </a:r>
            <a:r>
              <a:rPr lang="en-US" altLang="ja-JP" sz="1800" b="1" u="sng" dirty="0">
                <a:solidFill>
                  <a:prstClr val="black"/>
                </a:solidFill>
                <a:latin typeface="+mj-lt"/>
                <a:ea typeface="ＭＳ Ｐゴシック" panose="020B0600070205080204" pitchFamily="50" charset="-128"/>
              </a:rPr>
              <a:t>Beauty Up</a:t>
            </a:r>
            <a:r>
              <a:rPr lang="ja-JP" altLang="en-US" sz="1800" b="1" u="sng" dirty="0">
                <a:solidFill>
                  <a:prstClr val="black"/>
                </a:solidFill>
                <a:latin typeface="+mj-lt"/>
                <a:ea typeface="ＭＳ Ｐゴシック" panose="020B0600070205080204" pitchFamily="50" charset="-128"/>
              </a:rPr>
              <a:t>　</a:t>
            </a:r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5943155" y="700920"/>
            <a:ext cx="3809999" cy="276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9" tIns="45705" rIns="91409" bIns="4570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2pPr>
            <a:lvl3pPr marL="1143000" indent="-227013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ja-JP" sz="1200" dirty="0">
                <a:solidFill>
                  <a:prstClr val="black"/>
                </a:solidFill>
                <a:latin typeface="+mn-ea"/>
                <a:ea typeface="+mn-ea"/>
              </a:rPr>
              <a:t>2018/3/2</a:t>
            </a:r>
            <a:r>
              <a:rPr lang="ja-JP" altLang="en-US" sz="1200" dirty="0">
                <a:solidFill>
                  <a:prstClr val="black"/>
                </a:solidFill>
                <a:latin typeface="+mn-ea"/>
                <a:ea typeface="+mn-ea"/>
              </a:rPr>
              <a:t>　㈱大丸松坂屋百貨店</a:t>
            </a:r>
            <a:endParaRPr lang="en-US" altLang="ja-JP" sz="1200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53270" y="2749218"/>
            <a:ext cx="727946" cy="33082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78" tIns="22339" rIns="44678" bIns="22339" rtlCol="0" anchor="ctr"/>
          <a:lstStyle/>
          <a:p>
            <a:pPr algn="ctr"/>
            <a:r>
              <a:rPr lang="ja-JP" altLang="en-US" sz="1200" dirty="0">
                <a:solidFill>
                  <a:schemeClr val="tx1"/>
                </a:solidFill>
                <a:latin typeface="+mn-ea"/>
              </a:rPr>
              <a:t>店頭</a:t>
            </a:r>
            <a:endParaRPr lang="en-US" altLang="ja-JP" sz="1200" dirty="0">
              <a:solidFill>
                <a:schemeClr val="tx1"/>
              </a:solidFill>
              <a:latin typeface="+mn-ea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ja-JP" sz="1200" dirty="0">
                <a:solidFill>
                  <a:schemeClr val="tx1"/>
                </a:solidFill>
                <a:latin typeface="+mn-ea"/>
              </a:rPr>
              <a:t>×</a:t>
            </a:r>
          </a:p>
          <a:p>
            <a:pPr algn="ctr"/>
            <a:endParaRPr lang="en-US" altLang="ja-JP" sz="12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+mn-ea"/>
              </a:rPr>
              <a:t>オンラインショッピング</a:t>
            </a:r>
            <a:endParaRPr lang="en-US" altLang="ja-JP" sz="1200" dirty="0">
              <a:solidFill>
                <a:schemeClr val="tx1"/>
              </a:solidFill>
              <a:latin typeface="+mn-ea"/>
            </a:endParaRPr>
          </a:p>
          <a:p>
            <a:pPr algn="ctr"/>
            <a:endParaRPr lang="en-US" altLang="ja-JP" sz="12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ja-JP" sz="1200" dirty="0">
                <a:solidFill>
                  <a:schemeClr val="tx1"/>
                </a:solidFill>
                <a:latin typeface="+mn-ea"/>
              </a:rPr>
              <a:t>×</a:t>
            </a:r>
          </a:p>
          <a:p>
            <a:pPr algn="ctr"/>
            <a:endParaRPr lang="en-US" altLang="ja-JP" sz="12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 sz="1200" dirty="0">
                <a:solidFill>
                  <a:schemeClr val="tx1"/>
                </a:solidFill>
                <a:latin typeface="+mn-ea"/>
              </a:rPr>
              <a:t>デジタル連動</a:t>
            </a:r>
            <a:endParaRPr lang="en-US" altLang="ja-JP" sz="12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ja-JP" sz="1200" dirty="0">
                <a:solidFill>
                  <a:schemeClr val="tx1"/>
                </a:solidFill>
                <a:latin typeface="+mn-ea"/>
              </a:rPr>
              <a:t>(</a:t>
            </a:r>
            <a:r>
              <a:rPr lang="ja-JP" altLang="en-US" sz="1200" dirty="0">
                <a:solidFill>
                  <a:schemeClr val="tx1"/>
                </a:solidFill>
                <a:latin typeface="+mn-ea"/>
              </a:rPr>
              <a:t>新コスメ統合サイト</a:t>
            </a:r>
            <a:r>
              <a:rPr lang="en-US" altLang="ja-JP" sz="1200" dirty="0">
                <a:solidFill>
                  <a:schemeClr val="tx1"/>
                </a:solidFill>
                <a:latin typeface="+mn-ea"/>
              </a:rPr>
              <a:t>4</a:t>
            </a:r>
            <a:r>
              <a:rPr lang="ja-JP" altLang="en-US" sz="1200" dirty="0">
                <a:solidFill>
                  <a:schemeClr val="tx1"/>
                </a:solidFill>
                <a:latin typeface="+mn-ea"/>
              </a:rPr>
              <a:t>月</a:t>
            </a:r>
            <a:r>
              <a:rPr lang="en-US" altLang="ja-JP" sz="1200" dirty="0">
                <a:solidFill>
                  <a:schemeClr val="tx1"/>
                </a:solidFill>
                <a:latin typeface="+mn-ea"/>
              </a:rPr>
              <a:t>17</a:t>
            </a:r>
            <a:r>
              <a:rPr lang="ja-JP" altLang="en-US" sz="1200" dirty="0">
                <a:solidFill>
                  <a:schemeClr val="tx1"/>
                </a:solidFill>
                <a:latin typeface="+mn-ea"/>
              </a:rPr>
              <a:t>日公開</a:t>
            </a:r>
            <a:r>
              <a:rPr lang="en-US" altLang="ja-JP" sz="1200" dirty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7332573" y="6223372"/>
            <a:ext cx="2311400" cy="365125"/>
          </a:xfrm>
        </p:spPr>
        <p:txBody>
          <a:bodyPr/>
          <a:lstStyle/>
          <a:p>
            <a:pPr>
              <a:defRPr/>
            </a:pPr>
            <a:fld id="{5FD53A30-964A-4C9E-8399-58B9B2C965F7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200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4252</TotalTime>
  <Words>42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ＭＳ Ｐゴシック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Kaori Murakawa</cp:lastModifiedBy>
  <cp:revision>261</cp:revision>
  <cp:lastPrinted>2017-11-16T06:29:18Z</cp:lastPrinted>
  <dcterms:created xsi:type="dcterms:W3CDTF">2017-08-11T09:16:10Z</dcterms:created>
  <dcterms:modified xsi:type="dcterms:W3CDTF">2018-03-02T01:54:13Z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2017-05-23T00:00:00Z</vt:filetime>
  </property>
  <property fmtid="{D5CDD505-2E9C-101B-9397-08002B2CF9AE}" pid="3" name="Creator">
    <vt:lpwstr>Microsoft® Excel® 2010</vt:lpwstr>
  </property>
  <property fmtid="{D5CDD505-2E9C-101B-9397-08002B2CF9AE}" pid="4" name="LastSaved">
    <vt:filetime>2017-08-11T00:00:00Z</vt:filetime>
  </property>
</Properties>
</file>