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35" userDrawn="1">
          <p15:clr>
            <a:srgbClr val="A4A3A4"/>
          </p15:clr>
        </p15:guide>
        <p15:guide id="2" pos="2592" userDrawn="1">
          <p15:clr>
            <a:srgbClr val="A4A3A4"/>
          </p15:clr>
        </p15:guide>
        <p15:guide id="3" orient="horz" pos="4885" userDrawn="1">
          <p15:clr>
            <a:srgbClr val="A4A3A4"/>
          </p15:clr>
        </p15:guide>
        <p15:guide id="4" orient="horz" pos="6427" userDrawn="1">
          <p15:clr>
            <a:srgbClr val="A4A3A4"/>
          </p15:clr>
        </p15:guide>
        <p15:guide id="5" orient="horz" pos="25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061" autoAdjust="0"/>
    <p:restoredTop sz="95401" autoAdjust="0"/>
  </p:normalViewPr>
  <p:slideViewPr>
    <p:cSldViewPr snapToGrid="0" showGuides="1">
      <p:cViewPr>
        <p:scale>
          <a:sx n="120" d="100"/>
          <a:sy n="120" d="100"/>
        </p:scale>
        <p:origin x="-474" y="-3516"/>
      </p:cViewPr>
      <p:guideLst>
        <p:guide orient="horz" pos="2435"/>
        <p:guide pos="2592"/>
        <p:guide orient="horz" pos="4885"/>
        <p:guide orient="horz" pos="6427"/>
        <p:guide orient="horz" pos="258"/>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smtClean="0"/>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2018/10/24</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7.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図 23"/>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pic>
        <p:nvPicPr>
          <p:cNvPr id="6" name="図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8835" y="6193368"/>
            <a:ext cx="2159164" cy="1440000"/>
          </a:xfrm>
          <a:prstGeom prst="rect">
            <a:avLst/>
          </a:prstGeom>
        </p:spPr>
      </p:pic>
      <p:sp>
        <p:nvSpPr>
          <p:cNvPr id="10" name="正方形/長方形 9"/>
          <p:cNvSpPr/>
          <p:nvPr/>
        </p:nvSpPr>
        <p:spPr>
          <a:xfrm>
            <a:off x="3041678" y="2601656"/>
            <a:ext cx="2160000" cy="118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110167" y="5730920"/>
            <a:ext cx="2057400" cy="359073"/>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クレ・ド・ポー ボーテ</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のあこがれ美容</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液</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を</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手</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にいれるな</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ら</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今</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093057" y="8962105"/>
            <a:ext cx="2034819"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ハイプレステージブランド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クレ・ド・ポー ボーテ</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今なら、</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4</a:t>
            </a:r>
            <a:r>
              <a:rPr lang="ja-JP" altLang="en-US" sz="800" dirty="0" err="1">
                <a:solidFill>
                  <a:schemeClr val="tx1">
                    <a:lumMod val="75000"/>
                    <a:lumOff val="25000"/>
                  </a:schemeClr>
                </a:solidFill>
                <a:latin typeface="HGSｺﾞｼｯｸE" panose="020B0900000000000000" pitchFamily="50" charset="-128"/>
                <a:ea typeface="HGSｺﾞｼｯｸE" panose="020B0900000000000000" pitchFamily="50" charset="-128"/>
              </a:rPr>
              <a:t>つの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美容液のいずれかを含む税込</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32,400</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円をお買い上げいただくと、人気美容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液</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「ル・セラム</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オイル状美容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液「ユイルレパラトゥリス」の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特製サイズが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付いてくるチャンスです！</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特に「ル・セラム</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n</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」は、ミニサイズでも現品と同じデザインのボトル♡細部へのこだわりも、さすが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ハイクラスで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す</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099004" y="3946118"/>
            <a:ext cx="2057400" cy="1346522"/>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コスメ好きのこの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時期の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お楽しみは、なんといってもホリデーコフレ！</a:t>
            </a:r>
            <a:r>
              <a:rPr lang="ja-JP" altLang="ja-JP" sz="800" dirty="0">
                <a:latin typeface="HGSｺﾞｼｯｸE" panose="020B0900000000000000" pitchFamily="50" charset="-128"/>
                <a:ea typeface="HGSｺﾞｼｯｸE" panose="020B0900000000000000" pitchFamily="50" charset="-128"/>
              </a:rPr>
              <a:t>昨日に引き続き、各ブランドから発売ラッシュとなるスキンケアのコフレをご紹介します</a:t>
            </a:r>
            <a:r>
              <a:rPr lang="ja-JP"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ハードスケジュールな毎日</a:t>
            </a:r>
            <a:r>
              <a:rPr lang="ja-JP" altLang="ja-JP" sz="800" dirty="0" smtClean="0">
                <a:latin typeface="HGSｺﾞｼｯｸE" panose="020B0900000000000000" pitchFamily="50" charset="-128"/>
                <a:ea typeface="HGSｺﾞｼｯｸE" panose="020B0900000000000000" pitchFamily="50" charset="-128"/>
              </a:rPr>
              <a:t>を</a:t>
            </a:r>
            <a:r>
              <a:rPr lang="ja-JP" altLang="ja-JP" sz="800" dirty="0">
                <a:latin typeface="HGSｺﾞｼｯｸE" panose="020B0900000000000000" pitchFamily="50" charset="-128"/>
                <a:ea typeface="HGSｺﾞｼｯｸE" panose="020B0900000000000000" pitchFamily="50" charset="-128"/>
              </a:rPr>
              <a:t>がんばる自分へのご褒美に</a:t>
            </a:r>
            <a:r>
              <a:rPr lang="ja-JP" altLang="ja-JP" sz="800" dirty="0" smtClean="0">
                <a:latin typeface="HGSｺﾞｼｯｸE" panose="020B0900000000000000" pitchFamily="50" charset="-128"/>
                <a:ea typeface="HGSｺﾞｼｯｸE" panose="020B0900000000000000" pitchFamily="50" charset="-128"/>
              </a:rPr>
              <a:t>する</a:t>
            </a:r>
            <a:r>
              <a:rPr lang="ja-JP" altLang="en-US" sz="800" dirty="0">
                <a:latin typeface="HGSｺﾞｼｯｸE" panose="020B0900000000000000" pitchFamily="50" charset="-128"/>
                <a:ea typeface="HGSｺﾞｼｯｸE" panose="020B0900000000000000" pitchFamily="50" charset="-128"/>
              </a:rPr>
              <a:t>の</a:t>
            </a:r>
            <a:r>
              <a:rPr lang="ja-JP" altLang="ja-JP" sz="800" dirty="0" smtClean="0">
                <a:latin typeface="HGSｺﾞｼｯｸE" panose="020B0900000000000000" pitchFamily="50" charset="-128"/>
                <a:ea typeface="HGSｺﾞｼｯｸE" panose="020B0900000000000000" pitchFamily="50" charset="-128"/>
              </a:rPr>
              <a:t>も</a:t>
            </a:r>
            <a:r>
              <a:rPr lang="ja-JP" altLang="ja-JP" sz="800" dirty="0">
                <a:latin typeface="HGSｺﾞｼｯｸE" panose="020B0900000000000000" pitchFamily="50" charset="-128"/>
                <a:ea typeface="HGSｺﾞｼｯｸE" panose="020B0900000000000000" pitchFamily="50" charset="-128"/>
              </a:rPr>
              <a:t>よし、女子会でのプレゼントに</a:t>
            </a:r>
            <a:r>
              <a:rPr lang="ja-JP" altLang="ja-JP" sz="800" dirty="0" smtClean="0">
                <a:latin typeface="HGSｺﾞｼｯｸE" panose="020B0900000000000000" pitchFamily="50" charset="-128"/>
                <a:ea typeface="HGSｺﾞｼｯｸE" panose="020B0900000000000000" pitchFamily="50" charset="-128"/>
              </a:rPr>
              <a:t>する</a:t>
            </a:r>
            <a:r>
              <a:rPr lang="ja-JP" altLang="en-US" sz="800" dirty="0" smtClean="0">
                <a:latin typeface="HGSｺﾞｼｯｸE" panose="020B0900000000000000" pitchFamily="50" charset="-128"/>
                <a:ea typeface="HGSｺﾞｼｯｸE" panose="020B0900000000000000" pitchFamily="50" charset="-128"/>
              </a:rPr>
              <a:t>の</a:t>
            </a:r>
            <a:r>
              <a:rPr lang="ja-JP" altLang="ja-JP" sz="800" dirty="0" smtClean="0">
                <a:latin typeface="HGSｺﾞｼｯｸE" panose="020B0900000000000000" pitchFamily="50" charset="-128"/>
                <a:ea typeface="HGSｺﾞｼｯｸE" panose="020B0900000000000000" pitchFamily="50" charset="-128"/>
              </a:rPr>
              <a:t>もよし</a:t>
            </a:r>
            <a:r>
              <a:rPr lang="ja-JP" altLang="en-US" sz="800" dirty="0" smtClean="0">
                <a:latin typeface="HGSｺﾞｼｯｸE" panose="020B0900000000000000" pitchFamily="50" charset="-128"/>
                <a:ea typeface="HGSｺﾞｼｯｸE" panose="020B0900000000000000" pitchFamily="50" charset="-128"/>
              </a:rPr>
              <a:t>、</a:t>
            </a:r>
            <a:r>
              <a:rPr lang="ja-JP" altLang="ja-JP" sz="800" dirty="0" smtClean="0">
                <a:latin typeface="HGSｺﾞｼｯｸE" panose="020B0900000000000000" pitchFamily="50" charset="-128"/>
                <a:ea typeface="HGSｺﾞｼｯｸE" panose="020B0900000000000000" pitchFamily="50" charset="-128"/>
              </a:rPr>
              <a:t>の</a:t>
            </a:r>
            <a:r>
              <a:rPr lang="ja-JP" altLang="ja-JP" sz="800" dirty="0">
                <a:latin typeface="HGSｺﾞｼｯｸE" panose="020B0900000000000000" pitchFamily="50" charset="-128"/>
                <a:ea typeface="HGSｺﾞｼｯｸE" panose="020B0900000000000000" pitchFamily="50" charset="-128"/>
              </a:rPr>
              <a:t>素敵なアイテム揃いですよ</a:t>
            </a:r>
            <a:r>
              <a:rPr lang="ja-JP" altLang="ja-JP" sz="800" dirty="0" smtClean="0">
                <a:latin typeface="HGSｺﾞｼｯｸE" panose="020B0900000000000000" pitchFamily="50" charset="-128"/>
                <a:ea typeface="HGSｺﾞｼｯｸE" panose="020B0900000000000000" pitchFamily="50" charset="-128"/>
              </a:rPr>
              <a:t>♪</a:t>
            </a:r>
            <a:endParaRPr lang="ja-JP" altLang="ja-JP" sz="800" dirty="0">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673298"/>
            <a:ext cx="1880188" cy="577081"/>
          </a:xfrm>
          <a:prstGeom prst="rect">
            <a:avLst/>
          </a:prstGeom>
          <a:noFill/>
        </p:spPr>
        <p:txBody>
          <a:bodyPr wrap="square" lIns="0" tIns="0" rIns="0" bIns="0" rtlCol="0">
            <a:spAutoFit/>
          </a:bodyPr>
          <a:lstStyle/>
          <a:p>
            <a:pPr>
              <a:lnSpc>
                <a:spcPts val="1500"/>
              </a:lnSpc>
            </a:pP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今すぐチェック！</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年注目のホリデーコフレ大特集☆</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スキンケア編②</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441888"/>
            <a:ext cx="1522455" cy="212815"/>
          </a:xfrm>
          <a:prstGeom prst="rect">
            <a:avLst/>
          </a:prstGeom>
          <a:noFill/>
        </p:spPr>
        <p:txBody>
          <a:bodyPr wrap="square" lIns="0" tIns="0" rIns="0" bIns="0" rtlCol="0">
            <a:spAutoFit/>
          </a:bodyPr>
          <a:lstStyle/>
          <a:p>
            <a:pPr>
              <a:lnSpc>
                <a:spcPts val="900"/>
              </a:lnSpc>
            </a:pPr>
            <a:r>
              <a:rPr lang="ja-JP" altLang="en-US" sz="500" dirty="0">
                <a:solidFill>
                  <a:schemeClr val="tx1">
                    <a:lumMod val="75000"/>
                    <a:lumOff val="25000"/>
                  </a:schemeClr>
                </a:solidFill>
                <a:latin typeface="HGSｺﾞｼｯｸE" panose="020B0900000000000000" pitchFamily="50" charset="-128"/>
                <a:ea typeface="HGSｺﾞｼｯｸE" panose="020B0900000000000000" pitchFamily="50" charset="-128"/>
              </a:rPr>
              <a:t>化粧品バイヤー</a:t>
            </a:r>
          </a:p>
          <a:p>
            <a:pPr>
              <a:lnSpc>
                <a:spcPts val="900"/>
              </a:lnSpc>
            </a:pPr>
            <a:r>
              <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TOKICO</a:t>
            </a:r>
          </a:p>
        </p:txBody>
      </p:sp>
      <p:sp>
        <p:nvSpPr>
          <p:cNvPr id="17" name="テキスト ボックス 16"/>
          <p:cNvSpPr txBox="1"/>
          <p:nvPr/>
        </p:nvSpPr>
        <p:spPr>
          <a:xfrm>
            <a:off x="3135332" y="3272509"/>
            <a:ext cx="464249" cy="101695"/>
          </a:xfrm>
          <a:prstGeom prst="rect">
            <a:avLst/>
          </a:prstGeom>
          <a:noFill/>
        </p:spPr>
        <p:txBody>
          <a:bodyPr wrap="square" lIns="0" tIns="0" rIns="0" bIns="0" rtlCol="0">
            <a:spAutoFit/>
          </a:bodyPr>
          <a:lstStyle/>
          <a:p>
            <a:pPr>
              <a:lnSpc>
                <a:spcPts val="900"/>
              </a:lnSpc>
            </a:pPr>
            <a:r>
              <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2018.11.08</a:t>
            </a:r>
          </a:p>
        </p:txBody>
      </p:sp>
      <p:sp>
        <p:nvSpPr>
          <p:cNvPr id="19" name="角丸四角形 18"/>
          <p:cNvSpPr/>
          <p:nvPr/>
        </p:nvSpPr>
        <p:spPr>
          <a:xfrm>
            <a:off x="3609975" y="3265490"/>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273478"/>
            <a:ext cx="183054" cy="115416"/>
          </a:xfrm>
          <a:prstGeom prst="rect">
            <a:avLst/>
          </a:prstGeom>
          <a:noFill/>
        </p:spPr>
        <p:txBody>
          <a:bodyPr wrap="square" lIns="0" tIns="0" rIns="0" bIns="0" rtlCol="0">
            <a:spAutoFit/>
          </a:bodyPr>
          <a:lstStyle/>
          <a:p>
            <a:pPr algn="dist">
              <a:lnSpc>
                <a:spcPts val="900"/>
              </a:lnSpc>
            </a:pPr>
            <a:r>
              <a:rPr lang="en-US" altLang="ja-JP" sz="600" dirty="0" smtClean="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265490"/>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261052"/>
            <a:ext cx="312701" cy="115416"/>
          </a:xfrm>
          <a:prstGeom prst="rect">
            <a:avLst/>
          </a:prstGeom>
          <a:noFill/>
        </p:spPr>
        <p:txBody>
          <a:bodyPr wrap="square" lIns="0" tIns="0" rIns="0" bIns="0" rtlCol="0">
            <a:spAutoFit/>
          </a:bodyPr>
          <a:lstStyle/>
          <a:p>
            <a:pPr>
              <a:lnSpc>
                <a:spcPts val="900"/>
              </a:lnSpc>
            </a:pPr>
            <a:r>
              <a:rPr lang="ja-JP" altLang="en-US" sz="500" dirty="0" smtClean="0">
                <a:solidFill>
                  <a:srgbClr val="FF6699"/>
                </a:solidFill>
                <a:latin typeface="HGSｺﾞｼｯｸE" panose="020B0900000000000000" pitchFamily="50" charset="-128"/>
                <a:ea typeface="HGSｺﾞｼｯｸE" panose="020B0900000000000000" pitchFamily="50" charset="-128"/>
              </a:rPr>
              <a:t>商品</a:t>
            </a:r>
            <a:r>
              <a:rPr lang="ja-JP" altLang="en-US" sz="500" dirty="0">
                <a:solidFill>
                  <a:srgbClr val="FF6699"/>
                </a:solidFill>
                <a:latin typeface="HGSｺﾞｼｯｸE" panose="020B0900000000000000" pitchFamily="50" charset="-128"/>
                <a:ea typeface="HGSｺﾞｼｯｸE" panose="020B0900000000000000" pitchFamily="50" charset="-128"/>
              </a:rPr>
              <a:t>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18" name="円/楕円 17"/>
          <p:cNvSpPr>
            <a:spLocks noChangeAspect="1"/>
          </p:cNvSpPr>
          <p:nvPr/>
        </p:nvSpPr>
        <p:spPr>
          <a:xfrm>
            <a:off x="3126612" y="3452590"/>
            <a:ext cx="216024" cy="216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1108-1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4" name="正方形/長方形 3"/>
          <p:cNvSpPr/>
          <p:nvPr/>
        </p:nvSpPr>
        <p:spPr>
          <a:xfrm>
            <a:off x="3034800" y="410937"/>
            <a:ext cx="2160000" cy="10394885"/>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109930" y="7673397"/>
            <a:ext cx="2046473" cy="1231106"/>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クレ・ド・ポー ボーテ</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美容液</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キット税込</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32,400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：ル・セラムｎ、クレームコントゥールデシューｎ、セラムラフェルミサン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S</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セラムコンサントレエクレルシサンを含む税込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32,400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円以上</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お買いあげの</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方に</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、ル</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・セラム</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ｎ</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ユイルレパラトゥリス </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(10mL</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をプレゼント</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発売</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写真のキットはセラムラフェルミサン</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S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32,400</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pic>
        <p:nvPicPr>
          <p:cNvPr id="27" name="図 26"/>
          <p:cNvPicPr>
            <a:picLocks noChangeAspect="1"/>
          </p:cNvPicPr>
          <p:nvPr/>
        </p:nvPicPr>
        <p:blipFill rotWithShape="1">
          <a:blip r:embed="rId5" cstate="print">
            <a:extLst>
              <a:ext uri="{28A0092B-C50C-407E-A947-70E740481C1C}">
                <a14:useLocalDpi xmlns:a14="http://schemas.microsoft.com/office/drawing/2010/main" val="0"/>
              </a:ext>
            </a:extLst>
          </a:blip>
          <a:srcRect l="8599" t="15643" r="3672"/>
          <a:stretch/>
        </p:blipFill>
        <p:spPr>
          <a:xfrm>
            <a:off x="3137449" y="1222978"/>
            <a:ext cx="1909888" cy="1224000"/>
          </a:xfrm>
          <a:prstGeom prst="rect">
            <a:avLst/>
          </a:prstGeom>
        </p:spPr>
      </p:pic>
      <p:sp>
        <p:nvSpPr>
          <p:cNvPr id="25" name="テキスト ボックス 24"/>
          <p:cNvSpPr txBox="1"/>
          <p:nvPr/>
        </p:nvSpPr>
        <p:spPr>
          <a:xfrm>
            <a:off x="3109931" y="753590"/>
            <a:ext cx="1985866" cy="256480"/>
          </a:xfrm>
          <a:prstGeom prst="rect">
            <a:avLst/>
          </a:prstGeom>
          <a:solidFill>
            <a:schemeClr val="bg1"/>
          </a:solidFill>
        </p:spPr>
        <p:txBody>
          <a:bodyPr wrap="square" lIns="0" tIns="0" rIns="0" bIns="0" rtlCol="0">
            <a:spAutoFit/>
          </a:bodyPr>
          <a:lstStyle/>
          <a:p>
            <a:pPr>
              <a:lnSpc>
                <a:spcPts val="1000"/>
              </a:lnSpc>
            </a:pP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トップ  ＞  記事一覧  ＞  今すぐ</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チェック！</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2018</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年注目のホリデーコフレ大特集☆</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dirty="0" smtClean="0">
                <a:solidFill>
                  <a:schemeClr val="bg1">
                    <a:lumMod val="50000"/>
                  </a:schemeClr>
                </a:solidFill>
                <a:latin typeface="HGSｺﾞｼｯｸE" panose="020B0900000000000000" pitchFamily="50" charset="-128"/>
                <a:ea typeface="HGSｺﾞｼｯｸE" panose="020B0900000000000000" pitchFamily="50" charset="-128"/>
              </a:rPr>
              <a:t>スキンケア編</a:t>
            </a: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②</a:t>
            </a:r>
            <a:r>
              <a:rPr lang="en-US" altLang="ja-JP" sz="600" dirty="0" smtClean="0">
                <a:solidFill>
                  <a:schemeClr val="bg1">
                    <a:lumMod val="50000"/>
                  </a:schemeClr>
                </a:solidFill>
                <a:latin typeface="HGSｺﾞｼｯｸE" panose="020B0900000000000000" pitchFamily="50" charset="-128"/>
                <a:ea typeface="HGSｺﾞｼｯｸE" panose="020B0900000000000000" pitchFamily="50" charset="-128"/>
              </a:rPr>
              <a:t>】</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2" cstate="print">
            <a:extLst>
              <a:ext uri="{28A0092B-C50C-407E-A947-70E740481C1C}">
                <a14:useLocalDpi xmlns:a14="http://schemas.microsoft.com/office/drawing/2010/main" val="0"/>
              </a:ext>
            </a:extLst>
          </a:blip>
          <a:srcRect l="4074" r="2021"/>
          <a:stretch/>
        </p:blipFill>
        <p:spPr>
          <a:xfrm>
            <a:off x="3054509" y="6281666"/>
            <a:ext cx="2129744" cy="1512000"/>
          </a:xfrm>
          <a:prstGeom prst="rect">
            <a:avLst/>
          </a:prstGeom>
        </p:spPr>
      </p:pic>
      <p:pic>
        <p:nvPicPr>
          <p:cNvPr id="4" name="図 3"/>
          <p:cNvPicPr>
            <a:picLocks noChangeAspect="1"/>
          </p:cNvPicPr>
          <p:nvPr/>
        </p:nvPicPr>
        <p:blipFill rotWithShape="1">
          <a:blip r:embed="rId3" cstate="print">
            <a:extLst>
              <a:ext uri="{28A0092B-C50C-407E-A947-70E740481C1C}">
                <a14:useLocalDpi xmlns:a14="http://schemas.microsoft.com/office/drawing/2010/main" val="0"/>
              </a:ext>
            </a:extLst>
          </a:blip>
          <a:srcRect t="7346" r="7234"/>
          <a:stretch/>
        </p:blipFill>
        <p:spPr>
          <a:xfrm>
            <a:off x="3015238" y="1024644"/>
            <a:ext cx="2160000" cy="1437771"/>
          </a:xfrm>
          <a:prstGeom prst="rect">
            <a:avLst/>
          </a:prstGeom>
        </p:spPr>
      </p:pic>
      <p:sp>
        <p:nvSpPr>
          <p:cNvPr id="5" name="正方形/長方形 4"/>
          <p:cNvSpPr/>
          <p:nvPr/>
        </p:nvSpPr>
        <p:spPr>
          <a:xfrm>
            <a:off x="3034800" y="424341"/>
            <a:ext cx="2160000" cy="10254262"/>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110167" y="533852"/>
            <a:ext cx="2057400" cy="359073"/>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ルナソル</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のスキンケア</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がキットで試せる☆</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110167" y="2550814"/>
            <a:ext cx="2005692" cy="61555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ルナソル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ポジティブソリューションキット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5,400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円、内容：ポジティブソリューション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(30g)</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オイルインソリューション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オリジナルポーチ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p>
        </p:txBody>
      </p:sp>
      <p:sp>
        <p:nvSpPr>
          <p:cNvPr id="8" name="テキスト ボックス 7"/>
          <p:cNvSpPr txBox="1"/>
          <p:nvPr/>
        </p:nvSpPr>
        <p:spPr>
          <a:xfrm>
            <a:off x="3126398" y="3322464"/>
            <a:ext cx="1983111"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ルナソル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が提唱する“水ツヤ肌”を</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叶える「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ポジティブソリューション」。ジェルにオイルを閉じ込めた美容液で、ハリ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ツヤ</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ある肌に整えてくれる</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と今年</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の発売以来、話題のアイテムです。その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現品に、化粧水のミニサイズとポーチがセットに。ポーチはスキンケア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入る大きめサイズで、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何かと重宝</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しそう♪</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122516" y="5825521"/>
            <a:ext cx="1993343" cy="331501"/>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ポーラ</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のリッチなラインで、至福のスキンケアタイムを。</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1108-2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29791" y="7872277"/>
            <a:ext cx="2005692" cy="746102"/>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ポーラ</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〉B.A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クリーム プレシャス コレクション税込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37,800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B.A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(30g)</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ローション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(20mL)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ミルク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グランラグゼ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Ⅱ〈</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医薬部外品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〉(0.6</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ｇ</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×13</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包</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グランラグゼ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Ⅱ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マスク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枚</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)※12.1</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26398" y="8704425"/>
            <a:ext cx="1983111" cy="173124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ポーラ</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の最高峰ブランド「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B.A</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」の実力を、ラインづかい</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で体感</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できるセット。クリームの現品にプラスして、ローションやミルクのミニサイズ、そして個包装</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された美容</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液やマスク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まで充実のラインナップです。ホリデーシーズンのちょっぴり贅沢</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集中</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ケアにぴったり！個人的には、ミニボトルのデザインへのこだわりに感心しきり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です。</a:t>
            </a:r>
            <a:endParaRPr lang="ja-JP" altLang="en-US" sz="7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 8"/>
          <p:cNvPicPr>
            <a:picLocks noChangeAspect="1"/>
          </p:cNvPicPr>
          <p:nvPr/>
        </p:nvPicPr>
        <p:blipFill rotWithShape="1">
          <a:blip r:embed="rId2" cstate="print">
            <a:extLst>
              <a:ext uri="{28A0092B-C50C-407E-A947-70E740481C1C}">
                <a14:useLocalDpi xmlns:a14="http://schemas.microsoft.com/office/drawing/2010/main" val="0"/>
              </a:ext>
            </a:extLst>
          </a:blip>
          <a:srcRect l="8599" t="15643" r="3672"/>
          <a:stretch/>
        </p:blipFill>
        <p:spPr>
          <a:xfrm>
            <a:off x="3059142" y="6001406"/>
            <a:ext cx="2088000" cy="1338148"/>
          </a:xfrm>
          <a:prstGeom prst="rect">
            <a:avLst/>
          </a:prstGeom>
        </p:spPr>
      </p:pic>
      <p:pic>
        <p:nvPicPr>
          <p:cNvPr id="4" name="図 3"/>
          <p:cNvPicPr>
            <a:picLocks noChangeAspect="1"/>
          </p:cNvPicPr>
          <p:nvPr/>
        </p:nvPicPr>
        <p:blipFill rotWithShape="1">
          <a:blip r:embed="rId3" cstate="print">
            <a:extLst>
              <a:ext uri="{28A0092B-C50C-407E-A947-70E740481C1C}">
                <a14:useLocalDpi xmlns:a14="http://schemas.microsoft.com/office/drawing/2010/main" val="0"/>
              </a:ext>
            </a:extLst>
          </a:blip>
          <a:srcRect l="18296" t="14940" r="13747" b="13639"/>
          <a:stretch/>
        </p:blipFill>
        <p:spPr>
          <a:xfrm>
            <a:off x="3021496" y="898497"/>
            <a:ext cx="2154803" cy="1440000"/>
          </a:xfrm>
          <a:prstGeom prst="rect">
            <a:avLst/>
          </a:prstGeom>
        </p:spPr>
      </p:pic>
      <p:sp>
        <p:nvSpPr>
          <p:cNvPr id="5" name="正方形/長方形 4"/>
          <p:cNvSpPr/>
          <p:nvPr/>
        </p:nvSpPr>
        <p:spPr>
          <a:xfrm>
            <a:off x="3022768" y="420434"/>
            <a:ext cx="2160000" cy="10168908"/>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135" y="491180"/>
            <a:ext cx="2057400" cy="359073"/>
          </a:xfrm>
          <a:prstGeom prst="rect">
            <a:avLst/>
          </a:prstGeom>
          <a:noFill/>
        </p:spPr>
        <p:txBody>
          <a:bodyPr wrap="square" lIns="0" tIns="0" rIns="0" bIns="0" rtlCol="0">
            <a:spAutoFit/>
          </a:bodyPr>
          <a:lstStyle/>
          <a:p>
            <a:pPr>
              <a:lnSpc>
                <a:spcPts val="1400"/>
              </a:lnSpc>
            </a:pP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ギフトにもぴったり！</a:t>
            </a:r>
            <a:r>
              <a:rPr lang="en-US" altLang="ja-JP"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RMK〉</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のボディケアセット。</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98135" y="2383177"/>
            <a:ext cx="2005692" cy="769441"/>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〈RMK〉RMK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ボディケアキット </a:t>
            </a:r>
            <a:r>
              <a:rPr lang="en-US" altLang="ja-JP"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2018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4,104</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RMK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ボディオイル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〈G〉(30mL)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ボディミルク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〈G〉(30mL)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ネイル＆ハンドクリーム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〈G〉(30g)</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同 ティンティッド リップバーム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(7g)※11.30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716" y="3224416"/>
            <a:ext cx="1983111" cy="1538883"/>
          </a:xfrm>
          <a:prstGeom prst="rect">
            <a:avLst/>
          </a:prstGeom>
          <a:noFill/>
        </p:spPr>
        <p:txBody>
          <a:bodyPr wrap="square" lIns="0" tIns="0" rIns="0" bIns="0" rtlCol="0">
            <a:spAutoFit/>
          </a:bodyPr>
          <a:lstStyle/>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〈RMK〉</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からは</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、ボディケアのキット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が登場。植物生まれのボタニカルブレンドオイルを配合した</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ボディ用オイル</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とミルク、ネイル＆ハンドクリームがセットになっています。リップバームはこのキットだけの限定色のブルーで、おしゃれな色合い♡お値段</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も手頃なので</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、女子会でプレゼント交換！なんてシーンにもおすすめですよ。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1" name="テキスト ボックス 20"/>
          <p:cNvSpPr txBox="1"/>
          <p:nvPr/>
        </p:nvSpPr>
        <p:spPr>
          <a:xfrm>
            <a:off x="3081909" y="5497373"/>
            <a:ext cx="2057400" cy="359073"/>
          </a:xfrm>
          <a:prstGeom prst="rect">
            <a:avLst/>
          </a:prstGeom>
          <a:noFill/>
        </p:spPr>
        <p:txBody>
          <a:bodyPr wrap="square" lIns="0" tIns="0" rIns="0" bIns="0" rtlCol="0">
            <a:spAutoFit/>
          </a:bodyPr>
          <a:lstStyle/>
          <a:p>
            <a:pPr>
              <a:lnSpc>
                <a:spcPts val="1400"/>
              </a:lnSpc>
            </a:pP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ドゥ･ラ･</a:t>
            </a:r>
            <a:r>
              <a:rPr lang="ja-JP" altLang="en-US" sz="800"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メール</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の魅力をラインで堪能できる！</a:t>
            </a: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1108-3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p:cNvSpPr txBox="1"/>
          <p:nvPr/>
        </p:nvSpPr>
        <p:spPr>
          <a:xfrm>
            <a:off x="3107125" y="7446155"/>
            <a:ext cx="2048409" cy="1538883"/>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ドゥ･ラ･メール</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ザ･モイスチャ</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リフト インテンス コレクション税込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52,920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円、内容：クレーム ドゥ･ラ･メール、</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ザ･モイスチャライジング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ソフト クリーム、</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ザ･モイスチャライジング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クール ジェルクリームの中からお好きなモイスチャライザー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各</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60mL)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ザ･トリートメント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ローション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(30mL)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ザ･リバイタライジング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ハイドレイティング セラム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ザ･モイスチャーリフト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アイ セラム</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ザ･アイ </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コンセントレート</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オリジナルポーチ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※12.7</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p:cNvSpPr txBox="1"/>
          <p:nvPr/>
        </p:nvSpPr>
        <p:spPr>
          <a:xfrm>
            <a:off x="3156198" y="9068299"/>
            <a:ext cx="1983111" cy="1346522"/>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ラグジュアリーなスキンケアをフルラインで体験できるセットが</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ドゥ･</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ラ</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･メール</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からお目見え！名品と名高い「クレーム ドゥ･ラ･メール」をはじめとする</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3</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品のモイスチャライザーの現品から</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1</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つ選べ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、ローション</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や美容</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液のミニサイズもセットに。グリーンのポーチもお洒落です♪</a:t>
            </a:r>
            <a:endParaRPr lang="en-US" altLang="ja-JP" sz="7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296874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21561" y="851256"/>
            <a:ext cx="2160000" cy="1440000"/>
          </a:xfrm>
          <a:prstGeom prst="rect">
            <a:avLst/>
          </a:prstGeom>
        </p:spPr>
      </p:pic>
      <p:sp>
        <p:nvSpPr>
          <p:cNvPr id="12" name="正方形/長方形 11"/>
          <p:cNvSpPr/>
          <p:nvPr/>
        </p:nvSpPr>
        <p:spPr>
          <a:xfrm>
            <a:off x="3028474" y="7395386"/>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 name="図 14"/>
          <p:cNvPicPr>
            <a:picLocks noChangeAspect="1"/>
          </p:cNvPicPr>
          <p:nvPr/>
        </p:nvPicPr>
        <p:blipFill rotWithShape="1">
          <a:blip r:embed="rId3" cstate="print">
            <a:extLst>
              <a:ext uri="{28A0092B-C50C-407E-A947-70E740481C1C}">
                <a14:useLocalDpi xmlns:a14="http://schemas.microsoft.com/office/drawing/2010/main" val="0"/>
              </a:ext>
            </a:extLst>
          </a:blip>
          <a:srcRect t="48939" b="9630"/>
          <a:stretch/>
        </p:blipFill>
        <p:spPr>
          <a:xfrm>
            <a:off x="3022563" y="8249209"/>
            <a:ext cx="2160000" cy="1588461"/>
          </a:xfrm>
          <a:prstGeom prst="rect">
            <a:avLst/>
          </a:prstGeom>
        </p:spPr>
      </p:pic>
      <p:pic>
        <p:nvPicPr>
          <p:cNvPr id="13" name="図 12"/>
          <p:cNvPicPr>
            <a:picLocks noChangeAspect="1"/>
          </p:cNvPicPr>
          <p:nvPr/>
        </p:nvPicPr>
        <p:blipFill rotWithShape="1">
          <a:blip r:embed="rId4" cstate="print">
            <a:extLst>
              <a:ext uri="{28A0092B-C50C-407E-A947-70E740481C1C}">
                <a14:useLocalDpi xmlns:a14="http://schemas.microsoft.com/office/drawing/2010/main" val="0"/>
              </a:ext>
            </a:extLst>
          </a:blip>
          <a:srcRect t="34055" b="26649"/>
          <a:stretch/>
        </p:blipFill>
        <p:spPr>
          <a:xfrm>
            <a:off x="3022563" y="5911785"/>
            <a:ext cx="2160000" cy="1506587"/>
          </a:xfrm>
          <a:prstGeom prst="rect">
            <a:avLst/>
          </a:prstGeom>
        </p:spPr>
      </p:pic>
      <p:sp>
        <p:nvSpPr>
          <p:cNvPr id="5" name="正方形/長方形 4"/>
          <p:cNvSpPr/>
          <p:nvPr/>
        </p:nvSpPr>
        <p:spPr>
          <a:xfrm>
            <a:off x="3022768" y="420434"/>
            <a:ext cx="2160000" cy="974813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3098135" y="491180"/>
            <a:ext cx="2057400" cy="331501"/>
          </a:xfrm>
          <a:prstGeom prst="rect">
            <a:avLst/>
          </a:prstGeom>
          <a:noFill/>
        </p:spPr>
        <p:txBody>
          <a:bodyPr wrap="square" lIns="0" tIns="0" rIns="0" bIns="0" rtlCol="0">
            <a:spAutoFit/>
          </a:bodyPr>
          <a:lstStyle/>
          <a:p>
            <a:pPr>
              <a:lnSpc>
                <a:spcPts val="1400"/>
              </a:lnSpc>
            </a:pP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お風呂タイムを豊かに演出できる</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rPr>
              <a:t>レ・メルヴェイユーズ ラデュレ</a:t>
            </a:r>
            <a:r>
              <a:rPr lang="en-US" altLang="ja-JP" sz="800"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800" dirty="0" err="1">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800"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7" name="テキスト ボックス 6"/>
          <p:cNvSpPr txBox="1"/>
          <p:nvPr/>
        </p:nvSpPr>
        <p:spPr>
          <a:xfrm>
            <a:off x="3098135" y="2343422"/>
            <a:ext cx="2005692" cy="769441"/>
          </a:xfrm>
          <a:prstGeom prst="rect">
            <a:avLst/>
          </a:prstGeom>
          <a:noFill/>
        </p:spPr>
        <p:txBody>
          <a:bodyPr wrap="square" lIns="0" tIns="0" rIns="0" bIns="0" rtlCol="0">
            <a:spAutoFit/>
          </a:bodyPr>
          <a:lstStyle/>
          <a:p>
            <a:pPr>
              <a:lnSpc>
                <a:spcPts val="1200"/>
              </a:lnSpc>
            </a:pP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レ・メルヴェイユーズ ラデュレ</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ローズ ボディ ケア </a:t>
            </a:r>
            <a:r>
              <a:rPr lang="ja-JP" altLang="en-US" sz="70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セット 税込</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4,860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円、内容：バスミルク</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ローズ ボディ ウォッシュ</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ローズ ボディ ローション</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(50mL)</a:t>
            </a:r>
            <a:r>
              <a:rPr lang="ja-JP" altLang="en-US" sz="700" dirty="0" err="1">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ポーチ</a:t>
            </a:r>
            <a:r>
              <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rPr>
              <a:t>※11.30</a:t>
            </a:r>
            <a:r>
              <a:rPr lang="ja-JP" altLang="en-US" sz="700" dirty="0">
                <a:solidFill>
                  <a:schemeClr val="tx1">
                    <a:lumMod val="50000"/>
                    <a:lumOff val="50000"/>
                  </a:schemeClr>
                </a:solidFill>
                <a:latin typeface="HGSｺﾞｼｯｸE" panose="020B0900000000000000" pitchFamily="50" charset="-128"/>
                <a:ea typeface="HGSｺﾞｼｯｸE" panose="020B0900000000000000" pitchFamily="50" charset="-128"/>
              </a:rPr>
              <a:t>数量限定発売</a:t>
            </a:r>
            <a:endParaRPr lang="en-US" altLang="ja-JP" sz="70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8" name="テキスト ボックス 7"/>
          <p:cNvSpPr txBox="1"/>
          <p:nvPr/>
        </p:nvSpPr>
        <p:spPr>
          <a:xfrm>
            <a:off x="3120716" y="3212073"/>
            <a:ext cx="1983111" cy="153888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こちらも、女性へのギフト</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に悦ばれそう</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なコフレとして</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要チェック。バスアイテム</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2</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品と</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ボディローションのセットで、どちらも上品</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で心地よいローズの香り</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。ふんわり優しい香りに包まれる</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、癒しの時間もプレゼントできそうです。ポーチもバラ柄で、</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レ・</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メルヴェイユーズ ラデュレ</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らしい世界観が楽しめます。</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266428" y="233658"/>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1108-4</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3131816" y="5096289"/>
            <a:ext cx="1983111" cy="577081"/>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幅広い</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ラインアップのスキンケアコフレ。お買い物計画を立てて、欲しいものをぜひ</a:t>
            </a: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Get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してくださいね♪</a:t>
            </a:r>
          </a:p>
        </p:txBody>
      </p:sp>
      <p:sp>
        <p:nvSpPr>
          <p:cNvPr id="22" name="正方形/長方形 21"/>
          <p:cNvSpPr/>
          <p:nvPr/>
        </p:nvSpPr>
        <p:spPr>
          <a:xfrm>
            <a:off x="2898894" y="10035631"/>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フリーフォーム 22"/>
          <p:cNvSpPr/>
          <p:nvPr/>
        </p:nvSpPr>
        <p:spPr>
          <a:xfrm>
            <a:off x="3013773" y="10060633"/>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フリーフォーム 23"/>
          <p:cNvSpPr/>
          <p:nvPr/>
        </p:nvSpPr>
        <p:spPr>
          <a:xfrm>
            <a:off x="3002511" y="9988567"/>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p:cNvSpPr txBox="1"/>
          <p:nvPr/>
        </p:nvSpPr>
        <p:spPr>
          <a:xfrm>
            <a:off x="5672145" y="7541075"/>
            <a:ext cx="1878186" cy="2500685"/>
          </a:xfrm>
          <a:prstGeom prst="rect">
            <a:avLst/>
          </a:prstGeom>
          <a:noFill/>
        </p:spPr>
        <p:txBody>
          <a:bodyPr wrap="square" lIns="0" tIns="0" rIns="0" bIns="0" rtlCol="0">
            <a:spAutoFit/>
          </a:bodyPr>
          <a:lstStyle/>
          <a:p>
            <a:pPr>
              <a:lnSpc>
                <a:spcPts val="1500"/>
              </a:lnSpc>
            </a:pPr>
            <a:r>
              <a:rPr lang="en-US" altLang="ja-JP" sz="800" dirty="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ホリデーコフレ</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クレドポー ボーテ</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ルナソル</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ポーラ</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#RMK</a:t>
            </a: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ドゥラメール</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レメルヴェイユーズラデュレ</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a:latin typeface="HGSｺﾞｼｯｸE" panose="020B0900000000000000" pitchFamily="50" charset="-128"/>
                <a:ea typeface="HGSｺﾞｼｯｸE" panose="020B0900000000000000" pitchFamily="50" charset="-128"/>
              </a:rPr>
              <a:t>美容液</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マスク</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ボディケア</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クリーム</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dirty="0" smtClean="0">
                <a:latin typeface="HGSｺﾞｼｯｸE" panose="020B0900000000000000" pitchFamily="50" charset="-128"/>
                <a:ea typeface="HGSｺﾞｼｯｸE" panose="020B0900000000000000" pitchFamily="50" charset="-128"/>
              </a:rPr>
              <a:t>マスク</a:t>
            </a:r>
            <a:endParaRPr lang="en-US" altLang="ja-JP" sz="800" dirty="0" smtClean="0">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latin typeface="HGSｺﾞｼｯｸE" panose="020B0900000000000000" pitchFamily="50" charset="-128"/>
                <a:ea typeface="HGSｺﾞｼｯｸE" panose="020B0900000000000000" pitchFamily="50" charset="-128"/>
              </a:rPr>
              <a:t>#</a:t>
            </a:r>
            <a:r>
              <a:rPr lang="ja-JP" altLang="en-US" sz="800" smtClean="0">
                <a:latin typeface="HGSｺﾞｼｯｸE" panose="020B0900000000000000" pitchFamily="50" charset="-128"/>
                <a:ea typeface="HGSｺﾞｼｯｸE" panose="020B0900000000000000" pitchFamily="50" charset="-128"/>
              </a:rPr>
              <a:t>限定キット</a:t>
            </a:r>
            <a:endParaRPr lang="en-US" altLang="ja-JP" sz="800" dirty="0" smtClean="0">
              <a:latin typeface="HGSｺﾞｼｯｸE" panose="020B0900000000000000" pitchFamily="50" charset="-128"/>
              <a:ea typeface="HGSｺﾞｼｯｸE" panose="020B0900000000000000" pitchFamily="50" charset="-128"/>
            </a:endParaRPr>
          </a:p>
        </p:txBody>
      </p:sp>
      <p:sp>
        <p:nvSpPr>
          <p:cNvPr id="40" name="角丸四角形 39"/>
          <p:cNvSpPr/>
          <p:nvPr/>
        </p:nvSpPr>
        <p:spPr>
          <a:xfrm>
            <a:off x="4519623" y="7795640"/>
            <a:ext cx="541823"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テキスト ボックス 40"/>
          <p:cNvSpPr txBox="1"/>
          <p:nvPr/>
        </p:nvSpPr>
        <p:spPr>
          <a:xfrm>
            <a:off x="4519623" y="7827004"/>
            <a:ext cx="525876"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ドゥラメール</a:t>
            </a:r>
          </a:p>
        </p:txBody>
      </p:sp>
      <p:sp>
        <p:nvSpPr>
          <p:cNvPr id="42" name="角丸四角形 41"/>
          <p:cNvSpPr/>
          <p:nvPr/>
        </p:nvSpPr>
        <p:spPr>
          <a:xfrm>
            <a:off x="3523037" y="8005166"/>
            <a:ext cx="114661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3" name="テキスト ボックス 42"/>
          <p:cNvSpPr txBox="1"/>
          <p:nvPr/>
        </p:nvSpPr>
        <p:spPr>
          <a:xfrm>
            <a:off x="3521001" y="8036530"/>
            <a:ext cx="1148648"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レメルヴェイユーズラデュレ</a:t>
            </a:r>
          </a:p>
        </p:txBody>
      </p:sp>
      <p:sp>
        <p:nvSpPr>
          <p:cNvPr id="44" name="角丸四角形 43"/>
          <p:cNvSpPr/>
          <p:nvPr/>
        </p:nvSpPr>
        <p:spPr>
          <a:xfrm>
            <a:off x="3369007" y="7583272"/>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テキスト ボックス 44"/>
          <p:cNvSpPr txBox="1"/>
          <p:nvPr/>
        </p:nvSpPr>
        <p:spPr>
          <a:xfrm>
            <a:off x="3402723" y="7614636"/>
            <a:ext cx="605691"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smtClean="0">
                <a:solidFill>
                  <a:schemeClr val="bg1"/>
                </a:solidFill>
                <a:latin typeface="HGPｺﾞｼｯｸM" panose="020B0600000000000000" pitchFamily="50" charset="-128"/>
                <a:ea typeface="HGPｺﾞｼｯｸM" panose="020B0600000000000000" pitchFamily="50" charset="-128"/>
              </a:rPr>
              <a:t>ホリデーコフレ</a:t>
            </a:r>
            <a:endParaRPr kumimoji="1" lang="ja-JP" altLang="en-US" sz="700" dirty="0">
              <a:solidFill>
                <a:schemeClr val="bg1"/>
              </a:solidFill>
              <a:latin typeface="HGPｺﾞｼｯｸM" panose="020B0600000000000000" pitchFamily="50" charset="-128"/>
              <a:ea typeface="HGPｺﾞｼｯｸM" panose="020B0600000000000000" pitchFamily="50" charset="-128"/>
            </a:endParaRPr>
          </a:p>
        </p:txBody>
      </p:sp>
      <p:sp>
        <p:nvSpPr>
          <p:cNvPr id="46" name="角丸四角形 45"/>
          <p:cNvSpPr/>
          <p:nvPr/>
        </p:nvSpPr>
        <p:spPr>
          <a:xfrm>
            <a:off x="4078773" y="7583272"/>
            <a:ext cx="807137" cy="165639"/>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7" name="テキスト ボックス 46"/>
          <p:cNvSpPr txBox="1"/>
          <p:nvPr/>
        </p:nvSpPr>
        <p:spPr>
          <a:xfrm>
            <a:off x="4110469" y="7614636"/>
            <a:ext cx="742100" cy="107722"/>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クレドポー ボーテ</a:t>
            </a:r>
          </a:p>
        </p:txBody>
      </p:sp>
      <p:sp>
        <p:nvSpPr>
          <p:cNvPr id="48" name="角丸四角形 47"/>
          <p:cNvSpPr/>
          <p:nvPr/>
        </p:nvSpPr>
        <p:spPr>
          <a:xfrm>
            <a:off x="3674716" y="7795202"/>
            <a:ext cx="390457"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3656446" y="7822418"/>
            <a:ext cx="427773" cy="107634"/>
          </a:xfrm>
          <a:prstGeom prst="rect">
            <a:avLst/>
          </a:prstGeom>
          <a:noFill/>
        </p:spPr>
        <p:txBody>
          <a:bodyPr wrap="square" lIns="0" tIns="0" rIns="0" bIns="0" rtlCol="0">
            <a:spAutoFit/>
          </a:bodyPr>
          <a:lstStyle/>
          <a:p>
            <a:pPr algn="ctr"/>
            <a:r>
              <a:rPr lang="en-US" altLang="ja-JP" sz="700" dirty="0" smtClean="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ポーラ</a:t>
            </a:r>
          </a:p>
        </p:txBody>
      </p:sp>
      <p:sp>
        <p:nvSpPr>
          <p:cNvPr id="52" name="角丸四角形 51"/>
          <p:cNvSpPr/>
          <p:nvPr/>
        </p:nvSpPr>
        <p:spPr>
          <a:xfrm>
            <a:off x="3141342" y="7794611"/>
            <a:ext cx="496839"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3" name="テキスト ボックス 52"/>
          <p:cNvSpPr txBox="1"/>
          <p:nvPr/>
        </p:nvSpPr>
        <p:spPr>
          <a:xfrm>
            <a:off x="3198106" y="7822330"/>
            <a:ext cx="385106"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a:t>
            </a:r>
            <a:r>
              <a:rPr lang="ja-JP" altLang="en-US" sz="700" dirty="0">
                <a:solidFill>
                  <a:schemeClr val="bg1"/>
                </a:solidFill>
                <a:latin typeface="HGPｺﾞｼｯｸM" panose="020B0600000000000000" pitchFamily="50" charset="-128"/>
                <a:ea typeface="HGPｺﾞｼｯｸM" panose="020B0600000000000000" pitchFamily="50" charset="-128"/>
              </a:rPr>
              <a:t>ルナソル</a:t>
            </a:r>
          </a:p>
        </p:txBody>
      </p:sp>
      <p:sp>
        <p:nvSpPr>
          <p:cNvPr id="54" name="角丸四角形 53"/>
          <p:cNvSpPr/>
          <p:nvPr/>
        </p:nvSpPr>
        <p:spPr>
          <a:xfrm>
            <a:off x="4107845" y="7794154"/>
            <a:ext cx="373329"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テキスト ボックス 54"/>
          <p:cNvSpPr txBox="1"/>
          <p:nvPr/>
        </p:nvSpPr>
        <p:spPr>
          <a:xfrm>
            <a:off x="4105809" y="7825518"/>
            <a:ext cx="366575" cy="107722"/>
          </a:xfrm>
          <a:prstGeom prst="rect">
            <a:avLst/>
          </a:prstGeom>
          <a:noFill/>
        </p:spPr>
        <p:txBody>
          <a:bodyPr wrap="square" lIns="0" tIns="0" rIns="0" bIns="0" rtlCol="0">
            <a:spAutoFit/>
          </a:bodyPr>
          <a:lstStyle/>
          <a:p>
            <a:pPr algn="ctr"/>
            <a:r>
              <a:rPr lang="en-US" altLang="ja-JP" sz="700" dirty="0">
                <a:solidFill>
                  <a:schemeClr val="bg1"/>
                </a:solidFill>
                <a:latin typeface="HGPｺﾞｼｯｸM" panose="020B0600000000000000" pitchFamily="50" charset="-128"/>
                <a:ea typeface="HGPｺﾞｼｯｸM" panose="020B0600000000000000" pitchFamily="50" charset="-128"/>
              </a:rPr>
              <a:t>#RMK</a:t>
            </a:r>
          </a:p>
        </p:txBody>
      </p:sp>
    </p:spTree>
    <p:extLst>
      <p:ext uri="{BB962C8B-B14F-4D97-AF65-F5344CB8AC3E}">
        <p14:creationId xmlns:p14="http://schemas.microsoft.com/office/powerpoint/2010/main" val="123222753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1508</TotalTime>
  <Words>1007</Words>
  <Application>Microsoft Office PowerPoint</Application>
  <PresentationFormat>B4 (JIS) 257x364 mm</PresentationFormat>
  <Paragraphs>51</Paragraphs>
  <Slides>4</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4</vt:i4>
      </vt:variant>
    </vt:vector>
  </HeadingPairs>
  <TitlesOfParts>
    <vt:vector size="12" baseType="lpstr">
      <vt:lpstr>HGPｺﾞｼｯｸM</vt:lpstr>
      <vt:lpstr>HGSｺﾞｼｯｸE</vt:lpstr>
      <vt:lpstr>HGｺﾞｼｯｸE</vt:lpstr>
      <vt:lpstr>ＭＳ Ｐゴシック</vt:lpstr>
      <vt:lpstr>Arial</vt:lpstr>
      <vt:lpstr>Calibri</vt:lpstr>
      <vt:lpstr>Calibri Light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icomm_win03</cp:lastModifiedBy>
  <cp:revision>270</cp:revision>
  <cp:lastPrinted>2018-10-10T03:56:08Z</cp:lastPrinted>
  <dcterms:created xsi:type="dcterms:W3CDTF">2018-10-01T11:14:38Z</dcterms:created>
  <dcterms:modified xsi:type="dcterms:W3CDTF">2018-10-24T05:52:11Z</dcterms:modified>
</cp:coreProperties>
</file>