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35" userDrawn="1">
          <p15:clr>
            <a:srgbClr val="A4A3A4"/>
          </p15:clr>
        </p15:guide>
        <p15:guide id="2" pos="2592" userDrawn="1">
          <p15:clr>
            <a:srgbClr val="A4A3A4"/>
          </p15:clr>
        </p15:guide>
        <p15:guide id="3" orient="horz" pos="4885" userDrawn="1">
          <p15:clr>
            <a:srgbClr val="A4A3A4"/>
          </p15:clr>
        </p15:guide>
        <p15:guide id="4" orient="horz" pos="6427" userDrawn="1">
          <p15:clr>
            <a:srgbClr val="A4A3A4"/>
          </p15:clr>
        </p15:guide>
        <p15:guide id="5" orient="horz" pos="2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061" autoAdjust="0"/>
    <p:restoredTop sz="95401" autoAdjust="0"/>
  </p:normalViewPr>
  <p:slideViewPr>
    <p:cSldViewPr snapToGrid="0" showGuides="1">
      <p:cViewPr varScale="1">
        <p:scale>
          <a:sx n="70" d="100"/>
          <a:sy n="70" d="100"/>
        </p:scale>
        <p:origin x="1104" y="66"/>
      </p:cViewPr>
      <p:guideLst>
        <p:guide orient="horz" pos="2435"/>
        <p:guide pos="2592"/>
        <p:guide orient="horz" pos="4885"/>
        <p:guide orient="horz" pos="6427"/>
        <p:guide orient="horz" pos="258"/>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smtClean="0"/>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smtClean="0"/>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5730920"/>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スタイリッシュな携帯用スプレー</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がセットになった</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グタール</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err="1">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093057" y="8457136"/>
            <a:ext cx="2034819" cy="153888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毎年人気の、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フレグランス</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現品</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＋同じ香りの携帯用スプレーがセットになったコフレ。</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今年は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ブランドを代表</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する愛らしい香りの「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プチシェリー</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」と聞いたら、これ</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を逃す手はないですね</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スプレ</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ーは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ゴールドのケース入りで、外出先でさっと</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取り出せば注目されること間違いなし♡</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いつまでも取って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おきたくなるモダンアート調の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ボックスも</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可愛い！</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099004" y="3946118"/>
            <a:ext cx="2057400" cy="1346522"/>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コスメ好きのこの時期のお楽しみは、なんといってもホリデーコフレ！</a:t>
            </a:r>
            <a:r>
              <a:rPr lang="ja-JP" altLang="en-US" sz="800" dirty="0" smtClean="0">
                <a:latin typeface="HGSｺﾞｼｯｸE" panose="020B0900000000000000" pitchFamily="50" charset="-128"/>
                <a:ea typeface="HGSｺﾞｼｯｸE" panose="020B0900000000000000" pitchFamily="50" charset="-128"/>
              </a:rPr>
              <a:t>今日はフレグランス</a:t>
            </a:r>
            <a:r>
              <a:rPr lang="ja-JP" altLang="en-US" sz="800" dirty="0">
                <a:latin typeface="HGSｺﾞｼｯｸE" panose="020B0900000000000000" pitchFamily="50" charset="-128"/>
                <a:ea typeface="HGSｺﾞｼｯｸE" panose="020B0900000000000000" pitchFamily="50" charset="-128"/>
              </a:rPr>
              <a:t>をピックアップします</a:t>
            </a:r>
            <a:r>
              <a:rPr lang="ja-JP" altLang="en-US" sz="800" dirty="0" smtClean="0">
                <a:latin typeface="HGSｺﾞｼｯｸE" panose="020B0900000000000000" pitchFamily="50" charset="-128"/>
                <a:ea typeface="HGSｺﾞｼｯｸE" panose="020B0900000000000000" pitchFamily="50" charset="-128"/>
              </a:rPr>
              <a:t>。人気ブランドのコフレは</a:t>
            </a:r>
            <a:r>
              <a:rPr lang="ja-JP" altLang="en-US" sz="800" dirty="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どれ</a:t>
            </a:r>
            <a:r>
              <a:rPr lang="ja-JP" altLang="en-US" sz="800" dirty="0">
                <a:latin typeface="HGSｺﾞｼｯｸE" panose="020B0900000000000000" pitchFamily="50" charset="-128"/>
                <a:ea typeface="HGSｺﾞｼｯｸE" panose="020B0900000000000000" pitchFamily="50" charset="-128"/>
              </a:rPr>
              <a:t>もボックスやボトルが素敵</a:t>
            </a:r>
            <a:r>
              <a:rPr lang="ja-JP" altLang="en-US" sz="800" dirty="0" smtClean="0">
                <a:latin typeface="HGSｺﾞｼｯｸE" panose="020B0900000000000000" pitchFamily="50" charset="-128"/>
                <a:ea typeface="HGSｺﾞｼｯｸE" panose="020B0900000000000000" pitchFamily="50" charset="-128"/>
              </a:rPr>
              <a:t>♡眺めているだけでテンションが上がります。ぜひ、クリスマス</a:t>
            </a:r>
            <a:r>
              <a:rPr lang="ja-JP" altLang="en-US" sz="800" dirty="0">
                <a:latin typeface="HGSｺﾞｼｯｸE" panose="020B0900000000000000" pitchFamily="50" charset="-128"/>
                <a:ea typeface="HGSｺﾞｼｯｸE" panose="020B0900000000000000" pitchFamily="50" charset="-128"/>
              </a:rPr>
              <a:t>の特別バージョンを手に入れてくださいね☆</a:t>
            </a:r>
            <a:endParaRPr lang="ja-JP" altLang="ja-JP" sz="800" dirty="0">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880188" cy="577081"/>
          </a:xfrm>
          <a:prstGeom prst="rect">
            <a:avLst/>
          </a:prstGeom>
          <a:noFill/>
        </p:spPr>
        <p:txBody>
          <a:bodyPr wrap="square" lIns="0" tIns="0" rIns="0" bIns="0" rtlCol="0">
            <a:spAutoFit/>
          </a:bodyPr>
          <a:lstStyle/>
          <a:p>
            <a:pPr>
              <a:lnSpc>
                <a:spcPts val="1500"/>
              </a:lnSpc>
            </a:pP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今すぐチェック！</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2018</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年</a:t>
            </a:r>
            <a:r>
              <a:rPr lang="ja-JP" altLang="en-US" sz="900" smtClean="0">
                <a:solidFill>
                  <a:schemeClr val="tx1">
                    <a:lumMod val="75000"/>
                    <a:lumOff val="25000"/>
                  </a:schemeClr>
                </a:solidFill>
                <a:latin typeface="HGSｺﾞｼｯｸE" panose="020B0900000000000000" pitchFamily="50" charset="-128"/>
                <a:ea typeface="HGSｺﾞｼｯｸE" panose="020B0900000000000000" pitchFamily="50" charset="-128"/>
              </a:rPr>
              <a:t>注目のホリデ</a:t>
            </a:r>
            <a:r>
              <a:rPr lang="ja-JP" altLang="en-US" sz="900">
                <a:solidFill>
                  <a:schemeClr val="tx1">
                    <a:lumMod val="75000"/>
                    <a:lumOff val="25000"/>
                  </a:schemeClr>
                </a:solidFill>
                <a:latin typeface="HGSｺﾞｼｯｸE" panose="020B0900000000000000" pitchFamily="50" charset="-128"/>
                <a:ea typeface="HGSｺﾞｼｯｸE" panose="020B0900000000000000" pitchFamily="50" charset="-128"/>
              </a:rPr>
              <a:t>ー</a:t>
            </a:r>
            <a:r>
              <a:rPr lang="ja-JP" altLang="en-US" sz="900" smtClean="0">
                <a:solidFill>
                  <a:schemeClr val="tx1">
                    <a:lumMod val="75000"/>
                    <a:lumOff val="25000"/>
                  </a:schemeClr>
                </a:solidFill>
                <a:latin typeface="HGSｺﾞｼｯｸE" panose="020B0900000000000000" pitchFamily="50" charset="-128"/>
                <a:ea typeface="HGSｺﾞｼｯｸE" panose="020B0900000000000000" pitchFamily="50" charset="-128"/>
              </a:rPr>
              <a:t>コフレ</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大特集☆</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フレグランス</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編</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12815"/>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化粧品バイヤー</a:t>
            </a:r>
          </a:p>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TOKICO</a:t>
            </a:r>
          </a:p>
        </p:txBody>
      </p:sp>
      <p:sp>
        <p:nvSpPr>
          <p:cNvPr id="17" name="テキスト ボックス 16"/>
          <p:cNvSpPr txBox="1"/>
          <p:nvPr/>
        </p:nvSpPr>
        <p:spPr>
          <a:xfrm>
            <a:off x="3135332" y="3272509"/>
            <a:ext cx="464249" cy="115416"/>
          </a:xfrm>
          <a:prstGeom prst="rect">
            <a:avLst/>
          </a:prstGeom>
          <a:noFill/>
        </p:spPr>
        <p:txBody>
          <a:bodyPr wrap="square" lIns="0" tIns="0" rIns="0" bIns="0" rtlCol="0">
            <a:spAutoFit/>
          </a:bodyPr>
          <a:lstStyle/>
          <a:p>
            <a:pPr>
              <a:lnSpc>
                <a:spcPts val="900"/>
              </a:lnSpc>
            </a:pPr>
            <a:r>
              <a:rPr lang="en-US" altLang="ja-JP"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2018.11.09</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smtClean="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61052"/>
            <a:ext cx="312701" cy="115416"/>
          </a:xfrm>
          <a:prstGeom prst="rect">
            <a:avLst/>
          </a:prstGeom>
          <a:noFill/>
        </p:spPr>
        <p:txBody>
          <a:bodyPr wrap="square" lIns="0" tIns="0" rIns="0" bIns="0" rtlCol="0">
            <a:spAutoFit/>
          </a:bodyPr>
          <a:lstStyle/>
          <a:p>
            <a:pPr>
              <a:lnSpc>
                <a:spcPts val="900"/>
              </a:lnSpc>
            </a:pPr>
            <a:r>
              <a:rPr lang="ja-JP" altLang="en-US" sz="500" dirty="0" smtClean="0">
                <a:solidFill>
                  <a:srgbClr val="FF6699"/>
                </a:solidFill>
                <a:latin typeface="HGSｺﾞｼｯｸE" panose="020B0900000000000000" pitchFamily="50" charset="-128"/>
                <a:ea typeface="HGSｺﾞｼｯｸE" panose="020B0900000000000000" pitchFamily="50" charset="-128"/>
              </a:rPr>
              <a:t>商品</a:t>
            </a:r>
            <a:r>
              <a:rPr lang="ja-JP" altLang="en-US" sz="500" dirty="0">
                <a:solidFill>
                  <a:srgbClr val="FF6699"/>
                </a:solidFill>
                <a:latin typeface="HGSｺﾞｼｯｸE" panose="020B0900000000000000" pitchFamily="50" charset="-128"/>
                <a:ea typeface="HGSｺﾞｼｯｸE" panose="020B0900000000000000" pitchFamily="50" charset="-128"/>
              </a:rPr>
              <a:t>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18" name="円/楕円 17"/>
          <p:cNvSpPr>
            <a:spLocks noChangeAspect="1"/>
          </p:cNvSpPr>
          <p:nvPr/>
        </p:nvSpPr>
        <p:spPr>
          <a:xfrm>
            <a:off x="3126612" y="3452590"/>
            <a:ext cx="216024" cy="2160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1109-1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4" name="正方形/長方形 3"/>
          <p:cNvSpPr/>
          <p:nvPr/>
        </p:nvSpPr>
        <p:spPr>
          <a:xfrm>
            <a:off x="3034800" y="410938"/>
            <a:ext cx="2160000" cy="9791926"/>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109931" y="7673397"/>
            <a:ext cx="2005692" cy="61555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グタール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プチシェリー オードパルファム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ホリデーコフレ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27,324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円、内容：プチシェリー オードパルファム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(100mL)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オードパルファム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(10</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ｍ</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L)※11.7</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pic>
        <p:nvPicPr>
          <p:cNvPr id="3" name="図 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093057" y="6334492"/>
            <a:ext cx="2088000" cy="1170704"/>
          </a:xfrm>
          <a:prstGeom prst="rect">
            <a:avLst/>
          </a:prstGeom>
        </p:spPr>
      </p:pic>
      <p:pic>
        <p:nvPicPr>
          <p:cNvPr id="29" name="図 28"/>
          <p:cNvPicPr>
            <a:picLocks noChangeAspect="1"/>
          </p:cNvPicPr>
          <p:nvPr/>
        </p:nvPicPr>
        <p:blipFill rotWithShape="1">
          <a:blip r:embed="rId5" cstate="print">
            <a:extLst>
              <a:ext uri="{28A0092B-C50C-407E-A947-70E740481C1C}">
                <a14:useLocalDpi xmlns:a14="http://schemas.microsoft.com/office/drawing/2010/main" val="0"/>
              </a:ext>
            </a:extLst>
          </a:blip>
          <a:srcRect t="10810" b="3929"/>
          <a:stretch/>
        </p:blipFill>
        <p:spPr>
          <a:xfrm>
            <a:off x="3346684" y="1131682"/>
            <a:ext cx="1571090" cy="1440000"/>
          </a:xfrm>
          <a:prstGeom prst="rect">
            <a:avLst/>
          </a:prstGeom>
        </p:spPr>
      </p:pic>
      <p:sp>
        <p:nvSpPr>
          <p:cNvPr id="25" name="テキスト ボックス 24"/>
          <p:cNvSpPr txBox="1"/>
          <p:nvPr/>
        </p:nvSpPr>
        <p:spPr>
          <a:xfrm>
            <a:off x="3109931" y="753590"/>
            <a:ext cx="1985866" cy="256480"/>
          </a:xfrm>
          <a:prstGeom prst="rect">
            <a:avLst/>
          </a:prstGeom>
          <a:solidFill>
            <a:schemeClr val="bg1"/>
          </a:solidFill>
        </p:spPr>
        <p:txBody>
          <a:bodyPr wrap="square" lIns="0" tIns="0" rIns="0" bIns="0" rtlCol="0">
            <a:spAutoFit/>
          </a:bodyPr>
          <a:lstStyle/>
          <a:p>
            <a:pPr>
              <a:lnSpc>
                <a:spcPts val="1000"/>
              </a:lnSpc>
            </a:pP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トップ  ＞  記事一覧  ＞  今すぐ</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チェック！</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2018</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年注目のホリデーコフレ大特集☆</a:t>
            </a:r>
            <a:r>
              <a:rPr lang="en-US" altLang="ja-JP" sz="600" dirty="0" smtClean="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フレグランス編</a:t>
            </a:r>
            <a:r>
              <a:rPr lang="en-US" altLang="ja-JP" sz="600" dirty="0" smtClean="0">
                <a:solidFill>
                  <a:schemeClr val="bg1">
                    <a:lumMod val="50000"/>
                  </a:schemeClr>
                </a:solidFill>
                <a:latin typeface="HGSｺﾞｼｯｸE" panose="020B0900000000000000" pitchFamily="50" charset="-128"/>
                <a:ea typeface="HGSｺﾞｼｯｸE" panose="020B0900000000000000" pitchFamily="50" charset="-128"/>
              </a:rPr>
              <a:t>】</a:t>
            </a:r>
            <a:endParaRPr lang="en-US" altLang="ja-JP" sz="600" dirty="0">
              <a:solidFill>
                <a:schemeClr val="bg1">
                  <a:lumMod val="50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171625" y="1105330"/>
            <a:ext cx="1882775" cy="1332000"/>
          </a:xfrm>
          <a:prstGeom prst="rect">
            <a:avLst/>
          </a:prstGeom>
        </p:spPr>
      </p:pic>
      <p:sp>
        <p:nvSpPr>
          <p:cNvPr id="5" name="正方形/長方形 4"/>
          <p:cNvSpPr/>
          <p:nvPr/>
        </p:nvSpPr>
        <p:spPr>
          <a:xfrm>
            <a:off x="3034800" y="424341"/>
            <a:ext cx="2160000" cy="10152674"/>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533852"/>
            <a:ext cx="2057400" cy="331501"/>
          </a:xfrm>
          <a:prstGeom prst="rect">
            <a:avLst/>
          </a:prstGeom>
          <a:noFill/>
        </p:spPr>
        <p:txBody>
          <a:bodyPr wrap="square" lIns="0" tIns="0" rIns="0" bIns="0" rtlCol="0">
            <a:spAutoFit/>
          </a:bodyPr>
          <a:lstStyle/>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ドルチェ＆ガッバーナ</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の人気セットが今年も登場！</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2550814"/>
            <a:ext cx="2005692" cy="61555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ドルチェ＆ガッバーナ</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ライトブルー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ギフトセット 税込</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13,716</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、内容：ライトブルー オードトワレ</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(100mL) </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ボディクリーム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(100mL)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パーススプレー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(10mL)※11.7</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p>
        </p:txBody>
      </p:sp>
      <p:sp>
        <p:nvSpPr>
          <p:cNvPr id="8" name="テキスト ボックス 7"/>
          <p:cNvSpPr txBox="1"/>
          <p:nvPr/>
        </p:nvSpPr>
        <p:spPr>
          <a:xfrm>
            <a:off x="3126398" y="3322464"/>
            <a:ext cx="1983111" cy="1731243"/>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フルーティフローラルのみずみずしいフレグランス「</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ライトブルー」のオードトワレ＆ボディケアの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ボックスセット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毎年</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ギフトと</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しても好評</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アイテムです。</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オードトワレの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現品にミニサイズ</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やボディクリームが付いて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くる、今</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だけの特別感が人気の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秘密。</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ボディクリームで香りのレイヤードが楽しめるのも、フレグランス好きとしては心をくすぐられる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ポイント♡</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22516" y="5586681"/>
            <a:ext cx="1993343"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アイコニックなブルーボックス入りの</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ティファニー</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err="1">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1109-2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29791" y="7872277"/>
            <a:ext cx="2005692" cy="59221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ティファニー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ティファニー ホリデー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コフレ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14,364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円、内容：ティファニー オードパルファム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オードパルファム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(5mL)※11.14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40046" y="8620800"/>
            <a:ext cx="1983111" cy="1731243"/>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ブルーボックスを見るだけ</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で心ときめく</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ティファニー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ボックスも大切に取っておきたくなること必至です！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中には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、ブランド名を冠した「ティファニー オードパルファム」の現品</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と同じ香りのミニサイズがセットされ、</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スパークリング フローラル </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ムスクの上品な香り</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が楽しめます。小さいサイズのボトルの愛らしさにもキュンとしますね♪</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13" name="図 12"/>
          <p:cNvPicPr>
            <a:picLocks noChangeAspect="1"/>
          </p:cNvPicPr>
          <p:nvPr/>
        </p:nvPicPr>
        <p:blipFill rotWithShape="1">
          <a:blip r:embed="rId3" cstate="print">
            <a:extLst>
              <a:ext uri="{28A0092B-C50C-407E-A947-70E740481C1C}">
                <a14:useLocalDpi xmlns:a14="http://schemas.microsoft.com/office/drawing/2010/main"/>
              </a:ext>
            </a:extLst>
          </a:blip>
          <a:srcRect t="4956" r="16947" b="8324"/>
          <a:stretch/>
        </p:blipFill>
        <p:spPr>
          <a:xfrm>
            <a:off x="3108075" y="6193189"/>
            <a:ext cx="2034404" cy="1404000"/>
          </a:xfrm>
          <a:prstGeom prst="rect">
            <a:avLst/>
          </a:prstGeom>
        </p:spPr>
      </p:pic>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0716" y="5979948"/>
            <a:ext cx="2003711" cy="1440000"/>
          </a:xfrm>
          <a:prstGeom prst="rect">
            <a:avLst/>
          </a:prstGeom>
        </p:spPr>
      </p:pic>
      <p:sp>
        <p:nvSpPr>
          <p:cNvPr id="5" name="正方形/長方形 4"/>
          <p:cNvSpPr/>
          <p:nvPr/>
        </p:nvSpPr>
        <p:spPr>
          <a:xfrm>
            <a:off x="3022768" y="420434"/>
            <a:ext cx="2160000" cy="10168908"/>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098135" y="491180"/>
            <a:ext cx="2057400" cy="151965"/>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クリスマス気分満点の</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ペンハリガン</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err="1">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098135" y="2383177"/>
            <a:ext cx="2005692" cy="61555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ペンハリガン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ルナ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ホリデーセット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15,120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円、内容：ルナ オードトワレ</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(30mL) </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ルナ ハンド＆ボディクリーム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アトマイザー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(8mL)※11.21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0716" y="3146724"/>
            <a:ext cx="1983111" cy="153888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パッケージの可愛らしさ</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で注目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しているのが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ペンハリガン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クリスマスの飾りつけを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されたこのブランド</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ブティック型の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缶に、人気</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の「ルナ」の香りのアイテムが♡缶はお家に</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飾るクリスマスオーナメントにも</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なりそう</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日本</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未発売のハンド＆ボディクリームや非売品のアトマイザーも付いた、見逃せないセットですよ。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081909" y="5497373"/>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高級感ある</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ブルガリ</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のポーチも手に入れて♪</a:t>
            </a: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1109-3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07125" y="7446155"/>
            <a:ext cx="2048409" cy="769441"/>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ブルガリ</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ブルガリ ローズ ゴルデア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ホリデーキット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19,116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円、内容：ブルガリ ローズ ゴルデア オードパルファム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(90mL)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ボディミルク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(75mL)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バス＆シャワージェル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(75mL)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ポーチ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※11.28</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41316" y="8327517"/>
            <a:ext cx="1983111"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ボックスもポーチもおしゃれ☆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な</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ブルガリ</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ブランドロゴを見るだけで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テンションが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上がります♪中には優雅なフローラル</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・ローズ・ムスクの香りを重ねづけできるオードパルファムとボディミルク、バス＆</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シャワージェルをセット</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IN</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！好き</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な香りに包まれる幸せを感じられますよ♡</a:t>
            </a:r>
            <a:endParaRPr lang="en-US" altLang="ja-JP"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12" name="図 11"/>
          <p:cNvPicPr>
            <a:picLocks noChangeAspect="1"/>
          </p:cNvPicPr>
          <p:nvPr/>
        </p:nvPicPr>
        <p:blipFill rotWithShape="1">
          <a:blip r:embed="rId3" cstate="print">
            <a:extLst>
              <a:ext uri="{28A0092B-C50C-407E-A947-70E740481C1C}">
                <a14:useLocalDpi xmlns:a14="http://schemas.microsoft.com/office/drawing/2010/main" val="0"/>
              </a:ext>
            </a:extLst>
          </a:blip>
          <a:srcRect l="577" t="10541" r="-577" b="4420"/>
          <a:stretch/>
        </p:blipFill>
        <p:spPr>
          <a:xfrm>
            <a:off x="3276218" y="836576"/>
            <a:ext cx="1575219" cy="1440000"/>
          </a:xfrm>
          <a:prstGeom prst="rect">
            <a:avLst/>
          </a:prstGeom>
        </p:spPr>
      </p:pic>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3028474" y="7395386"/>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p:cNvPicPr>
            <a:picLocks noChangeAspect="1"/>
          </p:cNvPicPr>
          <p:nvPr/>
        </p:nvPicPr>
        <p:blipFill rotWithShape="1">
          <a:blip r:embed="rId2" cstate="print">
            <a:extLst>
              <a:ext uri="{28A0092B-C50C-407E-A947-70E740481C1C}">
                <a14:useLocalDpi xmlns:a14="http://schemas.microsoft.com/office/drawing/2010/main" val="0"/>
              </a:ext>
            </a:extLst>
          </a:blip>
          <a:srcRect t="48939" b="9630"/>
          <a:stretch/>
        </p:blipFill>
        <p:spPr>
          <a:xfrm>
            <a:off x="3022563" y="8249209"/>
            <a:ext cx="2160000" cy="1588461"/>
          </a:xfrm>
          <a:prstGeom prst="rect">
            <a:avLst/>
          </a:prstGeom>
        </p:spPr>
      </p:pic>
      <p:pic>
        <p:nvPicPr>
          <p:cNvPr id="13" name="図 12"/>
          <p:cNvPicPr>
            <a:picLocks noChangeAspect="1"/>
          </p:cNvPicPr>
          <p:nvPr/>
        </p:nvPicPr>
        <p:blipFill rotWithShape="1">
          <a:blip r:embed="rId3" cstate="print">
            <a:extLst>
              <a:ext uri="{28A0092B-C50C-407E-A947-70E740481C1C}">
                <a14:useLocalDpi xmlns:a14="http://schemas.microsoft.com/office/drawing/2010/main" val="0"/>
              </a:ext>
            </a:extLst>
          </a:blip>
          <a:srcRect t="34055" b="26649"/>
          <a:stretch/>
        </p:blipFill>
        <p:spPr>
          <a:xfrm>
            <a:off x="3022563" y="5911785"/>
            <a:ext cx="2160000" cy="1506587"/>
          </a:xfrm>
          <a:prstGeom prst="rect">
            <a:avLst/>
          </a:prstGeom>
        </p:spPr>
      </p:pic>
      <p:sp>
        <p:nvSpPr>
          <p:cNvPr id="5" name="正方形/長方形 4"/>
          <p:cNvSpPr/>
          <p:nvPr/>
        </p:nvSpPr>
        <p:spPr>
          <a:xfrm>
            <a:off x="3022768" y="420434"/>
            <a:ext cx="2160000" cy="974813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098135" y="491180"/>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ファン増殖中の</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バーバリー</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の新フレグランス。</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098135" y="2343422"/>
            <a:ext cx="2005692" cy="59221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バーバリー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マイバーバリー ブラッシュ ギフトセット税込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12,528</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円、内容：マイバーバリー ブラッシュ オードパルファム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ボディローション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(75mL)※11.28</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0716" y="3176217"/>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ブランド好きにとっては、こちらも要注目の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バーバリー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去年発売になった「マイバーバリー ブラッシュ」は、開花したばかりのみずみずしい花々の魅力をとらえたフェミニンな香りです♡オードパルファムのほかに、ボディローションが付いているのがうれしい！ほのかに香らせたいとき、体に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サッとひと塗りするのもおすすめ</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ですよ。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1109-4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3131816" y="5072385"/>
            <a:ext cx="1983111" cy="769441"/>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自分や</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お友だちの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好</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きな</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フレグランス</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コフレになって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いたら、マストハブ！この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機会に、気になる香りにトライするのもありですよ♪</a:t>
            </a:r>
          </a:p>
        </p:txBody>
      </p:sp>
      <p:sp>
        <p:nvSpPr>
          <p:cNvPr id="22" name="正方形/長方形 21"/>
          <p:cNvSpPr/>
          <p:nvPr/>
        </p:nvSpPr>
        <p:spPr>
          <a:xfrm>
            <a:off x="2898894" y="10035631"/>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2"/>
          <p:cNvSpPr/>
          <p:nvPr/>
        </p:nvSpPr>
        <p:spPr>
          <a:xfrm>
            <a:off x="3013773" y="10060633"/>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3"/>
          <p:cNvSpPr/>
          <p:nvPr/>
        </p:nvSpPr>
        <p:spPr>
          <a:xfrm>
            <a:off x="3002511" y="9988567"/>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5440077" y="7550400"/>
            <a:ext cx="1878186" cy="1731243"/>
          </a:xfrm>
          <a:prstGeom prst="rect">
            <a:avLst/>
          </a:prstGeom>
          <a:noFill/>
        </p:spPr>
        <p:txBody>
          <a:bodyPr wrap="square" lIns="0" tIns="0" rIns="0" bIns="0" rtlCol="0">
            <a:spAutoFit/>
          </a:bodyPr>
          <a:lstStyle/>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ホリデーコフレ</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フレグランス</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グタール</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ドルチェ＆</a:t>
            </a:r>
            <a:r>
              <a:rPr lang="ja-JP" altLang="en-US" sz="800" dirty="0" smtClean="0">
                <a:latin typeface="HGSｺﾞｼｯｸE" panose="020B0900000000000000" pitchFamily="50" charset="-128"/>
                <a:ea typeface="HGSｺﾞｼｯｸE" panose="020B0900000000000000" pitchFamily="50" charset="-128"/>
              </a:rPr>
              <a:t>ガッバーナ</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ティファニー</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ペンハリガン</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ブルガリ</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バーバリー</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限定キット</a:t>
            </a:r>
            <a:endParaRPr lang="en-US" altLang="ja-JP" sz="800" dirty="0">
              <a:latin typeface="HGSｺﾞｼｯｸE" panose="020B0900000000000000" pitchFamily="50" charset="-128"/>
              <a:ea typeface="HGSｺﾞｼｯｸE" panose="020B0900000000000000" pitchFamily="50" charset="-128"/>
            </a:endParaRPr>
          </a:p>
        </p:txBody>
      </p:sp>
      <p:sp>
        <p:nvSpPr>
          <p:cNvPr id="40" name="角丸四角形 39"/>
          <p:cNvSpPr/>
          <p:nvPr/>
        </p:nvSpPr>
        <p:spPr>
          <a:xfrm>
            <a:off x="4267260" y="7801360"/>
            <a:ext cx="541823"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4267260" y="7828175"/>
            <a:ext cx="525876"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ティファニ</a:t>
            </a:r>
            <a:r>
              <a:rPr lang="ja-JP" altLang="en-US" sz="700" dirty="0" smtClean="0">
                <a:solidFill>
                  <a:schemeClr val="bg1"/>
                </a:solidFill>
                <a:latin typeface="HGPｺﾞｼｯｸM" panose="020B0600000000000000" pitchFamily="50" charset="-128"/>
                <a:ea typeface="HGPｺﾞｼｯｸM" panose="020B0600000000000000" pitchFamily="50" charset="-128"/>
              </a:rPr>
              <a:t>ー</a:t>
            </a:r>
            <a:endParaRPr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44" name="角丸四角形 43"/>
          <p:cNvSpPr/>
          <p:nvPr/>
        </p:nvSpPr>
        <p:spPr>
          <a:xfrm>
            <a:off x="3156513" y="7582334"/>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p:cNvSpPr txBox="1"/>
          <p:nvPr/>
        </p:nvSpPr>
        <p:spPr>
          <a:xfrm>
            <a:off x="3190229" y="7621649"/>
            <a:ext cx="605691"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smtClean="0">
                <a:solidFill>
                  <a:schemeClr val="bg1"/>
                </a:solidFill>
                <a:latin typeface="HGPｺﾞｼｯｸM" panose="020B0600000000000000" pitchFamily="50" charset="-128"/>
                <a:ea typeface="HGPｺﾞｼｯｸM" panose="020B0600000000000000" pitchFamily="50" charset="-128"/>
              </a:rPr>
              <a:t>ホリデーコフレ</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52" name="角丸四角形 51"/>
          <p:cNvSpPr/>
          <p:nvPr/>
        </p:nvSpPr>
        <p:spPr>
          <a:xfrm>
            <a:off x="4540822" y="7582946"/>
            <a:ext cx="496839"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p:cNvSpPr txBox="1"/>
          <p:nvPr/>
        </p:nvSpPr>
        <p:spPr>
          <a:xfrm>
            <a:off x="4597586" y="7610665"/>
            <a:ext cx="385106"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smtClean="0">
                <a:solidFill>
                  <a:schemeClr val="bg1"/>
                </a:solidFill>
                <a:latin typeface="HGPｺﾞｼｯｸM" panose="020B0600000000000000" pitchFamily="50" charset="-128"/>
                <a:ea typeface="HGPｺﾞｼｯｸM" panose="020B0600000000000000" pitchFamily="50" charset="-128"/>
              </a:rPr>
              <a:t>グタール</a:t>
            </a:r>
            <a:endParaRPr lang="ja-JP" altLang="en-US" sz="700" dirty="0">
              <a:solidFill>
                <a:schemeClr val="bg1"/>
              </a:solidFill>
              <a:latin typeface="HGPｺﾞｼｯｸM" panose="020B0600000000000000" pitchFamily="50" charset="-128"/>
              <a:ea typeface="HGPｺﾞｼｯｸM" panose="020B0600000000000000" pitchFamily="50" charset="-128"/>
            </a:endParaRPr>
          </a:p>
        </p:txBody>
      </p:sp>
      <p:pic>
        <p:nvPicPr>
          <p:cNvPr id="30" name="図 2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131817" y="926278"/>
            <a:ext cx="1929105" cy="1260000"/>
          </a:xfrm>
          <a:prstGeom prst="rect">
            <a:avLst/>
          </a:prstGeom>
        </p:spPr>
      </p:pic>
      <p:sp>
        <p:nvSpPr>
          <p:cNvPr id="31" name="角丸四角形 30"/>
          <p:cNvSpPr/>
          <p:nvPr/>
        </p:nvSpPr>
        <p:spPr>
          <a:xfrm>
            <a:off x="3296374" y="7797570"/>
            <a:ext cx="936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3331260" y="7820982"/>
            <a:ext cx="870668"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ドルチェ＆</a:t>
            </a:r>
            <a:r>
              <a:rPr lang="ja-JP" altLang="en-US" sz="700" dirty="0" smtClean="0">
                <a:solidFill>
                  <a:schemeClr val="bg1"/>
                </a:solidFill>
                <a:latin typeface="HGPｺﾞｼｯｸM" panose="020B0600000000000000" pitchFamily="50" charset="-128"/>
                <a:ea typeface="HGPｺﾞｼｯｸM" panose="020B0600000000000000" pitchFamily="50" charset="-128"/>
              </a:rPr>
              <a:t>ガッバーナ</a:t>
            </a:r>
            <a:endParaRPr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33" name="角丸四角形 32"/>
          <p:cNvSpPr/>
          <p:nvPr/>
        </p:nvSpPr>
        <p:spPr>
          <a:xfrm>
            <a:off x="3247499" y="8006770"/>
            <a:ext cx="60170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3270244" y="8038134"/>
            <a:ext cx="525876"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ペンハリガン</a:t>
            </a:r>
          </a:p>
        </p:txBody>
      </p:sp>
      <p:sp>
        <p:nvSpPr>
          <p:cNvPr id="35" name="角丸四角形 34"/>
          <p:cNvSpPr/>
          <p:nvPr/>
        </p:nvSpPr>
        <p:spPr>
          <a:xfrm>
            <a:off x="3892139" y="7580966"/>
            <a:ext cx="593714"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3894315" y="7608685"/>
            <a:ext cx="576176"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フレグランス</a:t>
            </a:r>
          </a:p>
        </p:txBody>
      </p:sp>
      <p:sp>
        <p:nvSpPr>
          <p:cNvPr id="37" name="角丸四角形 36"/>
          <p:cNvSpPr/>
          <p:nvPr/>
        </p:nvSpPr>
        <p:spPr>
          <a:xfrm>
            <a:off x="3881177" y="8009598"/>
            <a:ext cx="496839"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3937941" y="8037317"/>
            <a:ext cx="385106"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smtClean="0">
                <a:solidFill>
                  <a:schemeClr val="bg1"/>
                </a:solidFill>
                <a:latin typeface="HGPｺﾞｼｯｸM" panose="020B0600000000000000" pitchFamily="50" charset="-128"/>
                <a:ea typeface="HGPｺﾞｼｯｸM" panose="020B0600000000000000" pitchFamily="50" charset="-128"/>
              </a:rPr>
              <a:t>ブルガリ</a:t>
            </a:r>
            <a:endParaRPr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50" name="角丸四角形 49"/>
          <p:cNvSpPr/>
          <p:nvPr/>
        </p:nvSpPr>
        <p:spPr>
          <a:xfrm>
            <a:off x="4413281" y="8013278"/>
            <a:ext cx="541823"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p:cNvSpPr txBox="1"/>
          <p:nvPr/>
        </p:nvSpPr>
        <p:spPr>
          <a:xfrm>
            <a:off x="4417830" y="8044642"/>
            <a:ext cx="525876"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バーバリー</a:t>
            </a:r>
          </a:p>
        </p:txBody>
      </p:sp>
    </p:spTree>
    <p:extLst>
      <p:ext uri="{BB962C8B-B14F-4D97-AF65-F5344CB8AC3E}">
        <p14:creationId xmlns:p14="http://schemas.microsoft.com/office/powerpoint/2010/main" val="123222753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1601</TotalTime>
  <Words>799</Words>
  <Application>Microsoft Office PowerPoint</Application>
  <PresentationFormat>B4 (JIS) 257x364 mm</PresentationFormat>
  <Paragraphs>48</Paragraphs>
  <Slides>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309</cp:revision>
  <cp:lastPrinted>2018-10-10T03:56:08Z</cp:lastPrinted>
  <dcterms:created xsi:type="dcterms:W3CDTF">2018-10-01T11:14:38Z</dcterms:created>
  <dcterms:modified xsi:type="dcterms:W3CDTF">2018-10-24T06:38:17Z</dcterms:modified>
</cp:coreProperties>
</file>