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Lst>
  <p:sldSz cx="8229600" cy="10972800" type="B4JIS"/>
  <p:notesSz cx="6870700" cy="99314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06" userDrawn="1">
          <p15:clr>
            <a:srgbClr val="A4A3A4"/>
          </p15:clr>
        </p15:guide>
        <p15:guide id="2" pos="109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99"/>
    <a:srgbClr val="FF9999"/>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560" autoAdjust="0"/>
    <p:restoredTop sz="95419" autoAdjust="0"/>
  </p:normalViewPr>
  <p:slideViewPr>
    <p:cSldViewPr snapToGrid="0" showGuides="1">
      <p:cViewPr varScale="1">
        <p:scale>
          <a:sx n="70" d="100"/>
          <a:sy n="70" d="100"/>
        </p:scale>
        <p:origin x="762" y="78"/>
      </p:cViewPr>
      <p:guideLst>
        <p:guide orient="horz" pos="1506"/>
        <p:guide pos="1095"/>
      </p:guideLst>
    </p:cSldViewPr>
  </p:slid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17220" y="1795781"/>
            <a:ext cx="6995160" cy="3820160"/>
          </a:xfrm>
        </p:spPr>
        <p:txBody>
          <a:bodyPr anchor="b"/>
          <a:lstStyle>
            <a:lvl1pPr algn="ctr">
              <a:defRPr sz="5400"/>
            </a:lvl1pPr>
          </a:lstStyle>
          <a:p>
            <a:r>
              <a:rPr lang="ja-JP" altLang="en-US"/>
              <a:t>マスター タイトルの書式設定</a:t>
            </a:r>
            <a:endParaRPr lang="en-US" dirty="0"/>
          </a:p>
        </p:txBody>
      </p:sp>
      <p:sp>
        <p:nvSpPr>
          <p:cNvPr id="3" name="Subtitle 2"/>
          <p:cNvSpPr>
            <a:spLocks noGrp="1"/>
          </p:cNvSpPr>
          <p:nvPr>
            <p:ph type="subTitle" idx="1"/>
          </p:nvPr>
        </p:nvSpPr>
        <p:spPr>
          <a:xfrm>
            <a:off x="1028700" y="5763261"/>
            <a:ext cx="6172200" cy="2649219"/>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545208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619894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61499" y="2735583"/>
            <a:ext cx="7098030" cy="4564379"/>
          </a:xfrm>
        </p:spPr>
        <p:txBody>
          <a:bodyPr anchor="b"/>
          <a:lstStyle>
            <a:lvl1pPr>
              <a:defRPr sz="5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61499" y="7343143"/>
            <a:ext cx="7098030" cy="2400299"/>
          </a:xfrm>
        </p:spPr>
        <p:txBody>
          <a:bodyPr/>
          <a:lstStyle>
            <a:lvl1pPr marL="0" indent="0">
              <a:buNone/>
              <a:defRPr sz="2160">
                <a:solidFill>
                  <a:schemeClr val="tx1"/>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7287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6578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16623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2018/10/25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09640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66857" y="584202"/>
            <a:ext cx="7098030" cy="2120901"/>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6858" y="2689861"/>
            <a:ext cx="3481506"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4" name="Content Placeholder 3"/>
          <p:cNvSpPr>
            <a:spLocks noGrp="1"/>
          </p:cNvSpPr>
          <p:nvPr>
            <p:ph sz="half" idx="2"/>
          </p:nvPr>
        </p:nvSpPr>
        <p:spPr>
          <a:xfrm>
            <a:off x="566858" y="4008120"/>
            <a:ext cx="3481506"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166235" y="2689861"/>
            <a:ext cx="3498652"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6" name="Content Placeholder 5"/>
          <p:cNvSpPr>
            <a:spLocks noGrp="1"/>
          </p:cNvSpPr>
          <p:nvPr>
            <p:ph sz="quarter" idx="4"/>
          </p:nvPr>
        </p:nvSpPr>
        <p:spPr>
          <a:xfrm>
            <a:off x="4166235" y="4008120"/>
            <a:ext cx="3498652"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390D6362-5BC2-472A-84D9-D6B87E5028F8}" type="datetimeFigureOut">
              <a:rPr kumimoji="1" lang="ja-JP" altLang="en-US" smtClean="0"/>
              <a:t>2018/10/25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3501624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390D6362-5BC2-472A-84D9-D6B87E5028F8}" type="datetimeFigureOut">
              <a:rPr kumimoji="1" lang="ja-JP" altLang="en-US" smtClean="0"/>
              <a:t>2018/10/25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4269743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0D6362-5BC2-472A-84D9-D6B87E5028F8}" type="datetimeFigureOut">
              <a:rPr kumimoji="1" lang="ja-JP" altLang="en-US" smtClean="0"/>
              <a:t>2018/10/25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329168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Content Placeholder 2"/>
          <p:cNvSpPr>
            <a:spLocks noGrp="1"/>
          </p:cNvSpPr>
          <p:nvPr>
            <p:ph idx="1"/>
          </p:nvPr>
        </p:nvSpPr>
        <p:spPr>
          <a:xfrm>
            <a:off x="3498652" y="1579882"/>
            <a:ext cx="4166235" cy="7797800"/>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2018/10/25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200212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498652" y="1579882"/>
            <a:ext cx="4166235" cy="7797800"/>
          </a:xfrm>
        </p:spPr>
        <p:txBody>
          <a:bodyPr anchor="t"/>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ja-JP" altLang="en-US"/>
              <a:t>図を追加</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2018/10/25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1286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68457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89308" y="584200"/>
            <a:ext cx="1774508" cy="929894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65785" y="584200"/>
            <a:ext cx="5220653" cy="9298941"/>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515473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65785" y="584202"/>
            <a:ext cx="7098030" cy="2120901"/>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5785" y="2921000"/>
            <a:ext cx="7098030" cy="6962141"/>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65785" y="10170162"/>
            <a:ext cx="1851660" cy="584200"/>
          </a:xfrm>
          <a:prstGeom prst="rect">
            <a:avLst/>
          </a:prstGeom>
        </p:spPr>
        <p:txBody>
          <a:bodyPr vert="horz" lIns="91440" tIns="45720" rIns="91440" bIns="45720" rtlCol="0" anchor="ctr"/>
          <a:lstStyle>
            <a:lvl1pPr algn="l">
              <a:defRPr sz="1080">
                <a:solidFill>
                  <a:schemeClr val="tx1">
                    <a:tint val="75000"/>
                  </a:schemeClr>
                </a:solidFill>
              </a:defRPr>
            </a:lvl1pPr>
          </a:lstStyle>
          <a:p>
            <a:fld id="{390D6362-5BC2-472A-84D9-D6B87E5028F8}" type="datetimeFigureOut">
              <a:rPr kumimoji="1" lang="ja-JP" altLang="en-US" smtClean="0"/>
              <a:t>2018/10/25</a:t>
            </a:fld>
            <a:endParaRPr kumimoji="1" lang="ja-JP" altLang="en-US"/>
          </a:p>
        </p:txBody>
      </p:sp>
      <p:sp>
        <p:nvSpPr>
          <p:cNvPr id="5" name="Footer Placeholder 4"/>
          <p:cNvSpPr>
            <a:spLocks noGrp="1"/>
          </p:cNvSpPr>
          <p:nvPr>
            <p:ph type="ftr" sz="quarter" idx="3"/>
          </p:nvPr>
        </p:nvSpPr>
        <p:spPr>
          <a:xfrm>
            <a:off x="2726055" y="10170162"/>
            <a:ext cx="2777490" cy="584200"/>
          </a:xfrm>
          <a:prstGeom prst="rect">
            <a:avLst/>
          </a:prstGeom>
        </p:spPr>
        <p:txBody>
          <a:bodyPr vert="horz" lIns="91440" tIns="45720" rIns="91440" bIns="45720" rtlCol="0" anchor="ctr"/>
          <a:lstStyle>
            <a:lvl1pPr algn="ctr">
              <a:defRPr sz="10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812155" y="10170162"/>
            <a:ext cx="1851660" cy="584200"/>
          </a:xfrm>
          <a:prstGeom prst="rect">
            <a:avLst/>
          </a:prstGeom>
        </p:spPr>
        <p:txBody>
          <a:bodyPr vert="horz" lIns="91440" tIns="45720" rIns="91440" bIns="45720" rtlCol="0" anchor="ctr"/>
          <a:lstStyle>
            <a:lvl1pPr algn="r">
              <a:defRPr sz="1080">
                <a:solidFill>
                  <a:schemeClr val="tx1">
                    <a:tint val="75000"/>
                  </a:schemeClr>
                </a:solidFill>
              </a:defRPr>
            </a:lvl1p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980553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22960" rtl="0" eaLnBrk="1" latinLnBrk="0" hangingPunct="1">
        <a:lnSpc>
          <a:spcPct val="90000"/>
        </a:lnSpc>
        <a:spcBef>
          <a:spcPct val="0"/>
        </a:spcBef>
        <a:buNone/>
        <a:defRPr kumimoji="1"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kumimoji="1"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kumimoji="1"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kumimoji="1"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9pPr>
    </p:bodyStyle>
    <p:otherStyle>
      <a:defPPr>
        <a:defRPr lang="en-US"/>
      </a:defPPr>
      <a:lvl1pPr marL="0" algn="l" defTabSz="822960" rtl="0" eaLnBrk="1" latinLnBrk="0" hangingPunct="1">
        <a:defRPr kumimoji="1" sz="1620" kern="1200">
          <a:solidFill>
            <a:schemeClr val="tx1"/>
          </a:solidFill>
          <a:latin typeface="+mn-lt"/>
          <a:ea typeface="+mn-ea"/>
          <a:cs typeface="+mn-cs"/>
        </a:defRPr>
      </a:lvl1pPr>
      <a:lvl2pPr marL="411480" algn="l" defTabSz="822960" rtl="0" eaLnBrk="1" latinLnBrk="0" hangingPunct="1">
        <a:defRPr kumimoji="1" sz="1620" kern="1200">
          <a:solidFill>
            <a:schemeClr val="tx1"/>
          </a:solidFill>
          <a:latin typeface="+mn-lt"/>
          <a:ea typeface="+mn-ea"/>
          <a:cs typeface="+mn-cs"/>
        </a:defRPr>
      </a:lvl2pPr>
      <a:lvl3pPr marL="822960" algn="l" defTabSz="822960" rtl="0" eaLnBrk="1" latinLnBrk="0" hangingPunct="1">
        <a:defRPr kumimoji="1" sz="1620" kern="1200">
          <a:solidFill>
            <a:schemeClr val="tx1"/>
          </a:solidFill>
          <a:latin typeface="+mn-lt"/>
          <a:ea typeface="+mn-ea"/>
          <a:cs typeface="+mn-cs"/>
        </a:defRPr>
      </a:lvl3pPr>
      <a:lvl4pPr marL="1234440" algn="l" defTabSz="822960" rtl="0" eaLnBrk="1" latinLnBrk="0" hangingPunct="1">
        <a:defRPr kumimoji="1" sz="1620" kern="1200">
          <a:solidFill>
            <a:schemeClr val="tx1"/>
          </a:solidFill>
          <a:latin typeface="+mn-lt"/>
          <a:ea typeface="+mn-ea"/>
          <a:cs typeface="+mn-cs"/>
        </a:defRPr>
      </a:lvl4pPr>
      <a:lvl5pPr marL="1645920" algn="l" defTabSz="822960" rtl="0" eaLnBrk="1" latinLnBrk="0" hangingPunct="1">
        <a:defRPr kumimoji="1" sz="1620" kern="1200">
          <a:solidFill>
            <a:schemeClr val="tx1"/>
          </a:solidFill>
          <a:latin typeface="+mn-lt"/>
          <a:ea typeface="+mn-ea"/>
          <a:cs typeface="+mn-cs"/>
        </a:defRPr>
      </a:lvl5pPr>
      <a:lvl6pPr marL="2057400" algn="l" defTabSz="822960" rtl="0" eaLnBrk="1" latinLnBrk="0" hangingPunct="1">
        <a:defRPr kumimoji="1" sz="1620" kern="1200">
          <a:solidFill>
            <a:schemeClr val="tx1"/>
          </a:solidFill>
          <a:latin typeface="+mn-lt"/>
          <a:ea typeface="+mn-ea"/>
          <a:cs typeface="+mn-cs"/>
        </a:defRPr>
      </a:lvl6pPr>
      <a:lvl7pPr marL="2468880" algn="l" defTabSz="822960" rtl="0" eaLnBrk="1" latinLnBrk="0" hangingPunct="1">
        <a:defRPr kumimoji="1" sz="1620" kern="1200">
          <a:solidFill>
            <a:schemeClr val="tx1"/>
          </a:solidFill>
          <a:latin typeface="+mn-lt"/>
          <a:ea typeface="+mn-ea"/>
          <a:cs typeface="+mn-cs"/>
        </a:defRPr>
      </a:lvl7pPr>
      <a:lvl8pPr marL="2880360" algn="l" defTabSz="822960" rtl="0" eaLnBrk="1" latinLnBrk="0" hangingPunct="1">
        <a:defRPr kumimoji="1" sz="1620" kern="1200">
          <a:solidFill>
            <a:schemeClr val="tx1"/>
          </a:solidFill>
          <a:latin typeface="+mn-lt"/>
          <a:ea typeface="+mn-ea"/>
          <a:cs typeface="+mn-cs"/>
        </a:defRPr>
      </a:lvl8pPr>
      <a:lvl9pPr marL="3291840" algn="l" defTabSz="822960" rtl="0" eaLnBrk="1" latinLnBrk="0" hangingPunct="1">
        <a:defRPr kumimoji="1"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34746" y="6160099"/>
            <a:ext cx="2160000" cy="1440000"/>
          </a:xfrm>
          <a:prstGeom prst="rect">
            <a:avLst/>
          </a:prstGeom>
        </p:spPr>
      </p:pic>
      <p:pic>
        <p:nvPicPr>
          <p:cNvPr id="2" name="図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36627" y="1183935"/>
            <a:ext cx="2156346" cy="1437564"/>
          </a:xfrm>
          <a:prstGeom prst="rect">
            <a:avLst/>
          </a:prstGeom>
        </p:spPr>
      </p:pic>
      <p:pic>
        <p:nvPicPr>
          <p:cNvPr id="25" name="図 24"/>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034800" y="416431"/>
            <a:ext cx="2160000" cy="302352"/>
          </a:xfrm>
          <a:prstGeom prst="rect">
            <a:avLst/>
          </a:prstGeom>
        </p:spPr>
      </p:pic>
      <p:sp>
        <p:nvSpPr>
          <p:cNvPr id="10" name="正方形/長方形 9"/>
          <p:cNvSpPr/>
          <p:nvPr/>
        </p:nvSpPr>
        <p:spPr>
          <a:xfrm>
            <a:off x="3041678" y="2615304"/>
            <a:ext cx="2160000" cy="11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3110167" y="5730920"/>
            <a:ext cx="2057400" cy="359073"/>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魅惑のフレグランス「グッチ ブルーム」の</a:t>
            </a:r>
          </a:p>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最新作が現品でイン</a:t>
            </a:r>
            <a:r>
              <a:rPr lang="ja-JP" altLang="en-US" sz="800" dirty="0" smtClean="0">
                <a:solidFill>
                  <a:schemeClr val="tx1">
                    <a:lumMod val="75000"/>
                    <a:lumOff val="25000"/>
                  </a:schemeClr>
                </a:solidFill>
                <a:latin typeface="HGｺﾞｼｯｸE" panose="020B0909000000000000" pitchFamily="49" charset="-128"/>
                <a:ea typeface="HGｺﾞｼｯｸE" panose="020B0909000000000000" pitchFamily="49" charset="-128"/>
              </a:rPr>
              <a:t>！</a:t>
            </a:r>
            <a:endPar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1" name="テキスト ボックス 10"/>
          <p:cNvSpPr txBox="1"/>
          <p:nvPr/>
        </p:nvSpPr>
        <p:spPr>
          <a:xfrm>
            <a:off x="3096706" y="9580986"/>
            <a:ext cx="2034819" cy="1154162"/>
          </a:xfrm>
          <a:prstGeom prst="rect">
            <a:avLst/>
          </a:prstGeom>
          <a:noFill/>
        </p:spPr>
        <p:txBody>
          <a:bodyPr wrap="square" lIns="0" tIns="0" rIns="0" bIns="0" rtlCol="0">
            <a:spAutoFit/>
          </a:bodyPr>
          <a:lstStyle/>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2017</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年、</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グッチ</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のクリエイティブ・ディレクターであるアレッサンドロ・ミケーレが手掛ける初のフレグランスとしてデビューした「グッチ ブルーム」。その名の通り、花々が咲き誇るガーデンをイメージした香りで、世代を問わず人気のシリーズです。</a:t>
            </a:r>
          </a:p>
        </p:txBody>
      </p:sp>
      <p:sp>
        <p:nvSpPr>
          <p:cNvPr id="12" name="テキスト ボックス 11"/>
          <p:cNvSpPr txBox="1"/>
          <p:nvPr/>
        </p:nvSpPr>
        <p:spPr>
          <a:xfrm>
            <a:off x="3112652" y="3934898"/>
            <a:ext cx="2054915" cy="1538883"/>
          </a:xfrm>
          <a:prstGeom prst="rect">
            <a:avLst/>
          </a:prstGeom>
          <a:noFill/>
        </p:spPr>
        <p:txBody>
          <a:bodyPr wrap="square" lIns="0" tIns="0" rIns="0" bIns="0" rtlCol="0">
            <a:spAutoFit/>
          </a:bodyPr>
          <a:lstStyle/>
          <a:p>
            <a:pPr>
              <a:lnSpc>
                <a:spcPts val="1500"/>
              </a:lnSpc>
            </a:pPr>
            <a: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DEPACO</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で</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は、</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WEB</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で予約してお家に届く「</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大丸松坂屋オンラインショッピング</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」と店頭</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で受け取れる「クリック＆コレクト</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」の最新</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事前予約情報をお届けしています。</a:t>
            </a:r>
          </a:p>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今回は、本日から予約をスタートした</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グッチ</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のフレグランスキット。オンラインショッピング限定発売のスペシャルな内容をご紹介します！</a:t>
            </a:r>
          </a:p>
        </p:txBody>
      </p:sp>
      <p:sp>
        <p:nvSpPr>
          <p:cNvPr id="14" name="テキスト ボックス 13"/>
          <p:cNvSpPr txBox="1"/>
          <p:nvPr/>
        </p:nvSpPr>
        <p:spPr>
          <a:xfrm>
            <a:off x="3146975" y="2673298"/>
            <a:ext cx="1880188" cy="577081"/>
          </a:xfrm>
          <a:prstGeom prst="rect">
            <a:avLst/>
          </a:prstGeom>
          <a:noFill/>
        </p:spPr>
        <p:txBody>
          <a:bodyPr wrap="square" lIns="0" tIns="0" rIns="0" bIns="0" rtlCol="0">
            <a:spAutoFit/>
          </a:bodyPr>
          <a:lstStyle/>
          <a:p>
            <a:pPr>
              <a:lnSpc>
                <a:spcPts val="1500"/>
              </a:lnSpc>
            </a:pPr>
            <a:r>
              <a:rPr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rPr>
              <a:t>本日</a:t>
            </a:r>
            <a:r>
              <a:rPr lang="en-US" altLang="ja-JP"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WEB</a:t>
            </a:r>
            <a:r>
              <a:rPr lang="ja-JP" altLang="en-US"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予約</a:t>
            </a:r>
            <a:r>
              <a:rPr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rPr>
              <a:t>開始！グッチの新たな香りが楽しめるオンライン限定キット。</a:t>
            </a:r>
            <a:endParaRPr kumimoji="1"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5" name="テキスト ボックス 14"/>
          <p:cNvSpPr txBox="1"/>
          <p:nvPr/>
        </p:nvSpPr>
        <p:spPr>
          <a:xfrm>
            <a:off x="3376116" y="3441888"/>
            <a:ext cx="1522455" cy="212815"/>
          </a:xfrm>
          <a:prstGeom prst="rect">
            <a:avLst/>
          </a:prstGeom>
          <a:noFill/>
        </p:spPr>
        <p:txBody>
          <a:bodyPr wrap="square" lIns="0" tIns="0" rIns="0" bIns="0" rtlCol="0">
            <a:spAutoFit/>
          </a:bodyPr>
          <a:lstStyle/>
          <a:p>
            <a:pPr>
              <a:lnSpc>
                <a:spcPts val="900"/>
              </a:lnSpc>
            </a:pP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オンラインショッピング 化粧品バイヤー</a:t>
            </a:r>
            <a:endPar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900"/>
              </a:lnSpc>
            </a:pP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池田</a:t>
            </a:r>
            <a:endPar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7" name="テキスト ボックス 16"/>
          <p:cNvSpPr txBox="1"/>
          <p:nvPr/>
        </p:nvSpPr>
        <p:spPr>
          <a:xfrm>
            <a:off x="3135332" y="3272509"/>
            <a:ext cx="464249" cy="101695"/>
          </a:xfrm>
          <a:prstGeom prst="rect">
            <a:avLst/>
          </a:prstGeom>
          <a:noFill/>
        </p:spPr>
        <p:txBody>
          <a:bodyPr wrap="square" lIns="0" tIns="0" rIns="0" bIns="0" rtlCol="0">
            <a:spAutoFit/>
          </a:bodyPr>
          <a:lstStyle/>
          <a:p>
            <a:pPr>
              <a:lnSpc>
                <a:spcPts val="900"/>
              </a:lnSpc>
            </a:pPr>
            <a:r>
              <a:rPr lang="en-US" altLang="ja-JP" sz="700" dirty="0">
                <a:solidFill>
                  <a:schemeClr val="tx1">
                    <a:lumMod val="75000"/>
                    <a:lumOff val="25000"/>
                  </a:schemeClr>
                </a:solidFill>
                <a:latin typeface="HGSｺﾞｼｯｸE" panose="020B0900000000000000" pitchFamily="50" charset="-128"/>
                <a:ea typeface="HGSｺﾞｼｯｸE" panose="020B0900000000000000" pitchFamily="50" charset="-128"/>
              </a:rPr>
              <a:t>2018.11.13</a:t>
            </a:r>
          </a:p>
        </p:txBody>
      </p:sp>
      <p:sp>
        <p:nvSpPr>
          <p:cNvPr id="19" name="角丸四角形 18"/>
          <p:cNvSpPr/>
          <p:nvPr/>
        </p:nvSpPr>
        <p:spPr>
          <a:xfrm>
            <a:off x="3609975" y="3265490"/>
            <a:ext cx="216694" cy="117673"/>
          </a:xfrm>
          <a:prstGeom prst="roundRect">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3633221" y="3273478"/>
            <a:ext cx="183054" cy="115416"/>
          </a:xfrm>
          <a:prstGeom prst="rect">
            <a:avLst/>
          </a:prstGeom>
          <a:noFill/>
        </p:spPr>
        <p:txBody>
          <a:bodyPr wrap="square" lIns="0" tIns="0" rIns="0" bIns="0" rtlCol="0">
            <a:spAutoFit/>
          </a:bodyPr>
          <a:lstStyle/>
          <a:p>
            <a:pPr algn="dist">
              <a:lnSpc>
                <a:spcPts val="900"/>
              </a:lnSpc>
            </a:pPr>
            <a:r>
              <a:rPr lang="en-US" altLang="ja-JP" sz="600" dirty="0">
                <a:solidFill>
                  <a:schemeClr val="bg1"/>
                </a:solidFill>
                <a:latin typeface="HGSｺﾞｼｯｸE" panose="020B0900000000000000" pitchFamily="50" charset="-128"/>
                <a:ea typeface="HGSｺﾞｼｯｸE" panose="020B0900000000000000" pitchFamily="50" charset="-128"/>
              </a:rPr>
              <a:t>NEW</a:t>
            </a:r>
            <a:endParaRPr kumimoji="1" lang="ja-JP" altLang="en-US" sz="600" dirty="0">
              <a:solidFill>
                <a:schemeClr val="bg1"/>
              </a:solidFill>
              <a:latin typeface="HGSｺﾞｼｯｸE" panose="020B0900000000000000" pitchFamily="50" charset="-128"/>
              <a:ea typeface="HGSｺﾞｼｯｸE" panose="020B0900000000000000" pitchFamily="50" charset="-128"/>
            </a:endParaRPr>
          </a:p>
        </p:txBody>
      </p:sp>
      <p:sp>
        <p:nvSpPr>
          <p:cNvPr id="21" name="角丸四角形 20"/>
          <p:cNvSpPr/>
          <p:nvPr/>
        </p:nvSpPr>
        <p:spPr>
          <a:xfrm>
            <a:off x="3884965" y="3265490"/>
            <a:ext cx="456095" cy="117673"/>
          </a:xfrm>
          <a:prstGeom prst="roundRect">
            <a:avLst/>
          </a:prstGeom>
          <a:solidFill>
            <a:schemeClr val="bg1"/>
          </a:solid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3975930" y="3261052"/>
            <a:ext cx="312701" cy="115416"/>
          </a:xfrm>
          <a:prstGeom prst="rect">
            <a:avLst/>
          </a:prstGeom>
          <a:noFill/>
        </p:spPr>
        <p:txBody>
          <a:bodyPr wrap="square" lIns="0" tIns="0" rIns="0" bIns="0" rtlCol="0">
            <a:spAutoFit/>
          </a:bodyPr>
          <a:lstStyle/>
          <a:p>
            <a:pPr>
              <a:lnSpc>
                <a:spcPts val="900"/>
              </a:lnSpc>
            </a:pPr>
            <a:r>
              <a:rPr lang="ja-JP" altLang="en-US" sz="500" dirty="0">
                <a:solidFill>
                  <a:srgbClr val="FF6699"/>
                </a:solidFill>
                <a:latin typeface="HGSｺﾞｼｯｸE" panose="020B0900000000000000" pitchFamily="50" charset="-128"/>
                <a:ea typeface="HGSｺﾞｼｯｸE" panose="020B0900000000000000" pitchFamily="50" charset="-128"/>
              </a:rPr>
              <a:t>商品紹介</a:t>
            </a:r>
            <a:endParaRPr kumimoji="1" lang="ja-JP" altLang="en-US" sz="500" dirty="0">
              <a:solidFill>
                <a:srgbClr val="FF6699"/>
              </a:solidFill>
              <a:latin typeface="HGSｺﾞｼｯｸE" panose="020B0900000000000000" pitchFamily="50" charset="-128"/>
              <a:ea typeface="HGSｺﾞｼｯｸE" panose="020B0900000000000000" pitchFamily="50" charset="-128"/>
            </a:endParaRPr>
          </a:p>
        </p:txBody>
      </p:sp>
      <p:sp>
        <p:nvSpPr>
          <p:cNvPr id="18" name="円/楕円 17"/>
          <p:cNvSpPr>
            <a:spLocks noChangeAspect="1"/>
          </p:cNvSpPr>
          <p:nvPr/>
        </p:nvSpPr>
        <p:spPr>
          <a:xfrm>
            <a:off x="3126612" y="3452590"/>
            <a:ext cx="216024" cy="216000"/>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1113-1</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4" name="正方形/長方形 3"/>
          <p:cNvSpPr/>
          <p:nvPr/>
        </p:nvSpPr>
        <p:spPr>
          <a:xfrm>
            <a:off x="3034800" y="410937"/>
            <a:ext cx="2160000" cy="10466447"/>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p:cNvSpPr txBox="1"/>
          <p:nvPr/>
        </p:nvSpPr>
        <p:spPr>
          <a:xfrm>
            <a:off x="3109931" y="7673397"/>
            <a:ext cx="2005692" cy="1846659"/>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グッチ</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グッチ ブルーム ネッターレ ディ フィオーリ大丸松坂屋グループ</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web</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限定キット 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17,280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円、内容：グッチ ブルーム ネッターレ ディ フィオーリ オードパルファム</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(100mL)</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グッチ ブルーム アクア ディ フィオーリ オードトワレ ミニチュア</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(5mL)</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アイマスク、オリジナルポーチ</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※11.29</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数量限定</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発売</a:t>
            </a:r>
            <a:endPar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endParaRPr>
          </a:p>
          <a:p>
            <a:pPr>
              <a:lnSpc>
                <a:spcPts val="1200"/>
              </a:lnSpc>
            </a:pPr>
            <a:endPar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a:p>
            <a:pPr>
              <a:lnSpc>
                <a:spcPts val="1200"/>
              </a:lnSpc>
            </a:pP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●大丸松坂屋オンラインショッピング先行予約 </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11.13〜11.28</a:t>
            </a:r>
          </a:p>
          <a:p>
            <a:pPr>
              <a:lnSpc>
                <a:spcPts val="1200"/>
              </a:lnSpc>
            </a:pP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●クリック＆コレクト予約 </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11.13〜11.21</a:t>
            </a:r>
            <a:r>
              <a:rPr lang="ja-JP" altLang="en-US" sz="700" dirty="0" err="1"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店頭受け取り日</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11.29</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endPar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27" name="テキスト ボックス 26"/>
          <p:cNvSpPr txBox="1"/>
          <p:nvPr/>
        </p:nvSpPr>
        <p:spPr>
          <a:xfrm>
            <a:off x="3109931" y="753590"/>
            <a:ext cx="1985866" cy="237437"/>
          </a:xfrm>
          <a:prstGeom prst="rect">
            <a:avLst/>
          </a:prstGeom>
          <a:solidFill>
            <a:schemeClr val="bg1"/>
          </a:solidFill>
        </p:spPr>
        <p:txBody>
          <a:bodyPr wrap="square" lIns="0" tIns="0" rIns="0" bIns="0" rtlCol="0">
            <a:spAutoFit/>
          </a:bodyPr>
          <a:lstStyle/>
          <a:p>
            <a:pPr>
              <a:lnSpc>
                <a:spcPts val="1000"/>
              </a:lnSpc>
            </a:pP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トップ  ＞  記事一覧  ＞  本日</a:t>
            </a:r>
            <a:r>
              <a:rPr lang="en-US" altLang="ja-JP" sz="600" dirty="0">
                <a:solidFill>
                  <a:schemeClr val="bg1">
                    <a:lumMod val="50000"/>
                  </a:schemeClr>
                </a:solidFill>
                <a:latin typeface="HGSｺﾞｼｯｸE" panose="020B0900000000000000" pitchFamily="50" charset="-128"/>
                <a:ea typeface="HGSｺﾞｼｯｸE" panose="020B0900000000000000" pitchFamily="50" charset="-128"/>
              </a:rPr>
              <a:t>Web</a:t>
            </a: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予約開始！グッチの新たな香りが楽しめるオンライン限定キット。</a:t>
            </a:r>
          </a:p>
        </p:txBody>
      </p:sp>
    </p:spTree>
    <p:extLst>
      <p:ext uri="{BB962C8B-B14F-4D97-AF65-F5344CB8AC3E}">
        <p14:creationId xmlns:p14="http://schemas.microsoft.com/office/powerpoint/2010/main" val="3034420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9703" y="9156462"/>
            <a:ext cx="2160000" cy="1440000"/>
          </a:xfrm>
          <a:prstGeom prst="rect">
            <a:avLst/>
          </a:prstGeom>
        </p:spPr>
      </p:pic>
      <p:pic>
        <p:nvPicPr>
          <p:cNvPr id="2" name="図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3020" y="920436"/>
            <a:ext cx="2160000" cy="1440000"/>
          </a:xfrm>
          <a:prstGeom prst="rect">
            <a:avLst/>
          </a:prstGeom>
        </p:spPr>
      </p:pic>
      <p:pic>
        <p:nvPicPr>
          <p:cNvPr id="3" name="図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3020" y="5236460"/>
            <a:ext cx="2160000" cy="1440000"/>
          </a:xfrm>
          <a:prstGeom prst="rect">
            <a:avLst/>
          </a:prstGeom>
        </p:spPr>
      </p:pic>
      <p:sp>
        <p:nvSpPr>
          <p:cNvPr id="5" name="正方形/長方形 4"/>
          <p:cNvSpPr/>
          <p:nvPr/>
        </p:nvSpPr>
        <p:spPr>
          <a:xfrm>
            <a:off x="3034800" y="456424"/>
            <a:ext cx="2160000" cy="10140038"/>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3098596" y="4867862"/>
            <a:ext cx="2057400" cy="359073"/>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爽やかな「グッチ ブルーム」のミニチュアもセットに。</a:t>
            </a:r>
          </a:p>
        </p:txBody>
      </p:sp>
      <p:sp>
        <p:nvSpPr>
          <p:cNvPr id="8" name="テキスト ボックス 7"/>
          <p:cNvSpPr txBox="1"/>
          <p:nvPr/>
        </p:nvSpPr>
        <p:spPr>
          <a:xfrm>
            <a:off x="3141081" y="2427752"/>
            <a:ext cx="1983111" cy="1923604"/>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待望の</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3</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作目となる「グッチ ブルーム ネッターレ ディ フィオーリ オードパルファム」は、ローズとキンモクセイのフェミニンな花の香りが、オリジナルの“ブルーム”のフローラルノートをさらに際立たせる女性らしいフレグランス。魅惑のウッディノートが溶け合って、どこか謎めいた余韻が楽しめます。今年の</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8</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月に発売されたばかりの新たな香りが、いち早くキットで楽しめるのも魅力です。</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4" name="テキスト ボックス 13"/>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1113-2</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6" name="テキスト ボックス 15">
            <a:extLst>
              <a:ext uri="{FF2B5EF4-FFF2-40B4-BE49-F238E27FC236}">
                <a16:creationId xmlns:a16="http://schemas.microsoft.com/office/drawing/2014/main" xmlns="" id="{ACF2A976-E77B-F44A-BB9F-285FE519660F}"/>
              </a:ext>
            </a:extLst>
          </p:cNvPr>
          <p:cNvSpPr txBox="1"/>
          <p:nvPr/>
        </p:nvSpPr>
        <p:spPr>
          <a:xfrm>
            <a:off x="3104684" y="6764657"/>
            <a:ext cx="1983111" cy="1538883"/>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キットには、グリーンのラベルが印象的な「グッチ ブルーム アクア ディ フィオーリ オードトワレ」も！現品そのままのデザインのキュートなミニチュアボトルです。</a:t>
            </a:r>
          </a:p>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みずみずしいグリーンノートに、フラワーの華やかさとムスクやサンダルウッドの深みが楽しめるオードトワレは、普段使いにもおすすめですよ。</a:t>
            </a:r>
          </a:p>
        </p:txBody>
      </p:sp>
      <p:sp>
        <p:nvSpPr>
          <p:cNvPr id="15" name="テキスト ボックス 14"/>
          <p:cNvSpPr txBox="1"/>
          <p:nvPr/>
        </p:nvSpPr>
        <p:spPr>
          <a:xfrm>
            <a:off x="3113816" y="522270"/>
            <a:ext cx="2042180" cy="359073"/>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神秘的なフェミニニティを表現したフレグランス。</a:t>
            </a:r>
          </a:p>
        </p:txBody>
      </p:sp>
      <p:sp>
        <p:nvSpPr>
          <p:cNvPr id="21" name="テキスト ボックス 20">
            <a:extLst>
              <a:ext uri="{FF2B5EF4-FFF2-40B4-BE49-F238E27FC236}">
                <a16:creationId xmlns:a16="http://schemas.microsoft.com/office/drawing/2014/main" xmlns="" id="{B7AA8924-3836-D540-9979-F542ED9B1097}"/>
              </a:ext>
            </a:extLst>
          </p:cNvPr>
          <p:cNvSpPr txBox="1"/>
          <p:nvPr/>
        </p:nvSpPr>
        <p:spPr>
          <a:xfrm>
            <a:off x="3117045" y="8751966"/>
            <a:ext cx="2057400" cy="359073"/>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アイコニックなボタニカル柄をポーチとアイマスクに♪</a:t>
            </a:r>
          </a:p>
        </p:txBody>
      </p:sp>
    </p:spTree>
    <p:extLst>
      <p:ext uri="{BB962C8B-B14F-4D97-AF65-F5344CB8AC3E}">
        <p14:creationId xmlns:p14="http://schemas.microsoft.com/office/powerpoint/2010/main" val="1256880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a:extLst>
              <a:ext uri="{FF2B5EF4-FFF2-40B4-BE49-F238E27FC236}">
                <a16:creationId xmlns:a16="http://schemas.microsoft.com/office/drawing/2014/main" xmlns="" id="{1E1ED693-BB35-194A-B650-C26A8FE5382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48939" b="9630"/>
          <a:stretch/>
        </p:blipFill>
        <p:spPr>
          <a:xfrm>
            <a:off x="3028926" y="7110321"/>
            <a:ext cx="2130368" cy="1588461"/>
          </a:xfrm>
          <a:prstGeom prst="rect">
            <a:avLst/>
          </a:prstGeom>
        </p:spPr>
      </p:pic>
      <p:sp>
        <p:nvSpPr>
          <p:cNvPr id="5" name="正方形/長方形 4"/>
          <p:cNvSpPr/>
          <p:nvPr/>
        </p:nvSpPr>
        <p:spPr>
          <a:xfrm>
            <a:off x="3034800" y="344131"/>
            <a:ext cx="2160000" cy="8572868"/>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3143942" y="2694699"/>
            <a:ext cx="1983111" cy="1923604"/>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冬のイベントや年末のご挨拶など、人に会う機会の多いこれからの季節。花々が咲き誇るように華やかな香りは、きっと誰かの印象に残るはず♪</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グッチ</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Web</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限定キットとともに、素敵なホリデーシーズンを迎えてください！</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DEPACO</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では、今後もみなさんに先行予約情報をいち早くお知らせしていきます。ご期待ください！</a:t>
            </a:r>
          </a:p>
        </p:txBody>
      </p:sp>
      <p:sp>
        <p:nvSpPr>
          <p:cNvPr id="14" name="テキスト ボックス 13"/>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1113-3</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pic>
        <p:nvPicPr>
          <p:cNvPr id="13" name="図 12">
            <a:extLst>
              <a:ext uri="{FF2B5EF4-FFF2-40B4-BE49-F238E27FC236}">
                <a16:creationId xmlns:a16="http://schemas.microsoft.com/office/drawing/2014/main" xmlns="" id="{FAE2E300-4578-5D47-A2CF-F95C2F038BE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4055" b="26649"/>
          <a:stretch/>
        </p:blipFill>
        <p:spPr>
          <a:xfrm>
            <a:off x="3050110" y="4771171"/>
            <a:ext cx="2088000" cy="1476625"/>
          </a:xfrm>
          <a:prstGeom prst="rect">
            <a:avLst/>
          </a:prstGeom>
        </p:spPr>
      </p:pic>
      <p:sp>
        <p:nvSpPr>
          <p:cNvPr id="16" name="角丸四角形 15">
            <a:extLst>
              <a:ext uri="{FF2B5EF4-FFF2-40B4-BE49-F238E27FC236}">
                <a16:creationId xmlns:a16="http://schemas.microsoft.com/office/drawing/2014/main" xmlns="" id="{44B90E59-5D0B-B94F-9F5D-7D1359F4469A}"/>
              </a:ext>
            </a:extLst>
          </p:cNvPr>
          <p:cNvSpPr/>
          <p:nvPr/>
        </p:nvSpPr>
        <p:spPr>
          <a:xfrm>
            <a:off x="3284703" y="6312258"/>
            <a:ext cx="1154375" cy="146752"/>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xmlns="" id="{5CE9B3FD-EEB9-884C-A28E-2F61A3239C76}"/>
              </a:ext>
            </a:extLst>
          </p:cNvPr>
          <p:cNvSpPr txBox="1"/>
          <p:nvPr/>
        </p:nvSpPr>
        <p:spPr>
          <a:xfrm>
            <a:off x="3318420" y="6343620"/>
            <a:ext cx="1120658" cy="107722"/>
          </a:xfrm>
          <a:prstGeom prst="rect">
            <a:avLst/>
          </a:prstGeom>
          <a:noFill/>
        </p:spPr>
        <p:txBody>
          <a:bodyPr wrap="square" lIns="0" tIns="0" rIns="0" bIns="0" rtlCol="0">
            <a:spAutoFit/>
          </a:bodyPr>
          <a:lstStyle/>
          <a:p>
            <a:pPr algn="ctr"/>
            <a:r>
              <a:rPr lang="en-US" altLang="ja-JP" sz="700" dirty="0">
                <a:solidFill>
                  <a:schemeClr val="bg1"/>
                </a:solidFill>
                <a:latin typeface="HGPｺﾞｼｯｸM" panose="020B0600000000000000" pitchFamily="50" charset="-128"/>
                <a:ea typeface="HGPｺﾞｼｯｸM" panose="020B0600000000000000" pitchFamily="50" charset="-128"/>
              </a:rPr>
              <a:t>#</a:t>
            </a:r>
            <a:r>
              <a:rPr lang="ja-JP" altLang="en-US" sz="700">
                <a:solidFill>
                  <a:schemeClr val="bg1"/>
                </a:solidFill>
                <a:latin typeface="HGPｺﾞｼｯｸM" panose="020B0600000000000000" pitchFamily="50" charset="-128"/>
                <a:ea typeface="HGPｺﾞｼｯｸM" panose="020B0600000000000000" pitchFamily="50" charset="-128"/>
              </a:rPr>
              <a:t>オンラインショッピング</a:t>
            </a:r>
            <a:endParaRPr kumimoji="1" lang="ja-JP" altLang="en-US" sz="700" dirty="0">
              <a:solidFill>
                <a:schemeClr val="bg1"/>
              </a:solidFill>
              <a:latin typeface="HGPｺﾞｼｯｸM" panose="020B0600000000000000" pitchFamily="50" charset="-128"/>
              <a:ea typeface="HGPｺﾞｼｯｸM" panose="020B0600000000000000" pitchFamily="50" charset="-128"/>
            </a:endParaRPr>
          </a:p>
        </p:txBody>
      </p:sp>
      <p:sp>
        <p:nvSpPr>
          <p:cNvPr id="20" name="角丸四角形 19">
            <a:extLst>
              <a:ext uri="{FF2B5EF4-FFF2-40B4-BE49-F238E27FC236}">
                <a16:creationId xmlns:a16="http://schemas.microsoft.com/office/drawing/2014/main" xmlns="" id="{24419782-AB37-4D48-8AA4-F8B7F5356FD8}"/>
              </a:ext>
            </a:extLst>
          </p:cNvPr>
          <p:cNvSpPr/>
          <p:nvPr/>
        </p:nvSpPr>
        <p:spPr>
          <a:xfrm>
            <a:off x="4477514" y="6312258"/>
            <a:ext cx="388793" cy="148477"/>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xmlns="" id="{C2E1AB50-FC0A-5442-98D1-26A069EFC353}"/>
              </a:ext>
            </a:extLst>
          </p:cNvPr>
          <p:cNvSpPr txBox="1"/>
          <p:nvPr/>
        </p:nvSpPr>
        <p:spPr>
          <a:xfrm>
            <a:off x="4469578" y="6323388"/>
            <a:ext cx="380891" cy="107722"/>
          </a:xfrm>
          <a:prstGeom prst="rect">
            <a:avLst/>
          </a:prstGeom>
          <a:noFill/>
        </p:spPr>
        <p:txBody>
          <a:bodyPr wrap="square" lIns="0" tIns="0" rIns="0" bIns="0" rtlCol="0">
            <a:spAutoFit/>
          </a:bodyPr>
          <a:lstStyle/>
          <a:p>
            <a:pPr algn="ctr"/>
            <a:r>
              <a:rPr lang="en-US" altLang="ja-JP" sz="700" dirty="0">
                <a:solidFill>
                  <a:schemeClr val="bg1"/>
                </a:solidFill>
                <a:latin typeface="HGPｺﾞｼｯｸM" panose="020B0600000000000000" pitchFamily="50" charset="-128"/>
                <a:ea typeface="HGPｺﾞｼｯｸM" panose="020B0600000000000000" pitchFamily="50" charset="-128"/>
              </a:rPr>
              <a:t>#</a:t>
            </a:r>
            <a:r>
              <a:rPr lang="ja-JP" altLang="en-US" sz="700">
                <a:solidFill>
                  <a:schemeClr val="bg1"/>
                </a:solidFill>
                <a:latin typeface="HGPｺﾞｼｯｸM" panose="020B0600000000000000" pitchFamily="50" charset="-128"/>
                <a:ea typeface="HGPｺﾞｼｯｸM" panose="020B0600000000000000" pitchFamily="50" charset="-128"/>
              </a:rPr>
              <a:t>グッチ</a:t>
            </a:r>
            <a:endParaRPr kumimoji="1" lang="ja-JP" altLang="en-US" sz="700" dirty="0">
              <a:solidFill>
                <a:schemeClr val="bg1"/>
              </a:solidFill>
              <a:latin typeface="HGPｺﾞｼｯｸM" panose="020B0600000000000000" pitchFamily="50" charset="-128"/>
              <a:ea typeface="HGPｺﾞｼｯｸM" panose="020B0600000000000000" pitchFamily="50" charset="-128"/>
            </a:endParaRPr>
          </a:p>
        </p:txBody>
      </p:sp>
      <p:sp>
        <p:nvSpPr>
          <p:cNvPr id="23" name="角丸四角形 22">
            <a:extLst>
              <a:ext uri="{FF2B5EF4-FFF2-40B4-BE49-F238E27FC236}">
                <a16:creationId xmlns:a16="http://schemas.microsoft.com/office/drawing/2014/main" xmlns="" id="{063EF069-256E-1E4D-8ADB-2D2044264D2D}"/>
              </a:ext>
            </a:extLst>
          </p:cNvPr>
          <p:cNvSpPr/>
          <p:nvPr/>
        </p:nvSpPr>
        <p:spPr>
          <a:xfrm>
            <a:off x="3770090" y="6523133"/>
            <a:ext cx="492178"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xmlns="" id="{0F807079-5C54-734D-B6A5-DF0744CFBD66}"/>
              </a:ext>
            </a:extLst>
          </p:cNvPr>
          <p:cNvSpPr txBox="1"/>
          <p:nvPr/>
        </p:nvSpPr>
        <p:spPr>
          <a:xfrm>
            <a:off x="3807177" y="6560399"/>
            <a:ext cx="425146" cy="107722"/>
          </a:xfrm>
          <a:prstGeom prst="rect">
            <a:avLst/>
          </a:prstGeom>
          <a:noFill/>
        </p:spPr>
        <p:txBody>
          <a:bodyPr wrap="square" lIns="0" tIns="0" rIns="0" bIns="0" rtlCol="0">
            <a:spAutoFit/>
          </a:bodyPr>
          <a:lstStyle/>
          <a:p>
            <a:pPr algn="ctr"/>
            <a:r>
              <a:rPr lang="en-US" altLang="ja-JP" sz="700" dirty="0">
                <a:solidFill>
                  <a:schemeClr val="bg1"/>
                </a:solidFill>
                <a:latin typeface="HGPｺﾞｼｯｸM" panose="020B0600000000000000" pitchFamily="50" charset="-128"/>
                <a:ea typeface="HGPｺﾞｼｯｸM" panose="020B0600000000000000" pitchFamily="50" charset="-128"/>
              </a:rPr>
              <a:t>#</a:t>
            </a:r>
            <a:r>
              <a:rPr lang="ja-JP" altLang="en-US" sz="700">
                <a:solidFill>
                  <a:schemeClr val="bg1"/>
                </a:solidFill>
                <a:latin typeface="HGPｺﾞｼｯｸM" panose="020B0600000000000000" pitchFamily="50" charset="-128"/>
                <a:ea typeface="HGPｺﾞｼｯｸM" panose="020B0600000000000000" pitchFamily="50" charset="-128"/>
              </a:rPr>
              <a:t>事前予約</a:t>
            </a:r>
            <a:endParaRPr kumimoji="1" lang="ja-JP" altLang="en-US" sz="700" dirty="0">
              <a:solidFill>
                <a:schemeClr val="bg1"/>
              </a:solidFill>
              <a:latin typeface="HGPｺﾞｼｯｸM" panose="020B0600000000000000" pitchFamily="50" charset="-128"/>
              <a:ea typeface="HGPｺﾞｼｯｸM" panose="020B0600000000000000" pitchFamily="50" charset="-128"/>
            </a:endParaRPr>
          </a:p>
        </p:txBody>
      </p:sp>
      <p:sp>
        <p:nvSpPr>
          <p:cNvPr id="25" name="角丸四角形 24">
            <a:extLst>
              <a:ext uri="{FF2B5EF4-FFF2-40B4-BE49-F238E27FC236}">
                <a16:creationId xmlns:a16="http://schemas.microsoft.com/office/drawing/2014/main" xmlns="" id="{FA414FF1-D153-D644-8E37-628F6A340CDE}"/>
              </a:ext>
            </a:extLst>
          </p:cNvPr>
          <p:cNvSpPr/>
          <p:nvPr/>
        </p:nvSpPr>
        <p:spPr>
          <a:xfrm>
            <a:off x="4309372" y="6526054"/>
            <a:ext cx="678346" cy="16527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a:extLst>
              <a:ext uri="{FF2B5EF4-FFF2-40B4-BE49-F238E27FC236}">
                <a16:creationId xmlns:a16="http://schemas.microsoft.com/office/drawing/2014/main" xmlns="" id="{DBC37D28-FE37-2345-BEE9-AEDC110F3793}"/>
              </a:ext>
            </a:extLst>
          </p:cNvPr>
          <p:cNvSpPr txBox="1"/>
          <p:nvPr/>
        </p:nvSpPr>
        <p:spPr>
          <a:xfrm>
            <a:off x="4332456" y="6557417"/>
            <a:ext cx="655261" cy="110703"/>
          </a:xfrm>
          <a:prstGeom prst="rect">
            <a:avLst/>
          </a:prstGeom>
          <a:noFill/>
        </p:spPr>
        <p:txBody>
          <a:bodyPr wrap="square" lIns="0" tIns="0" rIns="0" bIns="0" rtlCol="0">
            <a:spAutoFit/>
          </a:bodyPr>
          <a:lstStyle/>
          <a:p>
            <a:pPr algn="ctr"/>
            <a:r>
              <a:rPr lang="en-US" altLang="ja-JP" sz="700" dirty="0">
                <a:solidFill>
                  <a:schemeClr val="bg1"/>
                </a:solidFill>
                <a:latin typeface="HGPｺﾞｼｯｸM" panose="020B0600000000000000" pitchFamily="50" charset="-128"/>
                <a:ea typeface="HGPｺﾞｼｯｸM" panose="020B0600000000000000" pitchFamily="50" charset="-128"/>
              </a:rPr>
              <a:t>#</a:t>
            </a:r>
            <a:r>
              <a:rPr lang="ja-JP" altLang="en-US" sz="700">
                <a:solidFill>
                  <a:schemeClr val="bg1"/>
                </a:solidFill>
                <a:latin typeface="HGPｺﾞｼｯｸM" panose="020B0600000000000000" pitchFamily="50" charset="-128"/>
                <a:ea typeface="HGPｺﾞｼｯｸM" panose="020B0600000000000000" pitchFamily="50" charset="-128"/>
              </a:rPr>
              <a:t>フレグランス</a:t>
            </a:r>
            <a:endParaRPr kumimoji="1" lang="ja-JP" altLang="en-US" sz="700" dirty="0">
              <a:solidFill>
                <a:schemeClr val="bg1"/>
              </a:solidFill>
              <a:latin typeface="HGPｺﾞｼｯｸM" panose="020B0600000000000000" pitchFamily="50" charset="-128"/>
              <a:ea typeface="HGPｺﾞｼｯｸM" panose="020B0600000000000000" pitchFamily="50" charset="-128"/>
            </a:endParaRPr>
          </a:p>
        </p:txBody>
      </p:sp>
      <p:sp>
        <p:nvSpPr>
          <p:cNvPr id="29" name="角丸四角形 28">
            <a:extLst>
              <a:ext uri="{FF2B5EF4-FFF2-40B4-BE49-F238E27FC236}">
                <a16:creationId xmlns:a16="http://schemas.microsoft.com/office/drawing/2014/main" xmlns="" id="{671FD952-690D-F843-9D9A-164D31CB3F89}"/>
              </a:ext>
            </a:extLst>
          </p:cNvPr>
          <p:cNvSpPr/>
          <p:nvPr/>
        </p:nvSpPr>
        <p:spPr>
          <a:xfrm>
            <a:off x="3143942" y="6524682"/>
            <a:ext cx="584541"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a:extLst>
              <a:ext uri="{FF2B5EF4-FFF2-40B4-BE49-F238E27FC236}">
                <a16:creationId xmlns:a16="http://schemas.microsoft.com/office/drawing/2014/main" xmlns="" id="{E9CAA7D0-83DD-1248-9CD3-A1B44D1ECB20}"/>
              </a:ext>
            </a:extLst>
          </p:cNvPr>
          <p:cNvSpPr txBox="1"/>
          <p:nvPr/>
        </p:nvSpPr>
        <p:spPr>
          <a:xfrm>
            <a:off x="3173106" y="6556046"/>
            <a:ext cx="540048" cy="107722"/>
          </a:xfrm>
          <a:prstGeom prst="rect">
            <a:avLst/>
          </a:prstGeom>
          <a:noFill/>
        </p:spPr>
        <p:txBody>
          <a:bodyPr wrap="square" lIns="0" tIns="0" rIns="0" bIns="0" rtlCol="0">
            <a:spAutoFit/>
          </a:bodyPr>
          <a:lstStyle/>
          <a:p>
            <a:pPr algn="ctr"/>
            <a:r>
              <a:rPr lang="en-US" altLang="ja-JP" sz="700" dirty="0">
                <a:solidFill>
                  <a:schemeClr val="bg1"/>
                </a:solidFill>
                <a:latin typeface="HGPｺﾞｼｯｸM" panose="020B0600000000000000" pitchFamily="50" charset="-128"/>
                <a:ea typeface="HGPｺﾞｼｯｸM" panose="020B0600000000000000" pitchFamily="50" charset="-128"/>
              </a:rPr>
              <a:t>#</a:t>
            </a:r>
            <a:r>
              <a:rPr lang="ja-JP" altLang="en-US" sz="700">
                <a:solidFill>
                  <a:schemeClr val="bg1"/>
                </a:solidFill>
                <a:latin typeface="HGPｺﾞｼｯｸM" panose="020B0600000000000000" pitchFamily="50" charset="-128"/>
                <a:ea typeface="HGPｺﾞｼｯｸM" panose="020B0600000000000000" pitchFamily="50" charset="-128"/>
              </a:rPr>
              <a:t>限定キット</a:t>
            </a:r>
            <a:endParaRPr kumimoji="1" lang="ja-JP" altLang="en-US" sz="700" dirty="0">
              <a:solidFill>
                <a:schemeClr val="bg1"/>
              </a:solidFill>
              <a:latin typeface="HGPｺﾞｼｯｸM" panose="020B0600000000000000" pitchFamily="50" charset="-128"/>
              <a:ea typeface="HGPｺﾞｼｯｸM" panose="020B0600000000000000" pitchFamily="50" charset="-128"/>
            </a:endParaRPr>
          </a:p>
        </p:txBody>
      </p:sp>
      <p:sp>
        <p:nvSpPr>
          <p:cNvPr id="31" name="正方形/長方形 30">
            <a:extLst>
              <a:ext uri="{FF2B5EF4-FFF2-40B4-BE49-F238E27FC236}">
                <a16:creationId xmlns:a16="http://schemas.microsoft.com/office/drawing/2014/main" xmlns="" id="{321FFA18-6A0B-8346-A085-D79A1ED8A857}"/>
              </a:ext>
            </a:extLst>
          </p:cNvPr>
          <p:cNvSpPr/>
          <p:nvPr/>
        </p:nvSpPr>
        <p:spPr>
          <a:xfrm>
            <a:off x="2948715" y="8844448"/>
            <a:ext cx="2393126"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フリーフォーム 31">
            <a:extLst>
              <a:ext uri="{FF2B5EF4-FFF2-40B4-BE49-F238E27FC236}">
                <a16:creationId xmlns:a16="http://schemas.microsoft.com/office/drawing/2014/main" xmlns="" id="{FEF23C33-F3BB-9246-A274-5E46AA1ECDC0}"/>
              </a:ext>
            </a:extLst>
          </p:cNvPr>
          <p:cNvSpPr/>
          <p:nvPr/>
        </p:nvSpPr>
        <p:spPr>
          <a:xfrm>
            <a:off x="3054013" y="8779828"/>
            <a:ext cx="2165874"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フリーフォーム 32">
            <a:extLst>
              <a:ext uri="{FF2B5EF4-FFF2-40B4-BE49-F238E27FC236}">
                <a16:creationId xmlns:a16="http://schemas.microsoft.com/office/drawing/2014/main" xmlns="" id="{63481262-2668-C247-AA66-6E5612A83066}"/>
              </a:ext>
            </a:extLst>
          </p:cNvPr>
          <p:cNvSpPr/>
          <p:nvPr/>
        </p:nvSpPr>
        <p:spPr>
          <a:xfrm>
            <a:off x="3042751" y="8916999"/>
            <a:ext cx="2165874"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a:extLst>
              <a:ext uri="{FF2B5EF4-FFF2-40B4-BE49-F238E27FC236}">
                <a16:creationId xmlns:a16="http://schemas.microsoft.com/office/drawing/2014/main" xmlns="" id="{38357946-64C6-3A43-B6CF-24D1349B436F}"/>
              </a:ext>
            </a:extLst>
          </p:cNvPr>
          <p:cNvSpPr txBox="1"/>
          <p:nvPr/>
        </p:nvSpPr>
        <p:spPr>
          <a:xfrm>
            <a:off x="5444703" y="6312258"/>
            <a:ext cx="1319092" cy="1154162"/>
          </a:xfrm>
          <a:prstGeom prst="rect">
            <a:avLst/>
          </a:prstGeom>
          <a:noFill/>
        </p:spPr>
        <p:txBody>
          <a:bodyPr wrap="square" lIns="0" tIns="0" rIns="0" bIns="0" rtlCol="0">
            <a:spAutoFit/>
          </a:bodyPr>
          <a:lstStyle/>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オンラインショッピング</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smtClean="0">
                <a:solidFill>
                  <a:schemeClr val="tx1">
                    <a:lumMod val="75000"/>
                    <a:lumOff val="25000"/>
                  </a:schemeClr>
                </a:solidFill>
                <a:latin typeface="HGSｺﾞｼｯｸE" panose="020B0900000000000000" pitchFamily="50" charset="-128"/>
                <a:ea typeface="HGSｺﾞｼｯｸE" panose="020B0900000000000000" pitchFamily="50" charset="-128"/>
              </a:rPr>
              <a:t>クリック＆コレクト</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事前予約</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グッチ</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フレグランス</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限定</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キット</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7" name="テキスト ボックス 26"/>
          <p:cNvSpPr txBox="1"/>
          <p:nvPr/>
        </p:nvSpPr>
        <p:spPr>
          <a:xfrm>
            <a:off x="3165732" y="434195"/>
            <a:ext cx="1983111" cy="2115964"/>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今回のキットには、見逃せないアイテムがほかにも！「グッチ ブルーム」を象徴するボタニカル柄をデザインしたポーチとアイマスクです♪</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メイクブラシも入る大きめサイズのフラットポーチは、フラップ部分にマグネットが付いていて、開閉も簡単♪さっとメイク直ししたいパーティシーンなどでも、かっこよくキマ</a:t>
            </a:r>
            <a:r>
              <a:rPr lang="ja-JP" altLang="en-US" sz="800" dirty="0" err="1">
                <a:solidFill>
                  <a:schemeClr val="tx1">
                    <a:lumMod val="75000"/>
                    <a:lumOff val="25000"/>
                  </a:schemeClr>
                </a:solidFill>
                <a:latin typeface="HGSｺﾞｼｯｸE" panose="020B0900000000000000" pitchFamily="50" charset="-128"/>
                <a:ea typeface="HGSｺﾞｼｯｸE" panose="020B0900000000000000" pitchFamily="50" charset="-128"/>
              </a:rPr>
              <a:t>り</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ますよ！アイマスクも同柄のポーチ付きで、毎日のリラックスタイムはもちろん、トラベルにも役立ちそう。</a:t>
            </a:r>
            <a:endParaRPr lang="ja-JP" altLang="en-US" sz="7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296874931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979</TotalTime>
  <Words>590</Words>
  <Application>Microsoft Office PowerPoint</Application>
  <PresentationFormat>B4 (JIS) 257x364 mm</PresentationFormat>
  <Paragraphs>41</Paragraphs>
  <Slides>3</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3</vt:i4>
      </vt:variant>
    </vt:vector>
  </HeadingPairs>
  <TitlesOfParts>
    <vt:vector size="11" baseType="lpstr">
      <vt:lpstr>HGPｺﾞｼｯｸM</vt:lpstr>
      <vt:lpstr>HGSｺﾞｼｯｸE</vt:lpstr>
      <vt:lpstr>HGｺﾞｼｯｸE</vt:lpstr>
      <vt:lpstr>ＭＳ Ｐゴシック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icomm_win03</dc:creator>
  <cp:lastModifiedBy>icomm_win03</cp:lastModifiedBy>
  <cp:revision>203</cp:revision>
  <cp:lastPrinted>2018-10-10T03:56:08Z</cp:lastPrinted>
  <dcterms:created xsi:type="dcterms:W3CDTF">2018-10-01T11:14:38Z</dcterms:created>
  <dcterms:modified xsi:type="dcterms:W3CDTF">2018-10-25T09:27:53Z</dcterms:modified>
</cp:coreProperties>
</file>