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14"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15" autoAdjust="0"/>
    <p:restoredTop sz="95419" autoAdjust="0"/>
  </p:normalViewPr>
  <p:slideViewPr>
    <p:cSldViewPr snapToGrid="0" showGuides="1">
      <p:cViewPr>
        <p:scale>
          <a:sx n="100" d="100"/>
          <a:sy n="100" d="100"/>
        </p:scale>
        <p:origin x="270" y="-504"/>
      </p:cViewPr>
      <p:guideLst>
        <p:guide orient="horz" pos="1914"/>
        <p:guide pos="2592"/>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 xmlns:a16="http://schemas.microsoft.com/office/drawing/2014/main" id="{84B43E5F-D7D2-744A-9C17-D2431A1AD04F}"/>
              </a:ext>
            </a:extLst>
          </p:cNvPr>
          <p:cNvSpPr/>
          <p:nvPr/>
        </p:nvSpPr>
        <p:spPr>
          <a:xfrm>
            <a:off x="3041678" y="1161656"/>
            <a:ext cx="2160000" cy="1440000"/>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9" name="正方形/長方形 38">
            <a:extLst>
              <a:ext uri="{FF2B5EF4-FFF2-40B4-BE49-F238E27FC236}">
                <a16:creationId xmlns="" xmlns:a16="http://schemas.microsoft.com/office/drawing/2014/main" id="{5D6C4DA5-1BF1-1441-9AAF-6606101C0B65}"/>
              </a:ext>
            </a:extLst>
          </p:cNvPr>
          <p:cNvSpPr/>
          <p:nvPr/>
        </p:nvSpPr>
        <p:spPr>
          <a:xfrm>
            <a:off x="3041678" y="7523115"/>
            <a:ext cx="2160000" cy="1440000"/>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pic>
        <p:nvPicPr>
          <p:cNvPr id="24" name="図 2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10" name="正方形/長方形 9"/>
          <p:cNvSpPr/>
          <p:nvPr/>
        </p:nvSpPr>
        <p:spPr>
          <a:xfrm>
            <a:off x="3041678" y="2601656"/>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01212" y="7099462"/>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ピュアなきらめきをまとったカバーメイクは要チェック！ </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095059" y="9057105"/>
            <a:ext cx="2034819"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表紙では人気急上昇中の女優・森川葵さんをカバーガールに迎え、辛口モードなスノーイーメイクを提案。冬のきらめきや透明感をイメージしながらも、甘くなりすぎない</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『VOGUE GIRL』</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らしい仕上がりに、キュンとときめきます♡</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こちらのメイクは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DEPACO</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の記事でも詳しくご紹介する予定なので、楽しみにしていてくださいね。 </a:t>
            </a:r>
          </a:p>
        </p:txBody>
      </p:sp>
      <p:sp>
        <p:nvSpPr>
          <p:cNvPr id="14" name="テキスト ボックス 13"/>
          <p:cNvSpPr txBox="1"/>
          <p:nvPr/>
        </p:nvSpPr>
        <p:spPr>
          <a:xfrm>
            <a:off x="3146975" y="2673298"/>
            <a:ext cx="1880188" cy="577081"/>
          </a:xfrm>
          <a:prstGeom prst="rect">
            <a:avLst/>
          </a:prstGeom>
          <a:noFill/>
        </p:spPr>
        <p:txBody>
          <a:bodyPr wrap="square" lIns="0" tIns="0" rIns="0" bIns="0" rtlCol="0">
            <a:spAutoFit/>
          </a:bodyPr>
          <a:lstStyle/>
          <a:p>
            <a:pPr>
              <a:lnSpc>
                <a:spcPts val="1500"/>
              </a:lnSpc>
            </a:pP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ホリデーシーズンのビューティプランは万端♪クリスマス</a:t>
            </a: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開催中！ </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41888"/>
            <a:ext cx="1522455" cy="212815"/>
          </a:xfrm>
          <a:prstGeom prst="rect">
            <a:avLst/>
          </a:prstGeom>
          <a:noFill/>
        </p:spPr>
        <p:txBody>
          <a:bodyPr wrap="square" lIns="0" tIns="0" rIns="0" bIns="0" rtlCol="0">
            <a:spAutoFit/>
          </a:bodyPr>
          <a:lstStyle/>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プロモーション担当</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村川</a:t>
            </a:r>
          </a:p>
        </p:txBody>
      </p:sp>
      <p:sp>
        <p:nvSpPr>
          <p:cNvPr id="17" name="テキスト ボックス 16"/>
          <p:cNvSpPr txBox="1"/>
          <p:nvPr/>
        </p:nvSpPr>
        <p:spPr>
          <a:xfrm>
            <a:off x="3135332" y="3272509"/>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2018.11.14</a:t>
            </a:r>
          </a:p>
        </p:txBody>
      </p:sp>
      <p:sp>
        <p:nvSpPr>
          <p:cNvPr id="19" name="角丸四角形 18"/>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73478"/>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65490"/>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61052"/>
            <a:ext cx="312701" cy="115416"/>
          </a:xfrm>
          <a:prstGeom prst="rect">
            <a:avLst/>
          </a:prstGeom>
          <a:noFill/>
        </p:spPr>
        <p:txBody>
          <a:bodyPr wrap="square" lIns="0" tIns="0" rIns="0" bIns="0" rtlCol="0">
            <a:spAutoFit/>
          </a:bodyPr>
          <a:lstStyle/>
          <a:p>
            <a:pPr>
              <a:lnSpc>
                <a:spcPts val="900"/>
              </a:lnSpc>
            </a:pPr>
            <a:r>
              <a:rPr lang="ja-JP" altLang="en-US" sz="500" dirty="0">
                <a:solidFill>
                  <a:srgbClr val="FF6699"/>
                </a:solidFill>
                <a:latin typeface="HGSｺﾞｼｯｸE" panose="020B0900000000000000" pitchFamily="50" charset="-128"/>
                <a:ea typeface="HGSｺﾞｼｯｸE" panose="020B0900000000000000" pitchFamily="50" charset="-128"/>
              </a:rPr>
              <a:t>商品紹介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1114-1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4" name="正方形/長方形 3"/>
          <p:cNvSpPr/>
          <p:nvPr/>
        </p:nvSpPr>
        <p:spPr>
          <a:xfrm>
            <a:off x="3034800" y="410937"/>
            <a:ext cx="2160000" cy="1044121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
            <a:extLst>
              <a:ext uri="{FF2B5EF4-FFF2-40B4-BE49-F238E27FC236}">
                <a16:creationId xmlns="" xmlns:a16="http://schemas.microsoft.com/office/drawing/2014/main" id="{1D3640C3-C63D-B047-8D27-3662894459EB}"/>
              </a:ext>
            </a:extLst>
          </p:cNvPr>
          <p:cNvSpPr txBox="1"/>
          <p:nvPr/>
        </p:nvSpPr>
        <p:spPr>
          <a:xfrm>
            <a:off x="3506975" y="1683536"/>
            <a:ext cx="1212074" cy="396240"/>
          </a:xfrm>
          <a:prstGeom prst="rect">
            <a:avLst/>
          </a:prstGeom>
          <a:noFill/>
        </p:spPr>
        <p:txBody>
          <a:bodyPr wrap="square" lIns="0" tIns="0" rIns="0" bIns="0" rtlCol="0">
            <a:noAutofit/>
          </a:bodyPr>
          <a:lstStyle/>
          <a:p>
            <a:pPr algn="ctr">
              <a:lnSpc>
                <a:spcPts val="1400"/>
              </a:lnSpc>
              <a:spcAft>
                <a:spcPts val="0"/>
              </a:spcAft>
            </a:pPr>
            <a:r>
              <a:rPr lang="ja-JP" sz="800" kern="1200" dirty="0">
                <a:solidFill>
                  <a:srgbClr val="C00000"/>
                </a:solidFill>
                <a:effectLst/>
                <a:latin typeface="HGPｺﾞｼｯｸE" panose="020B0900000000000000" pitchFamily="50" charset="-128"/>
                <a:ea typeface="HGPｺﾞｼｯｸE" panose="020B0900000000000000" pitchFamily="50" charset="-128"/>
                <a:cs typeface="Times New Roman" panose="02020603050405020304" pitchFamily="18" charset="0"/>
              </a:rPr>
              <a:t>クリスマス</a:t>
            </a:r>
            <a:r>
              <a:rPr lang="en-US" sz="800" kern="1200" dirty="0" err="1">
                <a:solidFill>
                  <a:srgbClr val="C00000"/>
                </a:solidFill>
                <a:effectLst/>
                <a:latin typeface="HGPｺﾞｼｯｸE" panose="020B0900000000000000" pitchFamily="50" charset="-128"/>
                <a:ea typeface="HGPｺﾞｼｯｸE" panose="020B0900000000000000" pitchFamily="50" charset="-128"/>
                <a:cs typeface="Times New Roman" panose="02020603050405020304" pitchFamily="18" charset="0"/>
              </a:rPr>
              <a:t>BeautyUp</a:t>
            </a:r>
            <a:endParaRPr lang="ja-JP" sz="1200" dirty="0">
              <a:effectLst/>
              <a:latin typeface="HGPｺﾞｼｯｸE" panose="020B0900000000000000" pitchFamily="50" charset="-128"/>
              <a:ea typeface="HGPｺﾞｼｯｸE" panose="020B0900000000000000" pitchFamily="50" charset="-128"/>
              <a:cs typeface="ＭＳ Ｐゴシック" panose="020B0600070205080204" pitchFamily="34" charset="-128"/>
            </a:endParaRPr>
          </a:p>
          <a:p>
            <a:pPr algn="ctr">
              <a:lnSpc>
                <a:spcPts val="1400"/>
              </a:lnSpc>
              <a:spcAft>
                <a:spcPts val="0"/>
              </a:spcAft>
            </a:pPr>
            <a:r>
              <a:rPr lang="ja-JP" sz="800" kern="1200" dirty="0">
                <a:solidFill>
                  <a:srgbClr val="C00000"/>
                </a:solidFill>
                <a:effectLst/>
                <a:latin typeface="HGPｺﾞｼｯｸE" panose="020B0900000000000000" pitchFamily="50" charset="-128"/>
                <a:ea typeface="HGPｺﾞｼｯｸE" panose="020B0900000000000000" pitchFamily="50" charset="-128"/>
                <a:cs typeface="Times New Roman" panose="02020603050405020304" pitchFamily="18" charset="0"/>
              </a:rPr>
              <a:t>カタログ表紙</a:t>
            </a:r>
            <a:endParaRPr lang="ja-JP" sz="1200" dirty="0">
              <a:effectLst/>
              <a:latin typeface="HGPｺﾞｼｯｸE" panose="020B0900000000000000" pitchFamily="50" charset="-128"/>
              <a:ea typeface="HGPｺﾞｼｯｸE" panose="020B0900000000000000" pitchFamily="50" charset="-128"/>
              <a:cs typeface="ＭＳ Ｐゴシック" panose="020B0600070205080204" pitchFamily="34" charset="-128"/>
            </a:endParaRPr>
          </a:p>
          <a:p>
            <a:pPr algn="ctr">
              <a:lnSpc>
                <a:spcPts val="1400"/>
              </a:lnSpc>
              <a:spcAft>
                <a:spcPts val="0"/>
              </a:spcAft>
            </a:pPr>
            <a:endParaRPr lang="ja-JP" sz="1200" dirty="0">
              <a:effectLst/>
              <a:latin typeface="HGPｺﾞｼｯｸE" panose="020B0900000000000000" pitchFamily="50" charset="-128"/>
              <a:ea typeface="HGPｺﾞｼｯｸE" panose="020B0900000000000000" pitchFamily="50" charset="-128"/>
              <a:cs typeface="ＭＳ Ｐゴシック" panose="020B0600070205080204" pitchFamily="34" charset="-128"/>
            </a:endParaRPr>
          </a:p>
        </p:txBody>
      </p:sp>
      <p:sp>
        <p:nvSpPr>
          <p:cNvPr id="38" name="テキスト ボックス 37">
            <a:extLst>
              <a:ext uri="{FF2B5EF4-FFF2-40B4-BE49-F238E27FC236}">
                <a16:creationId xmlns="" xmlns:a16="http://schemas.microsoft.com/office/drawing/2014/main" id="{A7649EE7-3190-8F44-9A42-925CB3D14660}"/>
              </a:ext>
            </a:extLst>
          </p:cNvPr>
          <p:cNvSpPr txBox="1"/>
          <p:nvPr/>
        </p:nvSpPr>
        <p:spPr>
          <a:xfrm>
            <a:off x="3099952" y="3946118"/>
            <a:ext cx="2057400" cy="2500685"/>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12.25(</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まで、大丸・松坂屋では「クリスマス</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」を開催中！冬の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に引き続き、</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『VOGUE GIRL』</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とコラボして、ホリデーシーズンにぴったりのビューティ情報を発信しています♫</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カタログでは「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READY FOR HOLIDAY</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テーマに、この時期のテンションをさらにアップしてくれる企画をご用意。聖夜当日にキレイのピークを導く美容カレンダーや、ギフトにもご褒美にもぴったりなコフレの紹介など、特別な期間のお楽しみがたっぷりです。</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毎年人気のプレゼントキャンペーンも見逃せませんよ♪</a:t>
            </a:r>
          </a:p>
        </p:txBody>
      </p:sp>
      <p:sp>
        <p:nvSpPr>
          <p:cNvPr id="25" name="テキスト ボックス 24"/>
          <p:cNvSpPr txBox="1"/>
          <p:nvPr/>
        </p:nvSpPr>
        <p:spPr>
          <a:xfrm>
            <a:off x="3109931" y="753590"/>
            <a:ext cx="1985866" cy="237437"/>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  ホリデーシーズンのビューティプランは万端♪クリスマス</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Beauty Up</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開催中！ </a:t>
            </a:r>
          </a:p>
        </p:txBody>
      </p:sp>
      <p:sp>
        <p:nvSpPr>
          <p:cNvPr id="27" name="円/楕円 26"/>
          <p:cNvSpPr>
            <a:spLocks noChangeAspect="1"/>
          </p:cNvSpPr>
          <p:nvPr/>
        </p:nvSpPr>
        <p:spPr>
          <a:xfrm>
            <a:off x="3120262" y="3452590"/>
            <a:ext cx="216024" cy="21600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3">
            <a:extLst>
              <a:ext uri="{FF2B5EF4-FFF2-40B4-BE49-F238E27FC236}">
                <a16:creationId xmlns="" xmlns:a16="http://schemas.microsoft.com/office/drawing/2014/main" id="{1D3640C3-C63D-B047-8D27-3662894459EB}"/>
              </a:ext>
            </a:extLst>
          </p:cNvPr>
          <p:cNvSpPr txBox="1"/>
          <p:nvPr/>
        </p:nvSpPr>
        <p:spPr>
          <a:xfrm>
            <a:off x="3481031" y="8044995"/>
            <a:ext cx="1212074" cy="396240"/>
          </a:xfrm>
          <a:prstGeom prst="rect">
            <a:avLst/>
          </a:prstGeom>
          <a:noFill/>
        </p:spPr>
        <p:txBody>
          <a:bodyPr wrap="square" lIns="0" tIns="0" rIns="0" bIns="0" rtlCol="0">
            <a:noAutofit/>
          </a:bodyPr>
          <a:lstStyle/>
          <a:p>
            <a:pPr algn="ctr">
              <a:lnSpc>
                <a:spcPts val="1400"/>
              </a:lnSpc>
              <a:spcAft>
                <a:spcPts val="0"/>
              </a:spcAft>
            </a:pPr>
            <a:r>
              <a:rPr lang="ja-JP" sz="800" kern="1200" dirty="0">
                <a:solidFill>
                  <a:srgbClr val="C00000"/>
                </a:solidFill>
                <a:effectLst/>
                <a:latin typeface="HGPｺﾞｼｯｸE" panose="020B0900000000000000" pitchFamily="50" charset="-128"/>
                <a:ea typeface="HGPｺﾞｼｯｸE" panose="020B0900000000000000" pitchFamily="50" charset="-128"/>
                <a:cs typeface="Times New Roman" panose="02020603050405020304" pitchFamily="18" charset="0"/>
              </a:rPr>
              <a:t>クリスマス</a:t>
            </a:r>
            <a:r>
              <a:rPr lang="en-US" sz="800" kern="1200" dirty="0" err="1">
                <a:solidFill>
                  <a:srgbClr val="C00000"/>
                </a:solidFill>
                <a:effectLst/>
                <a:latin typeface="HGPｺﾞｼｯｸE" panose="020B0900000000000000" pitchFamily="50" charset="-128"/>
                <a:ea typeface="HGPｺﾞｼｯｸE" panose="020B0900000000000000" pitchFamily="50" charset="-128"/>
                <a:cs typeface="Times New Roman" panose="02020603050405020304" pitchFamily="18" charset="0"/>
              </a:rPr>
              <a:t>BeautyUp</a:t>
            </a:r>
            <a:endParaRPr lang="ja-JP" sz="1200" dirty="0">
              <a:effectLst/>
              <a:latin typeface="HGPｺﾞｼｯｸE" panose="020B0900000000000000" pitchFamily="50" charset="-128"/>
              <a:ea typeface="HGPｺﾞｼｯｸE" panose="020B0900000000000000" pitchFamily="50" charset="-128"/>
              <a:cs typeface="ＭＳ Ｐゴシック" panose="020B0600070205080204" pitchFamily="34" charset="-128"/>
            </a:endParaRPr>
          </a:p>
          <a:p>
            <a:pPr algn="ctr">
              <a:lnSpc>
                <a:spcPts val="1400"/>
              </a:lnSpc>
              <a:spcAft>
                <a:spcPts val="0"/>
              </a:spcAft>
            </a:pPr>
            <a:r>
              <a:rPr lang="ja-JP" sz="800" kern="1200" dirty="0">
                <a:solidFill>
                  <a:srgbClr val="C00000"/>
                </a:solidFill>
                <a:effectLst/>
                <a:latin typeface="HGPｺﾞｼｯｸE" panose="020B0900000000000000" pitchFamily="50" charset="-128"/>
                <a:ea typeface="HGPｺﾞｼｯｸE" panose="020B0900000000000000" pitchFamily="50" charset="-128"/>
                <a:cs typeface="Times New Roman" panose="02020603050405020304" pitchFamily="18" charset="0"/>
              </a:rPr>
              <a:t>カタログ表紙</a:t>
            </a:r>
            <a:endParaRPr lang="ja-JP" sz="1200" dirty="0">
              <a:effectLst/>
              <a:latin typeface="HGPｺﾞｼｯｸE" panose="020B0900000000000000" pitchFamily="50" charset="-128"/>
              <a:ea typeface="HGPｺﾞｼｯｸE" panose="020B0900000000000000" pitchFamily="50" charset="-128"/>
              <a:cs typeface="ＭＳ Ｐゴシック" panose="020B0600070205080204" pitchFamily="34" charset="-128"/>
            </a:endParaRPr>
          </a:p>
          <a:p>
            <a:pPr algn="ctr">
              <a:lnSpc>
                <a:spcPts val="1400"/>
              </a:lnSpc>
              <a:spcAft>
                <a:spcPts val="0"/>
              </a:spcAft>
            </a:pPr>
            <a:endParaRPr lang="ja-JP" sz="1200" dirty="0">
              <a:effectLst/>
              <a:latin typeface="HGPｺﾞｼｯｸE" panose="020B0900000000000000" pitchFamily="50" charset="-128"/>
              <a:ea typeface="HGPｺﾞｼｯｸE" panose="020B0900000000000000" pitchFamily="50" charset="-128"/>
              <a:cs typeface="ＭＳ Ｐゴシック" panose="020B0600070205080204" pitchFamily="34" charset="-128"/>
            </a:endParaRPr>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正方形/長方形 37">
            <a:extLst>
              <a:ext uri="{FF2B5EF4-FFF2-40B4-BE49-F238E27FC236}">
                <a16:creationId xmlns="" xmlns:a16="http://schemas.microsoft.com/office/drawing/2014/main" id="{DFBDB3BE-1644-D244-8FC3-CBCE5149AB9C}"/>
              </a:ext>
            </a:extLst>
          </p:cNvPr>
          <p:cNvSpPr/>
          <p:nvPr/>
        </p:nvSpPr>
        <p:spPr>
          <a:xfrm>
            <a:off x="3033541" y="4919590"/>
            <a:ext cx="2160000" cy="1440000"/>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5" name="正方形/長方形 4"/>
          <p:cNvSpPr/>
          <p:nvPr/>
        </p:nvSpPr>
        <p:spPr>
          <a:xfrm>
            <a:off x="3034800" y="424340"/>
            <a:ext cx="2160000" cy="1030782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1114-2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7" name="テキスト ボックス 26">
            <a:extLst>
              <a:ext uri="{FF2B5EF4-FFF2-40B4-BE49-F238E27FC236}">
                <a16:creationId xmlns="" xmlns:a16="http://schemas.microsoft.com/office/drawing/2014/main" id="{2326B4A6-22AE-7A4B-A0DF-9F50AC376C8A}"/>
              </a:ext>
            </a:extLst>
          </p:cNvPr>
          <p:cNvSpPr txBox="1"/>
          <p:nvPr/>
        </p:nvSpPr>
        <p:spPr>
          <a:xfrm>
            <a:off x="3129791" y="547014"/>
            <a:ext cx="2057400" cy="331501"/>
          </a:xfrm>
          <a:prstGeom prst="rect">
            <a:avLst/>
          </a:prstGeom>
          <a:noFill/>
        </p:spPr>
        <p:txBody>
          <a:bodyPr wrap="square" lIns="0" tIns="0" rIns="0" bIns="0" rtlCol="0">
            <a:spAutoFit/>
          </a:bodyPr>
          <a:lstStyle/>
          <a:p>
            <a:pPr>
              <a:lnSpc>
                <a:spcPts val="1400"/>
              </a:lnSpc>
            </a:pPr>
            <a:r>
              <a:rPr lang="ja-JP" altLang="en-US" sz="800">
                <a:solidFill>
                  <a:schemeClr val="tx1">
                    <a:lumMod val="75000"/>
                    <a:lumOff val="25000"/>
                  </a:schemeClr>
                </a:solidFill>
                <a:latin typeface="HGｺﾞｼｯｸE" panose="020B0909000000000000" pitchFamily="49" charset="-128"/>
                <a:ea typeface="HGｺﾞｼｯｸE" panose="020B0909000000000000" pitchFamily="49" charset="-128"/>
              </a:rPr>
              <a:t>ホリデービューティに差をつける企画も盛りだくさん！ </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28" name="テキスト ボックス 27">
            <a:extLst>
              <a:ext uri="{FF2B5EF4-FFF2-40B4-BE49-F238E27FC236}">
                <a16:creationId xmlns="" xmlns:a16="http://schemas.microsoft.com/office/drawing/2014/main" id="{EF0EAFCD-66C5-884E-96AC-D12BBC3C191B}"/>
              </a:ext>
            </a:extLst>
          </p:cNvPr>
          <p:cNvSpPr txBox="1"/>
          <p:nvPr/>
        </p:nvSpPr>
        <p:spPr>
          <a:xfrm>
            <a:off x="3072838" y="2504657"/>
            <a:ext cx="2034819"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カタログにはクリスマスまでにチェックしておきたい情報をぎゅっと詰め込みました。クリスマス当日までカウントダウンして楽しみたいビューティカレンダーは、メイクアップからスキンケアまで美しさに磨きをかけてくれるアイテムが勢ぞろい。</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ホリデーコフレを一度にチェックできるスペシャルキット一覧は、コスメ好きならずとも、眺めるだけでワクワクするはずです。</a:t>
            </a:r>
          </a:p>
        </p:txBody>
      </p:sp>
      <p:sp>
        <p:nvSpPr>
          <p:cNvPr id="36" name="テキスト ボックス 35">
            <a:extLst>
              <a:ext uri="{FF2B5EF4-FFF2-40B4-BE49-F238E27FC236}">
                <a16:creationId xmlns="" xmlns:a16="http://schemas.microsoft.com/office/drawing/2014/main" id="{8AA0C791-9FE9-B84B-9C96-22E7F997A5F0}"/>
              </a:ext>
            </a:extLst>
          </p:cNvPr>
          <p:cNvSpPr txBox="1"/>
          <p:nvPr/>
        </p:nvSpPr>
        <p:spPr>
          <a:xfrm>
            <a:off x="3072838" y="4661826"/>
            <a:ext cx="2057400" cy="151965"/>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毎年人気のプレゼントキャンペーンも♫</a:t>
            </a:r>
          </a:p>
        </p:txBody>
      </p:sp>
      <p:sp>
        <p:nvSpPr>
          <p:cNvPr id="37" name="テキスト ボックス 36">
            <a:extLst>
              <a:ext uri="{FF2B5EF4-FFF2-40B4-BE49-F238E27FC236}">
                <a16:creationId xmlns="" xmlns:a16="http://schemas.microsoft.com/office/drawing/2014/main" id="{2AB15D16-E788-EC4B-928D-52DA9BB30DEE}"/>
              </a:ext>
            </a:extLst>
          </p:cNvPr>
          <p:cNvSpPr txBox="1"/>
          <p:nvPr/>
        </p:nvSpPr>
        <p:spPr>
          <a:xfrm>
            <a:off x="3108338" y="6438832"/>
            <a:ext cx="1999320" cy="4039567"/>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また、毎年楽しみに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して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くださってい</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る</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お客</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様も多い、さくらパンダのカレンダーのプレゼントキャンペーンも見逃せませんよ！期間中、</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DEPACO</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の公式インスタをフォローして、</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レシート</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5,000</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円以上（税込）お買いあげいただくと先着でプレゼント。</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2019</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年は可愛いさくらパンダといっしょに過ごせちゃいますよ。</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 </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特設サイトをチェック！ →</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https://</a:t>
            </a:r>
            <a:r>
              <a:rPr lang="en" altLang="ja-JP"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dmdepart.jp</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beautyup</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p>
          <a:p>
            <a:pPr>
              <a:lnSpc>
                <a:spcPts val="1500"/>
              </a:lnSpc>
            </a:pP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DEPACO</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のインスタグラムはこちら！ →</a:t>
            </a:r>
            <a:r>
              <a:rPr lang="en" altLang="ja-JP"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depaco_official</a:t>
            </a:r>
            <a:endPar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a:t>
            </a:r>
          </a:p>
          <a:p>
            <a:pPr>
              <a:lnSpc>
                <a:spcPts val="1500"/>
              </a:lnSpc>
            </a:pPr>
            <a:endPar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一年で一番きらきら輝く特別なシーズンを彩る「クリスマス</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この季節ならではの最新ビューティ情報をキャッチしに、ぜひ大丸・松坂屋のコスメフロアへ遊びに来てくださいね☆ </a:t>
            </a:r>
          </a:p>
        </p:txBody>
      </p:sp>
      <p:sp>
        <p:nvSpPr>
          <p:cNvPr id="40" name="テキスト ボックス 3">
            <a:extLst>
              <a:ext uri="{FF2B5EF4-FFF2-40B4-BE49-F238E27FC236}">
                <a16:creationId xmlns="" xmlns:a16="http://schemas.microsoft.com/office/drawing/2014/main" id="{8C6001BE-27F8-4446-A934-14F656B14BF7}"/>
              </a:ext>
            </a:extLst>
          </p:cNvPr>
          <p:cNvSpPr txBox="1"/>
          <p:nvPr/>
        </p:nvSpPr>
        <p:spPr>
          <a:xfrm>
            <a:off x="3806944" y="5531957"/>
            <a:ext cx="695206" cy="215265"/>
          </a:xfrm>
          <a:prstGeom prst="rect">
            <a:avLst/>
          </a:prstGeom>
          <a:noFill/>
        </p:spPr>
        <p:txBody>
          <a:bodyPr wrap="square" lIns="0" tIns="0" rIns="0" bIns="0" rtlCol="0">
            <a:noAutofit/>
          </a:bodyPr>
          <a:lstStyle/>
          <a:p>
            <a:pPr>
              <a:lnSpc>
                <a:spcPts val="1400"/>
              </a:lnSpc>
              <a:spcAft>
                <a:spcPts val="0"/>
              </a:spcAft>
            </a:pPr>
            <a:r>
              <a:rPr lang="ja-JP" sz="800" kern="1200" dirty="0">
                <a:solidFill>
                  <a:srgbClr val="C00000"/>
                </a:solidFill>
                <a:effectLst/>
                <a:latin typeface="ＭＳ Ｐゴシック" panose="020B0600070205080204" pitchFamily="34" charset="-128"/>
                <a:ea typeface="HGPｺﾞｼｯｸE" panose="020B0900000000000000" pitchFamily="34" charset="-128"/>
                <a:cs typeface="Times New Roman" panose="02020603050405020304" pitchFamily="18" charset="0"/>
              </a:rPr>
              <a:t>ノベルティ画像</a:t>
            </a:r>
            <a:endParaRPr lang="ja-JP" sz="1200" dirty="0">
              <a:effectLst/>
              <a:latin typeface="ＭＳ Ｐゴシック" panose="020B0600070205080204" pitchFamily="34" charset="-128"/>
              <a:ea typeface="ＭＳ Ｐゴシック" panose="020B0600070205080204" pitchFamily="34" charset="-128"/>
              <a:cs typeface="ＭＳ Ｐゴシック" panose="020B0600070205080204" pitchFamily="34" charset="-128"/>
            </a:endParaRPr>
          </a:p>
        </p:txBody>
      </p:sp>
      <p:pic>
        <p:nvPicPr>
          <p:cNvPr id="7" name="図 6">
            <a:extLst>
              <a:ext uri="{FF2B5EF4-FFF2-40B4-BE49-F238E27FC236}">
                <a16:creationId xmlns="" xmlns:a16="http://schemas.microsoft.com/office/drawing/2014/main" id="{11D08304-3D89-F841-9257-76439197BC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7292" y="957757"/>
            <a:ext cx="2074251" cy="1382834"/>
          </a:xfrm>
          <a:prstGeom prst="rect">
            <a:avLst/>
          </a:prstGeom>
        </p:spPr>
      </p:pic>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図 53">
            <a:extLst>
              <a:ext uri="{FF2B5EF4-FFF2-40B4-BE49-F238E27FC236}">
                <a16:creationId xmlns="" xmlns:a16="http://schemas.microsoft.com/office/drawing/2014/main" id="{D1D6A45C-D5DC-0E4D-A9EF-50CEF50AC14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8939" b="9630"/>
          <a:stretch/>
        </p:blipFill>
        <p:spPr>
          <a:xfrm>
            <a:off x="3034800" y="2786149"/>
            <a:ext cx="2160000" cy="1588461"/>
          </a:xfrm>
          <a:prstGeom prst="rect">
            <a:avLst/>
          </a:prstGeom>
        </p:spPr>
      </p:pic>
      <p:sp>
        <p:nvSpPr>
          <p:cNvPr id="52" name="正方形/長方形 51">
            <a:extLst>
              <a:ext uri="{FF2B5EF4-FFF2-40B4-BE49-F238E27FC236}">
                <a16:creationId xmlns="" xmlns:a16="http://schemas.microsoft.com/office/drawing/2014/main" id="{53849BE1-2D56-3748-B789-7877882C0396}"/>
              </a:ext>
            </a:extLst>
          </p:cNvPr>
          <p:cNvSpPr/>
          <p:nvPr/>
        </p:nvSpPr>
        <p:spPr>
          <a:xfrm>
            <a:off x="3039888" y="1947353"/>
            <a:ext cx="2160000" cy="8650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3" name="図 52">
            <a:extLst>
              <a:ext uri="{FF2B5EF4-FFF2-40B4-BE49-F238E27FC236}">
                <a16:creationId xmlns="" xmlns:a16="http://schemas.microsoft.com/office/drawing/2014/main" id="{94C1F6F4-8D03-6F4F-B498-106EA056787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4055" b="26649"/>
          <a:stretch/>
        </p:blipFill>
        <p:spPr>
          <a:xfrm>
            <a:off x="3034800" y="426018"/>
            <a:ext cx="2160000" cy="1506587"/>
          </a:xfrm>
          <a:prstGeom prst="rect">
            <a:avLst/>
          </a:prstGeom>
        </p:spPr>
      </p:pic>
      <p:sp>
        <p:nvSpPr>
          <p:cNvPr id="3" name="正方形/長方形 2"/>
          <p:cNvSpPr/>
          <p:nvPr/>
        </p:nvSpPr>
        <p:spPr>
          <a:xfrm>
            <a:off x="3034800" y="233658"/>
            <a:ext cx="2160000" cy="4285551"/>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1114-3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67" name="正方形/長方形 66">
            <a:extLst>
              <a:ext uri="{FF2B5EF4-FFF2-40B4-BE49-F238E27FC236}">
                <a16:creationId xmlns="" xmlns:a16="http://schemas.microsoft.com/office/drawing/2014/main" id="{4344E91B-9BA7-8543-8551-53F6E2D42862}"/>
              </a:ext>
            </a:extLst>
          </p:cNvPr>
          <p:cNvSpPr/>
          <p:nvPr/>
        </p:nvSpPr>
        <p:spPr>
          <a:xfrm>
            <a:off x="2911131" y="4494207"/>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フリーフォーム 67">
            <a:extLst>
              <a:ext uri="{FF2B5EF4-FFF2-40B4-BE49-F238E27FC236}">
                <a16:creationId xmlns="" xmlns:a16="http://schemas.microsoft.com/office/drawing/2014/main" id="{E6E7DC49-647E-3349-9557-97A0545A55AA}"/>
              </a:ext>
            </a:extLst>
          </p:cNvPr>
          <p:cNvSpPr/>
          <p:nvPr/>
        </p:nvSpPr>
        <p:spPr>
          <a:xfrm>
            <a:off x="3026010" y="4519209"/>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フリーフォーム 68">
            <a:extLst>
              <a:ext uri="{FF2B5EF4-FFF2-40B4-BE49-F238E27FC236}">
                <a16:creationId xmlns="" xmlns:a16="http://schemas.microsoft.com/office/drawing/2014/main" id="{C253121E-15BD-B744-85D2-4356743C3B24}"/>
              </a:ext>
            </a:extLst>
          </p:cNvPr>
          <p:cNvSpPr/>
          <p:nvPr/>
        </p:nvSpPr>
        <p:spPr>
          <a:xfrm>
            <a:off x="3014748" y="4447143"/>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テキスト ボックス 71">
            <a:extLst>
              <a:ext uri="{FF2B5EF4-FFF2-40B4-BE49-F238E27FC236}">
                <a16:creationId xmlns="" xmlns:a16="http://schemas.microsoft.com/office/drawing/2014/main" id="{8DA7268D-E1B4-D241-A277-23FED713BA51}"/>
              </a:ext>
            </a:extLst>
          </p:cNvPr>
          <p:cNvSpPr txBox="1"/>
          <p:nvPr/>
        </p:nvSpPr>
        <p:spPr>
          <a:xfrm>
            <a:off x="5647144" y="2147719"/>
            <a:ext cx="1499889" cy="961802"/>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beautyup</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#VOGUEGIRL</a:t>
            </a: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ホリデーコフレ</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限定キット</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さくらパンダ</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5" name="角丸四角形 24"/>
          <p:cNvSpPr/>
          <p:nvPr/>
        </p:nvSpPr>
        <p:spPr>
          <a:xfrm>
            <a:off x="3155422" y="2169527"/>
            <a:ext cx="540000"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en-US" altLang="ja-JP" sz="600" dirty="0" err="1">
                <a:solidFill>
                  <a:prstClr val="white"/>
                </a:solidFill>
                <a:latin typeface="HGPｺﾞｼｯｸM" panose="020B0600000000000000" pitchFamily="50" charset="-128"/>
                <a:ea typeface="HGPｺﾞｼｯｸM" panose="020B0600000000000000" pitchFamily="50" charset="-128"/>
              </a:rPr>
              <a:t>beautyup</a:t>
            </a:r>
            <a:endParaRPr lang="en-US" altLang="ja-JP" sz="600" dirty="0">
              <a:solidFill>
                <a:prstClr val="white"/>
              </a:solidFill>
              <a:latin typeface="HGPｺﾞｼｯｸM" panose="020B0600000000000000" pitchFamily="50" charset="-128"/>
              <a:ea typeface="HGPｺﾞｼｯｸM" panose="020B0600000000000000" pitchFamily="50" charset="-128"/>
            </a:endParaRPr>
          </a:p>
        </p:txBody>
      </p:sp>
      <p:sp>
        <p:nvSpPr>
          <p:cNvPr id="26" name="角丸四角形 25"/>
          <p:cNvSpPr/>
          <p:nvPr/>
        </p:nvSpPr>
        <p:spPr>
          <a:xfrm>
            <a:off x="3734853" y="2169526"/>
            <a:ext cx="612000"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600" dirty="0">
                <a:solidFill>
                  <a:prstClr val="white"/>
                </a:solidFill>
                <a:latin typeface="HGPｺﾞｼｯｸM" panose="020B0600000000000000" pitchFamily="50" charset="-128"/>
                <a:ea typeface="HGPｺﾞｼｯｸM" panose="020B0600000000000000" pitchFamily="50" charset="-128"/>
              </a:rPr>
              <a:t>#VOGUEGIRL</a:t>
            </a:r>
          </a:p>
        </p:txBody>
      </p:sp>
      <p:sp>
        <p:nvSpPr>
          <p:cNvPr id="27" name="角丸四角形 26"/>
          <p:cNvSpPr/>
          <p:nvPr/>
        </p:nvSpPr>
        <p:spPr>
          <a:xfrm>
            <a:off x="4378764" y="2169526"/>
            <a:ext cx="720000"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600" dirty="0">
                <a:solidFill>
                  <a:prstClr val="white"/>
                </a:solidFill>
                <a:latin typeface="HGPｺﾞｼｯｸM" panose="020B0600000000000000" pitchFamily="50" charset="-128"/>
                <a:ea typeface="HGPｺﾞｼｯｸM" panose="020B0600000000000000" pitchFamily="50" charset="-128"/>
              </a:rPr>
              <a:t>#</a:t>
            </a:r>
            <a:r>
              <a:rPr lang="ja-JP" altLang="en-US" sz="600" dirty="0">
                <a:solidFill>
                  <a:prstClr val="white"/>
                </a:solidFill>
                <a:latin typeface="HGPｺﾞｼｯｸM" panose="020B0600000000000000" pitchFamily="50" charset="-128"/>
                <a:ea typeface="HGPｺﾞｼｯｸM" panose="020B0600000000000000" pitchFamily="50" charset="-128"/>
              </a:rPr>
              <a:t>ホリデーコフレ</a:t>
            </a:r>
          </a:p>
        </p:txBody>
      </p:sp>
      <p:sp>
        <p:nvSpPr>
          <p:cNvPr id="28" name="角丸四角形 27"/>
          <p:cNvSpPr/>
          <p:nvPr/>
        </p:nvSpPr>
        <p:spPr>
          <a:xfrm>
            <a:off x="3499571" y="2395038"/>
            <a:ext cx="540000"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600" dirty="0">
                <a:solidFill>
                  <a:prstClr val="white"/>
                </a:solidFill>
                <a:latin typeface="HGPｺﾞｼｯｸM" panose="020B0600000000000000" pitchFamily="50" charset="-128"/>
                <a:ea typeface="HGPｺﾞｼｯｸM" panose="020B0600000000000000" pitchFamily="50" charset="-128"/>
              </a:rPr>
              <a:t>#</a:t>
            </a:r>
            <a:r>
              <a:rPr lang="ja-JP" altLang="en-US" sz="600" dirty="0">
                <a:solidFill>
                  <a:prstClr val="white"/>
                </a:solidFill>
                <a:latin typeface="HGPｺﾞｼｯｸM" panose="020B0600000000000000" pitchFamily="50" charset="-128"/>
                <a:ea typeface="HGPｺﾞｼｯｸM" panose="020B0600000000000000" pitchFamily="50" charset="-128"/>
              </a:rPr>
              <a:t>限定キット</a:t>
            </a:r>
          </a:p>
        </p:txBody>
      </p:sp>
      <p:sp>
        <p:nvSpPr>
          <p:cNvPr id="29" name="角丸四角形 28"/>
          <p:cNvSpPr/>
          <p:nvPr/>
        </p:nvSpPr>
        <p:spPr>
          <a:xfrm>
            <a:off x="4079839" y="2395217"/>
            <a:ext cx="648000"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600" dirty="0">
                <a:solidFill>
                  <a:prstClr val="white"/>
                </a:solidFill>
                <a:latin typeface="HGPｺﾞｼｯｸM" panose="020B0600000000000000" pitchFamily="50" charset="-128"/>
                <a:ea typeface="HGPｺﾞｼｯｸM" panose="020B0600000000000000" pitchFamily="50" charset="-128"/>
              </a:rPr>
              <a:t>#</a:t>
            </a:r>
            <a:r>
              <a:rPr lang="ja-JP" altLang="en-US" sz="600" dirty="0">
                <a:solidFill>
                  <a:prstClr val="white"/>
                </a:solidFill>
                <a:latin typeface="HGPｺﾞｼｯｸM" panose="020B0600000000000000" pitchFamily="50" charset="-128"/>
                <a:ea typeface="HGPｺﾞｼｯｸM" panose="020B0600000000000000" pitchFamily="50" charset="-128"/>
              </a:rPr>
              <a:t>さくらパンダ</a:t>
            </a:r>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1064</TotalTime>
  <Words>397</Words>
  <Application>Microsoft Office PowerPoint</Application>
  <PresentationFormat>B4 (JIS) 257x364 mm</PresentationFormat>
  <Paragraphs>42</Paragraphs>
  <Slides>3</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3</vt:i4>
      </vt:variant>
    </vt:vector>
  </HeadingPairs>
  <TitlesOfParts>
    <vt:vector size="13" baseType="lpstr">
      <vt:lpstr>HGPｺﾞｼｯｸE</vt:lpstr>
      <vt:lpstr>HGPｺﾞｼｯｸM</vt:lpstr>
      <vt:lpstr>HGSｺﾞｼｯｸE</vt:lpstr>
      <vt:lpstr>HGｺﾞｼｯｸE</vt:lpstr>
      <vt:lpstr>ＭＳ Ｐゴシック</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191</cp:revision>
  <cp:lastPrinted>2018-10-10T03:56:08Z</cp:lastPrinted>
  <dcterms:created xsi:type="dcterms:W3CDTF">2018-10-01T11:14:38Z</dcterms:created>
  <dcterms:modified xsi:type="dcterms:W3CDTF">2018-10-24T06:59:03Z</dcterms:modified>
</cp:coreProperties>
</file>