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Lst>
  <p:sldSz cx="8229600" cy="10972800" type="B4JIS"/>
  <p:notesSz cx="6870700" cy="99314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01" userDrawn="1">
          <p15:clr>
            <a:srgbClr val="A4A3A4"/>
          </p15:clr>
        </p15:guide>
        <p15:guide id="2" pos="25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FF99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46" autoAdjust="0"/>
    <p:restoredTop sz="95419" autoAdjust="0"/>
  </p:normalViewPr>
  <p:slideViewPr>
    <p:cSldViewPr snapToGrid="0" showGuides="1">
      <p:cViewPr varScale="1">
        <p:scale>
          <a:sx n="76" d="100"/>
          <a:sy n="76" d="100"/>
        </p:scale>
        <p:origin x="2528" y="200"/>
      </p:cViewPr>
      <p:guideLst>
        <p:guide orient="horz" pos="1301"/>
        <p:guide pos="2592"/>
      </p:guideLst>
    </p:cSldViewPr>
  </p:slideViewPr>
  <p:notesTextViewPr>
    <p:cViewPr>
      <p:scale>
        <a:sx n="1" d="1"/>
        <a:sy n="1" d="1"/>
      </p:scale>
      <p:origin x="0" y="0"/>
    </p:cViewPr>
  </p:notesTextViewPr>
  <p:sorterViewPr>
    <p:cViewPr>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17220" y="1795781"/>
            <a:ext cx="6995160" cy="3820160"/>
          </a:xfrm>
        </p:spPr>
        <p:txBody>
          <a:bodyPr anchor="b"/>
          <a:lstStyle>
            <a:lvl1pPr algn="ct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1028700" y="5763261"/>
            <a:ext cx="6172200" cy="2649219"/>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545208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61989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61499" y="2735583"/>
            <a:ext cx="7098030" cy="4564379"/>
          </a:xfrm>
        </p:spPr>
        <p:txBody>
          <a:bodyPr anchor="b"/>
          <a:lstStyle>
            <a:lvl1pPr>
              <a:defRPr sz="5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61499" y="7343143"/>
            <a:ext cx="7098030" cy="2400299"/>
          </a:xfrm>
        </p:spPr>
        <p:txBody>
          <a:bodyPr/>
          <a:lstStyle>
            <a:lvl1pPr marL="0" indent="0">
              <a:buNone/>
              <a:defRPr sz="2160">
                <a:solidFill>
                  <a:schemeClr val="tx1"/>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7287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6578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16623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09640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66857" y="584202"/>
            <a:ext cx="7098030" cy="2120901"/>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6858" y="2689861"/>
            <a:ext cx="3481506"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4" name="Content Placeholder 3"/>
          <p:cNvSpPr>
            <a:spLocks noGrp="1"/>
          </p:cNvSpPr>
          <p:nvPr>
            <p:ph sz="half" idx="2"/>
          </p:nvPr>
        </p:nvSpPr>
        <p:spPr>
          <a:xfrm>
            <a:off x="566858" y="4008120"/>
            <a:ext cx="3481506"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166235" y="2689861"/>
            <a:ext cx="3498652"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6" name="Content Placeholder 5"/>
          <p:cNvSpPr>
            <a:spLocks noGrp="1"/>
          </p:cNvSpPr>
          <p:nvPr>
            <p:ph sz="quarter" idx="4"/>
          </p:nvPr>
        </p:nvSpPr>
        <p:spPr>
          <a:xfrm>
            <a:off x="4166235" y="4008120"/>
            <a:ext cx="3498652"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90D6362-5BC2-472A-84D9-D6B87E5028F8}" type="datetimeFigureOut">
              <a:rPr kumimoji="1" lang="ja-JP" altLang="en-US" smtClean="0"/>
              <a:t>2018/11/2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3501624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90D6362-5BC2-472A-84D9-D6B87E5028F8}" type="datetimeFigureOut">
              <a:rPr kumimoji="1" lang="ja-JP" altLang="en-US" smtClean="0"/>
              <a:t>2018/11/2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426974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D6362-5BC2-472A-84D9-D6B87E5028F8}" type="datetimeFigureOut">
              <a:rPr kumimoji="1" lang="ja-JP" altLang="en-US" smtClean="0"/>
              <a:t>2018/11/2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32916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Content Placeholder 2"/>
          <p:cNvSpPr>
            <a:spLocks noGrp="1"/>
          </p:cNvSpPr>
          <p:nvPr>
            <p:ph idx="1"/>
          </p:nvPr>
        </p:nvSpPr>
        <p:spPr>
          <a:xfrm>
            <a:off x="3498652" y="1579882"/>
            <a:ext cx="4166235" cy="7797800"/>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200212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498652" y="1579882"/>
            <a:ext cx="4166235" cy="7797800"/>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ja-JP" altLang="en-US"/>
              <a:t>図を追加</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128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68457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9308" y="584200"/>
            <a:ext cx="1774508" cy="929894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65785" y="584200"/>
            <a:ext cx="5220653" cy="9298941"/>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515473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5785" y="584202"/>
            <a:ext cx="7098030" cy="21209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5785" y="2921000"/>
            <a:ext cx="7098030" cy="696214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65785" y="10170162"/>
            <a:ext cx="1851660" cy="584200"/>
          </a:xfrm>
          <a:prstGeom prst="rect">
            <a:avLst/>
          </a:prstGeom>
        </p:spPr>
        <p:txBody>
          <a:bodyPr vert="horz" lIns="91440" tIns="45720" rIns="91440" bIns="45720" rtlCol="0" anchor="ctr"/>
          <a:lstStyle>
            <a:lvl1pPr algn="l">
              <a:defRPr sz="1080">
                <a:solidFill>
                  <a:schemeClr val="tx1">
                    <a:tint val="75000"/>
                  </a:schemeClr>
                </a:solidFill>
              </a:defRPr>
            </a:lvl1pPr>
          </a:lstStyle>
          <a:p>
            <a:fld id="{390D6362-5BC2-472A-84D9-D6B87E5028F8}" type="datetimeFigureOut">
              <a:rPr kumimoji="1" lang="ja-JP" altLang="en-US" smtClean="0"/>
              <a:t>2018/11/2</a:t>
            </a:fld>
            <a:endParaRPr kumimoji="1" lang="ja-JP" altLang="en-US"/>
          </a:p>
        </p:txBody>
      </p:sp>
      <p:sp>
        <p:nvSpPr>
          <p:cNvPr id="5" name="Footer Placeholder 4"/>
          <p:cNvSpPr>
            <a:spLocks noGrp="1"/>
          </p:cNvSpPr>
          <p:nvPr>
            <p:ph type="ftr" sz="quarter" idx="3"/>
          </p:nvPr>
        </p:nvSpPr>
        <p:spPr>
          <a:xfrm>
            <a:off x="2726055" y="10170162"/>
            <a:ext cx="2777490" cy="584200"/>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812155" y="10170162"/>
            <a:ext cx="1851660" cy="584200"/>
          </a:xfrm>
          <a:prstGeom prst="rect">
            <a:avLst/>
          </a:prstGeom>
        </p:spPr>
        <p:txBody>
          <a:bodyPr vert="horz" lIns="91440" tIns="45720" rIns="91440" bIns="45720" rtlCol="0" anchor="ctr"/>
          <a:lstStyle>
            <a:lvl1pPr algn="r">
              <a:defRPr sz="1080">
                <a:solidFill>
                  <a:schemeClr val="tx1">
                    <a:tint val="75000"/>
                  </a:schemeClr>
                </a:solidFill>
              </a:defRPr>
            </a:lvl1p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98055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kumimoji="1"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kumimoji="1"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kumimoji="1"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kumimoji="1"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9pPr>
    </p:bodyStyle>
    <p:otherStyle>
      <a:defPPr>
        <a:defRPr lang="en-US"/>
      </a:defPPr>
      <a:lvl1pPr marL="0" algn="l" defTabSz="822960" rtl="0" eaLnBrk="1" latinLnBrk="0" hangingPunct="1">
        <a:defRPr kumimoji="1" sz="1620" kern="1200">
          <a:solidFill>
            <a:schemeClr val="tx1"/>
          </a:solidFill>
          <a:latin typeface="+mn-lt"/>
          <a:ea typeface="+mn-ea"/>
          <a:cs typeface="+mn-cs"/>
        </a:defRPr>
      </a:lvl1pPr>
      <a:lvl2pPr marL="411480" algn="l" defTabSz="822960" rtl="0" eaLnBrk="1" latinLnBrk="0" hangingPunct="1">
        <a:defRPr kumimoji="1" sz="1620" kern="1200">
          <a:solidFill>
            <a:schemeClr val="tx1"/>
          </a:solidFill>
          <a:latin typeface="+mn-lt"/>
          <a:ea typeface="+mn-ea"/>
          <a:cs typeface="+mn-cs"/>
        </a:defRPr>
      </a:lvl2pPr>
      <a:lvl3pPr marL="822960" algn="l" defTabSz="822960" rtl="0" eaLnBrk="1" latinLnBrk="0" hangingPunct="1">
        <a:defRPr kumimoji="1" sz="1620" kern="1200">
          <a:solidFill>
            <a:schemeClr val="tx1"/>
          </a:solidFill>
          <a:latin typeface="+mn-lt"/>
          <a:ea typeface="+mn-ea"/>
          <a:cs typeface="+mn-cs"/>
        </a:defRPr>
      </a:lvl3pPr>
      <a:lvl4pPr marL="1234440" algn="l" defTabSz="822960" rtl="0" eaLnBrk="1" latinLnBrk="0" hangingPunct="1">
        <a:defRPr kumimoji="1" sz="1620" kern="1200">
          <a:solidFill>
            <a:schemeClr val="tx1"/>
          </a:solidFill>
          <a:latin typeface="+mn-lt"/>
          <a:ea typeface="+mn-ea"/>
          <a:cs typeface="+mn-cs"/>
        </a:defRPr>
      </a:lvl4pPr>
      <a:lvl5pPr marL="1645920" algn="l" defTabSz="822960" rtl="0" eaLnBrk="1" latinLnBrk="0" hangingPunct="1">
        <a:defRPr kumimoji="1" sz="1620" kern="1200">
          <a:solidFill>
            <a:schemeClr val="tx1"/>
          </a:solidFill>
          <a:latin typeface="+mn-lt"/>
          <a:ea typeface="+mn-ea"/>
          <a:cs typeface="+mn-cs"/>
        </a:defRPr>
      </a:lvl5pPr>
      <a:lvl6pPr marL="2057400" algn="l" defTabSz="822960" rtl="0" eaLnBrk="1" latinLnBrk="0" hangingPunct="1">
        <a:defRPr kumimoji="1" sz="1620" kern="1200">
          <a:solidFill>
            <a:schemeClr val="tx1"/>
          </a:solidFill>
          <a:latin typeface="+mn-lt"/>
          <a:ea typeface="+mn-ea"/>
          <a:cs typeface="+mn-cs"/>
        </a:defRPr>
      </a:lvl6pPr>
      <a:lvl7pPr marL="2468880" algn="l" defTabSz="822960" rtl="0" eaLnBrk="1" latinLnBrk="0" hangingPunct="1">
        <a:defRPr kumimoji="1" sz="1620" kern="1200">
          <a:solidFill>
            <a:schemeClr val="tx1"/>
          </a:solidFill>
          <a:latin typeface="+mn-lt"/>
          <a:ea typeface="+mn-ea"/>
          <a:cs typeface="+mn-cs"/>
        </a:defRPr>
      </a:lvl7pPr>
      <a:lvl8pPr marL="2880360" algn="l" defTabSz="822960" rtl="0" eaLnBrk="1" latinLnBrk="0" hangingPunct="1">
        <a:defRPr kumimoji="1" sz="1620" kern="1200">
          <a:solidFill>
            <a:schemeClr val="tx1"/>
          </a:solidFill>
          <a:latin typeface="+mn-lt"/>
          <a:ea typeface="+mn-ea"/>
          <a:cs typeface="+mn-cs"/>
        </a:defRPr>
      </a:lvl8pPr>
      <a:lvl9pPr marL="3291840" algn="l" defTabSz="822960" rtl="0" eaLnBrk="1" latinLnBrk="0" hangingPunct="1">
        <a:defRPr kumimoji="1"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3041678" y="2585614"/>
            <a:ext cx="2160000" cy="11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068691" y="6705442"/>
            <a:ext cx="2057400" cy="151965"/>
          </a:xfrm>
          <a:prstGeom prst="rect">
            <a:avLst/>
          </a:prstGeom>
          <a:noFill/>
        </p:spPr>
        <p:txBody>
          <a:bodyPr wrap="square" lIns="0" tIns="0" rIns="0" bIns="0" rtlCol="0">
            <a:spAutoFit/>
          </a:bodyPr>
          <a:lstStyle/>
          <a:p>
            <a:pPr>
              <a:lnSpc>
                <a:spcPts val="1400"/>
              </a:lnSpc>
            </a:pP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ホリデービューティを楽しむ</a:t>
            </a:r>
            <a:r>
              <a:rPr lang="en-US" altLang="ja-JP" sz="800" b="1" dirty="0">
                <a:solidFill>
                  <a:schemeClr val="tx1">
                    <a:lumMod val="75000"/>
                    <a:lumOff val="25000"/>
                  </a:schemeClr>
                </a:solidFill>
                <a:latin typeface="HGｺﾞｼｯｸE" panose="020B0909000000000000" pitchFamily="49" charset="-128"/>
                <a:ea typeface="HGｺﾞｼｯｸE" panose="020B0909000000000000" pitchFamily="49" charset="-128"/>
              </a:rPr>
              <a:t>TIPS</a:t>
            </a: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満載！</a:t>
            </a:r>
            <a:endParaRPr kumimoji="1"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2" name="テキスト ボックス 11"/>
          <p:cNvSpPr txBox="1"/>
          <p:nvPr/>
        </p:nvSpPr>
        <p:spPr>
          <a:xfrm>
            <a:off x="3112652" y="3859084"/>
            <a:ext cx="2057400" cy="2115964"/>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大丸・松坂屋で</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11.14(</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水</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から開催されている「クリスマス </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Beauty Up</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『VOGUE GIRL』</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とコラボしたリーフレットはもうご覧いただけましたか？ ホリデーシーズンならではのビューティ情報がたっぷり詰まったリーフレットの表紙を飾るのは、女優・森川 葵さん。 「冬の</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Beauty Up</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」に引き続いての登場です。今回は、森川さんの表紙メイクとご紹介しているビューティ情報のポイントを</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『VOGUE GIRL』</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編集部に聞いてきました♡</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「クリスマス</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Beauty Up</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」は</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12.25(</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火</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まで </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4" name="テキスト ボックス 13"/>
          <p:cNvSpPr txBox="1"/>
          <p:nvPr/>
        </p:nvSpPr>
        <p:spPr>
          <a:xfrm>
            <a:off x="3146975" y="2657256"/>
            <a:ext cx="1880188" cy="577081"/>
          </a:xfrm>
          <a:prstGeom prst="rect">
            <a:avLst/>
          </a:prstGeom>
          <a:noFill/>
        </p:spPr>
        <p:txBody>
          <a:bodyPr wrap="square" lIns="0" tIns="0" rIns="0" bIns="0" rtlCol="0">
            <a:spAutoFit/>
          </a:bodyPr>
          <a:lstStyle/>
          <a:p>
            <a:pPr>
              <a:lnSpc>
                <a:spcPts val="1500"/>
              </a:lnSpc>
            </a:pP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編集部に聞きました！クリスマス</a:t>
            </a:r>
            <a:r>
              <a:rPr lang="en-US" altLang="ja-JP" sz="900" dirty="0">
                <a:solidFill>
                  <a:schemeClr val="tx1">
                    <a:lumMod val="75000"/>
                    <a:lumOff val="25000"/>
                  </a:schemeClr>
                </a:solidFill>
                <a:latin typeface="HGSｺﾞｼｯｸE" panose="020B0900000000000000" pitchFamily="50" charset="-128"/>
                <a:ea typeface="HGSｺﾞｼｯｸE" panose="020B0900000000000000" pitchFamily="50" charset="-128"/>
              </a:rPr>
              <a:t>Beauty Up</a:t>
            </a: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の表紙メイクのポイントはココ♪</a:t>
            </a:r>
            <a:endParaRPr kumimoji="1"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5" name="テキスト ボックス 14"/>
          <p:cNvSpPr txBox="1"/>
          <p:nvPr/>
        </p:nvSpPr>
        <p:spPr>
          <a:xfrm>
            <a:off x="3376116" y="3425846"/>
            <a:ext cx="1522455" cy="230832"/>
          </a:xfrm>
          <a:prstGeom prst="rect">
            <a:avLst/>
          </a:prstGeom>
          <a:noFill/>
        </p:spPr>
        <p:txBody>
          <a:bodyPr wrap="square" lIns="0" tIns="0" rIns="0" bIns="0" rtlCol="0">
            <a:spAutoFit/>
          </a:bodyPr>
          <a:lstStyle/>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化粧品バイヤー</a:t>
            </a:r>
          </a:p>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丹保</a:t>
            </a:r>
            <a:endPar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7" name="テキスト ボックス 16"/>
          <p:cNvSpPr txBox="1"/>
          <p:nvPr/>
        </p:nvSpPr>
        <p:spPr>
          <a:xfrm>
            <a:off x="3135332" y="3256467"/>
            <a:ext cx="464249" cy="101695"/>
          </a:xfrm>
          <a:prstGeom prst="rect">
            <a:avLst/>
          </a:prstGeom>
          <a:noFill/>
        </p:spPr>
        <p:txBody>
          <a:bodyPr wrap="square" lIns="0" tIns="0" rIns="0" bIns="0" rtlCol="0">
            <a:spAutoFit/>
          </a:bodyPr>
          <a:lstStyle/>
          <a:p>
            <a:pPr>
              <a:lnSpc>
                <a:spcPts val="900"/>
              </a:lnSpc>
            </a:pPr>
            <a:r>
              <a:rPr lang="en-US" altLang="ja-JP" sz="700" dirty="0">
                <a:solidFill>
                  <a:schemeClr val="tx1">
                    <a:lumMod val="75000"/>
                    <a:lumOff val="25000"/>
                  </a:schemeClr>
                </a:solidFill>
                <a:latin typeface="HGSｺﾞｼｯｸE" panose="020B0900000000000000" pitchFamily="50" charset="-128"/>
                <a:ea typeface="HGSｺﾞｼｯｸE" panose="020B0900000000000000" pitchFamily="50" charset="-128"/>
              </a:rPr>
              <a:t>2018.11.15</a:t>
            </a:r>
          </a:p>
        </p:txBody>
      </p:sp>
      <p:sp>
        <p:nvSpPr>
          <p:cNvPr id="19" name="角丸四角形 18"/>
          <p:cNvSpPr/>
          <p:nvPr/>
        </p:nvSpPr>
        <p:spPr>
          <a:xfrm>
            <a:off x="3609975" y="3249448"/>
            <a:ext cx="216694" cy="117673"/>
          </a:xfrm>
          <a:prstGeom prst="round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633221" y="3257436"/>
            <a:ext cx="183054" cy="99579"/>
          </a:xfrm>
          <a:prstGeom prst="rect">
            <a:avLst/>
          </a:prstGeom>
          <a:noFill/>
        </p:spPr>
        <p:txBody>
          <a:bodyPr wrap="square" lIns="0" tIns="0" rIns="0" bIns="0" rtlCol="0">
            <a:spAutoFit/>
          </a:bodyPr>
          <a:lstStyle/>
          <a:p>
            <a:pPr algn="ctr">
              <a:lnSpc>
                <a:spcPts val="900"/>
              </a:lnSpc>
            </a:pPr>
            <a:r>
              <a:rPr lang="en-US" altLang="ja-JP" sz="600" dirty="0">
                <a:solidFill>
                  <a:schemeClr val="bg1"/>
                </a:solidFill>
                <a:latin typeface="HGSｺﾞｼｯｸE" panose="020B0900000000000000" pitchFamily="50" charset="-128"/>
                <a:ea typeface="HGSｺﾞｼｯｸE" panose="020B0900000000000000" pitchFamily="50" charset="-128"/>
              </a:rPr>
              <a:t>NEW</a:t>
            </a:r>
            <a:endParaRPr kumimoji="1" lang="ja-JP" altLang="en-US" sz="600" dirty="0">
              <a:solidFill>
                <a:schemeClr val="bg1"/>
              </a:solidFill>
              <a:latin typeface="HGSｺﾞｼｯｸE" panose="020B0900000000000000" pitchFamily="50" charset="-128"/>
              <a:ea typeface="HGSｺﾞｼｯｸE" panose="020B0900000000000000" pitchFamily="50" charset="-128"/>
            </a:endParaRPr>
          </a:p>
        </p:txBody>
      </p:sp>
      <p:sp>
        <p:nvSpPr>
          <p:cNvPr id="21" name="角丸四角形 20"/>
          <p:cNvSpPr/>
          <p:nvPr/>
        </p:nvSpPr>
        <p:spPr>
          <a:xfrm>
            <a:off x="3884965" y="3249448"/>
            <a:ext cx="456095" cy="117673"/>
          </a:xfrm>
          <a:prstGeom prst="roundRect">
            <a:avLst/>
          </a:prstGeom>
          <a:solidFill>
            <a:schemeClr val="bg1"/>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3975930" y="3250034"/>
            <a:ext cx="312701" cy="99579"/>
          </a:xfrm>
          <a:prstGeom prst="rect">
            <a:avLst/>
          </a:prstGeom>
          <a:noFill/>
        </p:spPr>
        <p:txBody>
          <a:bodyPr wrap="square" lIns="0" tIns="0" rIns="0" bIns="0" rtlCol="0">
            <a:spAutoFit/>
          </a:bodyPr>
          <a:lstStyle/>
          <a:p>
            <a:pPr algn="ctr">
              <a:lnSpc>
                <a:spcPts val="900"/>
              </a:lnSpc>
            </a:pPr>
            <a:r>
              <a:rPr lang="en-US" altLang="ja-JP" sz="600" dirty="0">
                <a:solidFill>
                  <a:srgbClr val="FF6699"/>
                </a:solidFill>
                <a:latin typeface="HGSｺﾞｼｯｸE" panose="020B0900000000000000" pitchFamily="50" charset="-128"/>
                <a:ea typeface="HGSｺﾞｼｯｸE" panose="020B0900000000000000" pitchFamily="50" charset="-128"/>
              </a:rPr>
              <a:t>SPECIAL</a:t>
            </a:r>
            <a:endParaRPr kumimoji="1" lang="ja-JP" altLang="en-US" sz="600" dirty="0">
              <a:solidFill>
                <a:srgbClr val="FF6699"/>
              </a:solidFill>
              <a:latin typeface="HGSｺﾞｼｯｸE" panose="020B0900000000000000" pitchFamily="50" charset="-128"/>
              <a:ea typeface="HGSｺﾞｼｯｸE" panose="020B0900000000000000" pitchFamily="50" charset="-128"/>
            </a:endParaRPr>
          </a:p>
        </p:txBody>
      </p:sp>
      <p:sp>
        <p:nvSpPr>
          <p:cNvPr id="18" name="円/楕円 17"/>
          <p:cNvSpPr>
            <a:spLocks noChangeAspect="1"/>
          </p:cNvSpPr>
          <p:nvPr/>
        </p:nvSpPr>
        <p:spPr>
          <a:xfrm>
            <a:off x="3126612" y="3436548"/>
            <a:ext cx="216024" cy="216000"/>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1115-1</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5" name="図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34800" y="400389"/>
            <a:ext cx="2160000" cy="302352"/>
          </a:xfrm>
          <a:prstGeom prst="rect">
            <a:avLst/>
          </a:prstGeom>
        </p:spPr>
      </p:pic>
      <p:sp>
        <p:nvSpPr>
          <p:cNvPr id="4" name="正方形/長方形 3"/>
          <p:cNvSpPr/>
          <p:nvPr/>
        </p:nvSpPr>
        <p:spPr>
          <a:xfrm>
            <a:off x="3034800" y="394896"/>
            <a:ext cx="2160000" cy="9631129"/>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3109931" y="737548"/>
            <a:ext cx="1985866" cy="256480"/>
          </a:xfrm>
          <a:prstGeom prst="rect">
            <a:avLst/>
          </a:prstGeom>
          <a:solidFill>
            <a:schemeClr val="bg1"/>
          </a:solidFill>
        </p:spPr>
        <p:txBody>
          <a:bodyPr wrap="square" lIns="0" tIns="0" rIns="0" bIns="0" rtlCol="0">
            <a:spAutoFit/>
          </a:bodyPr>
          <a:lstStyle/>
          <a:p>
            <a:pPr>
              <a:lnSpc>
                <a:spcPts val="1000"/>
              </a:lnSpc>
            </a:pP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トップ  ＞  記事一覧  ＞  編集部に聞きました！クリスマス</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Beauty Up</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の表紙メイクのポイントはココ♪</a:t>
            </a:r>
          </a:p>
        </p:txBody>
      </p:sp>
      <p:pic>
        <p:nvPicPr>
          <p:cNvPr id="28" name="図 27">
            <a:extLst>
              <a:ext uri="{FF2B5EF4-FFF2-40B4-BE49-F238E27FC236}">
                <a16:creationId xmlns:a16="http://schemas.microsoft.com/office/drawing/2014/main" id="{1A4195CE-2EA0-DE40-99CC-31019E68E2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5600" y="1123452"/>
            <a:ext cx="2149200" cy="1432800"/>
          </a:xfrm>
          <a:prstGeom prst="rect">
            <a:avLst/>
          </a:prstGeom>
        </p:spPr>
      </p:pic>
      <p:pic>
        <p:nvPicPr>
          <p:cNvPr id="29" name="図 28">
            <a:extLst>
              <a:ext uri="{FF2B5EF4-FFF2-40B4-BE49-F238E27FC236}">
                <a16:creationId xmlns:a16="http://schemas.microsoft.com/office/drawing/2014/main" id="{7C3C887C-10F3-244E-AA7A-813E9E0E08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3386" y="6984308"/>
            <a:ext cx="2149625" cy="3041718"/>
          </a:xfrm>
          <a:prstGeom prst="rect">
            <a:avLst/>
          </a:prstGeom>
        </p:spPr>
      </p:pic>
    </p:spTree>
    <p:extLst>
      <p:ext uri="{BB962C8B-B14F-4D97-AF65-F5344CB8AC3E}">
        <p14:creationId xmlns:p14="http://schemas.microsoft.com/office/powerpoint/2010/main" val="303442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3120439" y="10537043"/>
            <a:ext cx="1930557" cy="195930"/>
          </a:xfrm>
          <a:prstGeom prst="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3034910" y="3749262"/>
            <a:ext cx="2159780" cy="1440000"/>
          </a:xfrm>
          <a:prstGeom prst="rect">
            <a:avLst/>
          </a:prstGeom>
        </p:spPr>
      </p:pic>
      <p:sp>
        <p:nvSpPr>
          <p:cNvPr id="5" name="正方形/長方形 4"/>
          <p:cNvSpPr/>
          <p:nvPr/>
        </p:nvSpPr>
        <p:spPr>
          <a:xfrm>
            <a:off x="3034800" y="424340"/>
            <a:ext cx="2160000" cy="10405337"/>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110167" y="3310100"/>
            <a:ext cx="2057400" cy="331501"/>
          </a:xfrm>
          <a:prstGeom prst="rect">
            <a:avLst/>
          </a:prstGeom>
          <a:noFill/>
        </p:spPr>
        <p:txBody>
          <a:bodyPr wrap="square" lIns="0" tIns="0" rIns="0" bIns="0" rtlCol="0">
            <a:spAutoFit/>
          </a:bodyPr>
          <a:lstStyle/>
          <a:p>
            <a:pPr>
              <a:lnSpc>
                <a:spcPts val="1400"/>
              </a:lnSpc>
            </a:pPr>
            <a:r>
              <a:rPr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rPr>
              <a:t>ピュアなきらめきと透明感。甘辛モードなウィンターメイクが完成！</a:t>
            </a:r>
            <a:endParaRPr kumimoji="1"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7" name="テキスト ボックス 6"/>
          <p:cNvSpPr txBox="1"/>
          <p:nvPr/>
        </p:nvSpPr>
        <p:spPr>
          <a:xfrm>
            <a:off x="3110167" y="5281826"/>
            <a:ext cx="2005692" cy="1384995"/>
          </a:xfrm>
          <a:prstGeom prst="rect">
            <a:avLst/>
          </a:prstGeom>
          <a:noFill/>
        </p:spPr>
        <p:txBody>
          <a:bodyPr wrap="square" lIns="0" tIns="0" rIns="0" bIns="0" rtlCol="0">
            <a:spAutoFit/>
          </a:bodyPr>
          <a:lstStyle/>
          <a:p>
            <a:pPr>
              <a:lnSpc>
                <a:spcPts val="1200"/>
              </a:lnSpc>
            </a:pP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表紙メイクの使用アイテム：左上から時計回りに</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セルヴォーク</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ヴォランタリー リキッドアイ＆ラッシュ </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(EX02)</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3,456</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〈NARS〉</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ハードワイヤードアイシャドー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左から</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5342</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5339)</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各税込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2,700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クラランス</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コンフォート リップオイル</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(09)</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3,456</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クレ・ド・ポー ボーテ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ルージュアレーブル カシミア</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(505)</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6,480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シスレー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フィト ブラッシュ ツイスト</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(No.6)</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7,236</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8" name="テキスト ボックス 7"/>
          <p:cNvSpPr txBox="1"/>
          <p:nvPr/>
        </p:nvSpPr>
        <p:spPr>
          <a:xfrm>
            <a:off x="3120439" y="6858343"/>
            <a:ext cx="1983111" cy="3654847"/>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表紙メイクは、モデルである森川さんの“ドーリィなルックス”と“クールなキャラクター”という魅力にスタッフの方が着目し、甘＆辛が絶妙なバランスのウィンターメイクを提案していただきました。</a:t>
            </a: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クリスマスを意識し、メタリックな輝きのアイシャドウやラメたっぷりのリップオイルなど、キラキラ輝くアイテムをチョイス。特にブロンズカラーのアイシャドウとまつ毛の端だけに</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ON</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したシルバーホワイトの使い方が印象的です。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とはいえ、トゥマッチにならないよう、アイラインや締め色のアイシャドウを控えるなどして、抜け感を大事にしていることもポイントだそう。聖夜にふさわしいピュアなきらめきと透明感をまとったメイクに、ぜひ注目してくださいね。</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詳しいメイク</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HOW TO</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はこちら</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1115-2</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6" name="テキスト ボックス 15"/>
          <p:cNvSpPr txBox="1"/>
          <p:nvPr/>
        </p:nvSpPr>
        <p:spPr>
          <a:xfrm>
            <a:off x="5337148" y="4380817"/>
            <a:ext cx="323053" cy="192360"/>
          </a:xfrm>
          <a:prstGeom prst="rect">
            <a:avLst/>
          </a:prstGeom>
          <a:noFill/>
        </p:spPr>
        <p:txBody>
          <a:bodyPr wrap="square" lIns="0" tIns="0" rIns="0" bIns="0" rtlCol="0">
            <a:spAutoFit/>
          </a:bodyPr>
          <a:lstStyle/>
          <a:p>
            <a:pPr>
              <a:lnSpc>
                <a:spcPts val="1500"/>
              </a:lnSpc>
            </a:pPr>
            <a:r>
              <a:rPr lang="ja-JP" altLang="en-US" sz="1200" dirty="0">
                <a:solidFill>
                  <a:srgbClr val="C00000"/>
                </a:solidFill>
                <a:latin typeface="HGSｺﾞｼｯｸE" panose="020B0900000000000000" pitchFamily="50" charset="-128"/>
                <a:ea typeface="HGSｺﾞｼｯｸE" panose="020B0900000000000000" pitchFamily="50" charset="-128"/>
              </a:rPr>
              <a:t>仮</a:t>
            </a:r>
          </a:p>
        </p:txBody>
      </p:sp>
      <p:sp>
        <p:nvSpPr>
          <p:cNvPr id="20" name="テキスト ボックス 19"/>
          <p:cNvSpPr txBox="1"/>
          <p:nvPr/>
        </p:nvSpPr>
        <p:spPr>
          <a:xfrm>
            <a:off x="3110167" y="481885"/>
            <a:ext cx="2034819" cy="2308324"/>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11</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月も半ばを迎え、クリスマスまでいよいよあとわずか。この一年を自信を持って締めくくれるように、ラストスパートできれいになろう！というのが今回の企画のポイント。スキンケアにボディケアから、お出かけ用の華やかなメイクアップ、クリスマスの限定コフレまで、さまざまなアイテムとティップスが掲載されています。</a:t>
            </a: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またホリデーギフトでは、この時季らしい見た目も豪華なスペシャルアイテムをピックアップ。ギフトに、あるいはご自身へのご褒美にもおすすめとのこと♡</a:t>
            </a:r>
          </a:p>
        </p:txBody>
      </p:sp>
      <p:sp>
        <p:nvSpPr>
          <p:cNvPr id="11" name="テキスト ボックス 10"/>
          <p:cNvSpPr txBox="1"/>
          <p:nvPr/>
        </p:nvSpPr>
        <p:spPr>
          <a:xfrm>
            <a:off x="3262787" y="10573534"/>
            <a:ext cx="1453332" cy="100027"/>
          </a:xfrm>
          <a:prstGeom prst="rect">
            <a:avLst/>
          </a:prstGeom>
          <a:noFill/>
        </p:spPr>
        <p:txBody>
          <a:bodyPr wrap="square" lIns="0" tIns="0" rIns="0" bIns="0" rtlCol="0">
            <a:spAutoFit/>
          </a:bodyPr>
          <a:lstStyle/>
          <a:p>
            <a:r>
              <a:rPr lang="ja-JP" altLang="en-US" sz="650" dirty="0">
                <a:solidFill>
                  <a:schemeClr val="bg1"/>
                </a:solidFill>
                <a:latin typeface="HGSｺﾞｼｯｸE" panose="020B0900000000000000" pitchFamily="50" charset="-128"/>
                <a:ea typeface="HGSｺﾞｼｯｸE" panose="020B0900000000000000" pitchFamily="50" charset="-128"/>
              </a:rPr>
              <a:t>「クリスマス</a:t>
            </a:r>
            <a:r>
              <a:rPr lang="en-US" altLang="ja-JP" sz="650" dirty="0">
                <a:solidFill>
                  <a:schemeClr val="bg1"/>
                </a:solidFill>
                <a:latin typeface="HGSｺﾞｼｯｸE" panose="020B0900000000000000" pitchFamily="50" charset="-128"/>
                <a:ea typeface="HGSｺﾞｼｯｸE" panose="020B0900000000000000" pitchFamily="50" charset="-128"/>
              </a:rPr>
              <a:t>Beauty Up</a:t>
            </a:r>
            <a:r>
              <a:rPr lang="ja-JP" altLang="en-US" sz="650" dirty="0">
                <a:solidFill>
                  <a:schemeClr val="bg1"/>
                </a:solidFill>
                <a:latin typeface="HGSｺﾞｼｯｸE" panose="020B0900000000000000" pitchFamily="50" charset="-128"/>
                <a:ea typeface="HGSｺﾞｼｯｸE" panose="020B0900000000000000" pitchFamily="50" charset="-128"/>
              </a:rPr>
              <a:t>」特設サイトへ</a:t>
            </a:r>
            <a:endParaRPr lang="en-US" altLang="ja-JP" sz="650" dirty="0">
              <a:solidFill>
                <a:schemeClr val="bg1"/>
              </a:solidFill>
              <a:latin typeface="HGSｺﾞｼｯｸE" panose="020B0900000000000000" pitchFamily="50" charset="-128"/>
              <a:ea typeface="HGSｺﾞｼｯｸE" panose="020B0900000000000000" pitchFamily="50" charset="-128"/>
            </a:endParaRPr>
          </a:p>
        </p:txBody>
      </p:sp>
      <p:sp>
        <p:nvSpPr>
          <p:cNvPr id="13" name="テキスト ボックス 12"/>
          <p:cNvSpPr txBox="1"/>
          <p:nvPr/>
        </p:nvSpPr>
        <p:spPr>
          <a:xfrm>
            <a:off x="5337148" y="10176943"/>
            <a:ext cx="2148870" cy="577081"/>
          </a:xfrm>
          <a:prstGeom prst="rect">
            <a:avLst/>
          </a:prstGeom>
          <a:noFill/>
        </p:spPr>
        <p:txBody>
          <a:bodyPr wrap="square" lIns="0" tIns="0" rIns="0" bIns="0" rtlCol="0">
            <a:spAutoFit/>
          </a:bodyPr>
          <a:lstStyle/>
          <a:p>
            <a:pPr>
              <a:lnSpc>
                <a:spcPts val="1500"/>
              </a:lnSpc>
            </a:pPr>
            <a:r>
              <a:rPr lang="en-US" altLang="ja-JP" sz="1200" dirty="0">
                <a:solidFill>
                  <a:srgbClr val="C00000"/>
                </a:solidFill>
                <a:latin typeface="HGSｺﾞｼｯｸE" panose="020B0900000000000000" pitchFamily="50" charset="-128"/>
                <a:ea typeface="HGSｺﾞｼｯｸE" panose="020B0900000000000000" pitchFamily="50" charset="-128"/>
              </a:rPr>
              <a:t>https://dmdepart.jp/beautyup/</a:t>
            </a:r>
          </a:p>
          <a:p>
            <a:pPr>
              <a:lnSpc>
                <a:spcPts val="1500"/>
              </a:lnSpc>
            </a:pPr>
            <a:endParaRPr lang="en-US" altLang="ja-JP" sz="1200" dirty="0">
              <a:solidFill>
                <a:srgbClr val="C00000"/>
              </a:solidFill>
              <a:latin typeface="HGSｺﾞｼｯｸE" panose="020B0900000000000000" pitchFamily="50" charset="-128"/>
              <a:ea typeface="HGSｺﾞｼｯｸE" panose="020B0900000000000000" pitchFamily="50" charset="-128"/>
            </a:endParaRPr>
          </a:p>
          <a:p>
            <a:pPr>
              <a:lnSpc>
                <a:spcPts val="1500"/>
              </a:lnSpc>
            </a:pPr>
            <a:r>
              <a:rPr lang="ja-JP" altLang="en-US" sz="1200" dirty="0">
                <a:solidFill>
                  <a:srgbClr val="C00000"/>
                </a:solidFill>
                <a:latin typeface="HGSｺﾞｼｯｸE" panose="020B0900000000000000" pitchFamily="50" charset="-128"/>
                <a:ea typeface="HGSｺﾞｼｯｸE" panose="020B0900000000000000" pitchFamily="50" charset="-128"/>
              </a:rPr>
              <a:t>←リンクをお願いします</a:t>
            </a:r>
          </a:p>
        </p:txBody>
      </p:sp>
    </p:spTree>
    <p:extLst>
      <p:ext uri="{BB962C8B-B14F-4D97-AF65-F5344CB8AC3E}">
        <p14:creationId xmlns:p14="http://schemas.microsoft.com/office/powerpoint/2010/main" val="125688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p:cNvSpPr/>
          <p:nvPr/>
        </p:nvSpPr>
        <p:spPr>
          <a:xfrm>
            <a:off x="3040711" y="3102164"/>
            <a:ext cx="2160000" cy="10206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p:cNvPicPr>
            <a:picLocks noChangeAspect="1"/>
          </p:cNvPicPr>
          <p:nvPr/>
        </p:nvPicPr>
        <p:blipFill rotWithShape="1">
          <a:blip r:embed="rId2" cstate="print">
            <a:extLst>
              <a:ext uri="{28A0092B-C50C-407E-A947-70E740481C1C}">
                <a14:useLocalDpi xmlns:a14="http://schemas.microsoft.com/office/drawing/2010/main" val="0"/>
              </a:ext>
            </a:extLst>
          </a:blip>
          <a:srcRect t="34055" b="30598"/>
          <a:stretch/>
        </p:blipFill>
        <p:spPr>
          <a:xfrm>
            <a:off x="3034800" y="1705099"/>
            <a:ext cx="2160000" cy="1355192"/>
          </a:xfrm>
          <a:prstGeom prst="rect">
            <a:avLst/>
          </a:prstGeom>
        </p:spPr>
      </p:pic>
      <p:pic>
        <p:nvPicPr>
          <p:cNvPr id="5" name="図 4"/>
          <p:cNvPicPr>
            <a:picLocks noChangeAspect="1"/>
          </p:cNvPicPr>
          <p:nvPr/>
        </p:nvPicPr>
        <p:blipFill rotWithShape="1">
          <a:blip r:embed="rId3" cstate="print">
            <a:extLst>
              <a:ext uri="{28A0092B-C50C-407E-A947-70E740481C1C}">
                <a14:useLocalDpi xmlns:a14="http://schemas.microsoft.com/office/drawing/2010/main" val="0"/>
              </a:ext>
            </a:extLst>
          </a:blip>
          <a:srcRect t="53850" b="9631"/>
          <a:stretch/>
        </p:blipFill>
        <p:spPr>
          <a:xfrm>
            <a:off x="3034800" y="4195916"/>
            <a:ext cx="2160000" cy="1400147"/>
          </a:xfrm>
          <a:prstGeom prst="rect">
            <a:avLst/>
          </a:prstGeom>
        </p:spPr>
      </p:pic>
      <p:sp>
        <p:nvSpPr>
          <p:cNvPr id="3" name="正方形/長方形 2"/>
          <p:cNvSpPr/>
          <p:nvPr/>
        </p:nvSpPr>
        <p:spPr>
          <a:xfrm>
            <a:off x="3034800" y="233658"/>
            <a:ext cx="2160000" cy="5622241"/>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1115-3</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36" name="正方形/長方形 35"/>
          <p:cNvSpPr/>
          <p:nvPr/>
        </p:nvSpPr>
        <p:spPr>
          <a:xfrm>
            <a:off x="2911131" y="5757157"/>
            <a:ext cx="2426413"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リーフォーム 37"/>
          <p:cNvSpPr/>
          <p:nvPr/>
        </p:nvSpPr>
        <p:spPr>
          <a:xfrm>
            <a:off x="3026010" y="5782159"/>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フリーフォーム 39"/>
          <p:cNvSpPr/>
          <p:nvPr/>
        </p:nvSpPr>
        <p:spPr>
          <a:xfrm>
            <a:off x="3014748" y="5710093"/>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p:cNvSpPr txBox="1"/>
          <p:nvPr/>
        </p:nvSpPr>
        <p:spPr>
          <a:xfrm>
            <a:off x="5363313" y="3189563"/>
            <a:ext cx="1319092" cy="1538883"/>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US" altLang="ja-JP"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beautyup</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#VOGUEGIRL</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ホリデーメイク</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セルヴォーク</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#NARS</a:t>
            </a: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クラランス</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クレドポーボーテ</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シスレー</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50" name="角丸四角形 49"/>
          <p:cNvSpPr/>
          <p:nvPr/>
        </p:nvSpPr>
        <p:spPr>
          <a:xfrm>
            <a:off x="3135086" y="3303296"/>
            <a:ext cx="545878"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en-US" altLang="ja-JP" sz="700" dirty="0" err="1">
                <a:solidFill>
                  <a:prstClr val="white"/>
                </a:solidFill>
                <a:latin typeface="HGPｺﾞｼｯｸM" panose="020B0600000000000000" pitchFamily="50" charset="-128"/>
                <a:ea typeface="HGPｺﾞｼｯｸM" panose="020B0600000000000000" pitchFamily="50" charset="-128"/>
              </a:rPr>
              <a:t>beautyup</a:t>
            </a:r>
            <a:endParaRPr lang="en-US" altLang="ja-JP" sz="700" dirty="0">
              <a:solidFill>
                <a:prstClr val="white"/>
              </a:solidFill>
              <a:latin typeface="HGPｺﾞｼｯｸM" panose="020B0600000000000000" pitchFamily="50" charset="-128"/>
              <a:ea typeface="HGPｺﾞｼｯｸM" panose="020B0600000000000000" pitchFamily="50" charset="-128"/>
            </a:endParaRPr>
          </a:p>
        </p:txBody>
      </p:sp>
      <p:sp>
        <p:nvSpPr>
          <p:cNvPr id="51" name="角丸四角形 50"/>
          <p:cNvSpPr/>
          <p:nvPr/>
        </p:nvSpPr>
        <p:spPr>
          <a:xfrm>
            <a:off x="3708005" y="3303295"/>
            <a:ext cx="646969"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#VOGUEGIRL</a:t>
            </a:r>
          </a:p>
        </p:txBody>
      </p:sp>
      <p:sp>
        <p:nvSpPr>
          <p:cNvPr id="52" name="角丸四角形 51"/>
          <p:cNvSpPr/>
          <p:nvPr/>
        </p:nvSpPr>
        <p:spPr>
          <a:xfrm>
            <a:off x="3184520" y="3527327"/>
            <a:ext cx="678447"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セルヴォーク</a:t>
            </a:r>
          </a:p>
        </p:txBody>
      </p:sp>
      <p:sp>
        <p:nvSpPr>
          <p:cNvPr id="53" name="角丸四角形 52"/>
          <p:cNvSpPr/>
          <p:nvPr/>
        </p:nvSpPr>
        <p:spPr>
          <a:xfrm>
            <a:off x="3898019" y="3529108"/>
            <a:ext cx="544252"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#NARS</a:t>
            </a:r>
          </a:p>
        </p:txBody>
      </p:sp>
      <p:sp>
        <p:nvSpPr>
          <p:cNvPr id="54" name="角丸四角形 53"/>
          <p:cNvSpPr/>
          <p:nvPr/>
        </p:nvSpPr>
        <p:spPr>
          <a:xfrm>
            <a:off x="3452839" y="3749762"/>
            <a:ext cx="792838"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クレドポーボーテ</a:t>
            </a:r>
          </a:p>
        </p:txBody>
      </p:sp>
      <p:sp>
        <p:nvSpPr>
          <p:cNvPr id="55" name="角丸四角形 54"/>
          <p:cNvSpPr/>
          <p:nvPr/>
        </p:nvSpPr>
        <p:spPr>
          <a:xfrm>
            <a:off x="4285781" y="3749762"/>
            <a:ext cx="501579"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シスレー</a:t>
            </a:r>
          </a:p>
        </p:txBody>
      </p:sp>
      <p:sp>
        <p:nvSpPr>
          <p:cNvPr id="56" name="角丸四角形 55"/>
          <p:cNvSpPr/>
          <p:nvPr/>
        </p:nvSpPr>
        <p:spPr>
          <a:xfrm>
            <a:off x="4477323" y="3529107"/>
            <a:ext cx="580518"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クラランス</a:t>
            </a:r>
          </a:p>
        </p:txBody>
      </p:sp>
      <p:sp>
        <p:nvSpPr>
          <p:cNvPr id="24" name="角丸四角形 23"/>
          <p:cNvSpPr/>
          <p:nvPr/>
        </p:nvSpPr>
        <p:spPr>
          <a:xfrm>
            <a:off x="4408652" y="3303295"/>
            <a:ext cx="736971"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ホリデーメイク</a:t>
            </a:r>
          </a:p>
        </p:txBody>
      </p:sp>
      <p:sp>
        <p:nvSpPr>
          <p:cNvPr id="19" name="テキスト ボックス 18"/>
          <p:cNvSpPr txBox="1"/>
          <p:nvPr/>
        </p:nvSpPr>
        <p:spPr>
          <a:xfrm>
            <a:off x="3143754" y="313796"/>
            <a:ext cx="2016617" cy="1346522"/>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クリスマス当日はもちろん、その日を迎えるための毎日まで楽しくなるビューティ情報が満載！大丸・松坂屋の「クリスマス</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Beauty Up</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」で、アドベントカレンダーのように“きれい”をアップデートしながら、素敵なホリデーシーズンをお過ごしください☆</a:t>
            </a:r>
            <a:endParaRPr lang="ja-JP" altLang="en-US" sz="7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310791507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1303</TotalTime>
  <Words>604</Words>
  <Application>Microsoft Macintosh PowerPoint</Application>
  <PresentationFormat>B4 (JIS) 257x364 mm</PresentationFormat>
  <Paragraphs>44</Paragraphs>
  <Slides>3</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3</vt:i4>
      </vt:variant>
    </vt:vector>
  </HeadingPairs>
  <TitlesOfParts>
    <vt:vector size="11" baseType="lpstr">
      <vt:lpstr>HGPｺﾞｼｯｸM</vt:lpstr>
      <vt:lpstr>HGSｺﾞｼｯｸE</vt:lpstr>
      <vt:lpstr>HGｺﾞｼｯｸE</vt:lpstr>
      <vt:lpstr>ＭＳ Ｐゴシック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icomm_win03</dc:creator>
  <cp:lastModifiedBy>kumiko_komatsu@itp.co.jp</cp:lastModifiedBy>
  <cp:revision>221</cp:revision>
  <cp:lastPrinted>2018-10-10T03:56:08Z</cp:lastPrinted>
  <dcterms:created xsi:type="dcterms:W3CDTF">2018-10-01T11:14:38Z</dcterms:created>
  <dcterms:modified xsi:type="dcterms:W3CDTF">2018-11-02T08:08:38Z</dcterms:modified>
</cp:coreProperties>
</file>