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58" r:id="rId6"/>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6" autoAdjust="0"/>
    <p:restoredTop sz="95419" autoAdjust="0"/>
  </p:normalViewPr>
  <p:slideViewPr>
    <p:cSldViewPr snapToGrid="0" showGuides="1">
      <p:cViewPr varScale="1">
        <p:scale>
          <a:sx n="73" d="100"/>
          <a:sy n="73" d="100"/>
        </p:scale>
        <p:origin x="1386" y="72"/>
      </p:cViewPr>
      <p:guideLst>
        <p:guide orient="horz" pos="1914"/>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2018/11/16</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xmlns="" id="{363E6865-0F4D-424A-93B8-3F51491D488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400000">
            <a:off x="3399911" y="9060041"/>
            <a:ext cx="1432933" cy="2149400"/>
          </a:xfrm>
          <a:prstGeom prst="rect">
            <a:avLst/>
          </a:prstGeom>
        </p:spPr>
      </p:pic>
      <p:pic>
        <p:nvPicPr>
          <p:cNvPr id="18" name="図 17">
            <a:extLst>
              <a:ext uri="{FF2B5EF4-FFF2-40B4-BE49-F238E27FC236}">
                <a16:creationId xmlns:a16="http://schemas.microsoft.com/office/drawing/2014/main" xmlns="" id="{EC83141A-C505-B840-A2E6-DE91B3798A7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3034800" y="5888556"/>
            <a:ext cx="2160000" cy="1345354"/>
          </a:xfrm>
          <a:prstGeom prst="rect">
            <a:avLst/>
          </a:prstGeom>
        </p:spPr>
      </p:pic>
      <p:pic>
        <p:nvPicPr>
          <p:cNvPr id="7" name="図 6">
            <a:extLst>
              <a:ext uri="{FF2B5EF4-FFF2-40B4-BE49-F238E27FC236}">
                <a16:creationId xmlns:a16="http://schemas.microsoft.com/office/drawing/2014/main" xmlns="" id="{D38C083A-A650-534E-A9ED-723D8962747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52991" y="1177601"/>
            <a:ext cx="2143734" cy="142696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70146" y="5490304"/>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「小田急百貨店 町田店</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」は改札</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の目の前！ “今欲しい”コスメを即ゲット。</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02566" y="7366224"/>
            <a:ext cx="2034819"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「小田急百貨店 町田店」は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10.26(</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金</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にオープン。多くの人が行き交う小田急線町田駅直結というアクセスの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良さがポイントです。オープン以来</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学生の方から</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ミセス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まで大勢のお客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様で賑わいを見せて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いるこちらのショップから、注目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のブランドをご紹介しましょう♪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92180" y="3939294"/>
            <a:ext cx="2057400" cy="115416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デパコスからカジュアルコスメ、オーガニックブランドまで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、セルフで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試して自由に選べるビューティショップ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」。この秋、新たに２店舗がオープンしました</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。今回は各ショップの様子と注目ブランドをご紹介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大盛況</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 </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小田急百貨店 町田店＆仙台</a:t>
            </a:r>
            <a:r>
              <a:rPr lang="en"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店を</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レポート。</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 化粧品バイヤー</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a:solidFill>
                  <a:schemeClr val="tx1">
                    <a:lumMod val="75000"/>
                    <a:lumOff val="25000"/>
                  </a:schemeClr>
                </a:solidFill>
                <a:latin typeface="HGSｺﾞｼｯｸE" panose="020B0900000000000000" pitchFamily="50" charset="-128"/>
                <a:ea typeface="HGSｺﾞｼｯｸE" panose="020B0900000000000000" pitchFamily="50" charset="-128"/>
              </a:rPr>
              <a:t>細谷</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2018.11.22</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6" y="3279138"/>
            <a:ext cx="313038" cy="98647"/>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1" y="3274700"/>
            <a:ext cx="215194" cy="99579"/>
          </a:xfrm>
          <a:prstGeom prst="rect">
            <a:avLst/>
          </a:prstGeom>
          <a:noFill/>
        </p:spPr>
        <p:txBody>
          <a:bodyPr wrap="square" lIns="0" tIns="0" rIns="0" bIns="0" rtlCol="0">
            <a:spAutoFit/>
          </a:bodyPr>
          <a:lstStyle/>
          <a:p>
            <a:pPr>
              <a:lnSpc>
                <a:spcPts val="900"/>
              </a:lnSpc>
            </a:pPr>
            <a:r>
              <a:rPr lang="en-US" altLang="ja-JP" sz="600" dirty="0">
                <a:solidFill>
                  <a:srgbClr val="FF6699"/>
                </a:solidFill>
                <a:latin typeface="HGSｺﾞｼｯｸE" panose="020B0900000000000000" pitchFamily="50" charset="-128"/>
                <a:ea typeface="HGSｺﾞｼｯｸE" panose="020B0900000000000000" pitchFamily="50" charset="-128"/>
              </a:rPr>
              <a:t>SHOP</a:t>
            </a:r>
          </a:p>
        </p:txBody>
      </p:sp>
      <p:sp>
        <p:nvSpPr>
          <p:cNvPr id="23" name="テキスト ボックス 22"/>
          <p:cNvSpPr txBox="1"/>
          <p:nvPr/>
        </p:nvSpPr>
        <p:spPr>
          <a:xfrm>
            <a:off x="426849" y="410937"/>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1122-1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753590"/>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a:t>
            </a: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＞大盛況</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アミューズ ボーテ </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小田急百貨店 町田店＆仙台</a:t>
            </a:r>
            <a:r>
              <a:rPr lang="en" altLang="ja-JP" sz="600" dirty="0">
                <a:solidFill>
                  <a:schemeClr val="bg1">
                    <a:lumMod val="50000"/>
                  </a:schemeClr>
                </a:solidFill>
                <a:latin typeface="HGSｺﾞｼｯｸE" panose="020B0900000000000000" pitchFamily="50" charset="-128"/>
                <a:ea typeface="HGSｺﾞｼｯｸE" panose="020B0900000000000000" pitchFamily="50" charset="-128"/>
              </a:rPr>
              <a:t>PARCO2</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店をレポート </a:t>
            </a: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sp>
        <p:nvSpPr>
          <p:cNvPr id="27" name="テキスト ボックス 26">
            <a:extLst>
              <a:ext uri="{FF2B5EF4-FFF2-40B4-BE49-F238E27FC236}">
                <a16:creationId xmlns:a16="http://schemas.microsoft.com/office/drawing/2014/main" xmlns="" id="{823BD9BA-2BF1-D545-BEA3-382DE97EBE2C}"/>
              </a:ext>
            </a:extLst>
          </p:cNvPr>
          <p:cNvSpPr txBox="1"/>
          <p:nvPr/>
        </p:nvSpPr>
        <p:spPr>
          <a:xfrm>
            <a:off x="3123038" y="9018533"/>
            <a:ext cx="2057400" cy="331501"/>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憧れフレグランスを</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ジョー マローン</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 </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ロンドン</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で。</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pic>
        <p:nvPicPr>
          <p:cNvPr id="13" name="図 12">
            <a:extLst>
              <a:ext uri="{FF2B5EF4-FFF2-40B4-BE49-F238E27FC236}">
                <a16:creationId xmlns:a16="http://schemas.microsoft.com/office/drawing/2014/main" xmlns="" id="{2621EC9E-56D0-FE48-81A8-F28C97955294}"/>
              </a:ext>
            </a:extLst>
          </p:cNvPr>
          <p:cNvPicPr>
            <a:picLocks noChangeAspect="1"/>
          </p:cNvPicPr>
          <p:nvPr/>
        </p:nvPicPr>
        <p:blipFill>
          <a:blip r:embed="rId6"/>
          <a:stretch>
            <a:fillRect/>
          </a:stretch>
        </p:blipFill>
        <p:spPr>
          <a:xfrm>
            <a:off x="3113710" y="3454969"/>
            <a:ext cx="216000" cy="216000"/>
          </a:xfrm>
          <a:prstGeom prst="ellipse">
            <a:avLst/>
          </a:prstGeom>
        </p:spPr>
      </p:pic>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xmlns="" id="{AE1017D2-B217-B144-83BB-2FB3F1BC6DC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33"/>
          <a:stretch/>
        </p:blipFill>
        <p:spPr>
          <a:xfrm rot="5400000">
            <a:off x="3394800" y="5293924"/>
            <a:ext cx="1440000" cy="2157138"/>
          </a:xfrm>
          <a:prstGeom prst="rect">
            <a:avLst/>
          </a:prstGeom>
        </p:spPr>
      </p:pic>
      <p:pic>
        <p:nvPicPr>
          <p:cNvPr id="3" name="図 2">
            <a:extLst>
              <a:ext uri="{FF2B5EF4-FFF2-40B4-BE49-F238E27FC236}">
                <a16:creationId xmlns:a16="http://schemas.microsoft.com/office/drawing/2014/main" xmlns="" id="{61F49883-F330-1643-8D28-CCDE00BA26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3394800" y="1857843"/>
            <a:ext cx="1440000" cy="2160000"/>
          </a:xfrm>
          <a:prstGeom prst="rect">
            <a:avLst/>
          </a:prstGeom>
        </p:spPr>
      </p:pic>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36470" y="514007"/>
            <a:ext cx="1983111" cy="769441"/>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まずは町田エリアで初登場となる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ジョー マローン</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ロンドン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ラグジュアリー感溢れるフレグランスは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、大切な方へのギフトに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も、自分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へのご褒美にもおすすめです♡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10178" y="1814250"/>
            <a:ext cx="1993343"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フランス発の</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ビーガンフレグランス</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クヴォン・デ・ミニム</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9" name="テキスト ボックス 18"/>
          <p:cNvSpPr txBox="1"/>
          <p:nvPr/>
        </p:nvSpPr>
        <p:spPr>
          <a:xfrm>
            <a:off x="3115293" y="3770879"/>
            <a:ext cx="1983111"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植物由来原料に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こだわるビーガンフレグランス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ブランドがフランスの</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クヴォン・デ・ミニム</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ほか、スキンケア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やボディケアアイテムも自由にお試しいただけます☆ギフトセットも人気ですよ！</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a:extLst>
              <a:ext uri="{FF2B5EF4-FFF2-40B4-BE49-F238E27FC236}">
                <a16:creationId xmlns:a16="http://schemas.microsoft.com/office/drawing/2014/main" xmlns="" id="{E265C2AE-4423-EA46-8A3C-0E8663DB535F}"/>
              </a:ext>
            </a:extLst>
          </p:cNvPr>
          <p:cNvSpPr txBox="1"/>
          <p:nvPr/>
        </p:nvSpPr>
        <p:spPr>
          <a:xfrm>
            <a:off x="3102303" y="5278602"/>
            <a:ext cx="2057400" cy="359073"/>
          </a:xfrm>
          <a:prstGeom prst="rect">
            <a:avLst/>
          </a:prstGeom>
          <a:noFill/>
        </p:spPr>
        <p:txBody>
          <a:bodyPr wrap="square" lIns="0" tIns="0" rIns="0" bIns="0" rtlCol="0">
            <a:spAutoFit/>
          </a:bodyPr>
          <a:lstStyle/>
          <a:p>
            <a:pPr>
              <a:lnSpc>
                <a:spcPts val="1400"/>
              </a:lnSpc>
            </a:pP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アナ スイ</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の魅惑的なフレグランスがずらり☆</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7" name="テキスト ボックス 16">
            <a:extLst>
              <a:ext uri="{FF2B5EF4-FFF2-40B4-BE49-F238E27FC236}">
                <a16:creationId xmlns:a16="http://schemas.microsoft.com/office/drawing/2014/main" xmlns="" id="{E6D9034B-DA28-4241-80BF-EA5F8394A02A}"/>
              </a:ext>
            </a:extLst>
          </p:cNvPr>
          <p:cNvSpPr txBox="1"/>
          <p:nvPr/>
        </p:nvSpPr>
        <p:spPr>
          <a:xfrm>
            <a:off x="3115252" y="7196494"/>
            <a:ext cx="2025545"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おなじみの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アナ スイ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も「小田急百貨店 町田店」に登場！</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アナ スイ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ならでは</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個性的なボトルのフレグランス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を、数多く</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揃えました。他のお店では見つからなかったものもあるかも？ぜひチェックしてみてください♡</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テキスト ボックス 21">
            <a:extLst>
              <a:ext uri="{FF2B5EF4-FFF2-40B4-BE49-F238E27FC236}">
                <a16:creationId xmlns:a16="http://schemas.microsoft.com/office/drawing/2014/main" xmlns="" id="{1D1BDC1B-7A74-674B-A223-4C0865519F28}"/>
              </a:ext>
            </a:extLst>
          </p:cNvPr>
          <p:cNvSpPr txBox="1"/>
          <p:nvPr/>
        </p:nvSpPr>
        <p:spPr>
          <a:xfrm>
            <a:off x="3123244" y="8594998"/>
            <a:ext cx="1983111" cy="1892826"/>
          </a:xfrm>
          <a:prstGeom prst="rect">
            <a:avLst/>
          </a:prstGeom>
          <a:noFill/>
        </p:spPr>
        <p:txBody>
          <a:bodyPr wrap="square" lIns="0" tIns="0" rIns="0" bIns="0" rtlCol="0">
            <a:spAutoFit/>
          </a:bodyPr>
          <a:lstStyle/>
          <a:p>
            <a:pPr>
              <a:lnSpc>
                <a:spcPts val="1500"/>
              </a:lnSpc>
            </a:pP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取り扱いブランド</a:t>
            </a: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アディクション／アナ スイ／ベアミネラル／ボビイ ブラウン／クラランス／クリニーク／ダヴィネス／ダズショップ／ディオール／ドクターシーラボ／エスト／エスティ ローダー／エステダム／エトヴォス／ジバンシイ／ハーバー／ジョー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マローン ロンドン／ローラ メルシエ／クヴォン・デ・ミニム／ルナソル／</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M</a:t>
            </a:r>
            <a:r>
              <a:rPr lang="ja-JP" altLang="en"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a:t>
            </a:r>
            <a:r>
              <a:rPr lang="ja-JP" altLang="en"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C</a:t>
            </a:r>
            <a:r>
              <a:rPr lang="ja-JP" altLang="en"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NARS</a:t>
            </a:r>
            <a:r>
              <a:rPr lang="ja-JP" altLang="en"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ナチュラグラッセ／プロダクト</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426849" y="410937"/>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1122-2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xmlns="" id="{AFD1439C-27C6-E44C-BD83-843E05661EC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399"/>
          <a:stretch/>
        </p:blipFill>
        <p:spPr>
          <a:xfrm rot="5400000">
            <a:off x="3394800" y="8724790"/>
            <a:ext cx="1440000" cy="2160001"/>
          </a:xfrm>
          <a:prstGeom prst="rect">
            <a:avLst/>
          </a:prstGeom>
        </p:spPr>
      </p:pic>
      <p:pic>
        <p:nvPicPr>
          <p:cNvPr id="8" name="図 7">
            <a:extLst>
              <a:ext uri="{FF2B5EF4-FFF2-40B4-BE49-F238E27FC236}">
                <a16:creationId xmlns:a16="http://schemas.microsoft.com/office/drawing/2014/main" xmlns="" id="{18568904-0893-5246-9FF1-C42E459766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1078"/>
          <a:stretch/>
        </p:blipFill>
        <p:spPr>
          <a:xfrm>
            <a:off x="3034800" y="5172210"/>
            <a:ext cx="2160000" cy="1443495"/>
          </a:xfrm>
          <a:prstGeom prst="rect">
            <a:avLst/>
          </a:prstGeom>
        </p:spPr>
      </p:pic>
      <p:pic>
        <p:nvPicPr>
          <p:cNvPr id="15" name="図 14">
            <a:extLst>
              <a:ext uri="{FF2B5EF4-FFF2-40B4-BE49-F238E27FC236}">
                <a16:creationId xmlns:a16="http://schemas.microsoft.com/office/drawing/2014/main" xmlns="" id="{61F8D3CB-2486-6344-8FB7-C1D03C36369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5062" y="1041226"/>
            <a:ext cx="2159420" cy="1495613"/>
          </a:xfrm>
          <a:prstGeom prst="rect">
            <a:avLst/>
          </a:prstGeom>
        </p:spPr>
      </p:pic>
      <p:sp>
        <p:nvSpPr>
          <p:cNvPr id="5" name="正方形/長方形 4"/>
          <p:cNvSpPr/>
          <p:nvPr/>
        </p:nvSpPr>
        <p:spPr>
          <a:xfrm>
            <a:off x="3034800" y="536635"/>
            <a:ext cx="2160000" cy="9988156"/>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3070970" y="636520"/>
            <a:ext cx="2057400" cy="359073"/>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「仙台</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PARCO2</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店」仙台駅すぐ</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！豊富なラインアップが魅力♡</a:t>
            </a:r>
            <a:endPar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9" name="テキスト ボックス 18"/>
          <p:cNvSpPr txBox="1"/>
          <p:nvPr/>
        </p:nvSpPr>
        <p:spPr>
          <a:xfrm>
            <a:off x="3126595" y="2644729"/>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そして「仙台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店」</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11.1</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木</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にオープン。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JR</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仙台駅からすぐの「仙台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階フロアにお目見えしました。</a:t>
            </a: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豊富なブランドラインアップの広くて</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オープンな雰囲気の店内は、カップルや男性のお客様も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入りやすく「ここ</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でお買い物が済んじゃうよね！」という</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声も。</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では「仙台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店」の店内を詳しくご紹介します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a:extLst>
              <a:ext uri="{FF2B5EF4-FFF2-40B4-BE49-F238E27FC236}">
                <a16:creationId xmlns:a16="http://schemas.microsoft.com/office/drawing/2014/main" xmlns="" id="{E57216B5-71CC-B348-BE11-BF3F103D3E34}"/>
              </a:ext>
            </a:extLst>
          </p:cNvPr>
          <p:cNvSpPr txBox="1"/>
          <p:nvPr/>
        </p:nvSpPr>
        <p:spPr>
          <a:xfrm>
            <a:off x="3081602" y="4921265"/>
            <a:ext cx="2057400" cy="151965"/>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気になるコスメを無料で試せて、充電も</a:t>
            </a:r>
            <a:r>
              <a:rPr lang="en"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OK</a:t>
            </a:r>
            <a:r>
              <a:rPr lang="ja-JP" altLang="en"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lang="ja-JP" altLang="en"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7" name="テキスト ボックス 16">
            <a:extLst>
              <a:ext uri="{FF2B5EF4-FFF2-40B4-BE49-F238E27FC236}">
                <a16:creationId xmlns:a16="http://schemas.microsoft.com/office/drawing/2014/main" xmlns="" id="{E9D8B1DD-97D4-5E43-B032-D789646F0B39}"/>
              </a:ext>
            </a:extLst>
          </p:cNvPr>
          <p:cNvSpPr txBox="1"/>
          <p:nvPr/>
        </p:nvSpPr>
        <p:spPr>
          <a:xfrm>
            <a:off x="3132988" y="6724305"/>
            <a:ext cx="1983111"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「仙台</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店」の自慢</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は、お試しスペースの“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ドレッサー</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気になる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テスター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を持ってきて、鏡の前で自由に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試せるんで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スタンドスペースのほか、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座ってじっくりカウンセリングを受けられる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ゾーン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も！さらにスマホ</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USB</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充電までできちゃいます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p:txBody>
      </p:sp>
      <p:sp>
        <p:nvSpPr>
          <p:cNvPr id="24" name="テキスト ボックス 23">
            <a:extLst>
              <a:ext uri="{FF2B5EF4-FFF2-40B4-BE49-F238E27FC236}">
                <a16:creationId xmlns:a16="http://schemas.microsoft.com/office/drawing/2014/main" xmlns="" id="{EF4CC07A-0CE9-9145-8DE3-BFDE8497F23C}"/>
              </a:ext>
            </a:extLst>
          </p:cNvPr>
          <p:cNvSpPr txBox="1"/>
          <p:nvPr/>
        </p:nvSpPr>
        <p:spPr>
          <a:xfrm>
            <a:off x="3100904" y="8655621"/>
            <a:ext cx="2057400" cy="359073"/>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ファン待望！</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ボビイ</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 </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ブラウン</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が</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仙台</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に</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lang="ja-JP" altLang="en"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2" name="テキスト ボックス 11"/>
          <p:cNvSpPr txBox="1"/>
          <p:nvPr/>
        </p:nvSpPr>
        <p:spPr>
          <a:xfrm>
            <a:off x="426849" y="410937"/>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1122-3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xmlns="" id="{A4CB884C-5537-294C-B0E0-0AC1620921D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1197"/>
          <a:stretch/>
        </p:blipFill>
        <p:spPr>
          <a:xfrm rot="5400000">
            <a:off x="3405952" y="1558567"/>
            <a:ext cx="1445669" cy="2168504"/>
          </a:xfrm>
          <a:prstGeom prst="rect">
            <a:avLst/>
          </a:prstGeom>
        </p:spPr>
      </p:pic>
      <p:pic>
        <p:nvPicPr>
          <p:cNvPr id="7" name="図 6">
            <a:extLst>
              <a:ext uri="{FF2B5EF4-FFF2-40B4-BE49-F238E27FC236}">
                <a16:creationId xmlns:a16="http://schemas.microsoft.com/office/drawing/2014/main" xmlns="" id="{2C7454FA-6ABC-6D41-A7D6-47CA00D3FF6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353" r="2231" b="898"/>
          <a:stretch/>
        </p:blipFill>
        <p:spPr>
          <a:xfrm rot="5400000">
            <a:off x="3393941" y="5051931"/>
            <a:ext cx="1441717" cy="2160000"/>
          </a:xfrm>
          <a:prstGeom prst="rect">
            <a:avLst/>
          </a:prstGeom>
        </p:spPr>
      </p:pic>
      <p:sp>
        <p:nvSpPr>
          <p:cNvPr id="3" name="正方形/長方形 2"/>
          <p:cNvSpPr/>
          <p:nvPr/>
        </p:nvSpPr>
        <p:spPr>
          <a:xfrm>
            <a:off x="3034800" y="405108"/>
            <a:ext cx="2160000" cy="1007740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3120261" y="1671466"/>
            <a:ext cx="2057400" cy="151965"/>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あ</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の</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SK-Ⅱ〉</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も</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、身近な存在に！</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44" name="テキスト ボックス 43"/>
          <p:cNvSpPr txBox="1"/>
          <p:nvPr/>
        </p:nvSpPr>
        <p:spPr>
          <a:xfrm>
            <a:off x="3121192" y="3491174"/>
            <a:ext cx="1983111"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続いては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SK-Ⅱ〉</a:t>
            </a:r>
            <a:r>
              <a:rPr lang="ja-JP" altLang="en"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セミセルフショップ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取り扱いがまだ少ないため、今</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お使いの方にも、これから使ってみたかったという方に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も多くご利用いただいています。必要</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なもの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だけをさっと</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買うことができるので、時間がない時にも便利ですね♪</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3" name="テキスト ボックス 22">
            <a:extLst>
              <a:ext uri="{FF2B5EF4-FFF2-40B4-BE49-F238E27FC236}">
                <a16:creationId xmlns:a16="http://schemas.microsoft.com/office/drawing/2014/main" xmlns="" id="{3E7B0C68-186F-7748-A6CC-4B0F92180349}"/>
              </a:ext>
            </a:extLst>
          </p:cNvPr>
          <p:cNvSpPr txBox="1"/>
          <p:nvPr/>
        </p:nvSpPr>
        <p:spPr>
          <a:xfrm>
            <a:off x="3106414" y="501288"/>
            <a:ext cx="1983111" cy="76944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こちらの注目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ブランド</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“仙台</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で買える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”と喜び</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の声</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をいただいています♡もちろんお試しも自由にできますよ！</a:t>
            </a:r>
          </a:p>
        </p:txBody>
      </p:sp>
      <p:sp>
        <p:nvSpPr>
          <p:cNvPr id="25" name="テキスト ボックス 24">
            <a:extLst>
              <a:ext uri="{FF2B5EF4-FFF2-40B4-BE49-F238E27FC236}">
                <a16:creationId xmlns:a16="http://schemas.microsoft.com/office/drawing/2014/main" xmlns="" id="{1C21D025-43D2-8249-804B-AA8C975F0513}"/>
              </a:ext>
            </a:extLst>
          </p:cNvPr>
          <p:cNvSpPr txBox="1"/>
          <p:nvPr/>
        </p:nvSpPr>
        <p:spPr>
          <a:xfrm>
            <a:off x="3084047" y="5027351"/>
            <a:ext cx="2057400" cy="359073"/>
          </a:xfrm>
          <a:prstGeom prst="rect">
            <a:avLst/>
          </a:prstGeom>
          <a:noFill/>
        </p:spPr>
        <p:txBody>
          <a:bodyPr wrap="square" lIns="0" tIns="0" rIns="0" bIns="0" rtlCol="0">
            <a:spAutoFit/>
          </a:bodyPr>
          <a:lstStyle/>
          <a:p>
            <a:pPr>
              <a:lnSpc>
                <a:spcPts val="1400"/>
              </a:lnSpc>
            </a:pP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ジバンシイ</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の話題の</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リップも気軽</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に試して♪</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26" name="テキスト ボックス 25">
            <a:extLst>
              <a:ext uri="{FF2B5EF4-FFF2-40B4-BE49-F238E27FC236}">
                <a16:creationId xmlns:a16="http://schemas.microsoft.com/office/drawing/2014/main" xmlns="" id="{CCEA2F9F-28BA-5248-8AA1-1310AF2FE0BD}"/>
              </a:ext>
            </a:extLst>
          </p:cNvPr>
          <p:cNvSpPr txBox="1"/>
          <p:nvPr/>
        </p:nvSpPr>
        <p:spPr>
          <a:xfrm>
            <a:off x="3084047" y="6948247"/>
            <a:ext cx="2041903" cy="115416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唇の</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ｐ</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H</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で色が変化し、自分だけの美しいピンクカラーに変化することで話題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ルージュ・パーフェクト」</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のこの人気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リップも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もちろんお試し</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OK</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です。下地にも</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使えて、ギフトにも◎。ピンクのレザーケースもポイントです♪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0" name="テキスト ボックス 29">
            <a:extLst>
              <a:ext uri="{FF2B5EF4-FFF2-40B4-BE49-F238E27FC236}">
                <a16:creationId xmlns:a16="http://schemas.microsoft.com/office/drawing/2014/main" xmlns="" id="{AE8A5143-90F8-2749-B55A-B54556347AB9}"/>
              </a:ext>
            </a:extLst>
          </p:cNvPr>
          <p:cNvSpPr txBox="1"/>
          <p:nvPr/>
        </p:nvSpPr>
        <p:spPr>
          <a:xfrm>
            <a:off x="3124991" y="8409434"/>
            <a:ext cx="1983111" cy="1923604"/>
          </a:xfrm>
          <a:prstGeom prst="rect">
            <a:avLst/>
          </a:prstGeom>
          <a:noFill/>
        </p:spPr>
        <p:txBody>
          <a:bodyPr wrap="square" lIns="0" tIns="0" rIns="0" bIns="0" rtlCol="0">
            <a:spAutoFit/>
          </a:bodyPr>
          <a:lstStyle/>
          <a:p>
            <a:pPr>
              <a:lnSpc>
                <a:spcPts val="1500"/>
              </a:lnSpc>
            </a:pP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取り扱いブランド</a:t>
            </a:r>
            <a:r>
              <a:rPr lang="en-US" altLang="ja-JP"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ベアミネラル／ボビイ ブラウン／クラランス／クリニーク／ダヴィネス／ダズショップ／ディオール／ドクターシーラボ／エスティ ローダー／エトヴォス／ジバンシイ／ハーバー／ランコム／クヴォン・デ・ミニム／ルナソル／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M</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C</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／ナチュラグラッセ／プロダクト／シュウ ウエムラ／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SK-Ⅱ</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／トム フォード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ビューティ／ヴェレダ／イヴ・</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サンローラン</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426849" y="410937"/>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1122-4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34818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40711" y="5968240"/>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42748" b="26649"/>
          <a:stretch/>
        </p:blipFill>
        <p:spPr>
          <a:xfrm>
            <a:off x="3034800" y="4902142"/>
            <a:ext cx="2160000" cy="1173291"/>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34800" y="6822063"/>
            <a:ext cx="2160000" cy="1588461"/>
          </a:xfrm>
          <a:prstGeom prst="rect">
            <a:avLst/>
          </a:prstGeom>
        </p:spPr>
      </p:pic>
      <p:sp>
        <p:nvSpPr>
          <p:cNvPr id="3" name="正方形/長方形 2"/>
          <p:cNvSpPr/>
          <p:nvPr/>
        </p:nvSpPr>
        <p:spPr>
          <a:xfrm>
            <a:off x="3034800" y="424159"/>
            <a:ext cx="2160000" cy="820713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911131" y="8606294"/>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863129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8559230"/>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角丸四角形 49"/>
          <p:cNvSpPr/>
          <p:nvPr/>
        </p:nvSpPr>
        <p:spPr>
          <a:xfrm>
            <a:off x="3666236" y="6064794"/>
            <a:ext cx="431734"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1" name="角丸四角形 50"/>
          <p:cNvSpPr/>
          <p:nvPr/>
        </p:nvSpPr>
        <p:spPr>
          <a:xfrm>
            <a:off x="4135057" y="6064793"/>
            <a:ext cx="518283"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2" name="角丸四角形 51"/>
          <p:cNvSpPr/>
          <p:nvPr/>
        </p:nvSpPr>
        <p:spPr>
          <a:xfrm>
            <a:off x="3365690" y="6290106"/>
            <a:ext cx="90327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3" name="角丸四角形 52"/>
          <p:cNvSpPr/>
          <p:nvPr/>
        </p:nvSpPr>
        <p:spPr>
          <a:xfrm>
            <a:off x="4313847" y="6290106"/>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4" name="角丸四角形 53"/>
          <p:cNvSpPr/>
          <p:nvPr/>
        </p:nvSpPr>
        <p:spPr>
          <a:xfrm>
            <a:off x="3233913" y="6504198"/>
            <a:ext cx="743445"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5" name="角丸四角形 54"/>
          <p:cNvSpPr/>
          <p:nvPr/>
        </p:nvSpPr>
        <p:spPr>
          <a:xfrm>
            <a:off x="4017463" y="6504198"/>
            <a:ext cx="352583"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56" name="角丸四角形 55"/>
          <p:cNvSpPr/>
          <p:nvPr/>
        </p:nvSpPr>
        <p:spPr>
          <a:xfrm>
            <a:off x="4408081" y="6504198"/>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endParaRPr lang="ja-JP" altLang="en-US" sz="700" dirty="0">
              <a:solidFill>
                <a:prstClr val="white"/>
              </a:solidFill>
              <a:latin typeface="HGPｺﾞｼｯｸM" panose="020B0600000000000000" pitchFamily="50" charset="-128"/>
              <a:ea typeface="HGPｺﾞｼｯｸM" panose="020B0600000000000000" pitchFamily="50" charset="-128"/>
            </a:endParaRPr>
          </a:p>
        </p:txBody>
      </p:sp>
      <p:sp>
        <p:nvSpPr>
          <p:cNvPr id="23" name="テキスト ボックス 22">
            <a:extLst>
              <a:ext uri="{FF2B5EF4-FFF2-40B4-BE49-F238E27FC236}">
                <a16:creationId xmlns:a16="http://schemas.microsoft.com/office/drawing/2014/main" xmlns="" id="{3E7B0C68-186F-7748-A6CC-4B0F92180349}"/>
              </a:ext>
            </a:extLst>
          </p:cNvPr>
          <p:cNvSpPr txBox="1"/>
          <p:nvPr/>
        </p:nvSpPr>
        <p:spPr>
          <a:xfrm>
            <a:off x="3106414" y="520338"/>
            <a:ext cx="1983111" cy="93102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ブランドの枠を越えて気になるコスメを試したり、話題のアイテムをチェックしたり。自分のペースで気ままに過ごせる空間です。お買い物の途中や待ち合わせ前などにも気軽に遊びに来てくださいね</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6" name="テキスト ボックス 25">
            <a:extLst>
              <a:ext uri="{FF2B5EF4-FFF2-40B4-BE49-F238E27FC236}">
                <a16:creationId xmlns:a16="http://schemas.microsoft.com/office/drawing/2014/main" xmlns="" id="{FFBCC815-CE47-284F-A810-25C2EC1473BE}"/>
              </a:ext>
            </a:extLst>
          </p:cNvPr>
          <p:cNvSpPr txBox="1"/>
          <p:nvPr/>
        </p:nvSpPr>
        <p:spPr>
          <a:xfrm>
            <a:off x="5519779" y="6441301"/>
            <a:ext cx="1319092" cy="1346522"/>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アミューズボーテ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ジョーマローンロンドン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クヴォンデミニム</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アナスイ</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SKⅡ</a:t>
            </a:r>
            <a:endPar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p>
        </p:txBody>
      </p:sp>
      <p:sp>
        <p:nvSpPr>
          <p:cNvPr id="19" name="テキスト ボックス 18">
            <a:extLst>
              <a:ext uri="{FF2B5EF4-FFF2-40B4-BE49-F238E27FC236}">
                <a16:creationId xmlns:a16="http://schemas.microsoft.com/office/drawing/2014/main" xmlns="" id="{07A4323D-B67D-2447-A6C4-7C11F3F45AC3}"/>
              </a:ext>
            </a:extLst>
          </p:cNvPr>
          <p:cNvSpPr txBox="1"/>
          <p:nvPr/>
        </p:nvSpPr>
        <p:spPr>
          <a:xfrm>
            <a:off x="3123243" y="1560774"/>
            <a:ext cx="1983111" cy="3239348"/>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アミューズボーテ 小田急百貨店 町田店</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住所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〒194-8550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東京都町田市原町田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6-12-20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階</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TEL : 042-728-0089</a:t>
            </a:r>
            <a:b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営業時間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10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21</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アミューズボーテ 仙台</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PARCO2</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店</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住所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〒980-8450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宮城県仙台市青葉区中央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3-7-5</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階</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TEL : 022-266-2050</a:t>
            </a:r>
            <a:b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営業時間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10</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21</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時</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ボーテ」でお取り扱いのアイテムは一部</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でもご購入いただけますので要チェックですよ♪</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
            </a:r>
            <a:b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アミューズ ボーテの</a:t>
            </a:r>
            <a:r>
              <a:rPr lang="en"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Web</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へ</a:t>
            </a:r>
          </a:p>
        </p:txBody>
      </p:sp>
      <p:sp>
        <p:nvSpPr>
          <p:cNvPr id="20" name="テキスト ボックス 19"/>
          <p:cNvSpPr txBox="1"/>
          <p:nvPr/>
        </p:nvSpPr>
        <p:spPr>
          <a:xfrm>
            <a:off x="426849" y="410937"/>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1122-5</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1198</TotalTime>
  <Words>868</Words>
  <Application>Microsoft Office PowerPoint</Application>
  <PresentationFormat>B4 (JIS) 257x364 mm</PresentationFormat>
  <Paragraphs>46</Paragraphs>
  <Slides>5</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200</cp:revision>
  <cp:lastPrinted>2018-10-10T03:56:08Z</cp:lastPrinted>
  <dcterms:created xsi:type="dcterms:W3CDTF">2018-10-01T11:14:38Z</dcterms:created>
  <dcterms:modified xsi:type="dcterms:W3CDTF">2018-11-16T08:38:30Z</dcterms:modified>
</cp:coreProperties>
</file>