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58" r:id="rId6"/>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6" autoAdjust="0"/>
    <p:restoredTop sz="95419" autoAdjust="0"/>
  </p:normalViewPr>
  <p:slideViewPr>
    <p:cSldViewPr snapToGrid="0" showGuides="1">
      <p:cViewPr>
        <p:scale>
          <a:sx n="140" d="100"/>
          <a:sy n="140" d="100"/>
        </p:scale>
        <p:origin x="872" y="-2040"/>
      </p:cViewPr>
      <p:guideLst>
        <p:guide orient="horz" pos="191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tiff"/><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034800" y="1159117"/>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70146" y="5151800"/>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「小田急百貨店 町田店」改札の目の前！ “今欲しい”コスメを即ゲット。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23038" y="7164200"/>
            <a:ext cx="2034819" cy="1315745"/>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「小田急百貨店 町田店」は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10.26(</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金</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にオープン。多くの人が行き交う小田急線町田駅直結というアクセスの良さで、オープン日以来、学生さんからミセスまでたくさんのお客様で賑わいを見せています。</a:t>
            </a:r>
          </a:p>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このショップで注目のブランドをご紹介しましょう♪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3946118"/>
            <a:ext cx="2057400" cy="93102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デパートコスメからカジュアルコスメまで、セルフで試して選べるショップ「アミューズボーテ」。この秋、新たに２店舗がオープンしました。連日多くのお客様で賑わう店内を詳しくご紹介します！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48483"/>
          </a:xfrm>
          <a:prstGeom prst="rect">
            <a:avLst/>
          </a:prstGeom>
          <a:noFill/>
        </p:spPr>
        <p:txBody>
          <a:bodyPr wrap="square" lIns="0" tIns="0" rIns="0" bIns="0" rtlCol="0">
            <a:spAutoFit/>
          </a:bodyPr>
          <a:lstStyle/>
          <a:p>
            <a:pPr>
              <a:lnSpc>
                <a:spcPts val="1500"/>
              </a:lnSpc>
            </a:pPr>
            <a:r>
              <a:rPr lang="ja-JP" altLang="en-US" sz="900">
                <a:solidFill>
                  <a:schemeClr val="tx1">
                    <a:lumMod val="75000"/>
                    <a:lumOff val="25000"/>
                  </a:schemeClr>
                </a:solidFill>
                <a:latin typeface="HGSｺﾞｼｯｸE" panose="020B0900000000000000" pitchFamily="50" charset="-128"/>
                <a:ea typeface="HGSｺﾞｼｯｸE" panose="020B0900000000000000" pitchFamily="50" charset="-128"/>
              </a:rPr>
              <a:t>連日大盛況♪アミューズボーテ 小田急百貨店 町田店＆仙台</a:t>
            </a:r>
            <a:r>
              <a:rPr lang="en"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900">
                <a:solidFill>
                  <a:schemeClr val="tx1">
                    <a:lumMod val="75000"/>
                    <a:lumOff val="25000"/>
                  </a:schemeClr>
                </a:solidFill>
                <a:latin typeface="HGSｺﾞｼｯｸE" panose="020B0900000000000000" pitchFamily="50" charset="-128"/>
                <a:ea typeface="HGSｺﾞｼｯｸE" panose="020B0900000000000000" pitchFamily="50" charset="-128"/>
              </a:rPr>
              <a:t>店をレポート</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 化粧品バイヤー</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t>細谷</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2018.11.22</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6" y="3265490"/>
            <a:ext cx="313038" cy="98647"/>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1" y="3261052"/>
            <a:ext cx="215194" cy="97399"/>
          </a:xfrm>
          <a:prstGeom prst="rect">
            <a:avLst/>
          </a:prstGeom>
          <a:noFill/>
        </p:spPr>
        <p:txBody>
          <a:bodyPr wrap="square" lIns="0" tIns="0" rIns="0" bIns="0" rtlCol="0">
            <a:spAutoFit/>
          </a:bodyPr>
          <a:lstStyle/>
          <a:p>
            <a:pPr>
              <a:lnSpc>
                <a:spcPts val="900"/>
              </a:lnSpc>
            </a:pPr>
            <a:r>
              <a:rPr lang="en-US" altLang="ja-JP" sz="500" dirty="0">
                <a:solidFill>
                  <a:srgbClr val="FF6699"/>
                </a:solidFill>
                <a:latin typeface="HGSｺﾞｼｯｸE" panose="020B0900000000000000" pitchFamily="50" charset="-128"/>
                <a:ea typeface="HGSｺﾞｼｯｸE" panose="020B0900000000000000" pitchFamily="50" charset="-128"/>
              </a:rPr>
              <a:t>SHOP</a:t>
            </a: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一覧  ＞連日大盛況♪アミューズボーテ 小田急百貨店 町田店＆仙台</a:t>
            </a:r>
            <a:r>
              <a:rPr lang="en" altLang="ja-JP" sz="600" dirty="0">
                <a:solidFill>
                  <a:schemeClr val="bg1">
                    <a:lumMod val="50000"/>
                  </a:schemeClr>
                </a:solidFill>
                <a:latin typeface="HGSｺﾞｼｯｸE" panose="020B0900000000000000" pitchFamily="50" charset="-128"/>
                <a:ea typeface="HGSｺﾞｼｯｸE" panose="020B0900000000000000" pitchFamily="50" charset="-128"/>
              </a:rPr>
              <a:t>PARCO2</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店をレポート </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pic>
        <p:nvPicPr>
          <p:cNvPr id="3" name="図 2">
            <a:extLst>
              <a:ext uri="{FF2B5EF4-FFF2-40B4-BE49-F238E27FC236}">
                <a16:creationId xmlns:a16="http://schemas.microsoft.com/office/drawing/2014/main" id="{18573ACC-6932-7246-A56B-B44631CBFA6F}"/>
              </a:ext>
            </a:extLst>
          </p:cNvPr>
          <p:cNvPicPr>
            <a:picLocks noChangeAspect="1"/>
          </p:cNvPicPr>
          <p:nvPr/>
        </p:nvPicPr>
        <p:blipFill rotWithShape="1">
          <a:blip r:embed="rId3">
            <a:extLst>
              <a:ext uri="{28A0092B-C50C-407E-A947-70E740481C1C}">
                <a14:useLocalDpi xmlns:a14="http://schemas.microsoft.com/office/drawing/2010/main" val="0"/>
              </a:ext>
            </a:extLst>
          </a:blip>
          <a:srcRect l="25877" t="-2421" r="21236" b="-1496"/>
          <a:stretch/>
        </p:blipFill>
        <p:spPr>
          <a:xfrm rot="5400000">
            <a:off x="3411880" y="5239216"/>
            <a:ext cx="1443600" cy="2199822"/>
          </a:xfrm>
          <a:prstGeom prst="rect">
            <a:avLst/>
          </a:prstGeom>
        </p:spPr>
      </p:pic>
      <p:sp>
        <p:nvSpPr>
          <p:cNvPr id="26" name="正方形/長方形 25">
            <a:extLst>
              <a:ext uri="{FF2B5EF4-FFF2-40B4-BE49-F238E27FC236}">
                <a16:creationId xmlns:a16="http://schemas.microsoft.com/office/drawing/2014/main" id="{6363680B-9ADC-5840-8203-6E0C8303A2A3}"/>
              </a:ext>
            </a:extLst>
          </p:cNvPr>
          <p:cNvSpPr/>
          <p:nvPr/>
        </p:nvSpPr>
        <p:spPr>
          <a:xfrm>
            <a:off x="3051235" y="9251073"/>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テキスト ボックス 26">
            <a:extLst>
              <a:ext uri="{FF2B5EF4-FFF2-40B4-BE49-F238E27FC236}">
                <a16:creationId xmlns:a16="http://schemas.microsoft.com/office/drawing/2014/main" id="{823BD9BA-2BF1-D545-BEA3-382DE97EBE2C}"/>
              </a:ext>
            </a:extLst>
          </p:cNvPr>
          <p:cNvSpPr txBox="1"/>
          <p:nvPr/>
        </p:nvSpPr>
        <p:spPr>
          <a:xfrm>
            <a:off x="3123038" y="8816509"/>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憧れのフレグランスブランド</a:t>
            </a:r>
          </a:p>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ジョー マローンロンドン</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pic>
        <p:nvPicPr>
          <p:cNvPr id="8" name="図 7">
            <a:extLst>
              <a:ext uri="{FF2B5EF4-FFF2-40B4-BE49-F238E27FC236}">
                <a16:creationId xmlns:a16="http://schemas.microsoft.com/office/drawing/2014/main" id="{363E6865-0F4D-424A-93B8-3F51491D4881}"/>
              </a:ext>
            </a:extLst>
          </p:cNvPr>
          <p:cNvPicPr>
            <a:picLocks noChangeAspect="1"/>
          </p:cNvPicPr>
          <p:nvPr/>
        </p:nvPicPr>
        <p:blipFill rotWithShape="1">
          <a:blip r:embed="rId4">
            <a:extLst>
              <a:ext uri="{28A0092B-C50C-407E-A947-70E740481C1C}">
                <a14:useLocalDpi xmlns:a14="http://schemas.microsoft.com/office/drawing/2010/main" val="0"/>
              </a:ext>
            </a:extLst>
          </a:blip>
          <a:srcRect l="32591" r="742"/>
          <a:stretch/>
        </p:blipFill>
        <p:spPr>
          <a:xfrm rot="5400000">
            <a:off x="3408148" y="8898526"/>
            <a:ext cx="1432933" cy="2149400"/>
          </a:xfrm>
          <a:prstGeom prst="rect">
            <a:avLst/>
          </a:prstGeom>
        </p:spPr>
      </p:pic>
      <p:pic>
        <p:nvPicPr>
          <p:cNvPr id="13" name="図 12">
            <a:extLst>
              <a:ext uri="{FF2B5EF4-FFF2-40B4-BE49-F238E27FC236}">
                <a16:creationId xmlns:a16="http://schemas.microsoft.com/office/drawing/2014/main" id="{2621EC9E-56D0-FE48-81A8-F28C97955294}"/>
              </a:ext>
            </a:extLst>
          </p:cNvPr>
          <p:cNvPicPr>
            <a:picLocks noChangeAspect="1"/>
          </p:cNvPicPr>
          <p:nvPr/>
        </p:nvPicPr>
        <p:blipFill>
          <a:blip r:embed="rId5"/>
          <a:stretch>
            <a:fillRect/>
          </a:stretch>
        </p:blipFill>
        <p:spPr>
          <a:xfrm>
            <a:off x="3113710" y="3454969"/>
            <a:ext cx="216000" cy="216000"/>
          </a:xfrm>
          <a:prstGeom prst="ellipse">
            <a:avLst/>
          </a:prstGeom>
        </p:spPr>
      </p:pic>
      <p:pic>
        <p:nvPicPr>
          <p:cNvPr id="28" name="図 27">
            <a:extLst>
              <a:ext uri="{FF2B5EF4-FFF2-40B4-BE49-F238E27FC236}">
                <a16:creationId xmlns:a16="http://schemas.microsoft.com/office/drawing/2014/main" id="{FFCF63E6-976C-D142-95F0-C5D772D85076}"/>
              </a:ext>
            </a:extLst>
          </p:cNvPr>
          <p:cNvPicPr>
            <a:picLocks noChangeAspect="1"/>
          </p:cNvPicPr>
          <p:nvPr/>
        </p:nvPicPr>
        <p:blipFill rotWithShape="1">
          <a:blip r:embed="rId6">
            <a:extLst>
              <a:ext uri="{28A0092B-C50C-407E-A947-70E740481C1C}">
                <a14:useLocalDpi xmlns:a14="http://schemas.microsoft.com/office/drawing/2010/main" val="0"/>
              </a:ext>
            </a:extLst>
          </a:blip>
          <a:srcRect r="12836" b="22985"/>
          <a:stretch/>
        </p:blipFill>
        <p:spPr>
          <a:xfrm>
            <a:off x="3033769" y="1177970"/>
            <a:ext cx="2146669" cy="1422536"/>
          </a:xfrm>
          <a:prstGeom prst="rect">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36470" y="677783"/>
            <a:ext cx="1983111" cy="93102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まずは町田エリアで初登場となる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ジョー マローンロンドン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。ラグジュアリー感あふれるフレグランスアイテムは、大切な方へのギフトにも自分へのご褒美にもおすすめです♡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10178" y="1971202"/>
            <a:ext cx="1993343"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フランス発のビーガンフレグランス</a:t>
            </a:r>
          </a:p>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クヴォン・デ・ミニム</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15293" y="3927831"/>
            <a:ext cx="1983111" cy="93102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植物由来原料にこだわり、全製品に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100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％ビーガン処方を採用した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クヴォン・デ・ミニム</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。フレグランスのほかスキンケアやボディケアアイテムも自由にお試しいただけます☆ギフトセットも人気ですよ！</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3" name="図 2">
            <a:extLst>
              <a:ext uri="{FF2B5EF4-FFF2-40B4-BE49-F238E27FC236}">
                <a16:creationId xmlns:a16="http://schemas.microsoft.com/office/drawing/2014/main" id="{61F49883-F330-1643-8D28-CCDE00BA269B}"/>
              </a:ext>
            </a:extLst>
          </p:cNvPr>
          <p:cNvPicPr>
            <a:picLocks noChangeAspect="1"/>
          </p:cNvPicPr>
          <p:nvPr/>
        </p:nvPicPr>
        <p:blipFill rotWithShape="1">
          <a:blip r:embed="rId2">
            <a:extLst>
              <a:ext uri="{28A0092B-C50C-407E-A947-70E740481C1C}">
                <a14:useLocalDpi xmlns:a14="http://schemas.microsoft.com/office/drawing/2010/main" val="0"/>
              </a:ext>
            </a:extLst>
          </a:blip>
          <a:srcRect l="33426" r="16574"/>
          <a:stretch/>
        </p:blipFill>
        <p:spPr>
          <a:xfrm rot="5400000">
            <a:off x="3394800" y="2035267"/>
            <a:ext cx="1440000" cy="2160000"/>
          </a:xfrm>
          <a:prstGeom prst="rect">
            <a:avLst/>
          </a:prstGeom>
        </p:spPr>
      </p:pic>
      <p:sp>
        <p:nvSpPr>
          <p:cNvPr id="16" name="テキスト ボックス 15">
            <a:extLst>
              <a:ext uri="{FF2B5EF4-FFF2-40B4-BE49-F238E27FC236}">
                <a16:creationId xmlns:a16="http://schemas.microsoft.com/office/drawing/2014/main" id="{E265C2AE-4423-EA46-8A3C-0E8663DB535F}"/>
              </a:ext>
            </a:extLst>
          </p:cNvPr>
          <p:cNvSpPr txBox="1"/>
          <p:nvPr/>
        </p:nvSpPr>
        <p:spPr>
          <a:xfrm>
            <a:off x="3102303" y="5278602"/>
            <a:ext cx="2057400" cy="331501"/>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アナスイ</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の魅惑的なフレグランスがずらり☆</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7" name="テキスト ボックス 16">
            <a:extLst>
              <a:ext uri="{FF2B5EF4-FFF2-40B4-BE49-F238E27FC236}">
                <a16:creationId xmlns:a16="http://schemas.microsoft.com/office/drawing/2014/main" id="{E6D9034B-DA28-4241-80BF-EA5F8394A02A}"/>
              </a:ext>
            </a:extLst>
          </p:cNvPr>
          <p:cNvSpPr txBox="1"/>
          <p:nvPr/>
        </p:nvSpPr>
        <p:spPr>
          <a:xfrm>
            <a:off x="3136470" y="7458656"/>
            <a:ext cx="1983111" cy="112338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おなじみの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アナスイ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も「小田急百貨店 町田店」に登場！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アナスイ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ならではの個性的なボトルのフレグランスを数多く揃えました。他のお店では見つからなかったものもあるかも？ぜひチェックしてみてください♡</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20" name="図 19">
            <a:extLst>
              <a:ext uri="{FF2B5EF4-FFF2-40B4-BE49-F238E27FC236}">
                <a16:creationId xmlns:a16="http://schemas.microsoft.com/office/drawing/2014/main" id="{AE1017D2-B217-B144-83BB-2FB3F1BC6DCA}"/>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r="25000"/>
          <a:stretch/>
        </p:blipFill>
        <p:spPr>
          <a:xfrm rot="5400000">
            <a:off x="3402017" y="5405735"/>
            <a:ext cx="1428230" cy="2142345"/>
          </a:xfrm>
          <a:prstGeom prst="rect">
            <a:avLst/>
          </a:prstGeom>
        </p:spPr>
      </p:pic>
      <p:sp>
        <p:nvSpPr>
          <p:cNvPr id="22" name="テキスト ボックス 21">
            <a:extLst>
              <a:ext uri="{FF2B5EF4-FFF2-40B4-BE49-F238E27FC236}">
                <a16:creationId xmlns:a16="http://schemas.microsoft.com/office/drawing/2014/main" id="{1D1BDC1B-7A74-674B-A223-4C0865519F28}"/>
              </a:ext>
            </a:extLst>
          </p:cNvPr>
          <p:cNvSpPr txBox="1"/>
          <p:nvPr/>
        </p:nvSpPr>
        <p:spPr>
          <a:xfrm>
            <a:off x="3123244" y="8710690"/>
            <a:ext cx="1983111" cy="1892826"/>
          </a:xfrm>
          <a:prstGeom prst="rect">
            <a:avLst/>
          </a:prstGeom>
          <a:noFill/>
        </p:spPr>
        <p:txBody>
          <a:bodyPr wrap="square" lIns="0" tIns="0" rIns="0" bIns="0" rtlCol="0">
            <a:spAutoFit/>
          </a:bodyPr>
          <a:lstStyle/>
          <a:p>
            <a:pPr>
              <a:lnSpc>
                <a:spcPts val="1500"/>
              </a:lnSpc>
            </a:pP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a:solidFill>
                  <a:schemeClr val="tx1">
                    <a:lumMod val="75000"/>
                    <a:lumOff val="25000"/>
                  </a:schemeClr>
                </a:solidFill>
                <a:latin typeface="HGSｺﾞｼｯｸE" panose="020B0900000000000000" pitchFamily="50" charset="-128"/>
                <a:ea typeface="HGSｺﾞｼｯｸE" panose="020B0900000000000000" pitchFamily="50" charset="-128"/>
              </a:rPr>
              <a:t>取り扱いブランド</a:t>
            </a: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アディクション／アナ スイ／ベアミネラル／ボビイ ブラウン／クラランス／クリニーク／ダヴィネス／ダズショップ／ディオール／ドクターシーラボ／エスト／エスティ ローダー／エステダム／エトヴォス／ジバンシイ／ハーバー／ジョーマローン ロンドン／ローラ メルシエ／クヴォン・デ・ミニム／ルナソル／</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C</a:t>
            </a:r>
            <a:r>
              <a:rPr lang="ja-JP" altLang="en"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NARS</a:t>
            </a:r>
            <a:r>
              <a:rPr lang="ja-JP" altLang="en"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ナチュラグラッセ／プロダクト</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3034800" y="344131"/>
            <a:ext cx="2160000" cy="1042012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3081602" y="582238"/>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「仙台</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PARCO2</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店」仙台駅すぐ！ここで何でも揃っちゃう♡</a:t>
            </a:r>
            <a:endPar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3244" y="2925500"/>
            <a:ext cx="1983111" cy="1892826"/>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そして「仙台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店」は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11.1(</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木</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にオープン。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JR</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仙台駅からすぐの「仙台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階フロアにお目見えしました。</a:t>
            </a:r>
          </a:p>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広くてオープンな雰囲気の店内は、カップルや男性のお客様も入りやすく、「もうここでお買い物が済んじゃうよね！」という声を多くいただいています。</a:t>
            </a:r>
          </a:p>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では「仙台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店」の店内を詳しくご紹介します♪</a:t>
            </a:r>
          </a:p>
          <a:p>
            <a:pPr>
              <a:lnSpc>
                <a:spcPts val="1500"/>
              </a:lnSpc>
            </a:pP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9" name="図 8">
            <a:extLst>
              <a:ext uri="{FF2B5EF4-FFF2-40B4-BE49-F238E27FC236}">
                <a16:creationId xmlns:a16="http://schemas.microsoft.com/office/drawing/2014/main" id="{775698A0-CCA3-384D-9B0C-7600D3927F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2462" y="1057211"/>
            <a:ext cx="2166706" cy="1625029"/>
          </a:xfrm>
          <a:prstGeom prst="rect">
            <a:avLst/>
          </a:prstGeom>
        </p:spPr>
      </p:pic>
      <p:sp>
        <p:nvSpPr>
          <p:cNvPr id="16" name="テキスト ボックス 15">
            <a:extLst>
              <a:ext uri="{FF2B5EF4-FFF2-40B4-BE49-F238E27FC236}">
                <a16:creationId xmlns:a16="http://schemas.microsoft.com/office/drawing/2014/main" id="{E57216B5-71CC-B348-BE11-BF3F103D3E34}"/>
              </a:ext>
            </a:extLst>
          </p:cNvPr>
          <p:cNvSpPr txBox="1"/>
          <p:nvPr/>
        </p:nvSpPr>
        <p:spPr>
          <a:xfrm>
            <a:off x="3081602" y="5061586"/>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気になるコスメを無料で試せて、充電も</a:t>
            </a:r>
            <a:r>
              <a:rPr lang="en"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OK</a:t>
            </a:r>
            <a:r>
              <a:rPr lang="ja-JP" altLang="en" sz="800">
                <a:solidFill>
                  <a:schemeClr val="tx1">
                    <a:lumMod val="75000"/>
                    <a:lumOff val="25000"/>
                  </a:schemeClr>
                </a:solidFill>
                <a:latin typeface="HGｺﾞｼｯｸE" panose="020B0909000000000000" pitchFamily="49" charset="-128"/>
                <a:ea typeface="HGｺﾞｼｯｸE" panose="020B0909000000000000" pitchFamily="49" charset="-128"/>
              </a:rPr>
              <a:t>！</a:t>
            </a:r>
          </a:p>
          <a:p>
            <a:pPr>
              <a:lnSpc>
                <a:spcPts val="1400"/>
              </a:lnSpc>
            </a:pPr>
            <a:endParaRPr lang="ja-JP" altLang="en" sz="80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7" name="テキスト ボックス 16">
            <a:extLst>
              <a:ext uri="{FF2B5EF4-FFF2-40B4-BE49-F238E27FC236}">
                <a16:creationId xmlns:a16="http://schemas.microsoft.com/office/drawing/2014/main" id="{E9D8B1DD-97D4-5E43-B032-D789646F0B39}"/>
              </a:ext>
            </a:extLst>
          </p:cNvPr>
          <p:cNvSpPr txBox="1"/>
          <p:nvPr/>
        </p:nvSpPr>
        <p:spPr>
          <a:xfrm>
            <a:off x="3155891" y="7014792"/>
            <a:ext cx="1983111" cy="1315745"/>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「仙台</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店」の自慢は“ドレッサー”と呼ばれるお試しスペース。気になるコスメがあったらテスターを持ってきて、鏡の前で自由に試せます♪ スタンドスペースのほか、座ってカウンセリングも受けられるゾーンもありますよ！スマホの</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USB</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充電もできちゃいます☆</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正方形/長方形 21">
            <a:extLst>
              <a:ext uri="{FF2B5EF4-FFF2-40B4-BE49-F238E27FC236}">
                <a16:creationId xmlns:a16="http://schemas.microsoft.com/office/drawing/2014/main" id="{646055E8-220A-064A-A639-016A181B8E6D}"/>
              </a:ext>
            </a:extLst>
          </p:cNvPr>
          <p:cNvSpPr/>
          <p:nvPr/>
        </p:nvSpPr>
        <p:spPr>
          <a:xfrm>
            <a:off x="3047138" y="5377821"/>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テキスト ボックス 22">
            <a:extLst>
              <a:ext uri="{FF2B5EF4-FFF2-40B4-BE49-F238E27FC236}">
                <a16:creationId xmlns:a16="http://schemas.microsoft.com/office/drawing/2014/main" id="{7CF4DA57-C003-8047-B9EB-1B7C10E3D610}"/>
              </a:ext>
            </a:extLst>
          </p:cNvPr>
          <p:cNvSpPr txBox="1"/>
          <p:nvPr/>
        </p:nvSpPr>
        <p:spPr>
          <a:xfrm>
            <a:off x="3039970" y="5781176"/>
            <a:ext cx="2057400" cy="151965"/>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仙台店インスタ画像依頼中</a:t>
            </a:r>
            <a:endPar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pic>
        <p:nvPicPr>
          <p:cNvPr id="11" name="図 10">
            <a:extLst>
              <a:ext uri="{FF2B5EF4-FFF2-40B4-BE49-F238E27FC236}">
                <a16:creationId xmlns:a16="http://schemas.microsoft.com/office/drawing/2014/main" id="{AA720459-85A0-CD42-A564-009DFB5A0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467" y="5227336"/>
            <a:ext cx="2563772" cy="1618413"/>
          </a:xfrm>
          <a:prstGeom prst="rect">
            <a:avLst/>
          </a:prstGeom>
        </p:spPr>
      </p:pic>
      <p:sp>
        <p:nvSpPr>
          <p:cNvPr id="24" name="テキスト ボックス 23">
            <a:extLst>
              <a:ext uri="{FF2B5EF4-FFF2-40B4-BE49-F238E27FC236}">
                <a16:creationId xmlns:a16="http://schemas.microsoft.com/office/drawing/2014/main" id="{EF4CC07A-0CE9-9145-8DE3-BFDE8497F23C}"/>
              </a:ext>
            </a:extLst>
          </p:cNvPr>
          <p:cNvSpPr txBox="1"/>
          <p:nvPr/>
        </p:nvSpPr>
        <p:spPr>
          <a:xfrm>
            <a:off x="3069264" y="8670542"/>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ファン待望！</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ボビイ ブラウン</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が仙台再上陸☆</a:t>
            </a:r>
            <a:endParaRPr lang="ja-JP" altLang="en" sz="80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pic>
        <p:nvPicPr>
          <p:cNvPr id="27" name="図 26">
            <a:extLst>
              <a:ext uri="{FF2B5EF4-FFF2-40B4-BE49-F238E27FC236}">
                <a16:creationId xmlns:a16="http://schemas.microsoft.com/office/drawing/2014/main" id="{AFD1439C-27C6-E44C-BD83-843E05661EC5}"/>
              </a:ext>
            </a:extLst>
          </p:cNvPr>
          <p:cNvPicPr>
            <a:picLocks noChangeAspect="1"/>
          </p:cNvPicPr>
          <p:nvPr/>
        </p:nvPicPr>
        <p:blipFill rotWithShape="1">
          <a:blip r:embed="rId4">
            <a:extLst>
              <a:ext uri="{28A0092B-C50C-407E-A947-70E740481C1C}">
                <a14:useLocalDpi xmlns:a14="http://schemas.microsoft.com/office/drawing/2010/main" val="0"/>
              </a:ext>
            </a:extLst>
          </a:blip>
          <a:srcRect l="7835" t="397" r="42165" b="-397"/>
          <a:stretch/>
        </p:blipFill>
        <p:spPr>
          <a:xfrm rot="5400000">
            <a:off x="3404143" y="8701567"/>
            <a:ext cx="1428019" cy="2142029"/>
          </a:xfrm>
          <a:prstGeom prst="rect">
            <a:avLst/>
          </a:prstGeom>
        </p:spPr>
      </p:pic>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034800" y="233658"/>
            <a:ext cx="2160000" cy="1039653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2" name="テキスト ボックス 41"/>
          <p:cNvSpPr txBox="1"/>
          <p:nvPr/>
        </p:nvSpPr>
        <p:spPr>
          <a:xfrm>
            <a:off x="3120261" y="1500016"/>
            <a:ext cx="2057400" cy="151965"/>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あの</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SK-Ⅱ〉</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も、もっと身近に！</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44" name="テキスト ボックス 43"/>
          <p:cNvSpPr txBox="1"/>
          <p:nvPr/>
        </p:nvSpPr>
        <p:spPr>
          <a:xfrm>
            <a:off x="3121192" y="3319724"/>
            <a:ext cx="1983111" cy="112338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続いては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r>
              <a:rPr lang="ja-JP" altLang="en"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セミセルフのショップでの取り扱いはまだ少ないのだとか。今お使いの方にも、これから使ってみたかったという方にも喜んでいただいてます。必要なものだけささっと買うことができるので、時間がない時にも便利ですね♪</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3" name="テキスト ボックス 22">
            <a:extLst>
              <a:ext uri="{FF2B5EF4-FFF2-40B4-BE49-F238E27FC236}">
                <a16:creationId xmlns:a16="http://schemas.microsoft.com/office/drawing/2014/main" id="{3E7B0C68-186F-7748-A6CC-4B0F92180349}"/>
              </a:ext>
            </a:extLst>
          </p:cNvPr>
          <p:cNvSpPr txBox="1"/>
          <p:nvPr/>
        </p:nvSpPr>
        <p:spPr>
          <a:xfrm>
            <a:off x="3106414" y="329838"/>
            <a:ext cx="1983111" cy="73866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こちらで注目のブランドはまず</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。“仙台でボビイが買えるのがうれしい！”と喜びのお声をいただいています♡もちろんお試しも自由にできますよ！</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6" name="図 5">
            <a:extLst>
              <a:ext uri="{FF2B5EF4-FFF2-40B4-BE49-F238E27FC236}">
                <a16:creationId xmlns:a16="http://schemas.microsoft.com/office/drawing/2014/main" id="{A4CB884C-5537-294C-B0E0-0AC1620921D7}"/>
              </a:ext>
            </a:extLst>
          </p:cNvPr>
          <p:cNvPicPr>
            <a:picLocks noChangeAspect="1"/>
          </p:cNvPicPr>
          <p:nvPr/>
        </p:nvPicPr>
        <p:blipFill rotWithShape="1">
          <a:blip r:embed="rId2">
            <a:extLst>
              <a:ext uri="{28A0092B-C50C-407E-A947-70E740481C1C}">
                <a14:useLocalDpi xmlns:a14="http://schemas.microsoft.com/office/drawing/2010/main" val="0"/>
              </a:ext>
            </a:extLst>
          </a:blip>
          <a:srcRect l="14468" t="-1183" r="35532" b="1183"/>
          <a:stretch/>
        </p:blipFill>
        <p:spPr>
          <a:xfrm rot="5400000">
            <a:off x="3411562" y="1387117"/>
            <a:ext cx="1445669" cy="2168504"/>
          </a:xfrm>
          <a:prstGeom prst="rect">
            <a:avLst/>
          </a:prstGeom>
        </p:spPr>
      </p:pic>
      <p:sp>
        <p:nvSpPr>
          <p:cNvPr id="25" name="テキスト ボックス 24">
            <a:extLst>
              <a:ext uri="{FF2B5EF4-FFF2-40B4-BE49-F238E27FC236}">
                <a16:creationId xmlns:a16="http://schemas.microsoft.com/office/drawing/2014/main" id="{1C21D025-43D2-8249-804B-AA8C975F0513}"/>
              </a:ext>
            </a:extLst>
          </p:cNvPr>
          <p:cNvSpPr txBox="1"/>
          <p:nvPr/>
        </p:nvSpPr>
        <p:spPr>
          <a:xfrm>
            <a:off x="3084047" y="4855901"/>
            <a:ext cx="2057400" cy="331501"/>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ジバンシイ</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の話題のリップを気軽に試して♪</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6" name="テキスト ボックス 25">
            <a:extLst>
              <a:ext uri="{FF2B5EF4-FFF2-40B4-BE49-F238E27FC236}">
                <a16:creationId xmlns:a16="http://schemas.microsoft.com/office/drawing/2014/main" id="{CCEA2F9F-28BA-5248-8AA1-1310AF2FE0BD}"/>
              </a:ext>
            </a:extLst>
          </p:cNvPr>
          <p:cNvSpPr txBox="1"/>
          <p:nvPr/>
        </p:nvSpPr>
        <p:spPr>
          <a:xfrm>
            <a:off x="3146236" y="6869715"/>
            <a:ext cx="1983111" cy="112338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の人気リップももちろん試せます！唇にのせると自分だけの美しいピンクカラーに変化する「ルージュ・パーフェクト」。下地としても使えて、ギフトにも◎。ピンクのレザーケースもポイントです♪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7" name="図 6">
            <a:extLst>
              <a:ext uri="{FF2B5EF4-FFF2-40B4-BE49-F238E27FC236}">
                <a16:creationId xmlns:a16="http://schemas.microsoft.com/office/drawing/2014/main" id="{2C7454FA-6ABC-6D41-A7D6-47CA00D3FF66}"/>
              </a:ext>
            </a:extLst>
          </p:cNvPr>
          <p:cNvPicPr>
            <a:picLocks noChangeAspect="1"/>
          </p:cNvPicPr>
          <p:nvPr/>
        </p:nvPicPr>
        <p:blipFill rotWithShape="1">
          <a:blip r:embed="rId3">
            <a:extLst>
              <a:ext uri="{28A0092B-C50C-407E-A947-70E740481C1C}">
                <a14:useLocalDpi xmlns:a14="http://schemas.microsoft.com/office/drawing/2010/main" val="0"/>
              </a:ext>
            </a:extLst>
          </a:blip>
          <a:srcRect l="14762" t="-1111" r="35238" b="1111"/>
          <a:stretch/>
        </p:blipFill>
        <p:spPr>
          <a:xfrm rot="5400000">
            <a:off x="3402772" y="4961208"/>
            <a:ext cx="1463247" cy="2194870"/>
          </a:xfrm>
          <a:prstGeom prst="rect">
            <a:avLst/>
          </a:prstGeom>
        </p:spPr>
      </p:pic>
      <p:sp>
        <p:nvSpPr>
          <p:cNvPr id="30" name="テキスト ボックス 29">
            <a:extLst>
              <a:ext uri="{FF2B5EF4-FFF2-40B4-BE49-F238E27FC236}">
                <a16:creationId xmlns:a16="http://schemas.microsoft.com/office/drawing/2014/main" id="{AE8A5143-90F8-2749-B55A-B54556347AB9}"/>
              </a:ext>
            </a:extLst>
          </p:cNvPr>
          <p:cNvSpPr txBox="1"/>
          <p:nvPr/>
        </p:nvSpPr>
        <p:spPr>
          <a:xfrm>
            <a:off x="3142839" y="8287565"/>
            <a:ext cx="1983111" cy="1892826"/>
          </a:xfrm>
          <a:prstGeom prst="rect">
            <a:avLst/>
          </a:prstGeom>
          <a:noFill/>
        </p:spPr>
        <p:txBody>
          <a:bodyPr wrap="square" lIns="0" tIns="0" rIns="0" bIns="0" rtlCol="0">
            <a:spAutoFit/>
          </a:bodyPr>
          <a:lstStyle/>
          <a:p>
            <a:pPr>
              <a:lnSpc>
                <a:spcPts val="1500"/>
              </a:lnSpc>
            </a:pP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a:solidFill>
                  <a:schemeClr val="tx1">
                    <a:lumMod val="75000"/>
                    <a:lumOff val="25000"/>
                  </a:schemeClr>
                </a:solidFill>
                <a:latin typeface="HGSｺﾞｼｯｸE" panose="020B0900000000000000" pitchFamily="50" charset="-128"/>
                <a:ea typeface="HGSｺﾞｼｯｸE" panose="020B0900000000000000" pitchFamily="50" charset="-128"/>
              </a:rPr>
              <a:t>取り扱いブランド</a:t>
            </a: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ベアミネラル／ボビイ ブラウン／クラランス／クリニーク／ダヴィネス／ダズショップ／ディオール／ドクターシーラボ／エスティ ローダー／エトヴォス／ジバンシイ／ハーバー／ランコム／クヴォン・デ・ミニム／ルナソル／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C</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／ナチュラグラッセ／プロダクト／シュウ ウエムラ／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／トム フォード／ヴェレダ／イヴ・サンローラン</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34818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711" y="6511665"/>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42748" b="26649"/>
          <a:stretch/>
        </p:blipFill>
        <p:spPr>
          <a:xfrm>
            <a:off x="3034800" y="5337285"/>
            <a:ext cx="2160000" cy="1173291"/>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7365488"/>
            <a:ext cx="2160000" cy="1588461"/>
          </a:xfrm>
          <a:prstGeom prst="rect">
            <a:avLst/>
          </a:prstGeom>
        </p:spPr>
      </p:pic>
      <p:sp>
        <p:nvSpPr>
          <p:cNvPr id="3" name="正方形/長方形 2"/>
          <p:cNvSpPr/>
          <p:nvPr/>
        </p:nvSpPr>
        <p:spPr>
          <a:xfrm>
            <a:off x="3034800" y="233658"/>
            <a:ext cx="2160000" cy="1039653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1122-5</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10497259"/>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10522261"/>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10450195"/>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角丸四角形 49"/>
          <p:cNvSpPr/>
          <p:nvPr/>
        </p:nvSpPr>
        <p:spPr>
          <a:xfrm>
            <a:off x="3666236" y="6608219"/>
            <a:ext cx="431734"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1" name="角丸四角形 50"/>
          <p:cNvSpPr/>
          <p:nvPr/>
        </p:nvSpPr>
        <p:spPr>
          <a:xfrm>
            <a:off x="4135057" y="6608218"/>
            <a:ext cx="51828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2" name="角丸四角形 51"/>
          <p:cNvSpPr/>
          <p:nvPr/>
        </p:nvSpPr>
        <p:spPr>
          <a:xfrm>
            <a:off x="3365690" y="6833531"/>
            <a:ext cx="90327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3" name="角丸四角形 52"/>
          <p:cNvSpPr/>
          <p:nvPr/>
        </p:nvSpPr>
        <p:spPr>
          <a:xfrm>
            <a:off x="4313847" y="6833531"/>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4" name="角丸四角形 53"/>
          <p:cNvSpPr/>
          <p:nvPr/>
        </p:nvSpPr>
        <p:spPr>
          <a:xfrm>
            <a:off x="3233913" y="7047623"/>
            <a:ext cx="743445"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5" name="角丸四角形 54"/>
          <p:cNvSpPr/>
          <p:nvPr/>
        </p:nvSpPr>
        <p:spPr>
          <a:xfrm>
            <a:off x="4017463" y="7047623"/>
            <a:ext cx="35258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6" name="角丸四角形 55"/>
          <p:cNvSpPr/>
          <p:nvPr/>
        </p:nvSpPr>
        <p:spPr>
          <a:xfrm>
            <a:off x="4408081" y="7047623"/>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23" name="テキスト ボックス 22">
            <a:extLst>
              <a:ext uri="{FF2B5EF4-FFF2-40B4-BE49-F238E27FC236}">
                <a16:creationId xmlns:a16="http://schemas.microsoft.com/office/drawing/2014/main" id="{3E7B0C68-186F-7748-A6CC-4B0F92180349}"/>
              </a:ext>
            </a:extLst>
          </p:cNvPr>
          <p:cNvSpPr txBox="1"/>
          <p:nvPr/>
        </p:nvSpPr>
        <p:spPr>
          <a:xfrm>
            <a:off x="3106414" y="329838"/>
            <a:ext cx="1983111" cy="112338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ブランドの枠を越えて気になるコスメを試したり、話題のアイテムをチェックしたり。自分のペースで気ままに過ごせる空間です。お買い物の途中や待ち合わせ前などにも気軽に遊びに来てくださいね♡</a:t>
            </a:r>
          </a:p>
          <a:p>
            <a:pPr>
              <a:lnSpc>
                <a:spcPts val="1500"/>
              </a:lnSpc>
            </a:pPr>
            <a:endPar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6" name="テキスト ボックス 25">
            <a:extLst>
              <a:ext uri="{FF2B5EF4-FFF2-40B4-BE49-F238E27FC236}">
                <a16:creationId xmlns:a16="http://schemas.microsoft.com/office/drawing/2014/main" id="{FFBCC815-CE47-284F-A810-25C2EC1473BE}"/>
              </a:ext>
            </a:extLst>
          </p:cNvPr>
          <p:cNvSpPr txBox="1"/>
          <p:nvPr/>
        </p:nvSpPr>
        <p:spPr>
          <a:xfrm>
            <a:off x="5519779" y="6175658"/>
            <a:ext cx="1319092" cy="1315745"/>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アミューズボーテ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ジョーマローンロンドン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クヴォン・デ・ミニム</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アナスイ</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a:extLst>
              <a:ext uri="{FF2B5EF4-FFF2-40B4-BE49-F238E27FC236}">
                <a16:creationId xmlns:a16="http://schemas.microsoft.com/office/drawing/2014/main" id="{07A4323D-B67D-2447-A6C4-7C11F3F45AC3}"/>
              </a:ext>
            </a:extLst>
          </p:cNvPr>
          <p:cNvSpPr txBox="1"/>
          <p:nvPr/>
        </p:nvSpPr>
        <p:spPr>
          <a:xfrm>
            <a:off x="3106413" y="1617107"/>
            <a:ext cx="1983111" cy="3239348"/>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アミューズボーテ 小田急百貨店 町田店</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住所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〒194-8550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東京都町田市原町田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6-12-20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階</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TEL : 042-728-0089</a:t>
            </a:r>
            <a:b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営業時間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21</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アミューズボーテ 仙台</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店</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住所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〒980-8450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宮城県仙台市青葉区中央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3-7-5</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階</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TEL : 022-266-2050</a:t>
            </a:r>
            <a:b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営業時間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21</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ボーテ」でお取り扱いのアイテムは一部</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でもご購入いただけますので要チェックですよ♪</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ボーテの</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へ</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1108</TotalTime>
  <Words>849</Words>
  <Application>Microsoft Macintosh PowerPoint</Application>
  <PresentationFormat>B4 (JIS) 257x364 mm</PresentationFormat>
  <Paragraphs>50</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kumiko_komatsu@itp.co.jp</cp:lastModifiedBy>
  <cp:revision>175</cp:revision>
  <cp:lastPrinted>2018-10-10T03:56:08Z</cp:lastPrinted>
  <dcterms:created xsi:type="dcterms:W3CDTF">2018-10-01T11:14:38Z</dcterms:created>
  <dcterms:modified xsi:type="dcterms:W3CDTF">2018-11-08T00:49:54Z</dcterms:modified>
</cp:coreProperties>
</file>