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58" r:id="rId5"/>
  </p:sldIdLst>
  <p:sldSz cx="8229600" cy="10972800" type="B4JIS"/>
  <p:notesSz cx="6870700" cy="99314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914" userDrawn="1">
          <p15:clr>
            <a:srgbClr val="A4A3A4"/>
          </p15:clr>
        </p15:guide>
        <p15:guide id="2" pos="259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99"/>
    <a:srgbClr val="FF9999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061" autoAdjust="0"/>
    <p:restoredTop sz="95419" autoAdjust="0"/>
  </p:normalViewPr>
  <p:slideViewPr>
    <p:cSldViewPr snapToGrid="0" showGuides="1">
      <p:cViewPr>
        <p:scale>
          <a:sx n="180" d="100"/>
          <a:sy n="180" d="100"/>
        </p:scale>
        <p:origin x="-1038" y="-3900"/>
      </p:cViewPr>
      <p:guideLst>
        <p:guide orient="horz" pos="1914"/>
        <p:guide pos="259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7220" y="1795781"/>
            <a:ext cx="6995160" cy="3820160"/>
          </a:xfrm>
        </p:spPr>
        <p:txBody>
          <a:bodyPr anchor="b"/>
          <a:lstStyle>
            <a:lvl1pPr algn="ctr">
              <a:defRPr sz="5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763261"/>
            <a:ext cx="6172200" cy="2649219"/>
          </a:xfrm>
        </p:spPr>
        <p:txBody>
          <a:bodyPr/>
          <a:lstStyle>
            <a:lvl1pPr marL="0" indent="0" algn="ctr">
              <a:buNone/>
              <a:defRPr sz="2160"/>
            </a:lvl1pPr>
            <a:lvl2pPr marL="411480" indent="0" algn="ctr">
              <a:buNone/>
              <a:defRPr sz="1800"/>
            </a:lvl2pPr>
            <a:lvl3pPr marL="822960" indent="0" algn="ctr">
              <a:buNone/>
              <a:defRPr sz="1620"/>
            </a:lvl3pPr>
            <a:lvl4pPr marL="1234440" indent="0" algn="ctr">
              <a:buNone/>
              <a:defRPr sz="1440"/>
            </a:lvl4pPr>
            <a:lvl5pPr marL="1645920" indent="0" algn="ctr">
              <a:buNone/>
              <a:defRPr sz="1440"/>
            </a:lvl5pPr>
            <a:lvl6pPr marL="2057400" indent="0" algn="ctr">
              <a:buNone/>
              <a:defRPr sz="1440"/>
            </a:lvl6pPr>
            <a:lvl7pPr marL="2468880" indent="0" algn="ctr">
              <a:buNone/>
              <a:defRPr sz="1440"/>
            </a:lvl7pPr>
            <a:lvl8pPr marL="2880360" indent="0" algn="ctr">
              <a:buNone/>
              <a:defRPr sz="1440"/>
            </a:lvl8pPr>
            <a:lvl9pPr marL="3291840" indent="0" algn="ctr">
              <a:buNone/>
              <a:defRPr sz="144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2018/11/7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452088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2018/11/7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198947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1499" y="2735583"/>
            <a:ext cx="7098030" cy="4564379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1499" y="7343143"/>
            <a:ext cx="7098030" cy="2400299"/>
          </a:xfrm>
        </p:spPr>
        <p:txBody>
          <a:bodyPr/>
          <a:lstStyle>
            <a:lvl1pPr marL="0" indent="0">
              <a:buNone/>
              <a:defRPr sz="2160">
                <a:solidFill>
                  <a:schemeClr val="tx1"/>
                </a:solidFill>
              </a:defRPr>
            </a:lvl1pPr>
            <a:lvl2pPr marL="41148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822960" indent="0">
              <a:buNone/>
              <a:defRPr sz="1620">
                <a:solidFill>
                  <a:schemeClr val="tx1">
                    <a:tint val="75000"/>
                  </a:schemeClr>
                </a:solidFill>
              </a:defRPr>
            </a:lvl3pPr>
            <a:lvl4pPr marL="123444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4pPr>
            <a:lvl5pPr marL="164592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5pPr>
            <a:lvl6pPr marL="205740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6pPr>
            <a:lvl7pPr marL="246888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7pPr>
            <a:lvl8pPr marL="288036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8pPr>
            <a:lvl9pPr marL="329184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2018/11/7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28707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65785" y="2921000"/>
            <a:ext cx="3497580" cy="6962141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66235" y="2921000"/>
            <a:ext cx="3497580" cy="6962141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2018/11/7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096405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6857" y="584202"/>
            <a:ext cx="7098030" cy="2120901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6858" y="2689861"/>
            <a:ext cx="3481506" cy="1318259"/>
          </a:xfrm>
        </p:spPr>
        <p:txBody>
          <a:bodyPr anchor="b"/>
          <a:lstStyle>
            <a:lvl1pPr marL="0" indent="0">
              <a:buNone/>
              <a:defRPr sz="2160" b="1"/>
            </a:lvl1pPr>
            <a:lvl2pPr marL="411480" indent="0">
              <a:buNone/>
              <a:defRPr sz="1800" b="1"/>
            </a:lvl2pPr>
            <a:lvl3pPr marL="822960" indent="0">
              <a:buNone/>
              <a:defRPr sz="1620" b="1"/>
            </a:lvl3pPr>
            <a:lvl4pPr marL="1234440" indent="0">
              <a:buNone/>
              <a:defRPr sz="1440" b="1"/>
            </a:lvl4pPr>
            <a:lvl5pPr marL="1645920" indent="0">
              <a:buNone/>
              <a:defRPr sz="1440" b="1"/>
            </a:lvl5pPr>
            <a:lvl6pPr marL="2057400" indent="0">
              <a:buNone/>
              <a:defRPr sz="1440" b="1"/>
            </a:lvl6pPr>
            <a:lvl7pPr marL="2468880" indent="0">
              <a:buNone/>
              <a:defRPr sz="1440" b="1"/>
            </a:lvl7pPr>
            <a:lvl8pPr marL="2880360" indent="0">
              <a:buNone/>
              <a:defRPr sz="1440" b="1"/>
            </a:lvl8pPr>
            <a:lvl9pPr marL="3291840" indent="0">
              <a:buNone/>
              <a:defRPr sz="144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6858" y="4008120"/>
            <a:ext cx="3481506" cy="5895341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166235" y="2689861"/>
            <a:ext cx="3498652" cy="1318259"/>
          </a:xfrm>
        </p:spPr>
        <p:txBody>
          <a:bodyPr anchor="b"/>
          <a:lstStyle>
            <a:lvl1pPr marL="0" indent="0">
              <a:buNone/>
              <a:defRPr sz="2160" b="1"/>
            </a:lvl1pPr>
            <a:lvl2pPr marL="411480" indent="0">
              <a:buNone/>
              <a:defRPr sz="1800" b="1"/>
            </a:lvl2pPr>
            <a:lvl3pPr marL="822960" indent="0">
              <a:buNone/>
              <a:defRPr sz="1620" b="1"/>
            </a:lvl3pPr>
            <a:lvl4pPr marL="1234440" indent="0">
              <a:buNone/>
              <a:defRPr sz="1440" b="1"/>
            </a:lvl4pPr>
            <a:lvl5pPr marL="1645920" indent="0">
              <a:buNone/>
              <a:defRPr sz="1440" b="1"/>
            </a:lvl5pPr>
            <a:lvl6pPr marL="2057400" indent="0">
              <a:buNone/>
              <a:defRPr sz="1440" b="1"/>
            </a:lvl6pPr>
            <a:lvl7pPr marL="2468880" indent="0">
              <a:buNone/>
              <a:defRPr sz="1440" b="1"/>
            </a:lvl7pPr>
            <a:lvl8pPr marL="2880360" indent="0">
              <a:buNone/>
              <a:defRPr sz="1440" b="1"/>
            </a:lvl8pPr>
            <a:lvl9pPr marL="3291840" indent="0">
              <a:buNone/>
              <a:defRPr sz="144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66235" y="4008120"/>
            <a:ext cx="3498652" cy="5895341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2018/11/7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016249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2018/11/7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697438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2018/11/7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291688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6857" y="731520"/>
            <a:ext cx="2654260" cy="2560320"/>
          </a:xfrm>
        </p:spPr>
        <p:txBody>
          <a:bodyPr anchor="b"/>
          <a:lstStyle>
            <a:lvl1pPr>
              <a:defRPr sz="288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98652" y="1579882"/>
            <a:ext cx="4166235" cy="7797800"/>
          </a:xfrm>
        </p:spPr>
        <p:txBody>
          <a:bodyPr/>
          <a:lstStyle>
            <a:lvl1pPr>
              <a:defRPr sz="2880"/>
            </a:lvl1pPr>
            <a:lvl2pPr>
              <a:defRPr sz="2520"/>
            </a:lvl2pPr>
            <a:lvl3pPr>
              <a:defRPr sz="216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6857" y="3291840"/>
            <a:ext cx="2654260" cy="6098541"/>
          </a:xfrm>
        </p:spPr>
        <p:txBody>
          <a:bodyPr/>
          <a:lstStyle>
            <a:lvl1pPr marL="0" indent="0">
              <a:buNone/>
              <a:defRPr sz="1440"/>
            </a:lvl1pPr>
            <a:lvl2pPr marL="411480" indent="0">
              <a:buNone/>
              <a:defRPr sz="1260"/>
            </a:lvl2pPr>
            <a:lvl3pPr marL="822960" indent="0">
              <a:buNone/>
              <a:defRPr sz="1080"/>
            </a:lvl3pPr>
            <a:lvl4pPr marL="1234440" indent="0">
              <a:buNone/>
              <a:defRPr sz="900"/>
            </a:lvl4pPr>
            <a:lvl5pPr marL="1645920" indent="0">
              <a:buNone/>
              <a:defRPr sz="900"/>
            </a:lvl5pPr>
            <a:lvl6pPr marL="2057400" indent="0">
              <a:buNone/>
              <a:defRPr sz="900"/>
            </a:lvl6pPr>
            <a:lvl7pPr marL="2468880" indent="0">
              <a:buNone/>
              <a:defRPr sz="900"/>
            </a:lvl7pPr>
            <a:lvl8pPr marL="2880360" indent="0">
              <a:buNone/>
              <a:defRPr sz="900"/>
            </a:lvl8pPr>
            <a:lvl9pPr marL="329184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2018/11/7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002127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6857" y="731520"/>
            <a:ext cx="2654260" cy="2560320"/>
          </a:xfrm>
        </p:spPr>
        <p:txBody>
          <a:bodyPr anchor="b"/>
          <a:lstStyle>
            <a:lvl1pPr>
              <a:defRPr sz="288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498652" y="1579882"/>
            <a:ext cx="4166235" cy="7797800"/>
          </a:xfrm>
        </p:spPr>
        <p:txBody>
          <a:bodyPr anchor="t"/>
          <a:lstStyle>
            <a:lvl1pPr marL="0" indent="0">
              <a:buNone/>
              <a:defRPr sz="2880"/>
            </a:lvl1pPr>
            <a:lvl2pPr marL="411480" indent="0">
              <a:buNone/>
              <a:defRPr sz="2520"/>
            </a:lvl2pPr>
            <a:lvl3pPr marL="822960" indent="0">
              <a:buNone/>
              <a:defRPr sz="2160"/>
            </a:lvl3pPr>
            <a:lvl4pPr marL="1234440" indent="0">
              <a:buNone/>
              <a:defRPr sz="1800"/>
            </a:lvl4pPr>
            <a:lvl5pPr marL="1645920" indent="0">
              <a:buNone/>
              <a:defRPr sz="1800"/>
            </a:lvl5pPr>
            <a:lvl6pPr marL="2057400" indent="0">
              <a:buNone/>
              <a:defRPr sz="1800"/>
            </a:lvl6pPr>
            <a:lvl7pPr marL="2468880" indent="0">
              <a:buNone/>
              <a:defRPr sz="1800"/>
            </a:lvl7pPr>
            <a:lvl8pPr marL="2880360" indent="0">
              <a:buNone/>
              <a:defRPr sz="1800"/>
            </a:lvl8pPr>
            <a:lvl9pPr marL="3291840" indent="0">
              <a:buNone/>
              <a:defRPr sz="18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6857" y="3291840"/>
            <a:ext cx="2654260" cy="6098541"/>
          </a:xfrm>
        </p:spPr>
        <p:txBody>
          <a:bodyPr/>
          <a:lstStyle>
            <a:lvl1pPr marL="0" indent="0">
              <a:buNone/>
              <a:defRPr sz="1440"/>
            </a:lvl1pPr>
            <a:lvl2pPr marL="411480" indent="0">
              <a:buNone/>
              <a:defRPr sz="1260"/>
            </a:lvl2pPr>
            <a:lvl3pPr marL="822960" indent="0">
              <a:buNone/>
              <a:defRPr sz="1080"/>
            </a:lvl3pPr>
            <a:lvl4pPr marL="1234440" indent="0">
              <a:buNone/>
              <a:defRPr sz="900"/>
            </a:lvl4pPr>
            <a:lvl5pPr marL="1645920" indent="0">
              <a:buNone/>
              <a:defRPr sz="900"/>
            </a:lvl5pPr>
            <a:lvl6pPr marL="2057400" indent="0">
              <a:buNone/>
              <a:defRPr sz="900"/>
            </a:lvl6pPr>
            <a:lvl7pPr marL="2468880" indent="0">
              <a:buNone/>
              <a:defRPr sz="900"/>
            </a:lvl7pPr>
            <a:lvl8pPr marL="2880360" indent="0">
              <a:buNone/>
              <a:defRPr sz="900"/>
            </a:lvl8pPr>
            <a:lvl9pPr marL="329184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2018/11/7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12865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2018/11/7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84575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889308" y="584200"/>
            <a:ext cx="1774508" cy="9298941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65785" y="584200"/>
            <a:ext cx="5220653" cy="9298941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2018/11/7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54730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65785" y="584202"/>
            <a:ext cx="7098030" cy="21209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5785" y="2921000"/>
            <a:ext cx="7098030" cy="69621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5785" y="10170162"/>
            <a:ext cx="1851660" cy="584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0D6362-5BC2-472A-84D9-D6B87E5028F8}" type="datetimeFigureOut">
              <a:rPr kumimoji="1" lang="ja-JP" altLang="en-US" smtClean="0"/>
              <a:t>2018/11/7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26055" y="10170162"/>
            <a:ext cx="2777490" cy="584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12155" y="10170162"/>
            <a:ext cx="1851660" cy="584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980553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822960" rtl="0" eaLnBrk="1" latinLnBrk="0" hangingPunct="1">
        <a:lnSpc>
          <a:spcPct val="90000"/>
        </a:lnSpc>
        <a:spcBef>
          <a:spcPct val="0"/>
        </a:spcBef>
        <a:buNone/>
        <a:defRPr kumimoji="1" sz="39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05740" indent="-205740" algn="l" defTabSz="822960" rtl="0" eaLnBrk="1" latinLnBrk="0" hangingPunct="1">
        <a:lnSpc>
          <a:spcPct val="90000"/>
        </a:lnSpc>
        <a:spcBef>
          <a:spcPts val="900"/>
        </a:spcBef>
        <a:buFont typeface="Arial" panose="020B0604020202020204" pitchFamily="34" charset="0"/>
        <a:buChar char="•"/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1722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kumimoji="1"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2870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4pPr>
      <a:lvl5pPr marL="185166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5pPr>
      <a:lvl6pPr marL="226314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6pPr>
      <a:lvl7pPr marL="267462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7pPr>
      <a:lvl8pPr marL="308610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8pPr>
      <a:lvl9pPr marL="349758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22960" rtl="0" eaLnBrk="1" latinLnBrk="0" hangingPunct="1"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algn="l" defTabSz="822960" rtl="0" eaLnBrk="1" latinLnBrk="0" hangingPunct="1"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algn="l" defTabSz="822960" rtl="0" eaLnBrk="1" latinLnBrk="0" hangingPunct="1"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3pPr>
      <a:lvl4pPr marL="1234440" algn="l" defTabSz="822960" rtl="0" eaLnBrk="1" latinLnBrk="0" hangingPunct="1"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algn="l" defTabSz="822960" rtl="0" eaLnBrk="1" latinLnBrk="0" hangingPunct="1"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5pPr>
      <a:lvl6pPr marL="2057400" algn="l" defTabSz="822960" rtl="0" eaLnBrk="1" latinLnBrk="0" hangingPunct="1"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algn="l" defTabSz="822960" rtl="0" eaLnBrk="1" latinLnBrk="0" hangingPunct="1"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7pPr>
      <a:lvl8pPr marL="2880360" algn="l" defTabSz="822960" rtl="0" eaLnBrk="1" latinLnBrk="0" hangingPunct="1"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8pPr>
      <a:lvl9pPr marL="3291840" algn="l" defTabSz="822960" rtl="0" eaLnBrk="1" latinLnBrk="0" hangingPunct="1"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9415" y="1159438"/>
            <a:ext cx="2160000" cy="1440000"/>
          </a:xfrm>
          <a:prstGeom prst="rect">
            <a:avLst/>
          </a:prstGeom>
        </p:spPr>
      </p:pic>
      <p:pic>
        <p:nvPicPr>
          <p:cNvPr id="3" name="図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1678" y="6198044"/>
            <a:ext cx="2160000" cy="1440000"/>
          </a:xfrm>
          <a:prstGeom prst="rect">
            <a:avLst/>
          </a:prstGeom>
        </p:spPr>
      </p:pic>
      <p:sp>
        <p:nvSpPr>
          <p:cNvPr id="10" name="正方形/長方形 9"/>
          <p:cNvSpPr/>
          <p:nvPr/>
        </p:nvSpPr>
        <p:spPr>
          <a:xfrm>
            <a:off x="3041678" y="2601656"/>
            <a:ext cx="2160000" cy="118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3100018" y="5723124"/>
            <a:ext cx="2057400" cy="35907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400"/>
              </a:lnSpc>
            </a:pPr>
            <a:r>
              <a:rPr lang="ja-JP" altLang="en-US" sz="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ラグジュアリーな香りの</a:t>
            </a:r>
            <a:r>
              <a:rPr lang="en-US" altLang="ja-JP" sz="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〈</a:t>
            </a:r>
            <a:r>
              <a:rPr lang="ja-JP" altLang="en-US" sz="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ジョー マローン ロンドン</a:t>
            </a:r>
            <a:r>
              <a:rPr lang="en-US" altLang="ja-JP" sz="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〉</a:t>
            </a:r>
            <a:r>
              <a:rPr lang="ja-JP" altLang="en-US" sz="8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。</a:t>
            </a:r>
            <a:endParaRPr kumimoji="1" lang="ja-JP" altLang="en-US" sz="800" b="1" dirty="0">
              <a:solidFill>
                <a:schemeClr val="tx1">
                  <a:lumMod val="75000"/>
                  <a:lumOff val="25000"/>
                </a:schemeClr>
              </a:solidFill>
              <a:latin typeface="HGｺﾞｼｯｸE" panose="020B0909000000000000" pitchFamily="49" charset="-128"/>
              <a:ea typeface="HGｺﾞｼｯｸE" panose="020B0909000000000000" pitchFamily="49" charset="-128"/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3099102" y="8148896"/>
            <a:ext cx="2034819" cy="17312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「アミューズ ボーテ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」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で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今、注目のブランド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で、私も憧れて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いる</a:t>
            </a: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〈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ジョー マローン ロンドン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〉</a:t>
            </a:r>
            <a:r>
              <a:rPr lang="ja-JP" altLang="en-US" sz="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。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独創的な香りのアイテムが人気で、もちろんハンドクリームもいい香り。フレグランス感覚で使いたいですね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。ハーブ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のようなゼラニウムにナッツのひねりが加わっていて、ユニセックスで使える香りだと思います。テクスチャーが軽やかなので、男性へのプレゼントにもおすすめです◎</a:t>
            </a:r>
            <a:endParaRPr lang="en-US" altLang="ja-JP" sz="8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3112652" y="3946118"/>
            <a:ext cx="2057400" cy="115416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肌の乾燥が気になり、ハンドクリームが手放せない季節になってきました。そこで、ナチュラル系コスメからデパコスまで揃い、思いのままにキレイが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かなうコスメセレクト 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ショップ「アミューズ ボーテ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」で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、私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が厳選してきました！</a:t>
            </a:r>
            <a:endParaRPr lang="en-US" altLang="ja-JP" sz="8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3146975" y="2673298"/>
            <a:ext cx="1880188" cy="57708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ja-JP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乾燥対策に！アミューズ ボーテ バイヤ</a:t>
            </a:r>
            <a:r>
              <a:rPr lang="ja-JP" alt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ーおすすめハンドクリームはこれ♡</a:t>
            </a:r>
            <a:endParaRPr kumimoji="1" lang="ja-JP" altLang="en-US" sz="9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3376116" y="3441888"/>
            <a:ext cx="1522455" cy="2128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900"/>
              </a:lnSpc>
            </a:pPr>
            <a:r>
              <a:rPr lang="ja-JP" altLang="en-US" sz="5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アミューズ ボーテ 化粧品バイヤー</a:t>
            </a:r>
            <a:r>
              <a:rPr lang="en-US" altLang="ja-JP" sz="5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/>
            </a:r>
            <a:br>
              <a:rPr lang="en-US" altLang="ja-JP" sz="5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</a:br>
            <a:r>
              <a:rPr lang="ja-JP" altLang="en-US" sz="5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細谷</a:t>
            </a:r>
            <a:endParaRPr lang="en-US" altLang="ja-JP" sz="5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3135332" y="3272509"/>
            <a:ext cx="464249" cy="217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900"/>
              </a:lnSpc>
            </a:pPr>
            <a:r>
              <a:rPr lang="en-US" altLang="ja-JP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2018.11.26</a:t>
            </a:r>
          </a:p>
          <a:p>
            <a:pPr>
              <a:lnSpc>
                <a:spcPts val="900"/>
              </a:lnSpc>
            </a:pPr>
            <a:endParaRPr lang="en-US" altLang="ja-JP" sz="7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19" name="角丸四角形 18"/>
          <p:cNvSpPr/>
          <p:nvPr/>
        </p:nvSpPr>
        <p:spPr>
          <a:xfrm>
            <a:off x="3609975" y="3265490"/>
            <a:ext cx="216694" cy="117673"/>
          </a:xfrm>
          <a:prstGeom prst="roundRect">
            <a:avLst/>
          </a:prstGeom>
          <a:solidFill>
            <a:srgbClr val="FF66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3633221" y="3273478"/>
            <a:ext cx="183054" cy="11541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dist">
              <a:lnSpc>
                <a:spcPts val="900"/>
              </a:lnSpc>
            </a:pPr>
            <a:r>
              <a:rPr lang="en-US" altLang="ja-JP" sz="600" dirty="0">
                <a:solidFill>
                  <a:schemeClr val="bg1"/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NEW</a:t>
            </a:r>
            <a:endParaRPr kumimoji="1" lang="ja-JP" altLang="en-US" sz="600" dirty="0">
              <a:solidFill>
                <a:schemeClr val="bg1"/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21" name="角丸四角形 20"/>
          <p:cNvSpPr/>
          <p:nvPr/>
        </p:nvSpPr>
        <p:spPr>
          <a:xfrm>
            <a:off x="3884965" y="3265490"/>
            <a:ext cx="456095" cy="117673"/>
          </a:xfrm>
          <a:prstGeom prst="roundRect">
            <a:avLst/>
          </a:prstGeom>
          <a:solidFill>
            <a:schemeClr val="bg1"/>
          </a:solidFill>
          <a:ln>
            <a:solidFill>
              <a:srgbClr val="FF66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3975930" y="3261052"/>
            <a:ext cx="312701" cy="11541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900"/>
              </a:lnSpc>
            </a:pPr>
            <a:r>
              <a:rPr lang="ja-JP" altLang="en-US" sz="500" dirty="0">
                <a:solidFill>
                  <a:srgbClr val="FF6699"/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商品紹介</a:t>
            </a:r>
            <a:endParaRPr kumimoji="1" lang="ja-JP" altLang="en-US" sz="500" dirty="0">
              <a:solidFill>
                <a:srgbClr val="FF6699"/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18" name="円/楕円 17"/>
          <p:cNvSpPr>
            <a:spLocks noChangeAspect="1"/>
          </p:cNvSpPr>
          <p:nvPr/>
        </p:nvSpPr>
        <p:spPr>
          <a:xfrm>
            <a:off x="3126612" y="3452590"/>
            <a:ext cx="216024" cy="216000"/>
          </a:xfrm>
          <a:prstGeom prst="ellipse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266428" y="411082"/>
            <a:ext cx="758914" cy="1923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US" altLang="ja-JP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1126-1</a:t>
            </a:r>
            <a:endParaRPr kumimoji="1" lang="ja-JP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34800" y="416431"/>
            <a:ext cx="2160000" cy="302352"/>
          </a:xfrm>
          <a:prstGeom prst="rect">
            <a:avLst/>
          </a:prstGeom>
        </p:spPr>
      </p:pic>
      <p:sp>
        <p:nvSpPr>
          <p:cNvPr id="4" name="正方形/長方形 3"/>
          <p:cNvSpPr/>
          <p:nvPr/>
        </p:nvSpPr>
        <p:spPr>
          <a:xfrm>
            <a:off x="3034800" y="410937"/>
            <a:ext cx="2160000" cy="9647463"/>
          </a:xfrm>
          <a:prstGeom prst="rect">
            <a:avLst/>
          </a:prstGeom>
          <a:noFill/>
          <a:ln w="317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3122105" y="7772543"/>
            <a:ext cx="2005692" cy="28443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00"/>
              </a:lnSpc>
            </a:pP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〈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ジョー マローン ロンドン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〉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ゼラニウム ＆ ナッツ ハンド クリーム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(50mL)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税込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5,400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円</a:t>
            </a:r>
            <a:endParaRPr lang="en-US" altLang="ja-JP" sz="700" dirty="0">
              <a:solidFill>
                <a:schemeClr val="tx1">
                  <a:lumMod val="50000"/>
                  <a:lumOff val="50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3109931" y="753590"/>
            <a:ext cx="1985866" cy="256480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000"/>
              </a:lnSpc>
            </a:pPr>
            <a:r>
              <a:rPr lang="ja-JP" altLang="en-US" sz="600" dirty="0" smtClean="0">
                <a:solidFill>
                  <a:schemeClr val="bg1">
                    <a:lumMod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トップ  ＞  記事一覧  ＞</a:t>
            </a:r>
            <a:r>
              <a:rPr lang="ja-JP" altLang="en-US" sz="600" dirty="0">
                <a:solidFill>
                  <a:schemeClr val="bg1">
                    <a:lumMod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乾燥対策に！アミューズ ボーテ バイヤーおすすめハンドクリームはこれ</a:t>
            </a:r>
            <a:r>
              <a:rPr lang="ja-JP" altLang="en-US" sz="600" dirty="0" smtClean="0">
                <a:solidFill>
                  <a:schemeClr val="bg1">
                    <a:lumMod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♡</a:t>
            </a:r>
            <a:endParaRPr lang="ja-JP" altLang="en-US" sz="600" dirty="0">
              <a:solidFill>
                <a:schemeClr val="bg1">
                  <a:lumMod val="50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344209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6660" y="5997447"/>
            <a:ext cx="2160000" cy="1440000"/>
          </a:xfrm>
          <a:prstGeom prst="rect">
            <a:avLst/>
          </a:prstGeom>
        </p:spPr>
      </p:pic>
      <p:pic>
        <p:nvPicPr>
          <p:cNvPr id="2" name="図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9342" y="1074934"/>
            <a:ext cx="2160000" cy="1440000"/>
          </a:xfrm>
          <a:prstGeom prst="rect">
            <a:avLst/>
          </a:prstGeom>
        </p:spPr>
      </p:pic>
      <p:sp>
        <p:nvSpPr>
          <p:cNvPr id="5" name="正方形/長方形 4"/>
          <p:cNvSpPr/>
          <p:nvPr/>
        </p:nvSpPr>
        <p:spPr>
          <a:xfrm>
            <a:off x="3034800" y="552677"/>
            <a:ext cx="2160000" cy="9575066"/>
          </a:xfrm>
          <a:prstGeom prst="rect">
            <a:avLst/>
          </a:prstGeom>
          <a:noFill/>
          <a:ln w="317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3110167" y="662188"/>
            <a:ext cx="2057400" cy="33150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400"/>
              </a:lnSpc>
            </a:pPr>
            <a:r>
              <a:rPr lang="en-US" altLang="ja-JP" sz="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〈</a:t>
            </a:r>
            <a:r>
              <a:rPr lang="ja-JP" altLang="en-US" sz="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クヴォン・デ・ミニム</a:t>
            </a:r>
            <a:r>
              <a:rPr lang="en-US" altLang="ja-JP" sz="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〉</a:t>
            </a:r>
            <a:r>
              <a:rPr lang="ja-JP" altLang="en-US" sz="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のハンドクリームは手</a:t>
            </a:r>
            <a:r>
              <a:rPr lang="ja-JP" altLang="en-US" sz="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に優しい！</a:t>
            </a:r>
            <a:endParaRPr kumimoji="1" lang="ja-JP" altLang="en-US" sz="800" b="1" dirty="0">
              <a:solidFill>
                <a:schemeClr val="tx1">
                  <a:lumMod val="75000"/>
                  <a:lumOff val="25000"/>
                </a:schemeClr>
              </a:solidFill>
              <a:latin typeface="HGｺﾞｼｯｸE" panose="020B0909000000000000" pitchFamily="49" charset="-128"/>
              <a:ea typeface="HGｺﾞｼｯｸE" panose="020B0909000000000000" pitchFamily="49" charset="-128"/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3110167" y="2692458"/>
            <a:ext cx="2005692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00"/>
              </a:lnSpc>
            </a:pP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〈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クヴォン・デ・ミニム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〉</a:t>
            </a:r>
            <a:r>
              <a:rPr lang="ja-JP" altLang="en-US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ガーディナリウス 庭師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のハンドバーム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(75g)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税込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2,592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円</a:t>
            </a:r>
            <a:endParaRPr lang="en-US" altLang="ja-JP" sz="700" dirty="0">
              <a:solidFill>
                <a:schemeClr val="tx1">
                  <a:lumMod val="50000"/>
                  <a:lumOff val="50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3135105" y="3115210"/>
            <a:ext cx="1983111" cy="192360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今年、リブランディングして、植物由来原料にこだわった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ヴィーガンフレグランス・ブランドに生まれ変わった</a:t>
            </a: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〈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クヴォン・デ・ミニム</a:t>
            </a: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〉</a:t>
            </a:r>
            <a:r>
              <a:rPr lang="ja-JP" altLang="en-US" sz="8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。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こ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ちらの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ハンドクリーム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は、修道僧の手肌をケアするために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14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世紀から伝わってきたレシピをベースに、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7</a:t>
            </a:r>
            <a:r>
              <a:rPr lang="ja-JP" altLang="en-US" sz="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つの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植物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と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保湿成分シアバターを高配合。しっかり保湿してくれます。ヴァーベナとレモンバームの香りで、普段づかい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にぴったり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ですよ♪</a:t>
            </a:r>
            <a:endParaRPr lang="ja-JP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3122516" y="5595321"/>
            <a:ext cx="1993343" cy="33150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400"/>
              </a:lnSpc>
            </a:pPr>
            <a:r>
              <a:rPr lang="ja-JP" altLang="en-US" sz="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手＆爪をいっきにケアできる</a:t>
            </a:r>
            <a:r>
              <a:rPr lang="en-US" altLang="ja-JP" sz="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〈</a:t>
            </a:r>
            <a:r>
              <a:rPr lang="ja-JP" altLang="en-US" sz="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クラランス</a:t>
            </a:r>
            <a:r>
              <a:rPr lang="en-US" altLang="ja-JP" sz="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〉</a:t>
            </a:r>
            <a:r>
              <a:rPr lang="ja-JP" altLang="en-US" sz="8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。</a:t>
            </a:r>
            <a:endParaRPr kumimoji="1" lang="ja-JP" altLang="en-US" sz="800" b="1" dirty="0">
              <a:solidFill>
                <a:schemeClr val="tx1">
                  <a:lumMod val="75000"/>
                  <a:lumOff val="25000"/>
                </a:schemeClr>
              </a:solidFill>
              <a:latin typeface="HGｺﾞｼｯｸE" panose="020B0909000000000000" pitchFamily="49" charset="-128"/>
              <a:ea typeface="HGｺﾞｼｯｸE" panose="020B0909000000000000" pitchFamily="49" charset="-128"/>
            </a:endParaRP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266428" y="233658"/>
            <a:ext cx="758914" cy="1923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US" altLang="ja-JP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1126-2</a:t>
            </a:r>
            <a:endParaRPr kumimoji="1" lang="ja-JP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3113889" y="7489474"/>
            <a:ext cx="2005692" cy="4383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00"/>
              </a:lnSpc>
            </a:pP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〈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クラランス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〉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ハンド／ネイル トリートメント クリーム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(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左からマグノリア、ネロリ、ジャスミン、各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30g)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各税込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1,296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円</a:t>
            </a:r>
            <a:endParaRPr lang="en-US" altLang="ja-JP" sz="700" dirty="0">
              <a:solidFill>
                <a:schemeClr val="tx1">
                  <a:lumMod val="50000"/>
                  <a:lumOff val="50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3110167" y="8015503"/>
            <a:ext cx="1983111" cy="192360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こちらも、デイリーに使いやすいハンドクリーム。サラリとしたつけ心地で、手だけでなく爪にもうるおいを与えてくれるんです。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3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種類あって、どれも華やかな花の香りがふんわりと漂います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。</a:t>
            </a:r>
            <a:endParaRPr lang="en-US" altLang="ja-JP" sz="800" dirty="0" smtClean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500"/>
              </a:lnSpc>
            </a:pP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実はこちらの商品は「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アミューズ ボーテ」のようなセミセルフ型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ショップのみ、単品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で購入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できるんで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す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♡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女子会が多くなるシーズンに向けて、大人の女性らしいセンスが光るプチギフトとしても注目ですよ。</a:t>
            </a:r>
          </a:p>
        </p:txBody>
      </p:sp>
    </p:spTree>
    <p:extLst>
      <p:ext uri="{BB962C8B-B14F-4D97-AF65-F5344CB8AC3E}">
        <p14:creationId xmlns:p14="http://schemas.microsoft.com/office/powerpoint/2010/main" val="12568803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図 2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767" b="9630"/>
          <a:stretch/>
        </p:blipFill>
        <p:spPr>
          <a:xfrm>
            <a:off x="3034758" y="9306234"/>
            <a:ext cx="2160000" cy="1365034"/>
          </a:xfrm>
          <a:prstGeom prst="rect">
            <a:avLst/>
          </a:prstGeom>
        </p:spPr>
      </p:pic>
      <p:pic>
        <p:nvPicPr>
          <p:cNvPr id="12" name="図 1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055" b="33066"/>
          <a:stretch/>
        </p:blipFill>
        <p:spPr>
          <a:xfrm>
            <a:off x="3039837" y="7050131"/>
            <a:ext cx="2160000" cy="1260585"/>
          </a:xfrm>
          <a:prstGeom prst="rect">
            <a:avLst/>
          </a:prstGeom>
        </p:spPr>
      </p:pic>
      <p:pic>
        <p:nvPicPr>
          <p:cNvPr id="3" name="図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742" b="29999"/>
          <a:stretch/>
        </p:blipFill>
        <p:spPr>
          <a:xfrm>
            <a:off x="3033013" y="6781243"/>
            <a:ext cx="2160000" cy="278296"/>
          </a:xfrm>
          <a:prstGeom prst="rect">
            <a:avLst/>
          </a:prstGeom>
        </p:spPr>
      </p:pic>
      <p:pic>
        <p:nvPicPr>
          <p:cNvPr id="2" name="図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5497" y="922182"/>
            <a:ext cx="2160000" cy="1440000"/>
          </a:xfrm>
          <a:prstGeom prst="rect">
            <a:avLst/>
          </a:prstGeom>
        </p:spPr>
      </p:pic>
      <p:sp>
        <p:nvSpPr>
          <p:cNvPr id="6" name="テキスト ボックス 5"/>
          <p:cNvSpPr txBox="1"/>
          <p:nvPr/>
        </p:nvSpPr>
        <p:spPr>
          <a:xfrm>
            <a:off x="3110167" y="515532"/>
            <a:ext cx="2057400" cy="33150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400"/>
              </a:lnSpc>
            </a:pPr>
            <a:r>
              <a:rPr lang="ja-JP" altLang="en-US" sz="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ユニークな香りに夢中になる</a:t>
            </a:r>
            <a:r>
              <a:rPr lang="en-US" altLang="ja-JP" sz="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〈</a:t>
            </a:r>
            <a:r>
              <a:rPr lang="ja-JP" altLang="en-US" sz="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ローラ メルシエ</a:t>
            </a:r>
            <a:r>
              <a:rPr lang="en-US" altLang="ja-JP" sz="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〉♡</a:t>
            </a:r>
            <a:endParaRPr kumimoji="1" lang="ja-JP" altLang="en-US" sz="800" b="1" dirty="0">
              <a:solidFill>
                <a:schemeClr val="tx1">
                  <a:lumMod val="75000"/>
                  <a:lumOff val="25000"/>
                </a:schemeClr>
              </a:solidFill>
              <a:latin typeface="HGｺﾞｼｯｸE" panose="020B0909000000000000" pitchFamily="49" charset="-128"/>
              <a:ea typeface="HGｺﾞｼｯｸE" panose="020B0909000000000000" pitchFamily="49" charset="-128"/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3110167" y="2423642"/>
            <a:ext cx="2005692" cy="28443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00"/>
              </a:lnSpc>
            </a:pP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〈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ローラ メルシエ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〉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ハンドクリーム　アンバーバニラ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(50g)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税込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1,620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円</a:t>
            </a:r>
            <a:endParaRPr lang="en-US" altLang="ja-JP" sz="700" dirty="0">
              <a:solidFill>
                <a:schemeClr val="tx1">
                  <a:lumMod val="50000"/>
                  <a:lumOff val="50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3137499" y="2934421"/>
            <a:ext cx="1983111" cy="192360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まるでスイーツみたいな甘い香りが特徴的で、これを目当てにお店に訪れる方も多いのが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〈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ローラ メルシエ</a:t>
            </a: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〉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のハンドクリーム。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官能的なアンバーと甘いバニラがしっかりと香るから、手だけでなくボディクリームのように腕などにも広げて、フレグランス代わりに漂わせるのもおすすめです。個人的には“甘いものを食べたい！”という気分のときに使って、ちょっと気を紛らわせています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(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笑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)♪</a:t>
            </a: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266428" y="233658"/>
            <a:ext cx="758914" cy="1923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US" altLang="ja-JP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1126-3</a:t>
            </a:r>
            <a:endParaRPr kumimoji="1" lang="ja-JP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="" xmlns:a16="http://schemas.microsoft.com/office/drawing/2014/main" id="{9A5EE333-0D0C-48A2-A807-8A01D1F01711}"/>
              </a:ext>
            </a:extLst>
          </p:cNvPr>
          <p:cNvSpPr txBox="1"/>
          <p:nvPr/>
        </p:nvSpPr>
        <p:spPr>
          <a:xfrm>
            <a:off x="3143942" y="4985858"/>
            <a:ext cx="1983111" cy="93102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ほかにも、好きな香りをレイヤードできるフレグランス系や、ヘアケアブランドの全身に使えるバターなど、個性的なハンドクリームがたくさん☆ぜひショップでチェックしてみてくださいね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。</a:t>
            </a:r>
            <a:endParaRPr lang="en-US" altLang="ja-JP" sz="800" dirty="0" smtClean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="" xmlns:a16="http://schemas.microsoft.com/office/drawing/2014/main" id="{9A5EE333-0D0C-48A2-A807-8A01D1F01711}"/>
              </a:ext>
            </a:extLst>
          </p:cNvPr>
          <p:cNvSpPr txBox="1"/>
          <p:nvPr/>
        </p:nvSpPr>
        <p:spPr>
          <a:xfrm>
            <a:off x="3143942" y="6098066"/>
            <a:ext cx="1983111" cy="57708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「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アミューズ ボーテ」でお取り扱いのアイテムは、一部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Web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でも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お買いあげいただけるので、要チェック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です♪</a:t>
            </a:r>
          </a:p>
        </p:txBody>
      </p:sp>
      <p:sp>
        <p:nvSpPr>
          <p:cNvPr id="15" name="正方形/長方形 14"/>
          <p:cNvSpPr/>
          <p:nvPr/>
        </p:nvSpPr>
        <p:spPr>
          <a:xfrm>
            <a:off x="3047211" y="8342779"/>
            <a:ext cx="2160000" cy="90481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角丸四角形 15"/>
          <p:cNvSpPr/>
          <p:nvPr/>
        </p:nvSpPr>
        <p:spPr>
          <a:xfrm>
            <a:off x="3650614" y="8516955"/>
            <a:ext cx="431734" cy="171323"/>
          </a:xfrm>
          <a:prstGeom prst="roundRect">
            <a:avLst>
              <a:gd name="adj" fmla="val 13072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lvl="0" algn="ctr"/>
            <a:endParaRPr lang="ja-JP" altLang="en-US" sz="700" dirty="0">
              <a:solidFill>
                <a:prstClr val="white"/>
              </a:solidFill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</p:txBody>
      </p:sp>
      <p:sp>
        <p:nvSpPr>
          <p:cNvPr id="17" name="角丸四角形 16"/>
          <p:cNvSpPr/>
          <p:nvPr/>
        </p:nvSpPr>
        <p:spPr>
          <a:xfrm>
            <a:off x="4119435" y="8516954"/>
            <a:ext cx="518283" cy="171323"/>
          </a:xfrm>
          <a:prstGeom prst="roundRect">
            <a:avLst>
              <a:gd name="adj" fmla="val 13072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lvl="0" algn="ctr"/>
            <a:endParaRPr lang="ja-JP" altLang="en-US" sz="700" dirty="0">
              <a:solidFill>
                <a:prstClr val="white"/>
              </a:solidFill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</p:txBody>
      </p:sp>
      <p:sp>
        <p:nvSpPr>
          <p:cNvPr id="18" name="角丸四角形 17"/>
          <p:cNvSpPr/>
          <p:nvPr/>
        </p:nvSpPr>
        <p:spPr>
          <a:xfrm>
            <a:off x="3350068" y="8742267"/>
            <a:ext cx="903277" cy="171323"/>
          </a:xfrm>
          <a:prstGeom prst="roundRect">
            <a:avLst>
              <a:gd name="adj" fmla="val 13072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lvl="0" algn="ctr"/>
            <a:endParaRPr lang="ja-JP" altLang="en-US" sz="700" dirty="0">
              <a:solidFill>
                <a:prstClr val="white"/>
              </a:solidFill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</p:txBody>
      </p:sp>
      <p:sp>
        <p:nvSpPr>
          <p:cNvPr id="19" name="角丸四角形 18"/>
          <p:cNvSpPr/>
          <p:nvPr/>
        </p:nvSpPr>
        <p:spPr>
          <a:xfrm>
            <a:off x="4298225" y="8742267"/>
            <a:ext cx="544252" cy="171323"/>
          </a:xfrm>
          <a:prstGeom prst="roundRect">
            <a:avLst>
              <a:gd name="adj" fmla="val 13072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lvl="0" algn="ctr"/>
            <a:endParaRPr lang="ja-JP" altLang="en-US" sz="700" dirty="0">
              <a:solidFill>
                <a:prstClr val="white"/>
              </a:solidFill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</p:txBody>
      </p:sp>
      <p:sp>
        <p:nvSpPr>
          <p:cNvPr id="21" name="角丸四角形 20"/>
          <p:cNvSpPr/>
          <p:nvPr/>
        </p:nvSpPr>
        <p:spPr>
          <a:xfrm>
            <a:off x="3218291" y="8956359"/>
            <a:ext cx="743445" cy="171323"/>
          </a:xfrm>
          <a:prstGeom prst="roundRect">
            <a:avLst>
              <a:gd name="adj" fmla="val 13072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lvl="0" algn="ctr"/>
            <a:endParaRPr lang="ja-JP" altLang="en-US" sz="700" dirty="0">
              <a:solidFill>
                <a:prstClr val="white"/>
              </a:solidFill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</p:txBody>
      </p:sp>
      <p:sp>
        <p:nvSpPr>
          <p:cNvPr id="22" name="角丸四角形 21"/>
          <p:cNvSpPr/>
          <p:nvPr/>
        </p:nvSpPr>
        <p:spPr>
          <a:xfrm>
            <a:off x="4001841" y="8956359"/>
            <a:ext cx="352583" cy="171323"/>
          </a:xfrm>
          <a:prstGeom prst="roundRect">
            <a:avLst>
              <a:gd name="adj" fmla="val 13072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lvl="0" algn="ctr"/>
            <a:endParaRPr lang="ja-JP" altLang="en-US" sz="700" dirty="0">
              <a:solidFill>
                <a:prstClr val="white"/>
              </a:solidFill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</p:txBody>
      </p:sp>
      <p:sp>
        <p:nvSpPr>
          <p:cNvPr id="23" name="角丸四角形 22"/>
          <p:cNvSpPr/>
          <p:nvPr/>
        </p:nvSpPr>
        <p:spPr>
          <a:xfrm>
            <a:off x="4392459" y="8956359"/>
            <a:ext cx="544252" cy="171323"/>
          </a:xfrm>
          <a:prstGeom prst="roundRect">
            <a:avLst>
              <a:gd name="adj" fmla="val 13072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lvl="0" algn="ctr"/>
            <a:endParaRPr lang="ja-JP" altLang="en-US" sz="700" dirty="0">
              <a:solidFill>
                <a:prstClr val="white"/>
              </a:solidFill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</p:txBody>
      </p:sp>
      <p:sp>
        <p:nvSpPr>
          <p:cNvPr id="5" name="正方形/長方形 4"/>
          <p:cNvSpPr/>
          <p:nvPr/>
        </p:nvSpPr>
        <p:spPr>
          <a:xfrm>
            <a:off x="3034800" y="344131"/>
            <a:ext cx="2160000" cy="10493456"/>
          </a:xfrm>
          <a:prstGeom prst="rect">
            <a:avLst/>
          </a:prstGeom>
          <a:noFill/>
          <a:ln w="317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5" name="テキスト ボックス 24"/>
          <p:cNvSpPr txBox="1"/>
          <p:nvPr/>
        </p:nvSpPr>
        <p:spPr>
          <a:xfrm>
            <a:off x="5497615" y="8454421"/>
            <a:ext cx="1319092" cy="13465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#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乾燥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対策</a:t>
            </a:r>
            <a:endParaRPr lang="en-US" altLang="ja-JP" sz="8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500"/>
              </a:lnSpc>
            </a:pP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#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アミューズボーテ</a:t>
            </a:r>
            <a:endParaRPr lang="en-US" altLang="ja-JP" sz="800" dirty="0" smtClean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500"/>
              </a:lnSpc>
            </a:pP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#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ジョーマローンロンドン</a:t>
            </a:r>
            <a:endParaRPr lang="en-US" altLang="ja-JP" sz="800" dirty="0" smtClean="0">
              <a:solidFill>
                <a:schemeClr val="tx1">
                  <a:lumMod val="75000"/>
                  <a:lumOff val="25000"/>
                </a:schemeClr>
              </a:solidFill>
              <a:latin typeface="HGｺﾞｼｯｸE" panose="020B0909000000000000" pitchFamily="49" charset="-128"/>
              <a:ea typeface="HGｺﾞｼｯｸE" panose="020B0909000000000000" pitchFamily="49" charset="-128"/>
            </a:endParaRPr>
          </a:p>
          <a:p>
            <a:pPr>
              <a:lnSpc>
                <a:spcPts val="1500"/>
              </a:lnSpc>
            </a:pP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#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クヴォンデミニム</a:t>
            </a:r>
            <a:endParaRPr lang="en-US" altLang="ja-JP" sz="800" dirty="0" smtClean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500"/>
              </a:lnSpc>
            </a:pP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#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クラランス</a:t>
            </a:r>
            <a:endParaRPr lang="en-US" altLang="ja-JP" sz="800" dirty="0" smtClean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500"/>
              </a:lnSpc>
            </a:pP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#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ローラメルシエ</a:t>
            </a:r>
            <a:endParaRPr lang="en-US" altLang="ja-JP" sz="800" dirty="0" smtClean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500"/>
              </a:lnSpc>
            </a:pP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#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ハンドクリーム</a:t>
            </a:r>
            <a:endParaRPr lang="ja-JP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26" name="正方形/長方形 25"/>
          <p:cNvSpPr/>
          <p:nvPr/>
        </p:nvSpPr>
        <p:spPr>
          <a:xfrm>
            <a:off x="2906228" y="10704651"/>
            <a:ext cx="2426413" cy="18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7" name="フリーフォーム 26"/>
          <p:cNvSpPr/>
          <p:nvPr/>
        </p:nvSpPr>
        <p:spPr>
          <a:xfrm>
            <a:off x="3021107" y="10729653"/>
            <a:ext cx="2196000" cy="180000"/>
          </a:xfrm>
          <a:custGeom>
            <a:avLst/>
            <a:gdLst>
              <a:gd name="connsiteX0" fmla="*/ 0 w 2538483"/>
              <a:gd name="connsiteY0" fmla="*/ 211545 h 211545"/>
              <a:gd name="connsiteX1" fmla="*/ 934871 w 2538483"/>
              <a:gd name="connsiteY1" fmla="*/ 4 h 211545"/>
              <a:gd name="connsiteX2" fmla="*/ 1781033 w 2538483"/>
              <a:gd name="connsiteY2" fmla="*/ 204721 h 211545"/>
              <a:gd name="connsiteX3" fmla="*/ 2538483 w 2538483"/>
              <a:gd name="connsiteY3" fmla="*/ 13652 h 211545"/>
              <a:gd name="connsiteX4" fmla="*/ 2538483 w 2538483"/>
              <a:gd name="connsiteY4" fmla="*/ 13652 h 211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38483" h="211545">
                <a:moveTo>
                  <a:pt x="0" y="211545"/>
                </a:moveTo>
                <a:cubicBezTo>
                  <a:pt x="319016" y="106343"/>
                  <a:pt x="638032" y="1141"/>
                  <a:pt x="934871" y="4"/>
                </a:cubicBezTo>
                <a:cubicBezTo>
                  <a:pt x="1231710" y="-1133"/>
                  <a:pt x="1513764" y="202446"/>
                  <a:pt x="1781033" y="204721"/>
                </a:cubicBezTo>
                <a:cubicBezTo>
                  <a:pt x="2048302" y="206996"/>
                  <a:pt x="2538483" y="13652"/>
                  <a:pt x="2538483" y="13652"/>
                </a:cubicBezTo>
                <a:lnTo>
                  <a:pt x="2538483" y="13652"/>
                </a:lnTo>
              </a:path>
            </a:pathLst>
          </a:cu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8" name="フリーフォーム 27"/>
          <p:cNvSpPr/>
          <p:nvPr/>
        </p:nvSpPr>
        <p:spPr>
          <a:xfrm>
            <a:off x="3009845" y="10657587"/>
            <a:ext cx="2196000" cy="180000"/>
          </a:xfrm>
          <a:custGeom>
            <a:avLst/>
            <a:gdLst>
              <a:gd name="connsiteX0" fmla="*/ 0 w 2538483"/>
              <a:gd name="connsiteY0" fmla="*/ 211545 h 211545"/>
              <a:gd name="connsiteX1" fmla="*/ 934871 w 2538483"/>
              <a:gd name="connsiteY1" fmla="*/ 4 h 211545"/>
              <a:gd name="connsiteX2" fmla="*/ 1781033 w 2538483"/>
              <a:gd name="connsiteY2" fmla="*/ 204721 h 211545"/>
              <a:gd name="connsiteX3" fmla="*/ 2538483 w 2538483"/>
              <a:gd name="connsiteY3" fmla="*/ 13652 h 211545"/>
              <a:gd name="connsiteX4" fmla="*/ 2538483 w 2538483"/>
              <a:gd name="connsiteY4" fmla="*/ 13652 h 211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38483" h="211545">
                <a:moveTo>
                  <a:pt x="0" y="211545"/>
                </a:moveTo>
                <a:cubicBezTo>
                  <a:pt x="319016" y="106343"/>
                  <a:pt x="638032" y="1141"/>
                  <a:pt x="934871" y="4"/>
                </a:cubicBezTo>
                <a:cubicBezTo>
                  <a:pt x="1231710" y="-1133"/>
                  <a:pt x="1513764" y="202446"/>
                  <a:pt x="1781033" y="204721"/>
                </a:cubicBezTo>
                <a:cubicBezTo>
                  <a:pt x="2048302" y="206996"/>
                  <a:pt x="2538483" y="13652"/>
                  <a:pt x="2538483" y="13652"/>
                </a:cubicBezTo>
                <a:lnTo>
                  <a:pt x="2538483" y="13652"/>
                </a:lnTo>
              </a:path>
            </a:pathLst>
          </a:cu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687493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055" b="26649"/>
          <a:stretch/>
        </p:blipFill>
        <p:spPr>
          <a:xfrm>
            <a:off x="3034800" y="598514"/>
            <a:ext cx="2160000" cy="1506587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939" b="9630"/>
          <a:stretch/>
        </p:blipFill>
        <p:spPr>
          <a:xfrm>
            <a:off x="3034800" y="2960013"/>
            <a:ext cx="2160000" cy="1588461"/>
          </a:xfrm>
          <a:prstGeom prst="rect">
            <a:avLst/>
          </a:prstGeom>
        </p:spPr>
      </p:pic>
      <p:sp>
        <p:nvSpPr>
          <p:cNvPr id="3" name="正方形/長方形 2"/>
          <p:cNvSpPr/>
          <p:nvPr/>
        </p:nvSpPr>
        <p:spPr>
          <a:xfrm>
            <a:off x="3034800" y="233658"/>
            <a:ext cx="2160000" cy="1039653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266428" y="233658"/>
            <a:ext cx="758914" cy="1923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US" altLang="ja-JP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1126-4</a:t>
            </a:r>
            <a:endParaRPr kumimoji="1" lang="ja-JP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36" name="正方形/長方形 35"/>
          <p:cNvSpPr/>
          <p:nvPr/>
        </p:nvSpPr>
        <p:spPr>
          <a:xfrm>
            <a:off x="2911131" y="4746435"/>
            <a:ext cx="2426413" cy="18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8" name="フリーフォーム 37"/>
          <p:cNvSpPr/>
          <p:nvPr/>
        </p:nvSpPr>
        <p:spPr>
          <a:xfrm>
            <a:off x="3026010" y="4771437"/>
            <a:ext cx="2196000" cy="180000"/>
          </a:xfrm>
          <a:custGeom>
            <a:avLst/>
            <a:gdLst>
              <a:gd name="connsiteX0" fmla="*/ 0 w 2538483"/>
              <a:gd name="connsiteY0" fmla="*/ 211545 h 211545"/>
              <a:gd name="connsiteX1" fmla="*/ 934871 w 2538483"/>
              <a:gd name="connsiteY1" fmla="*/ 4 h 211545"/>
              <a:gd name="connsiteX2" fmla="*/ 1781033 w 2538483"/>
              <a:gd name="connsiteY2" fmla="*/ 204721 h 211545"/>
              <a:gd name="connsiteX3" fmla="*/ 2538483 w 2538483"/>
              <a:gd name="connsiteY3" fmla="*/ 13652 h 211545"/>
              <a:gd name="connsiteX4" fmla="*/ 2538483 w 2538483"/>
              <a:gd name="connsiteY4" fmla="*/ 13652 h 211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38483" h="211545">
                <a:moveTo>
                  <a:pt x="0" y="211545"/>
                </a:moveTo>
                <a:cubicBezTo>
                  <a:pt x="319016" y="106343"/>
                  <a:pt x="638032" y="1141"/>
                  <a:pt x="934871" y="4"/>
                </a:cubicBezTo>
                <a:cubicBezTo>
                  <a:pt x="1231710" y="-1133"/>
                  <a:pt x="1513764" y="202446"/>
                  <a:pt x="1781033" y="204721"/>
                </a:cubicBezTo>
                <a:cubicBezTo>
                  <a:pt x="2048302" y="206996"/>
                  <a:pt x="2538483" y="13652"/>
                  <a:pt x="2538483" y="13652"/>
                </a:cubicBezTo>
                <a:lnTo>
                  <a:pt x="2538483" y="13652"/>
                </a:lnTo>
              </a:path>
            </a:pathLst>
          </a:cu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0" name="フリーフォーム 39"/>
          <p:cNvSpPr/>
          <p:nvPr/>
        </p:nvSpPr>
        <p:spPr>
          <a:xfrm>
            <a:off x="3014748" y="4699371"/>
            <a:ext cx="2196000" cy="180000"/>
          </a:xfrm>
          <a:custGeom>
            <a:avLst/>
            <a:gdLst>
              <a:gd name="connsiteX0" fmla="*/ 0 w 2538483"/>
              <a:gd name="connsiteY0" fmla="*/ 211545 h 211545"/>
              <a:gd name="connsiteX1" fmla="*/ 934871 w 2538483"/>
              <a:gd name="connsiteY1" fmla="*/ 4 h 211545"/>
              <a:gd name="connsiteX2" fmla="*/ 1781033 w 2538483"/>
              <a:gd name="connsiteY2" fmla="*/ 204721 h 211545"/>
              <a:gd name="connsiteX3" fmla="*/ 2538483 w 2538483"/>
              <a:gd name="connsiteY3" fmla="*/ 13652 h 211545"/>
              <a:gd name="connsiteX4" fmla="*/ 2538483 w 2538483"/>
              <a:gd name="connsiteY4" fmla="*/ 13652 h 211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38483" h="211545">
                <a:moveTo>
                  <a:pt x="0" y="211545"/>
                </a:moveTo>
                <a:cubicBezTo>
                  <a:pt x="319016" y="106343"/>
                  <a:pt x="638032" y="1141"/>
                  <a:pt x="934871" y="4"/>
                </a:cubicBezTo>
                <a:cubicBezTo>
                  <a:pt x="1231710" y="-1133"/>
                  <a:pt x="1513764" y="202446"/>
                  <a:pt x="1781033" y="204721"/>
                </a:cubicBezTo>
                <a:cubicBezTo>
                  <a:pt x="2048302" y="206996"/>
                  <a:pt x="2538483" y="13652"/>
                  <a:pt x="2538483" y="13652"/>
                </a:cubicBezTo>
                <a:lnTo>
                  <a:pt x="2538483" y="13652"/>
                </a:lnTo>
              </a:path>
            </a:pathLst>
          </a:cu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3" name="テキスト ボックス 32"/>
          <p:cNvSpPr txBox="1"/>
          <p:nvPr/>
        </p:nvSpPr>
        <p:spPr>
          <a:xfrm>
            <a:off x="5653937" y="3201952"/>
            <a:ext cx="1319092" cy="13465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#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ホリデーコフレ</a:t>
            </a:r>
            <a:endParaRPr lang="en-US" altLang="ja-JP" sz="8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500"/>
              </a:lnSpc>
            </a:pP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#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エトヴォス</a:t>
            </a:r>
          </a:p>
          <a:p>
            <a:pPr>
              <a:lnSpc>
                <a:spcPts val="1500"/>
              </a:lnSpc>
            </a:pP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#KANEBO</a:t>
            </a:r>
          </a:p>
          <a:p>
            <a:pPr>
              <a:lnSpc>
                <a:spcPts val="1500"/>
              </a:lnSpc>
            </a:pP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#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エスト</a:t>
            </a:r>
            <a:endParaRPr lang="en-US" altLang="ja-JP" sz="8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500"/>
              </a:lnSpc>
            </a:pP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#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エレガンス</a:t>
            </a:r>
            <a:endParaRPr lang="en-US" altLang="ja-JP" sz="8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500"/>
              </a:lnSpc>
            </a:pP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#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ローラメルシエ</a:t>
            </a:r>
            <a:endParaRPr lang="en-US" altLang="ja-JP" sz="8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500"/>
              </a:lnSpc>
            </a:pP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#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キッカ</a:t>
            </a:r>
          </a:p>
        </p:txBody>
      </p:sp>
      <p:sp>
        <p:nvSpPr>
          <p:cNvPr id="25" name="正方形/長方形 24"/>
          <p:cNvSpPr/>
          <p:nvPr/>
        </p:nvSpPr>
        <p:spPr>
          <a:xfrm>
            <a:off x="3040711" y="3148574"/>
            <a:ext cx="2160000" cy="102063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6" name="角丸四角形 25"/>
          <p:cNvSpPr/>
          <p:nvPr/>
        </p:nvSpPr>
        <p:spPr>
          <a:xfrm>
            <a:off x="3666236" y="3293254"/>
            <a:ext cx="431734" cy="171323"/>
          </a:xfrm>
          <a:prstGeom prst="roundRect">
            <a:avLst>
              <a:gd name="adj" fmla="val 13072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lvl="0" algn="ctr"/>
            <a:endParaRPr lang="ja-JP" altLang="en-US" sz="700" dirty="0">
              <a:solidFill>
                <a:prstClr val="white"/>
              </a:solidFill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</p:txBody>
      </p:sp>
      <p:sp>
        <p:nvSpPr>
          <p:cNvPr id="34" name="角丸四角形 33"/>
          <p:cNvSpPr/>
          <p:nvPr/>
        </p:nvSpPr>
        <p:spPr>
          <a:xfrm>
            <a:off x="4135057" y="3293253"/>
            <a:ext cx="518283" cy="171323"/>
          </a:xfrm>
          <a:prstGeom prst="roundRect">
            <a:avLst>
              <a:gd name="adj" fmla="val 13072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lvl="0" algn="ctr"/>
            <a:endParaRPr lang="ja-JP" altLang="en-US" sz="700" dirty="0">
              <a:solidFill>
                <a:prstClr val="white"/>
              </a:solidFill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</p:txBody>
      </p:sp>
      <p:sp>
        <p:nvSpPr>
          <p:cNvPr id="35" name="角丸四角形 34"/>
          <p:cNvSpPr/>
          <p:nvPr/>
        </p:nvSpPr>
        <p:spPr>
          <a:xfrm>
            <a:off x="3365690" y="3518566"/>
            <a:ext cx="903277" cy="171323"/>
          </a:xfrm>
          <a:prstGeom prst="roundRect">
            <a:avLst>
              <a:gd name="adj" fmla="val 13072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lvl="0" algn="ctr"/>
            <a:endParaRPr lang="ja-JP" altLang="en-US" sz="700" dirty="0">
              <a:solidFill>
                <a:prstClr val="white"/>
              </a:solidFill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</p:txBody>
      </p:sp>
      <p:sp>
        <p:nvSpPr>
          <p:cNvPr id="37" name="角丸四角形 36"/>
          <p:cNvSpPr/>
          <p:nvPr/>
        </p:nvSpPr>
        <p:spPr>
          <a:xfrm>
            <a:off x="4313847" y="3518566"/>
            <a:ext cx="544252" cy="171323"/>
          </a:xfrm>
          <a:prstGeom prst="roundRect">
            <a:avLst>
              <a:gd name="adj" fmla="val 13072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lvl="0" algn="ctr"/>
            <a:endParaRPr lang="ja-JP" altLang="en-US" sz="700" dirty="0">
              <a:solidFill>
                <a:prstClr val="white"/>
              </a:solidFill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</p:txBody>
      </p:sp>
      <p:sp>
        <p:nvSpPr>
          <p:cNvPr id="39" name="角丸四角形 38"/>
          <p:cNvSpPr/>
          <p:nvPr/>
        </p:nvSpPr>
        <p:spPr>
          <a:xfrm>
            <a:off x="3233913" y="3732658"/>
            <a:ext cx="743445" cy="171323"/>
          </a:xfrm>
          <a:prstGeom prst="roundRect">
            <a:avLst>
              <a:gd name="adj" fmla="val 13072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lvl="0" algn="ctr"/>
            <a:endParaRPr lang="ja-JP" altLang="en-US" sz="700" dirty="0">
              <a:solidFill>
                <a:prstClr val="white"/>
              </a:solidFill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</p:txBody>
      </p:sp>
      <p:sp>
        <p:nvSpPr>
          <p:cNvPr id="41" name="角丸四角形 40"/>
          <p:cNvSpPr/>
          <p:nvPr/>
        </p:nvSpPr>
        <p:spPr>
          <a:xfrm>
            <a:off x="4017463" y="3732658"/>
            <a:ext cx="352583" cy="171323"/>
          </a:xfrm>
          <a:prstGeom prst="roundRect">
            <a:avLst>
              <a:gd name="adj" fmla="val 13072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lvl="0" algn="ctr"/>
            <a:endParaRPr lang="ja-JP" altLang="en-US" sz="700" dirty="0">
              <a:solidFill>
                <a:prstClr val="white"/>
              </a:solidFill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</p:txBody>
      </p:sp>
      <p:sp>
        <p:nvSpPr>
          <p:cNvPr id="42" name="角丸四角形 41"/>
          <p:cNvSpPr/>
          <p:nvPr/>
        </p:nvSpPr>
        <p:spPr>
          <a:xfrm>
            <a:off x="4408081" y="3732658"/>
            <a:ext cx="544252" cy="171323"/>
          </a:xfrm>
          <a:prstGeom prst="roundRect">
            <a:avLst>
              <a:gd name="adj" fmla="val 13072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lvl="0" algn="ctr"/>
            <a:endParaRPr lang="ja-JP" altLang="en-US" sz="700" dirty="0">
              <a:solidFill>
                <a:prstClr val="white"/>
              </a:solidFill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079150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946</TotalTime>
  <Words>617</Words>
  <Application>Microsoft Office PowerPoint</Application>
  <PresentationFormat>B4 (JIS) 257x364 mm</PresentationFormat>
  <Paragraphs>40</Paragraphs>
  <Slides>4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2" baseType="lpstr">
      <vt:lpstr>HGPｺﾞｼｯｸM</vt:lpstr>
      <vt:lpstr>HGSｺﾞｼｯｸE</vt:lpstr>
      <vt:lpstr>HGｺﾞｼｯｸE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icomm_win03</dc:creator>
  <cp:lastModifiedBy>icomm_win03</cp:lastModifiedBy>
  <cp:revision>196</cp:revision>
  <cp:lastPrinted>2018-10-10T03:56:08Z</cp:lastPrinted>
  <dcterms:created xsi:type="dcterms:W3CDTF">2018-10-01T11:14:38Z</dcterms:created>
  <dcterms:modified xsi:type="dcterms:W3CDTF">2018-11-07T11:33:23Z</dcterms:modified>
</cp:coreProperties>
</file>