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01" userDrawn="1">
          <p15:clr>
            <a:srgbClr val="A4A3A4"/>
          </p15:clr>
        </p15:guide>
        <p15:guide id="2" pos="154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61" autoAdjust="0"/>
    <p:restoredTop sz="95419" autoAdjust="0"/>
  </p:normalViewPr>
  <p:slideViewPr>
    <p:cSldViewPr snapToGrid="0" showGuides="1">
      <p:cViewPr>
        <p:scale>
          <a:sx n="125" d="100"/>
          <a:sy n="125" d="100"/>
        </p:scale>
        <p:origin x="-715" y="-4123"/>
      </p:cViewPr>
      <p:guideLst>
        <p:guide orient="horz" pos="3501"/>
        <p:guide pos="1549"/>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2018/11/8</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2" cstate="print">
            <a:extLst>
              <a:ext uri="{28A0092B-C50C-407E-A947-70E740481C1C}">
                <a14:useLocalDpi xmlns:a14="http://schemas.microsoft.com/office/drawing/2010/main" val="0"/>
              </a:ext>
            </a:extLst>
          </a:blip>
          <a:srcRect l="7835" t="11614" r="975" b="12574"/>
          <a:stretch/>
        </p:blipFill>
        <p:spPr>
          <a:xfrm>
            <a:off x="3062751" y="6678775"/>
            <a:ext cx="2181265" cy="1440000"/>
          </a:xfrm>
          <a:prstGeom prst="rect">
            <a:avLst/>
          </a:prstGeom>
        </p:spPr>
      </p:pic>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092978" y="6298835"/>
            <a:ext cx="2057400" cy="151965"/>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全</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27</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ブランドの“キレイ”を体験しよう！</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123941" y="8253911"/>
            <a:ext cx="2034819" cy="2277547"/>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北館地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階のコスメフロアで開催している多彩な“キレイ”体験はコスメ好きさん必見！ メイクレッスンや香りアドバイスなど、各ブランドがいろんなサービスを展開しています。なかでもおすすめは“キレイ”も“癒しのとき”も楽しめる「リラックス体験」で、</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ドゥ・ラ・メール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ヘレナルビンスタイン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ではハンドトリートメント、</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シスレー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ではヘッドトリートメント、</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クラランス</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ではデコルテトリートメントを体験していただけます。気持ちいいサービスに、ついうっとりしちゃいますよ♡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112652" y="3946118"/>
            <a:ext cx="2057400" cy="2277547"/>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ただいま大丸心斎橋店の北館では、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12.11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（火）まで「きれいフェス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SHINSAIBASHI</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」を開催中！ コンセプトは「大丸心斎橋店の“キレイ”の集結」。コスメやネイル、サプリメントや、シューズ</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&amp;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フィットネスのコラボイベントなど、美や健康にまつわるさまざまなモノ・コトを集めて、お客様に“キレイ”を発見・体感していただく企画です。プレゼントがもらえるスタンプラリーなどもご用意！早速、注目イベントやサービスをピックアップしてご紹介しましょう。</a:t>
            </a:r>
          </a:p>
          <a:p>
            <a:pPr>
              <a:lnSpc>
                <a:spcPts val="1500"/>
              </a:lnSpc>
            </a:pP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4" y="2656468"/>
            <a:ext cx="1997775" cy="384721"/>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大丸心斎橋店で開催中！「きれいフェス </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SHINSAIBASHI</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」へ出かけよう！</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382128"/>
            <a:ext cx="1522455" cy="346249"/>
          </a:xfrm>
          <a:prstGeom prst="rect">
            <a:avLst/>
          </a:prstGeom>
          <a:noFill/>
        </p:spPr>
        <p:txBody>
          <a:bodyPr wrap="square" lIns="0" tIns="0" rIns="0" bIns="0" rtlCol="0">
            <a:spAutoFit/>
          </a:bodyPr>
          <a:lstStyle/>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大丸心斎橋店</a:t>
            </a: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化粧品担当</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松井</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224701"/>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2018.11.29</a:t>
            </a:r>
          </a:p>
        </p:txBody>
      </p:sp>
      <p:sp>
        <p:nvSpPr>
          <p:cNvPr id="19" name="角丸四角形 18"/>
          <p:cNvSpPr/>
          <p:nvPr/>
        </p:nvSpPr>
        <p:spPr>
          <a:xfrm>
            <a:off x="3609975" y="3217682"/>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25670"/>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17682"/>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19220"/>
            <a:ext cx="312701" cy="99579"/>
          </a:xfrm>
          <a:prstGeom prst="rect">
            <a:avLst/>
          </a:prstGeom>
          <a:noFill/>
        </p:spPr>
        <p:txBody>
          <a:bodyPr wrap="square" lIns="0" tIns="0" rIns="0" bIns="0" rtlCol="0">
            <a:spAutoFit/>
          </a:bodyPr>
          <a:lstStyle/>
          <a:p>
            <a:pPr>
              <a:lnSpc>
                <a:spcPts val="900"/>
              </a:lnSpc>
            </a:pPr>
            <a:r>
              <a:rPr lang="en-US" altLang="ja-JP" sz="600" dirty="0">
                <a:solidFill>
                  <a:srgbClr val="FF6699"/>
                </a:solidFill>
                <a:latin typeface="HGSｺﾞｼｯｸE" panose="020B0900000000000000" pitchFamily="50" charset="-128"/>
                <a:ea typeface="HGSｺﾞｼｯｸE" panose="020B0900000000000000" pitchFamily="50" charset="-128"/>
              </a:rPr>
              <a:t>EVENT</a:t>
            </a:r>
            <a:endParaRPr kumimoji="1" lang="ja-JP" altLang="en-US" sz="600" dirty="0">
              <a:solidFill>
                <a:srgbClr val="FF6699"/>
              </a:solidFill>
              <a:latin typeface="HGSｺﾞｼｯｸE" panose="020B0900000000000000" pitchFamily="50" charset="-128"/>
              <a:ea typeface="HGSｺﾞｼｯｸE" panose="020B0900000000000000" pitchFamily="50" charset="-128"/>
            </a:endParaRPr>
          </a:p>
        </p:txBody>
      </p:sp>
      <p:sp>
        <p:nvSpPr>
          <p:cNvPr id="18" name="円/楕円 17"/>
          <p:cNvSpPr>
            <a:spLocks noChangeAspect="1"/>
          </p:cNvSpPr>
          <p:nvPr/>
        </p:nvSpPr>
        <p:spPr>
          <a:xfrm>
            <a:off x="3126612" y="3422710"/>
            <a:ext cx="216024" cy="2160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1129-1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7"/>
            <a:ext cx="2160000" cy="1044121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3109931" y="75359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＞大丸心斎橋店で開催中！「きれいフェス </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SHINSAIBASHI</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」へ出かけよう！</a:t>
            </a:r>
          </a:p>
        </p:txBody>
      </p:sp>
      <p:pic>
        <p:nvPicPr>
          <p:cNvPr id="2" name="図 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160280" y="1380520"/>
            <a:ext cx="1944000" cy="774441"/>
          </a:xfrm>
          <a:prstGeom prst="rect">
            <a:avLst/>
          </a:prstGeom>
        </p:spPr>
      </p:pic>
      <p:sp>
        <p:nvSpPr>
          <p:cNvPr id="27" name="テキスト ボックス 26"/>
          <p:cNvSpPr txBox="1"/>
          <p:nvPr/>
        </p:nvSpPr>
        <p:spPr>
          <a:xfrm>
            <a:off x="5320280" y="1671560"/>
            <a:ext cx="2057400" cy="192360"/>
          </a:xfrm>
          <a:prstGeom prst="rect">
            <a:avLst/>
          </a:prstGeom>
          <a:noFill/>
        </p:spPr>
        <p:txBody>
          <a:bodyPr wrap="square" lIns="0" tIns="0" rIns="0" bIns="0" rtlCol="0">
            <a:spAutoFit/>
          </a:bodyPr>
          <a:lstStyle/>
          <a:p>
            <a:pPr>
              <a:lnSpc>
                <a:spcPts val="1500"/>
              </a:lnSpc>
            </a:pPr>
            <a:r>
              <a:rPr lang="ja-JP" altLang="en-US" sz="1100" dirty="0">
                <a:solidFill>
                  <a:srgbClr val="C00000"/>
                </a:solidFill>
                <a:latin typeface="HGSｺﾞｼｯｸE" panose="020B0900000000000000" pitchFamily="50" charset="-128"/>
                <a:ea typeface="HGSｺﾞｼｯｸE" panose="020B0900000000000000" pitchFamily="50" charset="-128"/>
              </a:rPr>
              <a:t>←イベントロゴ</a:t>
            </a:r>
            <a:endParaRPr lang="en-US" altLang="ja-JP" sz="1100" dirty="0">
              <a:solidFill>
                <a:srgbClr val="C00000"/>
              </a:solidFill>
              <a:latin typeface="HGSｺﾞｼｯｸE" panose="020B0900000000000000" pitchFamily="50" charset="-128"/>
              <a:ea typeface="HGSｺﾞｼｯｸE" panose="020B0900000000000000" pitchFamily="50" charset="-128"/>
            </a:endParaRPr>
          </a:p>
        </p:txBody>
      </p:sp>
      <p:sp>
        <p:nvSpPr>
          <p:cNvPr id="30" name="テキスト ボックス 29"/>
          <p:cNvSpPr txBox="1"/>
          <p:nvPr/>
        </p:nvSpPr>
        <p:spPr>
          <a:xfrm>
            <a:off x="5320280" y="7110234"/>
            <a:ext cx="2223520" cy="577081"/>
          </a:xfrm>
          <a:prstGeom prst="rect">
            <a:avLst/>
          </a:prstGeom>
          <a:noFill/>
        </p:spPr>
        <p:txBody>
          <a:bodyPr wrap="square" lIns="0" tIns="0" rIns="0" bIns="0" rtlCol="0">
            <a:spAutoFit/>
          </a:bodyPr>
          <a:lstStyle/>
          <a:p>
            <a:pPr>
              <a:lnSpc>
                <a:spcPts val="1500"/>
              </a:lnSpc>
            </a:pPr>
            <a:r>
              <a:rPr lang="ja-JP" altLang="en-US" sz="1100" dirty="0">
                <a:solidFill>
                  <a:srgbClr val="C00000"/>
                </a:solidFill>
                <a:latin typeface="HGSｺﾞｼｯｸE" panose="020B0900000000000000" pitchFamily="50" charset="-128"/>
                <a:ea typeface="HGSｺﾞｼｯｸE" panose="020B0900000000000000" pitchFamily="50" charset="-128"/>
              </a:rPr>
              <a:t>きれい体験に</a:t>
            </a:r>
            <a:endParaRPr lang="en-US" altLang="ja-JP" sz="1100" dirty="0">
              <a:solidFill>
                <a:srgbClr val="C00000"/>
              </a:solidFill>
              <a:latin typeface="HGSｺﾞｼｯｸE" panose="020B0900000000000000" pitchFamily="50" charset="-128"/>
              <a:ea typeface="HGSｺﾞｼｯｸE" panose="020B0900000000000000" pitchFamily="50" charset="-128"/>
            </a:endParaRPr>
          </a:p>
          <a:p>
            <a:pPr>
              <a:lnSpc>
                <a:spcPts val="1500"/>
              </a:lnSpc>
            </a:pPr>
            <a:r>
              <a:rPr lang="ja-JP" altLang="en-US" sz="1100" dirty="0">
                <a:solidFill>
                  <a:srgbClr val="C00000"/>
                </a:solidFill>
                <a:latin typeface="HGSｺﾞｼｯｸE" panose="020B0900000000000000" pitchFamily="50" charset="-128"/>
                <a:ea typeface="HGSｺﾞｼｯｸE" panose="020B0900000000000000" pitchFamily="50" charset="-128"/>
              </a:rPr>
              <a:t>登場するブランドと関連アイテム（画像）</a:t>
            </a:r>
            <a:endParaRPr lang="en-US" altLang="ja-JP" sz="1100" dirty="0">
              <a:solidFill>
                <a:srgbClr val="C00000"/>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B2107E9C-AED5-47DF-9650-E65C06966D0D}"/>
              </a:ext>
            </a:extLst>
          </p:cNvPr>
          <p:cNvSpPr/>
          <p:nvPr/>
        </p:nvSpPr>
        <p:spPr>
          <a:xfrm>
            <a:off x="3046492" y="4708612"/>
            <a:ext cx="2160000" cy="144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正方形/長方形 12"/>
          <p:cNvSpPr/>
          <p:nvPr/>
        </p:nvSpPr>
        <p:spPr>
          <a:xfrm>
            <a:off x="3038364" y="807172"/>
            <a:ext cx="2160000" cy="144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p:cNvSpPr/>
          <p:nvPr/>
        </p:nvSpPr>
        <p:spPr>
          <a:xfrm>
            <a:off x="3034800" y="424340"/>
            <a:ext cx="2160000" cy="1030782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テキスト ボックス 5"/>
          <p:cNvSpPr txBox="1"/>
          <p:nvPr/>
        </p:nvSpPr>
        <p:spPr>
          <a:xfrm>
            <a:off x="3126743" y="530108"/>
            <a:ext cx="2057400" cy="151965"/>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肌</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&amp;</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頭皮のダメージをチェック！ </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8" name="テキスト ボックス 7"/>
          <p:cNvSpPr txBox="1"/>
          <p:nvPr/>
        </p:nvSpPr>
        <p:spPr>
          <a:xfrm>
            <a:off x="3138430" y="2308724"/>
            <a:ext cx="1983111" cy="1892826"/>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リラックス体験の次におすすめしたいのが、“キレイ”の土台を作る「肌」と「頭皮」のダメージチェックサービス。</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イプサ</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ポーラ</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〉〈SK-Ⅱ〉</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では肌の状態を、</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カネボウ</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ジョンマスターオーガニック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では頭皮の状態を専用の測定器で確認でき、結果に合わせてお手入れ方法やおすすめアイテムをご提案します。スキンケアやヘアケアアイテムを見直すいい機会にもなりますのでぜひ！</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1129-2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76563" y="5101679"/>
            <a:ext cx="2392206" cy="769441"/>
          </a:xfrm>
          <a:prstGeom prst="rect">
            <a:avLst/>
          </a:prstGeom>
          <a:noFill/>
        </p:spPr>
        <p:txBody>
          <a:bodyPr wrap="square" lIns="0" tIns="0" rIns="0" bIns="0" rtlCol="0">
            <a:spAutoFit/>
          </a:bodyPr>
          <a:lstStyle/>
          <a:p>
            <a:pPr>
              <a:lnSpc>
                <a:spcPts val="1500"/>
              </a:lnSpc>
            </a:pPr>
            <a:r>
              <a:rPr lang="ja-JP" altLang="en-US" sz="1200" dirty="0">
                <a:solidFill>
                  <a:srgbClr val="C00000"/>
                </a:solidFill>
                <a:latin typeface="HGSｺﾞｼｯｸE" panose="020B0900000000000000" pitchFamily="50" charset="-128"/>
                <a:ea typeface="HGSｺﾞｼｯｸE" panose="020B0900000000000000" pitchFamily="50" charset="-128"/>
              </a:rPr>
              <a:t>スタンプラリーでもらえる</a:t>
            </a:r>
            <a:endParaRPr lang="en-US" altLang="ja-JP" sz="1200" dirty="0">
              <a:solidFill>
                <a:srgbClr val="C00000"/>
              </a:solidFill>
              <a:latin typeface="HGSｺﾞｼｯｸE" panose="020B0900000000000000" pitchFamily="50" charset="-128"/>
              <a:ea typeface="HGSｺﾞｼｯｸE" panose="020B0900000000000000" pitchFamily="50" charset="-128"/>
            </a:endParaRPr>
          </a:p>
          <a:p>
            <a:pPr>
              <a:lnSpc>
                <a:spcPts val="1500"/>
              </a:lnSpc>
            </a:pPr>
            <a:r>
              <a:rPr lang="ja-JP" altLang="en-US" sz="1200" dirty="0">
                <a:solidFill>
                  <a:srgbClr val="C00000"/>
                </a:solidFill>
                <a:latin typeface="HGSｺﾞｼｯｸE" panose="020B0900000000000000" pitchFamily="50" charset="-128"/>
                <a:ea typeface="HGSｺﾞｼｯｸE" panose="020B0900000000000000" pitchFamily="50" charset="-128"/>
              </a:rPr>
              <a:t>さくらパンダグッズが</a:t>
            </a:r>
            <a:endParaRPr lang="en-US" altLang="ja-JP" sz="1200" dirty="0">
              <a:solidFill>
                <a:srgbClr val="C00000"/>
              </a:solidFill>
              <a:latin typeface="HGSｺﾞｼｯｸE" panose="020B0900000000000000" pitchFamily="50" charset="-128"/>
              <a:ea typeface="HGSｺﾞｼｯｸE" panose="020B0900000000000000" pitchFamily="50" charset="-128"/>
            </a:endParaRPr>
          </a:p>
          <a:p>
            <a:pPr>
              <a:lnSpc>
                <a:spcPts val="1500"/>
              </a:lnSpc>
            </a:pPr>
            <a:r>
              <a:rPr lang="ja-JP" altLang="en-US" sz="1200" dirty="0">
                <a:solidFill>
                  <a:srgbClr val="C00000"/>
                </a:solidFill>
                <a:latin typeface="HGSｺﾞｼｯｸE" panose="020B0900000000000000" pitchFamily="50" charset="-128"/>
                <a:ea typeface="HGSｺﾞｼｯｸE" panose="020B0900000000000000" pitchFamily="50" charset="-128"/>
              </a:rPr>
              <a:t>入手できれば</a:t>
            </a:r>
            <a:endParaRPr lang="en-US" altLang="ja-JP" sz="1200" dirty="0">
              <a:solidFill>
                <a:srgbClr val="C00000"/>
              </a:solidFill>
              <a:latin typeface="HGSｺﾞｼｯｸE" panose="020B0900000000000000" pitchFamily="50" charset="-128"/>
              <a:ea typeface="HGSｺﾞｼｯｸE" panose="020B0900000000000000" pitchFamily="50" charset="-128"/>
            </a:endParaRPr>
          </a:p>
          <a:p>
            <a:pPr>
              <a:lnSpc>
                <a:spcPts val="1500"/>
              </a:lnSpc>
            </a:pPr>
            <a:r>
              <a:rPr lang="ja-JP" altLang="en-US" sz="1200" dirty="0">
                <a:solidFill>
                  <a:srgbClr val="C00000"/>
                </a:solidFill>
                <a:latin typeface="HGSｺﾞｼｯｸE" panose="020B0900000000000000" pitchFamily="50" charset="-128"/>
                <a:ea typeface="HGSｺﾞｼｯｸE" panose="020B0900000000000000" pitchFamily="50" charset="-128"/>
              </a:rPr>
              <a:t>撮影して掲載</a:t>
            </a:r>
            <a:endParaRPr lang="en-US" altLang="ja-JP" sz="1200" dirty="0">
              <a:solidFill>
                <a:srgbClr val="C00000"/>
              </a:solidFill>
              <a:latin typeface="HGSｺﾞｼｯｸE" panose="020B0900000000000000" pitchFamily="50" charset="-128"/>
              <a:ea typeface="HGSｺﾞｼｯｸE" panose="020B0900000000000000" pitchFamily="50" charset="-128"/>
            </a:endParaRPr>
          </a:p>
        </p:txBody>
      </p:sp>
      <p:sp>
        <p:nvSpPr>
          <p:cNvPr id="2" name="テキスト ボックス 1">
            <a:extLst>
              <a:ext uri="{FF2B5EF4-FFF2-40B4-BE49-F238E27FC236}">
                <a16:creationId xmlns:a16="http://schemas.microsoft.com/office/drawing/2014/main" id="{02A0A56C-6EE3-4CF8-B78F-89836699CC83}"/>
              </a:ext>
            </a:extLst>
          </p:cNvPr>
          <p:cNvSpPr txBox="1"/>
          <p:nvPr/>
        </p:nvSpPr>
        <p:spPr>
          <a:xfrm>
            <a:off x="3006350" y="4450080"/>
            <a:ext cx="2236510" cy="215444"/>
          </a:xfrm>
          <a:prstGeom prst="rect">
            <a:avLst/>
          </a:prstGeom>
          <a:noFill/>
        </p:spPr>
        <p:txBody>
          <a:bodyPr wrap="none" rtlCol="0">
            <a:spAutoFit/>
          </a:bodyPr>
          <a:lstStyle/>
          <a:p>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インスタキャンペーンやスタンプラリーも☆</a:t>
            </a:r>
            <a:endParaRPr kumimoji="1" lang="ja-JP" altLang="en-US" sz="1200" dirty="0"/>
          </a:p>
        </p:txBody>
      </p:sp>
      <p:sp>
        <p:nvSpPr>
          <p:cNvPr id="4" name="テキスト ボックス 3">
            <a:extLst>
              <a:ext uri="{FF2B5EF4-FFF2-40B4-BE49-F238E27FC236}">
                <a16:creationId xmlns:a16="http://schemas.microsoft.com/office/drawing/2014/main" id="{8A37F77E-648E-4249-B2F6-F38B63C4234E}"/>
              </a:ext>
            </a:extLst>
          </p:cNvPr>
          <p:cNvSpPr txBox="1"/>
          <p:nvPr/>
        </p:nvSpPr>
        <p:spPr>
          <a:xfrm>
            <a:off x="3040397" y="6262624"/>
            <a:ext cx="2148308" cy="3139321"/>
          </a:xfrm>
          <a:prstGeom prst="rect">
            <a:avLst/>
          </a:prstGeom>
          <a:noFill/>
        </p:spPr>
        <p:txBody>
          <a:bodyPr wrap="square" rtlCol="0">
            <a:spAutoFit/>
          </a:bodyPr>
          <a:lstStyle/>
          <a:p>
            <a:pPr>
              <a:lnSpc>
                <a:spcPts val="1500"/>
              </a:lnSpc>
              <a:spcBef>
                <a:spcPts val="600"/>
              </a:spcBef>
              <a:spcAft>
                <a:spcPts val="600"/>
              </a:spcAft>
            </a:pPr>
            <a:r>
              <a:rPr lang="ja-JP" altLang="ja-JP" sz="800" dirty="0">
                <a:latin typeface="HGSｺﾞｼｯｸE" panose="020B0900000000000000" pitchFamily="50" charset="-128"/>
                <a:ea typeface="HGSｺﾞｼｯｸE" panose="020B0900000000000000" pitchFamily="50" charset="-128"/>
              </a:rPr>
              <a:t>なお、コスメフロアの“キレイ”体験はすべて動画・写真撮影が可能です！ ぜひお持ちのスマートフォンで、メイクレッスンの様子などをご撮影ください♪ 撮影された動画や写真に「＃心斎橋きれいフェス」をつけて、インスタグラムに投稿していただいた方の中から抽選で</a:t>
            </a:r>
            <a:r>
              <a:rPr lang="en-US" altLang="ja-JP" sz="800" dirty="0">
                <a:latin typeface="HGSｺﾞｼｯｸE" panose="020B0900000000000000" pitchFamily="50" charset="-128"/>
                <a:ea typeface="HGSｺﾞｼｯｸE" panose="020B0900000000000000" pitchFamily="50" charset="-128"/>
              </a:rPr>
              <a:t>3</a:t>
            </a:r>
            <a:r>
              <a:rPr lang="ja-JP" altLang="ja-JP" sz="800" dirty="0">
                <a:latin typeface="HGSｺﾞｼｯｸE" panose="020B0900000000000000" pitchFamily="50" charset="-128"/>
                <a:ea typeface="HGSｺﾞｼｯｸE" panose="020B0900000000000000" pitchFamily="50" charset="-128"/>
              </a:rPr>
              <a:t>名様に「</a:t>
            </a:r>
            <a:r>
              <a:rPr lang="en-US" altLang="ja-JP" sz="800" dirty="0">
                <a:latin typeface="HGSｺﾞｼｯｸE" panose="020B0900000000000000" pitchFamily="50" charset="-128"/>
                <a:ea typeface="HGSｺﾞｼｯｸE" panose="020B0900000000000000" pitchFamily="50" charset="-128"/>
              </a:rPr>
              <a:t>2,000</a:t>
            </a:r>
            <a:r>
              <a:rPr lang="ja-JP" altLang="ja-JP" sz="800" dirty="0">
                <a:latin typeface="HGSｺﾞｼｯｸE" panose="020B0900000000000000" pitchFamily="50" charset="-128"/>
                <a:ea typeface="HGSｺﾞｼｯｸE" panose="020B0900000000000000" pitchFamily="50" charset="-128"/>
              </a:rPr>
              <a:t>円分の大丸商品券」をプレゼント！ また、大丸心斎橋店の公式インスタグラム</a:t>
            </a:r>
            <a:r>
              <a:rPr lang="en-US" altLang="ja-JP" sz="800" dirty="0">
                <a:latin typeface="HGSｺﾞｼｯｸE" panose="020B0900000000000000" pitchFamily="50" charset="-128"/>
                <a:ea typeface="HGSｺﾞｼｯｸE" panose="020B0900000000000000" pitchFamily="50" charset="-128"/>
              </a:rPr>
              <a:t>@</a:t>
            </a:r>
            <a:r>
              <a:rPr lang="en-US" altLang="ja-JP" sz="800" dirty="0" err="1">
                <a:latin typeface="HGSｺﾞｼｯｸE" panose="020B0900000000000000" pitchFamily="50" charset="-128"/>
                <a:ea typeface="HGSｺﾞｼｯｸE" panose="020B0900000000000000" pitchFamily="50" charset="-128"/>
              </a:rPr>
              <a:t>daimarushinsaibashi</a:t>
            </a:r>
            <a:r>
              <a:rPr lang="ja-JP" altLang="ja-JP" sz="800" dirty="0">
                <a:latin typeface="HGSｺﾞｼｯｸE" panose="020B0900000000000000" pitchFamily="50" charset="-128"/>
                <a:ea typeface="HGSｺﾞｼｯｸE" panose="020B0900000000000000" pitchFamily="50" charset="-128"/>
              </a:rPr>
              <a:t>のフォローで「さくらパンダ</a:t>
            </a:r>
            <a:r>
              <a:rPr lang="en-US" altLang="ja-JP" sz="800" dirty="0">
                <a:latin typeface="HGSｺﾞｼｯｸE" panose="020B0900000000000000" pitchFamily="50" charset="-128"/>
                <a:ea typeface="HGSｺﾞｼｯｸE" panose="020B0900000000000000" pitchFamily="50" charset="-128"/>
              </a:rPr>
              <a:t> </a:t>
            </a:r>
            <a:r>
              <a:rPr lang="ja-JP" altLang="ja-JP" sz="800" dirty="0">
                <a:latin typeface="HGSｺﾞｼｯｸE" panose="020B0900000000000000" pitchFamily="50" charset="-128"/>
                <a:ea typeface="HGSｺﾞｼｯｸE" panose="020B0900000000000000" pitchFamily="50" charset="-128"/>
              </a:rPr>
              <a:t>オリジナルフリクションマーカー」がもらえるキャンペーン（先着</a:t>
            </a:r>
            <a:r>
              <a:rPr lang="en-US" altLang="ja-JP" sz="800" dirty="0">
                <a:latin typeface="HGSｺﾞｼｯｸE" panose="020B0900000000000000" pitchFamily="50" charset="-128"/>
                <a:ea typeface="HGSｺﾞｼｯｸE" panose="020B0900000000000000" pitchFamily="50" charset="-128"/>
              </a:rPr>
              <a:t>500</a:t>
            </a:r>
            <a:r>
              <a:rPr lang="ja-JP" altLang="ja-JP" sz="800" dirty="0">
                <a:latin typeface="HGSｺﾞｼｯｸE" panose="020B0900000000000000" pitchFamily="50" charset="-128"/>
                <a:ea typeface="HGSｺﾞｼｯｸE" panose="020B0900000000000000" pitchFamily="50" charset="-128"/>
              </a:rPr>
              <a:t>名様）や、</a:t>
            </a:r>
            <a:r>
              <a:rPr lang="en-US" altLang="ja-JP" sz="800" dirty="0">
                <a:latin typeface="HGSｺﾞｼｯｸE" panose="020B0900000000000000" pitchFamily="50" charset="-128"/>
                <a:ea typeface="HGSｺﾞｼｯｸE" panose="020B0900000000000000" pitchFamily="50" charset="-128"/>
              </a:rPr>
              <a:t>2</a:t>
            </a:r>
            <a:r>
              <a:rPr lang="ja-JP" altLang="en-US" sz="800" dirty="0" err="1">
                <a:latin typeface="HGSｺﾞｼｯｸE" panose="020B0900000000000000" pitchFamily="50" charset="-128"/>
                <a:ea typeface="HGSｺﾞｼｯｸE" panose="020B0900000000000000" pitchFamily="50" charset="-128"/>
              </a:rPr>
              <a:t>つの</a:t>
            </a:r>
            <a:r>
              <a:rPr lang="ja-JP" altLang="en-US" sz="800" dirty="0">
                <a:latin typeface="HGSｺﾞｼｯｸE" panose="020B0900000000000000" pitchFamily="50" charset="-128"/>
                <a:ea typeface="HGSｺﾞｼｯｸE" panose="020B0900000000000000" pitchFamily="50" charset="-128"/>
              </a:rPr>
              <a:t>ブランドの“キレイ”体験をするだけで</a:t>
            </a:r>
            <a:r>
              <a:rPr lang="ja-JP" altLang="ja-JP" sz="800" dirty="0">
                <a:latin typeface="HGSｺﾞｼｯｸE" panose="020B0900000000000000" pitchFamily="50" charset="-128"/>
                <a:ea typeface="HGSｺﾞｼｯｸE" panose="020B0900000000000000" pitchFamily="50" charset="-128"/>
              </a:rPr>
              <a:t>「さくらパンダグッズ」がもらえるスタンプラリー（先着</a:t>
            </a:r>
            <a:r>
              <a:rPr lang="en-US" altLang="ja-JP" sz="800" dirty="0">
                <a:latin typeface="HGSｺﾞｼｯｸE" panose="020B0900000000000000" pitchFamily="50" charset="-128"/>
                <a:ea typeface="HGSｺﾞｼｯｸE" panose="020B0900000000000000" pitchFamily="50" charset="-128"/>
              </a:rPr>
              <a:t>1000</a:t>
            </a:r>
            <a:r>
              <a:rPr lang="ja-JP" altLang="ja-JP" sz="800" dirty="0">
                <a:latin typeface="HGSｺﾞｼｯｸE" panose="020B0900000000000000" pitchFamily="50" charset="-128"/>
                <a:ea typeface="HGSｺﾞｼｯｸE" panose="020B0900000000000000" pitchFamily="50" charset="-128"/>
              </a:rPr>
              <a:t>名様）も開催中で</a:t>
            </a:r>
            <a:r>
              <a:rPr lang="ja-JP" altLang="en-US" sz="800" dirty="0">
                <a:latin typeface="HGSｺﾞｼｯｸE" panose="020B0900000000000000" pitchFamily="50" charset="-128"/>
                <a:ea typeface="HGSｺﾞｼｯｸE" panose="020B0900000000000000" pitchFamily="50" charset="-128"/>
              </a:rPr>
              <a:t>す☆</a:t>
            </a:r>
            <a:endParaRPr lang="ja-JP" altLang="ja-JP" sz="800" dirty="0">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B2107E9C-AED5-47DF-9650-E65C06966D0D}"/>
              </a:ext>
            </a:extLst>
          </p:cNvPr>
          <p:cNvSpPr/>
          <p:nvPr/>
        </p:nvSpPr>
        <p:spPr>
          <a:xfrm>
            <a:off x="3046492" y="6220420"/>
            <a:ext cx="2160000" cy="144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正方形/長方形 12"/>
          <p:cNvSpPr/>
          <p:nvPr/>
        </p:nvSpPr>
        <p:spPr>
          <a:xfrm>
            <a:off x="3038364" y="746212"/>
            <a:ext cx="2160000" cy="144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p:cNvSpPr/>
          <p:nvPr/>
        </p:nvSpPr>
        <p:spPr>
          <a:xfrm>
            <a:off x="3034800" y="424340"/>
            <a:ext cx="2160000" cy="1030782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テキスト ボックス 5"/>
          <p:cNvSpPr txBox="1"/>
          <p:nvPr/>
        </p:nvSpPr>
        <p:spPr>
          <a:xfrm>
            <a:off x="3086103" y="509789"/>
            <a:ext cx="2156757" cy="151965"/>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週末も“キレイ”を体感できるイベントが！</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8" name="テキスト ボックス 7"/>
          <p:cNvSpPr txBox="1"/>
          <p:nvPr/>
        </p:nvSpPr>
        <p:spPr>
          <a:xfrm>
            <a:off x="3157727" y="2308724"/>
            <a:ext cx="1944625" cy="3239348"/>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北館地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階のビューティステーション（エスカレーター横）で開催される“キレイ”イベントにもご注目！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月</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日（土）・</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日（日）は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アルビオン</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がメイクアドバイスを行います。上質で華やかなコスメライン「エレガンス」のテスターを使ってお客様に合わせたメイク術を伝授♪ アイメイクのコツや眉の描き方など、知りたいテクニックもご相談くださいね！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月</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8</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日（土）・</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9</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日（日）は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ジョンマスターオーガニック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のヘアメイクアーティストが来店し、気軽に取り入れられるヘアアレンジを指南してくれます！トリートメント</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&amp;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ドライヤーのスタイリングサービスも受けられますよ♡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ジョンマスターオーガニック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各日午前</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時→午後</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7</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時</a:t>
            </a:r>
          </a:p>
        </p:txBody>
      </p:sp>
      <p:sp>
        <p:nvSpPr>
          <p:cNvPr id="12" name="テキスト ボックス 11"/>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1129-2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661214" y="6651879"/>
            <a:ext cx="1489908" cy="577081"/>
          </a:xfrm>
          <a:prstGeom prst="rect">
            <a:avLst/>
          </a:prstGeom>
          <a:noFill/>
        </p:spPr>
        <p:txBody>
          <a:bodyPr wrap="square" lIns="0" tIns="0" rIns="0" bIns="0" rtlCol="0">
            <a:spAutoFit/>
          </a:bodyPr>
          <a:lstStyle/>
          <a:p>
            <a:pPr>
              <a:lnSpc>
                <a:spcPts val="1500"/>
              </a:lnSpc>
            </a:pPr>
            <a:r>
              <a:rPr lang="ja-JP" altLang="en-US" sz="1200" dirty="0">
                <a:solidFill>
                  <a:srgbClr val="C00000"/>
                </a:solidFill>
                <a:latin typeface="HGSｺﾞｼｯｸE" panose="020B0900000000000000" pitchFamily="50" charset="-128"/>
                <a:ea typeface="HGSｺﾞｼｯｸE" panose="020B0900000000000000" pitchFamily="50" charset="-128"/>
              </a:rPr>
              <a:t>ダイソン</a:t>
            </a:r>
            <a:endParaRPr lang="en-US" altLang="ja-JP" sz="1200" dirty="0">
              <a:solidFill>
                <a:srgbClr val="C00000"/>
              </a:solidFill>
              <a:latin typeface="HGSｺﾞｼｯｸE" panose="020B0900000000000000" pitchFamily="50" charset="-128"/>
              <a:ea typeface="HGSｺﾞｼｯｸE" panose="020B0900000000000000" pitchFamily="50" charset="-128"/>
            </a:endParaRPr>
          </a:p>
          <a:p>
            <a:pPr>
              <a:lnSpc>
                <a:spcPts val="1500"/>
              </a:lnSpc>
            </a:pPr>
            <a:r>
              <a:rPr lang="ja-JP" altLang="en-US" sz="1200" dirty="0">
                <a:solidFill>
                  <a:srgbClr val="C00000"/>
                </a:solidFill>
                <a:latin typeface="HGSｺﾞｼｯｸE" panose="020B0900000000000000" pitchFamily="50" charset="-128"/>
                <a:ea typeface="HGSｺﾞｼｯｸE" panose="020B0900000000000000" pitchFamily="50" charset="-128"/>
              </a:rPr>
              <a:t>ヤーマンの</a:t>
            </a:r>
            <a:endParaRPr lang="en-US" altLang="ja-JP" sz="1200" dirty="0">
              <a:solidFill>
                <a:srgbClr val="C00000"/>
              </a:solidFill>
              <a:latin typeface="HGSｺﾞｼｯｸE" panose="020B0900000000000000" pitchFamily="50" charset="-128"/>
              <a:ea typeface="HGSｺﾞｼｯｸE" panose="020B0900000000000000" pitchFamily="50" charset="-128"/>
            </a:endParaRPr>
          </a:p>
          <a:p>
            <a:pPr>
              <a:lnSpc>
                <a:spcPts val="1500"/>
              </a:lnSpc>
            </a:pPr>
            <a:r>
              <a:rPr lang="ja-JP" altLang="en-US" sz="1200" dirty="0">
                <a:solidFill>
                  <a:srgbClr val="C00000"/>
                </a:solidFill>
                <a:latin typeface="HGSｺﾞｼｯｸE" panose="020B0900000000000000" pitchFamily="50" charset="-128"/>
                <a:ea typeface="HGSｺﾞｼｯｸE" panose="020B0900000000000000" pitchFamily="50" charset="-128"/>
              </a:rPr>
              <a:t>支給画像</a:t>
            </a:r>
            <a:endParaRPr lang="en-US" altLang="ja-JP" sz="1200" dirty="0">
              <a:solidFill>
                <a:srgbClr val="C00000"/>
              </a:solidFill>
              <a:latin typeface="HGSｺﾞｼｯｸE" panose="020B0900000000000000" pitchFamily="50" charset="-128"/>
              <a:ea typeface="HGSｺﾞｼｯｸE" panose="020B0900000000000000" pitchFamily="50" charset="-128"/>
            </a:endParaRPr>
          </a:p>
        </p:txBody>
      </p:sp>
      <p:sp>
        <p:nvSpPr>
          <p:cNvPr id="2" name="テキスト ボックス 1">
            <a:extLst>
              <a:ext uri="{FF2B5EF4-FFF2-40B4-BE49-F238E27FC236}">
                <a16:creationId xmlns:a16="http://schemas.microsoft.com/office/drawing/2014/main" id="{02A0A56C-6EE3-4CF8-B78F-89836699CC83}"/>
              </a:ext>
            </a:extLst>
          </p:cNvPr>
          <p:cNvSpPr txBox="1"/>
          <p:nvPr/>
        </p:nvSpPr>
        <p:spPr>
          <a:xfrm>
            <a:off x="3034995" y="5940229"/>
            <a:ext cx="1826141" cy="261738"/>
          </a:xfrm>
          <a:prstGeom prst="rect">
            <a:avLst/>
          </a:prstGeom>
          <a:noFill/>
        </p:spPr>
        <p:txBody>
          <a:bodyPr wrap="square" rtlCol="0">
            <a:spAutoFit/>
          </a:bodyPr>
          <a:lstStyle/>
          <a:p>
            <a:pPr>
              <a:lnSpc>
                <a:spcPts val="15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最新の美容機器をお試しできます！</a:t>
            </a:r>
            <a:endParaRPr kumimoji="1" lang="ja-JP" altLang="en-US" sz="1200" dirty="0"/>
          </a:p>
        </p:txBody>
      </p:sp>
      <p:sp>
        <p:nvSpPr>
          <p:cNvPr id="4" name="正方形/長方形 3">
            <a:extLst>
              <a:ext uri="{FF2B5EF4-FFF2-40B4-BE49-F238E27FC236}">
                <a16:creationId xmlns:a16="http://schemas.microsoft.com/office/drawing/2014/main" id="{6F3566B1-DB80-487B-821A-02FDC26C1EE6}"/>
              </a:ext>
            </a:extLst>
          </p:cNvPr>
          <p:cNvSpPr/>
          <p:nvPr/>
        </p:nvSpPr>
        <p:spPr>
          <a:xfrm>
            <a:off x="3110180" y="7842565"/>
            <a:ext cx="2040942" cy="1569660"/>
          </a:xfrm>
          <a:prstGeom prst="rect">
            <a:avLst/>
          </a:prstGeom>
        </p:spPr>
        <p:txBody>
          <a:bodyPr wrap="square">
            <a:spAutoFit/>
          </a:bodyPr>
          <a:lstStyle/>
          <a:p>
            <a:r>
              <a:rPr lang="ja-JP" altLang="en-US" sz="800" dirty="0">
                <a:latin typeface="HGSｺﾞｼｯｸE" panose="020B0900000000000000" pitchFamily="50" charset="-128"/>
                <a:ea typeface="HGSｺﾞｼｯｸE" panose="020B0900000000000000" pitchFamily="50" charset="-128"/>
              </a:rPr>
              <a:t>最後に押さえておきたいのが、北館</a:t>
            </a:r>
            <a:r>
              <a:rPr lang="en-US" altLang="ja-JP" sz="800" dirty="0">
                <a:latin typeface="HGSｺﾞｼｯｸE" panose="020B0900000000000000" pitchFamily="50" charset="-128"/>
                <a:ea typeface="HGSｺﾞｼｯｸE" panose="020B0900000000000000" pitchFamily="50" charset="-128"/>
              </a:rPr>
              <a:t>1</a:t>
            </a:r>
            <a:r>
              <a:rPr lang="ja-JP" altLang="en-US" sz="800" dirty="0">
                <a:latin typeface="HGSｺﾞｼｯｸE" panose="020B0900000000000000" pitchFamily="50" charset="-128"/>
                <a:ea typeface="HGSｺﾞｼｯｸE" panose="020B0900000000000000" pitchFamily="50" charset="-128"/>
              </a:rPr>
              <a:t>階のアンテナプラス（セリーヌ横）で展開している</a:t>
            </a:r>
            <a:r>
              <a:rPr lang="en-US" altLang="ja-JP" sz="800" dirty="0">
                <a:latin typeface="HGSｺﾞｼｯｸE" panose="020B0900000000000000" pitchFamily="50" charset="-128"/>
                <a:ea typeface="HGSｺﾞｼｯｸE" panose="020B0900000000000000" pitchFamily="50" charset="-128"/>
              </a:rPr>
              <a:t>POP UP</a:t>
            </a:r>
            <a:r>
              <a:rPr lang="ja-JP" altLang="en-US" sz="800" dirty="0">
                <a:latin typeface="HGSｺﾞｼｯｸE" panose="020B0900000000000000" pitchFamily="50" charset="-128"/>
                <a:ea typeface="HGSｺﾞｼｯｸE" panose="020B0900000000000000" pitchFamily="50" charset="-128"/>
              </a:rPr>
              <a:t>ショップ。ヘアドライヤーを扱う</a:t>
            </a: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ダイソン</a:t>
            </a: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と美容メーカーの</a:t>
            </a: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ヤーマン</a:t>
            </a: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が登場します。</a:t>
            </a: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ダイソン</a:t>
            </a: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ではカール・ブロー・ドライができる新製品の「</a:t>
            </a:r>
            <a:r>
              <a:rPr lang="en-US" altLang="ja-JP" sz="800" dirty="0">
                <a:latin typeface="HGSｺﾞｼｯｸE" panose="020B0900000000000000" pitchFamily="50" charset="-128"/>
                <a:ea typeface="HGSｺﾞｼｯｸE" panose="020B0900000000000000" pitchFamily="50" charset="-128"/>
              </a:rPr>
              <a:t>Dyson </a:t>
            </a:r>
            <a:r>
              <a:rPr lang="en-US" altLang="ja-JP" sz="800" dirty="0" err="1">
                <a:latin typeface="HGSｺﾞｼｯｸE" panose="020B0900000000000000" pitchFamily="50" charset="-128"/>
                <a:ea typeface="HGSｺﾞｼｯｸE" panose="020B0900000000000000" pitchFamily="50" charset="-128"/>
              </a:rPr>
              <a:t>Airwrap</a:t>
            </a:r>
            <a:r>
              <a:rPr lang="en-US" altLang="ja-JP" sz="800" dirty="0">
                <a:latin typeface="HGSｺﾞｼｯｸE" panose="020B0900000000000000" pitchFamily="50" charset="-128"/>
                <a:ea typeface="HGSｺﾞｼｯｸE" panose="020B0900000000000000" pitchFamily="50" charset="-128"/>
              </a:rPr>
              <a:t>™ </a:t>
            </a:r>
            <a:r>
              <a:rPr lang="ja-JP" altLang="en-US" sz="800" dirty="0">
                <a:latin typeface="HGSｺﾞｼｯｸE" panose="020B0900000000000000" pitchFamily="50" charset="-128"/>
                <a:ea typeface="HGSｺﾞｼｯｸE" panose="020B0900000000000000" pitchFamily="50" charset="-128"/>
              </a:rPr>
              <a:t>スタイラー」が、</a:t>
            </a: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ヤーマン</a:t>
            </a: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では大人気のラジオ波美顔器をはじめとした最新アイテムが展示販売されます。新しい“キレイ”に出会うチャンスです！ぜひ店頭で試してみてください☆</a:t>
            </a:r>
          </a:p>
        </p:txBody>
      </p:sp>
    </p:spTree>
    <p:extLst>
      <p:ext uri="{BB962C8B-B14F-4D97-AF65-F5344CB8AC3E}">
        <p14:creationId xmlns:p14="http://schemas.microsoft.com/office/powerpoint/2010/main" val="3436975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rotWithShape="1">
          <a:blip r:embed="rId2" cstate="print">
            <a:extLst>
              <a:ext uri="{28A0092B-C50C-407E-A947-70E740481C1C}">
                <a14:useLocalDpi xmlns:a14="http://schemas.microsoft.com/office/drawing/2010/main" val="0"/>
              </a:ext>
            </a:extLst>
          </a:blip>
          <a:srcRect t="34055" b="33849"/>
          <a:stretch/>
        </p:blipFill>
        <p:spPr>
          <a:xfrm>
            <a:off x="3034800" y="2751889"/>
            <a:ext cx="2160000" cy="1230557"/>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48939" b="9630"/>
          <a:stretch/>
        </p:blipFill>
        <p:spPr>
          <a:xfrm>
            <a:off x="3034800" y="5113388"/>
            <a:ext cx="2160000" cy="1588461"/>
          </a:xfrm>
          <a:prstGeom prst="rect">
            <a:avLst/>
          </a:prstGeom>
        </p:spPr>
      </p:pic>
      <p:sp>
        <p:nvSpPr>
          <p:cNvPr id="33" name="テキスト ボックス 32"/>
          <p:cNvSpPr txBox="1"/>
          <p:nvPr/>
        </p:nvSpPr>
        <p:spPr>
          <a:xfrm>
            <a:off x="5538895" y="4285195"/>
            <a:ext cx="1319092" cy="577081"/>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冬コスメ</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きれいフェス</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大丸心斎橋店</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grpSp>
        <p:nvGrpSpPr>
          <p:cNvPr id="4" name="グループ化 3"/>
          <p:cNvGrpSpPr/>
          <p:nvPr/>
        </p:nvGrpSpPr>
        <p:grpSpPr>
          <a:xfrm>
            <a:off x="3048362" y="4088522"/>
            <a:ext cx="2160000" cy="1020636"/>
            <a:chOff x="3048362" y="7685971"/>
            <a:chExt cx="2160000" cy="1020636"/>
          </a:xfrm>
        </p:grpSpPr>
        <p:sp>
          <p:nvSpPr>
            <p:cNvPr id="23" name="正方形/長方形 22"/>
            <p:cNvSpPr/>
            <p:nvPr/>
          </p:nvSpPr>
          <p:spPr>
            <a:xfrm>
              <a:off x="3048362" y="7685971"/>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4" name="角丸四角形 23"/>
            <p:cNvSpPr/>
            <p:nvPr/>
          </p:nvSpPr>
          <p:spPr>
            <a:xfrm>
              <a:off x="3396149" y="7843848"/>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5" name="角丸四角形 24"/>
            <p:cNvSpPr/>
            <p:nvPr/>
          </p:nvSpPr>
          <p:spPr>
            <a:xfrm>
              <a:off x="4118631" y="7843848"/>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6" name="角丸四角形 25"/>
            <p:cNvSpPr/>
            <p:nvPr/>
          </p:nvSpPr>
          <p:spPr>
            <a:xfrm>
              <a:off x="3133767" y="8062901"/>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7" name="角丸四角形 26"/>
            <p:cNvSpPr/>
            <p:nvPr/>
          </p:nvSpPr>
          <p:spPr>
            <a:xfrm>
              <a:off x="3856249" y="8062901"/>
              <a:ext cx="648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8" name="角丸四角形 27"/>
            <p:cNvSpPr/>
            <p:nvPr/>
          </p:nvSpPr>
          <p:spPr>
            <a:xfrm>
              <a:off x="4536862" y="8062900"/>
              <a:ext cx="576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29" name="角丸四角形 28"/>
            <p:cNvSpPr/>
            <p:nvPr/>
          </p:nvSpPr>
          <p:spPr>
            <a:xfrm>
              <a:off x="3354102" y="8291014"/>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0" name="角丸四角形 29"/>
            <p:cNvSpPr/>
            <p:nvPr/>
          </p:nvSpPr>
          <p:spPr>
            <a:xfrm>
              <a:off x="4076584" y="8291014"/>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grpSp>
      <p:sp>
        <p:nvSpPr>
          <p:cNvPr id="3" name="正方形/長方形 2"/>
          <p:cNvSpPr/>
          <p:nvPr/>
        </p:nvSpPr>
        <p:spPr>
          <a:xfrm>
            <a:off x="3034800" y="233659"/>
            <a:ext cx="2160000" cy="6691154"/>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p:cNvSpPr txBox="1"/>
          <p:nvPr/>
        </p:nvSpPr>
        <p:spPr>
          <a:xfrm>
            <a:off x="3078843" y="507262"/>
            <a:ext cx="2064500" cy="73866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今回はコスメフロアを中心にご紹介しましたが、各階でも“キレイ”を楽しむ企画が盛りだくさん！ 詳しくは、大丸心斎橋店の公式サイトをチェックしてくださいね♪</a:t>
            </a:r>
          </a:p>
        </p:txBody>
      </p:sp>
      <p:sp>
        <p:nvSpPr>
          <p:cNvPr id="37" name="テキスト ボックス 36"/>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1129-3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6" name="正方形/長方形 35"/>
          <p:cNvSpPr/>
          <p:nvPr/>
        </p:nvSpPr>
        <p:spPr>
          <a:xfrm>
            <a:off x="2911131" y="6899810"/>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26010" y="6924812"/>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14748" y="6852746"/>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1916</TotalTime>
  <Words>808</Words>
  <Application>Microsoft Office PowerPoint</Application>
  <PresentationFormat>B4 (JIS) 257x364 mm</PresentationFormat>
  <Paragraphs>38</Paragraphs>
  <Slides>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岡橋 由記</cp:lastModifiedBy>
  <cp:revision>220</cp:revision>
  <cp:lastPrinted>2018-10-10T03:56:08Z</cp:lastPrinted>
  <dcterms:created xsi:type="dcterms:W3CDTF">2018-10-01T11:14:38Z</dcterms:created>
  <dcterms:modified xsi:type="dcterms:W3CDTF">2018-11-08T01:27:59Z</dcterms:modified>
</cp:coreProperties>
</file>