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58" r:id="rId5"/>
  </p:sldIdLst>
  <p:sldSz cx="8229600" cy="10972800" type="B4JIS"/>
  <p:notesSz cx="6870700" cy="99314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14" userDrawn="1">
          <p15:clr>
            <a:srgbClr val="A4A3A4"/>
          </p15:clr>
        </p15:guide>
        <p15:guide id="2" pos="25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a:srgbClr val="FF9999"/>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061" autoAdjust="0"/>
    <p:restoredTop sz="95419" autoAdjust="0"/>
  </p:normalViewPr>
  <p:slideViewPr>
    <p:cSldViewPr snapToGrid="0" showGuides="1">
      <p:cViewPr>
        <p:scale>
          <a:sx n="160" d="100"/>
          <a:sy n="160" d="100"/>
        </p:scale>
        <p:origin x="-1044" y="-1614"/>
      </p:cViewPr>
      <p:guideLst>
        <p:guide orient="horz" pos="1914"/>
        <p:guide pos="2592"/>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17220" y="1795781"/>
            <a:ext cx="6995160" cy="3820160"/>
          </a:xfrm>
        </p:spPr>
        <p:txBody>
          <a:bodyPr anchor="b"/>
          <a:lstStyle>
            <a:lvl1pPr algn="ctr">
              <a:defRPr sz="5400"/>
            </a:lvl1pPr>
          </a:lstStyle>
          <a:p>
            <a:r>
              <a:rPr lang="ja-JP" altLang="en-US"/>
              <a:t>マスター タイトルの書式設定</a:t>
            </a:r>
            <a:endParaRPr lang="en-US" dirty="0"/>
          </a:p>
        </p:txBody>
      </p:sp>
      <p:sp>
        <p:nvSpPr>
          <p:cNvPr id="3" name="Subtitle 2"/>
          <p:cNvSpPr>
            <a:spLocks noGrp="1"/>
          </p:cNvSpPr>
          <p:nvPr>
            <p:ph type="subTitle" idx="1"/>
          </p:nvPr>
        </p:nvSpPr>
        <p:spPr>
          <a:xfrm>
            <a:off x="1028700" y="5763261"/>
            <a:ext cx="6172200" cy="2649219"/>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545208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619894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61499" y="2735583"/>
            <a:ext cx="7098030" cy="4564379"/>
          </a:xfrm>
        </p:spPr>
        <p:txBody>
          <a:bodyPr anchor="b"/>
          <a:lstStyle>
            <a:lvl1pPr>
              <a:defRPr sz="5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61499" y="7343143"/>
            <a:ext cx="7098030" cy="2400299"/>
          </a:xfrm>
        </p:spPr>
        <p:txBody>
          <a:bodyPr/>
          <a:lstStyle>
            <a:lvl1pPr marL="0" indent="0">
              <a:buNone/>
              <a:defRPr sz="2160">
                <a:solidFill>
                  <a:schemeClr val="tx1"/>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7287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6578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16623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09640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66857" y="584202"/>
            <a:ext cx="7098030" cy="2120901"/>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6858" y="2689861"/>
            <a:ext cx="3481506"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4" name="Content Placeholder 3"/>
          <p:cNvSpPr>
            <a:spLocks noGrp="1"/>
          </p:cNvSpPr>
          <p:nvPr>
            <p:ph sz="half" idx="2"/>
          </p:nvPr>
        </p:nvSpPr>
        <p:spPr>
          <a:xfrm>
            <a:off x="566858" y="4008120"/>
            <a:ext cx="3481506"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166235" y="2689861"/>
            <a:ext cx="3498652"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6" name="Content Placeholder 5"/>
          <p:cNvSpPr>
            <a:spLocks noGrp="1"/>
          </p:cNvSpPr>
          <p:nvPr>
            <p:ph sz="quarter" idx="4"/>
          </p:nvPr>
        </p:nvSpPr>
        <p:spPr>
          <a:xfrm>
            <a:off x="4166235" y="4008120"/>
            <a:ext cx="3498652"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3501624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4269743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329168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Content Placeholder 2"/>
          <p:cNvSpPr>
            <a:spLocks noGrp="1"/>
          </p:cNvSpPr>
          <p:nvPr>
            <p:ph idx="1"/>
          </p:nvPr>
        </p:nvSpPr>
        <p:spPr>
          <a:xfrm>
            <a:off x="3498652" y="1579882"/>
            <a:ext cx="4166235" cy="7797800"/>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200212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498652" y="1579882"/>
            <a:ext cx="4166235" cy="7797800"/>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ja-JP" altLang="en-US"/>
              <a:t>図を追加</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128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68457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89308" y="584200"/>
            <a:ext cx="1774508" cy="929894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65785" y="584200"/>
            <a:ext cx="5220653" cy="9298941"/>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515473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5785" y="584202"/>
            <a:ext cx="7098030" cy="212090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5785" y="2921000"/>
            <a:ext cx="7098030" cy="6962141"/>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65785" y="10170162"/>
            <a:ext cx="1851660" cy="584200"/>
          </a:xfrm>
          <a:prstGeom prst="rect">
            <a:avLst/>
          </a:prstGeom>
        </p:spPr>
        <p:txBody>
          <a:bodyPr vert="horz" lIns="91440" tIns="45720" rIns="91440" bIns="45720" rtlCol="0" anchor="ctr"/>
          <a:lstStyle>
            <a:lvl1pPr algn="l">
              <a:defRPr sz="1080">
                <a:solidFill>
                  <a:schemeClr val="tx1">
                    <a:tint val="75000"/>
                  </a:schemeClr>
                </a:solidFill>
              </a:defRPr>
            </a:lvl1pPr>
          </a:lstStyle>
          <a:p>
            <a:fld id="{390D6362-5BC2-472A-84D9-D6B87E5028F8}" type="datetimeFigureOut">
              <a:rPr kumimoji="1" lang="ja-JP" altLang="en-US" smtClean="0"/>
              <a:t>2018/11/7</a:t>
            </a:fld>
            <a:endParaRPr kumimoji="1" lang="ja-JP" altLang="en-US"/>
          </a:p>
        </p:txBody>
      </p:sp>
      <p:sp>
        <p:nvSpPr>
          <p:cNvPr id="5" name="Footer Placeholder 4"/>
          <p:cNvSpPr>
            <a:spLocks noGrp="1"/>
          </p:cNvSpPr>
          <p:nvPr>
            <p:ph type="ftr" sz="quarter" idx="3"/>
          </p:nvPr>
        </p:nvSpPr>
        <p:spPr>
          <a:xfrm>
            <a:off x="2726055" y="10170162"/>
            <a:ext cx="2777490" cy="584200"/>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812155" y="10170162"/>
            <a:ext cx="1851660" cy="584200"/>
          </a:xfrm>
          <a:prstGeom prst="rect">
            <a:avLst/>
          </a:prstGeom>
        </p:spPr>
        <p:txBody>
          <a:bodyPr vert="horz" lIns="91440" tIns="45720" rIns="91440" bIns="45720" rtlCol="0" anchor="ctr"/>
          <a:lstStyle>
            <a:lvl1pPr algn="r">
              <a:defRPr sz="1080">
                <a:solidFill>
                  <a:schemeClr val="tx1">
                    <a:tint val="75000"/>
                  </a:schemeClr>
                </a:solidFill>
              </a:defRPr>
            </a:lvl1p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980553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kumimoji="1"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kumimoji="1"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kumimoji="1"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kumimoji="1"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9pPr>
    </p:bodyStyle>
    <p:otherStyle>
      <a:defPPr>
        <a:defRPr lang="en-US"/>
      </a:defPPr>
      <a:lvl1pPr marL="0" algn="l" defTabSz="822960" rtl="0" eaLnBrk="1" latinLnBrk="0" hangingPunct="1">
        <a:defRPr kumimoji="1" sz="1620" kern="1200">
          <a:solidFill>
            <a:schemeClr val="tx1"/>
          </a:solidFill>
          <a:latin typeface="+mn-lt"/>
          <a:ea typeface="+mn-ea"/>
          <a:cs typeface="+mn-cs"/>
        </a:defRPr>
      </a:lvl1pPr>
      <a:lvl2pPr marL="411480" algn="l" defTabSz="822960" rtl="0" eaLnBrk="1" latinLnBrk="0" hangingPunct="1">
        <a:defRPr kumimoji="1" sz="1620" kern="1200">
          <a:solidFill>
            <a:schemeClr val="tx1"/>
          </a:solidFill>
          <a:latin typeface="+mn-lt"/>
          <a:ea typeface="+mn-ea"/>
          <a:cs typeface="+mn-cs"/>
        </a:defRPr>
      </a:lvl2pPr>
      <a:lvl3pPr marL="822960" algn="l" defTabSz="822960" rtl="0" eaLnBrk="1" latinLnBrk="0" hangingPunct="1">
        <a:defRPr kumimoji="1" sz="1620" kern="1200">
          <a:solidFill>
            <a:schemeClr val="tx1"/>
          </a:solidFill>
          <a:latin typeface="+mn-lt"/>
          <a:ea typeface="+mn-ea"/>
          <a:cs typeface="+mn-cs"/>
        </a:defRPr>
      </a:lvl3pPr>
      <a:lvl4pPr marL="1234440" algn="l" defTabSz="822960" rtl="0" eaLnBrk="1" latinLnBrk="0" hangingPunct="1">
        <a:defRPr kumimoji="1" sz="1620" kern="1200">
          <a:solidFill>
            <a:schemeClr val="tx1"/>
          </a:solidFill>
          <a:latin typeface="+mn-lt"/>
          <a:ea typeface="+mn-ea"/>
          <a:cs typeface="+mn-cs"/>
        </a:defRPr>
      </a:lvl4pPr>
      <a:lvl5pPr marL="1645920" algn="l" defTabSz="822960" rtl="0" eaLnBrk="1" latinLnBrk="0" hangingPunct="1">
        <a:defRPr kumimoji="1" sz="1620" kern="1200">
          <a:solidFill>
            <a:schemeClr val="tx1"/>
          </a:solidFill>
          <a:latin typeface="+mn-lt"/>
          <a:ea typeface="+mn-ea"/>
          <a:cs typeface="+mn-cs"/>
        </a:defRPr>
      </a:lvl5pPr>
      <a:lvl6pPr marL="2057400" algn="l" defTabSz="822960" rtl="0" eaLnBrk="1" latinLnBrk="0" hangingPunct="1">
        <a:defRPr kumimoji="1" sz="1620" kern="1200">
          <a:solidFill>
            <a:schemeClr val="tx1"/>
          </a:solidFill>
          <a:latin typeface="+mn-lt"/>
          <a:ea typeface="+mn-ea"/>
          <a:cs typeface="+mn-cs"/>
        </a:defRPr>
      </a:lvl6pPr>
      <a:lvl7pPr marL="2468880" algn="l" defTabSz="822960" rtl="0" eaLnBrk="1" latinLnBrk="0" hangingPunct="1">
        <a:defRPr kumimoji="1" sz="1620" kern="1200">
          <a:solidFill>
            <a:schemeClr val="tx1"/>
          </a:solidFill>
          <a:latin typeface="+mn-lt"/>
          <a:ea typeface="+mn-ea"/>
          <a:cs typeface="+mn-cs"/>
        </a:defRPr>
      </a:lvl7pPr>
      <a:lvl8pPr marL="2880360" algn="l" defTabSz="822960" rtl="0" eaLnBrk="1" latinLnBrk="0" hangingPunct="1">
        <a:defRPr kumimoji="1" sz="1620" kern="1200">
          <a:solidFill>
            <a:schemeClr val="tx1"/>
          </a:solidFill>
          <a:latin typeface="+mn-lt"/>
          <a:ea typeface="+mn-ea"/>
          <a:cs typeface="+mn-cs"/>
        </a:defRPr>
      </a:lvl8pPr>
      <a:lvl9pPr marL="3291840" algn="l" defTabSz="822960" rtl="0" eaLnBrk="1" latinLnBrk="0" hangingPunct="1">
        <a:defRPr kumimoji="1"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p:cNvPicPr>
            <a:picLocks noChangeAspect="1"/>
          </p:cNvPicPr>
          <p:nvPr/>
        </p:nvPicPr>
        <p:blipFill rotWithShape="1">
          <a:blip r:embed="rId2" cstate="print">
            <a:extLst>
              <a:ext uri="{28A0092B-C50C-407E-A947-70E740481C1C}">
                <a14:useLocalDpi xmlns:a14="http://schemas.microsoft.com/office/drawing/2010/main" val="0"/>
              </a:ext>
            </a:extLst>
          </a:blip>
          <a:srcRect l="4888" t="6373" r="6530" b="4806"/>
          <a:stretch/>
        </p:blipFill>
        <p:spPr>
          <a:xfrm>
            <a:off x="3034910" y="6249902"/>
            <a:ext cx="2154170" cy="1440000"/>
          </a:xfrm>
          <a:prstGeom prst="rect">
            <a:avLst/>
          </a:prstGeom>
        </p:spPr>
      </p:pic>
      <p:pic>
        <p:nvPicPr>
          <p:cNvPr id="3" name="図 2"/>
          <p:cNvPicPr>
            <a:picLocks noChangeAspect="1"/>
          </p:cNvPicPr>
          <p:nvPr/>
        </p:nvPicPr>
        <p:blipFill rotWithShape="1">
          <a:blip r:embed="rId3" cstate="print">
            <a:extLst>
              <a:ext uri="{28A0092B-C50C-407E-A947-70E740481C1C}">
                <a14:useLocalDpi xmlns:a14="http://schemas.microsoft.com/office/drawing/2010/main" val="0"/>
              </a:ext>
            </a:extLst>
          </a:blip>
          <a:srcRect l="8338" t="2967" r="3769" b="9132"/>
          <a:stretch/>
        </p:blipFill>
        <p:spPr>
          <a:xfrm>
            <a:off x="3034910" y="1155623"/>
            <a:ext cx="2159780" cy="1440000"/>
          </a:xfrm>
          <a:prstGeom prst="rect">
            <a:avLst/>
          </a:prstGeom>
        </p:spPr>
      </p:pic>
      <p:sp>
        <p:nvSpPr>
          <p:cNvPr id="10" name="正方形/長方形 9"/>
          <p:cNvSpPr/>
          <p:nvPr/>
        </p:nvSpPr>
        <p:spPr>
          <a:xfrm>
            <a:off x="3041678" y="2601656"/>
            <a:ext cx="2160000" cy="11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3092978" y="5856739"/>
            <a:ext cx="2057400" cy="331501"/>
          </a:xfrm>
          <a:prstGeom prst="rect">
            <a:avLst/>
          </a:prstGeom>
          <a:noFill/>
        </p:spPr>
        <p:txBody>
          <a:bodyPr wrap="square" lIns="0" tIns="0" rIns="0" bIns="0" rtlCol="0">
            <a:spAutoFit/>
          </a:bodyPr>
          <a:lstStyle/>
          <a:p>
            <a:pPr>
              <a:lnSpc>
                <a:spcPts val="1400"/>
              </a:lnSpc>
            </a:pPr>
            <a:r>
              <a:rPr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クレ・ド・ポー ボーテ</a:t>
            </a:r>
            <a:r>
              <a:rPr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が誇るハイパフォーマンスクリーム。</a:t>
            </a:r>
            <a:endParaRPr kumimoji="1"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1" name="テキスト ボックス 10"/>
          <p:cNvSpPr txBox="1"/>
          <p:nvPr/>
        </p:nvSpPr>
        <p:spPr>
          <a:xfrm>
            <a:off x="3135006" y="8233060"/>
            <a:ext cx="1994547" cy="1923604"/>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“ご褒美コスメ</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”で、</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まず思い浮かんだのがこちら。店頭で「やっぱりコレは格別」との声をよく聞いていた、高級クリームです。肌研究を重ねて、美しさにつながる肌サイクルに着目して作られた一品で</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、選び抜かれた贅沢</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な成分が配合されています</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。ここ一番の時の集中</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ケアとして使うために、手に入れておくのもおすすめ。宝石のようなボトルは、お部屋にあるだけでテンションが上がります♡</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2" name="テキスト ボックス 11"/>
          <p:cNvSpPr txBox="1"/>
          <p:nvPr/>
        </p:nvSpPr>
        <p:spPr>
          <a:xfrm>
            <a:off x="3084312" y="3960595"/>
            <a:ext cx="2057400" cy="1315745"/>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気になっていたけど手が出せなかった“憧れのコスメ”は、</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年間がんばった自分に贈るご褒美にぴったり。今日は、その候補にしてほしいアイテムをピックアップしてみました。「自分で買う時間の楽しみ」と「自分で買える誇り」も手に入るから、気持ちまで豊かになれますよ☆</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4" name="テキスト ボックス 13"/>
          <p:cNvSpPr txBox="1"/>
          <p:nvPr/>
        </p:nvSpPr>
        <p:spPr>
          <a:xfrm>
            <a:off x="3146975" y="2673298"/>
            <a:ext cx="1880188" cy="384721"/>
          </a:xfrm>
          <a:prstGeom prst="rect">
            <a:avLst/>
          </a:prstGeom>
          <a:noFill/>
        </p:spPr>
        <p:txBody>
          <a:bodyPr wrap="square" lIns="0" tIns="0" rIns="0" bIns="0" rtlCol="0">
            <a:spAutoFit/>
          </a:bodyPr>
          <a:lstStyle/>
          <a:p>
            <a:pPr>
              <a:lnSpc>
                <a:spcPts val="1500"/>
              </a:lnSpc>
            </a:pP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今年もがんばった自分に♡ちょっぴり贅沢なご褒美</a:t>
            </a:r>
            <a:r>
              <a:rPr lang="ja-JP" altLang="en-US"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コスメ</a:t>
            </a:r>
            <a:r>
              <a:rPr lang="en-US" altLang="ja-JP"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5</a:t>
            </a:r>
            <a:r>
              <a:rPr lang="ja-JP" altLang="en-US"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選。</a:t>
            </a:r>
            <a:endParaRPr kumimoji="1"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5" name="テキスト ボックス 14"/>
          <p:cNvSpPr txBox="1"/>
          <p:nvPr/>
        </p:nvSpPr>
        <p:spPr>
          <a:xfrm>
            <a:off x="3376116" y="3441888"/>
            <a:ext cx="1522455" cy="212815"/>
          </a:xfrm>
          <a:prstGeom prst="rect">
            <a:avLst/>
          </a:prstGeom>
          <a:noFill/>
        </p:spPr>
        <p:txBody>
          <a:bodyPr wrap="square" lIns="0" tIns="0" rIns="0" bIns="0" rtlCol="0">
            <a:spAutoFit/>
          </a:bodyPr>
          <a:lstStyle/>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化粧品バイヤー</a:t>
            </a:r>
          </a:p>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藤原</a:t>
            </a:r>
            <a:endPar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7" name="テキスト ボックス 16"/>
          <p:cNvSpPr txBox="1"/>
          <p:nvPr/>
        </p:nvSpPr>
        <p:spPr>
          <a:xfrm>
            <a:off x="3135332" y="3272509"/>
            <a:ext cx="464249" cy="101695"/>
          </a:xfrm>
          <a:prstGeom prst="rect">
            <a:avLst/>
          </a:prstGeom>
          <a:noFill/>
        </p:spPr>
        <p:txBody>
          <a:bodyPr wrap="square" lIns="0" tIns="0" rIns="0" bIns="0" rtlCol="0">
            <a:spAutoFit/>
          </a:bodyPr>
          <a:lstStyle/>
          <a:p>
            <a:pPr>
              <a:lnSpc>
                <a:spcPts val="900"/>
              </a:lnSpc>
            </a:pPr>
            <a:r>
              <a:rPr lang="en-US" altLang="ja-JP" sz="700" dirty="0">
                <a:solidFill>
                  <a:schemeClr val="tx1">
                    <a:lumMod val="75000"/>
                    <a:lumOff val="25000"/>
                  </a:schemeClr>
                </a:solidFill>
                <a:latin typeface="HGSｺﾞｼｯｸE" panose="020B0900000000000000" pitchFamily="50" charset="-128"/>
                <a:ea typeface="HGSｺﾞｼｯｸE" panose="020B0900000000000000" pitchFamily="50" charset="-128"/>
              </a:rPr>
              <a:t>2018.11.30</a:t>
            </a:r>
          </a:p>
        </p:txBody>
      </p:sp>
      <p:sp>
        <p:nvSpPr>
          <p:cNvPr id="19" name="角丸四角形 18"/>
          <p:cNvSpPr/>
          <p:nvPr/>
        </p:nvSpPr>
        <p:spPr>
          <a:xfrm>
            <a:off x="3609975" y="3265490"/>
            <a:ext cx="216694" cy="117673"/>
          </a:xfrm>
          <a:prstGeom prst="roundRect">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3633221" y="3273478"/>
            <a:ext cx="183054" cy="115416"/>
          </a:xfrm>
          <a:prstGeom prst="rect">
            <a:avLst/>
          </a:prstGeom>
          <a:noFill/>
        </p:spPr>
        <p:txBody>
          <a:bodyPr wrap="square" lIns="0" tIns="0" rIns="0" bIns="0" rtlCol="0">
            <a:spAutoFit/>
          </a:bodyPr>
          <a:lstStyle/>
          <a:p>
            <a:pPr algn="dist">
              <a:lnSpc>
                <a:spcPts val="900"/>
              </a:lnSpc>
            </a:pPr>
            <a:r>
              <a:rPr lang="en-US" altLang="ja-JP" sz="600" dirty="0">
                <a:solidFill>
                  <a:schemeClr val="bg1"/>
                </a:solidFill>
                <a:latin typeface="HGSｺﾞｼｯｸE" panose="020B0900000000000000" pitchFamily="50" charset="-128"/>
                <a:ea typeface="HGSｺﾞｼｯｸE" panose="020B0900000000000000" pitchFamily="50" charset="-128"/>
              </a:rPr>
              <a:t>NEW</a:t>
            </a:r>
            <a:endParaRPr kumimoji="1" lang="ja-JP" altLang="en-US" sz="600" dirty="0">
              <a:solidFill>
                <a:schemeClr val="bg1"/>
              </a:solidFill>
              <a:latin typeface="HGSｺﾞｼｯｸE" panose="020B0900000000000000" pitchFamily="50" charset="-128"/>
              <a:ea typeface="HGSｺﾞｼｯｸE" panose="020B0900000000000000" pitchFamily="50" charset="-128"/>
            </a:endParaRPr>
          </a:p>
        </p:txBody>
      </p:sp>
      <p:sp>
        <p:nvSpPr>
          <p:cNvPr id="21" name="角丸四角形 20"/>
          <p:cNvSpPr/>
          <p:nvPr/>
        </p:nvSpPr>
        <p:spPr>
          <a:xfrm>
            <a:off x="3884965" y="3265490"/>
            <a:ext cx="456095" cy="117673"/>
          </a:xfrm>
          <a:prstGeom prst="roundRect">
            <a:avLst/>
          </a:prstGeom>
          <a:solidFill>
            <a:schemeClr val="bg1"/>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3975930" y="3261052"/>
            <a:ext cx="312701" cy="115416"/>
          </a:xfrm>
          <a:prstGeom prst="rect">
            <a:avLst/>
          </a:prstGeom>
          <a:noFill/>
        </p:spPr>
        <p:txBody>
          <a:bodyPr wrap="square" lIns="0" tIns="0" rIns="0" bIns="0" rtlCol="0">
            <a:spAutoFit/>
          </a:bodyPr>
          <a:lstStyle/>
          <a:p>
            <a:pPr>
              <a:lnSpc>
                <a:spcPts val="900"/>
              </a:lnSpc>
            </a:pPr>
            <a:r>
              <a:rPr lang="ja-JP" altLang="en-US" sz="500" dirty="0">
                <a:solidFill>
                  <a:srgbClr val="FF6699"/>
                </a:solidFill>
                <a:latin typeface="HGSｺﾞｼｯｸE" panose="020B0900000000000000" pitchFamily="50" charset="-128"/>
                <a:ea typeface="HGSｺﾞｼｯｸE" panose="020B0900000000000000" pitchFamily="50" charset="-128"/>
              </a:rPr>
              <a:t>商品紹介</a:t>
            </a:r>
            <a:endParaRPr kumimoji="1" lang="ja-JP" altLang="en-US" sz="500" dirty="0">
              <a:solidFill>
                <a:srgbClr val="FF6699"/>
              </a:solidFill>
              <a:latin typeface="HGSｺﾞｼｯｸE" panose="020B0900000000000000" pitchFamily="50" charset="-128"/>
              <a:ea typeface="HGSｺﾞｼｯｸE" panose="020B0900000000000000" pitchFamily="50" charset="-128"/>
            </a:endParaRPr>
          </a:p>
        </p:txBody>
      </p:sp>
      <p:sp>
        <p:nvSpPr>
          <p:cNvPr id="18" name="円/楕円 17"/>
          <p:cNvSpPr>
            <a:spLocks noChangeAspect="1"/>
          </p:cNvSpPr>
          <p:nvPr/>
        </p:nvSpPr>
        <p:spPr>
          <a:xfrm>
            <a:off x="3126612" y="3452590"/>
            <a:ext cx="216024" cy="21600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1130-1</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pic>
        <p:nvPicPr>
          <p:cNvPr id="5" name="図 4"/>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034800" y="416431"/>
            <a:ext cx="2160000" cy="302352"/>
          </a:xfrm>
          <a:prstGeom prst="rect">
            <a:avLst/>
          </a:prstGeom>
        </p:spPr>
      </p:pic>
      <p:sp>
        <p:nvSpPr>
          <p:cNvPr id="4" name="正方形/長方形 3"/>
          <p:cNvSpPr/>
          <p:nvPr/>
        </p:nvSpPr>
        <p:spPr>
          <a:xfrm>
            <a:off x="3034800" y="410938"/>
            <a:ext cx="2160000" cy="9898186"/>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p:cNvSpPr txBox="1"/>
          <p:nvPr/>
        </p:nvSpPr>
        <p:spPr>
          <a:xfrm>
            <a:off x="3092978" y="7762784"/>
            <a:ext cx="2005692" cy="284437"/>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クレ・ド・ポー ボーテ</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ラ・クレームｎ</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医薬部外品</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〉(30g)</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64,800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24" name="テキスト ボックス 23"/>
          <p:cNvSpPr txBox="1"/>
          <p:nvPr/>
        </p:nvSpPr>
        <p:spPr>
          <a:xfrm>
            <a:off x="3109931" y="770420"/>
            <a:ext cx="1985866" cy="237437"/>
          </a:xfrm>
          <a:prstGeom prst="rect">
            <a:avLst/>
          </a:prstGeom>
          <a:solidFill>
            <a:schemeClr val="bg1"/>
          </a:solidFill>
        </p:spPr>
        <p:txBody>
          <a:bodyPr wrap="square" lIns="0" tIns="0" rIns="0" bIns="0" rtlCol="0">
            <a:spAutoFit/>
          </a:bodyPr>
          <a:lstStyle/>
          <a:p>
            <a:pPr>
              <a:lnSpc>
                <a:spcPts val="1000"/>
              </a:lnSpc>
            </a:pP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トップ  ＞  記事一覧  ＞　今年もがんばった自分に♡ちょっぴり贅沢なご褒美コスメ</a:t>
            </a:r>
            <a:r>
              <a:rPr lang="en-US" altLang="ja-JP" sz="600" dirty="0">
                <a:solidFill>
                  <a:schemeClr val="bg1">
                    <a:lumMod val="50000"/>
                  </a:schemeClr>
                </a:solidFill>
                <a:latin typeface="HGSｺﾞｼｯｸE" panose="020B0900000000000000" pitchFamily="50" charset="-128"/>
                <a:ea typeface="HGSｺﾞｼｯｸE" panose="020B0900000000000000" pitchFamily="50" charset="-128"/>
              </a:rPr>
              <a:t>5</a:t>
            </a: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選。</a:t>
            </a:r>
          </a:p>
        </p:txBody>
      </p:sp>
    </p:spTree>
    <p:extLst>
      <p:ext uri="{BB962C8B-B14F-4D97-AF65-F5344CB8AC3E}">
        <p14:creationId xmlns:p14="http://schemas.microsoft.com/office/powerpoint/2010/main" val="303442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7137" y="5674346"/>
            <a:ext cx="2160000" cy="1440000"/>
          </a:xfrm>
          <a:prstGeom prst="rect">
            <a:avLst/>
          </a:prstGeom>
        </p:spPr>
      </p:pic>
      <p:pic>
        <p:nvPicPr>
          <p:cNvPr id="2" name="図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0969" y="949299"/>
            <a:ext cx="2160000" cy="1440000"/>
          </a:xfrm>
          <a:prstGeom prst="rect">
            <a:avLst/>
          </a:prstGeom>
        </p:spPr>
      </p:pic>
      <p:sp>
        <p:nvSpPr>
          <p:cNvPr id="5" name="正方形/長方形 4"/>
          <p:cNvSpPr/>
          <p:nvPr/>
        </p:nvSpPr>
        <p:spPr>
          <a:xfrm>
            <a:off x="3034800" y="424341"/>
            <a:ext cx="2160000" cy="8992376"/>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3110166" y="533852"/>
            <a:ext cx="2096971" cy="359073"/>
          </a:xfrm>
          <a:prstGeom prst="rect">
            <a:avLst/>
          </a:prstGeom>
          <a:noFill/>
        </p:spPr>
        <p:txBody>
          <a:bodyPr wrap="square" lIns="0" tIns="0" rIns="0" bIns="0" rtlCol="0">
            <a:spAutoFit/>
          </a:bodyPr>
          <a:lstStyle/>
          <a:p>
            <a:pPr>
              <a:lnSpc>
                <a:spcPts val="1400"/>
              </a:lnSpc>
            </a:pP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ラグジュアリークリーム</a:t>
            </a: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の代名詞！</a:t>
            </a:r>
            <a:r>
              <a:rPr lang="en-US" altLang="ja-JP"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ドゥ</a:t>
            </a:r>
            <a:r>
              <a:rPr lang="ja-JP" altLang="en-US" sz="800" b="1"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ラ</a:t>
            </a:r>
            <a:r>
              <a:rPr lang="ja-JP" altLang="en-US" sz="800" b="1"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メール</a:t>
            </a:r>
            <a:r>
              <a:rPr lang="en-US" altLang="ja-JP"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も人気。</a:t>
            </a:r>
            <a:endParaRPr kumimoji="1"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7" name="テキスト ボックス 6"/>
          <p:cNvSpPr txBox="1"/>
          <p:nvPr/>
        </p:nvSpPr>
        <p:spPr>
          <a:xfrm>
            <a:off x="3110167" y="2451418"/>
            <a:ext cx="2005692" cy="307777"/>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ドゥ</a:t>
            </a:r>
            <a:r>
              <a:rPr lang="ja-JP" altLang="en-US" sz="7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ラ</a:t>
            </a:r>
            <a:r>
              <a:rPr lang="ja-JP" altLang="en-US" sz="7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メール</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クレーム </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ドゥ</a:t>
            </a:r>
            <a:r>
              <a:rPr lang="ja-JP" altLang="en-US" sz="7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ラ</a:t>
            </a:r>
            <a:r>
              <a:rPr lang="ja-JP" altLang="en-US" sz="7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メール</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(30mL)</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20,520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8" name="テキスト ボックス 7"/>
          <p:cNvSpPr txBox="1"/>
          <p:nvPr/>
        </p:nvSpPr>
        <p:spPr>
          <a:xfrm>
            <a:off x="3122516" y="2870769"/>
            <a:ext cx="1983111" cy="1731243"/>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“憧れクリーム”</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といえば</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ドゥ･ラ･</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メール</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も忘れてはならない！肌をなめらかに整え</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ツヤ</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を</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もたらしてくれる名品です。私にとっては、旅行に必ず持って行く愛用品</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。写真</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を</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撮る時の“</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お助けコスメ”ですね。初めて試すなら、まずは手が届きやすい</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30mL</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サイズ</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がおすすめ。肌のうるおいを実感したら、リピーターが多いのもうなずけるはずですよ♪</a:t>
            </a:r>
          </a:p>
        </p:txBody>
      </p:sp>
      <p:sp>
        <p:nvSpPr>
          <p:cNvPr id="21" name="テキスト ボックス 20"/>
          <p:cNvSpPr txBox="1"/>
          <p:nvPr/>
        </p:nvSpPr>
        <p:spPr>
          <a:xfrm>
            <a:off x="3122516" y="5256957"/>
            <a:ext cx="1993343" cy="331501"/>
          </a:xfrm>
          <a:prstGeom prst="rect">
            <a:avLst/>
          </a:prstGeom>
          <a:noFill/>
        </p:spPr>
        <p:txBody>
          <a:bodyPr wrap="square" lIns="0" tIns="0" rIns="0" bIns="0" rtlCol="0">
            <a:spAutoFit/>
          </a:bodyPr>
          <a:lstStyle/>
          <a:p>
            <a:pPr>
              <a:lnSpc>
                <a:spcPts val="1400"/>
              </a:lnSpc>
            </a:pP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乾燥対策に◎な</a:t>
            </a:r>
            <a:r>
              <a:rPr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コスメデコルテ</a:t>
            </a:r>
            <a:r>
              <a:rPr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のオイル。</a:t>
            </a:r>
            <a:endParaRPr kumimoji="1"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1130-2</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8" name="テキスト ボックス 17"/>
          <p:cNvSpPr txBox="1"/>
          <p:nvPr/>
        </p:nvSpPr>
        <p:spPr>
          <a:xfrm>
            <a:off x="3087586" y="7144594"/>
            <a:ext cx="2005692" cy="284437"/>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コスメデコルテ</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〉AQ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ボタニカル ピュアオイル</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(40mL)</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16,200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19" name="テキスト ボックス 18"/>
          <p:cNvSpPr txBox="1"/>
          <p:nvPr/>
        </p:nvSpPr>
        <p:spPr>
          <a:xfrm>
            <a:off x="3131830" y="7491692"/>
            <a:ext cx="1983111" cy="1731243"/>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乾燥しがちな冬のスペシャルケアとしてプラスしてほしいのが、話題の“オイル美容”。中でもイチオシは、</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コスメデコルテ</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の化粧用オイルです。オーガニックオリーブ抽出オイルを</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はじめ、さまざまな植物</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オイルが配合されていて、ハリとツヤのある肌に導いてくれます。個人的には、“神秘の花”</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といわれる</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月下美人をアクセントにした、さわやかな香りも好きです♡ </a:t>
            </a:r>
          </a:p>
        </p:txBody>
      </p:sp>
    </p:spTree>
    <p:extLst>
      <p:ext uri="{BB962C8B-B14F-4D97-AF65-F5344CB8AC3E}">
        <p14:creationId xmlns:p14="http://schemas.microsoft.com/office/powerpoint/2010/main" val="1256880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33013" y="5585864"/>
            <a:ext cx="2160000" cy="1440000"/>
          </a:xfrm>
          <a:prstGeom prst="rect">
            <a:avLst/>
          </a:prstGeom>
        </p:spPr>
      </p:pic>
      <p:pic>
        <p:nvPicPr>
          <p:cNvPr id="3" name="図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2664" y="826143"/>
            <a:ext cx="2160000" cy="1440000"/>
          </a:xfrm>
          <a:prstGeom prst="rect">
            <a:avLst/>
          </a:prstGeom>
        </p:spPr>
      </p:pic>
      <p:sp>
        <p:nvSpPr>
          <p:cNvPr id="5" name="正方形/長方形 4"/>
          <p:cNvSpPr/>
          <p:nvPr/>
        </p:nvSpPr>
        <p:spPr>
          <a:xfrm>
            <a:off x="3034800" y="344131"/>
            <a:ext cx="2160000" cy="10069111"/>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3110167" y="419280"/>
            <a:ext cx="2057400" cy="331501"/>
          </a:xfrm>
          <a:prstGeom prst="rect">
            <a:avLst/>
          </a:prstGeom>
          <a:noFill/>
        </p:spPr>
        <p:txBody>
          <a:bodyPr wrap="square" lIns="0" tIns="0" rIns="0" bIns="0" rtlCol="0">
            <a:spAutoFit/>
          </a:bodyPr>
          <a:lstStyle/>
          <a:p>
            <a:pPr>
              <a:lnSpc>
                <a:spcPts val="1400"/>
              </a:lnSpc>
            </a:pPr>
            <a:r>
              <a:rPr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ティファニー</a:t>
            </a:r>
            <a:r>
              <a:rPr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の香りをまとう幸せを感じて♡</a:t>
            </a:r>
            <a:endParaRPr kumimoji="1"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7" name="テキスト ボックス 6"/>
          <p:cNvSpPr txBox="1"/>
          <p:nvPr/>
        </p:nvSpPr>
        <p:spPr>
          <a:xfrm>
            <a:off x="3110167" y="2375516"/>
            <a:ext cx="2005692" cy="284437"/>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ティファニー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ティファニー オードパルファム</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(50mL)</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12,960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8" name="テキスト ボックス 7"/>
          <p:cNvSpPr txBox="1"/>
          <p:nvPr/>
        </p:nvSpPr>
        <p:spPr>
          <a:xfrm>
            <a:off x="3132748" y="2758255"/>
            <a:ext cx="1983111" cy="1923604"/>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ブランドへの憧れもあって、これをご褒美にしたいと思うのが</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ティファニー</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フレグランス。象徴的な“ブルーボックス”に入っているのも、かなりポイントが高いです♪去年発売になった新フレグランスで、フローラルムスクの香りは、あまりクセがなく甘すぎないので使いやすい。ダイヤモンドカットから着想したというボトルもうっとりする美しさで</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、ずっと眺めて</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いたくなります♡</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1" name="テキスト ボックス 20"/>
          <p:cNvSpPr txBox="1"/>
          <p:nvPr/>
        </p:nvSpPr>
        <p:spPr>
          <a:xfrm>
            <a:off x="3110167" y="5164959"/>
            <a:ext cx="2057400" cy="331501"/>
          </a:xfrm>
          <a:prstGeom prst="rect">
            <a:avLst/>
          </a:prstGeom>
          <a:noFill/>
        </p:spPr>
        <p:txBody>
          <a:bodyPr wrap="square" lIns="0" tIns="0" rIns="0" bIns="0" rtlCol="0">
            <a:spAutoFit/>
          </a:bodyPr>
          <a:lstStyle/>
          <a:p>
            <a:pPr>
              <a:lnSpc>
                <a:spcPts val="1400"/>
              </a:lnSpc>
            </a:pP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日常的なセルフケアが簡単にできる</a:t>
            </a:r>
            <a:r>
              <a:rPr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リファ</a:t>
            </a:r>
            <a:r>
              <a:rPr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b="1" dirty="0" err="1">
                <a:solidFill>
                  <a:schemeClr val="tx1">
                    <a:lumMod val="75000"/>
                    <a:lumOff val="25000"/>
                  </a:schemeClr>
                </a:solidFill>
                <a:latin typeface="HGｺﾞｼｯｸE" panose="020B0909000000000000" pitchFamily="49" charset="-128"/>
                <a:ea typeface="HGｺﾞｼｯｸE" panose="020B0909000000000000" pitchFamily="49" charset="-128"/>
              </a:rPr>
              <a:t>。</a:t>
            </a:r>
            <a:endPar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1130-3</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8" name="テキスト ボックス 17"/>
          <p:cNvSpPr txBox="1"/>
          <p:nvPr/>
        </p:nvSpPr>
        <p:spPr>
          <a:xfrm>
            <a:off x="3119818" y="7121590"/>
            <a:ext cx="2005692" cy="130549"/>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リファ</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リファカラットレイ税込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28,944</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19" name="テキスト ボックス 18"/>
          <p:cNvSpPr txBox="1"/>
          <p:nvPr/>
        </p:nvSpPr>
        <p:spPr>
          <a:xfrm>
            <a:off x="3153404" y="7347865"/>
            <a:ext cx="1983111" cy="1892826"/>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最後は、毎日の“おうちケア”のために個人的にも欲しい、こちら！数ある美容ローラーの中でも「実力が高い」と評判です。電源いらず＆使い方が簡単なのも魅力で、肌に沿ってローリングするだけで肌を引き締めてくれます。思い立ったときに気軽にコロコロ</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なら、ズボラさんにもいいのではないでしょうか。顔だけでなく体にも使用可能なので、気になる場所にいろいろ使えますよ♪</a:t>
            </a:r>
          </a:p>
        </p:txBody>
      </p:sp>
      <p:sp>
        <p:nvSpPr>
          <p:cNvPr id="25" name="テキスト ボックス 24"/>
          <p:cNvSpPr txBox="1"/>
          <p:nvPr/>
        </p:nvSpPr>
        <p:spPr>
          <a:xfrm>
            <a:off x="3142399" y="9431950"/>
            <a:ext cx="1983111" cy="738664"/>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デパコスには“ちょっと贅沢”が叶えられるアイテムが、ほかにもたくさん♡</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年の締めくくりに向けて、いろいろリサーチしてみてくださいね。</a:t>
            </a:r>
          </a:p>
        </p:txBody>
      </p:sp>
    </p:spTree>
    <p:extLst>
      <p:ext uri="{BB962C8B-B14F-4D97-AF65-F5344CB8AC3E}">
        <p14:creationId xmlns:p14="http://schemas.microsoft.com/office/powerpoint/2010/main" val="2968749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p:cNvPicPr>
            <a:picLocks noChangeAspect="1"/>
          </p:cNvPicPr>
          <p:nvPr/>
        </p:nvPicPr>
        <p:blipFill rotWithShape="1">
          <a:blip r:embed="rId2" cstate="print">
            <a:extLst>
              <a:ext uri="{28A0092B-C50C-407E-A947-70E740481C1C}">
                <a14:useLocalDpi xmlns:a14="http://schemas.microsoft.com/office/drawing/2010/main" val="0"/>
              </a:ext>
            </a:extLst>
          </a:blip>
          <a:srcRect t="34055" b="26649"/>
          <a:stretch/>
        </p:blipFill>
        <p:spPr>
          <a:xfrm>
            <a:off x="3034800" y="543474"/>
            <a:ext cx="2160000" cy="1506587"/>
          </a:xfrm>
          <a:prstGeom prst="rect">
            <a:avLst/>
          </a:prstGeom>
        </p:spPr>
      </p:pic>
      <p:sp>
        <p:nvSpPr>
          <p:cNvPr id="12" name="正方形/長方形 11"/>
          <p:cNvSpPr/>
          <p:nvPr/>
        </p:nvSpPr>
        <p:spPr>
          <a:xfrm>
            <a:off x="3040711" y="2064798"/>
            <a:ext cx="2160000" cy="10206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p:cNvPicPr>
            <a:picLocks noChangeAspect="1"/>
          </p:cNvPicPr>
          <p:nvPr/>
        </p:nvPicPr>
        <p:blipFill rotWithShape="1">
          <a:blip r:embed="rId3" cstate="print">
            <a:extLst>
              <a:ext uri="{28A0092B-C50C-407E-A947-70E740481C1C}">
                <a14:useLocalDpi xmlns:a14="http://schemas.microsoft.com/office/drawing/2010/main" val="0"/>
              </a:ext>
            </a:extLst>
          </a:blip>
          <a:srcRect t="48939" b="9630"/>
          <a:stretch/>
        </p:blipFill>
        <p:spPr>
          <a:xfrm>
            <a:off x="3034800" y="3082392"/>
            <a:ext cx="2160000" cy="1588461"/>
          </a:xfrm>
          <a:prstGeom prst="rect">
            <a:avLst/>
          </a:prstGeom>
        </p:spPr>
      </p:pic>
      <p:sp>
        <p:nvSpPr>
          <p:cNvPr id="3" name="正方形/長方形 2"/>
          <p:cNvSpPr/>
          <p:nvPr/>
        </p:nvSpPr>
        <p:spPr>
          <a:xfrm>
            <a:off x="3034800" y="533908"/>
            <a:ext cx="2160000" cy="4467842"/>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1130-4</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36" name="正方形/長方形 35"/>
          <p:cNvSpPr/>
          <p:nvPr/>
        </p:nvSpPr>
        <p:spPr>
          <a:xfrm>
            <a:off x="2911131" y="4868814"/>
            <a:ext cx="2426413"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フリーフォーム 37"/>
          <p:cNvSpPr/>
          <p:nvPr/>
        </p:nvSpPr>
        <p:spPr>
          <a:xfrm>
            <a:off x="3026010" y="4893816"/>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フリーフォーム 39"/>
          <p:cNvSpPr/>
          <p:nvPr/>
        </p:nvSpPr>
        <p:spPr>
          <a:xfrm>
            <a:off x="3014748" y="4821750"/>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p:cNvSpPr txBox="1"/>
          <p:nvPr/>
        </p:nvSpPr>
        <p:spPr>
          <a:xfrm>
            <a:off x="5452339" y="2200904"/>
            <a:ext cx="1319092" cy="1923604"/>
          </a:xfrm>
          <a:prstGeom prst="rect">
            <a:avLst/>
          </a:prstGeom>
          <a:noFill/>
        </p:spPr>
        <p:txBody>
          <a:bodyPr wrap="square" lIns="0" tIns="0" rIns="0" bIns="0" rtlCol="0">
            <a:spAutoFit/>
          </a:bodyPr>
          <a:lstStyle/>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ご褒美コスメ</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クレドポー</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ボーテ</a:t>
            </a: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ドゥラメール</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コスメデコルテ</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ティファニー</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リファ</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クリーム</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美容</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オイル</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フレグランス</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smtClean="0">
                <a:solidFill>
                  <a:schemeClr val="tx1">
                    <a:lumMod val="75000"/>
                    <a:lumOff val="25000"/>
                  </a:schemeClr>
                </a:solidFill>
                <a:latin typeface="HGSｺﾞｼｯｸE" panose="020B0900000000000000" pitchFamily="50" charset="-128"/>
                <a:ea typeface="HGSｺﾞｼｯｸE" panose="020B0900000000000000" pitchFamily="50" charset="-128"/>
              </a:rPr>
              <a:t>美容ローラー</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34" name="角丸四角形 33"/>
          <p:cNvSpPr/>
          <p:nvPr/>
        </p:nvSpPr>
        <p:spPr>
          <a:xfrm>
            <a:off x="3379070" y="2258288"/>
            <a:ext cx="682516"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35" name="角丸四角形 34"/>
          <p:cNvSpPr/>
          <p:nvPr/>
        </p:nvSpPr>
        <p:spPr>
          <a:xfrm>
            <a:off x="4101552" y="2258288"/>
            <a:ext cx="871232"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37" name="角丸四角形 36"/>
          <p:cNvSpPr/>
          <p:nvPr/>
        </p:nvSpPr>
        <p:spPr>
          <a:xfrm>
            <a:off x="3116688" y="2477341"/>
            <a:ext cx="682516"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39" name="角丸四角形 38"/>
          <p:cNvSpPr/>
          <p:nvPr/>
        </p:nvSpPr>
        <p:spPr>
          <a:xfrm>
            <a:off x="3839170" y="2477341"/>
            <a:ext cx="648000"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41" name="角丸四角形 40"/>
          <p:cNvSpPr/>
          <p:nvPr/>
        </p:nvSpPr>
        <p:spPr>
          <a:xfrm>
            <a:off x="4519783" y="2477340"/>
            <a:ext cx="576000"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42" name="角丸四角形 41"/>
          <p:cNvSpPr/>
          <p:nvPr/>
        </p:nvSpPr>
        <p:spPr>
          <a:xfrm>
            <a:off x="3337023" y="2705454"/>
            <a:ext cx="682516"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43" name="角丸四角形 42"/>
          <p:cNvSpPr/>
          <p:nvPr/>
        </p:nvSpPr>
        <p:spPr>
          <a:xfrm>
            <a:off x="4059505" y="2705454"/>
            <a:ext cx="871232"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Tree>
    <p:extLst>
      <p:ext uri="{BB962C8B-B14F-4D97-AF65-F5344CB8AC3E}">
        <p14:creationId xmlns:p14="http://schemas.microsoft.com/office/powerpoint/2010/main" val="310791507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944</TotalTime>
  <Words>719</Words>
  <Application>Microsoft Office PowerPoint</Application>
  <PresentationFormat>B4 (JIS) 257x364 mm</PresentationFormat>
  <Paragraphs>38</Paragraphs>
  <Slides>4</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4</vt:i4>
      </vt:variant>
    </vt:vector>
  </HeadingPairs>
  <TitlesOfParts>
    <vt:vector size="11" baseType="lpstr">
      <vt:lpstr>HGSｺﾞｼｯｸE</vt:lpstr>
      <vt:lpstr>HGｺﾞｼｯｸE</vt:lpstr>
      <vt:lpstr>ＭＳ Ｐゴシック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icomm_win03</dc:creator>
  <cp:lastModifiedBy>icomm_win03</cp:lastModifiedBy>
  <cp:revision>202</cp:revision>
  <cp:lastPrinted>2018-10-10T03:56:08Z</cp:lastPrinted>
  <dcterms:created xsi:type="dcterms:W3CDTF">2018-10-01T11:14:38Z</dcterms:created>
  <dcterms:modified xsi:type="dcterms:W3CDTF">2018-11-07T11:43:27Z</dcterms:modified>
</cp:coreProperties>
</file>