
<file path=[Content_Types].xml><?xml version="1.0" encoding="utf-8"?>
<Types xmlns="http://schemas.openxmlformats.org/package/2006/content-types">
  <Default Extension="xml" ContentType="application/xml"/>
  <Default Extension="jpeg" ContentType="image/jpeg"/>
  <Default Extension="tiff" ContentType="image/tif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Lst>
  <p:sldSz cx="8229600" cy="10972800" type="B4JIS"/>
  <p:notesSz cx="6870700" cy="99314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413" userDrawn="1">
          <p15:clr>
            <a:srgbClr val="A4A3A4"/>
          </p15:clr>
        </p15:guide>
        <p15:guide id="2" pos="25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99"/>
    <a:srgbClr val="FF99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854" autoAdjust="0"/>
    <p:restoredTop sz="95419" autoAdjust="0"/>
  </p:normalViewPr>
  <p:slideViewPr>
    <p:cSldViewPr snapToGrid="0" showGuides="1">
      <p:cViewPr>
        <p:scale>
          <a:sx n="150" d="100"/>
          <a:sy n="150" d="100"/>
        </p:scale>
        <p:origin x="-960" y="128"/>
      </p:cViewPr>
      <p:guideLst>
        <p:guide orient="horz" pos="2413"/>
        <p:guide pos="2592"/>
      </p:guideLst>
    </p:cSldViewPr>
  </p:slideViewPr>
  <p:notesTextViewPr>
    <p:cViewPr>
      <p:scale>
        <a:sx n="1" d="1"/>
        <a:sy n="1" d="1"/>
      </p:scale>
      <p:origin x="0" y="0"/>
    </p:cViewPr>
  </p:notesTextViewPr>
  <p:sorterViewPr>
    <p:cViewPr>
      <p:scale>
        <a:sx n="100" d="100"/>
        <a:sy n="100" d="100"/>
      </p:scale>
      <p:origin x="0" y="0"/>
    </p:cViewPr>
  </p:sorterViewPr>
  <p:gridSpacing cx="36004" cy="36004"/>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17220" y="1795781"/>
            <a:ext cx="6995160" cy="3820160"/>
          </a:xfrm>
        </p:spPr>
        <p:txBody>
          <a:bodyPr anchor="b"/>
          <a:lstStyle>
            <a:lvl1pPr algn="ctr">
              <a:defRPr sz="5400"/>
            </a:lvl1pPr>
          </a:lstStyle>
          <a:p>
            <a:r>
              <a:rPr lang="ja-JP" altLang="en-US"/>
              <a:t>マスター タイトルの書式設定</a:t>
            </a:r>
            <a:endParaRPr lang="en-US" dirty="0"/>
          </a:p>
        </p:txBody>
      </p:sp>
      <p:sp>
        <p:nvSpPr>
          <p:cNvPr id="3" name="Subtitle 2"/>
          <p:cNvSpPr>
            <a:spLocks noGrp="1"/>
          </p:cNvSpPr>
          <p:nvPr>
            <p:ph type="subTitle" idx="1"/>
          </p:nvPr>
        </p:nvSpPr>
        <p:spPr>
          <a:xfrm>
            <a:off x="1028700" y="5763261"/>
            <a:ext cx="6172200" cy="2649219"/>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54520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619894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61499" y="2735583"/>
            <a:ext cx="7098030" cy="4564379"/>
          </a:xfrm>
        </p:spPr>
        <p:txBody>
          <a:bodyPr anchor="b"/>
          <a:lstStyle>
            <a:lvl1pPr>
              <a:defRPr sz="5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61499" y="7343143"/>
            <a:ext cx="7098030" cy="2400299"/>
          </a:xfrm>
        </p:spPr>
        <p:txBody>
          <a:bodyPr/>
          <a:lstStyle>
            <a:lvl1pPr marL="0" indent="0">
              <a:buNone/>
              <a:defRPr sz="2160">
                <a:solidFill>
                  <a:schemeClr val="tx1"/>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72870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6578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166235" y="2921000"/>
            <a:ext cx="3497580" cy="69621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096405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66857" y="584202"/>
            <a:ext cx="7098030" cy="2120901"/>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6858" y="2689861"/>
            <a:ext cx="3481506"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4" name="Content Placeholder 3"/>
          <p:cNvSpPr>
            <a:spLocks noGrp="1"/>
          </p:cNvSpPr>
          <p:nvPr>
            <p:ph sz="half" idx="2"/>
          </p:nvPr>
        </p:nvSpPr>
        <p:spPr>
          <a:xfrm>
            <a:off x="566858" y="4008120"/>
            <a:ext cx="3481506"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166235" y="2689861"/>
            <a:ext cx="3498652" cy="1318259"/>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ja-JP" altLang="en-US"/>
              <a:t>マスター テキストの書式設定</a:t>
            </a:r>
          </a:p>
        </p:txBody>
      </p:sp>
      <p:sp>
        <p:nvSpPr>
          <p:cNvPr id="6" name="Content Placeholder 5"/>
          <p:cNvSpPr>
            <a:spLocks noGrp="1"/>
          </p:cNvSpPr>
          <p:nvPr>
            <p:ph sz="quarter" idx="4"/>
          </p:nvPr>
        </p:nvSpPr>
        <p:spPr>
          <a:xfrm>
            <a:off x="4166235" y="4008120"/>
            <a:ext cx="3498652" cy="589534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3501624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4269743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3291688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Content Placeholder 2"/>
          <p:cNvSpPr>
            <a:spLocks noGrp="1"/>
          </p:cNvSpPr>
          <p:nvPr>
            <p:ph idx="1"/>
          </p:nvPr>
        </p:nvSpPr>
        <p:spPr>
          <a:xfrm>
            <a:off x="3498652" y="1579882"/>
            <a:ext cx="4166235" cy="7797800"/>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200212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66857" y="731520"/>
            <a:ext cx="2654260" cy="2560320"/>
          </a:xfrm>
        </p:spPr>
        <p:txBody>
          <a:bodyPr anchor="b"/>
          <a:lstStyle>
            <a:lvl1pPr>
              <a:defRPr sz="28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498652" y="1579882"/>
            <a:ext cx="4166235" cy="7797800"/>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ja-JP" altLang="en-US"/>
              <a:t>図を追加</a:t>
            </a:r>
            <a:endParaRPr lang="en-US" dirty="0"/>
          </a:p>
        </p:txBody>
      </p:sp>
      <p:sp>
        <p:nvSpPr>
          <p:cNvPr id="4" name="Text Placeholder 3"/>
          <p:cNvSpPr>
            <a:spLocks noGrp="1"/>
          </p:cNvSpPr>
          <p:nvPr>
            <p:ph type="body" sz="half" idx="2"/>
          </p:nvPr>
        </p:nvSpPr>
        <p:spPr>
          <a:xfrm>
            <a:off x="566857" y="3291840"/>
            <a:ext cx="2654260" cy="6098541"/>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1286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19684575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889308" y="584200"/>
            <a:ext cx="1774508" cy="929894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65785" y="584200"/>
            <a:ext cx="5220653" cy="9298941"/>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51547301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65785" y="584202"/>
            <a:ext cx="7098030" cy="21209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65785" y="2921000"/>
            <a:ext cx="7098030" cy="6962141"/>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65785" y="10170162"/>
            <a:ext cx="1851660" cy="584200"/>
          </a:xfrm>
          <a:prstGeom prst="rect">
            <a:avLst/>
          </a:prstGeom>
        </p:spPr>
        <p:txBody>
          <a:bodyPr vert="horz" lIns="91440" tIns="45720" rIns="91440" bIns="45720" rtlCol="0" anchor="ctr"/>
          <a:lstStyle>
            <a:lvl1pPr algn="l">
              <a:defRPr sz="1080">
                <a:solidFill>
                  <a:schemeClr val="tx1">
                    <a:tint val="75000"/>
                  </a:schemeClr>
                </a:solidFill>
              </a:defRPr>
            </a:lvl1pPr>
          </a:lstStyle>
          <a:p>
            <a:fld id="{390D6362-5BC2-472A-84D9-D6B87E5028F8}" type="datetimeFigureOut">
              <a:rPr kumimoji="1" lang="ja-JP" altLang="en-US" smtClean="0"/>
              <a:t>18/12/05</a:t>
            </a:fld>
            <a:endParaRPr kumimoji="1" lang="ja-JP" altLang="en-US"/>
          </a:p>
        </p:txBody>
      </p:sp>
      <p:sp>
        <p:nvSpPr>
          <p:cNvPr id="5" name="Footer Placeholder 4"/>
          <p:cNvSpPr>
            <a:spLocks noGrp="1"/>
          </p:cNvSpPr>
          <p:nvPr>
            <p:ph type="ftr" sz="quarter" idx="3"/>
          </p:nvPr>
        </p:nvSpPr>
        <p:spPr>
          <a:xfrm>
            <a:off x="2726055" y="10170162"/>
            <a:ext cx="2777490" cy="584200"/>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5812155" y="10170162"/>
            <a:ext cx="1851660" cy="584200"/>
          </a:xfrm>
          <a:prstGeom prst="rect">
            <a:avLst/>
          </a:prstGeom>
        </p:spPr>
        <p:txBody>
          <a:bodyPr vert="horz" lIns="91440" tIns="45720" rIns="91440" bIns="45720" rtlCol="0" anchor="ctr"/>
          <a:lstStyle>
            <a:lvl1pPr algn="r">
              <a:defRPr sz="1080">
                <a:solidFill>
                  <a:schemeClr val="tx1">
                    <a:tint val="75000"/>
                  </a:schemeClr>
                </a:solidFill>
              </a:defRPr>
            </a:lvl1pPr>
          </a:lstStyle>
          <a:p>
            <a:fld id="{052666C2-68D7-4721-8375-97E0827ACEA3}" type="slidenum">
              <a:rPr kumimoji="1" lang="ja-JP" altLang="en-US" smtClean="0"/>
              <a:t>‹#›</a:t>
            </a:fld>
            <a:endParaRPr kumimoji="1" lang="ja-JP" altLang="en-US"/>
          </a:p>
        </p:txBody>
      </p:sp>
    </p:spTree>
    <p:extLst>
      <p:ext uri="{BB962C8B-B14F-4D97-AF65-F5344CB8AC3E}">
        <p14:creationId xmlns:p14="http://schemas.microsoft.com/office/powerpoint/2010/main" val="28980553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kumimoji="1"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kumimoji="1"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kumimoji="1"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kumimoji="1"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kumimoji="1" sz="1620" kern="1200">
          <a:solidFill>
            <a:schemeClr val="tx1"/>
          </a:solidFill>
          <a:latin typeface="+mn-lt"/>
          <a:ea typeface="+mn-ea"/>
          <a:cs typeface="+mn-cs"/>
        </a:defRPr>
      </a:lvl9pPr>
    </p:bodyStyle>
    <p:otherStyle>
      <a:defPPr>
        <a:defRPr lang="en-US"/>
      </a:defPPr>
      <a:lvl1pPr marL="0" algn="l" defTabSz="822960" rtl="0" eaLnBrk="1" latinLnBrk="0" hangingPunct="1">
        <a:defRPr kumimoji="1" sz="1620" kern="1200">
          <a:solidFill>
            <a:schemeClr val="tx1"/>
          </a:solidFill>
          <a:latin typeface="+mn-lt"/>
          <a:ea typeface="+mn-ea"/>
          <a:cs typeface="+mn-cs"/>
        </a:defRPr>
      </a:lvl1pPr>
      <a:lvl2pPr marL="411480" algn="l" defTabSz="822960" rtl="0" eaLnBrk="1" latinLnBrk="0" hangingPunct="1">
        <a:defRPr kumimoji="1" sz="1620" kern="1200">
          <a:solidFill>
            <a:schemeClr val="tx1"/>
          </a:solidFill>
          <a:latin typeface="+mn-lt"/>
          <a:ea typeface="+mn-ea"/>
          <a:cs typeface="+mn-cs"/>
        </a:defRPr>
      </a:lvl2pPr>
      <a:lvl3pPr marL="822960" algn="l" defTabSz="822960" rtl="0" eaLnBrk="1" latinLnBrk="0" hangingPunct="1">
        <a:defRPr kumimoji="1" sz="1620" kern="1200">
          <a:solidFill>
            <a:schemeClr val="tx1"/>
          </a:solidFill>
          <a:latin typeface="+mn-lt"/>
          <a:ea typeface="+mn-ea"/>
          <a:cs typeface="+mn-cs"/>
        </a:defRPr>
      </a:lvl3pPr>
      <a:lvl4pPr marL="1234440" algn="l" defTabSz="822960" rtl="0" eaLnBrk="1" latinLnBrk="0" hangingPunct="1">
        <a:defRPr kumimoji="1" sz="1620" kern="1200">
          <a:solidFill>
            <a:schemeClr val="tx1"/>
          </a:solidFill>
          <a:latin typeface="+mn-lt"/>
          <a:ea typeface="+mn-ea"/>
          <a:cs typeface="+mn-cs"/>
        </a:defRPr>
      </a:lvl4pPr>
      <a:lvl5pPr marL="1645920" algn="l" defTabSz="822960" rtl="0" eaLnBrk="1" latinLnBrk="0" hangingPunct="1">
        <a:defRPr kumimoji="1" sz="1620" kern="1200">
          <a:solidFill>
            <a:schemeClr val="tx1"/>
          </a:solidFill>
          <a:latin typeface="+mn-lt"/>
          <a:ea typeface="+mn-ea"/>
          <a:cs typeface="+mn-cs"/>
        </a:defRPr>
      </a:lvl5pPr>
      <a:lvl6pPr marL="2057400" algn="l" defTabSz="822960" rtl="0" eaLnBrk="1" latinLnBrk="0" hangingPunct="1">
        <a:defRPr kumimoji="1" sz="1620" kern="1200">
          <a:solidFill>
            <a:schemeClr val="tx1"/>
          </a:solidFill>
          <a:latin typeface="+mn-lt"/>
          <a:ea typeface="+mn-ea"/>
          <a:cs typeface="+mn-cs"/>
        </a:defRPr>
      </a:lvl6pPr>
      <a:lvl7pPr marL="2468880" algn="l" defTabSz="822960" rtl="0" eaLnBrk="1" latinLnBrk="0" hangingPunct="1">
        <a:defRPr kumimoji="1" sz="1620" kern="1200">
          <a:solidFill>
            <a:schemeClr val="tx1"/>
          </a:solidFill>
          <a:latin typeface="+mn-lt"/>
          <a:ea typeface="+mn-ea"/>
          <a:cs typeface="+mn-cs"/>
        </a:defRPr>
      </a:lvl7pPr>
      <a:lvl8pPr marL="2880360" algn="l" defTabSz="822960" rtl="0" eaLnBrk="1" latinLnBrk="0" hangingPunct="1">
        <a:defRPr kumimoji="1" sz="1620" kern="1200">
          <a:solidFill>
            <a:schemeClr val="tx1"/>
          </a:solidFill>
          <a:latin typeface="+mn-lt"/>
          <a:ea typeface="+mn-ea"/>
          <a:cs typeface="+mn-cs"/>
        </a:defRPr>
      </a:lvl8pPr>
      <a:lvl9pPr marL="3291840" algn="l" defTabSz="822960" rtl="0" eaLnBrk="1" latinLnBrk="0" hangingPunct="1">
        <a:defRPr kumimoji="1"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5" Type="http://schemas.microsoft.com/office/2007/relationships/hdphoto" Target="../media/hdphoto1.wdp"/><Relationship Id="rId6" Type="http://schemas.openxmlformats.org/officeDocument/2006/relationships/image" Target="../media/image4.jpeg"/><Relationship Id="rId7" Type="http://schemas.openxmlformats.org/officeDocument/2006/relationships/image" Target="../media/image5.tiff"/><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eg"/><Relationship Id="rId3"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7.xml"/><Relationship Id="rId2"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p:cNvPicPr>
            <a:picLocks noChangeAspect="1"/>
          </p:cNvPicPr>
          <p:nvPr/>
        </p:nvPicPr>
        <p:blipFill rotWithShape="1">
          <a:blip r:embed="rId2" cstate="print">
            <a:extLst>
              <a:ext uri="{28A0092B-C50C-407E-A947-70E740481C1C}">
                <a14:useLocalDpi xmlns:a14="http://schemas.microsoft.com/office/drawing/2010/main" val="0"/>
              </a:ext>
            </a:extLst>
          </a:blip>
          <a:srcRect l="2142" r="2098"/>
          <a:stretch/>
        </p:blipFill>
        <p:spPr>
          <a:xfrm>
            <a:off x="3040379" y="5566160"/>
            <a:ext cx="2148841" cy="1440000"/>
          </a:xfrm>
          <a:prstGeom prst="rect">
            <a:avLst/>
          </a:prstGeom>
        </p:spPr>
      </p:pic>
      <p:pic>
        <p:nvPicPr>
          <p:cNvPr id="6" name="図 5"/>
          <p:cNvPicPr>
            <a:picLocks noChangeAspect="1"/>
          </p:cNvPicPr>
          <p:nvPr/>
        </p:nvPicPr>
        <p:blipFill rotWithShape="1">
          <a:blip r:embed="rId3" cstate="print">
            <a:extLst>
              <a:ext uri="{28A0092B-C50C-407E-A947-70E740481C1C}">
                <a14:useLocalDpi xmlns:a14="http://schemas.microsoft.com/office/drawing/2010/main" val="0"/>
              </a:ext>
            </a:extLst>
          </a:blip>
          <a:srcRect l="10473" r="9060"/>
          <a:stretch/>
        </p:blipFill>
        <p:spPr>
          <a:xfrm>
            <a:off x="3047736" y="9112979"/>
            <a:ext cx="2147776" cy="1440000"/>
          </a:xfrm>
          <a:prstGeom prst="rect">
            <a:avLst/>
          </a:prstGeom>
        </p:spPr>
      </p:pic>
      <p:pic>
        <p:nvPicPr>
          <p:cNvPr id="3" name="図 2"/>
          <p:cNvPicPr>
            <a:picLocks noChangeAspect="1"/>
          </p:cNvPicPr>
          <p:nvPr/>
        </p:nvPicPr>
        <p:blipFill rotWithShape="1">
          <a:blip r:embed="rId4" cstate="print">
            <a:lum bright="5000"/>
            <a:extLst>
              <a:ext uri="{BEBA8EAE-BF5A-486C-A8C5-ECC9F3942E4B}">
                <a14:imgProps xmlns:a14="http://schemas.microsoft.com/office/drawing/2010/main">
                  <a14:imgLayer r:embed="rId5">
                    <a14:imgEffect>
                      <a14:brightnessContrast bright="4000"/>
                    </a14:imgEffect>
                  </a14:imgLayer>
                </a14:imgProps>
              </a:ext>
              <a:ext uri="{28A0092B-C50C-407E-A947-70E740481C1C}">
                <a14:useLocalDpi xmlns:a14="http://schemas.microsoft.com/office/drawing/2010/main"/>
              </a:ext>
            </a:extLst>
          </a:blip>
          <a:srcRect/>
          <a:stretch/>
        </p:blipFill>
        <p:spPr>
          <a:xfrm>
            <a:off x="3036626" y="1089105"/>
            <a:ext cx="2156347" cy="1440000"/>
          </a:xfrm>
          <a:prstGeom prst="rect">
            <a:avLst/>
          </a:prstGeom>
        </p:spPr>
      </p:pic>
      <p:sp>
        <p:nvSpPr>
          <p:cNvPr id="10" name="正方形/長方形 9"/>
          <p:cNvSpPr/>
          <p:nvPr/>
        </p:nvSpPr>
        <p:spPr>
          <a:xfrm>
            <a:off x="3041678" y="2516592"/>
            <a:ext cx="2160000" cy="11239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3089584" y="5380047"/>
            <a:ext cx="2091511" cy="179536"/>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ブラック→あなただけのカラーにチェンジ！</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1" name="テキスト ボックス 10"/>
          <p:cNvSpPr txBox="1"/>
          <p:nvPr/>
        </p:nvSpPr>
        <p:spPr>
          <a:xfrm>
            <a:off x="3151098" y="7203468"/>
            <a:ext cx="1956771" cy="1346522"/>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まずは</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のこちら。唇の</a:t>
            </a:r>
            <a:r>
              <a:rPr lang="en"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pH</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色変化が楽しめる「グロス</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ンテルディ」から、インパクト大のブラックをチョイス！塗った直後は半透明のブラックなのに、だんだんとカラーが変化！私は深みのあるピンクに変わりましたよ。お手持ちのマットリップと重ねてニュアンスをプラスしてもいいですね！</a:t>
            </a:r>
            <a:endPar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3112652" y="3662364"/>
            <a:ext cx="2057400" cy="1346522"/>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去年から人気が続く寒色系グロス。今年はさらに多く</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のブランド</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から発売され、</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まだまだコスメマニアの熱視線を集めています！</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私もはじめは躊躇していましたが、使ってみると</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意外と馴染みがよくて、何よりおしゃれ！クリスマス</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のお出かけメイクにも取り入れてほしい、厳選</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5</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アイテム</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をご紹介しますね♡</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4" name="テキスト ボックス 13"/>
          <p:cNvSpPr txBox="1"/>
          <p:nvPr/>
        </p:nvSpPr>
        <p:spPr>
          <a:xfrm>
            <a:off x="3146975" y="2588234"/>
            <a:ext cx="1948822" cy="356123"/>
          </a:xfrm>
          <a:prstGeom prst="rect">
            <a:avLst/>
          </a:prstGeom>
          <a:noFill/>
        </p:spPr>
        <p:txBody>
          <a:bodyPr wrap="square" lIns="0" tIns="0" rIns="0" bIns="0" rtlCol="0">
            <a:spAutoFit/>
          </a:bodyPr>
          <a:lstStyle/>
          <a:p>
            <a:pPr>
              <a:lnSpc>
                <a:spcPts val="1500"/>
              </a:lnSpc>
            </a:pP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クリスマスまであと</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9</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日</a:t>
            </a:r>
            <a:r>
              <a:rPr lang="en-US" altLang="ja-JP"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9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寒色系グロスでリップメイクに鮮度を！</a:t>
            </a:r>
            <a:endParaRPr kumimoji="1" lang="ja-JP" altLang="en-US" sz="9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5" name="テキスト ボックス 14"/>
          <p:cNvSpPr txBox="1"/>
          <p:nvPr/>
        </p:nvSpPr>
        <p:spPr>
          <a:xfrm>
            <a:off x="3376116" y="3356824"/>
            <a:ext cx="1522455" cy="212815"/>
          </a:xfrm>
          <a:prstGeom prst="rect">
            <a:avLst/>
          </a:prstGeom>
          <a:noFill/>
        </p:spPr>
        <p:txBody>
          <a:bodyPr wrap="square" lIns="0" tIns="0" rIns="0" bIns="0" rtlCol="0">
            <a:spAutoFit/>
          </a:bodyPr>
          <a:lstStyle/>
          <a:p>
            <a:pPr>
              <a:lnSpc>
                <a:spcPts val="900"/>
              </a:lnSpc>
            </a:pPr>
            <a:r>
              <a:rPr lang="en"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DEPACO </a:t>
            </a:r>
            <a:r>
              <a:rPr lang="ja-JP" altLang="en-US" sz="500">
                <a:solidFill>
                  <a:schemeClr val="tx1">
                    <a:lumMod val="75000"/>
                    <a:lumOff val="25000"/>
                  </a:schemeClr>
                </a:solidFill>
                <a:latin typeface="HGSｺﾞｼｯｸE" panose="020B0900000000000000" pitchFamily="50" charset="-128"/>
                <a:ea typeface="HGSｺﾞｼｯｸE" panose="020B0900000000000000" pitchFamily="50" charset="-128"/>
              </a:rPr>
              <a:t>エディター</a:t>
            </a:r>
            <a:br>
              <a:rPr lang="ja-JP" altLang="en-US" sz="500">
                <a:solidFill>
                  <a:schemeClr val="tx1">
                    <a:lumMod val="75000"/>
                    <a:lumOff val="25000"/>
                  </a:schemeClr>
                </a:solidFill>
                <a:latin typeface="HGSｺﾞｼｯｸE" panose="020B0900000000000000" pitchFamily="50" charset="-128"/>
                <a:ea typeface="HGSｺﾞｼｯｸE" panose="020B0900000000000000" pitchFamily="50" charset="-128"/>
              </a:rPr>
            </a:br>
            <a:r>
              <a:rPr lang="en"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rPr>
              <a:t>HIDECO</a:t>
            </a:r>
            <a:endParaRPr lang="en-US" altLang="ja-JP" sz="5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7" name="テキスト ボックス 16"/>
          <p:cNvSpPr txBox="1"/>
          <p:nvPr/>
        </p:nvSpPr>
        <p:spPr>
          <a:xfrm>
            <a:off x="3135332" y="3187445"/>
            <a:ext cx="464249" cy="101695"/>
          </a:xfrm>
          <a:prstGeom prst="rect">
            <a:avLst/>
          </a:prstGeom>
          <a:noFill/>
        </p:spPr>
        <p:txBody>
          <a:bodyPr wrap="square" lIns="0" tIns="0" rIns="0" bIns="0" rtlCol="0">
            <a:spAutoFit/>
          </a:bodyPr>
          <a:lstStyle/>
          <a:p>
            <a:pPr>
              <a:lnSpc>
                <a:spcPts val="900"/>
              </a:lnSpc>
            </a:pPr>
            <a:r>
              <a:rPr lang="en-US" altLang="ja-JP" sz="700" dirty="0">
                <a:solidFill>
                  <a:schemeClr val="tx1">
                    <a:lumMod val="75000"/>
                    <a:lumOff val="25000"/>
                  </a:schemeClr>
                </a:solidFill>
                <a:latin typeface="HGSｺﾞｼｯｸE" panose="020B0900000000000000" pitchFamily="50" charset="-128"/>
                <a:ea typeface="HGSｺﾞｼｯｸE" panose="020B0900000000000000" pitchFamily="50" charset="-128"/>
              </a:rPr>
              <a:t>2018.12.16</a:t>
            </a:r>
          </a:p>
        </p:txBody>
      </p:sp>
      <p:sp>
        <p:nvSpPr>
          <p:cNvPr id="19" name="角丸四角形 18"/>
          <p:cNvSpPr/>
          <p:nvPr/>
        </p:nvSpPr>
        <p:spPr>
          <a:xfrm>
            <a:off x="3609975" y="3180426"/>
            <a:ext cx="216694" cy="117673"/>
          </a:xfrm>
          <a:prstGeom prst="round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633221" y="3188414"/>
            <a:ext cx="183054" cy="115416"/>
          </a:xfrm>
          <a:prstGeom prst="rect">
            <a:avLst/>
          </a:prstGeom>
          <a:noFill/>
        </p:spPr>
        <p:txBody>
          <a:bodyPr wrap="square" lIns="0" tIns="0" rIns="0" bIns="0" rtlCol="0">
            <a:spAutoFit/>
          </a:bodyPr>
          <a:lstStyle/>
          <a:p>
            <a:pPr algn="dist">
              <a:lnSpc>
                <a:spcPts val="900"/>
              </a:lnSpc>
            </a:pPr>
            <a:r>
              <a:rPr lang="en-US" altLang="ja-JP" sz="600" dirty="0">
                <a:solidFill>
                  <a:schemeClr val="bg1"/>
                </a:solidFill>
                <a:latin typeface="HGSｺﾞｼｯｸE" panose="020B0900000000000000" pitchFamily="50" charset="-128"/>
                <a:ea typeface="HGSｺﾞｼｯｸE" panose="020B0900000000000000" pitchFamily="50" charset="-128"/>
              </a:rPr>
              <a:t>NEW</a:t>
            </a:r>
            <a:endParaRPr kumimoji="1" lang="ja-JP" altLang="en-US" sz="600" dirty="0">
              <a:solidFill>
                <a:schemeClr val="bg1"/>
              </a:solidFill>
              <a:latin typeface="HGSｺﾞｼｯｸE" panose="020B0900000000000000" pitchFamily="50" charset="-128"/>
              <a:ea typeface="HGSｺﾞｼｯｸE" panose="020B0900000000000000" pitchFamily="50" charset="-128"/>
            </a:endParaRPr>
          </a:p>
        </p:txBody>
      </p:sp>
      <p:sp>
        <p:nvSpPr>
          <p:cNvPr id="21" name="角丸四角形 20"/>
          <p:cNvSpPr/>
          <p:nvPr/>
        </p:nvSpPr>
        <p:spPr>
          <a:xfrm>
            <a:off x="3884965" y="3180426"/>
            <a:ext cx="456095" cy="117673"/>
          </a:xfrm>
          <a:prstGeom prst="roundRect">
            <a:avLst/>
          </a:prstGeom>
          <a:solidFill>
            <a:schemeClr val="bg1"/>
          </a:solidFill>
          <a:ln>
            <a:solidFill>
              <a:srgbClr val="FF66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3975930" y="3175988"/>
            <a:ext cx="312701" cy="115416"/>
          </a:xfrm>
          <a:prstGeom prst="rect">
            <a:avLst/>
          </a:prstGeom>
          <a:noFill/>
        </p:spPr>
        <p:txBody>
          <a:bodyPr wrap="square" lIns="0" tIns="0" rIns="0" bIns="0" rtlCol="0">
            <a:spAutoFit/>
          </a:bodyPr>
          <a:lstStyle/>
          <a:p>
            <a:pPr>
              <a:lnSpc>
                <a:spcPts val="900"/>
              </a:lnSpc>
            </a:pPr>
            <a:r>
              <a:rPr lang="ja-JP" altLang="en-US" sz="500" dirty="0">
                <a:solidFill>
                  <a:srgbClr val="FF6699"/>
                </a:solidFill>
                <a:latin typeface="HGSｺﾞｼｯｸE" panose="020B0900000000000000" pitchFamily="50" charset="-128"/>
                <a:ea typeface="HGSｺﾞｼｯｸE" panose="020B0900000000000000" pitchFamily="50" charset="-128"/>
              </a:rPr>
              <a:t>商品紹介</a:t>
            </a:r>
            <a:endParaRPr kumimoji="1" lang="ja-JP" altLang="en-US" sz="500" dirty="0">
              <a:solidFill>
                <a:srgbClr val="FF6699"/>
              </a:solidFill>
              <a:latin typeface="HGSｺﾞｼｯｸE" panose="020B0900000000000000" pitchFamily="50" charset="-128"/>
              <a:ea typeface="HGSｺﾞｼｯｸE" panose="020B0900000000000000" pitchFamily="50" charset="-128"/>
            </a:endParaRPr>
          </a:p>
        </p:txBody>
      </p:sp>
      <p:sp>
        <p:nvSpPr>
          <p:cNvPr id="23" name="テキスト ボックス 22"/>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a:solidFill>
                  <a:schemeClr val="tx1">
                    <a:lumMod val="75000"/>
                    <a:lumOff val="25000"/>
                  </a:schemeClr>
                </a:solidFill>
                <a:latin typeface="HGSｺﾞｼｯｸE" panose="020B0900000000000000" pitchFamily="50" charset="-128"/>
                <a:ea typeface="HGSｺﾞｼｯｸE" panose="020B0900000000000000" pitchFamily="50" charset="-128"/>
              </a:rPr>
              <a:t>1216-1</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pic>
        <p:nvPicPr>
          <p:cNvPr id="5" name="図 4"/>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3034800" y="416431"/>
            <a:ext cx="2160000" cy="302352"/>
          </a:xfrm>
          <a:prstGeom prst="rect">
            <a:avLst/>
          </a:prstGeom>
        </p:spPr>
      </p:pic>
      <p:sp>
        <p:nvSpPr>
          <p:cNvPr id="4" name="正方形/長方形 3"/>
          <p:cNvSpPr/>
          <p:nvPr/>
        </p:nvSpPr>
        <p:spPr>
          <a:xfrm>
            <a:off x="3034800" y="410937"/>
            <a:ext cx="2160000" cy="10441213"/>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p:cNvSpPr txBox="1"/>
          <p:nvPr/>
        </p:nvSpPr>
        <p:spPr>
          <a:xfrm>
            <a:off x="3086411" y="7040363"/>
            <a:ext cx="2005692" cy="129523"/>
          </a:xfrm>
          <a:prstGeom prst="rect">
            <a:avLst/>
          </a:prstGeom>
          <a:noFill/>
        </p:spPr>
        <p:txBody>
          <a:bodyPr wrap="square" lIns="0" tIns="0" rIns="0" bIns="0" rtlCol="0">
            <a:spAutoFit/>
          </a:bodyPr>
          <a:lstStyle/>
          <a:p>
            <a:pPr>
              <a:lnSpc>
                <a:spcPts val="1200"/>
              </a:lnSpc>
            </a:pP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ジバンシイ</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グロス･アンテルディ</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16) </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3,996</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4" name="テキスト ボックス 23"/>
          <p:cNvSpPr txBox="1"/>
          <p:nvPr/>
        </p:nvSpPr>
        <p:spPr>
          <a:xfrm>
            <a:off x="3109931" y="753590"/>
            <a:ext cx="1985866" cy="241733"/>
          </a:xfrm>
          <a:prstGeom prst="rect">
            <a:avLst/>
          </a:prstGeom>
          <a:solidFill>
            <a:schemeClr val="bg1"/>
          </a:solidFill>
        </p:spPr>
        <p:txBody>
          <a:bodyPr wrap="square" lIns="0" tIns="0" rIns="0" bIns="0" rtlCol="0">
            <a:spAutoFit/>
          </a:bodyPr>
          <a:lstStyle/>
          <a:p>
            <a:pPr>
              <a:lnSpc>
                <a:spcPts val="1000"/>
              </a:lnSpc>
            </a:pPr>
            <a:r>
              <a:rPr lang="ja-JP" altLang="en-US" sz="600" dirty="0">
                <a:solidFill>
                  <a:schemeClr val="bg1">
                    <a:lumMod val="50000"/>
                  </a:schemeClr>
                </a:solidFill>
                <a:latin typeface="HGSｺﾞｼｯｸE" panose="020B0900000000000000" pitchFamily="50" charset="-128"/>
                <a:ea typeface="HGSｺﾞｼｯｸE" panose="020B0900000000000000" pitchFamily="50" charset="-128"/>
              </a:rPr>
              <a:t>トップ  ＞  記事一覧  </a:t>
            </a:r>
            <a:r>
              <a:rPr lang="ja-JP" altLang="en-US" sz="600">
                <a:solidFill>
                  <a:schemeClr val="bg1">
                    <a:lumMod val="50000"/>
                  </a:schemeClr>
                </a:solidFill>
                <a:latin typeface="HGSｺﾞｼｯｸE" panose="020B0900000000000000" pitchFamily="50" charset="-128"/>
                <a:ea typeface="HGSｺﾞｼｯｸE" panose="020B0900000000000000" pitchFamily="50" charset="-128"/>
              </a:rPr>
              <a:t>＞ </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a:solidFill>
                  <a:schemeClr val="bg1">
                    <a:lumMod val="50000"/>
                  </a:schemeClr>
                </a:solidFill>
                <a:latin typeface="HGSｺﾞｼｯｸE" panose="020B0900000000000000" pitchFamily="50" charset="-128"/>
                <a:ea typeface="HGSｺﾞｼｯｸE" panose="020B0900000000000000" pitchFamily="50" charset="-128"/>
              </a:rPr>
              <a:t>クリスマスまであと</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9</a:t>
            </a:r>
            <a:r>
              <a:rPr lang="ja-JP" altLang="en-US" sz="600">
                <a:solidFill>
                  <a:schemeClr val="bg1">
                    <a:lumMod val="50000"/>
                  </a:schemeClr>
                </a:solidFill>
                <a:latin typeface="HGSｺﾞｼｯｸE" panose="020B0900000000000000" pitchFamily="50" charset="-128"/>
                <a:ea typeface="HGSｺﾞｼｯｸE" panose="020B0900000000000000" pitchFamily="50" charset="-128"/>
              </a:rPr>
              <a:t>日</a:t>
            </a:r>
            <a:r>
              <a:rPr lang="en-US" altLang="ja-JP" sz="600" dirty="0">
                <a:solidFill>
                  <a:schemeClr val="bg1">
                    <a:lumMod val="50000"/>
                  </a:schemeClr>
                </a:solidFill>
                <a:latin typeface="HGSｺﾞｼｯｸE" panose="020B0900000000000000" pitchFamily="50" charset="-128"/>
                <a:ea typeface="HGSｺﾞｼｯｸE" panose="020B0900000000000000" pitchFamily="50" charset="-128"/>
              </a:rPr>
              <a:t>】</a:t>
            </a:r>
            <a:r>
              <a:rPr lang="ja-JP" altLang="en-US" sz="600">
                <a:solidFill>
                  <a:schemeClr val="bg1">
                    <a:lumMod val="50000"/>
                  </a:schemeClr>
                </a:solidFill>
                <a:latin typeface="HGSｺﾞｼｯｸE" panose="020B0900000000000000" pitchFamily="50" charset="-128"/>
                <a:ea typeface="HGSｺﾞｼｯｸE" panose="020B0900000000000000" pitchFamily="50" charset="-128"/>
              </a:rPr>
              <a:t>寒色系グロスでリップメイクに鮮度を！</a:t>
            </a:r>
            <a:endParaRPr lang="en-US" altLang="ja-JP" sz="600" dirty="0">
              <a:solidFill>
                <a:schemeClr val="bg1">
                  <a:lumMod val="50000"/>
                </a:schemeClr>
              </a:solidFill>
              <a:latin typeface="HGSｺﾞｼｯｸE" panose="020B0900000000000000" pitchFamily="50" charset="-128"/>
              <a:ea typeface="HGSｺﾞｼｯｸE" panose="020B0900000000000000" pitchFamily="50" charset="-128"/>
            </a:endParaRPr>
          </a:p>
        </p:txBody>
      </p:sp>
      <p:pic>
        <p:nvPicPr>
          <p:cNvPr id="2" name="図 1">
            <a:extLst>
              <a:ext uri="{FF2B5EF4-FFF2-40B4-BE49-F238E27FC236}">
                <a16:creationId xmlns:a16="http://schemas.microsoft.com/office/drawing/2014/main" xmlns="" id="{82B93C66-1EB4-E24B-A486-6E441BF7999B}"/>
              </a:ext>
            </a:extLst>
          </p:cNvPr>
          <p:cNvPicPr>
            <a:picLocks noChangeAspect="1"/>
          </p:cNvPicPr>
          <p:nvPr/>
        </p:nvPicPr>
        <p:blipFill>
          <a:blip r:embed="rId7"/>
          <a:stretch>
            <a:fillRect/>
          </a:stretch>
        </p:blipFill>
        <p:spPr>
          <a:xfrm>
            <a:off x="3109931" y="3356824"/>
            <a:ext cx="216000" cy="216000"/>
          </a:xfrm>
          <a:prstGeom prst="ellipse">
            <a:avLst/>
          </a:prstGeom>
        </p:spPr>
      </p:pic>
      <p:sp>
        <p:nvSpPr>
          <p:cNvPr id="25" name="テキスト ボックス 24">
            <a:extLst>
              <a:ext uri="{FF2B5EF4-FFF2-40B4-BE49-F238E27FC236}">
                <a16:creationId xmlns:a16="http://schemas.microsoft.com/office/drawing/2014/main" xmlns="" id="{DEFDCB9D-C09E-8A4F-9149-B264B842A49B}"/>
              </a:ext>
            </a:extLst>
          </p:cNvPr>
          <p:cNvSpPr txBox="1"/>
          <p:nvPr/>
        </p:nvSpPr>
        <p:spPr>
          <a:xfrm>
            <a:off x="3114242" y="8889880"/>
            <a:ext cx="2057400" cy="151965"/>
          </a:xfrm>
          <a:prstGeom prst="rect">
            <a:avLst/>
          </a:prstGeom>
          <a:noFill/>
        </p:spPr>
        <p:txBody>
          <a:bodyPr wrap="square" lIns="0" tIns="0" rIns="0" bIns="0" rtlCol="0">
            <a:spAutoFit/>
          </a:bodyPr>
          <a:lstStyle/>
          <a:p>
            <a:pPr>
              <a:lnSpc>
                <a:spcPts val="1400"/>
              </a:lnSpc>
            </a:pPr>
            <a:r>
              <a:rPr lang="ja-JP" altLang="en-US" sz="750" b="1" dirty="0" err="1">
                <a:solidFill>
                  <a:schemeClr val="tx1">
                    <a:lumMod val="75000"/>
                    <a:lumOff val="25000"/>
                  </a:schemeClr>
                </a:solidFill>
                <a:latin typeface="HGｺﾞｼｯｸE" panose="020B0909000000000000" pitchFamily="49" charset="-128"/>
                <a:ea typeface="HGｺﾞｼｯｸE" panose="020B0909000000000000" pitchFamily="49" charset="-128"/>
              </a:rPr>
              <a:t>うるっと</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ピュアなピンク色の唇に。</a:t>
            </a:r>
          </a:p>
        </p:txBody>
      </p:sp>
      <p:sp>
        <p:nvSpPr>
          <p:cNvPr id="26" name="テキスト ボックス 25">
            <a:extLst>
              <a:ext uri="{FF2B5EF4-FFF2-40B4-BE49-F238E27FC236}">
                <a16:creationId xmlns:a16="http://schemas.microsoft.com/office/drawing/2014/main" xmlns="" id="{3F1DD668-A2F3-7C43-A0A6-2216C6987A49}"/>
              </a:ext>
            </a:extLst>
          </p:cNvPr>
          <p:cNvSpPr txBox="1"/>
          <p:nvPr/>
        </p:nvSpPr>
        <p:spPr>
          <a:xfrm>
            <a:off x="3114242" y="10541852"/>
            <a:ext cx="2005692" cy="307777"/>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〈RMK〉RMK </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ティンティッド オイルフィットグロス</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(01)</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 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2,700</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数量</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限定販売</a:t>
            </a:r>
          </a:p>
        </p:txBody>
      </p:sp>
    </p:spTree>
    <p:extLst>
      <p:ext uri="{BB962C8B-B14F-4D97-AF65-F5344CB8AC3E}">
        <p14:creationId xmlns:p14="http://schemas.microsoft.com/office/powerpoint/2010/main" val="30344209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3041373" y="7264336"/>
            <a:ext cx="2154803" cy="1440000"/>
          </a:xfrm>
          <a:prstGeom prst="rect">
            <a:avLst/>
          </a:prstGeom>
        </p:spPr>
      </p:pic>
      <p:sp>
        <p:nvSpPr>
          <p:cNvPr id="5" name="正方形/長方形 4"/>
          <p:cNvSpPr/>
          <p:nvPr/>
        </p:nvSpPr>
        <p:spPr>
          <a:xfrm>
            <a:off x="3034800" y="424340"/>
            <a:ext cx="2160000" cy="10307827"/>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テキスト ボックス 24">
            <a:extLst>
              <a:ext uri="{FF2B5EF4-FFF2-40B4-BE49-F238E27FC236}">
                <a16:creationId xmlns:a16="http://schemas.microsoft.com/office/drawing/2014/main" xmlns="" id="{E0F3E003-F10E-6C46-B64B-A881BA1DC04F}"/>
              </a:ext>
            </a:extLst>
          </p:cNvPr>
          <p:cNvSpPr txBox="1"/>
          <p:nvPr/>
        </p:nvSpPr>
        <p:spPr>
          <a:xfrm>
            <a:off x="3089197" y="2907250"/>
            <a:ext cx="2057400" cy="151965"/>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宝石のよう</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なきらめき</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を唇にオン♡</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26" name="テキスト ボックス 25">
            <a:extLst>
              <a:ext uri="{FF2B5EF4-FFF2-40B4-BE49-F238E27FC236}">
                <a16:creationId xmlns:a16="http://schemas.microsoft.com/office/drawing/2014/main" xmlns="" id="{21F8AF46-F209-A04F-9308-9138F4A992FE}"/>
              </a:ext>
            </a:extLst>
          </p:cNvPr>
          <p:cNvSpPr txBox="1"/>
          <p:nvPr/>
        </p:nvSpPr>
        <p:spPr>
          <a:xfrm>
            <a:off x="3112040" y="4565014"/>
            <a:ext cx="2005692" cy="284437"/>
          </a:xfrm>
          <a:prstGeom prst="rect">
            <a:avLst/>
          </a:prstGeom>
          <a:noFill/>
        </p:spPr>
        <p:txBody>
          <a:bodyPr wrap="square" lIns="0" tIns="0" rIns="0" bIns="0" rtlCol="0">
            <a:spAutoFit/>
          </a:bodyPr>
          <a:lstStyle/>
          <a:p>
            <a:pPr>
              <a:lnSpc>
                <a:spcPts val="1200"/>
              </a:lnSpc>
            </a:pP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ジ</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ルスチュアート</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ジ</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ルスチュアート ジェリーリップグロス</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(08</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2,376</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pic>
        <p:nvPicPr>
          <p:cNvPr id="27" name="図 26">
            <a:extLst>
              <a:ext uri="{FF2B5EF4-FFF2-40B4-BE49-F238E27FC236}">
                <a16:creationId xmlns:a16="http://schemas.microsoft.com/office/drawing/2014/main" xmlns="" id="{93FC5992-81FE-1848-A8B7-6556AF97CF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50624" y="3130338"/>
            <a:ext cx="2142000" cy="1428000"/>
          </a:xfrm>
          <a:prstGeom prst="rect">
            <a:avLst/>
          </a:prstGeom>
        </p:spPr>
      </p:pic>
      <p:sp>
        <p:nvSpPr>
          <p:cNvPr id="28" name="テキスト ボックス 27">
            <a:extLst>
              <a:ext uri="{FF2B5EF4-FFF2-40B4-BE49-F238E27FC236}">
                <a16:creationId xmlns:a16="http://schemas.microsoft.com/office/drawing/2014/main" xmlns="" id="{7A97D36C-C33B-2340-A400-A94FA97976F8}"/>
              </a:ext>
            </a:extLst>
          </p:cNvPr>
          <p:cNvSpPr txBox="1"/>
          <p:nvPr/>
        </p:nvSpPr>
        <p:spPr>
          <a:xfrm>
            <a:off x="3123244" y="571543"/>
            <a:ext cx="1983111" cy="1822294"/>
          </a:xfrm>
          <a:prstGeom prst="rect">
            <a:avLst/>
          </a:prstGeom>
          <a:noFill/>
        </p:spPr>
        <p:txBody>
          <a:bodyPr wrap="square" lIns="0" tIns="0" rIns="0" bIns="0" rtlCol="0">
            <a:spAutoFit/>
          </a:bodyPr>
          <a:lstStyle/>
          <a:p>
            <a:pPr>
              <a:lnSpc>
                <a:spcPts val="1500"/>
              </a:lnSpc>
            </a:pP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RMK〉</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のこちらも、唇の水分量に反応して色が変化する、ティントタイプの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オイルグロス。</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さらっと軽いテクスチャーで塗りやすく、ほんのりブルーからナチュラルな血色感のあるピンク色に！つける人や日によって色が微妙に変わるのもおもしろいですよね♪ミントの香りや雪の結晶をあしらったパッケージで、リップメイクがさらに楽しくなりますよ！</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200"/>
              </a:lnSpc>
            </a:pPr>
            <a:endParaRPr lang="en-US" altLang="ja-JP" sz="65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200"/>
              </a:lnSpc>
            </a:pPr>
            <a:r>
              <a:rPr lang="en-US" altLang="ja-JP" sz="6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75000"/>
                    <a:lumOff val="25000"/>
                  </a:schemeClr>
                </a:solidFill>
                <a:latin typeface="HGSｺﾞｼｯｸE" panose="020B0900000000000000" pitchFamily="50" charset="-128"/>
                <a:ea typeface="HGSｺﾞｼｯｸE" panose="020B0900000000000000" pitchFamily="50" charset="-128"/>
              </a:rPr>
              <a:t>数量限定発売のため、売り切れの場合もございます。</a:t>
            </a:r>
          </a:p>
        </p:txBody>
      </p:sp>
      <p:sp>
        <p:nvSpPr>
          <p:cNvPr id="30" name="テキスト ボックス 29">
            <a:extLst>
              <a:ext uri="{FF2B5EF4-FFF2-40B4-BE49-F238E27FC236}">
                <a16:creationId xmlns:a16="http://schemas.microsoft.com/office/drawing/2014/main" xmlns="" id="{D88AF88D-E60B-9E48-AE2C-4AA380C43E97}"/>
              </a:ext>
            </a:extLst>
          </p:cNvPr>
          <p:cNvSpPr txBox="1"/>
          <p:nvPr/>
        </p:nvSpPr>
        <p:spPr>
          <a:xfrm>
            <a:off x="3123243" y="4876747"/>
            <a:ext cx="1983111" cy="1507016"/>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透明感のある</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クリアブルーのテクスチャーに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大粒ラメがキラキラ！</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ジルスチュアート</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ならでは</a:t>
            </a:r>
            <a:r>
              <a:rPr lang="ja-JP" altLang="en-US" sz="75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可愛さに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キュン♡としちゃいます。軽やかにのびて唇の凹凸をカバーし、ぷるんとしたツヤ唇に仕上がります。色はほとんどつかないので</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、お手持ち</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リップカラー</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にプラスしても◎！光を受けて輝くラメ感は、イルミネーションデートにもぴったりです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よ。</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2" name="テキスト ボックス 11"/>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1216-2</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3" name="テキスト ボックス 12">
            <a:extLst>
              <a:ext uri="{FF2B5EF4-FFF2-40B4-BE49-F238E27FC236}">
                <a16:creationId xmlns:a16="http://schemas.microsoft.com/office/drawing/2014/main" xmlns="" id="{A13B158B-BE33-464F-B6D7-C40B999DBE81}"/>
              </a:ext>
            </a:extLst>
          </p:cNvPr>
          <p:cNvSpPr txBox="1"/>
          <p:nvPr/>
        </p:nvSpPr>
        <p:spPr>
          <a:xfrm>
            <a:off x="3112040" y="6850977"/>
            <a:ext cx="2072284" cy="331501"/>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登場以来大人気！</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クラランス</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のリップオイル。</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18" name="テキスト ボックス 17">
            <a:extLst>
              <a:ext uri="{FF2B5EF4-FFF2-40B4-BE49-F238E27FC236}">
                <a16:creationId xmlns:a16="http://schemas.microsoft.com/office/drawing/2014/main" xmlns="" id="{5B8C29DA-0F0D-634B-B160-0F26FEF2E57A}"/>
              </a:ext>
            </a:extLst>
          </p:cNvPr>
          <p:cNvSpPr txBox="1"/>
          <p:nvPr/>
        </p:nvSpPr>
        <p:spPr>
          <a:xfrm>
            <a:off x="3112040" y="8714354"/>
            <a:ext cx="2005692" cy="307777"/>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クラランス</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コンフォート</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 </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リップオイル</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(06)</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 税込</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3,456</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19" name="テキスト ボックス 18">
            <a:extLst>
              <a:ext uri="{FF2B5EF4-FFF2-40B4-BE49-F238E27FC236}">
                <a16:creationId xmlns:a16="http://schemas.microsoft.com/office/drawing/2014/main" xmlns="" id="{1D9135F9-84E0-BD48-B1EC-77F7056EF572}"/>
              </a:ext>
            </a:extLst>
          </p:cNvPr>
          <p:cNvSpPr txBox="1"/>
          <p:nvPr/>
        </p:nvSpPr>
        <p:spPr>
          <a:xfrm>
            <a:off x="3163487" y="9111426"/>
            <a:ext cx="1942868" cy="1538883"/>
          </a:xfrm>
          <a:prstGeom prst="rect">
            <a:avLst/>
          </a:prstGeom>
          <a:noFill/>
        </p:spPr>
        <p:txBody>
          <a:bodyPr wrap="square" lIns="0" tIns="0" rIns="0" bIns="0" rtlCol="0">
            <a:spAutoFit/>
          </a:bodyPr>
          <a:lstStyle/>
          <a:p>
            <a:pPr>
              <a:lnSpc>
                <a:spcPts val="1500"/>
              </a:lnSpc>
            </a:pP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スキンケアオイルに定評のある</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クラランス</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が開発したリップオイル美容液。色違いで揃えるファンも多い人気アイテムです。大きめのアプリケーターで塗りやすく、</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すっと馴染んで</a:t>
            </a:r>
            <a:r>
              <a:rPr lang="ja-JP" altLang="en-US" sz="750" dirty="0" err="1" smtClean="0">
                <a:solidFill>
                  <a:schemeClr val="tx1">
                    <a:lumMod val="75000"/>
                    <a:lumOff val="25000"/>
                  </a:schemeClr>
                </a:solidFill>
                <a:latin typeface="HGSｺﾞｼｯｸE" panose="020B0900000000000000" pitchFamily="50" charset="-128"/>
                <a:ea typeface="HGSｺﾞｼｯｸE" panose="020B0900000000000000" pitchFamily="50" charset="-128"/>
              </a:rPr>
              <a:t>うるうるの</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唇をキープ。色づきは軽く、唇にクリアな透明感</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を</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ON</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できます。</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ミントの自然な清涼感が気持ちよく、ベタつかない使用感</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もお気に入りで</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1256880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図 37"/>
          <p:cNvPicPr>
            <a:picLocks noChangeAspect="1"/>
          </p:cNvPicPr>
          <p:nvPr/>
        </p:nvPicPr>
        <p:blipFill rotWithShape="1">
          <a:blip r:embed="rId2" cstate="print">
            <a:extLst>
              <a:ext uri="{28A0092B-C50C-407E-A947-70E740481C1C}">
                <a14:useLocalDpi xmlns:a14="http://schemas.microsoft.com/office/drawing/2010/main" val="0"/>
              </a:ext>
            </a:extLst>
          </a:blip>
          <a:srcRect t="48939" b="9630"/>
          <a:stretch/>
        </p:blipFill>
        <p:spPr>
          <a:xfrm>
            <a:off x="3034800" y="9043590"/>
            <a:ext cx="2160000" cy="1588461"/>
          </a:xfrm>
          <a:prstGeom prst="rect">
            <a:avLst/>
          </a:prstGeom>
        </p:spPr>
      </p:pic>
      <p:grpSp>
        <p:nvGrpSpPr>
          <p:cNvPr id="28" name="グループ化 27"/>
          <p:cNvGrpSpPr/>
          <p:nvPr/>
        </p:nvGrpSpPr>
        <p:grpSpPr>
          <a:xfrm>
            <a:off x="3039769" y="8199713"/>
            <a:ext cx="2160000" cy="1020636"/>
            <a:chOff x="3048362" y="7685971"/>
            <a:chExt cx="2160000" cy="1020636"/>
          </a:xfrm>
        </p:grpSpPr>
        <p:sp>
          <p:nvSpPr>
            <p:cNvPr id="29" name="正方形/長方形 28"/>
            <p:cNvSpPr/>
            <p:nvPr/>
          </p:nvSpPr>
          <p:spPr>
            <a:xfrm>
              <a:off x="3048362" y="7685971"/>
              <a:ext cx="2160000" cy="10206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0" name="角丸四角形 29"/>
            <p:cNvSpPr/>
            <p:nvPr/>
          </p:nvSpPr>
          <p:spPr>
            <a:xfrm>
              <a:off x="3396149" y="7843848"/>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1" name="角丸四角形 30"/>
            <p:cNvSpPr/>
            <p:nvPr/>
          </p:nvSpPr>
          <p:spPr>
            <a:xfrm>
              <a:off x="4118631" y="7843848"/>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2" name="角丸四角形 31"/>
            <p:cNvSpPr/>
            <p:nvPr/>
          </p:nvSpPr>
          <p:spPr>
            <a:xfrm>
              <a:off x="3133767" y="8062901"/>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3" name="角丸四角形 32"/>
            <p:cNvSpPr/>
            <p:nvPr/>
          </p:nvSpPr>
          <p:spPr>
            <a:xfrm>
              <a:off x="3856249" y="8062901"/>
              <a:ext cx="648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4" name="角丸四角形 33"/>
            <p:cNvSpPr/>
            <p:nvPr/>
          </p:nvSpPr>
          <p:spPr>
            <a:xfrm>
              <a:off x="4536862" y="8062900"/>
              <a:ext cx="576000"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5" name="角丸四角形 34"/>
            <p:cNvSpPr/>
            <p:nvPr/>
          </p:nvSpPr>
          <p:spPr>
            <a:xfrm>
              <a:off x="3354102" y="8291014"/>
              <a:ext cx="682516"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sp>
          <p:nvSpPr>
            <p:cNvPr id="36" name="角丸四角形 35"/>
            <p:cNvSpPr/>
            <p:nvPr/>
          </p:nvSpPr>
          <p:spPr>
            <a:xfrm>
              <a:off x="4076584" y="8291014"/>
              <a:ext cx="871232" cy="168711"/>
            </a:xfrm>
            <a:prstGeom prst="roundRect">
              <a:avLst>
                <a:gd name="adj" fmla="val 857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a:p>
          </p:txBody>
        </p:sp>
      </p:grpSp>
      <p:pic>
        <p:nvPicPr>
          <p:cNvPr id="37" name="図 36">
            <a:extLst>
              <a:ext uri="{FF2B5EF4-FFF2-40B4-BE49-F238E27FC236}">
                <a16:creationId xmlns:a16="http://schemas.microsoft.com/office/drawing/2014/main" xmlns="" id="{C88CE666-B428-BB44-889C-273F16AE0AE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4055" b="34037"/>
          <a:stretch/>
        </p:blipFill>
        <p:spPr>
          <a:xfrm>
            <a:off x="3036495" y="6883011"/>
            <a:ext cx="2160000" cy="1239014"/>
          </a:xfrm>
          <a:prstGeom prst="rect">
            <a:avLst/>
          </a:prstGeom>
        </p:spPr>
      </p:pic>
      <p:pic>
        <p:nvPicPr>
          <p:cNvPr id="2" name="図 1"/>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038452" y="838962"/>
            <a:ext cx="2156348" cy="1440000"/>
          </a:xfrm>
          <a:prstGeom prst="rect">
            <a:avLst/>
          </a:prstGeom>
        </p:spPr>
      </p:pic>
      <p:sp>
        <p:nvSpPr>
          <p:cNvPr id="5" name="正方形/長方形 4"/>
          <p:cNvSpPr/>
          <p:nvPr/>
        </p:nvSpPr>
        <p:spPr>
          <a:xfrm>
            <a:off x="3034800" y="344131"/>
            <a:ext cx="2160000" cy="10420120"/>
          </a:xfrm>
          <a:prstGeom prst="rect">
            <a:avLst/>
          </a:prstGeom>
          <a:no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xmlns="" id="{07A255F0-7EFD-E14B-8478-71C79B332C2F}"/>
              </a:ext>
            </a:extLst>
          </p:cNvPr>
          <p:cNvSpPr txBox="1"/>
          <p:nvPr/>
        </p:nvSpPr>
        <p:spPr>
          <a:xfrm>
            <a:off x="3110466" y="403617"/>
            <a:ext cx="2057400" cy="359073"/>
          </a:xfrm>
          <a:prstGeom prst="rect">
            <a:avLst/>
          </a:prstGeom>
          <a:noFill/>
        </p:spPr>
        <p:txBody>
          <a:bodyPr wrap="square" lIns="0" tIns="0" rIns="0" bIns="0" rtlCol="0">
            <a:spAutoFit/>
          </a:bodyPr>
          <a:lstStyle/>
          <a:p>
            <a:pPr>
              <a:lnSpc>
                <a:spcPts val="1400"/>
              </a:lnSpc>
            </a:pP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個性を出すならコレ</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 神秘的にきらめく</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〈M</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US" altLang="ja-JP" sz="750" b="1" dirty="0">
                <a:solidFill>
                  <a:schemeClr val="tx1">
                    <a:lumMod val="75000"/>
                    <a:lumOff val="25000"/>
                  </a:schemeClr>
                </a:solidFill>
                <a:latin typeface="HGｺﾞｼｯｸE" panose="020B0909000000000000" pitchFamily="49" charset="-128"/>
                <a:ea typeface="HGｺﾞｼｯｸE" panose="020B0909000000000000" pitchFamily="49" charset="-128"/>
              </a:rPr>
              <a:t>A</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r>
              <a:rPr lang="en-US" altLang="ja-JP"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C〉</a:t>
            </a:r>
            <a:r>
              <a:rPr lang="ja-JP" altLang="en-US" sz="750" b="1" dirty="0" smtClean="0">
                <a:solidFill>
                  <a:schemeClr val="tx1">
                    <a:lumMod val="75000"/>
                    <a:lumOff val="25000"/>
                  </a:schemeClr>
                </a:solidFill>
                <a:latin typeface="HGｺﾞｼｯｸE" panose="020B0909000000000000" pitchFamily="49" charset="-128"/>
                <a:ea typeface="HGｺﾞｼｯｸE" panose="020B0909000000000000" pitchFamily="49" charset="-128"/>
              </a:rPr>
              <a:t>のメタリックブルー</a:t>
            </a:r>
            <a:r>
              <a:rPr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rPr>
              <a:t>。</a:t>
            </a:r>
            <a:endParaRPr kumimoji="1" lang="ja-JP" altLang="en-US" sz="750" b="1" dirty="0">
              <a:solidFill>
                <a:schemeClr val="tx1">
                  <a:lumMod val="75000"/>
                  <a:lumOff val="25000"/>
                </a:schemeClr>
              </a:solidFill>
              <a:latin typeface="HGｺﾞｼｯｸE" panose="020B0909000000000000" pitchFamily="49" charset="-128"/>
              <a:ea typeface="HGｺﾞｼｯｸE" panose="020B0909000000000000" pitchFamily="49" charset="-128"/>
            </a:endParaRPr>
          </a:p>
        </p:txBody>
      </p:sp>
      <p:sp>
        <p:nvSpPr>
          <p:cNvPr id="20" name="テキスト ボックス 19">
            <a:extLst>
              <a:ext uri="{FF2B5EF4-FFF2-40B4-BE49-F238E27FC236}">
                <a16:creationId xmlns:a16="http://schemas.microsoft.com/office/drawing/2014/main" xmlns="" id="{22681159-683B-544C-ADCF-543E7002AB64}"/>
              </a:ext>
            </a:extLst>
          </p:cNvPr>
          <p:cNvSpPr txBox="1"/>
          <p:nvPr/>
        </p:nvSpPr>
        <p:spPr>
          <a:xfrm>
            <a:off x="3088781" y="2355234"/>
            <a:ext cx="2052038" cy="283411"/>
          </a:xfrm>
          <a:prstGeom prst="rect">
            <a:avLst/>
          </a:prstGeom>
          <a:noFill/>
        </p:spPr>
        <p:txBody>
          <a:bodyPr wrap="square" lIns="0" tIns="0" rIns="0" bIns="0" rtlCol="0">
            <a:spAutoFit/>
          </a:bodyPr>
          <a:lstStyle/>
          <a:p>
            <a:pPr>
              <a:lnSpc>
                <a:spcPts val="1200"/>
              </a:lnSpc>
            </a:pP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 M</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C </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グランドイリュージョン グロッシー リキッド リップカラー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ルーナー </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モジュール</a:t>
            </a:r>
            <a:r>
              <a:rPr lang="en-US" altLang="ja-JP"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a:t>
            </a:r>
            <a:r>
              <a:rPr lang="ja-JP" altLang="en-US" sz="650" dirty="0" smtClean="0">
                <a:solidFill>
                  <a:schemeClr val="tx1">
                    <a:lumMod val="50000"/>
                    <a:lumOff val="50000"/>
                  </a:schemeClr>
                </a:solidFill>
                <a:latin typeface="HGSｺﾞｼｯｸE" panose="020B0900000000000000" pitchFamily="50" charset="-128"/>
                <a:ea typeface="HGSｺﾞｼｯｸE" panose="020B0900000000000000" pitchFamily="50" charset="-128"/>
              </a:rPr>
              <a:t>税込</a:t>
            </a:r>
            <a:r>
              <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rPr>
              <a:t>3,996</a:t>
            </a:r>
            <a:r>
              <a:rPr lang="ja-JP" altLang="en-US" sz="650" dirty="0">
                <a:solidFill>
                  <a:schemeClr val="tx1">
                    <a:lumMod val="50000"/>
                    <a:lumOff val="50000"/>
                  </a:schemeClr>
                </a:solidFill>
                <a:latin typeface="HGSｺﾞｼｯｸE" panose="020B0900000000000000" pitchFamily="50" charset="-128"/>
                <a:ea typeface="HGSｺﾞｼｯｸE" panose="020B0900000000000000" pitchFamily="50" charset="-128"/>
              </a:rPr>
              <a:t>円</a:t>
            </a:r>
            <a:endParaRPr lang="en-US" altLang="ja-JP" sz="650" dirty="0">
              <a:solidFill>
                <a:schemeClr val="tx1">
                  <a:lumMod val="50000"/>
                  <a:lumOff val="50000"/>
                </a:schemeClr>
              </a:solidFill>
              <a:latin typeface="HGSｺﾞｼｯｸE" panose="020B0900000000000000" pitchFamily="50" charset="-128"/>
              <a:ea typeface="HGSｺﾞｼｯｸE" panose="020B0900000000000000" pitchFamily="50" charset="-128"/>
            </a:endParaRPr>
          </a:p>
        </p:txBody>
      </p:sp>
      <p:sp>
        <p:nvSpPr>
          <p:cNvPr id="22" name="テキスト ボックス 21">
            <a:extLst>
              <a:ext uri="{FF2B5EF4-FFF2-40B4-BE49-F238E27FC236}">
                <a16:creationId xmlns:a16="http://schemas.microsoft.com/office/drawing/2014/main" xmlns="" id="{8A2D3F61-512A-064A-A71E-862CA6F9793E}"/>
              </a:ext>
            </a:extLst>
          </p:cNvPr>
          <p:cNvSpPr txBox="1"/>
          <p:nvPr/>
        </p:nvSpPr>
        <p:spPr>
          <a:xfrm>
            <a:off x="3148112" y="2714917"/>
            <a:ext cx="1939994" cy="1731243"/>
          </a:xfrm>
          <a:prstGeom prst="rect">
            <a:avLst/>
          </a:prstGeom>
          <a:noFill/>
        </p:spPr>
        <p:txBody>
          <a:bodyPr wrap="square" lIns="0" tIns="0" rIns="0" bIns="0" rtlCol="0">
            <a:spAutoFit/>
          </a:bodyPr>
          <a:lstStyle/>
          <a:p>
            <a:pPr>
              <a:lnSpc>
                <a:spcPts val="1500"/>
              </a:lnSpc>
            </a:pP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ちょっと冒険したい方へおすすめなの</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が、こちらのリップグロス。</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 </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M</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A</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rPr>
              <a:t>C </a:t>
            </a:r>
            <a:r>
              <a:rPr lang="en-US" altLang="ja-JP"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らしいフォログラフィックカラーで、唇</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本来の色味を生かしながら</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メタリックブルーが鮮やかに発色</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パーティシーン</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にも映えるパール感たっぷり</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のリップメイクに</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仕上がります</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。普段づかいしたい時は、唇</a:t>
            </a:r>
            <a:r>
              <a:rPr lang="ja-JP" altLang="en-US" sz="750" dirty="0">
                <a:solidFill>
                  <a:schemeClr val="tx1">
                    <a:lumMod val="75000"/>
                    <a:lumOff val="25000"/>
                  </a:schemeClr>
                </a:solidFill>
                <a:latin typeface="HGSｺﾞｼｯｸE" panose="020B0900000000000000" pitchFamily="50" charset="-128"/>
                <a:ea typeface="HGSｺﾞｼｯｸE" panose="020B0900000000000000" pitchFamily="50" charset="-128"/>
              </a:rPr>
              <a:t>の中央に</a:t>
            </a:r>
            <a:r>
              <a:rPr lang="ja-JP" altLang="en-US" sz="75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ポイント的に使っても。ニュアンスチェンジできて、立体感も演出できますよ♫</a:t>
            </a:r>
            <a:endParaRPr lang="en-US" altLang="ja-JP" sz="75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6" name="テキスト ボックス 15"/>
          <p:cNvSpPr txBox="1"/>
          <p:nvPr/>
        </p:nvSpPr>
        <p:spPr>
          <a:xfrm>
            <a:off x="266428" y="411082"/>
            <a:ext cx="758914" cy="192360"/>
          </a:xfrm>
          <a:prstGeom prst="rect">
            <a:avLst/>
          </a:prstGeom>
          <a:noFill/>
        </p:spPr>
        <p:txBody>
          <a:bodyPr wrap="square" lIns="0" tIns="0" rIns="0" bIns="0" rtlCol="0">
            <a:spAutoFit/>
          </a:bodyPr>
          <a:lstStyle/>
          <a:p>
            <a:pPr>
              <a:lnSpc>
                <a:spcPts val="1500"/>
              </a:lnSpc>
            </a:pPr>
            <a:r>
              <a:rPr lang="en-US" altLang="ja-JP" sz="16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1216-3</a:t>
            </a:r>
            <a:endParaRPr kumimoji="1" lang="ja-JP" altLang="en-US" sz="16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18" name="テキスト ボックス 17">
            <a:extLst>
              <a:ext uri="{FF2B5EF4-FFF2-40B4-BE49-F238E27FC236}">
                <a16:creationId xmlns:a16="http://schemas.microsoft.com/office/drawing/2014/main" xmlns="" id="{26EBA172-28D2-4A4D-AE5D-6E8C060A49ED}"/>
              </a:ext>
            </a:extLst>
          </p:cNvPr>
          <p:cNvSpPr txBox="1"/>
          <p:nvPr/>
        </p:nvSpPr>
        <p:spPr>
          <a:xfrm>
            <a:off x="3142811" y="4666266"/>
            <a:ext cx="1943978" cy="1731243"/>
          </a:xfrm>
          <a:prstGeom prst="rect">
            <a:avLst/>
          </a:prstGeom>
          <a:noFill/>
        </p:spPr>
        <p:txBody>
          <a:bodyPr wrap="square" lIns="0" tIns="0" rIns="0" bIns="0" rtlCol="0">
            <a:spAutoFit/>
          </a:bodyPr>
          <a:lstStyle/>
          <a:p>
            <a:pPr>
              <a:lnSpc>
                <a:spcPts val="1500"/>
              </a:lnSpc>
            </a:pP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インパクト</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ある寒色系カラー</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も、意外に使いやすくて新鮮！自分だけのピンクに変わったり、唇に透明感や立体感が</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生まれて、いつも</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のメイクもぐんと垢抜けた印象に♪ホリデーシーズンのおしゃれの仕上げに、ぜひ取り入れてみてくださいね</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今回ご紹介したアイテムは、大丸・松坂屋のホリデー特設サイトでもご紹介しています。あわせてチェックしてください！</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25" name="角丸四角形 24"/>
          <p:cNvSpPr/>
          <p:nvPr/>
        </p:nvSpPr>
        <p:spPr>
          <a:xfrm>
            <a:off x="3159637" y="6573041"/>
            <a:ext cx="1617777" cy="252000"/>
          </a:xfrm>
          <a:prstGeom prst="roundRect">
            <a:avLst>
              <a:gd name="adj" fmla="val 12002"/>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テキスト ボックス 25"/>
          <p:cNvSpPr txBox="1"/>
          <p:nvPr/>
        </p:nvSpPr>
        <p:spPr>
          <a:xfrm>
            <a:off x="3288340" y="6642962"/>
            <a:ext cx="1373952" cy="107722"/>
          </a:xfrm>
          <a:prstGeom prst="rect">
            <a:avLst/>
          </a:prstGeom>
          <a:noFill/>
        </p:spPr>
        <p:txBody>
          <a:bodyPr wrap="square" lIns="0" tIns="0" rIns="0" bIns="0" rtlCol="0">
            <a:spAutoFit/>
          </a:bodyPr>
          <a:lstStyle/>
          <a:p>
            <a:r>
              <a:rPr lang="en-US" altLang="ja-JP" sz="700" dirty="0">
                <a:solidFill>
                  <a:schemeClr val="bg1"/>
                </a:solidFill>
                <a:latin typeface="HGSｺﾞｼｯｸE" panose="020B0900000000000000" pitchFamily="50" charset="-128"/>
                <a:ea typeface="HGSｺﾞｼｯｸE" panose="020B0900000000000000" pitchFamily="50" charset="-128"/>
              </a:rPr>
              <a:t>HAPPY HOLIDAYS</a:t>
            </a:r>
            <a:r>
              <a:rPr lang="ja-JP" altLang="en-US" sz="700" dirty="0">
                <a:solidFill>
                  <a:schemeClr val="bg1"/>
                </a:solidFill>
                <a:latin typeface="HGSｺﾞｼｯｸE" panose="020B0900000000000000" pitchFamily="50" charset="-128"/>
                <a:ea typeface="HGSｺﾞｼｯｸE" panose="020B0900000000000000" pitchFamily="50" charset="-128"/>
              </a:rPr>
              <a:t>　特設サイトへ</a:t>
            </a:r>
          </a:p>
        </p:txBody>
      </p:sp>
      <p:sp>
        <p:nvSpPr>
          <p:cNvPr id="27" name="テキスト ボックス 26"/>
          <p:cNvSpPr txBox="1"/>
          <p:nvPr/>
        </p:nvSpPr>
        <p:spPr>
          <a:xfrm>
            <a:off x="5500540" y="8266081"/>
            <a:ext cx="1484138" cy="1731243"/>
          </a:xfrm>
          <a:prstGeom prst="rect">
            <a:avLst/>
          </a:prstGeom>
          <a:noFill/>
        </p:spPr>
        <p:txBody>
          <a:bodyPr wrap="square" lIns="0" tIns="0" rIns="0" bIns="0" rtlCol="0">
            <a:spAutoFit/>
          </a:bodyPr>
          <a:lstStyle/>
          <a:p>
            <a:pPr>
              <a:lnSpc>
                <a:spcPts val="1500"/>
              </a:lnSpc>
            </a:pP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＃冬コスメ</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ジバンシイ</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RMK</a:t>
            </a: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rPr>
              <a:t>ジルスチュアート</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クラランス</a:t>
            </a:r>
            <a:endPar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MAC</a:t>
            </a: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リップグロス</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リップオイル</a:t>
            </a:r>
            <a:endPar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endParaRPr>
          </a:p>
          <a:p>
            <a:pPr>
              <a:lnSpc>
                <a:spcPts val="1500"/>
              </a:lnSpc>
            </a:pPr>
            <a:r>
              <a:rPr lang="en-US" altLang="ja-JP"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a:t>
            </a:r>
            <a:r>
              <a:rPr lang="ja-JP" altLang="en-US" sz="800" dirty="0" smtClean="0">
                <a:solidFill>
                  <a:schemeClr val="tx1">
                    <a:lumMod val="75000"/>
                    <a:lumOff val="25000"/>
                  </a:schemeClr>
                </a:solidFill>
                <a:latin typeface="HGSｺﾞｼｯｸE" panose="020B0900000000000000" pitchFamily="50" charset="-128"/>
                <a:ea typeface="HGSｺﾞｼｯｸE" panose="020B0900000000000000" pitchFamily="50" charset="-128"/>
              </a:rPr>
              <a:t>リキッドルージュ</a:t>
            </a:r>
            <a:endParaRPr lang="ja-JP" altLang="en-US" sz="800" dirty="0">
              <a:solidFill>
                <a:schemeClr val="tx1">
                  <a:lumMod val="75000"/>
                  <a:lumOff val="25000"/>
                </a:schemeClr>
              </a:solidFill>
              <a:latin typeface="HGSｺﾞｼｯｸE" panose="020B0900000000000000" pitchFamily="50" charset="-128"/>
              <a:ea typeface="HGSｺﾞｼｯｸE" panose="020B0900000000000000" pitchFamily="50" charset="-128"/>
            </a:endParaRPr>
          </a:p>
        </p:txBody>
      </p:sp>
      <p:sp>
        <p:nvSpPr>
          <p:cNvPr id="39" name="正方形/長方形 38"/>
          <p:cNvSpPr/>
          <p:nvPr/>
        </p:nvSpPr>
        <p:spPr>
          <a:xfrm>
            <a:off x="2958449" y="10697361"/>
            <a:ext cx="2426413" cy="18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p:nvSpPr>
        <p:spPr>
          <a:xfrm>
            <a:off x="3018495" y="1065297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フリーフォーム 41"/>
          <p:cNvSpPr/>
          <p:nvPr/>
        </p:nvSpPr>
        <p:spPr>
          <a:xfrm>
            <a:off x="3012038" y="10724859"/>
            <a:ext cx="2196000" cy="180000"/>
          </a:xfrm>
          <a:custGeom>
            <a:avLst/>
            <a:gdLst>
              <a:gd name="connsiteX0" fmla="*/ 0 w 2538483"/>
              <a:gd name="connsiteY0" fmla="*/ 211545 h 211545"/>
              <a:gd name="connsiteX1" fmla="*/ 934871 w 2538483"/>
              <a:gd name="connsiteY1" fmla="*/ 4 h 211545"/>
              <a:gd name="connsiteX2" fmla="*/ 1781033 w 2538483"/>
              <a:gd name="connsiteY2" fmla="*/ 204721 h 211545"/>
              <a:gd name="connsiteX3" fmla="*/ 2538483 w 2538483"/>
              <a:gd name="connsiteY3" fmla="*/ 13652 h 211545"/>
              <a:gd name="connsiteX4" fmla="*/ 2538483 w 2538483"/>
              <a:gd name="connsiteY4" fmla="*/ 13652 h 2115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8483" h="211545">
                <a:moveTo>
                  <a:pt x="0" y="211545"/>
                </a:moveTo>
                <a:cubicBezTo>
                  <a:pt x="319016" y="106343"/>
                  <a:pt x="638032" y="1141"/>
                  <a:pt x="934871" y="4"/>
                </a:cubicBezTo>
                <a:cubicBezTo>
                  <a:pt x="1231710" y="-1133"/>
                  <a:pt x="1513764" y="202446"/>
                  <a:pt x="1781033" y="204721"/>
                </a:cubicBezTo>
                <a:cubicBezTo>
                  <a:pt x="2048302" y="206996"/>
                  <a:pt x="2538483" y="13652"/>
                  <a:pt x="2538483" y="13652"/>
                </a:cubicBezTo>
                <a:lnTo>
                  <a:pt x="2538483" y="13652"/>
                </a:lnTo>
              </a:path>
            </a:pathLst>
          </a:custGeom>
          <a:no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874931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2670</TotalTime>
  <Words>711</Words>
  <Application>Microsoft Macintosh PowerPoint</Application>
  <PresentationFormat>B4 (JIS) 257x364 mm</PresentationFormat>
  <Paragraphs>39</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icomm_win03</dc:creator>
  <cp:lastModifiedBy>icomm icomm_share</cp:lastModifiedBy>
  <cp:revision>259</cp:revision>
  <cp:lastPrinted>2018-10-10T03:56:08Z</cp:lastPrinted>
  <dcterms:created xsi:type="dcterms:W3CDTF">2018-10-01T11:14:38Z</dcterms:created>
  <dcterms:modified xsi:type="dcterms:W3CDTF">2018-12-05T06:43:08Z</dcterms:modified>
</cp:coreProperties>
</file>