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Lst>
  <p:sldSz cx="8229600" cy="10972800" type="B4JIS"/>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42" userDrawn="1">
          <p15:clr>
            <a:srgbClr val="A4A3A4"/>
          </p15:clr>
        </p15:guide>
        <p15:guide id="2" pos="25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FF99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061" autoAdjust="0"/>
    <p:restoredTop sz="95419" autoAdjust="0"/>
  </p:normalViewPr>
  <p:slideViewPr>
    <p:cSldViewPr snapToGrid="0" showGuides="1">
      <p:cViewPr>
        <p:scale>
          <a:sx n="150" d="100"/>
          <a:sy n="150" d="100"/>
        </p:scale>
        <p:origin x="1208" y="-80"/>
      </p:cViewPr>
      <p:guideLst>
        <p:guide orient="horz" pos="1642"/>
        <p:guide pos="2592"/>
      </p:guideLst>
    </p:cSldViewPr>
  </p:slideViewPr>
  <p:notesTextViewPr>
    <p:cViewPr>
      <p:scale>
        <a:sx n="1" d="1"/>
        <a:sy n="1" d="1"/>
      </p:scale>
      <p:origin x="0" y="0"/>
    </p:cViewPr>
  </p:notesTextViewPr>
  <p:sorterViewPr>
    <p:cViewPr>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printerSettings" Target="printerSettings/printerSettings1.bin"/><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17220" y="1795781"/>
            <a:ext cx="6995160" cy="3820160"/>
          </a:xfrm>
        </p:spPr>
        <p:txBody>
          <a:bodyPr anchor="b"/>
          <a:lstStyle>
            <a:lvl1pPr algn="ct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1028700" y="5763261"/>
            <a:ext cx="6172200" cy="2649219"/>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545208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61989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61499" y="2735583"/>
            <a:ext cx="7098030" cy="4564379"/>
          </a:xfrm>
        </p:spPr>
        <p:txBody>
          <a:bodyPr anchor="b"/>
          <a:lstStyle>
            <a:lvl1pPr>
              <a:defRPr sz="5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61499" y="7343143"/>
            <a:ext cx="7098030" cy="2400299"/>
          </a:xfrm>
        </p:spPr>
        <p:txBody>
          <a:bodyPr/>
          <a:lstStyle>
            <a:lvl1pPr marL="0" indent="0">
              <a:buNone/>
              <a:defRPr sz="2160">
                <a:solidFill>
                  <a:schemeClr val="tx1"/>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7287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6578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16623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09640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66857" y="584202"/>
            <a:ext cx="7098030" cy="2120901"/>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6858" y="2689861"/>
            <a:ext cx="3481506"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4" name="Content Placeholder 3"/>
          <p:cNvSpPr>
            <a:spLocks noGrp="1"/>
          </p:cNvSpPr>
          <p:nvPr>
            <p:ph sz="half" idx="2"/>
          </p:nvPr>
        </p:nvSpPr>
        <p:spPr>
          <a:xfrm>
            <a:off x="566858" y="4008120"/>
            <a:ext cx="3481506"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166235" y="2689861"/>
            <a:ext cx="3498652"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6" name="Content Placeholder 5"/>
          <p:cNvSpPr>
            <a:spLocks noGrp="1"/>
          </p:cNvSpPr>
          <p:nvPr>
            <p:ph sz="quarter" idx="4"/>
          </p:nvPr>
        </p:nvSpPr>
        <p:spPr>
          <a:xfrm>
            <a:off x="4166235" y="4008120"/>
            <a:ext cx="3498652"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3501624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426974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32916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Content Placeholder 2"/>
          <p:cNvSpPr>
            <a:spLocks noGrp="1"/>
          </p:cNvSpPr>
          <p:nvPr>
            <p:ph idx="1"/>
          </p:nvPr>
        </p:nvSpPr>
        <p:spPr>
          <a:xfrm>
            <a:off x="3498652" y="1579882"/>
            <a:ext cx="4166235" cy="7797800"/>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200212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498652" y="1579882"/>
            <a:ext cx="4166235" cy="7797800"/>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ja-JP" altLang="en-US"/>
              <a:t>図を追加</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128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68457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9308" y="584200"/>
            <a:ext cx="1774508" cy="929894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65785" y="584200"/>
            <a:ext cx="5220653" cy="9298941"/>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51547301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5785" y="584202"/>
            <a:ext cx="7098030" cy="21209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5785" y="2921000"/>
            <a:ext cx="7098030" cy="696214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65785" y="10170162"/>
            <a:ext cx="1851660" cy="584200"/>
          </a:xfrm>
          <a:prstGeom prst="rect">
            <a:avLst/>
          </a:prstGeom>
        </p:spPr>
        <p:txBody>
          <a:bodyPr vert="horz" lIns="91440" tIns="45720" rIns="91440" bIns="45720" rtlCol="0" anchor="ctr"/>
          <a:lstStyle>
            <a:lvl1pPr algn="l">
              <a:defRPr sz="1080">
                <a:solidFill>
                  <a:schemeClr val="tx1">
                    <a:tint val="75000"/>
                  </a:schemeClr>
                </a:solidFill>
              </a:defRPr>
            </a:lvl1pPr>
          </a:lstStyle>
          <a:p>
            <a:fld id="{390D6362-5BC2-472A-84D9-D6B87E5028F8}" type="datetimeFigureOut">
              <a:rPr kumimoji="1" lang="ja-JP" altLang="en-US" smtClean="0"/>
              <a:t>18/12/05</a:t>
            </a:fld>
            <a:endParaRPr kumimoji="1" lang="ja-JP" altLang="en-US"/>
          </a:p>
        </p:txBody>
      </p:sp>
      <p:sp>
        <p:nvSpPr>
          <p:cNvPr id="5" name="Footer Placeholder 4"/>
          <p:cNvSpPr>
            <a:spLocks noGrp="1"/>
          </p:cNvSpPr>
          <p:nvPr>
            <p:ph type="ftr" sz="quarter" idx="3"/>
          </p:nvPr>
        </p:nvSpPr>
        <p:spPr>
          <a:xfrm>
            <a:off x="2726055" y="10170162"/>
            <a:ext cx="2777490" cy="584200"/>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812155" y="10170162"/>
            <a:ext cx="1851660" cy="584200"/>
          </a:xfrm>
          <a:prstGeom prst="rect">
            <a:avLst/>
          </a:prstGeom>
        </p:spPr>
        <p:txBody>
          <a:bodyPr vert="horz" lIns="91440" tIns="45720" rIns="91440" bIns="45720" rtlCol="0" anchor="ctr"/>
          <a:lstStyle>
            <a:lvl1pPr algn="r">
              <a:defRPr sz="1080">
                <a:solidFill>
                  <a:schemeClr val="tx1">
                    <a:tint val="75000"/>
                  </a:schemeClr>
                </a:solidFill>
              </a:defRPr>
            </a:lvl1p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98055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kumimoji="1"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kumimoji="1"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kumimoji="1"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kumimoji="1"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9pPr>
    </p:bodyStyle>
    <p:otherStyle>
      <a:defPPr>
        <a:defRPr lang="en-US"/>
      </a:defPPr>
      <a:lvl1pPr marL="0" algn="l" defTabSz="822960" rtl="0" eaLnBrk="1" latinLnBrk="0" hangingPunct="1">
        <a:defRPr kumimoji="1" sz="1620" kern="1200">
          <a:solidFill>
            <a:schemeClr val="tx1"/>
          </a:solidFill>
          <a:latin typeface="+mn-lt"/>
          <a:ea typeface="+mn-ea"/>
          <a:cs typeface="+mn-cs"/>
        </a:defRPr>
      </a:lvl1pPr>
      <a:lvl2pPr marL="411480" algn="l" defTabSz="822960" rtl="0" eaLnBrk="1" latinLnBrk="0" hangingPunct="1">
        <a:defRPr kumimoji="1" sz="1620" kern="1200">
          <a:solidFill>
            <a:schemeClr val="tx1"/>
          </a:solidFill>
          <a:latin typeface="+mn-lt"/>
          <a:ea typeface="+mn-ea"/>
          <a:cs typeface="+mn-cs"/>
        </a:defRPr>
      </a:lvl2pPr>
      <a:lvl3pPr marL="822960" algn="l" defTabSz="822960" rtl="0" eaLnBrk="1" latinLnBrk="0" hangingPunct="1">
        <a:defRPr kumimoji="1" sz="1620" kern="1200">
          <a:solidFill>
            <a:schemeClr val="tx1"/>
          </a:solidFill>
          <a:latin typeface="+mn-lt"/>
          <a:ea typeface="+mn-ea"/>
          <a:cs typeface="+mn-cs"/>
        </a:defRPr>
      </a:lvl3pPr>
      <a:lvl4pPr marL="1234440" algn="l" defTabSz="822960" rtl="0" eaLnBrk="1" latinLnBrk="0" hangingPunct="1">
        <a:defRPr kumimoji="1" sz="1620" kern="1200">
          <a:solidFill>
            <a:schemeClr val="tx1"/>
          </a:solidFill>
          <a:latin typeface="+mn-lt"/>
          <a:ea typeface="+mn-ea"/>
          <a:cs typeface="+mn-cs"/>
        </a:defRPr>
      </a:lvl4pPr>
      <a:lvl5pPr marL="1645920" algn="l" defTabSz="822960" rtl="0" eaLnBrk="1" latinLnBrk="0" hangingPunct="1">
        <a:defRPr kumimoji="1" sz="1620" kern="1200">
          <a:solidFill>
            <a:schemeClr val="tx1"/>
          </a:solidFill>
          <a:latin typeface="+mn-lt"/>
          <a:ea typeface="+mn-ea"/>
          <a:cs typeface="+mn-cs"/>
        </a:defRPr>
      </a:lvl5pPr>
      <a:lvl6pPr marL="2057400" algn="l" defTabSz="822960" rtl="0" eaLnBrk="1" latinLnBrk="0" hangingPunct="1">
        <a:defRPr kumimoji="1" sz="1620" kern="1200">
          <a:solidFill>
            <a:schemeClr val="tx1"/>
          </a:solidFill>
          <a:latin typeface="+mn-lt"/>
          <a:ea typeface="+mn-ea"/>
          <a:cs typeface="+mn-cs"/>
        </a:defRPr>
      </a:lvl6pPr>
      <a:lvl7pPr marL="2468880" algn="l" defTabSz="822960" rtl="0" eaLnBrk="1" latinLnBrk="0" hangingPunct="1">
        <a:defRPr kumimoji="1" sz="1620" kern="1200">
          <a:solidFill>
            <a:schemeClr val="tx1"/>
          </a:solidFill>
          <a:latin typeface="+mn-lt"/>
          <a:ea typeface="+mn-ea"/>
          <a:cs typeface="+mn-cs"/>
        </a:defRPr>
      </a:lvl7pPr>
      <a:lvl8pPr marL="2880360" algn="l" defTabSz="822960" rtl="0" eaLnBrk="1" latinLnBrk="0" hangingPunct="1">
        <a:defRPr kumimoji="1" sz="1620" kern="1200">
          <a:solidFill>
            <a:schemeClr val="tx1"/>
          </a:solidFill>
          <a:latin typeface="+mn-lt"/>
          <a:ea typeface="+mn-ea"/>
          <a:cs typeface="+mn-cs"/>
        </a:defRPr>
      </a:lvl8pPr>
      <a:lvl9pPr marL="3291840" algn="l" defTabSz="822960" rtl="0" eaLnBrk="1" latinLnBrk="0" hangingPunct="1">
        <a:defRPr kumimoji="1"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png"/><Relationship Id="rId5" Type="http://schemas.openxmlformats.org/officeDocument/2006/relationships/image" Target="../media/image3.jpeg"/><Relationship Id="rId6"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1" Type="http://schemas.openxmlformats.org/officeDocument/2006/relationships/slideLayout" Target="../slideLayouts/slideLayout7.xml"/><Relationship Id="rId2"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8000" contrast="20000"/>
                    </a14:imgEffect>
                  </a14:imgLayer>
                </a14:imgProps>
              </a:ext>
              <a:ext uri="{28A0092B-C50C-407E-A947-70E740481C1C}">
                <a14:useLocalDpi xmlns:a14="http://schemas.microsoft.com/office/drawing/2010/main" val="0"/>
              </a:ext>
            </a:extLst>
          </a:blip>
          <a:srcRect/>
          <a:stretch/>
        </p:blipFill>
        <p:spPr>
          <a:xfrm>
            <a:off x="3034910" y="1166842"/>
            <a:ext cx="2159780" cy="1440000"/>
          </a:xfrm>
          <a:prstGeom prst="rect">
            <a:avLst/>
          </a:prstGeom>
        </p:spPr>
      </p:pic>
      <p:pic>
        <p:nvPicPr>
          <p:cNvPr id="13" name="図 12"/>
          <p:cNvPicPr>
            <a:picLocks noChangeAspect="1"/>
          </p:cNvPicPr>
          <p:nvPr/>
        </p:nvPicPr>
        <p:blipFill rotWithShape="1">
          <a:blip r:embed="rId4" cstate="print">
            <a:extLst>
              <a:ext uri="{28A0092B-C50C-407E-A947-70E740481C1C}">
                <a14:useLocalDpi xmlns:a14="http://schemas.microsoft.com/office/drawing/2010/main" val="0"/>
              </a:ext>
            </a:extLst>
          </a:blip>
          <a:srcRect l="7911" t="11607" r="14714" b="10887"/>
          <a:stretch/>
        </p:blipFill>
        <p:spPr>
          <a:xfrm>
            <a:off x="3040038" y="6680355"/>
            <a:ext cx="2156347" cy="1440000"/>
          </a:xfrm>
          <a:prstGeom prst="rect">
            <a:avLst/>
          </a:prstGeom>
        </p:spPr>
      </p:pic>
      <p:sp>
        <p:nvSpPr>
          <p:cNvPr id="10" name="正方形/長方形 9"/>
          <p:cNvSpPr/>
          <p:nvPr/>
        </p:nvSpPr>
        <p:spPr>
          <a:xfrm>
            <a:off x="3041678" y="2607266"/>
            <a:ext cx="2160000" cy="105033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122007" y="6269986"/>
            <a:ext cx="1999342" cy="359073"/>
          </a:xfrm>
          <a:prstGeom prst="rect">
            <a:avLst/>
          </a:prstGeom>
          <a:noFill/>
        </p:spPr>
        <p:txBody>
          <a:bodyPr wrap="square" lIns="0" tIns="0" rIns="0" bIns="0" rtlCol="0">
            <a:spAutoFit/>
          </a:bodyPr>
          <a:lstStyle/>
          <a:p>
            <a:pPr>
              <a:lnSpc>
                <a:spcPts val="1400"/>
              </a:lnSpc>
            </a:pP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鮮烈な印象を</a:t>
            </a:r>
            <a:r>
              <a:rPr lang="ja-JP" altLang="en-US" sz="75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残す</a:t>
            </a:r>
            <a:r>
              <a:rPr lang="en-US" altLang="ja-JP" sz="75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イヴ・サンローラン</a:t>
            </a:r>
            <a:r>
              <a:rPr lang="en-US" altLang="ja-JP" sz="75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の深紅リップ。</a:t>
            </a:r>
            <a:endParaRPr kumimoji="1"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2" name="テキスト ボックス 11"/>
          <p:cNvSpPr txBox="1"/>
          <p:nvPr/>
        </p:nvSpPr>
        <p:spPr>
          <a:xfrm>
            <a:off x="3146974" y="3763580"/>
            <a:ext cx="1942941" cy="1731243"/>
          </a:xfrm>
          <a:prstGeom prst="rect">
            <a:avLst/>
          </a:prstGeom>
          <a:noFill/>
        </p:spPr>
        <p:txBody>
          <a:bodyPr wrap="square" lIns="0" tIns="0" rIns="0" bIns="0" rtlCol="0">
            <a:spAutoFit/>
          </a:bodyPr>
          <a:lstStyle/>
          <a:p>
            <a:pPr>
              <a:lnSpc>
                <a:spcPts val="1500"/>
              </a:lnSpc>
            </a:pP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今日はクリスマスイヴ。パーティやデートなど</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お洒落</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して出かける方</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も多いのでは</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 そこ</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で</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メイク</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に取り入れたいのが“赤リップ”</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！です。引き続き流行色ですし、</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クリスマスの色と</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いえばやっぱり“</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赤”です</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よね。トレンド</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のマット系でスタイリッシュに、うるおいのある質感</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でセンシュアルに、といろいろ</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な</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表情</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を演出</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できる赤リップを</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ピックアップしてみました♪</a:t>
            </a:r>
            <a:endPar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4" name="テキスト ボックス 13"/>
          <p:cNvSpPr txBox="1"/>
          <p:nvPr/>
        </p:nvSpPr>
        <p:spPr>
          <a:xfrm>
            <a:off x="3146975" y="2673298"/>
            <a:ext cx="1942940" cy="384721"/>
          </a:xfrm>
          <a:prstGeom prst="rect">
            <a:avLst/>
          </a:prstGeom>
          <a:noFill/>
        </p:spPr>
        <p:txBody>
          <a:bodyPr wrap="square" lIns="0" tIns="0" rIns="0" bIns="0" rtlCol="0">
            <a:spAutoFit/>
          </a:bodyPr>
          <a:lstStyle/>
          <a:p>
            <a:pPr>
              <a:lnSpc>
                <a:spcPts val="1500"/>
              </a:lnSpc>
            </a:pPr>
            <a:r>
              <a:rPr lang="en-US" altLang="ja-JP"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クリスマスまであと</a:t>
            </a:r>
            <a:r>
              <a:rPr lang="en-US" altLang="ja-JP"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a:t>
            </a: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日</a:t>
            </a:r>
            <a:r>
              <a:rPr lang="en-US" altLang="ja-JP"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赤リップで、イヴをドラマチックに彩って☆</a:t>
            </a:r>
            <a:endParaRPr kumimoji="1"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5" name="テキスト ボックス 14"/>
          <p:cNvSpPr txBox="1"/>
          <p:nvPr/>
        </p:nvSpPr>
        <p:spPr>
          <a:xfrm>
            <a:off x="3376116" y="3335300"/>
            <a:ext cx="1522455" cy="230832"/>
          </a:xfrm>
          <a:prstGeom prst="rect">
            <a:avLst/>
          </a:prstGeom>
          <a:noFill/>
        </p:spPr>
        <p:txBody>
          <a:bodyPr wrap="square" lIns="0" tIns="0" rIns="0" bIns="0" rtlCol="0">
            <a:spAutoFit/>
          </a:bodyPr>
          <a:lstStyle/>
          <a:p>
            <a:pPr>
              <a:lnSpc>
                <a:spcPts val="900"/>
              </a:lnSpc>
            </a:pPr>
            <a:r>
              <a:rPr lang="ja-JP" altLang="en-US" sz="5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化粧品バイヤー</a:t>
            </a:r>
            <a:endParaRPr lang="en-US" altLang="ja-JP" sz="5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900"/>
              </a:lnSpc>
            </a:pPr>
            <a:r>
              <a:rPr lang="en-US" altLang="ja-JP" sz="5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TOKICO</a:t>
            </a:r>
            <a:endPar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7" name="テキスト ボックス 16"/>
          <p:cNvSpPr txBox="1"/>
          <p:nvPr/>
        </p:nvSpPr>
        <p:spPr>
          <a:xfrm>
            <a:off x="3135332" y="3165921"/>
            <a:ext cx="464249" cy="101695"/>
          </a:xfrm>
          <a:prstGeom prst="rect">
            <a:avLst/>
          </a:prstGeom>
          <a:noFill/>
        </p:spPr>
        <p:txBody>
          <a:bodyPr wrap="square" lIns="0" tIns="0" rIns="0" bIns="0" rtlCol="0">
            <a:spAutoFit/>
          </a:bodyPr>
          <a:lstStyle/>
          <a:p>
            <a:pPr>
              <a:lnSpc>
                <a:spcPts val="900"/>
              </a:lnSpc>
            </a:pPr>
            <a:r>
              <a:rPr lang="en-US" altLang="ja-JP" sz="700" dirty="0">
                <a:solidFill>
                  <a:schemeClr val="tx1">
                    <a:lumMod val="75000"/>
                    <a:lumOff val="25000"/>
                  </a:schemeClr>
                </a:solidFill>
                <a:latin typeface="HGSｺﾞｼｯｸE" panose="020B0900000000000000" pitchFamily="50" charset="-128"/>
                <a:ea typeface="HGSｺﾞｼｯｸE" panose="020B0900000000000000" pitchFamily="50" charset="-128"/>
              </a:rPr>
              <a:t>2018.12.24</a:t>
            </a:r>
          </a:p>
        </p:txBody>
      </p:sp>
      <p:sp>
        <p:nvSpPr>
          <p:cNvPr id="19" name="角丸四角形 18"/>
          <p:cNvSpPr/>
          <p:nvPr/>
        </p:nvSpPr>
        <p:spPr>
          <a:xfrm>
            <a:off x="3609975" y="3158902"/>
            <a:ext cx="216694" cy="117673"/>
          </a:xfrm>
          <a:prstGeom prst="round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633221" y="3166890"/>
            <a:ext cx="183054" cy="115416"/>
          </a:xfrm>
          <a:prstGeom prst="rect">
            <a:avLst/>
          </a:prstGeom>
          <a:noFill/>
        </p:spPr>
        <p:txBody>
          <a:bodyPr wrap="square" lIns="0" tIns="0" rIns="0" bIns="0" rtlCol="0">
            <a:spAutoFit/>
          </a:bodyPr>
          <a:lstStyle/>
          <a:p>
            <a:pPr algn="dist">
              <a:lnSpc>
                <a:spcPts val="900"/>
              </a:lnSpc>
            </a:pPr>
            <a:r>
              <a:rPr lang="en-US" altLang="ja-JP" sz="600" dirty="0">
                <a:solidFill>
                  <a:schemeClr val="bg1"/>
                </a:solidFill>
                <a:latin typeface="HGSｺﾞｼｯｸE" panose="020B0900000000000000" pitchFamily="50" charset="-128"/>
                <a:ea typeface="HGSｺﾞｼｯｸE" panose="020B0900000000000000" pitchFamily="50" charset="-128"/>
              </a:rPr>
              <a:t>NEW</a:t>
            </a:r>
            <a:endParaRPr kumimoji="1" lang="ja-JP" altLang="en-US" sz="600" dirty="0">
              <a:solidFill>
                <a:schemeClr val="bg1"/>
              </a:solidFill>
              <a:latin typeface="HGSｺﾞｼｯｸE" panose="020B0900000000000000" pitchFamily="50" charset="-128"/>
              <a:ea typeface="HGSｺﾞｼｯｸE" panose="020B0900000000000000" pitchFamily="50" charset="-128"/>
            </a:endParaRPr>
          </a:p>
        </p:txBody>
      </p:sp>
      <p:sp>
        <p:nvSpPr>
          <p:cNvPr id="21" name="角丸四角形 20"/>
          <p:cNvSpPr/>
          <p:nvPr/>
        </p:nvSpPr>
        <p:spPr>
          <a:xfrm>
            <a:off x="3884965" y="3158902"/>
            <a:ext cx="456095" cy="117673"/>
          </a:xfrm>
          <a:prstGeom prst="roundRect">
            <a:avLst/>
          </a:prstGeom>
          <a:solidFill>
            <a:schemeClr val="bg1"/>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3975930" y="3154464"/>
            <a:ext cx="312701" cy="115416"/>
          </a:xfrm>
          <a:prstGeom prst="rect">
            <a:avLst/>
          </a:prstGeom>
          <a:noFill/>
        </p:spPr>
        <p:txBody>
          <a:bodyPr wrap="square" lIns="0" tIns="0" rIns="0" bIns="0" rtlCol="0">
            <a:spAutoFit/>
          </a:bodyPr>
          <a:lstStyle/>
          <a:p>
            <a:pPr>
              <a:lnSpc>
                <a:spcPts val="900"/>
              </a:lnSpc>
            </a:pPr>
            <a:r>
              <a:rPr lang="ja-JP" altLang="en-US" sz="500" dirty="0">
                <a:solidFill>
                  <a:srgbClr val="FF6699"/>
                </a:solidFill>
                <a:latin typeface="HGSｺﾞｼｯｸE" panose="020B0900000000000000" pitchFamily="50" charset="-128"/>
                <a:ea typeface="HGSｺﾞｼｯｸE" panose="020B0900000000000000" pitchFamily="50" charset="-128"/>
              </a:rPr>
              <a:t>商品紹介</a:t>
            </a:r>
            <a:endParaRPr kumimoji="1" lang="ja-JP" altLang="en-US" sz="500" dirty="0">
              <a:solidFill>
                <a:srgbClr val="FF6699"/>
              </a:solidFill>
              <a:latin typeface="HGSｺﾞｼｯｸE" panose="020B0900000000000000" pitchFamily="50" charset="-128"/>
              <a:ea typeface="HGSｺﾞｼｯｸE" panose="020B0900000000000000" pitchFamily="50" charset="-128"/>
            </a:endParaRPr>
          </a:p>
        </p:txBody>
      </p:sp>
      <p:sp>
        <p:nvSpPr>
          <p:cNvPr id="23" name="テキスト ボックス 22"/>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1224-1</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5" name="図 4"/>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034800" y="416431"/>
            <a:ext cx="2160000" cy="302352"/>
          </a:xfrm>
          <a:prstGeom prst="rect">
            <a:avLst/>
          </a:prstGeom>
        </p:spPr>
      </p:pic>
      <p:sp>
        <p:nvSpPr>
          <p:cNvPr id="4" name="正方形/長方形 3"/>
          <p:cNvSpPr/>
          <p:nvPr/>
        </p:nvSpPr>
        <p:spPr>
          <a:xfrm>
            <a:off x="3034800" y="410938"/>
            <a:ext cx="2160000" cy="10176852"/>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p:cNvSpPr txBox="1"/>
          <p:nvPr/>
        </p:nvSpPr>
        <p:spPr>
          <a:xfrm>
            <a:off x="3122007" y="8171651"/>
            <a:ext cx="2005692" cy="284437"/>
          </a:xfrm>
          <a:prstGeom prst="rect">
            <a:avLst/>
          </a:prstGeom>
          <a:noFill/>
        </p:spPr>
        <p:txBody>
          <a:bodyPr wrap="square" lIns="0" tIns="0" rIns="0" bIns="0" rtlCol="0">
            <a:spAutoFit/>
          </a:bodyPr>
          <a:lstStyle/>
          <a:p>
            <a:pPr>
              <a:lnSpc>
                <a:spcPts val="1200"/>
              </a:lnSpc>
            </a:pP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イヴ・サンローラン</a:t>
            </a: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ルージュ ピュールクチュール ザ スリム</a:t>
            </a: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(21)</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4,644</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24" name="テキスト ボックス 23"/>
          <p:cNvSpPr txBox="1"/>
          <p:nvPr/>
        </p:nvSpPr>
        <p:spPr>
          <a:xfrm>
            <a:off x="3109931" y="753590"/>
            <a:ext cx="1985866" cy="237437"/>
          </a:xfrm>
          <a:prstGeom prst="rect">
            <a:avLst/>
          </a:prstGeom>
          <a:solidFill>
            <a:schemeClr val="bg1"/>
          </a:solidFill>
        </p:spPr>
        <p:txBody>
          <a:bodyPr wrap="square" lIns="0" tIns="0" rIns="0" bIns="0" rtlCol="0">
            <a:spAutoFit/>
          </a:bodyPr>
          <a:lstStyle/>
          <a:p>
            <a:pPr>
              <a:lnSpc>
                <a:spcPts val="1000"/>
              </a:lnSpc>
            </a:pP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トップ  ＞  記事一覧  ＞ </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クリスマスまであと</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1</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日</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赤リップでドラマチックなイヴに☆</a:t>
            </a:r>
            <a:endParaRPr lang="en-US" altLang="ja-JP" sz="600" dirty="0">
              <a:solidFill>
                <a:schemeClr val="bg1">
                  <a:lumMod val="50000"/>
                </a:schemeClr>
              </a:solidFill>
              <a:latin typeface="HGSｺﾞｼｯｸE" panose="020B0900000000000000" pitchFamily="50" charset="-128"/>
              <a:ea typeface="HGSｺﾞｼｯｸE" panose="020B0900000000000000" pitchFamily="50" charset="-128"/>
            </a:endParaRPr>
          </a:p>
        </p:txBody>
      </p:sp>
      <p:sp>
        <p:nvSpPr>
          <p:cNvPr id="26" name="テキスト ボックス 25">
            <a:extLst>
              <a:ext uri="{FF2B5EF4-FFF2-40B4-BE49-F238E27FC236}">
                <a16:creationId xmlns="" xmlns:a16="http://schemas.microsoft.com/office/drawing/2014/main" id="{1143B1BE-84D9-4A28-A889-A92B717CD1FC}"/>
              </a:ext>
            </a:extLst>
          </p:cNvPr>
          <p:cNvSpPr txBox="1"/>
          <p:nvPr/>
        </p:nvSpPr>
        <p:spPr>
          <a:xfrm>
            <a:off x="3135332" y="8541934"/>
            <a:ext cx="1963517" cy="1923604"/>
          </a:xfrm>
          <a:prstGeom prst="rect">
            <a:avLst/>
          </a:prstGeom>
          <a:noFill/>
        </p:spPr>
        <p:txBody>
          <a:bodyPr wrap="square" lIns="0" tIns="0" rIns="0" bIns="0" rtlCol="0">
            <a:spAutoFit/>
          </a:bodyPr>
          <a:lstStyle/>
          <a:p>
            <a:pPr>
              <a:lnSpc>
                <a:spcPts val="1500"/>
              </a:lnSpc>
            </a:pP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唇が主役のメイク</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には、深みのある“ディープレッド”</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が</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美</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しく発色</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するこちらの</a:t>
            </a:r>
            <a:r>
              <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rPr>
              <a:t>1</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本を。つけ心地がとてもしなやかで、仕上がりは上質な本革のようなマットです</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lang="en-US" altLang="ja-JP"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特徴的</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なのは、スリムなスクエアシェイプ。エッジ部分や平らな部分を使ってリップラインをきれいに作れるから、スタイルのある</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口</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元</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が</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演出できますよ♡パッケージもおしゃれで、パーティバッグに忍ばせておきたい一品です。</a:t>
            </a:r>
          </a:p>
        </p:txBody>
      </p:sp>
      <p:sp>
        <p:nvSpPr>
          <p:cNvPr id="25" name="円/楕円 24"/>
          <p:cNvSpPr>
            <a:spLocks noChangeAspect="1"/>
          </p:cNvSpPr>
          <p:nvPr/>
        </p:nvSpPr>
        <p:spPr>
          <a:xfrm>
            <a:off x="3126612" y="3346002"/>
            <a:ext cx="216024" cy="216000"/>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3442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図 2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3039106" y="5762005"/>
            <a:ext cx="2156349" cy="1440000"/>
          </a:xfrm>
          <a:prstGeom prst="rect">
            <a:avLst/>
          </a:prstGeom>
        </p:spPr>
      </p:pic>
      <p:pic>
        <p:nvPicPr>
          <p:cNvPr id="23" name="図 2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035299" y="998656"/>
            <a:ext cx="2159001" cy="1440000"/>
          </a:xfrm>
          <a:prstGeom prst="rect">
            <a:avLst/>
          </a:prstGeom>
        </p:spPr>
      </p:pic>
      <p:sp>
        <p:nvSpPr>
          <p:cNvPr id="5" name="正方形/長方形 4"/>
          <p:cNvSpPr/>
          <p:nvPr/>
        </p:nvSpPr>
        <p:spPr>
          <a:xfrm>
            <a:off x="3034800" y="424340"/>
            <a:ext cx="2160000" cy="9390219"/>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3122516" y="482356"/>
            <a:ext cx="1993343" cy="331501"/>
          </a:xfrm>
          <a:prstGeom prst="rect">
            <a:avLst/>
          </a:prstGeom>
          <a:noFill/>
        </p:spPr>
        <p:txBody>
          <a:bodyPr wrap="square" lIns="0" tIns="0" rIns="0" bIns="0" rtlCol="0">
            <a:spAutoFit/>
          </a:bodyPr>
          <a:lstStyle/>
          <a:p>
            <a:pPr>
              <a:lnSpc>
                <a:spcPts val="1400"/>
              </a:lnSpc>
            </a:pP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妖艶な存在感を醸しだす</a:t>
            </a:r>
            <a:r>
              <a:rPr lang="en-US" altLang="ja-JP" sz="75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クレ・ド・ポー ボーテ</a:t>
            </a:r>
            <a:r>
              <a:rPr lang="en-US" altLang="ja-JP" sz="75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750" b="1" dirty="0" err="1">
                <a:solidFill>
                  <a:schemeClr val="tx1">
                    <a:lumMod val="75000"/>
                    <a:lumOff val="25000"/>
                  </a:schemeClr>
                </a:solidFill>
                <a:latin typeface="HGｺﾞｼｯｸE" panose="020B0909000000000000" pitchFamily="49" charset="-128"/>
                <a:ea typeface="HGｺﾞｼｯｸE" panose="020B0909000000000000" pitchFamily="49" charset="-128"/>
              </a:rPr>
              <a:t>。</a:t>
            </a:r>
            <a:endParaRPr kumimoji="1"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8" name="テキスト ボックス 17"/>
          <p:cNvSpPr txBox="1"/>
          <p:nvPr/>
        </p:nvSpPr>
        <p:spPr>
          <a:xfrm>
            <a:off x="3128637" y="2509859"/>
            <a:ext cx="1937143" cy="307777"/>
          </a:xfrm>
          <a:prstGeom prst="rect">
            <a:avLst/>
          </a:prstGeom>
          <a:noFill/>
        </p:spPr>
        <p:txBody>
          <a:bodyPr wrap="square" lIns="0" tIns="0" rIns="0" bIns="0" rtlCol="0">
            <a:spAutoFit/>
          </a:bodyPr>
          <a:lstStyle/>
          <a:p>
            <a:pPr>
              <a:lnSpc>
                <a:spcPts val="1200"/>
              </a:lnSpc>
            </a:pPr>
            <a:r>
              <a:rPr lang="en-US" altLang="ja-JP"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クレ・ド・ポー ボーテ</a:t>
            </a:r>
            <a:r>
              <a:rPr lang="en-US" altLang="ja-JP"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ルージュアレーブル カシミア</a:t>
            </a:r>
            <a:r>
              <a:rPr lang="en-US" altLang="ja-JP"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(104)</a:t>
            </a:r>
            <a:r>
              <a:rPr lang="ja-JP" altLang="en-US"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6,480</a:t>
            </a:r>
            <a:r>
              <a:rPr lang="ja-JP" altLang="en-US"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17" name="テキスト ボックス 16">
            <a:extLst>
              <a:ext uri="{FF2B5EF4-FFF2-40B4-BE49-F238E27FC236}">
                <a16:creationId xmlns="" xmlns:a16="http://schemas.microsoft.com/office/drawing/2014/main" id="{D5AF09D9-755E-482F-9358-55C1A62BE8F1}"/>
              </a:ext>
            </a:extLst>
          </p:cNvPr>
          <p:cNvSpPr txBox="1"/>
          <p:nvPr/>
        </p:nvSpPr>
        <p:spPr>
          <a:xfrm>
            <a:off x="3146910" y="2852791"/>
            <a:ext cx="1918870" cy="1923604"/>
          </a:xfrm>
          <a:prstGeom prst="rect">
            <a:avLst/>
          </a:prstGeom>
          <a:noFill/>
        </p:spPr>
        <p:txBody>
          <a:bodyPr wrap="square" lIns="0" tIns="0" rIns="0" bIns="0" rtlCol="0">
            <a:spAutoFit/>
          </a:bodyPr>
          <a:lstStyle/>
          <a:p>
            <a:pPr>
              <a:lnSpc>
                <a:spcPts val="1500"/>
              </a:lnSpc>
            </a:pP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ラグジュアリーな雰囲気をまとえる、</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大人っぽい“</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ダークレッド</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”がこちら。</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商品名にある通り、カシミアのように軽やかなテクスチャーと上質な</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仕上がりで、自然</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な立体感のあるリップメイクをできるのが魅力です</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lang="en-US" altLang="ja-JP"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直</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塗りでリップラインにフィットするよう計算された花びら型の形状</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や、ほのか</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なローズの</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香りにもテンションアップ♪</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ひと塗りで鮮やかに発色し</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、どこかミステリアスなニュアンスのある表情</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になりますよ。</a:t>
            </a:r>
            <a:endPar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6" name="テキスト ボックス 15">
            <a:extLst>
              <a:ext uri="{FF2B5EF4-FFF2-40B4-BE49-F238E27FC236}">
                <a16:creationId xmlns="" xmlns:a16="http://schemas.microsoft.com/office/drawing/2014/main" id="{4FC12E08-B7EA-41B8-9B42-DA091B2F2D6D}"/>
              </a:ext>
            </a:extLst>
          </p:cNvPr>
          <p:cNvSpPr txBox="1"/>
          <p:nvPr/>
        </p:nvSpPr>
        <p:spPr>
          <a:xfrm>
            <a:off x="3123845" y="5530142"/>
            <a:ext cx="1964057" cy="179536"/>
          </a:xfrm>
          <a:prstGeom prst="rect">
            <a:avLst/>
          </a:prstGeom>
          <a:noFill/>
        </p:spPr>
        <p:txBody>
          <a:bodyPr wrap="square" lIns="0" tIns="0" rIns="0" bIns="0" rtlCol="0">
            <a:spAutoFit/>
          </a:bodyPr>
          <a:lstStyle/>
          <a:p>
            <a:pPr>
              <a:lnSpc>
                <a:spcPts val="1400"/>
              </a:lnSpc>
            </a:pPr>
            <a:r>
              <a:rPr lang="ja-JP" altLang="en-US" sz="75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キュート</a:t>
            </a: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な</a:t>
            </a:r>
            <a:r>
              <a:rPr lang="ja-JP" altLang="en-US" sz="75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赤</a:t>
            </a:r>
            <a:r>
              <a:rPr lang="ja-JP" altLang="en-US" sz="75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”なら</a:t>
            </a:r>
            <a:r>
              <a:rPr lang="en-US" altLang="ja-JP" sz="75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クリニーク</a:t>
            </a:r>
            <a:r>
              <a:rPr lang="en-US" altLang="ja-JP" sz="75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endParaRPr kumimoji="1"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9" name="テキスト ボックス 18">
            <a:extLst>
              <a:ext uri="{FF2B5EF4-FFF2-40B4-BE49-F238E27FC236}">
                <a16:creationId xmlns="" xmlns:a16="http://schemas.microsoft.com/office/drawing/2014/main" id="{6F5310B6-608E-4818-BF47-C5D7CCECA47F}"/>
              </a:ext>
            </a:extLst>
          </p:cNvPr>
          <p:cNvSpPr txBox="1"/>
          <p:nvPr/>
        </p:nvSpPr>
        <p:spPr>
          <a:xfrm>
            <a:off x="3111706" y="7254332"/>
            <a:ext cx="2005692" cy="307777"/>
          </a:xfrm>
          <a:prstGeom prst="rect">
            <a:avLst/>
          </a:prstGeom>
          <a:noFill/>
        </p:spPr>
        <p:txBody>
          <a:bodyPr wrap="square" lIns="0" tIns="0" rIns="0" bIns="0" rtlCol="0">
            <a:spAutoFit/>
          </a:bodyPr>
          <a:lstStyle/>
          <a:p>
            <a:pPr>
              <a:lnSpc>
                <a:spcPts val="1200"/>
              </a:lnSpc>
            </a:pP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クリニーク</a:t>
            </a:r>
            <a:r>
              <a:rPr lang="en-US" altLang="ja-JP"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クリニーク ポップ </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マット </a:t>
            </a: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03)</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3,456</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20" name="テキスト ボックス 19">
            <a:extLst>
              <a:ext uri="{FF2B5EF4-FFF2-40B4-BE49-F238E27FC236}">
                <a16:creationId xmlns="" xmlns:a16="http://schemas.microsoft.com/office/drawing/2014/main" id="{70D2395D-7524-4E25-8155-BD5CAAB4822A}"/>
              </a:ext>
            </a:extLst>
          </p:cNvPr>
          <p:cNvSpPr txBox="1"/>
          <p:nvPr/>
        </p:nvSpPr>
        <p:spPr>
          <a:xfrm>
            <a:off x="3142363" y="7446887"/>
            <a:ext cx="1923417" cy="1923604"/>
          </a:xfrm>
          <a:prstGeom prst="rect">
            <a:avLst/>
          </a:prstGeom>
          <a:noFill/>
        </p:spPr>
        <p:txBody>
          <a:bodyPr wrap="square" lIns="0" tIns="0" rIns="0" bIns="0" rtlCol="0">
            <a:spAutoFit/>
          </a:bodyPr>
          <a:lstStyle/>
          <a:p>
            <a:pPr>
              <a:lnSpc>
                <a:spcPts val="1500"/>
              </a:lnSpc>
            </a:pP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チャーミング</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に決めるなら、ポップな</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発色の</a:t>
            </a:r>
            <a:r>
              <a:rPr lang="en-US" altLang="ja-JP"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クリニーク</a:t>
            </a:r>
            <a:r>
              <a:rPr lang="en-US" altLang="ja-JP"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がおすすめ。中でも「ポップ マット」は、マット</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な</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質感とベルベットのようになめらかなつけ心地を両立させたシリーズです。</a:t>
            </a:r>
            <a:endParaRPr lang="en-US" altLang="ja-JP"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03</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のルビー ポップは</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鮮</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やか</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な</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ルビーレッド”で</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、どこか可愛らしい雰囲気♡カジュアルなファッションにも似合います。見た</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ままの</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色が長持ちするから、頻繁にメイク直しできないシーンにもぴったりですよ♫</a:t>
            </a:r>
            <a:endPar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3" name="テキスト ボックス 12"/>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1224-2</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125688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図 34"/>
          <p:cNvPicPr>
            <a:picLocks noChangeAspect="1"/>
          </p:cNvPicPr>
          <p:nvPr/>
        </p:nvPicPr>
        <p:blipFill rotWithShape="1">
          <a:blip r:embed="rId2" cstate="print">
            <a:extLst>
              <a:ext uri="{28A0092B-C50C-407E-A947-70E740481C1C}">
                <a14:useLocalDpi xmlns:a14="http://schemas.microsoft.com/office/drawing/2010/main" val="0"/>
              </a:ext>
            </a:extLst>
          </a:blip>
          <a:srcRect t="53633" b="9630"/>
          <a:stretch/>
        </p:blipFill>
        <p:spPr>
          <a:xfrm>
            <a:off x="3034222" y="8882096"/>
            <a:ext cx="2160000" cy="1408510"/>
          </a:xfrm>
          <a:prstGeom prst="rect">
            <a:avLst/>
          </a:prstGeom>
        </p:spPr>
      </p:pic>
      <p:grpSp>
        <p:nvGrpSpPr>
          <p:cNvPr id="44" name="グループ化 43"/>
          <p:cNvGrpSpPr/>
          <p:nvPr/>
        </p:nvGrpSpPr>
        <p:grpSpPr>
          <a:xfrm>
            <a:off x="3042174" y="7680046"/>
            <a:ext cx="2160000" cy="1020636"/>
            <a:chOff x="3048362" y="7685971"/>
            <a:chExt cx="2160000" cy="1020636"/>
          </a:xfrm>
        </p:grpSpPr>
        <p:sp>
          <p:nvSpPr>
            <p:cNvPr id="45" name="正方形/長方形 44"/>
            <p:cNvSpPr/>
            <p:nvPr/>
          </p:nvSpPr>
          <p:spPr>
            <a:xfrm>
              <a:off x="3048362" y="7685971"/>
              <a:ext cx="2160000" cy="10206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46" name="角丸四角形 45"/>
            <p:cNvSpPr/>
            <p:nvPr/>
          </p:nvSpPr>
          <p:spPr>
            <a:xfrm>
              <a:off x="3396149" y="7843848"/>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47" name="角丸四角形 46"/>
            <p:cNvSpPr/>
            <p:nvPr/>
          </p:nvSpPr>
          <p:spPr>
            <a:xfrm>
              <a:off x="4118631" y="7843848"/>
              <a:ext cx="871232"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48" name="角丸四角形 47"/>
            <p:cNvSpPr/>
            <p:nvPr/>
          </p:nvSpPr>
          <p:spPr>
            <a:xfrm>
              <a:off x="3133767" y="8062901"/>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49" name="角丸四角形 48"/>
            <p:cNvSpPr/>
            <p:nvPr/>
          </p:nvSpPr>
          <p:spPr>
            <a:xfrm>
              <a:off x="3856249" y="8062901"/>
              <a:ext cx="648000"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50" name="角丸四角形 49"/>
            <p:cNvSpPr/>
            <p:nvPr/>
          </p:nvSpPr>
          <p:spPr>
            <a:xfrm>
              <a:off x="4536862" y="8062900"/>
              <a:ext cx="576000"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51" name="角丸四角形 50"/>
            <p:cNvSpPr/>
            <p:nvPr/>
          </p:nvSpPr>
          <p:spPr>
            <a:xfrm>
              <a:off x="3354102" y="8291014"/>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52" name="角丸四角形 51"/>
            <p:cNvSpPr/>
            <p:nvPr/>
          </p:nvSpPr>
          <p:spPr>
            <a:xfrm>
              <a:off x="4076584" y="8291014"/>
              <a:ext cx="871232"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grpSp>
      <p:pic>
        <p:nvPicPr>
          <p:cNvPr id="17" name="図 16">
            <a:extLst>
              <a:ext uri="{FF2B5EF4-FFF2-40B4-BE49-F238E27FC236}">
                <a16:creationId xmlns="" xmlns:a16="http://schemas.microsoft.com/office/drawing/2014/main" id="{55145EED-34DD-4754-BDBC-7E3107D838F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035076" y="6377087"/>
            <a:ext cx="2160000" cy="1241464"/>
          </a:xfrm>
          <a:prstGeom prst="rect">
            <a:avLst/>
          </a:prstGeom>
        </p:spPr>
      </p:pic>
      <p:pic>
        <p:nvPicPr>
          <p:cNvPr id="34" name="図 33"/>
          <p:cNvPicPr>
            <a:picLocks noChangeAspect="1"/>
          </p:cNvPicPr>
          <p:nvPr/>
        </p:nvPicPr>
        <p:blipFill rotWithShape="1">
          <a:blip r:embed="rId4" cstate="print">
            <a:extLst>
              <a:ext uri="{28A0092B-C50C-407E-A947-70E740481C1C}">
                <a14:useLocalDpi xmlns:a14="http://schemas.microsoft.com/office/drawing/2010/main" val="0"/>
              </a:ext>
            </a:extLst>
          </a:blip>
          <a:srcRect l="6255" t="11999" r="19102" b="13137"/>
          <a:stretch/>
        </p:blipFill>
        <p:spPr>
          <a:xfrm>
            <a:off x="3042174" y="864770"/>
            <a:ext cx="2153654" cy="1440000"/>
          </a:xfrm>
          <a:prstGeom prst="rect">
            <a:avLst/>
          </a:prstGeom>
        </p:spPr>
      </p:pic>
      <p:sp>
        <p:nvSpPr>
          <p:cNvPr id="5" name="正方形/長方形 4"/>
          <p:cNvSpPr/>
          <p:nvPr/>
        </p:nvSpPr>
        <p:spPr>
          <a:xfrm>
            <a:off x="3034800" y="344131"/>
            <a:ext cx="2160000" cy="10101201"/>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39">
            <a:extLst>
              <a:ext uri="{FF2B5EF4-FFF2-40B4-BE49-F238E27FC236}">
                <a16:creationId xmlns="" xmlns:a16="http://schemas.microsoft.com/office/drawing/2014/main" id="{9E03AC2F-703F-46D1-944D-C5850472294F}"/>
              </a:ext>
            </a:extLst>
          </p:cNvPr>
          <p:cNvSpPr txBox="1"/>
          <p:nvPr/>
        </p:nvSpPr>
        <p:spPr>
          <a:xfrm>
            <a:off x="3146200" y="423905"/>
            <a:ext cx="1993343" cy="359073"/>
          </a:xfrm>
          <a:prstGeom prst="rect">
            <a:avLst/>
          </a:prstGeom>
          <a:noFill/>
        </p:spPr>
        <p:txBody>
          <a:bodyPr wrap="square" lIns="0" tIns="0" rIns="0" bIns="0" rtlCol="0">
            <a:spAutoFit/>
          </a:bodyPr>
          <a:lstStyle/>
          <a:p>
            <a:pPr>
              <a:lnSpc>
                <a:spcPts val="1400"/>
              </a:lnSpc>
            </a:pP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濡れたようなツヤのある“赤”で魅せる</a:t>
            </a:r>
            <a:r>
              <a:rPr lang="en-US" altLang="ja-JP" sz="75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コスメデコルテ</a:t>
            </a:r>
            <a:r>
              <a:rPr lang="en-US" altLang="ja-JP" sz="75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750" b="1" dirty="0" err="1">
                <a:solidFill>
                  <a:schemeClr val="tx1">
                    <a:lumMod val="75000"/>
                    <a:lumOff val="25000"/>
                  </a:schemeClr>
                </a:solidFill>
                <a:latin typeface="HGｺﾞｼｯｸE" panose="020B0909000000000000" pitchFamily="49" charset="-128"/>
                <a:ea typeface="HGｺﾞｼｯｸE" panose="020B0909000000000000" pitchFamily="49" charset="-128"/>
              </a:rPr>
              <a:t>。</a:t>
            </a:r>
            <a:endParaRPr kumimoji="1"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41" name="テキスト ボックス 40">
            <a:extLst>
              <a:ext uri="{FF2B5EF4-FFF2-40B4-BE49-F238E27FC236}">
                <a16:creationId xmlns="" xmlns:a16="http://schemas.microsoft.com/office/drawing/2014/main" id="{4ED200BC-C753-497B-95D9-17B3B1DAE3D1}"/>
              </a:ext>
            </a:extLst>
          </p:cNvPr>
          <p:cNvSpPr txBox="1"/>
          <p:nvPr/>
        </p:nvSpPr>
        <p:spPr>
          <a:xfrm>
            <a:off x="3101363" y="2321495"/>
            <a:ext cx="2005692" cy="129523"/>
          </a:xfrm>
          <a:prstGeom prst="rect">
            <a:avLst/>
          </a:prstGeom>
          <a:noFill/>
        </p:spPr>
        <p:txBody>
          <a:bodyPr wrap="square" lIns="0" tIns="0" rIns="0" bIns="0" rtlCol="0">
            <a:spAutoFit/>
          </a:bodyPr>
          <a:lstStyle/>
          <a:p>
            <a:pPr>
              <a:lnSpc>
                <a:spcPts val="1200"/>
              </a:lnSpc>
            </a:pP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コスメデコルテ</a:t>
            </a: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ザ ルージュ</a:t>
            </a: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(RD452)</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3,780</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42" name="テキスト ボックス 41">
            <a:extLst>
              <a:ext uri="{FF2B5EF4-FFF2-40B4-BE49-F238E27FC236}">
                <a16:creationId xmlns="" xmlns:a16="http://schemas.microsoft.com/office/drawing/2014/main" id="{F6C33163-6993-451D-B806-BACF99C55418}"/>
              </a:ext>
            </a:extLst>
          </p:cNvPr>
          <p:cNvSpPr txBox="1"/>
          <p:nvPr/>
        </p:nvSpPr>
        <p:spPr>
          <a:xfrm>
            <a:off x="3134010" y="2481919"/>
            <a:ext cx="1973045" cy="1923604"/>
          </a:xfrm>
          <a:prstGeom prst="rect">
            <a:avLst/>
          </a:prstGeom>
          <a:noFill/>
        </p:spPr>
        <p:txBody>
          <a:bodyPr wrap="square" lIns="0" tIns="0" rIns="0" bIns="0" rtlCol="0">
            <a:spAutoFit/>
          </a:bodyPr>
          <a:lstStyle/>
          <a:p>
            <a:pPr>
              <a:lnSpc>
                <a:spcPts val="1500"/>
              </a:lnSpc>
            </a:pP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美しい</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ツヤ感のある“赤”を唇に</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オンできるの</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が</a:t>
            </a:r>
            <a:r>
              <a:rPr lang="en-US" altLang="ja-JP"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コスメデコルテ</a:t>
            </a:r>
            <a:r>
              <a:rPr lang="en-US" altLang="ja-JP"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err="1"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とろけるよう</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に柔らかな</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塗り心地で、</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しっかり唇にフィット</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して</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くれます。</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みずみずしくクリアな発色で</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、ひと塗りで肌</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を</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明るく演出</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してくれるの</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もポイント♡</a:t>
            </a:r>
            <a:endParaRPr lang="en-US" altLang="ja-JP"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ゴールドパール</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が繊細にきらめく“クラシックレッド”は、</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肌</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馴染</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みが</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いいカラーだから</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、赤リップビギナー</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でもトライしやすいと思います♪</a:t>
            </a:r>
            <a:endPar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8" name="テキスト ボックス 17">
            <a:extLst>
              <a:ext uri="{FF2B5EF4-FFF2-40B4-BE49-F238E27FC236}">
                <a16:creationId xmlns="" xmlns:a16="http://schemas.microsoft.com/office/drawing/2014/main" id="{5D5E7208-43E2-4AFE-A60E-E981523BA471}"/>
              </a:ext>
            </a:extLst>
          </p:cNvPr>
          <p:cNvSpPr txBox="1"/>
          <p:nvPr/>
        </p:nvSpPr>
        <p:spPr>
          <a:xfrm>
            <a:off x="3142622" y="4554477"/>
            <a:ext cx="1964433" cy="1313565"/>
          </a:xfrm>
          <a:prstGeom prst="rect">
            <a:avLst/>
          </a:prstGeom>
          <a:noFill/>
        </p:spPr>
        <p:txBody>
          <a:bodyPr wrap="square" lIns="0" tIns="0" rIns="0" bIns="0" rtlCol="0">
            <a:spAutoFit/>
          </a:bodyPr>
          <a:lstStyle/>
          <a:p>
            <a:pPr>
              <a:lnSpc>
                <a:spcPts val="1500"/>
              </a:lnSpc>
            </a:pP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“赤リップ”は、つけるだけで背筋がスッと伸びるような女子力の高いアイテム。クリスマスのテンションを</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上げるのに</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も</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きっと一役買って</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くれるはずです☆</a:t>
            </a:r>
            <a:endParaRPr lang="en-US" altLang="ja-JP"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700" dirty="0">
                <a:solidFill>
                  <a:schemeClr val="tx1">
                    <a:lumMod val="75000"/>
                    <a:lumOff val="25000"/>
                  </a:schemeClr>
                </a:solidFill>
                <a:latin typeface="HGSｺﾞｼｯｸE" panose="020B0900000000000000" pitchFamily="50" charset="-128"/>
                <a:ea typeface="HGSｺﾞｼｯｸE" panose="020B0900000000000000" pitchFamily="50" charset="-128"/>
              </a:rPr>
              <a:t>今回ご紹介したアイテムは、大丸・松坂屋のホリデー特設サイトでもご紹介しています。あわせてチェックしてください</a:t>
            </a:r>
            <a:r>
              <a:rPr lang="ja-JP" altLang="en-US" sz="7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lang="en-US" altLang="ja-JP" sz="7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33" name="テキスト ボックス 32"/>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1224-3</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36" name="正方形/長方形 35"/>
          <p:cNvSpPr/>
          <p:nvPr/>
        </p:nvSpPr>
        <p:spPr>
          <a:xfrm>
            <a:off x="2904943" y="10420330"/>
            <a:ext cx="2426413"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フリーフォーム 36"/>
          <p:cNvSpPr/>
          <p:nvPr/>
        </p:nvSpPr>
        <p:spPr>
          <a:xfrm>
            <a:off x="3019822" y="10445332"/>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リーフォーム 37"/>
          <p:cNvSpPr/>
          <p:nvPr/>
        </p:nvSpPr>
        <p:spPr>
          <a:xfrm>
            <a:off x="3008560" y="10373266"/>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テキスト ボックス 42"/>
          <p:cNvSpPr txBox="1"/>
          <p:nvPr/>
        </p:nvSpPr>
        <p:spPr>
          <a:xfrm>
            <a:off x="5551884" y="7700450"/>
            <a:ext cx="1319092" cy="1154162"/>
          </a:xfrm>
          <a:prstGeom prst="rect">
            <a:avLst/>
          </a:prstGeom>
          <a:noFill/>
        </p:spPr>
        <p:txBody>
          <a:bodyPr wrap="square" lIns="0" tIns="0" rIns="0" bIns="0" rtlCol="0">
            <a:spAutoFit/>
          </a:bodyPr>
          <a:lstStyle/>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冬コスメ</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赤リップ</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イヴサンローラン</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クレドポーボーテ</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クリニーク</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コスメ</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デコルテ</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4" name="角丸四角形 23"/>
          <p:cNvSpPr/>
          <p:nvPr/>
        </p:nvSpPr>
        <p:spPr>
          <a:xfrm>
            <a:off x="3134010" y="6082122"/>
            <a:ext cx="1617777" cy="252000"/>
          </a:xfrm>
          <a:prstGeom prst="roundRect">
            <a:avLst>
              <a:gd name="adj" fmla="val 12002"/>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p:cNvSpPr txBox="1"/>
          <p:nvPr/>
        </p:nvSpPr>
        <p:spPr>
          <a:xfrm>
            <a:off x="3262713" y="6152043"/>
            <a:ext cx="1373952" cy="107722"/>
          </a:xfrm>
          <a:prstGeom prst="rect">
            <a:avLst/>
          </a:prstGeom>
          <a:noFill/>
        </p:spPr>
        <p:txBody>
          <a:bodyPr wrap="square" lIns="0" tIns="0" rIns="0" bIns="0" rtlCol="0">
            <a:spAutoFit/>
          </a:bodyPr>
          <a:lstStyle/>
          <a:p>
            <a:r>
              <a:rPr lang="en-US" altLang="ja-JP" sz="700" dirty="0">
                <a:solidFill>
                  <a:schemeClr val="bg1"/>
                </a:solidFill>
                <a:latin typeface="HGSｺﾞｼｯｸE" panose="020B0900000000000000" pitchFamily="50" charset="-128"/>
                <a:ea typeface="HGSｺﾞｼｯｸE" panose="020B0900000000000000" pitchFamily="50" charset="-128"/>
              </a:rPr>
              <a:t>HAPPY HOLIDAYS</a:t>
            </a:r>
            <a:r>
              <a:rPr lang="ja-JP" altLang="en-US" sz="700" dirty="0">
                <a:solidFill>
                  <a:schemeClr val="bg1"/>
                </a:solidFill>
                <a:latin typeface="HGSｺﾞｼｯｸE" panose="020B0900000000000000" pitchFamily="50" charset="-128"/>
                <a:ea typeface="HGSｺﾞｼｯｸE" panose="020B0900000000000000" pitchFamily="50" charset="-128"/>
              </a:rPr>
              <a:t>　特設サイトへ</a:t>
            </a:r>
          </a:p>
        </p:txBody>
      </p:sp>
    </p:spTree>
    <p:extLst>
      <p:ext uri="{BB962C8B-B14F-4D97-AF65-F5344CB8AC3E}">
        <p14:creationId xmlns:p14="http://schemas.microsoft.com/office/powerpoint/2010/main" val="296874931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1232</TotalTime>
  <Words>659</Words>
  <Application>Microsoft Macintosh PowerPoint</Application>
  <PresentationFormat>B4 (JIS) 257x364 mm</PresentationFormat>
  <Paragraphs>36</Paragraphs>
  <Slides>3</Slides>
  <Notes>0</Notes>
  <HiddenSlides>0</HiddenSlides>
  <MMClips>0</MMClips>
  <ScaleCrop>false</ScaleCrop>
  <HeadingPairs>
    <vt:vector size="4" baseType="variant">
      <vt:variant>
        <vt:lpstr>テーマ</vt:lpstr>
      </vt:variant>
      <vt:variant>
        <vt:i4>1</vt:i4>
      </vt:variant>
      <vt:variant>
        <vt:lpstr>スライド タイトル</vt:lpstr>
      </vt:variant>
      <vt:variant>
        <vt:i4>3</vt:i4>
      </vt:variant>
    </vt:vector>
  </HeadingPairs>
  <TitlesOfParts>
    <vt:vector size="4" baseType="lpstr">
      <vt:lpstr>Office テーマ</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icomm_win03</dc:creator>
  <cp:lastModifiedBy>icomm icomm_share</cp:lastModifiedBy>
  <cp:revision>204</cp:revision>
  <cp:lastPrinted>2018-11-26T00:48:01Z</cp:lastPrinted>
  <dcterms:created xsi:type="dcterms:W3CDTF">2018-10-01T11:14:38Z</dcterms:created>
  <dcterms:modified xsi:type="dcterms:W3CDTF">2018-12-05T08:44:34Z</dcterms:modified>
</cp:coreProperties>
</file>