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</p:sldIdLst>
  <p:sldSz cx="8229600" cy="10972800" type="B4JIS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02" userDrawn="1">
          <p15:clr>
            <a:srgbClr val="A4A3A4"/>
          </p15:clr>
        </p15:guide>
        <p15:guide id="2" pos="19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1" autoAdjust="0"/>
    <p:restoredTop sz="95419" autoAdjust="0"/>
  </p:normalViewPr>
  <p:slideViewPr>
    <p:cSldViewPr snapToGrid="0" showGuides="1">
      <p:cViewPr>
        <p:scale>
          <a:sx n="120" d="100"/>
          <a:sy n="120" d="100"/>
        </p:scale>
        <p:origin x="-80" y="360"/>
      </p:cViewPr>
      <p:guideLst>
        <p:guide orient="horz" pos="3002"/>
        <p:guide pos="19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lum brigh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5" t="13580" r="6453"/>
          <a:stretch/>
        </p:blipFill>
        <p:spPr>
          <a:xfrm>
            <a:off x="3038302" y="6278757"/>
            <a:ext cx="2161308" cy="14400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 cstate="print">
            <a:lum brigh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7397" y="1059488"/>
            <a:ext cx="2162756" cy="144000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506240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144278" y="6083899"/>
            <a:ext cx="2057400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すべ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て</a:t>
            </a: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“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ベージュ”の新作</a:t>
            </a: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コレクション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！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65799" y="3763557"/>
            <a:ext cx="1985866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DEPACO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では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WEB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で予約しておく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と発売後にお家に届く「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大丸松坂屋オンラインショッピング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」の最新事前予約情報と店頭で受け取れる「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店舗受取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WEB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事前予約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」の情報をお届けしています。</a:t>
            </a:r>
            <a:endParaRPr lang="ja-JP" altLang="en-US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今回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はブランド創設以来、大人の女性の肌を美しく見せる色として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ルナソル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がこだわり続けてきた“ベージュ”の限定リップをご紹介します♪</a:t>
            </a:r>
            <a:endParaRPr lang="ja-JP" altLang="en-US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5537" y="2555759"/>
            <a:ext cx="1963972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WEB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予約受付中！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ルナソル渾身のベージュリップ、限定</a:t>
            </a:r>
            <a:r>
              <a:rPr lang="en-US" altLang="ja-JP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6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色でお届け！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97504" y="3372761"/>
            <a:ext cx="1522455" cy="2128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オンラインショッピング 化粧品バイヤー</a:t>
            </a:r>
          </a:p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宮前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177093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2018.12.27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170074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178062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170074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165636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1227-1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10937"/>
            <a:ext cx="2160000" cy="1044121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753590"/>
            <a:ext cx="1985866" cy="23743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 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WEB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予約受付中！ルナソルの“ベージュリップ”、入魂の限定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6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色！</a:t>
            </a:r>
            <a:endParaRPr lang="en-US" altLang="ja-JP" sz="600" dirty="0">
              <a:solidFill>
                <a:schemeClr val="bg1">
                  <a:lumMod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="" xmlns:a16="http://schemas.microsoft.com/office/drawing/2014/main" id="{5B59F07A-CAEF-4697-84FE-1ED7C1D62C12}"/>
              </a:ext>
            </a:extLst>
          </p:cNvPr>
          <p:cNvSpPr txBox="1"/>
          <p:nvPr/>
        </p:nvSpPr>
        <p:spPr>
          <a:xfrm>
            <a:off x="3135332" y="7735893"/>
            <a:ext cx="1953976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来年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2019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に、ブランド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設立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周年を迎える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ルナソル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それを記念して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、すべてが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“ベージュ”と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いう特別なコレクション「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The Beige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」が発表されます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</a:p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ベージュは大人だからこそつけこなせる色であり、肌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を美しく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見せるために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ルナソル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が最も大切にしてきたカラー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。そんな奥深いベージュの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世界とあらためて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向き合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生まれた「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ベーシックでありながら、限りなく個性的」と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いうコレクションに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、期待せずにいられません♡</a:t>
            </a:r>
          </a:p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アイシャドウ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パレット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や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チーク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など、さまざま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なアイテムが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ラインアップされていますが、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WEB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事前予約では、個人的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にも春メイクに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取り入れたい限定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6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色の“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ベージュリップ”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をご用意しました♪</a:t>
            </a:r>
            <a:endParaRPr lang="ja-JP" altLang="en-US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9" name="円/楕円 28"/>
          <p:cNvSpPr>
            <a:spLocks noChangeAspect="1"/>
          </p:cNvSpPr>
          <p:nvPr/>
        </p:nvSpPr>
        <p:spPr>
          <a:xfrm>
            <a:off x="3125170" y="3380922"/>
            <a:ext cx="216024" cy="21600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4" r="8905" b="2365"/>
          <a:stretch/>
        </p:blipFill>
        <p:spPr>
          <a:xfrm>
            <a:off x="3034800" y="2879544"/>
            <a:ext cx="2160000" cy="144184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" t="8455" r="5679"/>
          <a:stretch/>
        </p:blipFill>
        <p:spPr>
          <a:xfrm>
            <a:off x="3042478" y="901154"/>
            <a:ext cx="2156346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424340"/>
            <a:ext cx="2160000" cy="925192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143729" y="477024"/>
            <a:ext cx="1993343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自分に似合う“ベージュ”を見つける幸せを感じて♡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44640" y="7850255"/>
            <a:ext cx="1959807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6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色が登場する“ベージュリップ”は、とにかく「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使える色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」ばかり！肌や唇の色は人それぞれ違います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が、その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人の唇の色を少しだけ透けさせながら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、ベージュの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中に鮮やかなレッドをほんの一滴加えることで、肌に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美しく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馴染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むように色設計されています♪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ほのかなパール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が唇のくすみ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飛ばしてくれるのもいいですよ。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="" xmlns:a16="http://schemas.microsoft.com/office/drawing/2014/main" id="{CFFEAB9D-4213-444F-8F91-E65478BED74D}"/>
              </a:ext>
            </a:extLst>
          </p:cNvPr>
          <p:cNvSpPr txBox="1"/>
          <p:nvPr/>
        </p:nvSpPr>
        <p:spPr>
          <a:xfrm>
            <a:off x="3176315" y="4401548"/>
            <a:ext cx="190975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ルナソル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ベージュニュアンスリップス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EX04</a:t>
            </a:r>
            <a:r>
              <a:rPr lang="ja-JP" altLang="en-US" sz="6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EX05</a:t>
            </a:r>
            <a:r>
              <a:rPr lang="ja-JP" altLang="en-US" sz="6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EX06)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各税込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3,240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※1.11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</a:p>
          <a:p>
            <a:pPr>
              <a:lnSpc>
                <a:spcPts val="1200"/>
              </a:lnSpc>
            </a:pPr>
            <a:endParaRPr lang="ja-JP" altLang="en-US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●大丸松坂屋オンラインショッピング先行予約 受付中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〜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先行予約の限定数量に達し次第終了</a:t>
            </a:r>
          </a:p>
          <a:p>
            <a:pPr>
              <a:lnSpc>
                <a:spcPts val="1200"/>
              </a:lnSpc>
            </a:pP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●店舗受取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WEB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事前予約 受付中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〜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2019.1.6</a:t>
            </a:r>
            <a:r>
              <a:rPr lang="ja-JP" altLang="en-US" sz="6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店頭受け取り日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2019.1.11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〜</a:t>
            </a:r>
            <a:endParaRPr lang="en-US" altLang="ja-JP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="" xmlns:a16="http://schemas.microsoft.com/office/drawing/2014/main" id="{CCAE056E-5E33-47D3-9307-F9895F309807}"/>
              </a:ext>
            </a:extLst>
          </p:cNvPr>
          <p:cNvSpPr txBox="1"/>
          <p:nvPr/>
        </p:nvSpPr>
        <p:spPr>
          <a:xfrm>
            <a:off x="3177331" y="5750286"/>
            <a:ext cx="1522433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■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EX01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Cashmere</a:t>
            </a:r>
          </a:p>
          <a:p>
            <a:pPr>
              <a:lnSpc>
                <a:spcPts val="1200"/>
              </a:lnSpc>
            </a:pP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洗練された印象のカシミア</a:t>
            </a:r>
          </a:p>
          <a:p>
            <a:pPr>
              <a:lnSpc>
                <a:spcPts val="1200"/>
              </a:lnSpc>
            </a:pP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■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EX02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Healthy</a:t>
            </a:r>
          </a:p>
          <a:p>
            <a:pPr>
              <a:lnSpc>
                <a:spcPts val="1200"/>
              </a:lnSpc>
            </a:pP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上質さを引き立てるヘルシー</a:t>
            </a:r>
          </a:p>
          <a:p>
            <a:pPr>
              <a:lnSpc>
                <a:spcPts val="1200"/>
              </a:lnSpc>
            </a:pP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■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EX03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Almond</a:t>
            </a:r>
          </a:p>
          <a:p>
            <a:pPr>
              <a:lnSpc>
                <a:spcPts val="1200"/>
              </a:lnSpc>
            </a:pP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こっくりと品のよいアーモンド</a:t>
            </a:r>
          </a:p>
          <a:p>
            <a:pPr>
              <a:lnSpc>
                <a:spcPts val="1200"/>
              </a:lnSpc>
            </a:pP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■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EX04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Creamy</a:t>
            </a:r>
          </a:p>
          <a:p>
            <a:pPr>
              <a:lnSpc>
                <a:spcPts val="1200"/>
              </a:lnSpc>
            </a:pP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やさしいベージュみのクリーミィ</a:t>
            </a:r>
          </a:p>
          <a:p>
            <a:pPr>
              <a:lnSpc>
                <a:spcPts val="1200"/>
              </a:lnSpc>
            </a:pP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■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EX05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Modern</a:t>
            </a:r>
          </a:p>
          <a:p>
            <a:pPr>
              <a:lnSpc>
                <a:spcPts val="1200"/>
              </a:lnSpc>
            </a:pP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女性らしいクールさのあるモダン</a:t>
            </a:r>
          </a:p>
          <a:p>
            <a:pPr>
              <a:lnSpc>
                <a:spcPts val="1200"/>
              </a:lnSpc>
            </a:pP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■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EX06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Roast</a:t>
            </a:r>
          </a:p>
          <a:p>
            <a:pPr>
              <a:lnSpc>
                <a:spcPts val="1200"/>
              </a:lnSpc>
            </a:pP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落ち着きのある甘さを感じる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ロースト</a:t>
            </a:r>
            <a:endParaRPr lang="ja-JP" altLang="en-US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="" xmlns:a16="http://schemas.microsoft.com/office/drawing/2014/main" id="{CFFEAB9D-4213-444F-8F91-E65478BED74D}"/>
              </a:ext>
            </a:extLst>
          </p:cNvPr>
          <p:cNvSpPr txBox="1"/>
          <p:nvPr/>
        </p:nvSpPr>
        <p:spPr>
          <a:xfrm>
            <a:off x="3122650" y="2362607"/>
            <a:ext cx="196826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ルナソル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ベージュニュアンスリップス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EX01</a:t>
            </a:r>
            <a:r>
              <a:rPr lang="ja-JP" altLang="en-US" sz="6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EX02</a:t>
            </a:r>
            <a:r>
              <a:rPr lang="ja-JP" altLang="en-US" sz="6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EX03)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各税込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3,240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※1.11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発売</a:t>
            </a:r>
            <a:endParaRPr lang="ja-JP" altLang="en-US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1227-2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="" xmlns:a16="http://schemas.microsoft.com/office/drawing/2014/main" id="{32BF7792-A6D3-4AA7-94F4-C5252351EE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34800" y="7642037"/>
            <a:ext cx="2160000" cy="1588461"/>
          </a:xfrm>
          <a:prstGeom prst="rect">
            <a:avLst/>
          </a:prstGeom>
        </p:spPr>
      </p:pic>
      <p:grpSp>
        <p:nvGrpSpPr>
          <p:cNvPr id="35" name="グループ化 34"/>
          <p:cNvGrpSpPr/>
          <p:nvPr/>
        </p:nvGrpSpPr>
        <p:grpSpPr>
          <a:xfrm>
            <a:off x="3048405" y="6621401"/>
            <a:ext cx="2160000" cy="1020636"/>
            <a:chOff x="3048362" y="7685971"/>
            <a:chExt cx="2160000" cy="1020636"/>
          </a:xfrm>
        </p:grpSpPr>
        <p:sp>
          <p:nvSpPr>
            <p:cNvPr id="36" name="正方形/長方形 35"/>
            <p:cNvSpPr/>
            <p:nvPr/>
          </p:nvSpPr>
          <p:spPr>
            <a:xfrm>
              <a:off x="3048362" y="7685971"/>
              <a:ext cx="2160000" cy="10206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37" name="角丸四角形 36"/>
            <p:cNvSpPr/>
            <p:nvPr/>
          </p:nvSpPr>
          <p:spPr>
            <a:xfrm>
              <a:off x="3396149" y="7843848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38" name="角丸四角形 37"/>
            <p:cNvSpPr/>
            <p:nvPr/>
          </p:nvSpPr>
          <p:spPr>
            <a:xfrm>
              <a:off x="4118631" y="7843848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42" name="角丸四角形 41"/>
            <p:cNvSpPr/>
            <p:nvPr/>
          </p:nvSpPr>
          <p:spPr>
            <a:xfrm>
              <a:off x="3133767" y="8062901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43" name="角丸四角形 42"/>
            <p:cNvSpPr/>
            <p:nvPr/>
          </p:nvSpPr>
          <p:spPr>
            <a:xfrm>
              <a:off x="3856249" y="8062901"/>
              <a:ext cx="648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44" name="角丸四角形 43"/>
            <p:cNvSpPr/>
            <p:nvPr/>
          </p:nvSpPr>
          <p:spPr>
            <a:xfrm>
              <a:off x="4536862" y="8062900"/>
              <a:ext cx="576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45" name="角丸四角形 44"/>
            <p:cNvSpPr/>
            <p:nvPr/>
          </p:nvSpPr>
          <p:spPr>
            <a:xfrm>
              <a:off x="3354102" y="8291014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46" name="角丸四角形 45"/>
            <p:cNvSpPr/>
            <p:nvPr/>
          </p:nvSpPr>
          <p:spPr>
            <a:xfrm>
              <a:off x="4076584" y="8291014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</p:grpSp>
      <p:pic>
        <p:nvPicPr>
          <p:cNvPr id="11" name="図 10">
            <a:extLst>
              <a:ext uri="{FF2B5EF4-FFF2-40B4-BE49-F238E27FC236}">
                <a16:creationId xmlns="" xmlns:a16="http://schemas.microsoft.com/office/drawing/2014/main" id="{9CD4D90C-0730-4EE7-A7DA-7079DE7A88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405" y="5277389"/>
            <a:ext cx="2160000" cy="1373699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3" r="11285" b="18543"/>
          <a:stretch/>
        </p:blipFill>
        <p:spPr>
          <a:xfrm>
            <a:off x="3043452" y="824295"/>
            <a:ext cx="2149522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398722"/>
            <a:ext cx="2160000" cy="9137107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テキスト ボックス 39">
            <a:extLst>
              <a:ext uri="{FF2B5EF4-FFF2-40B4-BE49-F238E27FC236}">
                <a16:creationId xmlns="" xmlns:a16="http://schemas.microsoft.com/office/drawing/2014/main" id="{2E374026-BF1F-4877-9A64-72B9912AE836}"/>
              </a:ext>
            </a:extLst>
          </p:cNvPr>
          <p:cNvSpPr txBox="1"/>
          <p:nvPr/>
        </p:nvSpPr>
        <p:spPr>
          <a:xfrm>
            <a:off x="3105559" y="455279"/>
            <a:ext cx="1993343" cy="150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思わず“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大人買い”をしたくなる♡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="" xmlns:a16="http://schemas.microsoft.com/office/drawing/2014/main" id="{D1E10404-D7F0-44B5-A0B1-09EDB19A6DBD}"/>
              </a:ext>
            </a:extLst>
          </p:cNvPr>
          <p:cNvSpPr txBox="1"/>
          <p:nvPr/>
        </p:nvSpPr>
        <p:spPr>
          <a:xfrm>
            <a:off x="3150469" y="2331313"/>
            <a:ext cx="1983111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知的で洗練された印象のベージュリップ。オフィスではもちろん、ナチュラルメイク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の日にラフにつけてもいいし、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目元を強めにしたメイクの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時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の名脇役に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もなってくれる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から、あれば必ず重宝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するはず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。絶妙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ニュアンスの色を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～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本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揃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えておく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のもアリですよ♪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="" xmlns:a16="http://schemas.microsoft.com/office/drawing/2014/main" id="{85950A77-5B00-4054-9B5A-B4190213DBD1}"/>
              </a:ext>
            </a:extLst>
          </p:cNvPr>
          <p:cNvSpPr txBox="1"/>
          <p:nvPr/>
        </p:nvSpPr>
        <p:spPr>
          <a:xfrm>
            <a:off x="3143942" y="3633640"/>
            <a:ext cx="1983111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新年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早々、話題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をさらいそう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なアイテム、早めの予約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がおすすめです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♪</a:t>
            </a: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DEPACO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では、今後もみなさんに先行予約情報をいち早くお知らせしていきます。ご期待ください！</a:t>
            </a:r>
          </a:p>
        </p:txBody>
      </p:sp>
      <p:sp>
        <p:nvSpPr>
          <p:cNvPr id="32" name="角丸四角形 31"/>
          <p:cNvSpPr/>
          <p:nvPr/>
        </p:nvSpPr>
        <p:spPr>
          <a:xfrm>
            <a:off x="3150469" y="5037899"/>
            <a:ext cx="1617777" cy="244800"/>
          </a:xfrm>
          <a:prstGeom prst="roundRect">
            <a:avLst>
              <a:gd name="adj" fmla="val 12002"/>
            </a:avLst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279172" y="5107820"/>
            <a:ext cx="1373952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700" dirty="0" smtClean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オンラインショッピングはこちら</a:t>
            </a:r>
            <a:endParaRPr lang="ja-JP" altLang="en-US" sz="7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556192" y="6651088"/>
            <a:ext cx="1319092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オンラインショッピング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事前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予約</a:t>
            </a: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ルナ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ソル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口紅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リップ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ベージュ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2863748" y="9355830"/>
            <a:ext cx="2426413" cy="252066"/>
            <a:chOff x="2863748" y="9134267"/>
            <a:chExt cx="2426413" cy="252066"/>
          </a:xfrm>
        </p:grpSpPr>
        <p:sp>
          <p:nvSpPr>
            <p:cNvPr id="47" name="正方形/長方形 46"/>
            <p:cNvSpPr/>
            <p:nvPr/>
          </p:nvSpPr>
          <p:spPr>
            <a:xfrm>
              <a:off x="2863748" y="9181331"/>
              <a:ext cx="2426413" cy="18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フリーフォーム 47"/>
            <p:cNvSpPr/>
            <p:nvPr/>
          </p:nvSpPr>
          <p:spPr>
            <a:xfrm>
              <a:off x="2978627" y="9206333"/>
              <a:ext cx="2196000" cy="180000"/>
            </a:xfrm>
            <a:custGeom>
              <a:avLst/>
              <a:gdLst>
                <a:gd name="connsiteX0" fmla="*/ 0 w 2538483"/>
                <a:gd name="connsiteY0" fmla="*/ 211545 h 211545"/>
                <a:gd name="connsiteX1" fmla="*/ 934871 w 2538483"/>
                <a:gd name="connsiteY1" fmla="*/ 4 h 211545"/>
                <a:gd name="connsiteX2" fmla="*/ 1781033 w 2538483"/>
                <a:gd name="connsiteY2" fmla="*/ 204721 h 211545"/>
                <a:gd name="connsiteX3" fmla="*/ 2538483 w 2538483"/>
                <a:gd name="connsiteY3" fmla="*/ 13652 h 211545"/>
                <a:gd name="connsiteX4" fmla="*/ 2538483 w 2538483"/>
                <a:gd name="connsiteY4" fmla="*/ 13652 h 21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8483" h="211545">
                  <a:moveTo>
                    <a:pt x="0" y="211545"/>
                  </a:moveTo>
                  <a:cubicBezTo>
                    <a:pt x="319016" y="106343"/>
                    <a:pt x="638032" y="1141"/>
                    <a:pt x="934871" y="4"/>
                  </a:cubicBezTo>
                  <a:cubicBezTo>
                    <a:pt x="1231710" y="-1133"/>
                    <a:pt x="1513764" y="202446"/>
                    <a:pt x="1781033" y="204721"/>
                  </a:cubicBezTo>
                  <a:cubicBezTo>
                    <a:pt x="2048302" y="206996"/>
                    <a:pt x="2538483" y="13652"/>
                    <a:pt x="2538483" y="13652"/>
                  </a:cubicBezTo>
                  <a:lnTo>
                    <a:pt x="2538483" y="13652"/>
                  </a:lnTo>
                </a:path>
              </a:pathLst>
            </a:cu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フリーフォーム 48"/>
            <p:cNvSpPr/>
            <p:nvPr/>
          </p:nvSpPr>
          <p:spPr>
            <a:xfrm>
              <a:off x="2967365" y="9134267"/>
              <a:ext cx="2196000" cy="180000"/>
            </a:xfrm>
            <a:custGeom>
              <a:avLst/>
              <a:gdLst>
                <a:gd name="connsiteX0" fmla="*/ 0 w 2538483"/>
                <a:gd name="connsiteY0" fmla="*/ 211545 h 211545"/>
                <a:gd name="connsiteX1" fmla="*/ 934871 w 2538483"/>
                <a:gd name="connsiteY1" fmla="*/ 4 h 211545"/>
                <a:gd name="connsiteX2" fmla="*/ 1781033 w 2538483"/>
                <a:gd name="connsiteY2" fmla="*/ 204721 h 211545"/>
                <a:gd name="connsiteX3" fmla="*/ 2538483 w 2538483"/>
                <a:gd name="connsiteY3" fmla="*/ 13652 h 211545"/>
                <a:gd name="connsiteX4" fmla="*/ 2538483 w 2538483"/>
                <a:gd name="connsiteY4" fmla="*/ 13652 h 21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8483" h="211545">
                  <a:moveTo>
                    <a:pt x="0" y="211545"/>
                  </a:moveTo>
                  <a:cubicBezTo>
                    <a:pt x="319016" y="106343"/>
                    <a:pt x="638032" y="1141"/>
                    <a:pt x="934871" y="4"/>
                  </a:cubicBezTo>
                  <a:cubicBezTo>
                    <a:pt x="1231710" y="-1133"/>
                    <a:pt x="1513764" y="202446"/>
                    <a:pt x="1781033" y="204721"/>
                  </a:cubicBezTo>
                  <a:cubicBezTo>
                    <a:pt x="2048302" y="206996"/>
                    <a:pt x="2538483" y="13652"/>
                    <a:pt x="2538483" y="13652"/>
                  </a:cubicBezTo>
                  <a:lnTo>
                    <a:pt x="2538483" y="13652"/>
                  </a:lnTo>
                </a:path>
              </a:pathLst>
            </a:cu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5" name="角丸四角形 24"/>
          <p:cNvSpPr/>
          <p:nvPr/>
        </p:nvSpPr>
        <p:spPr>
          <a:xfrm>
            <a:off x="3150470" y="4736194"/>
            <a:ext cx="1222748" cy="244800"/>
          </a:xfrm>
          <a:prstGeom prst="roundRect">
            <a:avLst>
              <a:gd name="adj" fmla="val 12002"/>
            </a:avLst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279172" y="4806115"/>
            <a:ext cx="1373952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700" dirty="0" smtClean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店舗受取</a:t>
            </a:r>
            <a:r>
              <a:rPr lang="en-US" altLang="ja-JP" sz="700" dirty="0" smtClean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WEB</a:t>
            </a:r>
            <a:r>
              <a:rPr lang="ja-JP" altLang="en-US" sz="700" dirty="0" smtClean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事前予約</a:t>
            </a:r>
            <a:endParaRPr lang="ja-JP" altLang="en-US" sz="7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8749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1237</TotalTime>
  <Words>565</Words>
  <Application>Microsoft Macintosh PowerPoint</Application>
  <PresentationFormat>B4 (JIS) 257x364 mm</PresentationFormat>
  <Paragraphs>46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 icomm_share</cp:lastModifiedBy>
  <cp:revision>205</cp:revision>
  <cp:lastPrinted>2018-11-26T00:51:41Z</cp:lastPrinted>
  <dcterms:created xsi:type="dcterms:W3CDTF">2018-10-01T11:14:38Z</dcterms:created>
  <dcterms:modified xsi:type="dcterms:W3CDTF">2018-12-06T06:49:47Z</dcterms:modified>
</cp:coreProperties>
</file>