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63" r:id="rId5"/>
    <p:sldId id="265" r:id="rId6"/>
    <p:sldId id="261" r:id="rId7"/>
    <p:sldId id="259" r:id="rId8"/>
    <p:sldId id="264" r:id="rId9"/>
  </p:sldIdLst>
  <p:sldSz cx="8229600" cy="10972800" type="B4JIS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231" userDrawn="1">
          <p15:clr>
            <a:srgbClr val="A4A3A4"/>
          </p15:clr>
        </p15:guide>
        <p15:guide id="2" pos="1980" userDrawn="1">
          <p15:clr>
            <a:srgbClr val="A4A3A4"/>
          </p15:clr>
        </p15:guide>
        <p15:guide id="3" pos="320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200" d="100"/>
          <a:sy n="200" d="100"/>
        </p:scale>
        <p:origin x="1448" y="7040"/>
      </p:cViewPr>
      <p:guideLst>
        <p:guide orient="horz" pos="2231"/>
        <p:guide pos="1980"/>
        <p:guide pos="32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printerSettings" Target="printerSettings/printerSettings1.bin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png"/><Relationship Id="rId5" Type="http://schemas.microsoft.com/office/2007/relationships/hdphoto" Target="../media/hdphoto1.wdp"/><Relationship Id="rId6" Type="http://schemas.openxmlformats.org/officeDocument/2006/relationships/image" Target="../media/image18.jpeg"/><Relationship Id="rId7" Type="http://schemas.openxmlformats.org/officeDocument/2006/relationships/image" Target="../media/image19.jpeg"/><Relationship Id="rId8" Type="http://schemas.openxmlformats.org/officeDocument/2006/relationships/image" Target="../media/image20.png"/><Relationship Id="rId9" Type="http://schemas.microsoft.com/office/2007/relationships/hdphoto" Target="../media/hdphoto2.wdp"/><Relationship Id="rId10" Type="http://schemas.openxmlformats.org/officeDocument/2006/relationships/image" Target="../media/image21.jpeg"/><Relationship Id="rId11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eg"/><Relationship Id="rId3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" t="4949" r="4272" b="7947"/>
          <a:stretch/>
        </p:blipFill>
        <p:spPr>
          <a:xfrm>
            <a:off x="3114945" y="970580"/>
            <a:ext cx="1995237" cy="1332000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1" t="14803" r="7038"/>
          <a:stretch/>
        </p:blipFill>
        <p:spPr>
          <a:xfrm>
            <a:off x="3045858" y="8904823"/>
            <a:ext cx="2154170" cy="1440000"/>
          </a:xfrm>
          <a:prstGeom prst="rect">
            <a:avLst/>
          </a:prstGeom>
        </p:spPr>
      </p:pic>
      <p:pic>
        <p:nvPicPr>
          <p:cNvPr id="7" name="図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22143" r="15245" b="6712"/>
          <a:stretch/>
        </p:blipFill>
        <p:spPr>
          <a:xfrm>
            <a:off x="3092463" y="5795146"/>
            <a:ext cx="2038596" cy="1368000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283664"/>
            <a:ext cx="2160000" cy="10093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/>
          <p:cNvSpPr txBox="1"/>
          <p:nvPr/>
        </p:nvSpPr>
        <p:spPr>
          <a:xfrm>
            <a:off x="3151533" y="5253331"/>
            <a:ext cx="1899662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●スキンケア・アイテムをメインに</a:t>
            </a:r>
            <a:endParaRPr lang="en-US" altLang="ja-JP" sz="750" b="1" dirty="0" smtClean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355306"/>
            <a:ext cx="1880188" cy="384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一年の美の計は新春にあり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!? 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福袋＆限定キットで美しさに磨きをかけて。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376116" y="2962532"/>
            <a:ext cx="1522455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化粧品バイヤー</a:t>
            </a:r>
          </a:p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柴田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2793153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2018.12.28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2786134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2794122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2786134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2781696"/>
            <a:ext cx="312701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商品</a:t>
            </a:r>
            <a:r>
              <a:rPr lang="ja-JP" altLang="en-US" sz="5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紹介</a:t>
            </a:r>
            <a:endParaRPr kumimoji="1" lang="ja-JP" altLang="en-US" sz="5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2973234"/>
            <a:ext cx="216024" cy="216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304137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298643"/>
            <a:ext cx="2160000" cy="10578623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641296"/>
            <a:ext cx="1985866" cy="23743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＞一年の美の計は新春にあり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!? 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福袋＆限定キットで美しさに磨きをかけて。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126206" y="7223644"/>
            <a:ext cx="192498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コスメデコルテ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コスメデコルテ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AQ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ミリオリティ リペア クレンジング クリーム キット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0,800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数量限定発売中</a:t>
            </a: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143072" y="3420937"/>
            <a:ext cx="1913915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デパートの新春の風物詩といえば、お得な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福袋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＆限定キット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！コスメアイテムが入ったものも毎年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登場し、好評をいただいています。今年は平成最後のお正月ということで、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気合い十分！中にはすでに発売されているものも！今日はスキンケア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からメイクアップ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まで、メインアイテム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別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年のおすす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をご紹介しましょう。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143250" y="7740575"/>
            <a:ext cx="1913915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美肌への第一歩は落とすケアから。リッチな感触のクリームがまろやかタッチでメイクを素早く浮かせるクレンジングクリーム。その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(150g)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、美容成分たっぷりの洗顔料のミニサイズをセットで。</a:t>
            </a: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118569" y="10394372"/>
            <a:ext cx="192498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コスメデコルテ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コスメデコルテ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AQ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ミリオリティ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リペア フォーミングウォッシュ キット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0,800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数量限定発売中</a:t>
            </a: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092463" y="5559875"/>
            <a:ext cx="1899662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コスメデコルテ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/>
        </p:nvSpPr>
        <p:spPr>
          <a:xfrm>
            <a:off x="3034800" y="202020"/>
            <a:ext cx="2160000" cy="10412971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159981" y="3753299"/>
            <a:ext cx="1926369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浄化から始まる“シナクティフ”シリーズの中から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以上の商品に、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ハリをもたらす特製サイズの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医薬部外品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特製マスク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贅沢な香りに包まれて、優雅にお手入れを。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141261" y="6586822"/>
            <a:ext cx="1935089" cy="2834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雪肌精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雪肌精 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MYV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アクティライズ クリーム キット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8,640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zh-CN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数量限定発売中</a:t>
            </a: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49" b="19980"/>
          <a:stretch/>
        </p:blipFill>
        <p:spPr>
          <a:xfrm>
            <a:off x="3097343" y="5414535"/>
            <a:ext cx="1908000" cy="1067912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3083783" y="4984390"/>
            <a:ext cx="2002567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雪肌精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31" name="テキスト ボックス 30"/>
          <p:cNvSpPr txBox="1"/>
          <p:nvPr/>
        </p:nvSpPr>
        <p:spPr>
          <a:xfrm>
            <a:off x="3138481" y="6893116"/>
            <a:ext cx="1974208" cy="126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糸を引くように濃密なテクスチャーの「アクティライズ クリーム」の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(40g)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、同シリーズの化粧水、乳液および美白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導入美容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液のミドルサイズサンプルをセット。ライン使いで発酵のチカラによるしなやかなハリを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美白とはメラニンの生成を抑え、日焼けによるシミ・そばかすを防ぐことです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1228-2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141261" y="3280201"/>
            <a:ext cx="1908353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クレ・ド・ポー ボーテ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シナクティフ限定キット 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52,380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円～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226,800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数量限定発売中</a:t>
            </a:r>
            <a:endParaRPr lang="ja-JP" altLang="en-US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41" name="図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648" y="1805123"/>
            <a:ext cx="1878183" cy="1440000"/>
          </a:xfrm>
          <a:prstGeom prst="rect">
            <a:avLst/>
          </a:prstGeom>
        </p:spPr>
      </p:pic>
      <p:sp>
        <p:nvSpPr>
          <p:cNvPr id="42" name="テキスト ボックス 41"/>
          <p:cNvSpPr txBox="1"/>
          <p:nvPr/>
        </p:nvSpPr>
        <p:spPr>
          <a:xfrm>
            <a:off x="3085050" y="1604070"/>
            <a:ext cx="2001300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クレ・ド・ポー ボーテ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144868" y="265529"/>
            <a:ext cx="1941482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不要な角質や皮脂をマイルドに取り除き、洗い上がりはしっとり。美容成分を贅沢に配合した洗顔料の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(200ml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、リッチな感触のクレンジングクリームのミニサイズを加えたキットです。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50614" y="10214467"/>
            <a:ext cx="189724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アシヤビューティ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モイストケア福袋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12,760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※※</a:t>
            </a:r>
            <a:r>
              <a:rPr lang="zh-CN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数量限定発売中</a:t>
            </a:r>
          </a:p>
        </p:txBody>
      </p:sp>
      <p:grpSp>
        <p:nvGrpSpPr>
          <p:cNvPr id="45" name="グループ化 44"/>
          <p:cNvGrpSpPr>
            <a:grpSpLocks noChangeAspect="1"/>
          </p:cNvGrpSpPr>
          <p:nvPr/>
        </p:nvGrpSpPr>
        <p:grpSpPr>
          <a:xfrm>
            <a:off x="3314510" y="8736323"/>
            <a:ext cx="1634665" cy="1368000"/>
            <a:chOff x="5632717" y="4167564"/>
            <a:chExt cx="2026188" cy="1695653"/>
          </a:xfrm>
        </p:grpSpPr>
        <p:pic>
          <p:nvPicPr>
            <p:cNvPr id="46" name="図 45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2" r="25911"/>
            <a:stretch/>
          </p:blipFill>
          <p:spPr>
            <a:xfrm>
              <a:off x="5632717" y="4707735"/>
              <a:ext cx="518905" cy="1080000"/>
            </a:xfrm>
            <a:prstGeom prst="rect">
              <a:avLst/>
            </a:prstGeom>
          </p:spPr>
        </p:pic>
        <p:pic>
          <p:nvPicPr>
            <p:cNvPr id="47" name="図 4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9611" y="4167564"/>
              <a:ext cx="909294" cy="1695653"/>
            </a:xfrm>
            <a:prstGeom prst="rect">
              <a:avLst/>
            </a:prstGeom>
          </p:spPr>
        </p:pic>
        <p:pic>
          <p:nvPicPr>
            <p:cNvPr id="48" name="図 47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042" r="25911"/>
            <a:stretch/>
          </p:blipFill>
          <p:spPr>
            <a:xfrm>
              <a:off x="6215531" y="4707735"/>
              <a:ext cx="518905" cy="1080000"/>
            </a:xfrm>
            <a:prstGeom prst="rect">
              <a:avLst/>
            </a:prstGeom>
          </p:spPr>
        </p:pic>
      </p:grpSp>
      <p:sp>
        <p:nvSpPr>
          <p:cNvPr id="49" name="テキスト ボックス 48"/>
          <p:cNvSpPr txBox="1"/>
          <p:nvPr/>
        </p:nvSpPr>
        <p:spPr>
          <a:xfrm>
            <a:off x="3097343" y="8498990"/>
            <a:ext cx="1959077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アシヤビューティ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cxnSp>
        <p:nvCxnSpPr>
          <p:cNvPr id="4" name="直線コネクタ 3"/>
          <p:cNvCxnSpPr/>
          <p:nvPr/>
        </p:nvCxnSpPr>
        <p:spPr>
          <a:xfrm flipH="1">
            <a:off x="3234162" y="9235078"/>
            <a:ext cx="838577" cy="72228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2" t="3570" r="30199" b="2205"/>
          <a:stretch/>
        </p:blipFill>
        <p:spPr>
          <a:xfrm>
            <a:off x="1782115" y="9377832"/>
            <a:ext cx="393562" cy="1116000"/>
          </a:xfrm>
          <a:prstGeom prst="rect">
            <a:avLst/>
          </a:prstGeom>
        </p:spPr>
      </p:pic>
      <p:pic>
        <p:nvPicPr>
          <p:cNvPr id="24" name="図 2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2" t="3570" r="30199" b="2205"/>
          <a:stretch/>
        </p:blipFill>
        <p:spPr>
          <a:xfrm>
            <a:off x="2249337" y="9376327"/>
            <a:ext cx="393562" cy="1116000"/>
          </a:xfrm>
          <a:prstGeom prst="rect">
            <a:avLst/>
          </a:prstGeom>
        </p:spPr>
      </p:pic>
      <p:sp>
        <p:nvSpPr>
          <p:cNvPr id="26" name="テキスト ボックス 25"/>
          <p:cNvSpPr txBox="1"/>
          <p:nvPr/>
        </p:nvSpPr>
        <p:spPr>
          <a:xfrm>
            <a:off x="1435395" y="9105043"/>
            <a:ext cx="1532371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1050" b="1" dirty="0" smtClean="0">
                <a:solidFill>
                  <a:srgbClr val="C00000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左の</a:t>
            </a:r>
            <a:r>
              <a:rPr lang="en-US" altLang="ja-JP" sz="1050" b="1" dirty="0" smtClean="0">
                <a:solidFill>
                  <a:srgbClr val="C00000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2</a:t>
            </a:r>
            <a:r>
              <a:rPr lang="ja-JP" altLang="en-US" sz="1050" b="1" dirty="0" smtClean="0">
                <a:solidFill>
                  <a:srgbClr val="C00000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点、画像差し替え</a:t>
            </a:r>
            <a:endParaRPr kumimoji="1" lang="ja-JP" altLang="en-US" sz="1050" b="1" dirty="0">
              <a:solidFill>
                <a:srgbClr val="C00000"/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56880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5"/>
          <a:stretch/>
        </p:blipFill>
        <p:spPr>
          <a:xfrm>
            <a:off x="3034800" y="5586390"/>
            <a:ext cx="2160000" cy="1344698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01897"/>
            <a:ext cx="2160000" cy="1047455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ボックス 24"/>
          <p:cNvSpPr txBox="1"/>
          <p:nvPr/>
        </p:nvSpPr>
        <p:spPr>
          <a:xfrm>
            <a:off x="3142263" y="6933188"/>
            <a:ext cx="192012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エコロジカル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ニューイヤー キット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25,380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41231" y="4024103"/>
            <a:ext cx="1925117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どんな瞬間も美しい肌を目指す美容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(15mL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、フリーズドライで美容成分を凝縮したマスクボール（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個）をセット。美容液で溶かすとジェル状に変わるナイトマスクで、ハリに満ちた目覚めを。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07269" y="5375633"/>
            <a:ext cx="1940999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シスレー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37962" y="7262808"/>
            <a:ext cx="194967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多いブランドのロングベストセラー美容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乳液「エコロジカル コムパウンド」。その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(125mL)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、毎日のお手入れに欠かせないスキンケア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品のミニサイズを加えた充実のキット。使いやすい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オリジナルポーチ付き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です。</a:t>
            </a:r>
          </a:p>
        </p:txBody>
      </p:sp>
      <p:sp>
        <p:nvSpPr>
          <p:cNvPr id="28" name="テキスト ボックス 27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1228-3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79" t="18484" r="18246" b="12680"/>
          <a:stretch/>
        </p:blipFill>
        <p:spPr>
          <a:xfrm>
            <a:off x="3134468" y="2004325"/>
            <a:ext cx="2001858" cy="1440000"/>
          </a:xfrm>
          <a:prstGeom prst="rect">
            <a:avLst/>
          </a:prstGeom>
        </p:spPr>
      </p:pic>
      <p:sp>
        <p:nvSpPr>
          <p:cNvPr id="35" name="テキスト ボックス 34"/>
          <p:cNvSpPr txBox="1"/>
          <p:nvPr/>
        </p:nvSpPr>
        <p:spPr>
          <a:xfrm>
            <a:off x="3149408" y="330872"/>
            <a:ext cx="1936942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大人気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のオールインワン美容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液「モイスチャーホワイトナノエッセンス」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(100mL)2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で、オールインワン洗顔料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モイスチャーホワイトウォッシュ」の現品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(120g)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プレゼント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。乾燥が気になる季節に、発酵モイストケアでしっとりツヤ肌に♪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3137376" y="3499063"/>
            <a:ext cx="1897242" cy="4372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〈SHISEIDO〉SHISEIDO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アルティミューン アンプリファイング  ナイトマスク キット 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8,640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086100" y="1818162"/>
            <a:ext cx="1995921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SHISEIDO〉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171132" y="10425767"/>
            <a:ext cx="1910889" cy="2834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･プレリー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〉SC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-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イン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-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 キット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30,564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ja-JP" altLang="en-US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44" name="図 4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9" b="9436"/>
          <a:stretch/>
        </p:blipFill>
        <p:spPr>
          <a:xfrm>
            <a:off x="3270954" y="8933287"/>
            <a:ext cx="1715417" cy="1440000"/>
          </a:xfrm>
          <a:prstGeom prst="rect">
            <a:avLst/>
          </a:prstGeom>
        </p:spPr>
      </p:pic>
      <p:sp>
        <p:nvSpPr>
          <p:cNvPr id="45" name="テキスト ボックス 44"/>
          <p:cNvSpPr txBox="1"/>
          <p:nvPr/>
        </p:nvSpPr>
        <p:spPr>
          <a:xfrm>
            <a:off x="3132351" y="8695114"/>
            <a:ext cx="1940999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ラ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･プレリー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cxnSp>
        <p:nvCxnSpPr>
          <p:cNvPr id="19" name="直線コネクタ 18"/>
          <p:cNvCxnSpPr>
            <a:stCxn id="42" idx="3"/>
          </p:cNvCxnSpPr>
          <p:nvPr/>
        </p:nvCxnSpPr>
        <p:spPr>
          <a:xfrm flipH="1">
            <a:off x="3171132" y="1907930"/>
            <a:ext cx="1910889" cy="3130455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/>
          <p:nvPr/>
        </p:nvSpPr>
        <p:spPr>
          <a:xfrm>
            <a:off x="5654059" y="4024698"/>
            <a:ext cx="1925117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豊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かなうるおいとハリをもたらす日中用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(51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g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と夜用クリーム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(50g)</a:t>
            </a:r>
            <a:r>
              <a:rPr lang="ja-JP" altLang="en-US" sz="7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リッチなクリーム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種の現品を、宇宙を彷彿させる西陣織のポーチに包んだ、シリーズ誕生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周年の限定コレクションです。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5650204" y="3499658"/>
            <a:ext cx="1897242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SHISEIDO〉</a:t>
            </a:r>
            <a:r>
              <a:rPr lang="ja-JP" altLang="ja-JP" sz="650" dirty="0">
                <a:solidFill>
                  <a:srgbClr val="7F7F7F"/>
                </a:solidFill>
                <a:ea typeface="HGSｺﾞｼｯｸE" panose="020B0900000000000000" pitchFamily="50" charset="-128"/>
                <a:cs typeface="Times New Roman" panose="02020603050405020304" pitchFamily="18" charset="0"/>
              </a:rPr>
              <a:t>資生堂 フューチャーソリューション</a:t>
            </a:r>
            <a:r>
              <a:rPr lang="en-US" altLang="ja-JP" sz="650" dirty="0" smtClean="0">
                <a:solidFill>
                  <a:srgbClr val="7F7F7F"/>
                </a:solidFill>
                <a:latin typeface="HGSｺﾞｼｯｸE" panose="020B0900000000000000" pitchFamily="50" charset="-128"/>
                <a:cs typeface="Times New Roman" panose="02020603050405020304" pitchFamily="18" charset="0"/>
              </a:rPr>
              <a:t>LX10</a:t>
            </a:r>
            <a:r>
              <a:rPr lang="en-US" altLang="ja-JP" sz="650" baseline="30000" dirty="0" smtClean="0">
                <a:solidFill>
                  <a:srgbClr val="7F7F7F"/>
                </a:solidFill>
                <a:latin typeface="HGSｺﾞｼｯｸE" panose="020B0900000000000000" pitchFamily="50" charset="-128"/>
                <a:cs typeface="Times New Roman" panose="02020603050405020304" pitchFamily="18" charset="0"/>
              </a:rPr>
              <a:t>th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アニバーサリー 西陣コレクション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63,720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671887" y="1485034"/>
            <a:ext cx="1532371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kumimoji="1" lang="ja-JP" altLang="en-US" sz="1050" b="1" dirty="0" smtClean="0">
                <a:solidFill>
                  <a:srgbClr val="C00000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商品差し替え</a:t>
            </a:r>
            <a:endParaRPr kumimoji="1" lang="ja-JP" altLang="en-US" sz="1050" b="1" dirty="0">
              <a:solidFill>
                <a:srgbClr val="C00000"/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 b="16925"/>
          <a:stretch/>
        </p:blipFill>
        <p:spPr>
          <a:xfrm>
            <a:off x="5592999" y="2025077"/>
            <a:ext cx="2164194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42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85" t="12336" r="8955" b="7883"/>
          <a:stretch/>
        </p:blipFill>
        <p:spPr>
          <a:xfrm>
            <a:off x="3108193" y="5299617"/>
            <a:ext cx="2086607" cy="1404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01623"/>
            <a:ext cx="2160000" cy="1054051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3151500" y="6695163"/>
            <a:ext cx="195233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ファンケル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極上エイジングケアセット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15,000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51500" y="7028909"/>
            <a:ext cx="1952332" cy="12695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ファンケル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最高峰の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エイジングケア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シリーズ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“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BC”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から、化粧液、乳液、美容液、夜用美容クリーム、ブースター美容液の人気アイテム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品をセット。ライン使いでふっくら輝くツヤ肌を手に入れて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ja-JP" altLang="en-US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エイジングケア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とは、年齢に応じた肌のお手入れのことです。</a:t>
            </a: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51144" y="3675494"/>
            <a:ext cx="1940387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毎年好評の福袋が今年も！「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VC100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エッセンスローション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旧品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150mL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や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アクアコラーゲンゲル 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エンリッチリフト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EX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スペシャル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旧品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50g)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、ハリ肌を目指す旧品・現行品が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点も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入ったリッチでお得なセットです。シークレットアイテムもあります。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3121389" y="5115748"/>
            <a:ext cx="1940999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ファンケル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1228-4</a:t>
            </a:r>
          </a:p>
        </p:txBody>
      </p:sp>
      <p:pic>
        <p:nvPicPr>
          <p:cNvPr id="42" name="図 4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64" t="29718" r="8333" b="5610"/>
          <a:stretch/>
        </p:blipFill>
        <p:spPr>
          <a:xfrm>
            <a:off x="3138131" y="2128755"/>
            <a:ext cx="2052000" cy="1199958"/>
          </a:xfrm>
          <a:prstGeom prst="rect">
            <a:avLst/>
          </a:prstGeom>
        </p:spPr>
      </p:pic>
      <p:sp>
        <p:nvSpPr>
          <p:cNvPr id="43" name="テキスト ボックス 42"/>
          <p:cNvSpPr txBox="1"/>
          <p:nvPr/>
        </p:nvSpPr>
        <p:spPr>
          <a:xfrm>
            <a:off x="3139278" y="3359885"/>
            <a:ext cx="19590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ドクターシーラボ福袋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10,000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08193" y="1789945"/>
            <a:ext cx="1940999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ドクターシーラボ</a:t>
            </a: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147229" y="376288"/>
            <a:ext cx="1948219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ハリとうるおいを与えて引き締まった肌へ導く濃密なローションの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(150mL)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、同じスキンキャビアコレクションの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クリーム、クリームのサンプルをプラス。至福のケアでうっとりする肌へ。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147229" y="10425181"/>
            <a:ext cx="19653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アユーラ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福袋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うる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つや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5,400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限定発売</a:t>
            </a: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3127011" y="8930133"/>
            <a:ext cx="1940999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アユーラ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grpSp>
        <p:nvGrpSpPr>
          <p:cNvPr id="8" name="グループ化 7"/>
          <p:cNvGrpSpPr>
            <a:grpSpLocks noChangeAspect="1"/>
          </p:cNvGrpSpPr>
          <p:nvPr/>
        </p:nvGrpSpPr>
        <p:grpSpPr>
          <a:xfrm>
            <a:off x="3115740" y="9223715"/>
            <a:ext cx="1980000" cy="1110801"/>
            <a:chOff x="5431755" y="7131911"/>
            <a:chExt cx="2602013" cy="1459750"/>
          </a:xfrm>
        </p:grpSpPr>
        <p:pic>
          <p:nvPicPr>
            <p:cNvPr id="54" name="図 53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563" b="97266" l="2419" r="9821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1755" y="7131911"/>
              <a:ext cx="1283085" cy="1105727"/>
            </a:xfrm>
            <a:prstGeom prst="rect">
              <a:avLst/>
            </a:prstGeom>
          </p:spPr>
        </p:pic>
        <p:pic>
          <p:nvPicPr>
            <p:cNvPr id="55" name="図 5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4609" y="7971078"/>
              <a:ext cx="731719" cy="563070"/>
            </a:xfrm>
            <a:prstGeom prst="rect">
              <a:avLst/>
            </a:prstGeom>
          </p:spPr>
        </p:pic>
        <p:pic>
          <p:nvPicPr>
            <p:cNvPr id="56" name="図 5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1441" y="7648481"/>
              <a:ext cx="187324" cy="885667"/>
            </a:xfrm>
            <a:prstGeom prst="rect">
              <a:avLst/>
            </a:prstGeom>
          </p:spPr>
        </p:pic>
        <p:pic>
          <p:nvPicPr>
            <p:cNvPr id="57" name="図 56"/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786" b="97500" l="8943" r="89431"/>
                      </a14:imgEffect>
                      <a14:imgEffect>
                        <a14:sharpenSoften amount="78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4178" y="7590967"/>
              <a:ext cx="439590" cy="1000694"/>
            </a:xfrm>
            <a:prstGeom prst="rect">
              <a:avLst/>
            </a:prstGeom>
          </p:spPr>
        </p:pic>
        <p:pic>
          <p:nvPicPr>
            <p:cNvPr id="53" name="図 5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6012" y="7332223"/>
              <a:ext cx="391180" cy="1201925"/>
            </a:xfrm>
            <a:prstGeom prst="rect">
              <a:avLst/>
            </a:prstGeom>
          </p:spPr>
        </p:pic>
      </p:grpSp>
      <p:cxnSp>
        <p:nvCxnSpPr>
          <p:cNvPr id="21" name="直線コネクタ 20"/>
          <p:cNvCxnSpPr/>
          <p:nvPr/>
        </p:nvCxnSpPr>
        <p:spPr>
          <a:xfrm flipH="1">
            <a:off x="3253312" y="5281789"/>
            <a:ext cx="1833038" cy="1239989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/>
          <p:cNvSpPr txBox="1"/>
          <p:nvPr/>
        </p:nvSpPr>
        <p:spPr>
          <a:xfrm>
            <a:off x="950250" y="5115748"/>
            <a:ext cx="1532371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1050" b="1" dirty="0" smtClean="0">
                <a:solidFill>
                  <a:srgbClr val="C00000"/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画像差し替え</a:t>
            </a:r>
            <a:endParaRPr kumimoji="1" lang="ja-JP" altLang="en-US" sz="1050" b="1" dirty="0">
              <a:solidFill>
                <a:srgbClr val="C00000"/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544" y="5353372"/>
            <a:ext cx="2088000" cy="1350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1128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7" t="8934" r="2156" b="6570"/>
          <a:stretch/>
        </p:blipFill>
        <p:spPr>
          <a:xfrm>
            <a:off x="3080502" y="2130643"/>
            <a:ext cx="2063636" cy="1224000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3129376" y="3353995"/>
            <a:ext cx="196536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エスティ ローダー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ニューイヤー スキンケア セット 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10,800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円～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17,280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※1.3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4" name="テキスト ボックス 3"/>
          <p:cNvSpPr txBox="1"/>
          <p:nvPr/>
        </p:nvSpPr>
        <p:spPr>
          <a:xfrm>
            <a:off x="3109158" y="1858947"/>
            <a:ext cx="1940999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エスティ ローダー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3034800" y="301623"/>
            <a:ext cx="2160000" cy="1054051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146946" y="351156"/>
            <a:ext cx="1948202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不要な角層を穏やかに取り除く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アユーラ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のふき取り化粧水「クリアリファイナー」やマッサージ美容液、化粧下地、グロス、コットンをセットに。乾燥でくすみがちな冬肌にツヤを与えます。</a:t>
            </a:r>
            <a:endParaRPr lang="ja-JP" altLang="en-US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38634" y="3736679"/>
            <a:ext cx="1948202" cy="14234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「アドバンス ナイト 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リペア 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SR 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コンプレックス 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Ⅱ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･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50mL)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など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、人気の美容液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と新発売乳液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計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種からお好きな現品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点と、ブランドを代表するスキンケア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スペシャルサイズ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ポーチをセットに。</a:t>
            </a:r>
            <a:endParaRPr lang="ja-JP" altLang="en-US" sz="6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は「パーフェクショニスト プロ </a:t>
            </a:r>
            <a:r>
              <a:rPr lang="en-US" altLang="ja-JP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F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＋</a:t>
            </a:r>
            <a:r>
              <a:rPr lang="en-US" altLang="ja-JP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 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セラム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･</a:t>
            </a: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50mL)</a:t>
            </a:r>
            <a:r>
              <a:rPr lang="ja-JP" altLang="en-US" sz="65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「シュープリーム プラス ミルキー ローション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(100mL)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選べます。</a:t>
            </a: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68" b="15821"/>
          <a:stretch/>
        </p:blipFill>
        <p:spPr>
          <a:xfrm>
            <a:off x="3103226" y="8778312"/>
            <a:ext cx="2052035" cy="1332000"/>
          </a:xfrm>
          <a:prstGeom prst="rect">
            <a:avLst/>
          </a:prstGeom>
        </p:spPr>
      </p:pic>
      <p:sp>
        <p:nvSpPr>
          <p:cNvPr id="9" name="テキスト ボックス 8"/>
          <p:cNvSpPr txBox="1"/>
          <p:nvPr/>
        </p:nvSpPr>
        <p:spPr>
          <a:xfrm>
            <a:off x="3167226" y="10174284"/>
            <a:ext cx="195907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〈SK-Ⅱ〉 SK-Ⅱ R.N.A.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パワー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ラディカル ニュー エイジ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ユース エッセンス セット 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13,500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※1.21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156135" y="7694344"/>
            <a:ext cx="1940387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クリアな素肌へ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導く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SK-Ⅱ〉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大人気の「フェイシャル トリートメント エッセンス」の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(230ml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21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日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に新発売する総合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美容液のサンプルがお試しいただけるキットです。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56776" y="7172108"/>
            <a:ext cx="195907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-US" altLang="ja-JP" sz="65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SK-Ⅱ〉SK-Ⅱ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フェイシャル トリートメント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ニュー イヤー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エディション 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'19 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23,760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※1.10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3097196" y="5598151"/>
            <a:ext cx="1940999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〈SK-Ⅱ〉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pic>
        <p:nvPicPr>
          <p:cNvPr id="14" name="図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5" b="8780"/>
          <a:stretch/>
        </p:blipFill>
        <p:spPr>
          <a:xfrm>
            <a:off x="3451957" y="5812998"/>
            <a:ext cx="1598200" cy="1332000"/>
          </a:xfrm>
          <a:prstGeom prst="rect">
            <a:avLst/>
          </a:prstGeom>
        </p:spPr>
      </p:pic>
      <p:sp>
        <p:nvSpPr>
          <p:cNvPr id="15" name="テキスト ボックス 14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1228-5</a:t>
            </a:r>
          </a:p>
        </p:txBody>
      </p:sp>
    </p:spTree>
    <p:extLst>
      <p:ext uri="{BB962C8B-B14F-4D97-AF65-F5344CB8AC3E}">
        <p14:creationId xmlns:p14="http://schemas.microsoft.com/office/powerpoint/2010/main" val="3907616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1" t="2515" r="2249" b="4003"/>
          <a:stretch/>
        </p:blipFill>
        <p:spPr>
          <a:xfrm>
            <a:off x="3044195" y="5936901"/>
            <a:ext cx="2142950" cy="1436113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7" t="5778" r="8280" b="8081"/>
          <a:stretch/>
        </p:blipFill>
        <p:spPr>
          <a:xfrm>
            <a:off x="3044195" y="1787293"/>
            <a:ext cx="2150605" cy="144000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01626"/>
            <a:ext cx="2160000" cy="10561992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145136" y="330872"/>
            <a:ext cx="1997152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うるおいのあるツヤ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肌でいきいきとした印象に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導く「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R.N.A.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パワー 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ラディカル ニュー エイジ 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ユース 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エッセンス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1.21(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)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発売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する総合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美容液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(30mL)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を、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〈SK-Ⅱ〉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で人気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の化粧水と一緒に。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1228-6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098664" y="3272777"/>
            <a:ext cx="204272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クレ・ド・ポー ボーテ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ローション特別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キット 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10,800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円･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11,340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※1.21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70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099169" y="1526207"/>
            <a:ext cx="1940999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クレ・ド・ポー ボーテ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lang="en-US" altLang="ja-JP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103153" y="5747300"/>
            <a:ext cx="2057400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エスティ ローダー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lang="en-US" altLang="ja-JP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7" name="テキスト ボックス 46"/>
          <p:cNvSpPr txBox="1"/>
          <p:nvPr/>
        </p:nvSpPr>
        <p:spPr>
          <a:xfrm>
            <a:off x="3122219" y="7358840"/>
            <a:ext cx="19590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エスティ ローダー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ニューイヤー ファンデーション セット 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5,616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円～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8,100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128149" y="7669602"/>
            <a:ext cx="1993301" cy="11156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仕上がりや質感の好みで選べるファンデーションの現品に加え、ブランドが誇る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ベーシックスキンケア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品のスペシャルサイズ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とオリジナル ポーチ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を一緒に。新年は誰もが羨むような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肌で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お出かけを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lvl="0">
              <a:lnSpc>
                <a:spcPts val="1200"/>
              </a:lnSpc>
            </a:pPr>
            <a:r>
              <a:rPr lang="ja-JP" altLang="en-US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◆写真は一例です。</a:t>
            </a:r>
            <a:endParaRPr lang="en-US" altLang="ja-JP" sz="650" dirty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133277" y="3626038"/>
            <a:ext cx="1997152" cy="13849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豊かなうるおいで満たす「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ローションイドロ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または「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ローションイドロ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Ｃ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各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170mL)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、特製サイズの美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白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(※)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美容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液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セット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上質ケアで晴れ晴れとした表情へ。</a:t>
            </a:r>
          </a:p>
          <a:p>
            <a:pPr>
              <a:lnSpc>
                <a:spcPts val="1200"/>
              </a:lnSpc>
            </a:pP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◆化粧水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と美容液は共に医薬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部外品です。</a:t>
            </a:r>
            <a:endParaRPr lang="en-US" altLang="ja-JP" sz="6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レフィル</a:t>
            </a: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(170ml)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選べます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6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</a:t>
            </a:r>
            <a:r>
              <a:rPr lang="ja-JP" altLang="en-US" sz="6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美</a:t>
            </a:r>
            <a:r>
              <a:rPr lang="ja-JP" altLang="en-US" sz="6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白とは、メラニンの生成を抑え、日焼けによるシミ・そばかすを防ぐことです。</a:t>
            </a:r>
          </a:p>
        </p:txBody>
      </p:sp>
      <p:pic>
        <p:nvPicPr>
          <p:cNvPr id="50" name="図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2" r="2927"/>
          <a:stretch/>
        </p:blipFill>
        <p:spPr>
          <a:xfrm>
            <a:off x="3089392" y="9284664"/>
            <a:ext cx="2052000" cy="1271886"/>
          </a:xfrm>
          <a:prstGeom prst="rect">
            <a:avLst/>
          </a:prstGeom>
        </p:spPr>
      </p:pic>
      <p:sp>
        <p:nvSpPr>
          <p:cNvPr id="51" name="テキスト ボックス 50"/>
          <p:cNvSpPr txBox="1"/>
          <p:nvPr/>
        </p:nvSpPr>
        <p:spPr>
          <a:xfrm>
            <a:off x="3151280" y="10536495"/>
            <a:ext cx="1959079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レ・メルヴェイユーズ ラデュレ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ビューティーキット 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7,236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en-US" altLang="ja-JP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3140299" y="9084256"/>
            <a:ext cx="1959079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レ・メルヴェイユーズ ラデュレ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lang="en-US" altLang="ja-JP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3137400" y="5451706"/>
            <a:ext cx="2057400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●メイクアップ・アイテムをメインに</a:t>
            </a:r>
            <a:endParaRPr lang="en-US" altLang="ja-JP" sz="750" b="1" dirty="0" smtClean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1747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図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064" y="6111239"/>
            <a:ext cx="2159650" cy="1440000"/>
          </a:xfrm>
          <a:prstGeom prst="rect">
            <a:avLst/>
          </a:prstGeom>
        </p:spPr>
      </p:pic>
      <p:pic>
        <p:nvPicPr>
          <p:cNvPr id="36" name="図 3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" t="4949" r="4272" b="7947"/>
          <a:stretch/>
        </p:blipFill>
        <p:spPr>
          <a:xfrm>
            <a:off x="3048448" y="2415868"/>
            <a:ext cx="2157506" cy="1440330"/>
          </a:xfrm>
          <a:prstGeom prst="rect">
            <a:avLst/>
          </a:prstGeom>
        </p:spPr>
      </p:pic>
      <p:sp>
        <p:nvSpPr>
          <p:cNvPr id="5" name="正方形/長方形 4"/>
          <p:cNvSpPr/>
          <p:nvPr/>
        </p:nvSpPr>
        <p:spPr>
          <a:xfrm>
            <a:off x="3034800" y="330872"/>
            <a:ext cx="2160000" cy="10367608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3143250" y="399756"/>
            <a:ext cx="1942040" cy="15773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人気色のチーク カラー パウダーとリップ グロスの現品に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、愛らしいオリジナルポーチ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、ミニサイズのベースメイク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品がセットになった特別キット。いつもの自分を美しく裏切るメイクで新年の幕開け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◆写真は</a:t>
            </a:r>
            <a:r>
              <a:rPr lang="en-US" altLang="ja-JP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</a:t>
            </a:r>
            <a:r>
              <a:rPr lang="ja-JP" altLang="en-US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タイプです</a:t>
            </a:r>
            <a:r>
              <a:rPr lang="ja-JP" altLang="en-US" sz="6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650" dirty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 lvl="0">
              <a:lnSpc>
                <a:spcPts val="1200"/>
              </a:lnSpc>
            </a:pPr>
            <a:r>
              <a:rPr lang="ja-JP" altLang="en-US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◆チーク カラー パウダーとリップ グロス、ポーチの色が異なる</a:t>
            </a:r>
            <a:r>
              <a:rPr lang="en-US" altLang="ja-JP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A</a:t>
            </a:r>
            <a:r>
              <a:rPr lang="ja-JP" altLang="en-US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タイプもご用意しています。</a:t>
            </a:r>
            <a:endParaRPr lang="en-US" altLang="ja-JP" sz="650" dirty="0" smtClean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6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 お一人様各</a:t>
            </a:r>
            <a:r>
              <a:rPr lang="en-US" altLang="ja-JP" sz="6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6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点限り</a:t>
            </a:r>
            <a:r>
              <a:rPr lang="ja-JP" altLang="en-US" sz="6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650" dirty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1228-7</a:t>
            </a: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3141575" y="2258487"/>
            <a:ext cx="2057400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en-US" altLang="ja-JP" sz="75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MiMC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lang="en-US" altLang="ja-JP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3121744" y="3877067"/>
            <a:ext cx="1959079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lnSpc>
                <a:spcPts val="1200"/>
              </a:lnSpc>
            </a:pPr>
            <a:r>
              <a:rPr lang="en-US" altLang="ja-JP" sz="65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-US" altLang="ja-JP" sz="65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MiMC</a:t>
            </a:r>
            <a:r>
              <a:rPr lang="en-US" altLang="ja-JP" sz="65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65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福袋</a:t>
            </a:r>
            <a:r>
              <a:rPr lang="en-US" altLang="ja-JP" sz="65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 </a:t>
            </a:r>
            <a:r>
              <a:rPr lang="ja-JP" altLang="en-US" sz="65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10,800</a:t>
            </a:r>
            <a:r>
              <a:rPr lang="ja-JP" altLang="en-US" sz="650" dirty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prstClr val="black">
                    <a:lumMod val="50000"/>
                    <a:lumOff val="50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39" name="テキスト ボックス 38"/>
          <p:cNvSpPr txBox="1"/>
          <p:nvPr/>
        </p:nvSpPr>
        <p:spPr>
          <a:xfrm>
            <a:off x="3147001" y="4157584"/>
            <a:ext cx="1959079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ミネラルベースの</a:t>
            </a:r>
            <a:r>
              <a:rPr lang="en-US" altLang="ja-JP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en-US" altLang="ja-JP" sz="7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MiMC</a:t>
            </a:r>
            <a:r>
              <a:rPr lang="en-US" altLang="ja-JP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のメイクアップがこれ一つで！ 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つで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75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つの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役割をする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BB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ファンデーション「ミネラルプレストファンデーション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B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」や人気アイシャドーベース、リップグロスなど現品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7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品の他、ソープとオイル美容液のミニサイズがついた豪華セットです。</a:t>
            </a:r>
            <a:endParaRPr lang="en-US" altLang="ja-JP" sz="750" dirty="0" smtClean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3141575" y="7598452"/>
            <a:ext cx="2018242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r>
              <a:rPr lang="en-US" altLang="ja-JP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〉2019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 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ニュー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イヤ</a:t>
            </a:r>
            <a:r>
              <a:rPr lang="ja-JP" altLang="en-US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ーバッグ  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10,800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41" name="テキスト ボックス 40"/>
          <p:cNvSpPr txBox="1"/>
          <p:nvPr/>
        </p:nvSpPr>
        <p:spPr>
          <a:xfrm>
            <a:off x="3154210" y="8000744"/>
            <a:ext cx="1942040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泡立ちが良く、指通りなめらかな「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L&amp;R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シャンプー 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」の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現品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(236mL)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はじめ、コンディショナーやボディミルクなど、全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品も入ったお得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なニューイヤーバッグ。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新年からヘアもボディも磨きをかけて。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2" name="テキスト ボックス 41"/>
          <p:cNvSpPr txBox="1"/>
          <p:nvPr/>
        </p:nvSpPr>
        <p:spPr>
          <a:xfrm>
            <a:off x="3123175" y="5540257"/>
            <a:ext cx="1899662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●ヘアケア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・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ボディケアをメインに</a:t>
            </a:r>
            <a:endParaRPr lang="en-US" altLang="ja-JP" sz="750" b="1" dirty="0" smtClean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>
              <a:lnSpc>
                <a:spcPts val="1400"/>
              </a:lnSpc>
            </a:pPr>
            <a:endParaRPr lang="en-US" altLang="ja-JP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ジョンマスターオーガニック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3" name="テキスト ボックス 42"/>
          <p:cNvSpPr txBox="1"/>
          <p:nvPr/>
        </p:nvSpPr>
        <p:spPr>
          <a:xfrm>
            <a:off x="3125546" y="9253178"/>
            <a:ext cx="1899662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●「アミューズ ボーテ」の福袋はこちら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54210" y="9529618"/>
            <a:ext cx="1909574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大丸・松坂屋のコスメセレクトショップ「アミューズ ボーテ」でお取扱いしておりま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◆大丸京都店 地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階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◆大丸札幌店 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3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階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アミューズ ボーテの</a:t>
            </a:r>
            <a:r>
              <a:rPr lang="en-US" altLang="ja-JP" sz="75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Web</a:t>
            </a:r>
            <a:r>
              <a:rPr lang="ja-JP" altLang="en-US" sz="75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へ</a:t>
            </a:r>
            <a:endParaRPr lang="en-US" altLang="ja-JP" sz="750" u="sng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68749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5" t="12102" r="2635" b="15973"/>
          <a:stretch/>
        </p:blipFill>
        <p:spPr>
          <a:xfrm>
            <a:off x="3034038" y="591729"/>
            <a:ext cx="2160000" cy="1129379"/>
          </a:xfrm>
          <a:prstGeom prst="rect">
            <a:avLst/>
          </a:prstGeom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1" t="25884" r="21099" b="8802"/>
          <a:stretch/>
        </p:blipFill>
        <p:spPr>
          <a:xfrm>
            <a:off x="3145812" y="3548794"/>
            <a:ext cx="1912661" cy="1368000"/>
          </a:xfrm>
          <a:prstGeom prst="rect">
            <a:avLst/>
          </a:prstGeom>
        </p:spPr>
      </p:pic>
      <p:grpSp>
        <p:nvGrpSpPr>
          <p:cNvPr id="70" name="グループ化 69"/>
          <p:cNvGrpSpPr/>
          <p:nvPr/>
        </p:nvGrpSpPr>
        <p:grpSpPr>
          <a:xfrm>
            <a:off x="3048455" y="9446014"/>
            <a:ext cx="2160000" cy="1020636"/>
            <a:chOff x="3048362" y="7685971"/>
            <a:chExt cx="2160000" cy="1020636"/>
          </a:xfrm>
        </p:grpSpPr>
        <p:sp>
          <p:nvSpPr>
            <p:cNvPr id="71" name="正方形/長方形 70"/>
            <p:cNvSpPr/>
            <p:nvPr/>
          </p:nvSpPr>
          <p:spPr>
            <a:xfrm>
              <a:off x="3048362" y="7685971"/>
              <a:ext cx="2160000" cy="10206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2" name="角丸四角形 71"/>
            <p:cNvSpPr/>
            <p:nvPr/>
          </p:nvSpPr>
          <p:spPr>
            <a:xfrm>
              <a:off x="3396149" y="7843848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3" name="角丸四角形 72"/>
            <p:cNvSpPr/>
            <p:nvPr/>
          </p:nvSpPr>
          <p:spPr>
            <a:xfrm>
              <a:off x="4118631" y="7843848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4" name="角丸四角形 73"/>
            <p:cNvSpPr/>
            <p:nvPr/>
          </p:nvSpPr>
          <p:spPr>
            <a:xfrm>
              <a:off x="3133767" y="8062901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5" name="角丸四角形 74"/>
            <p:cNvSpPr/>
            <p:nvPr/>
          </p:nvSpPr>
          <p:spPr>
            <a:xfrm>
              <a:off x="3856249" y="8062901"/>
              <a:ext cx="648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6" name="角丸四角形 75"/>
            <p:cNvSpPr/>
            <p:nvPr/>
          </p:nvSpPr>
          <p:spPr>
            <a:xfrm>
              <a:off x="4536862" y="8062900"/>
              <a:ext cx="576000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7" name="角丸四角形 76"/>
            <p:cNvSpPr/>
            <p:nvPr/>
          </p:nvSpPr>
          <p:spPr>
            <a:xfrm>
              <a:off x="3354102" y="8291014"/>
              <a:ext cx="682516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  <p:sp>
          <p:nvSpPr>
            <p:cNvPr id="78" name="角丸四角形 77"/>
            <p:cNvSpPr/>
            <p:nvPr/>
          </p:nvSpPr>
          <p:spPr>
            <a:xfrm>
              <a:off x="4076584" y="8291014"/>
              <a:ext cx="871232" cy="168711"/>
            </a:xfrm>
            <a:prstGeom prst="roundRect">
              <a:avLst>
                <a:gd name="adj" fmla="val 857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/>
            </a:p>
          </p:txBody>
        </p:sp>
      </p:grpSp>
      <p:pic>
        <p:nvPicPr>
          <p:cNvPr id="69" name="図 6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54" b="33397"/>
          <a:stretch/>
        </p:blipFill>
        <p:spPr>
          <a:xfrm>
            <a:off x="3042105" y="8086033"/>
            <a:ext cx="2160000" cy="1247895"/>
          </a:xfrm>
          <a:prstGeom prst="rect">
            <a:avLst/>
          </a:prstGeom>
        </p:spPr>
      </p:pic>
      <p:sp>
        <p:nvSpPr>
          <p:cNvPr id="29" name="テキスト ボックス 28"/>
          <p:cNvSpPr txBox="1"/>
          <p:nvPr/>
        </p:nvSpPr>
        <p:spPr>
          <a:xfrm>
            <a:off x="266428" y="33087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1228-8</a:t>
            </a:r>
          </a:p>
        </p:txBody>
      </p:sp>
      <p:sp>
        <p:nvSpPr>
          <p:cNvPr id="44" name="テキスト ボックス 43"/>
          <p:cNvSpPr txBox="1"/>
          <p:nvPr/>
        </p:nvSpPr>
        <p:spPr>
          <a:xfrm>
            <a:off x="3143250" y="1766060"/>
            <a:ext cx="193297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ハーバ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〉HABA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ニューイヤーキット 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 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税込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6,588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</a:p>
        </p:txBody>
      </p:sp>
      <p:sp>
        <p:nvSpPr>
          <p:cNvPr id="45" name="テキスト ボックス 44"/>
          <p:cNvSpPr txBox="1"/>
          <p:nvPr/>
        </p:nvSpPr>
        <p:spPr>
          <a:xfrm>
            <a:off x="3110590" y="344520"/>
            <a:ext cx="1899662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ハーバ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ー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46" name="テキスト ボックス 45"/>
          <p:cNvSpPr txBox="1"/>
          <p:nvPr/>
        </p:nvSpPr>
        <p:spPr>
          <a:xfrm>
            <a:off x="3143250" y="2103038"/>
            <a:ext cx="1959079" cy="9299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高品位「スクワラン」をはじめ、化粧水、ミスト化粧水、美容液、泡立てネットの現品</a:t>
            </a:r>
            <a:r>
              <a:rPr lang="en-US" altLang="ja-JP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5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点に、下地や洗顔料のミニサイズ、タオル、チャームをつけた福袋。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アミューズ ボーテ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限定の充実のセット内容です。</a:t>
            </a:r>
            <a:endParaRPr lang="en-US" altLang="ja-JP" sz="750" dirty="0" smtClean="0">
              <a:solidFill>
                <a:prstClr val="black">
                  <a:lumMod val="75000"/>
                  <a:lumOff val="25000"/>
                </a:prst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8" name="テキスト ボックス 47"/>
          <p:cNvSpPr txBox="1"/>
          <p:nvPr/>
        </p:nvSpPr>
        <p:spPr>
          <a:xfrm>
            <a:off x="3117149" y="4984199"/>
            <a:ext cx="198518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〈</a:t>
            </a:r>
            <a:r>
              <a:rPr lang="ja-JP" altLang="en-US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ザ・プロダクト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〉product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人気ヘアケアセット 税込</a:t>
            </a:r>
            <a:r>
              <a:rPr lang="en-US" altLang="ja-JP" sz="650" dirty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4,298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円</a:t>
            </a:r>
            <a:r>
              <a:rPr lang="en-US" altLang="ja-JP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※1.2</a:t>
            </a:r>
            <a:r>
              <a:rPr lang="ja-JP" altLang="en-US" sz="65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数量限定発売</a:t>
            </a:r>
            <a:endParaRPr lang="ja-JP" altLang="en-US" sz="650" dirty="0">
              <a:solidFill>
                <a:schemeClr val="tx1">
                  <a:lumMod val="50000"/>
                  <a:lumOff val="50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49" name="テキスト ボックス 48"/>
          <p:cNvSpPr txBox="1"/>
          <p:nvPr/>
        </p:nvSpPr>
        <p:spPr>
          <a:xfrm>
            <a:off x="3110590" y="3334421"/>
            <a:ext cx="1899662" cy="1508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〈</a:t>
            </a:r>
            <a:r>
              <a:rPr lang="ja-JP" altLang="en-US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ザ・プロダクト</a:t>
            </a:r>
            <a:r>
              <a:rPr lang="en-US" altLang="ja-JP" sz="75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ｺﾞｼｯｸE" panose="020B0909000000000000" pitchFamily="49" charset="-128"/>
                <a:ea typeface="HGｺﾞｼｯｸE" panose="020B0909000000000000" pitchFamily="49" charset="-128"/>
              </a:rPr>
              <a:t>〉</a:t>
            </a:r>
            <a:endParaRPr kumimoji="1" lang="ja-JP" altLang="en-US" sz="750" b="1" dirty="0">
              <a:solidFill>
                <a:schemeClr val="tx1">
                  <a:lumMod val="75000"/>
                  <a:lumOff val="25000"/>
                </a:schemeClr>
              </a:solidFill>
              <a:latin typeface="HGｺﾞｼｯｸE" panose="020B0909000000000000" pitchFamily="49" charset="-128"/>
              <a:ea typeface="HGｺﾞｼｯｸE" panose="020B0909000000000000" pitchFamily="49" charset="-128"/>
            </a:endParaRPr>
          </a:p>
        </p:txBody>
      </p:sp>
      <p:sp>
        <p:nvSpPr>
          <p:cNvPr id="50" name="テキスト ボックス 49"/>
          <p:cNvSpPr txBox="1"/>
          <p:nvPr/>
        </p:nvSpPr>
        <p:spPr>
          <a:xfrm>
            <a:off x="3143250" y="5363006"/>
            <a:ext cx="1959079" cy="9618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うるおいを与えてツヤ髪に整える「ヘアシャインセラム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(50mL)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と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、全身の保湿と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も活躍する人気の「ヘアワックス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</a:t>
            </a:r>
            <a:r>
              <a:rPr lang="en-US" altLang="ja-JP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(42g)</a:t>
            </a:r>
            <a:r>
              <a:rPr lang="ja-JP" altLang="en-US" sz="750" dirty="0" err="1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それぞれの現品に、肌</a:t>
            </a:r>
            <a:r>
              <a:rPr lang="ja-JP" altLang="en-US" sz="75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を優しく包むロゴ入り</a:t>
            </a:r>
            <a:r>
              <a:rPr lang="ja-JP" altLang="en-US" sz="750" dirty="0">
                <a:solidFill>
                  <a:prstClr val="black">
                    <a:lumMod val="75000"/>
                    <a:lumOff val="25000"/>
                  </a:prst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今治タオルハンカチも一緒に。</a:t>
            </a:r>
          </a:p>
        </p:txBody>
      </p:sp>
      <p:sp>
        <p:nvSpPr>
          <p:cNvPr id="67" name="正方形/長方形 66"/>
          <p:cNvSpPr/>
          <p:nvPr/>
        </p:nvSpPr>
        <p:spPr>
          <a:xfrm>
            <a:off x="3034800" y="330872"/>
            <a:ext cx="2160000" cy="1030893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144445" y="6639561"/>
            <a:ext cx="2057400" cy="11541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初春の華やぎを演出してくれる福袋。一年の美の計は元旦にありかも！バラエティ豊かなコスメ福袋で、</a:t>
            </a: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2019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年もますます美しさに磨きをかけてくださいね。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●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その他、各店舗年始のクリアランス情報は</a:t>
            </a:r>
            <a:r>
              <a:rPr lang="ja-JP" altLang="en-US" sz="800" u="sng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こちらをチェック！</a:t>
            </a:r>
            <a:endParaRPr lang="en-US" altLang="ja-JP" sz="800" u="sng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2895183" y="10614809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フリーフォーム 81"/>
          <p:cNvSpPr/>
          <p:nvPr/>
        </p:nvSpPr>
        <p:spPr>
          <a:xfrm>
            <a:off x="3010062" y="10639811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3" name="フリーフォーム 82"/>
          <p:cNvSpPr/>
          <p:nvPr/>
        </p:nvSpPr>
        <p:spPr>
          <a:xfrm>
            <a:off x="2998800" y="10567745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4" name="テキスト ボックス 83"/>
          <p:cNvSpPr txBox="1"/>
          <p:nvPr/>
        </p:nvSpPr>
        <p:spPr>
          <a:xfrm>
            <a:off x="5637020" y="6912898"/>
            <a:ext cx="1513207" cy="36548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新発売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福袋</a:t>
            </a: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コスメデコルテ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クレドポーボーテ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雪肌精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アシヤビューティ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#SHISEIDO</a:t>
            </a: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シスレー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ラプレリー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ドクターシーラボ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ファンケル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アユーラ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エスティローダ</a:t>
            </a:r>
            <a:r>
              <a:rPr lang="ja-JP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ー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en-US" altLang="ja-JP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SKll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レメルヴェイユーズラデュレ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en-US" altLang="ja-JP" sz="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MiMC</a:t>
            </a:r>
            <a:endParaRPr lang="en-US" altLang="ja-JP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ジョンマスターオーガニック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ハーバー</a:t>
            </a:r>
            <a:endParaRPr lang="en-US" altLang="ja-JP" sz="80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en-US" altLang="ja-JP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#</a:t>
            </a:r>
            <a:r>
              <a:rPr lang="ja-JP" altLang="en-US" sz="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ザプロダクト</a:t>
            </a:r>
            <a:endParaRPr lang="ja-JP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088985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1973</TotalTime>
  <Words>1921</Words>
  <Application>Microsoft Macintosh PowerPoint</Application>
  <PresentationFormat>B4 (JIS) 257x364 mm</PresentationFormat>
  <Paragraphs>123</Paragraphs>
  <Slides>8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8</vt:i4>
      </vt:variant>
    </vt:vector>
  </HeadingPairs>
  <TitlesOfParts>
    <vt:vector size="9" baseType="lpstr"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469</cp:revision>
  <cp:lastPrinted>2018-11-20T07:19:40Z</cp:lastPrinted>
  <dcterms:created xsi:type="dcterms:W3CDTF">2018-10-01T11:14:38Z</dcterms:created>
  <dcterms:modified xsi:type="dcterms:W3CDTF">2018-12-07T07:27:32Z</dcterms:modified>
</cp:coreProperties>
</file>