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Lst>
  <p:sldSz cx="6858000" cy="9144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FF6699"/>
    <a:srgbClr val="E6E6E6"/>
    <a:srgbClr val="FF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974" autoAdjust="0"/>
  </p:normalViewPr>
  <p:slideViewPr>
    <p:cSldViewPr snapToGrid="0">
      <p:cViewPr>
        <p:scale>
          <a:sx n="80" d="100"/>
          <a:sy n="80" d="100"/>
        </p:scale>
        <p:origin x="2126" y="-82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2494931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539631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182267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2441339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3196483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2232654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695179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669568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222818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423087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56F769-6E0F-4D0F-855C-3F59CAA4ED9E}" type="datetimeFigureOut">
              <a:rPr kumimoji="1" lang="ja-JP" altLang="en-US" smtClean="0"/>
              <a:t>2018/2/22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3311805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656F769-6E0F-4D0F-855C-3F59CAA4ED9E}" type="datetimeFigureOut">
              <a:rPr kumimoji="1" lang="ja-JP" altLang="en-US" smtClean="0"/>
              <a:t>2018/2/22</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AEFCD077-8A2D-4CFD-847C-C8CA1D507A0C}" type="slidenum">
              <a:rPr kumimoji="1" lang="ja-JP" altLang="en-US" smtClean="0"/>
              <a:t>‹#›</a:t>
            </a:fld>
            <a:endParaRPr kumimoji="1" lang="ja-JP" altLang="en-US"/>
          </a:p>
        </p:txBody>
      </p:sp>
    </p:spTree>
    <p:extLst>
      <p:ext uri="{BB962C8B-B14F-4D97-AF65-F5344CB8AC3E}">
        <p14:creationId xmlns:p14="http://schemas.microsoft.com/office/powerpoint/2010/main" val="15742126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miki_kunimoto@itp.co.jp" TargetMode="External"/><Relationship Id="rId2" Type="http://schemas.openxmlformats.org/officeDocument/2006/relationships/hyperlink" Target="mailto:toko.tokii@jfr.co.jp" TargetMode="External"/><Relationship Id="rId1" Type="http://schemas.openxmlformats.org/officeDocument/2006/relationships/slideLayout" Target="../slideLayouts/slideLayout7.xml"/><Relationship Id="rId4" Type="http://schemas.openxmlformats.org/officeDocument/2006/relationships/hyperlink" Target="mailto:dmaas77@jfr.co.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コネクタ 4">
            <a:extLst>
              <a:ext uri="{FF2B5EF4-FFF2-40B4-BE49-F238E27FC236}">
                <a16:creationId xmlns:a16="http://schemas.microsoft.com/office/drawing/2014/main" id="{DDCA9918-9D6B-44CC-91F9-289CD8D3E5F1}"/>
              </a:ext>
            </a:extLst>
          </p:cNvPr>
          <p:cNvCxnSpPr>
            <a:cxnSpLocks/>
          </p:cNvCxnSpPr>
          <p:nvPr/>
        </p:nvCxnSpPr>
        <p:spPr>
          <a:xfrm>
            <a:off x="195263" y="657225"/>
            <a:ext cx="6294073" cy="0"/>
          </a:xfrm>
          <a:prstGeom prst="line">
            <a:avLst/>
          </a:prstGeom>
          <a:ln w="285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1194C0DE-C4F4-48B0-9A57-99581AB301B0}"/>
              </a:ext>
            </a:extLst>
          </p:cNvPr>
          <p:cNvCxnSpPr>
            <a:cxnSpLocks/>
          </p:cNvCxnSpPr>
          <p:nvPr/>
        </p:nvCxnSpPr>
        <p:spPr>
          <a:xfrm>
            <a:off x="195263" y="161925"/>
            <a:ext cx="6294073" cy="0"/>
          </a:xfrm>
          <a:prstGeom prst="line">
            <a:avLst/>
          </a:prstGeom>
          <a:ln w="28575">
            <a:solidFill>
              <a:srgbClr val="FF6699"/>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F3ED0CE8-D045-4346-B234-9E5DE1181C8F}"/>
              </a:ext>
            </a:extLst>
          </p:cNvPr>
          <p:cNvSpPr txBox="1"/>
          <p:nvPr/>
        </p:nvSpPr>
        <p:spPr>
          <a:xfrm>
            <a:off x="560315" y="255341"/>
            <a:ext cx="5800725" cy="369332"/>
          </a:xfrm>
          <a:prstGeom prst="rect">
            <a:avLst/>
          </a:prstGeom>
          <a:noFill/>
        </p:spPr>
        <p:txBody>
          <a:bodyPr wrap="square" rtlCol="0">
            <a:spAutoFit/>
          </a:bodyPr>
          <a:lstStyle/>
          <a:p>
            <a:pPr algn="ctr"/>
            <a:r>
              <a:rPr kumimoji="1" lang="ja-JP" altLang="en-US" dirty="0">
                <a:latin typeface="メイリオ" panose="020B0604030504040204" pitchFamily="50" charset="-128"/>
                <a:ea typeface="メイリオ" panose="020B0604030504040204" pitchFamily="50" charset="-128"/>
              </a:rPr>
              <a:t>大丸・松坂屋の‘</a:t>
            </a:r>
            <a:r>
              <a:rPr kumimoji="1" lang="en-US" altLang="ja-JP" dirty="0">
                <a:solidFill>
                  <a:srgbClr val="FF0000"/>
                </a:solidFill>
                <a:latin typeface="メイリオ" panose="020B0604030504040204" pitchFamily="50" charset="-128"/>
                <a:ea typeface="メイリオ" panose="020B0604030504040204" pitchFamily="50" charset="-128"/>
              </a:rPr>
              <a:t>NEW</a:t>
            </a:r>
            <a:r>
              <a:rPr kumimoji="1" lang="ja-JP" altLang="en-US" dirty="0">
                <a:latin typeface="メイリオ" panose="020B0604030504040204" pitchFamily="50" charset="-128"/>
                <a:ea typeface="メイリオ" panose="020B0604030504040204" pitchFamily="50" charset="-128"/>
              </a:rPr>
              <a:t>’</a:t>
            </a:r>
            <a:r>
              <a:rPr kumimoji="1" lang="en-US" altLang="ja-JP" dirty="0">
                <a:latin typeface="メイリオ" panose="020B0604030504040204" pitchFamily="50" charset="-128"/>
                <a:ea typeface="メイリオ" panose="020B0604030504040204" pitchFamily="50" charset="-128"/>
              </a:rPr>
              <a:t>Beauty Web Site</a:t>
            </a:r>
            <a:endParaRPr kumimoji="1" lang="ja-JP" altLang="en-US" dirty="0">
              <a:latin typeface="メイリオ" panose="020B0604030504040204" pitchFamily="50" charset="-128"/>
              <a:ea typeface="メイリオ" panose="020B0604030504040204" pitchFamily="50" charset="-128"/>
            </a:endParaRPr>
          </a:p>
        </p:txBody>
      </p:sp>
      <p:sp>
        <p:nvSpPr>
          <p:cNvPr id="8" name="矢印: 五方向 7">
            <a:extLst>
              <a:ext uri="{FF2B5EF4-FFF2-40B4-BE49-F238E27FC236}">
                <a16:creationId xmlns:a16="http://schemas.microsoft.com/office/drawing/2014/main" id="{2FC69ACE-B7D7-45B9-96DE-45C456CFA580}"/>
              </a:ext>
            </a:extLst>
          </p:cNvPr>
          <p:cNvSpPr/>
          <p:nvPr/>
        </p:nvSpPr>
        <p:spPr>
          <a:xfrm>
            <a:off x="195263" y="907024"/>
            <a:ext cx="1924050" cy="295270"/>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媒体コンセプト</a:t>
            </a:r>
          </a:p>
        </p:txBody>
      </p:sp>
      <p:sp>
        <p:nvSpPr>
          <p:cNvPr id="9" name="矢印: 五方向 8">
            <a:extLst>
              <a:ext uri="{FF2B5EF4-FFF2-40B4-BE49-F238E27FC236}">
                <a16:creationId xmlns:a16="http://schemas.microsoft.com/office/drawing/2014/main" id="{C7F9EE91-62C0-46D8-80B8-D123A0C7BF1D}"/>
              </a:ext>
            </a:extLst>
          </p:cNvPr>
          <p:cNvSpPr/>
          <p:nvPr/>
        </p:nvSpPr>
        <p:spPr>
          <a:xfrm>
            <a:off x="195263" y="2126223"/>
            <a:ext cx="1924050" cy="295271"/>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編集コンセプト</a:t>
            </a:r>
          </a:p>
        </p:txBody>
      </p:sp>
      <p:sp>
        <p:nvSpPr>
          <p:cNvPr id="11" name="矢印: 五方向 10">
            <a:extLst>
              <a:ext uri="{FF2B5EF4-FFF2-40B4-BE49-F238E27FC236}">
                <a16:creationId xmlns:a16="http://schemas.microsoft.com/office/drawing/2014/main" id="{512210B9-D5E9-4A87-8855-5C948BD32DD4}"/>
              </a:ext>
            </a:extLst>
          </p:cNvPr>
          <p:cNvSpPr/>
          <p:nvPr/>
        </p:nvSpPr>
        <p:spPr>
          <a:xfrm>
            <a:off x="195263" y="3575204"/>
            <a:ext cx="1924050" cy="295271"/>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メディアモデル</a:t>
            </a:r>
          </a:p>
        </p:txBody>
      </p:sp>
      <p:sp>
        <p:nvSpPr>
          <p:cNvPr id="12" name="テキスト ボックス 11">
            <a:extLst>
              <a:ext uri="{FF2B5EF4-FFF2-40B4-BE49-F238E27FC236}">
                <a16:creationId xmlns:a16="http://schemas.microsoft.com/office/drawing/2014/main" id="{1CE60254-7AFD-46A5-AFDF-ADC5DB7187B0}"/>
              </a:ext>
            </a:extLst>
          </p:cNvPr>
          <p:cNvSpPr txBox="1"/>
          <p:nvPr/>
        </p:nvSpPr>
        <p:spPr>
          <a:xfrm>
            <a:off x="195263" y="1413098"/>
            <a:ext cx="6467474" cy="461665"/>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手軽に知りたい！気軽に試したい！が叶うビューティ情報サイト。</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大丸・松坂屋の</a:t>
            </a:r>
            <a:r>
              <a:rPr kumimoji="1" lang="en-US" altLang="ja-JP" sz="1200" b="1" dirty="0">
                <a:latin typeface="メイリオ" panose="020B0604030504040204" pitchFamily="50" charset="-128"/>
                <a:ea typeface="メイリオ" panose="020B0604030504040204" pitchFamily="50" charset="-128"/>
              </a:rPr>
              <a:t>&lt;</a:t>
            </a:r>
            <a:r>
              <a:rPr kumimoji="1" lang="ja-JP" altLang="en-US" sz="1200" b="1" dirty="0">
                <a:latin typeface="メイリオ" panose="020B0604030504040204" pitchFamily="50" charset="-128"/>
                <a:ea typeface="メイリオ" panose="020B0604030504040204" pitchFamily="50" charset="-128"/>
              </a:rPr>
              <a:t>身近なプロ＞が伝える、体験型のデパコス新編集メディア。</a:t>
            </a:r>
          </a:p>
        </p:txBody>
      </p:sp>
      <p:sp>
        <p:nvSpPr>
          <p:cNvPr id="14" name="テキスト ボックス 13">
            <a:extLst>
              <a:ext uri="{FF2B5EF4-FFF2-40B4-BE49-F238E27FC236}">
                <a16:creationId xmlns:a16="http://schemas.microsoft.com/office/drawing/2014/main" id="{6DA574F5-1463-456C-A4FB-36581064AAEF}"/>
              </a:ext>
            </a:extLst>
          </p:cNvPr>
          <p:cNvSpPr txBox="1"/>
          <p:nvPr/>
        </p:nvSpPr>
        <p:spPr>
          <a:xfrm>
            <a:off x="190930" y="2507694"/>
            <a:ext cx="6091236" cy="861774"/>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商品・販促の告知サイトではなく、＜身近なプロ＞が伝えるデパコス情報満載のユーザーが楽しめる</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編集メディア。</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全ての記事に、店頭で実際に体験できるサービス情報（クーポン）を連動させ、店舗への導線作り、</a:t>
            </a:r>
            <a:r>
              <a:rPr kumimoji="1" lang="en-US" altLang="ja-JP" sz="1000" dirty="0">
                <a:latin typeface="メイリオ" panose="020B0604030504040204" pitchFamily="50" charset="-128"/>
                <a:ea typeface="メイリオ" panose="020B0604030504040204" pitchFamily="50" charset="-128"/>
              </a:rPr>
              <a:t>OtoO</a:t>
            </a:r>
            <a:r>
              <a:rPr kumimoji="1" lang="ja-JP" altLang="en-US" sz="1000" dirty="0">
                <a:latin typeface="メイリオ" panose="020B0604030504040204" pitchFamily="50" charset="-128"/>
                <a:ea typeface="メイリオ" panose="020B0604030504040204" pitchFamily="50" charset="-128"/>
              </a:rPr>
              <a:t>マーケティングを目指します。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また自社</a:t>
            </a:r>
            <a:r>
              <a:rPr kumimoji="1" lang="en-US" altLang="ja-JP" sz="1000" dirty="0">
                <a:latin typeface="メイリオ" panose="020B0604030504040204" pitchFamily="50" charset="-128"/>
                <a:ea typeface="メイリオ" panose="020B0604030504040204" pitchFamily="50" charset="-128"/>
              </a:rPr>
              <a:t>SNS</a:t>
            </a:r>
            <a:r>
              <a:rPr kumimoji="1" lang="ja-JP" altLang="en-US" sz="1000" dirty="0">
                <a:latin typeface="メイリオ" panose="020B0604030504040204" pitchFamily="50" charset="-128"/>
                <a:ea typeface="メイリオ" panose="020B0604030504040204" pitchFamily="50" charset="-128"/>
              </a:rPr>
              <a:t>を活性化し、</a:t>
            </a:r>
            <a:r>
              <a:rPr kumimoji="1" lang="en-US" altLang="ja-JP" sz="1000" dirty="0">
                <a:latin typeface="メイリオ" panose="020B0604030504040204" pitchFamily="50" charset="-128"/>
                <a:ea typeface="メイリオ" panose="020B0604030504040204" pitchFamily="50" charset="-128"/>
              </a:rPr>
              <a:t>web</a:t>
            </a:r>
            <a:r>
              <a:rPr kumimoji="1" lang="ja-JP" altLang="en-US" sz="1000" dirty="0">
                <a:latin typeface="メイリオ" panose="020B0604030504040204" pitchFamily="50" charset="-128"/>
                <a:ea typeface="メイリオ" panose="020B0604030504040204" pitchFamily="50" charset="-128"/>
              </a:rPr>
              <a:t>とのクロスメディアとして展開します。</a:t>
            </a:r>
            <a:endParaRPr kumimoji="1" lang="en-US" altLang="ja-JP" sz="1000" dirty="0">
              <a:latin typeface="メイリオ" panose="020B0604030504040204" pitchFamily="50" charset="-128"/>
              <a:ea typeface="メイリオ" panose="020B0604030504040204" pitchFamily="50" charset="-128"/>
            </a:endParaRPr>
          </a:p>
        </p:txBody>
      </p:sp>
      <p:sp>
        <p:nvSpPr>
          <p:cNvPr id="15" name="楕円 14">
            <a:extLst>
              <a:ext uri="{FF2B5EF4-FFF2-40B4-BE49-F238E27FC236}">
                <a16:creationId xmlns:a16="http://schemas.microsoft.com/office/drawing/2014/main" id="{0B8BDC74-47D7-4A8E-8382-19D4F8AC1BEB}"/>
              </a:ext>
            </a:extLst>
          </p:cNvPr>
          <p:cNvSpPr/>
          <p:nvPr/>
        </p:nvSpPr>
        <p:spPr>
          <a:xfrm>
            <a:off x="689687" y="4146241"/>
            <a:ext cx="2038350" cy="2009775"/>
          </a:xfrm>
          <a:prstGeom prst="ellipse">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FD72EBB0-B2BB-4B92-93AF-A76B0FF50EC6}"/>
              </a:ext>
            </a:extLst>
          </p:cNvPr>
          <p:cNvSpPr/>
          <p:nvPr/>
        </p:nvSpPr>
        <p:spPr>
          <a:xfrm>
            <a:off x="1216220" y="4977951"/>
            <a:ext cx="1023801" cy="457937"/>
          </a:xfrm>
          <a:prstGeom prst="rect">
            <a:avLst/>
          </a:prstGeom>
          <a:noFill/>
          <a:ln w="28575">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rgbClr val="FF0000"/>
                </a:solidFill>
                <a:latin typeface="メイリオ" panose="020B0604030504040204" pitchFamily="50" charset="-128"/>
                <a:ea typeface="メイリオ" panose="020B0604030504040204" pitchFamily="50" charset="-128"/>
              </a:rPr>
              <a:t>新サイト</a:t>
            </a:r>
          </a:p>
        </p:txBody>
      </p:sp>
      <p:pic>
        <p:nvPicPr>
          <p:cNvPr id="17" name="図 16">
            <a:extLst>
              <a:ext uri="{FF2B5EF4-FFF2-40B4-BE49-F238E27FC236}">
                <a16:creationId xmlns:a16="http://schemas.microsoft.com/office/drawing/2014/main" id="{618BD3BC-F48B-46C7-89C5-408C791719BF}"/>
              </a:ext>
            </a:extLst>
          </p:cNvPr>
          <p:cNvPicPr>
            <a:picLocks noChangeAspect="1"/>
          </p:cNvPicPr>
          <p:nvPr/>
        </p:nvPicPr>
        <p:blipFill>
          <a:blip r:embed="rId2">
            <a:clrChange>
              <a:clrFrom>
                <a:srgbClr val="D8D8D9"/>
              </a:clrFrom>
              <a:clrTo>
                <a:srgbClr val="D8D8D9">
                  <a:alpha val="0"/>
                </a:srgbClr>
              </a:clrTo>
            </a:clrChange>
          </a:blip>
          <a:stretch>
            <a:fillRect/>
          </a:stretch>
        </p:blipFill>
        <p:spPr>
          <a:xfrm>
            <a:off x="2449648" y="5421217"/>
            <a:ext cx="530414" cy="783945"/>
          </a:xfrm>
          <a:prstGeom prst="rect">
            <a:avLst/>
          </a:prstGeom>
        </p:spPr>
      </p:pic>
      <p:pic>
        <p:nvPicPr>
          <p:cNvPr id="1026" name="Picture 2" descr="「大丸松坂屋化粧品売り場」の画像検索結果">
            <a:extLst>
              <a:ext uri="{FF2B5EF4-FFF2-40B4-BE49-F238E27FC236}">
                <a16:creationId xmlns:a16="http://schemas.microsoft.com/office/drawing/2014/main" id="{A78B9A33-4F98-4744-8627-A1ED1BD425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346" y="5426472"/>
            <a:ext cx="904875" cy="721746"/>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a:extLst>
              <a:ext uri="{FF2B5EF4-FFF2-40B4-BE49-F238E27FC236}">
                <a16:creationId xmlns:a16="http://schemas.microsoft.com/office/drawing/2014/main" id="{BB8CB554-D3BD-4349-8D62-84370505059A}"/>
              </a:ext>
            </a:extLst>
          </p:cNvPr>
          <p:cNvSpPr txBox="1"/>
          <p:nvPr/>
        </p:nvSpPr>
        <p:spPr>
          <a:xfrm>
            <a:off x="1204403" y="4668217"/>
            <a:ext cx="1035618" cy="369332"/>
          </a:xfrm>
          <a:prstGeom prst="rect">
            <a:avLst/>
          </a:prstGeom>
          <a:noFill/>
        </p:spPr>
        <p:txBody>
          <a:bodyPr wrap="square" rtlCol="0">
            <a:spAutoFit/>
          </a:bodyPr>
          <a:lstStyle/>
          <a:p>
            <a:pPr algn="ctr"/>
            <a:r>
              <a:rPr kumimoji="1" lang="en-US" altLang="ja-JP" dirty="0">
                <a:latin typeface="メイリオ" panose="020B0604030504040204" pitchFamily="50" charset="-128"/>
                <a:ea typeface="メイリオ" panose="020B0604030504040204" pitchFamily="50" charset="-128"/>
              </a:rPr>
              <a:t>W</a:t>
            </a:r>
            <a:r>
              <a:rPr kumimoji="1" lang="en-US" altLang="ja-JP" sz="1200" dirty="0">
                <a:latin typeface="メイリオ" panose="020B0604030504040204" pitchFamily="50" charset="-128"/>
                <a:ea typeface="メイリオ" panose="020B0604030504040204" pitchFamily="50" charset="-128"/>
              </a:rPr>
              <a:t>ebsite</a:t>
            </a:r>
            <a:endParaRPr kumimoji="1" lang="ja-JP" altLang="en-US" sz="12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FDF50193-811E-4A4B-971E-3CBDB2D95E0D}"/>
              </a:ext>
            </a:extLst>
          </p:cNvPr>
          <p:cNvSpPr txBox="1"/>
          <p:nvPr/>
        </p:nvSpPr>
        <p:spPr>
          <a:xfrm>
            <a:off x="2195666" y="5110820"/>
            <a:ext cx="1446694" cy="369332"/>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O</a:t>
            </a:r>
            <a:r>
              <a:rPr kumimoji="1" lang="en-US" altLang="ja-JP" sz="1200" dirty="0">
                <a:latin typeface="メイリオ" panose="020B0604030504040204" pitchFamily="50" charset="-128"/>
                <a:ea typeface="メイリオ" panose="020B0604030504040204" pitchFamily="50" charset="-128"/>
              </a:rPr>
              <a:t>nline</a:t>
            </a:r>
            <a:r>
              <a:rPr kumimoji="1" lang="ja-JP" altLang="en-US" sz="1200" dirty="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Store</a:t>
            </a:r>
            <a:endParaRPr kumimoji="1" lang="ja-JP" altLang="en-US" sz="1200"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98ACD8FD-70C0-4448-9EFF-43B746661760}"/>
              </a:ext>
            </a:extLst>
          </p:cNvPr>
          <p:cNvSpPr txBox="1"/>
          <p:nvPr/>
        </p:nvSpPr>
        <p:spPr>
          <a:xfrm>
            <a:off x="109427" y="5099589"/>
            <a:ext cx="1385617" cy="369332"/>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S</a:t>
            </a:r>
            <a:r>
              <a:rPr kumimoji="1" lang="en-US" altLang="ja-JP" sz="1200" dirty="0">
                <a:latin typeface="メイリオ" panose="020B0604030504040204" pitchFamily="50" charset="-128"/>
                <a:ea typeface="メイリオ" panose="020B0604030504040204" pitchFamily="50" charset="-128"/>
              </a:rPr>
              <a:t>tore/</a:t>
            </a:r>
            <a:r>
              <a:rPr kumimoji="1" lang="en-US" altLang="ja-JP" dirty="0">
                <a:latin typeface="メイリオ" panose="020B0604030504040204" pitchFamily="50" charset="-128"/>
                <a:ea typeface="メイリオ" panose="020B0604030504040204" pitchFamily="50" charset="-128"/>
              </a:rPr>
              <a:t>E</a:t>
            </a:r>
            <a:r>
              <a:rPr kumimoji="1" lang="en-US" altLang="ja-JP" sz="1200" dirty="0">
                <a:latin typeface="メイリオ" panose="020B0604030504040204" pitchFamily="50" charset="-128"/>
                <a:ea typeface="メイリオ" panose="020B0604030504040204" pitchFamily="50" charset="-128"/>
              </a:rPr>
              <a:t>vent</a:t>
            </a:r>
            <a:endParaRPr kumimoji="1" lang="ja-JP" altLang="en-US" sz="12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8D75088E-0364-4213-AA4A-7FE0FED87518}"/>
              </a:ext>
            </a:extLst>
          </p:cNvPr>
          <p:cNvSpPr txBox="1"/>
          <p:nvPr/>
        </p:nvSpPr>
        <p:spPr>
          <a:xfrm>
            <a:off x="1369848" y="3946987"/>
            <a:ext cx="635825" cy="369332"/>
          </a:xfrm>
          <a:prstGeom prst="rect">
            <a:avLst/>
          </a:prstGeom>
          <a:noFill/>
        </p:spPr>
        <p:txBody>
          <a:bodyPr wrap="square" rtlCol="0">
            <a:spAutoFit/>
          </a:bodyPr>
          <a:lstStyle/>
          <a:p>
            <a:pPr algn="ctr"/>
            <a:r>
              <a:rPr kumimoji="1" lang="en-US" altLang="ja-JP" dirty="0">
                <a:latin typeface="メイリオ" panose="020B0604030504040204" pitchFamily="50" charset="-128"/>
                <a:ea typeface="メイリオ" panose="020B0604030504040204" pitchFamily="50" charset="-128"/>
              </a:rPr>
              <a:t>S</a:t>
            </a:r>
            <a:r>
              <a:rPr kumimoji="1" lang="en-US" altLang="ja-JP" sz="1200" dirty="0">
                <a:latin typeface="メイリオ" panose="020B0604030504040204" pitchFamily="50" charset="-128"/>
                <a:ea typeface="メイリオ" panose="020B0604030504040204" pitchFamily="50" charset="-128"/>
              </a:rPr>
              <a:t>NS</a:t>
            </a:r>
            <a:endParaRPr kumimoji="1" lang="ja-JP" altLang="en-US" sz="12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5E331907-6DB8-4E3E-AAE6-82419CFF0190}"/>
              </a:ext>
            </a:extLst>
          </p:cNvPr>
          <p:cNvSpPr txBox="1"/>
          <p:nvPr/>
        </p:nvSpPr>
        <p:spPr>
          <a:xfrm>
            <a:off x="3428659" y="4131653"/>
            <a:ext cx="3252788" cy="1785104"/>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▪読み物編集メディアとして再構築。</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▪大丸・松坂屋の財産である＜身近なプロ＞を活用</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  </a:t>
            </a:r>
            <a:r>
              <a:rPr kumimoji="1" lang="ja-JP" altLang="en-US" sz="1000" dirty="0">
                <a:latin typeface="メイリオ" panose="020B0604030504040204" pitchFamily="50" charset="-128"/>
                <a:ea typeface="メイリオ" panose="020B0604030504040204" pitchFamily="50" charset="-128"/>
              </a:rPr>
              <a:t>した情報提案型メディア。</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▪「店頭体験クーポン」でサイト閲覧から、</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店頭への導線作り。</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Online</a:t>
            </a:r>
            <a:r>
              <a:rPr kumimoji="1" lang="ja-JP" altLang="en-US" sz="1000" dirty="0">
                <a:latin typeface="メイリオ" panose="020B0604030504040204" pitchFamily="50" charset="-128"/>
                <a:ea typeface="メイリオ" panose="020B0604030504040204" pitchFamily="50" charset="-128"/>
              </a:rPr>
              <a:t>から</a:t>
            </a:r>
            <a:r>
              <a:rPr kumimoji="1" lang="en-US" altLang="ja-JP" sz="1000" dirty="0">
                <a:latin typeface="メイリオ" panose="020B0604030504040204" pitchFamily="50" charset="-128"/>
                <a:ea typeface="メイリオ" panose="020B0604030504040204" pitchFamily="50" charset="-128"/>
              </a:rPr>
              <a:t>Offline </a:t>
            </a:r>
            <a:r>
              <a:rPr kumimoji="1" lang="ja-JP" altLang="en-US" sz="1000" dirty="0">
                <a:latin typeface="メイリオ" panose="020B0604030504040204" pitchFamily="50" charset="-128"/>
                <a:ea typeface="メイリオ" panose="020B0604030504040204" pitchFamily="50" charset="-128"/>
              </a:rPr>
              <a:t>へすべて連動します。</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p:txBody>
      </p:sp>
      <p:sp>
        <p:nvSpPr>
          <p:cNvPr id="13" name="正方形/長方形 12">
            <a:extLst>
              <a:ext uri="{FF2B5EF4-FFF2-40B4-BE49-F238E27FC236}">
                <a16:creationId xmlns:a16="http://schemas.microsoft.com/office/drawing/2014/main" id="{30F265D5-02FB-416A-BB14-B653A4E91BC7}"/>
              </a:ext>
            </a:extLst>
          </p:cNvPr>
          <p:cNvSpPr/>
          <p:nvPr/>
        </p:nvSpPr>
        <p:spPr>
          <a:xfrm>
            <a:off x="437662" y="4282381"/>
            <a:ext cx="762589" cy="165163"/>
          </a:xfrm>
          <a:prstGeom prst="rect">
            <a:avLst/>
          </a:prstGeom>
          <a:no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solidFill>
                  <a:schemeClr val="tx1"/>
                </a:solidFill>
                <a:latin typeface="メイリオ" panose="020B0604030504040204" pitchFamily="50" charset="-128"/>
                <a:ea typeface="メイリオ" panose="020B0604030504040204" pitchFamily="50" charset="-128"/>
              </a:rPr>
              <a:t>WEB</a:t>
            </a:r>
            <a:r>
              <a:rPr kumimoji="1" lang="ja-JP" altLang="en-US" sz="800" dirty="0">
                <a:solidFill>
                  <a:schemeClr val="tx1"/>
                </a:solidFill>
                <a:latin typeface="メイリオ" panose="020B0604030504040204" pitchFamily="50" charset="-128"/>
                <a:ea typeface="メイリオ" panose="020B0604030504040204" pitchFamily="50" charset="-128"/>
              </a:rPr>
              <a:t>広告</a:t>
            </a:r>
          </a:p>
        </p:txBody>
      </p:sp>
      <p:sp>
        <p:nvSpPr>
          <p:cNvPr id="30" name="正方形/長方形 29">
            <a:extLst>
              <a:ext uri="{FF2B5EF4-FFF2-40B4-BE49-F238E27FC236}">
                <a16:creationId xmlns:a16="http://schemas.microsoft.com/office/drawing/2014/main" id="{F381826A-B90B-41CE-BA5C-F40977C9AD47}"/>
              </a:ext>
            </a:extLst>
          </p:cNvPr>
          <p:cNvSpPr/>
          <p:nvPr/>
        </p:nvSpPr>
        <p:spPr>
          <a:xfrm>
            <a:off x="2265921" y="4276164"/>
            <a:ext cx="762589" cy="165163"/>
          </a:xfrm>
          <a:prstGeom prst="rect">
            <a:avLst/>
          </a:prstGeom>
          <a:noFill/>
          <a:ln w="127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外部サイト</a:t>
            </a:r>
          </a:p>
        </p:txBody>
      </p:sp>
      <p:cxnSp>
        <p:nvCxnSpPr>
          <p:cNvPr id="25" name="直線矢印コネクタ 24">
            <a:extLst>
              <a:ext uri="{FF2B5EF4-FFF2-40B4-BE49-F238E27FC236}">
                <a16:creationId xmlns:a16="http://schemas.microsoft.com/office/drawing/2014/main" id="{911D574C-0322-4CAA-8FC1-7F5F1C26741C}"/>
              </a:ext>
            </a:extLst>
          </p:cNvPr>
          <p:cNvCxnSpPr>
            <a:stCxn id="13" idx="2"/>
          </p:cNvCxnSpPr>
          <p:nvPr/>
        </p:nvCxnSpPr>
        <p:spPr>
          <a:xfrm>
            <a:off x="818957" y="4447544"/>
            <a:ext cx="490546" cy="253410"/>
          </a:xfrm>
          <a:prstGeom prst="straightConnector1">
            <a:avLst/>
          </a:prstGeom>
          <a:ln w="127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0BEF6728-BB03-48FA-B664-D822C670B764}"/>
              </a:ext>
            </a:extLst>
          </p:cNvPr>
          <p:cNvCxnSpPr>
            <a:cxnSpLocks/>
            <a:stCxn id="30" idx="2"/>
          </p:cNvCxnSpPr>
          <p:nvPr/>
        </p:nvCxnSpPr>
        <p:spPr>
          <a:xfrm flipH="1">
            <a:off x="2187578" y="4441327"/>
            <a:ext cx="459638" cy="254159"/>
          </a:xfrm>
          <a:prstGeom prst="straightConnector1">
            <a:avLst/>
          </a:prstGeom>
          <a:ln w="127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a:extLst>
              <a:ext uri="{FF2B5EF4-FFF2-40B4-BE49-F238E27FC236}">
                <a16:creationId xmlns:a16="http://schemas.microsoft.com/office/drawing/2014/main" id="{32F13A4A-494A-4526-9B4D-1D7B25B36478}"/>
              </a:ext>
            </a:extLst>
          </p:cNvPr>
          <p:cNvCxnSpPr>
            <a:cxnSpLocks/>
          </p:cNvCxnSpPr>
          <p:nvPr/>
        </p:nvCxnSpPr>
        <p:spPr>
          <a:xfrm>
            <a:off x="1697956" y="4441327"/>
            <a:ext cx="0" cy="306519"/>
          </a:xfrm>
          <a:prstGeom prst="straightConnector1">
            <a:avLst/>
          </a:prstGeom>
          <a:ln w="127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07F4AB24-F7FD-4827-97AC-AE8589853750}"/>
              </a:ext>
            </a:extLst>
          </p:cNvPr>
          <p:cNvCxnSpPr/>
          <p:nvPr/>
        </p:nvCxnSpPr>
        <p:spPr>
          <a:xfrm>
            <a:off x="1863483" y="5507879"/>
            <a:ext cx="490546" cy="253410"/>
          </a:xfrm>
          <a:prstGeom prst="straightConnector1">
            <a:avLst/>
          </a:prstGeom>
          <a:ln w="127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37712C31-5E2A-4EFA-8846-2ECFF49E6F1E}"/>
              </a:ext>
            </a:extLst>
          </p:cNvPr>
          <p:cNvCxnSpPr>
            <a:cxnSpLocks/>
          </p:cNvCxnSpPr>
          <p:nvPr/>
        </p:nvCxnSpPr>
        <p:spPr>
          <a:xfrm flipH="1">
            <a:off x="1121467" y="5507130"/>
            <a:ext cx="459638" cy="254159"/>
          </a:xfrm>
          <a:prstGeom prst="straightConnector1">
            <a:avLst/>
          </a:prstGeom>
          <a:ln w="127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DB67841E-44ED-4897-857A-DE6A88187A1E}"/>
              </a:ext>
            </a:extLst>
          </p:cNvPr>
          <p:cNvSpPr txBox="1"/>
          <p:nvPr/>
        </p:nvSpPr>
        <p:spPr>
          <a:xfrm>
            <a:off x="350268" y="3947028"/>
            <a:ext cx="1145381" cy="369332"/>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P</a:t>
            </a:r>
            <a:r>
              <a:rPr kumimoji="1" lang="en-US" altLang="ja-JP" sz="1200" dirty="0">
                <a:latin typeface="メイリオ" panose="020B0604030504040204" pitchFamily="50" charset="-128"/>
                <a:ea typeface="メイリオ" panose="020B0604030504040204" pitchFamily="50" charset="-128"/>
              </a:rPr>
              <a:t>ublicity</a:t>
            </a:r>
            <a:endParaRPr kumimoji="1" lang="ja-JP" altLang="en-US" sz="12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9E53FDC-7707-4A53-8D7F-59B50732D3D6}"/>
              </a:ext>
            </a:extLst>
          </p:cNvPr>
          <p:cNvSpPr txBox="1"/>
          <p:nvPr/>
        </p:nvSpPr>
        <p:spPr>
          <a:xfrm>
            <a:off x="2281091" y="3947366"/>
            <a:ext cx="738529" cy="369332"/>
          </a:xfrm>
          <a:prstGeom prst="rect">
            <a:avLst/>
          </a:prstGeom>
          <a:noFill/>
        </p:spPr>
        <p:txBody>
          <a:bodyPr wrap="square" rtlCol="0">
            <a:spAutoFit/>
          </a:bodyPr>
          <a:lstStyle/>
          <a:p>
            <a:pPr algn="ctr"/>
            <a:r>
              <a:rPr kumimoji="1" lang="en-US" altLang="ja-JP" dirty="0">
                <a:latin typeface="メイリオ" panose="020B0604030504040204" pitchFamily="50" charset="-128"/>
                <a:ea typeface="メイリオ" panose="020B0604030504040204" pitchFamily="50" charset="-128"/>
              </a:rPr>
              <a:t>L</a:t>
            </a:r>
            <a:r>
              <a:rPr kumimoji="1" lang="en-US" altLang="ja-JP" sz="1200" dirty="0">
                <a:latin typeface="メイリオ" panose="020B0604030504040204" pitchFamily="50" charset="-128"/>
                <a:ea typeface="メイリオ" panose="020B0604030504040204" pitchFamily="50" charset="-128"/>
              </a:rPr>
              <a:t>INK</a:t>
            </a:r>
            <a:endParaRPr kumimoji="1" lang="ja-JP" altLang="en-US" sz="1200" dirty="0">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7118D7F7-D5D5-4881-BCD5-C992456353CE}"/>
              </a:ext>
            </a:extLst>
          </p:cNvPr>
          <p:cNvSpPr/>
          <p:nvPr/>
        </p:nvSpPr>
        <p:spPr>
          <a:xfrm>
            <a:off x="485774" y="6635113"/>
            <a:ext cx="5800725" cy="278107"/>
          </a:xfrm>
          <a:prstGeom prst="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メイリオ" panose="020B0604030504040204" pitchFamily="50" charset="-128"/>
                <a:ea typeface="メイリオ" panose="020B0604030504040204" pitchFamily="50" charset="-128"/>
              </a:rPr>
              <a:t>基本情報</a:t>
            </a:r>
          </a:p>
        </p:txBody>
      </p:sp>
      <p:sp>
        <p:nvSpPr>
          <p:cNvPr id="36" name="正方形/長方形 35">
            <a:extLst>
              <a:ext uri="{FF2B5EF4-FFF2-40B4-BE49-F238E27FC236}">
                <a16:creationId xmlns:a16="http://schemas.microsoft.com/office/drawing/2014/main" id="{2C443999-E0A8-4FC6-A947-CDAE504A36DE}"/>
              </a:ext>
            </a:extLst>
          </p:cNvPr>
          <p:cNvSpPr/>
          <p:nvPr/>
        </p:nvSpPr>
        <p:spPr>
          <a:xfrm>
            <a:off x="485774" y="7140568"/>
            <a:ext cx="2868688" cy="278107"/>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latin typeface="メイリオ" panose="020B0604030504040204" pitchFamily="50" charset="-128"/>
                <a:ea typeface="メイリオ" panose="020B0604030504040204" pitchFamily="50" charset="-128"/>
              </a:rPr>
              <a:t>ターゲット</a:t>
            </a:r>
          </a:p>
        </p:txBody>
      </p:sp>
      <p:sp>
        <p:nvSpPr>
          <p:cNvPr id="37" name="正方形/長方形 36">
            <a:extLst>
              <a:ext uri="{FF2B5EF4-FFF2-40B4-BE49-F238E27FC236}">
                <a16:creationId xmlns:a16="http://schemas.microsoft.com/office/drawing/2014/main" id="{FA66CB9B-2122-4E0C-B87C-CE5D56323296}"/>
              </a:ext>
            </a:extLst>
          </p:cNvPr>
          <p:cNvSpPr/>
          <p:nvPr/>
        </p:nvSpPr>
        <p:spPr>
          <a:xfrm>
            <a:off x="3417815" y="7140568"/>
            <a:ext cx="2868684" cy="278107"/>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latin typeface="メイリオ" panose="020B0604030504040204" pitchFamily="50" charset="-128"/>
                <a:ea typeface="メイリオ" panose="020B0604030504040204" pitchFamily="50" charset="-128"/>
              </a:rPr>
              <a:t>掲載</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取材対象エリア</a:t>
            </a:r>
          </a:p>
        </p:txBody>
      </p:sp>
      <p:sp>
        <p:nvSpPr>
          <p:cNvPr id="44" name="テキスト ボックス 43">
            <a:extLst>
              <a:ext uri="{FF2B5EF4-FFF2-40B4-BE49-F238E27FC236}">
                <a16:creationId xmlns:a16="http://schemas.microsoft.com/office/drawing/2014/main" id="{266AA374-7585-4C7B-BEFF-015DDFD63CB1}"/>
              </a:ext>
            </a:extLst>
          </p:cNvPr>
          <p:cNvSpPr txBox="1"/>
          <p:nvPr/>
        </p:nvSpPr>
        <p:spPr>
          <a:xfrm>
            <a:off x="379598" y="7507625"/>
            <a:ext cx="3118784" cy="861774"/>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▪デパコスファン</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各店既存のお客様（</a:t>
            </a:r>
            <a:r>
              <a:rPr kumimoji="1" lang="en-US" altLang="ja-JP" sz="1000" dirty="0">
                <a:latin typeface="メイリオ" panose="020B0604030504040204" pitchFamily="50" charset="-128"/>
                <a:ea typeface="メイリオ" panose="020B0604030504040204" pitchFamily="50" charset="-128"/>
              </a:rPr>
              <a:t>30</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50</a:t>
            </a:r>
            <a:r>
              <a:rPr kumimoji="1" lang="ja-JP" altLang="en-US" sz="1000" dirty="0">
                <a:latin typeface="メイリオ" panose="020B0604030504040204" pitchFamily="50" charset="-128"/>
                <a:ea typeface="メイリオ" panose="020B0604030504040204" pitchFamily="50" charset="-128"/>
              </a:rPr>
              <a:t>代）から、</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「デパコス」に興味関心の高い、</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新規の</a:t>
            </a:r>
            <a:r>
              <a:rPr kumimoji="1" lang="en-US" altLang="ja-JP" sz="1000" dirty="0">
                <a:latin typeface="メイリオ" panose="020B0604030504040204" pitchFamily="50" charset="-128"/>
                <a:ea typeface="メイリオ" panose="020B0604030504040204" pitchFamily="50" charset="-128"/>
              </a:rPr>
              <a:t>20</a:t>
            </a:r>
            <a:r>
              <a:rPr kumimoji="1" lang="ja-JP" altLang="en-US" sz="1000" dirty="0">
                <a:latin typeface="メイリオ" panose="020B0604030504040204" pitchFamily="50" charset="-128"/>
                <a:ea typeface="メイリオ" panose="020B0604030504040204" pitchFamily="50" charset="-128"/>
              </a:rPr>
              <a:t>代～</a:t>
            </a:r>
            <a:r>
              <a:rPr kumimoji="1" lang="en-US" altLang="ja-JP" sz="1000" dirty="0">
                <a:latin typeface="メイリオ" panose="020B0604030504040204" pitchFamily="50" charset="-128"/>
                <a:ea typeface="メイリオ" panose="020B0604030504040204" pitchFamily="50" charset="-128"/>
              </a:rPr>
              <a:t>30</a:t>
            </a:r>
            <a:r>
              <a:rPr kumimoji="1" lang="ja-JP" altLang="en-US" sz="1000" dirty="0">
                <a:latin typeface="メイリオ" panose="020B0604030504040204" pitchFamily="50" charset="-128"/>
                <a:ea typeface="メイリオ" panose="020B0604030504040204" pitchFamily="50" charset="-128"/>
              </a:rPr>
              <a:t>代の女性まで。</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4B2502E9-0E90-4057-8381-951AE06D6965}"/>
              </a:ext>
            </a:extLst>
          </p:cNvPr>
          <p:cNvSpPr txBox="1"/>
          <p:nvPr/>
        </p:nvSpPr>
        <p:spPr>
          <a:xfrm>
            <a:off x="3433462" y="7503664"/>
            <a:ext cx="3118784" cy="116955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▪大丸心斎橋店　　▪大丸梅田店</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▪大丸京都店　　　▪大丸神戸店</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▪大丸東京店　　　▪大丸札幌店</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▪松坂屋名古屋店　▪松坂屋上野店</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▪松坂屋静岡店　　▪博多大丸福岡天神店</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▪オンラインショッピング</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2DF33408-21C1-4B79-A1DA-D43360D70F62}"/>
              </a:ext>
            </a:extLst>
          </p:cNvPr>
          <p:cNvSpPr txBox="1"/>
          <p:nvPr/>
        </p:nvSpPr>
        <p:spPr>
          <a:xfrm>
            <a:off x="2695793" y="419859"/>
            <a:ext cx="3761299" cy="215444"/>
          </a:xfrm>
          <a:prstGeom prst="rect">
            <a:avLst/>
          </a:prstGeom>
          <a:noFill/>
        </p:spPr>
        <p:txBody>
          <a:bodyPr wrap="square" rtlCol="0">
            <a:spAutoFit/>
          </a:bodyPr>
          <a:lstStyle/>
          <a:p>
            <a:pPr algn="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名称調整中</a:t>
            </a:r>
          </a:p>
        </p:txBody>
      </p:sp>
      <p:sp>
        <p:nvSpPr>
          <p:cNvPr id="38" name="テキスト ボックス 37">
            <a:extLst>
              <a:ext uri="{FF2B5EF4-FFF2-40B4-BE49-F238E27FC236}">
                <a16:creationId xmlns:a16="http://schemas.microsoft.com/office/drawing/2014/main" id="{6AF7B419-7DFE-4762-9157-EE4F00788B67}"/>
              </a:ext>
            </a:extLst>
          </p:cNvPr>
          <p:cNvSpPr txBox="1"/>
          <p:nvPr/>
        </p:nvSpPr>
        <p:spPr>
          <a:xfrm>
            <a:off x="2728037" y="694151"/>
            <a:ext cx="3761299" cy="661720"/>
          </a:xfrm>
          <a:prstGeom prst="rect">
            <a:avLst/>
          </a:prstGeom>
          <a:noFill/>
        </p:spPr>
        <p:txBody>
          <a:bodyPr wrap="square" rtlCol="0">
            <a:spAutoFit/>
          </a:bodyPr>
          <a:lstStyle/>
          <a:p>
            <a:pPr algn="r"/>
            <a:r>
              <a:rPr kumimoji="1" lang="en-US" altLang="ja-JP" sz="900" dirty="0">
                <a:latin typeface="メイリオ" panose="020B0604030504040204" pitchFamily="50" charset="-128"/>
                <a:ea typeface="メイリオ" panose="020B0604030504040204" pitchFamily="50" charset="-128"/>
              </a:rPr>
              <a:t>4</a:t>
            </a:r>
            <a:r>
              <a:rPr kumimoji="1" lang="ja-JP" altLang="en-US" sz="900" dirty="0">
                <a:latin typeface="メイリオ" panose="020B0604030504040204" pitchFamily="50" charset="-128"/>
                <a:ea typeface="メイリオ" panose="020B0604030504040204" pitchFamily="50" charset="-128"/>
              </a:rPr>
              <a:t>月</a:t>
            </a:r>
            <a:r>
              <a:rPr kumimoji="1" lang="en-US" altLang="ja-JP" sz="900" dirty="0">
                <a:latin typeface="メイリオ" panose="020B0604030504040204" pitchFamily="50" charset="-128"/>
                <a:ea typeface="メイリオ" panose="020B0604030504040204" pitchFamily="50" charset="-128"/>
              </a:rPr>
              <a:t>17</a:t>
            </a:r>
            <a:r>
              <a:rPr kumimoji="1" lang="ja-JP" altLang="en-US" sz="900" dirty="0">
                <a:latin typeface="メイリオ" panose="020B0604030504040204" pitchFamily="50" charset="-128"/>
                <a:ea typeface="メイリオ" panose="020B0604030504040204" pitchFamily="50" charset="-128"/>
              </a:rPr>
              <a:t>日（火）</a:t>
            </a:r>
            <a:r>
              <a:rPr kumimoji="1" lang="en-US" altLang="ja-JP" sz="900" dirty="0">
                <a:latin typeface="メイリオ" panose="020B0604030504040204" pitchFamily="50" charset="-128"/>
                <a:ea typeface="メイリオ" panose="020B0604030504040204" pitchFamily="50" charset="-128"/>
              </a:rPr>
              <a:t>14</a:t>
            </a:r>
            <a:r>
              <a:rPr kumimoji="1" lang="ja-JP" altLang="en-US" sz="900" dirty="0">
                <a:latin typeface="メイリオ" panose="020B0604030504040204" pitchFamily="50" charset="-128"/>
                <a:ea typeface="メイリオ" panose="020B0604030504040204" pitchFamily="50" charset="-128"/>
              </a:rPr>
              <a:t>時～サイトオープン予定。</a:t>
            </a:r>
            <a:endParaRPr kumimoji="1" lang="en-US" altLang="ja-JP" sz="900" dirty="0">
              <a:latin typeface="メイリオ" panose="020B0604030504040204" pitchFamily="50" charset="-128"/>
              <a:ea typeface="メイリオ" panose="020B0604030504040204" pitchFamily="50" charset="-128"/>
            </a:endParaRPr>
          </a:p>
          <a:p>
            <a:pPr algn="r"/>
            <a:r>
              <a:rPr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現行サイト</a:t>
            </a:r>
            <a:r>
              <a:rPr lang="en-US" altLang="ja-JP" sz="600" dirty="0">
                <a:latin typeface="メイリオ" panose="020B0604030504040204" pitchFamily="50" charset="-128"/>
                <a:ea typeface="メイリオ" panose="020B0604030504040204" pitchFamily="50" charset="-128"/>
              </a:rPr>
              <a:t>【D's Beauty】</a:t>
            </a:r>
            <a:r>
              <a:rPr lang="ja-JP" altLang="en-US" sz="600" dirty="0">
                <a:latin typeface="メイリオ" panose="020B0604030504040204" pitchFamily="50" charset="-128"/>
                <a:ea typeface="メイリオ" panose="020B0604030504040204" pitchFamily="50" charset="-128"/>
              </a:rPr>
              <a:t>と</a:t>
            </a:r>
            <a:r>
              <a:rPr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ときめきエンカウンター</a:t>
            </a:r>
            <a:r>
              <a:rPr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は、</a:t>
            </a:r>
          </a:p>
          <a:p>
            <a:pPr algn="r"/>
            <a:r>
              <a:rPr lang="ja-JP" altLang="en-US" sz="600" dirty="0">
                <a:latin typeface="メイリオ" panose="020B0604030504040204" pitchFamily="50" charset="-128"/>
                <a:ea typeface="メイリオ" panose="020B0604030504040204" pitchFamily="50" charset="-128"/>
              </a:rPr>
              <a:t>　　</a:t>
            </a:r>
            <a:r>
              <a:rPr lang="en-US" altLang="ja-JP" sz="600" dirty="0">
                <a:latin typeface="メイリオ" panose="020B0604030504040204" pitchFamily="50" charset="-128"/>
                <a:ea typeface="メイリオ" panose="020B0604030504040204" pitchFamily="50" charset="-128"/>
              </a:rPr>
              <a:t>4</a:t>
            </a:r>
            <a:r>
              <a:rPr lang="ja-JP" altLang="en-US" sz="600" dirty="0">
                <a:latin typeface="メイリオ" panose="020B0604030504040204" pitchFamily="50" charset="-128"/>
                <a:ea typeface="メイリオ" panose="020B0604030504040204" pitchFamily="50" charset="-128"/>
              </a:rPr>
              <a:t>月</a:t>
            </a:r>
            <a:r>
              <a:rPr lang="en-US" altLang="ja-JP" sz="600" dirty="0">
                <a:latin typeface="メイリオ" panose="020B0604030504040204" pitchFamily="50" charset="-128"/>
                <a:ea typeface="メイリオ" panose="020B0604030504040204" pitchFamily="50" charset="-128"/>
              </a:rPr>
              <a:t>17</a:t>
            </a:r>
            <a:r>
              <a:rPr lang="ja-JP" altLang="en-US" sz="600" dirty="0">
                <a:latin typeface="メイリオ" panose="020B0604030504040204" pitchFamily="50" charset="-128"/>
                <a:ea typeface="メイリオ" panose="020B0604030504040204" pitchFamily="50" charset="-128"/>
              </a:rPr>
              <a:t>日（火）</a:t>
            </a:r>
            <a:r>
              <a:rPr lang="en-US" altLang="ja-JP" sz="600" dirty="0">
                <a:latin typeface="メイリオ" panose="020B0604030504040204" pitchFamily="50" charset="-128"/>
                <a:ea typeface="メイリオ" panose="020B0604030504040204" pitchFamily="50" charset="-128"/>
              </a:rPr>
              <a:t>14</a:t>
            </a:r>
            <a:r>
              <a:rPr lang="ja-JP" altLang="en-US" sz="600" dirty="0">
                <a:latin typeface="メイリオ" panose="020B0604030504040204" pitchFamily="50" charset="-128"/>
                <a:ea typeface="メイリオ" panose="020B0604030504040204" pitchFamily="50" charset="-128"/>
              </a:rPr>
              <a:t>時をもって終了し、新サイトへ統合いたします。</a:t>
            </a:r>
          </a:p>
          <a:p>
            <a:pPr algn="r"/>
            <a:endParaRPr kumimoji="1" lang="en-US" altLang="ja-JP" sz="800" dirty="0">
              <a:latin typeface="メイリオ" panose="020B0604030504040204" pitchFamily="50" charset="-128"/>
              <a:ea typeface="メイリオ" panose="020B0604030504040204" pitchFamily="50" charset="-128"/>
            </a:endParaRPr>
          </a:p>
          <a:p>
            <a:pPr algn="r"/>
            <a:endParaRPr kumimoji="1" lang="ja-JP" altLang="en-US" sz="8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362CEC46-D783-405C-95F2-0A331EFF55E1}"/>
              </a:ext>
            </a:extLst>
          </p:cNvPr>
          <p:cNvPicPr>
            <a:picLocks noChangeAspect="1"/>
          </p:cNvPicPr>
          <p:nvPr/>
        </p:nvPicPr>
        <p:blipFill>
          <a:blip r:embed="rId4"/>
          <a:stretch>
            <a:fillRect/>
          </a:stretch>
        </p:blipFill>
        <p:spPr>
          <a:xfrm>
            <a:off x="1735919" y="4240539"/>
            <a:ext cx="203071" cy="203071"/>
          </a:xfrm>
          <a:prstGeom prst="rect">
            <a:avLst/>
          </a:prstGeom>
        </p:spPr>
      </p:pic>
      <p:pic>
        <p:nvPicPr>
          <p:cNvPr id="4" name="図 3">
            <a:extLst>
              <a:ext uri="{FF2B5EF4-FFF2-40B4-BE49-F238E27FC236}">
                <a16:creationId xmlns:a16="http://schemas.microsoft.com/office/drawing/2014/main" id="{30E3B8CB-766D-47A9-94A8-65510ADEABD6}"/>
              </a:ext>
            </a:extLst>
          </p:cNvPr>
          <p:cNvPicPr>
            <a:picLocks noChangeAspect="1"/>
          </p:cNvPicPr>
          <p:nvPr/>
        </p:nvPicPr>
        <p:blipFill>
          <a:blip r:embed="rId5"/>
          <a:stretch>
            <a:fillRect/>
          </a:stretch>
        </p:blipFill>
        <p:spPr>
          <a:xfrm>
            <a:off x="1475683" y="4264740"/>
            <a:ext cx="212077" cy="154979"/>
          </a:xfrm>
          <a:prstGeom prst="rect">
            <a:avLst/>
          </a:prstGeom>
        </p:spPr>
      </p:pic>
      <p:sp>
        <p:nvSpPr>
          <p:cNvPr id="18" name="大かっこ 17">
            <a:extLst>
              <a:ext uri="{FF2B5EF4-FFF2-40B4-BE49-F238E27FC236}">
                <a16:creationId xmlns:a16="http://schemas.microsoft.com/office/drawing/2014/main" id="{6794327E-88C8-486C-AFE9-92BA91D9CAF4}"/>
              </a:ext>
            </a:extLst>
          </p:cNvPr>
          <p:cNvSpPr/>
          <p:nvPr/>
        </p:nvSpPr>
        <p:spPr>
          <a:xfrm>
            <a:off x="485774" y="7680919"/>
            <a:ext cx="2868688" cy="532695"/>
          </a:xfrm>
          <a:prstGeom prst="bracketPair">
            <a:avLst/>
          </a:prstGeom>
          <a:ln w="12700">
            <a:solidFill>
              <a:srgbClr val="FFCC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351460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矢印: 五方向 5">
            <a:extLst>
              <a:ext uri="{FF2B5EF4-FFF2-40B4-BE49-F238E27FC236}">
                <a16:creationId xmlns:a16="http://schemas.microsoft.com/office/drawing/2014/main" id="{E9B9DD62-EB81-4022-B8C6-4A045D687301}"/>
              </a:ext>
            </a:extLst>
          </p:cNvPr>
          <p:cNvSpPr/>
          <p:nvPr/>
        </p:nvSpPr>
        <p:spPr>
          <a:xfrm>
            <a:off x="280318" y="326157"/>
            <a:ext cx="1924050" cy="295271"/>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取材</a:t>
            </a:r>
            <a:r>
              <a:rPr kumimoji="1" lang="en-US" altLang="ja-JP" sz="1400" dirty="0">
                <a:solidFill>
                  <a:schemeClr val="bg1"/>
                </a:solidFill>
                <a:latin typeface="メイリオ" panose="020B0604030504040204" pitchFamily="50" charset="-128"/>
                <a:ea typeface="メイリオ" panose="020B0604030504040204" pitchFamily="50" charset="-128"/>
              </a:rPr>
              <a:t>/</a:t>
            </a:r>
            <a:r>
              <a:rPr kumimoji="1" lang="ja-JP" altLang="en-US" sz="1400" dirty="0">
                <a:solidFill>
                  <a:schemeClr val="bg1"/>
                </a:solidFill>
                <a:latin typeface="メイリオ" panose="020B0604030504040204" pitchFamily="50" charset="-128"/>
                <a:ea typeface="メイリオ" panose="020B0604030504040204" pitchFamily="50" charset="-128"/>
              </a:rPr>
              <a:t>記事イメージ</a:t>
            </a:r>
          </a:p>
        </p:txBody>
      </p:sp>
      <p:sp>
        <p:nvSpPr>
          <p:cNvPr id="34" name="正方形/長方形 33">
            <a:extLst>
              <a:ext uri="{FF2B5EF4-FFF2-40B4-BE49-F238E27FC236}">
                <a16:creationId xmlns:a16="http://schemas.microsoft.com/office/drawing/2014/main" id="{57F16D11-0675-40ED-B970-760CB60B4198}"/>
              </a:ext>
            </a:extLst>
          </p:cNvPr>
          <p:cNvSpPr/>
          <p:nvPr/>
        </p:nvSpPr>
        <p:spPr>
          <a:xfrm>
            <a:off x="194167" y="694943"/>
            <a:ext cx="6663833" cy="461665"/>
          </a:xfrm>
          <a:prstGeom prst="rect">
            <a:avLst/>
          </a:prstGeom>
        </p:spPr>
        <p:txBody>
          <a:bodyPr wrap="square">
            <a:spAutoFit/>
          </a:bodyPr>
          <a:lstStyle/>
          <a:p>
            <a:r>
              <a:rPr kumimoji="1" lang="ja-JP" altLang="en-US" sz="1200" dirty="0">
                <a:latin typeface="メイリオ" panose="020B0604030504040204" pitchFamily="50" charset="-128"/>
                <a:ea typeface="メイリオ" panose="020B0604030504040204" pitchFamily="50" charset="-128"/>
              </a:rPr>
              <a:t>基本的には、商品情報と取材を元に、ブランド様の＜身近なプロ＞の方々へ取材を</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させて頂く</a:t>
            </a:r>
            <a:r>
              <a:rPr kumimoji="1" lang="ja-JP" altLang="en-US" sz="1200" dirty="0">
                <a:solidFill>
                  <a:srgbClr val="FF0000"/>
                </a:solidFill>
                <a:latin typeface="メイリオ" panose="020B0604030504040204" pitchFamily="50" charset="-128"/>
                <a:ea typeface="メイリオ" panose="020B0604030504040204" pitchFamily="50" charset="-128"/>
              </a:rPr>
              <a:t>編集記事</a:t>
            </a:r>
            <a:r>
              <a:rPr kumimoji="1" lang="ja-JP" altLang="en-US" sz="1200" dirty="0">
                <a:latin typeface="メイリオ" panose="020B0604030504040204" pitchFamily="50" charset="-128"/>
                <a:ea typeface="メイリオ" panose="020B0604030504040204" pitchFamily="50" charset="-128"/>
              </a:rPr>
              <a:t>になります。</a:t>
            </a:r>
            <a:endParaRPr kumimoji="1" lang="en-US" altLang="ja-JP" sz="120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DE7DFD7E-571A-4BFB-ADC1-A5F28D86329B}"/>
              </a:ext>
            </a:extLst>
          </p:cNvPr>
          <p:cNvSpPr txBox="1"/>
          <p:nvPr/>
        </p:nvSpPr>
        <p:spPr>
          <a:xfrm>
            <a:off x="233710" y="1590763"/>
            <a:ext cx="6519514" cy="1200329"/>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▪各ブランド様で依頼させて頂く＜身近なプロ＞の方にレコメンダーとなっていただき</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記事を掲載させていただく為、極力お名前（および顔写真）を掲載させて頂きたく、ご協力を</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お願い致します。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▪記事の中でお勧めする商品に関して、撮影用に商品をお借りしたい旨をお願いすることがございます。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▪商品の撮影の他、取材時に店舗での撮影、取材対象者様の撮影等もお願いすることがございます。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▪記事内容は、編集部で決めた「今月のハッシュタグ（＃）」に基づきます。</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6862D85F-8018-48F2-892C-685759D8B42D}"/>
              </a:ext>
            </a:extLst>
          </p:cNvPr>
          <p:cNvSpPr/>
          <p:nvPr/>
        </p:nvSpPr>
        <p:spPr>
          <a:xfrm>
            <a:off x="180722" y="3208570"/>
            <a:ext cx="3248278" cy="707886"/>
          </a:xfrm>
          <a:prstGeom prst="rect">
            <a:avLst/>
          </a:prstGeom>
        </p:spPr>
        <p:txBody>
          <a:bodyPr wrap="square">
            <a:spAutoFit/>
          </a:bodyPr>
          <a:lstStyle/>
          <a:p>
            <a:r>
              <a:rPr kumimoji="1" lang="ja-JP" altLang="en-US" sz="1000" dirty="0">
                <a:latin typeface="メイリオ" panose="020B0604030504040204" pitchFamily="50" charset="-128"/>
                <a:ea typeface="メイリオ" panose="020B0604030504040204" pitchFamily="50" charset="-128"/>
              </a:rPr>
              <a:t>▪ブランド様の</a:t>
            </a:r>
            <a:r>
              <a:rPr kumimoji="1" lang="en-US" altLang="ja-JP" sz="1000" dirty="0">
                <a:latin typeface="メイリオ" panose="020B0604030504040204" pitchFamily="50" charset="-128"/>
                <a:ea typeface="メイリオ" panose="020B0604030504040204" pitchFamily="50" charset="-128"/>
              </a:rPr>
              <a:t>PR,</a:t>
            </a:r>
            <a:r>
              <a:rPr kumimoji="1" lang="ja-JP" altLang="en-US" sz="1000" dirty="0">
                <a:latin typeface="メイリオ" panose="020B0604030504040204" pitchFamily="50" charset="-128"/>
                <a:ea typeface="メイリオ" panose="020B0604030504040204" pitchFamily="50" charset="-128"/>
              </a:rPr>
              <a:t> 広報および営業様</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▪大丸・松坂屋の店頭で働く</a:t>
            </a:r>
            <a:r>
              <a:rPr kumimoji="1" lang="en-US" altLang="ja-JP" sz="1000" dirty="0">
                <a:latin typeface="メイリオ" panose="020B0604030504040204" pitchFamily="50" charset="-128"/>
                <a:ea typeface="メイリオ" panose="020B0604030504040204" pitchFamily="50" charset="-128"/>
              </a:rPr>
              <a:t>BA</a:t>
            </a:r>
            <a:r>
              <a:rPr kumimoji="1" lang="ja-JP" altLang="en-US" sz="1000" dirty="0">
                <a:latin typeface="メイリオ" panose="020B0604030504040204" pitchFamily="50" charset="-128"/>
                <a:ea typeface="メイリオ" panose="020B0604030504040204" pitchFamily="50" charset="-128"/>
              </a:rPr>
              <a:t>様</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▪ブランド様のメイクアップアーティスト様</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▪ブランド様の研究者様　など・・・</a:t>
            </a:r>
            <a:endParaRPr kumimoji="1" lang="en-US" altLang="ja-JP" sz="1000" dirty="0">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D2E0E49D-C18C-48D4-862A-CB4652BE70DE}"/>
              </a:ext>
            </a:extLst>
          </p:cNvPr>
          <p:cNvSpPr/>
          <p:nvPr/>
        </p:nvSpPr>
        <p:spPr>
          <a:xfrm>
            <a:off x="273391" y="1251951"/>
            <a:ext cx="1924050" cy="311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取材に関してのお願い</a:t>
            </a:r>
          </a:p>
        </p:txBody>
      </p:sp>
      <p:sp>
        <p:nvSpPr>
          <p:cNvPr id="35" name="正方形/長方形 34">
            <a:extLst>
              <a:ext uri="{FF2B5EF4-FFF2-40B4-BE49-F238E27FC236}">
                <a16:creationId xmlns:a16="http://schemas.microsoft.com/office/drawing/2014/main" id="{EC1A5A7A-536C-4EA8-AFCE-224AA1F70737}"/>
              </a:ext>
            </a:extLst>
          </p:cNvPr>
          <p:cNvSpPr/>
          <p:nvPr/>
        </p:nvSpPr>
        <p:spPr>
          <a:xfrm>
            <a:off x="225540" y="2795245"/>
            <a:ext cx="3467337" cy="311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ご協力頂きたい、取材対象者様＜身近なプロ＞</a:t>
            </a:r>
          </a:p>
        </p:txBody>
      </p:sp>
      <p:cxnSp>
        <p:nvCxnSpPr>
          <p:cNvPr id="47" name="直線コネクタ 46">
            <a:extLst>
              <a:ext uri="{FF2B5EF4-FFF2-40B4-BE49-F238E27FC236}">
                <a16:creationId xmlns:a16="http://schemas.microsoft.com/office/drawing/2014/main" id="{EBB6A368-D652-4D99-AEC2-91131F0A8614}"/>
              </a:ext>
            </a:extLst>
          </p:cNvPr>
          <p:cNvCxnSpPr>
            <a:cxnSpLocks/>
          </p:cNvCxnSpPr>
          <p:nvPr/>
        </p:nvCxnSpPr>
        <p:spPr>
          <a:xfrm>
            <a:off x="317380" y="1505400"/>
            <a:ext cx="6223239" cy="9921"/>
          </a:xfrm>
          <a:prstGeom prst="line">
            <a:avLst/>
          </a:prstGeom>
          <a:ln w="28575">
            <a:solidFill>
              <a:srgbClr val="FF6699"/>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C5577D9B-AA89-41ED-9FE8-5E5DBF40B6AB}"/>
              </a:ext>
            </a:extLst>
          </p:cNvPr>
          <p:cNvCxnSpPr>
            <a:cxnSpLocks/>
          </p:cNvCxnSpPr>
          <p:nvPr/>
        </p:nvCxnSpPr>
        <p:spPr>
          <a:xfrm>
            <a:off x="296600" y="3078692"/>
            <a:ext cx="3111619" cy="0"/>
          </a:xfrm>
          <a:prstGeom prst="line">
            <a:avLst/>
          </a:prstGeom>
          <a:ln w="28575">
            <a:solidFill>
              <a:srgbClr val="FF6699"/>
            </a:solidFill>
          </a:ln>
        </p:spPr>
        <p:style>
          <a:lnRef idx="1">
            <a:schemeClr val="accent1"/>
          </a:lnRef>
          <a:fillRef idx="0">
            <a:schemeClr val="accent1"/>
          </a:fillRef>
          <a:effectRef idx="0">
            <a:schemeClr val="accent1"/>
          </a:effectRef>
          <a:fontRef idx="minor">
            <a:schemeClr val="tx1"/>
          </a:fontRef>
        </p:style>
      </p:cxnSp>
      <p:sp>
        <p:nvSpPr>
          <p:cNvPr id="56" name="正方形/長方形 55">
            <a:extLst>
              <a:ext uri="{FF2B5EF4-FFF2-40B4-BE49-F238E27FC236}">
                <a16:creationId xmlns:a16="http://schemas.microsoft.com/office/drawing/2014/main" id="{3BAD132C-0FEF-49F3-80D3-12335654C2B5}"/>
              </a:ext>
            </a:extLst>
          </p:cNvPr>
          <p:cNvSpPr/>
          <p:nvPr/>
        </p:nvSpPr>
        <p:spPr>
          <a:xfrm>
            <a:off x="225540" y="4559926"/>
            <a:ext cx="6311408" cy="861774"/>
          </a:xfrm>
          <a:prstGeom prst="rect">
            <a:avLst/>
          </a:prstGeom>
        </p:spPr>
        <p:txBody>
          <a:bodyPr wrap="square">
            <a:spAutoFit/>
          </a:bodyPr>
          <a:lstStyle/>
          <a:p>
            <a:r>
              <a:rPr kumimoji="1" lang="ja-JP" altLang="en-US" sz="1000" dirty="0">
                <a:latin typeface="メイリオ" panose="020B0604030504040204" pitchFamily="50" charset="-128"/>
                <a:ea typeface="メイリオ" panose="020B0604030504040204" pitchFamily="50" charset="-128"/>
              </a:rPr>
              <a:t>▪記事を見たお客様が、店頭カウンターに足を運びたくなるよう、内容に連動したクーポンの発行を</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予定しています。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▪１つの記事にいづれかの要素が含まれたクーポンを添付します。＜試せる＞＜もらえる＞＜相談できる＞</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店舗で体験もしくは相談できる内容か、サンプル等をご用意頂く旨をお願いさせていただきます。</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p:txBody>
      </p:sp>
      <p:sp>
        <p:nvSpPr>
          <p:cNvPr id="57" name="正方形/長方形 56">
            <a:extLst>
              <a:ext uri="{FF2B5EF4-FFF2-40B4-BE49-F238E27FC236}">
                <a16:creationId xmlns:a16="http://schemas.microsoft.com/office/drawing/2014/main" id="{E265BC22-BDF0-4D64-B435-2FE3E0A71EE8}"/>
              </a:ext>
            </a:extLst>
          </p:cNvPr>
          <p:cNvSpPr/>
          <p:nvPr/>
        </p:nvSpPr>
        <p:spPr>
          <a:xfrm>
            <a:off x="280318" y="4148713"/>
            <a:ext cx="3978415" cy="311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sz="1200" dirty="0">
              <a:solidFill>
                <a:schemeClr val="tx1"/>
              </a:solidFill>
              <a:latin typeface="メイリオ" panose="020B0604030504040204" pitchFamily="50" charset="-128"/>
              <a:ea typeface="メイリオ" panose="020B0604030504040204" pitchFamily="50" charset="-128"/>
            </a:endParaRPr>
          </a:p>
        </p:txBody>
      </p:sp>
      <p:cxnSp>
        <p:nvCxnSpPr>
          <p:cNvPr id="58" name="直線コネクタ 57">
            <a:extLst>
              <a:ext uri="{FF2B5EF4-FFF2-40B4-BE49-F238E27FC236}">
                <a16:creationId xmlns:a16="http://schemas.microsoft.com/office/drawing/2014/main" id="{1A921744-8FA1-4528-9995-DB65370F60CF}"/>
              </a:ext>
            </a:extLst>
          </p:cNvPr>
          <p:cNvCxnSpPr>
            <a:cxnSpLocks/>
          </p:cNvCxnSpPr>
          <p:nvPr/>
        </p:nvCxnSpPr>
        <p:spPr>
          <a:xfrm>
            <a:off x="317381" y="4405313"/>
            <a:ext cx="6223239" cy="19051"/>
          </a:xfrm>
          <a:prstGeom prst="line">
            <a:avLst/>
          </a:prstGeom>
          <a:ln w="28575">
            <a:solidFill>
              <a:srgbClr val="FF6699"/>
            </a:solidFill>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CC8B8FE2-B7F5-4090-AD1C-4B3B263BC383}"/>
              </a:ext>
            </a:extLst>
          </p:cNvPr>
          <p:cNvSpPr txBox="1"/>
          <p:nvPr/>
        </p:nvSpPr>
        <p:spPr>
          <a:xfrm>
            <a:off x="296600" y="4155724"/>
            <a:ext cx="6297366" cy="276999"/>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体験型＝クーポンご提供のお願い　　　　　　　　　　　　　　　</a:t>
            </a:r>
            <a:r>
              <a:rPr kumimoji="1" lang="ja-JP" altLang="en-US" sz="1200" dirty="0">
                <a:latin typeface="メイリオ" panose="020B0604030504040204" pitchFamily="50" charset="-128"/>
                <a:ea typeface="メイリオ" panose="020B0604030504040204" pitchFamily="50" charset="-128"/>
              </a:rPr>
              <a:t>　　　</a:t>
            </a:r>
            <a:endParaRPr kumimoji="1" lang="ja-JP" altLang="en-US" sz="6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C3DB319C-DCFB-48AA-A958-CCCFBC0A0EB5}"/>
              </a:ext>
            </a:extLst>
          </p:cNvPr>
          <p:cNvSpPr/>
          <p:nvPr/>
        </p:nvSpPr>
        <p:spPr>
          <a:xfrm>
            <a:off x="2204368" y="3076090"/>
            <a:ext cx="1261884" cy="184666"/>
          </a:xfrm>
          <a:prstGeom prst="rect">
            <a:avLst/>
          </a:prstGeom>
        </p:spPr>
        <p:txBody>
          <a:bodyPr wrap="none">
            <a:spAutoFit/>
          </a:body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サイト内での呼び方は検討中</a:t>
            </a:r>
            <a:endParaRPr lang="ja-JP" altLang="en-US" sz="600" dirty="0">
              <a:latin typeface="メイリオ" panose="020B0604030504040204" pitchFamily="50" charset="-128"/>
              <a:ea typeface="メイリオ" panose="020B0604030504040204" pitchFamily="50" charset="-128"/>
            </a:endParaRPr>
          </a:p>
        </p:txBody>
      </p:sp>
      <p:cxnSp>
        <p:nvCxnSpPr>
          <p:cNvPr id="17" name="直線コネクタ 16">
            <a:extLst>
              <a:ext uri="{FF2B5EF4-FFF2-40B4-BE49-F238E27FC236}">
                <a16:creationId xmlns:a16="http://schemas.microsoft.com/office/drawing/2014/main" id="{7A006773-ACB8-4D3D-BE10-EB2D67B02BB4}"/>
              </a:ext>
            </a:extLst>
          </p:cNvPr>
          <p:cNvCxnSpPr>
            <a:cxnSpLocks/>
          </p:cNvCxnSpPr>
          <p:nvPr/>
        </p:nvCxnSpPr>
        <p:spPr>
          <a:xfrm>
            <a:off x="3468102" y="3078087"/>
            <a:ext cx="3111619" cy="0"/>
          </a:xfrm>
          <a:prstGeom prst="line">
            <a:avLst/>
          </a:prstGeom>
          <a:ln w="28575">
            <a:solidFill>
              <a:srgbClr val="FF6699"/>
            </a:solidFill>
          </a:ln>
        </p:spPr>
        <p:style>
          <a:lnRef idx="1">
            <a:schemeClr val="accent1"/>
          </a:lnRef>
          <a:fillRef idx="0">
            <a:schemeClr val="accent1"/>
          </a:fillRef>
          <a:effectRef idx="0">
            <a:schemeClr val="accent1"/>
          </a:effectRef>
          <a:fontRef idx="minor">
            <a:schemeClr val="tx1"/>
          </a:fontRef>
        </p:style>
      </p:cxnSp>
      <p:sp>
        <p:nvSpPr>
          <p:cNvPr id="18" name="正方形/長方形 17">
            <a:extLst>
              <a:ext uri="{FF2B5EF4-FFF2-40B4-BE49-F238E27FC236}">
                <a16:creationId xmlns:a16="http://schemas.microsoft.com/office/drawing/2014/main" id="{7B14ED8F-4304-42D1-A462-1976024D0873}"/>
              </a:ext>
            </a:extLst>
          </p:cNvPr>
          <p:cNvSpPr/>
          <p:nvPr/>
        </p:nvSpPr>
        <p:spPr>
          <a:xfrm>
            <a:off x="3411883" y="2789386"/>
            <a:ext cx="3467337" cy="3114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a:solidFill>
                  <a:schemeClr val="tx1"/>
                </a:solidFill>
                <a:latin typeface="メイリオ" panose="020B0604030504040204" pitchFamily="50" charset="-128"/>
                <a:ea typeface="メイリオ" panose="020B0604030504040204" pitchFamily="50" charset="-128"/>
              </a:rPr>
              <a:t>取材場所について</a:t>
            </a:r>
          </a:p>
        </p:txBody>
      </p:sp>
      <p:sp>
        <p:nvSpPr>
          <p:cNvPr id="19" name="正方形/長方形 18">
            <a:extLst>
              <a:ext uri="{FF2B5EF4-FFF2-40B4-BE49-F238E27FC236}">
                <a16:creationId xmlns:a16="http://schemas.microsoft.com/office/drawing/2014/main" id="{6C549BD6-5CB2-4B4C-BBAC-1109B69AA80C}"/>
              </a:ext>
            </a:extLst>
          </p:cNvPr>
          <p:cNvSpPr/>
          <p:nvPr/>
        </p:nvSpPr>
        <p:spPr>
          <a:xfrm>
            <a:off x="3429000" y="3193166"/>
            <a:ext cx="3248278" cy="800219"/>
          </a:xfrm>
          <a:prstGeom prst="rect">
            <a:avLst/>
          </a:prstGeom>
        </p:spPr>
        <p:txBody>
          <a:bodyPr wrap="square">
            <a:spAutoFit/>
          </a:bodyPr>
          <a:lstStyle/>
          <a:p>
            <a:r>
              <a:rPr kumimoji="1" lang="ja-JP" altLang="en-US" sz="1000" dirty="0">
                <a:latin typeface="メイリオ" panose="020B0604030504040204" pitchFamily="50" charset="-128"/>
                <a:ea typeface="メイリオ" panose="020B0604030504040204" pitchFamily="50" charset="-128"/>
              </a:rPr>
              <a:t>▪各店店頭カウンター（イベント実施時など含む）</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▪大丸・松坂屋各店</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本社木場オフィス</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▪その他</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（ブランド様オフィス、発表会会場など・・・）</a:t>
            </a:r>
            <a:endParaRPr kumimoji="1" lang="en-US" altLang="ja-JP" sz="10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その他の場所での取材も、お願いする可能性もございます。</a:t>
            </a:r>
            <a:endParaRPr kumimoji="1" lang="en-US" altLang="ja-JP" sz="600" dirty="0">
              <a:latin typeface="メイリオ" panose="020B0604030504040204" pitchFamily="50" charset="-128"/>
              <a:ea typeface="メイリオ" panose="020B0604030504040204" pitchFamily="50" charset="-128"/>
            </a:endParaRPr>
          </a:p>
        </p:txBody>
      </p:sp>
      <p:sp>
        <p:nvSpPr>
          <p:cNvPr id="5" name="正方形/長方形 4">
            <a:extLst>
              <a:ext uri="{FF2B5EF4-FFF2-40B4-BE49-F238E27FC236}">
                <a16:creationId xmlns:a16="http://schemas.microsoft.com/office/drawing/2014/main" id="{3EAD520B-DA0F-450C-9939-70995D74B224}"/>
              </a:ext>
            </a:extLst>
          </p:cNvPr>
          <p:cNvSpPr/>
          <p:nvPr/>
        </p:nvSpPr>
        <p:spPr>
          <a:xfrm>
            <a:off x="2204368" y="4417713"/>
            <a:ext cx="1261884" cy="184666"/>
          </a:xfrm>
          <a:prstGeom prst="rect">
            <a:avLst/>
          </a:prstGeom>
        </p:spPr>
        <p:txBody>
          <a:bodyPr wrap="none">
            <a:spAutoFit/>
          </a:body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サイト内での呼び方は検討中</a:t>
            </a:r>
            <a:endParaRPr lang="ja-JP" altLang="en-US" sz="6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92246C21-9BCC-4287-9002-433971A0EAE2}"/>
              </a:ext>
            </a:extLst>
          </p:cNvPr>
          <p:cNvSpPr txBox="1"/>
          <p:nvPr/>
        </p:nvSpPr>
        <p:spPr>
          <a:xfrm>
            <a:off x="401984" y="5360900"/>
            <a:ext cx="1261883" cy="246221"/>
          </a:xfrm>
          <a:prstGeom prst="rect">
            <a:avLst/>
          </a:prstGeom>
          <a:noFill/>
        </p:spPr>
        <p:txBody>
          <a:bodyPr wrap="square" rtlCol="0">
            <a:spAutoFit/>
          </a:bodyPr>
          <a:lstStyle/>
          <a:p>
            <a:pPr algn="ctr"/>
            <a:r>
              <a:rPr kumimoji="1" lang="en-US" altLang="ja-JP" sz="1000" u="sng" dirty="0">
                <a:latin typeface="メイリオ" panose="020B0604030504040204" pitchFamily="50" charset="-128"/>
                <a:ea typeface="メイリオ" panose="020B0604030504040204" pitchFamily="50" charset="-128"/>
              </a:rPr>
              <a:t>TOP</a:t>
            </a:r>
            <a:r>
              <a:rPr kumimoji="1" lang="ja-JP" altLang="en-US" sz="1000" u="sng" dirty="0">
                <a:latin typeface="メイリオ" panose="020B0604030504040204" pitchFamily="50" charset="-128"/>
                <a:ea typeface="メイリオ" panose="020B0604030504040204" pitchFamily="50" charset="-128"/>
              </a:rPr>
              <a:t>イメージ</a:t>
            </a:r>
          </a:p>
        </p:txBody>
      </p:sp>
      <p:sp>
        <p:nvSpPr>
          <p:cNvPr id="27" name="テキスト ボックス 26">
            <a:extLst>
              <a:ext uri="{FF2B5EF4-FFF2-40B4-BE49-F238E27FC236}">
                <a16:creationId xmlns:a16="http://schemas.microsoft.com/office/drawing/2014/main" id="{4CC68823-D03D-4938-ADB8-35131CE60C63}"/>
              </a:ext>
            </a:extLst>
          </p:cNvPr>
          <p:cNvSpPr txBox="1"/>
          <p:nvPr/>
        </p:nvSpPr>
        <p:spPr>
          <a:xfrm>
            <a:off x="1745673" y="5356504"/>
            <a:ext cx="1261883" cy="246221"/>
          </a:xfrm>
          <a:prstGeom prst="rect">
            <a:avLst/>
          </a:prstGeom>
          <a:noFill/>
        </p:spPr>
        <p:txBody>
          <a:bodyPr wrap="square" rtlCol="0">
            <a:spAutoFit/>
          </a:bodyPr>
          <a:lstStyle/>
          <a:p>
            <a:pPr algn="ctr"/>
            <a:r>
              <a:rPr kumimoji="1" lang="ja-JP" altLang="en-US" sz="1000" u="sng" dirty="0">
                <a:latin typeface="メイリオ" panose="020B0604030504040204" pitchFamily="50" charset="-128"/>
                <a:ea typeface="メイリオ" panose="020B0604030504040204" pitchFamily="50" charset="-128"/>
              </a:rPr>
              <a:t>記事イメージ</a:t>
            </a:r>
          </a:p>
        </p:txBody>
      </p:sp>
      <p:grpSp>
        <p:nvGrpSpPr>
          <p:cNvPr id="16" name="グループ化 15">
            <a:extLst>
              <a:ext uri="{FF2B5EF4-FFF2-40B4-BE49-F238E27FC236}">
                <a16:creationId xmlns:a16="http://schemas.microsoft.com/office/drawing/2014/main" id="{BC29CC1B-0B63-486C-ADA0-FA2B3AA5F1A9}"/>
              </a:ext>
            </a:extLst>
          </p:cNvPr>
          <p:cNvGrpSpPr/>
          <p:nvPr/>
        </p:nvGrpSpPr>
        <p:grpSpPr>
          <a:xfrm>
            <a:off x="1830921" y="5580302"/>
            <a:ext cx="1069860" cy="3451371"/>
            <a:chOff x="3493467" y="5624188"/>
            <a:chExt cx="1069860" cy="3451371"/>
          </a:xfrm>
        </p:grpSpPr>
        <p:pic>
          <p:nvPicPr>
            <p:cNvPr id="11" name="図 10">
              <a:extLst>
                <a:ext uri="{FF2B5EF4-FFF2-40B4-BE49-F238E27FC236}">
                  <a16:creationId xmlns:a16="http://schemas.microsoft.com/office/drawing/2014/main" id="{502755DB-E117-4980-BF30-8D23A1460F92}"/>
                </a:ext>
              </a:extLst>
            </p:cNvPr>
            <p:cNvPicPr>
              <a:picLocks noChangeAspect="1"/>
            </p:cNvPicPr>
            <p:nvPr/>
          </p:nvPicPr>
          <p:blipFill>
            <a:blip r:embed="rId2"/>
            <a:stretch>
              <a:fillRect/>
            </a:stretch>
          </p:blipFill>
          <p:spPr>
            <a:xfrm>
              <a:off x="3567357" y="5624188"/>
              <a:ext cx="917148" cy="3451371"/>
            </a:xfrm>
            <a:prstGeom prst="rect">
              <a:avLst/>
            </a:prstGeom>
          </p:spPr>
        </p:pic>
        <p:sp>
          <p:nvSpPr>
            <p:cNvPr id="29" name="正方形/長方形 28">
              <a:extLst>
                <a:ext uri="{FF2B5EF4-FFF2-40B4-BE49-F238E27FC236}">
                  <a16:creationId xmlns:a16="http://schemas.microsoft.com/office/drawing/2014/main" id="{2D26B740-0BFB-4963-9CF2-AC091BB793B1}"/>
                </a:ext>
              </a:extLst>
            </p:cNvPr>
            <p:cNvSpPr/>
            <p:nvPr/>
          </p:nvSpPr>
          <p:spPr>
            <a:xfrm>
              <a:off x="3493467" y="6516874"/>
              <a:ext cx="1069860" cy="296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2">
                      <a:lumMod val="75000"/>
                    </a:schemeClr>
                  </a:solidFill>
                  <a:latin typeface="メイリオ" panose="020B0604030504040204" pitchFamily="50" charset="-128"/>
                  <a:ea typeface="メイリオ" panose="020B0604030504040204" pitchFamily="50" charset="-128"/>
                </a:rPr>
                <a:t>サンプル</a:t>
              </a:r>
            </a:p>
          </p:txBody>
        </p:sp>
      </p:grpSp>
      <p:sp>
        <p:nvSpPr>
          <p:cNvPr id="22" name="四角形: 角を丸くする 21">
            <a:extLst>
              <a:ext uri="{FF2B5EF4-FFF2-40B4-BE49-F238E27FC236}">
                <a16:creationId xmlns:a16="http://schemas.microsoft.com/office/drawing/2014/main" id="{EBB00B81-EEF3-4700-93BD-BDE1D91E71F1}"/>
              </a:ext>
            </a:extLst>
          </p:cNvPr>
          <p:cNvSpPr/>
          <p:nvPr/>
        </p:nvSpPr>
        <p:spPr>
          <a:xfrm>
            <a:off x="2306783" y="6345381"/>
            <a:ext cx="505940" cy="180109"/>
          </a:xfrm>
          <a:prstGeom prst="round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cxnSp>
        <p:nvCxnSpPr>
          <p:cNvPr id="24" name="直線コネクタ 23">
            <a:extLst>
              <a:ext uri="{FF2B5EF4-FFF2-40B4-BE49-F238E27FC236}">
                <a16:creationId xmlns:a16="http://schemas.microsoft.com/office/drawing/2014/main" id="{A59AAE03-91C8-4C2F-A389-4F85E0302033}"/>
              </a:ext>
            </a:extLst>
          </p:cNvPr>
          <p:cNvCxnSpPr>
            <a:cxnSpLocks/>
          </p:cNvCxnSpPr>
          <p:nvPr/>
        </p:nvCxnSpPr>
        <p:spPr>
          <a:xfrm flipV="1">
            <a:off x="2812723" y="5718352"/>
            <a:ext cx="616276" cy="690834"/>
          </a:xfrm>
          <a:prstGeom prst="line">
            <a:avLst/>
          </a:prstGeom>
          <a:ln w="12700">
            <a:solidFill>
              <a:srgbClr val="FF6699"/>
            </a:solidFill>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A74FC7CA-8EA1-4323-80A5-8414FF65DDCA}"/>
              </a:ext>
            </a:extLst>
          </p:cNvPr>
          <p:cNvSpPr txBox="1"/>
          <p:nvPr/>
        </p:nvSpPr>
        <p:spPr>
          <a:xfrm>
            <a:off x="3381244" y="5580302"/>
            <a:ext cx="3196440" cy="553998"/>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▪取材のご協力を頂くリコメンダーの方の</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「ブランド様名」「ご担当者様名」「お顔写真」</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が入る予定です。</a:t>
            </a:r>
          </a:p>
        </p:txBody>
      </p:sp>
      <p:sp>
        <p:nvSpPr>
          <p:cNvPr id="37" name="四角形: 角を丸くする 36">
            <a:extLst>
              <a:ext uri="{FF2B5EF4-FFF2-40B4-BE49-F238E27FC236}">
                <a16:creationId xmlns:a16="http://schemas.microsoft.com/office/drawing/2014/main" id="{1881D500-95E9-47AC-8FE4-F26F227B0313}"/>
              </a:ext>
            </a:extLst>
          </p:cNvPr>
          <p:cNvSpPr/>
          <p:nvPr/>
        </p:nvSpPr>
        <p:spPr>
          <a:xfrm>
            <a:off x="1923516" y="8623993"/>
            <a:ext cx="917148" cy="193850"/>
          </a:xfrm>
          <a:prstGeom prst="round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cxnSp>
        <p:nvCxnSpPr>
          <p:cNvPr id="38" name="直線コネクタ 37">
            <a:extLst>
              <a:ext uri="{FF2B5EF4-FFF2-40B4-BE49-F238E27FC236}">
                <a16:creationId xmlns:a16="http://schemas.microsoft.com/office/drawing/2014/main" id="{7FEB187B-E219-46D7-9CD1-B4CEF65BD311}"/>
              </a:ext>
            </a:extLst>
          </p:cNvPr>
          <p:cNvCxnSpPr>
            <a:cxnSpLocks/>
          </p:cNvCxnSpPr>
          <p:nvPr/>
        </p:nvCxnSpPr>
        <p:spPr>
          <a:xfrm flipV="1">
            <a:off x="2829402" y="6769640"/>
            <a:ext cx="599597" cy="1854353"/>
          </a:xfrm>
          <a:prstGeom prst="line">
            <a:avLst/>
          </a:prstGeom>
          <a:ln w="12700">
            <a:solidFill>
              <a:srgbClr val="FF6699"/>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05506A3C-90B1-4540-B4DF-8D0578D40C3A}"/>
              </a:ext>
            </a:extLst>
          </p:cNvPr>
          <p:cNvSpPr txBox="1"/>
          <p:nvPr/>
        </p:nvSpPr>
        <p:spPr>
          <a:xfrm>
            <a:off x="3381244" y="6575790"/>
            <a:ext cx="3196440" cy="400110"/>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▪必ず</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記事に１つ「体験型クーポン」を発行</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いたします。</a:t>
            </a:r>
            <a:endParaRPr kumimoji="1" lang="en-US" altLang="ja-JP" sz="1000" dirty="0">
              <a:latin typeface="メイリオ" panose="020B0604030504040204" pitchFamily="50" charset="-128"/>
              <a:ea typeface="メイリオ" panose="020B0604030504040204" pitchFamily="50" charset="-128"/>
            </a:endParaRPr>
          </a:p>
        </p:txBody>
      </p:sp>
      <p:sp>
        <p:nvSpPr>
          <p:cNvPr id="42" name="四角形: 角を丸くする 41">
            <a:extLst>
              <a:ext uri="{FF2B5EF4-FFF2-40B4-BE49-F238E27FC236}">
                <a16:creationId xmlns:a16="http://schemas.microsoft.com/office/drawing/2014/main" id="{30EA7BEC-4F2E-467B-9E48-8A17AD440F70}"/>
              </a:ext>
            </a:extLst>
          </p:cNvPr>
          <p:cNvSpPr/>
          <p:nvPr/>
        </p:nvSpPr>
        <p:spPr>
          <a:xfrm>
            <a:off x="1921745" y="8827833"/>
            <a:ext cx="917148" cy="193850"/>
          </a:xfrm>
          <a:prstGeom prst="roundRect">
            <a:avLst/>
          </a:prstGeom>
          <a:no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noFill/>
            </a:endParaRPr>
          </a:p>
        </p:txBody>
      </p:sp>
      <p:cxnSp>
        <p:nvCxnSpPr>
          <p:cNvPr id="43" name="直線コネクタ 42">
            <a:extLst>
              <a:ext uri="{FF2B5EF4-FFF2-40B4-BE49-F238E27FC236}">
                <a16:creationId xmlns:a16="http://schemas.microsoft.com/office/drawing/2014/main" id="{8229A3F8-D5A5-4995-BCA1-4C20B5A339B8}"/>
              </a:ext>
            </a:extLst>
          </p:cNvPr>
          <p:cNvCxnSpPr>
            <a:cxnSpLocks/>
          </p:cNvCxnSpPr>
          <p:nvPr/>
        </p:nvCxnSpPr>
        <p:spPr>
          <a:xfrm flipV="1">
            <a:off x="2855827" y="7967133"/>
            <a:ext cx="573172" cy="893298"/>
          </a:xfrm>
          <a:prstGeom prst="line">
            <a:avLst/>
          </a:prstGeom>
          <a:ln w="12700">
            <a:solidFill>
              <a:srgbClr val="FF6699"/>
            </a:solidFill>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451ABAC3-1336-4000-8B6A-6E7815ACFA30}"/>
              </a:ext>
            </a:extLst>
          </p:cNvPr>
          <p:cNvSpPr txBox="1"/>
          <p:nvPr/>
        </p:nvSpPr>
        <p:spPr>
          <a:xfrm>
            <a:off x="3405122" y="7767078"/>
            <a:ext cx="3196440"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▪「今月のハッシュタグ＃」が付きます。</a:t>
            </a:r>
            <a:endParaRPr kumimoji="1" lang="en-US" altLang="ja-JP"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55124809-3661-4053-A920-C8F04A8D37EB}"/>
              </a:ext>
            </a:extLst>
          </p:cNvPr>
          <p:cNvSpPr txBox="1"/>
          <p:nvPr/>
        </p:nvSpPr>
        <p:spPr>
          <a:xfrm>
            <a:off x="2716611" y="8838194"/>
            <a:ext cx="4525706" cy="215444"/>
          </a:xfrm>
          <a:prstGeom prst="rect">
            <a:avLst/>
          </a:prstGeom>
          <a:noFill/>
        </p:spPr>
        <p:txBody>
          <a:bodyPr wrap="square" rtlCol="0">
            <a:spAutoFit/>
          </a:bodyPr>
          <a:lstStyle/>
          <a:p>
            <a:pPr algn="ct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画像は入れる要素のイメージです。まだデザインは確定していません。</a:t>
            </a:r>
            <a:endParaRPr kumimoji="1" lang="en-US" altLang="ja-JP" sz="8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93BEB431-A5EE-420E-A182-19C9EA9813EA}"/>
              </a:ext>
            </a:extLst>
          </p:cNvPr>
          <p:cNvPicPr>
            <a:picLocks noChangeAspect="1"/>
          </p:cNvPicPr>
          <p:nvPr/>
        </p:nvPicPr>
        <p:blipFill>
          <a:blip r:embed="rId3"/>
          <a:stretch>
            <a:fillRect/>
          </a:stretch>
        </p:blipFill>
        <p:spPr>
          <a:xfrm>
            <a:off x="359153" y="5543654"/>
            <a:ext cx="1304714" cy="3476960"/>
          </a:xfrm>
          <a:prstGeom prst="rect">
            <a:avLst/>
          </a:prstGeom>
        </p:spPr>
      </p:pic>
      <p:sp>
        <p:nvSpPr>
          <p:cNvPr id="15" name="正方形/長方形 14">
            <a:extLst>
              <a:ext uri="{FF2B5EF4-FFF2-40B4-BE49-F238E27FC236}">
                <a16:creationId xmlns:a16="http://schemas.microsoft.com/office/drawing/2014/main" id="{30BBA968-1516-4C2C-BD6D-2B93C679BB65}"/>
              </a:ext>
            </a:extLst>
          </p:cNvPr>
          <p:cNvSpPr/>
          <p:nvPr/>
        </p:nvSpPr>
        <p:spPr>
          <a:xfrm>
            <a:off x="497995" y="7593536"/>
            <a:ext cx="1069860" cy="296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2">
                    <a:lumMod val="75000"/>
                  </a:schemeClr>
                </a:solidFill>
                <a:latin typeface="メイリオ" panose="020B0604030504040204" pitchFamily="50" charset="-128"/>
                <a:ea typeface="メイリオ" panose="020B0604030504040204" pitchFamily="50" charset="-128"/>
              </a:rPr>
              <a:t>サンプル</a:t>
            </a:r>
          </a:p>
        </p:txBody>
      </p:sp>
    </p:spTree>
    <p:extLst>
      <p:ext uri="{BB962C8B-B14F-4D97-AF65-F5344CB8AC3E}">
        <p14:creationId xmlns:p14="http://schemas.microsoft.com/office/powerpoint/2010/main" val="32235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矢印: 右 12">
            <a:extLst>
              <a:ext uri="{FF2B5EF4-FFF2-40B4-BE49-F238E27FC236}">
                <a16:creationId xmlns:a16="http://schemas.microsoft.com/office/drawing/2014/main" id="{793AB402-3CAA-4C94-BBF1-5C98EE2DA830}"/>
              </a:ext>
            </a:extLst>
          </p:cNvPr>
          <p:cNvSpPr/>
          <p:nvPr/>
        </p:nvSpPr>
        <p:spPr>
          <a:xfrm>
            <a:off x="755114" y="1323434"/>
            <a:ext cx="5065874" cy="522515"/>
          </a:xfrm>
          <a:prstGeom prst="rightArrow">
            <a:avLst/>
          </a:prstGeom>
          <a:solidFill>
            <a:srgbClr val="FFCCC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メイリオ" panose="020B0604030504040204" pitchFamily="50" charset="-128"/>
              <a:ea typeface="メイリオ" panose="020B0604030504040204" pitchFamily="50" charset="-128"/>
            </a:endParaRPr>
          </a:p>
        </p:txBody>
      </p:sp>
      <p:sp>
        <p:nvSpPr>
          <p:cNvPr id="8" name="矢印: 五方向 7">
            <a:extLst>
              <a:ext uri="{FF2B5EF4-FFF2-40B4-BE49-F238E27FC236}">
                <a16:creationId xmlns:a16="http://schemas.microsoft.com/office/drawing/2014/main" id="{A027DCDD-E3F3-4807-92F3-87DCE1ED7295}"/>
              </a:ext>
            </a:extLst>
          </p:cNvPr>
          <p:cNvSpPr/>
          <p:nvPr/>
        </p:nvSpPr>
        <p:spPr>
          <a:xfrm>
            <a:off x="183047" y="270723"/>
            <a:ext cx="1924050" cy="295271"/>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取材フロー</a:t>
            </a:r>
          </a:p>
        </p:txBody>
      </p:sp>
      <p:sp>
        <p:nvSpPr>
          <p:cNvPr id="14" name="テキスト ボックス 13">
            <a:extLst>
              <a:ext uri="{FF2B5EF4-FFF2-40B4-BE49-F238E27FC236}">
                <a16:creationId xmlns:a16="http://schemas.microsoft.com/office/drawing/2014/main" id="{ECFE1F2C-AE86-47B0-895C-E8C95DC2E0DD}"/>
              </a:ext>
            </a:extLst>
          </p:cNvPr>
          <p:cNvSpPr txBox="1"/>
          <p:nvPr/>
        </p:nvSpPr>
        <p:spPr>
          <a:xfrm>
            <a:off x="328711" y="866393"/>
            <a:ext cx="492443" cy="1490417"/>
          </a:xfrm>
          <a:prstGeom prst="rect">
            <a:avLst/>
          </a:prstGeom>
          <a:solidFill>
            <a:srgbClr val="FFCCCC"/>
          </a:solidFill>
        </p:spPr>
        <p:txBody>
          <a:bodyPr vert="eaVert" wrap="square" rtlCol="0">
            <a:spAutoFit/>
          </a:bodyPr>
          <a:lstStyle/>
          <a:p>
            <a:pPr algn="ctr"/>
            <a:endParaRPr kumimoji="1" lang="en-US" altLang="ja-JP" sz="1000" dirty="0">
              <a:latin typeface="メイリオ" panose="020B0604030504040204" pitchFamily="50" charset="-128"/>
              <a:ea typeface="メイリオ" panose="020B0604030504040204" pitchFamily="50" charset="-128"/>
            </a:endParaRPr>
          </a:p>
          <a:p>
            <a:pPr algn="ctr"/>
            <a:endParaRPr kumimoji="1" lang="ja-JP" altLang="en-US" sz="10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AA3B5841-A0E6-4814-935E-66ABFE9455BE}"/>
              </a:ext>
            </a:extLst>
          </p:cNvPr>
          <p:cNvSpPr txBox="1"/>
          <p:nvPr/>
        </p:nvSpPr>
        <p:spPr>
          <a:xfrm>
            <a:off x="1230671" y="873859"/>
            <a:ext cx="492443" cy="1482951"/>
          </a:xfrm>
          <a:prstGeom prst="rect">
            <a:avLst/>
          </a:prstGeom>
          <a:solidFill>
            <a:srgbClr val="FFCCCC"/>
          </a:solidFill>
        </p:spPr>
        <p:txBody>
          <a:bodyPr vert="eaVert" wrap="square" rtlCol="0">
            <a:spAutoFit/>
          </a:bodyPr>
          <a:lstStyle/>
          <a:p>
            <a:pPr algn="ctr"/>
            <a:r>
              <a:rPr kumimoji="1" lang="ja-JP" altLang="en-US" sz="1000" dirty="0">
                <a:latin typeface="メイリオ" panose="020B0604030504040204" pitchFamily="50" charset="-128"/>
                <a:ea typeface="メイリオ" panose="020B0604030504040204" pitchFamily="50" charset="-128"/>
              </a:rPr>
              <a:t>編集会議にて</a:t>
            </a:r>
            <a:endParaRPr kumimoji="1" lang="en-US" altLang="ja-JP" sz="1000" dirty="0">
              <a:latin typeface="メイリオ" panose="020B0604030504040204" pitchFamily="50" charset="-128"/>
              <a:ea typeface="メイリオ" panose="020B0604030504040204" pitchFamily="50" charset="-128"/>
            </a:endParaRPr>
          </a:p>
          <a:p>
            <a:pPr algn="ctr"/>
            <a:r>
              <a:rPr kumimoji="1" lang="ja-JP" altLang="en-US" sz="1000" dirty="0">
                <a:latin typeface="メイリオ" panose="020B0604030504040204" pitchFamily="50" charset="-128"/>
                <a:ea typeface="メイリオ" panose="020B0604030504040204" pitchFamily="50" charset="-128"/>
              </a:rPr>
              <a:t>企画詳細決定</a:t>
            </a:r>
          </a:p>
        </p:txBody>
      </p:sp>
      <p:sp>
        <p:nvSpPr>
          <p:cNvPr id="16" name="テキスト ボックス 15">
            <a:extLst>
              <a:ext uri="{FF2B5EF4-FFF2-40B4-BE49-F238E27FC236}">
                <a16:creationId xmlns:a16="http://schemas.microsoft.com/office/drawing/2014/main" id="{47EBEFB3-96AE-4237-899C-5FE66C72CD93}"/>
              </a:ext>
            </a:extLst>
          </p:cNvPr>
          <p:cNvSpPr txBox="1"/>
          <p:nvPr/>
        </p:nvSpPr>
        <p:spPr>
          <a:xfrm>
            <a:off x="2127232" y="874804"/>
            <a:ext cx="492443" cy="1482951"/>
          </a:xfrm>
          <a:prstGeom prst="rect">
            <a:avLst/>
          </a:prstGeom>
          <a:solidFill>
            <a:srgbClr val="FFCCCC"/>
          </a:solidFill>
        </p:spPr>
        <p:txBody>
          <a:bodyPr vert="eaVert" wrap="square" rtlCol="0">
            <a:spAutoFit/>
          </a:bodyPr>
          <a:lstStyle/>
          <a:p>
            <a:pPr algn="ctr"/>
            <a:endParaRPr kumimoji="1" lang="en-US" altLang="ja-JP" sz="1000" dirty="0">
              <a:latin typeface="メイリオ" panose="020B0604030504040204" pitchFamily="50" charset="-128"/>
              <a:ea typeface="メイリオ" panose="020B0604030504040204" pitchFamily="50" charset="-128"/>
            </a:endParaRPr>
          </a:p>
          <a:p>
            <a:pPr algn="ctr"/>
            <a:endParaRPr kumimoji="1" lang="ja-JP" altLang="en-US" sz="10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A471F8B5-8302-40E8-AFCE-FE6D8A1481AE}"/>
              </a:ext>
            </a:extLst>
          </p:cNvPr>
          <p:cNvSpPr txBox="1"/>
          <p:nvPr/>
        </p:nvSpPr>
        <p:spPr>
          <a:xfrm>
            <a:off x="3066618" y="896156"/>
            <a:ext cx="492443" cy="1482951"/>
          </a:xfrm>
          <a:prstGeom prst="rect">
            <a:avLst/>
          </a:prstGeom>
          <a:solidFill>
            <a:srgbClr val="FFCCCC"/>
          </a:solidFill>
        </p:spPr>
        <p:txBody>
          <a:bodyPr vert="eaVert" wrap="square" rtlCol="0">
            <a:spAutoFit/>
          </a:bodyPr>
          <a:lstStyle/>
          <a:p>
            <a:pPr algn="ctr"/>
            <a:endParaRPr kumimoji="1" lang="en-US" altLang="ja-JP" sz="1000" dirty="0">
              <a:latin typeface="メイリオ" panose="020B0604030504040204" pitchFamily="50" charset="-128"/>
              <a:ea typeface="メイリオ" panose="020B0604030504040204" pitchFamily="50" charset="-128"/>
            </a:endParaRPr>
          </a:p>
          <a:p>
            <a:pPr algn="ctr"/>
            <a:endParaRPr kumimoji="1" lang="en-US" altLang="ja-JP" sz="1000" dirty="0">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FEE07754-5ABC-4352-8BE1-E55B35E04677}"/>
              </a:ext>
            </a:extLst>
          </p:cNvPr>
          <p:cNvSpPr/>
          <p:nvPr/>
        </p:nvSpPr>
        <p:spPr>
          <a:xfrm>
            <a:off x="5859709" y="884865"/>
            <a:ext cx="553998" cy="1468488"/>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0F83F36E-CCD9-41CB-9772-7171EFF0421D}"/>
              </a:ext>
            </a:extLst>
          </p:cNvPr>
          <p:cNvSpPr txBox="1"/>
          <p:nvPr/>
        </p:nvSpPr>
        <p:spPr>
          <a:xfrm>
            <a:off x="5820988" y="843215"/>
            <a:ext cx="492443" cy="1482951"/>
          </a:xfrm>
          <a:prstGeom prst="rect">
            <a:avLst/>
          </a:prstGeom>
          <a:noFill/>
        </p:spPr>
        <p:txBody>
          <a:bodyPr vert="eaVert" wrap="square" rtlCol="0">
            <a:spAutoFit/>
          </a:bodyPr>
          <a:lstStyle/>
          <a:p>
            <a:pPr algn="ctr"/>
            <a:r>
              <a:rPr kumimoji="1" lang="ja-JP" altLang="en-US" sz="1000" dirty="0">
                <a:solidFill>
                  <a:srgbClr val="FF0000"/>
                </a:solidFill>
                <a:latin typeface="メイリオ" panose="020B0604030504040204" pitchFamily="50" charset="-128"/>
                <a:ea typeface="メイリオ" panose="020B0604030504040204" pitchFamily="50" charset="-128"/>
              </a:rPr>
              <a:t>記事アップ</a:t>
            </a:r>
          </a:p>
          <a:p>
            <a:pPr algn="ctr"/>
            <a:endParaRPr kumimoji="1" lang="en-US" altLang="ja-JP"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1847899A-1197-4DFA-AF9B-E94131A52EA1}"/>
              </a:ext>
            </a:extLst>
          </p:cNvPr>
          <p:cNvSpPr txBox="1"/>
          <p:nvPr/>
        </p:nvSpPr>
        <p:spPr>
          <a:xfrm>
            <a:off x="366117" y="694572"/>
            <a:ext cx="883104"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p>
        </p:txBody>
      </p:sp>
      <p:sp>
        <p:nvSpPr>
          <p:cNvPr id="24" name="テキスト ボックス 23">
            <a:extLst>
              <a:ext uri="{FF2B5EF4-FFF2-40B4-BE49-F238E27FC236}">
                <a16:creationId xmlns:a16="http://schemas.microsoft.com/office/drawing/2014/main" id="{8F8F5C2D-37FD-4415-9602-5103AC9274A9}"/>
              </a:ext>
            </a:extLst>
          </p:cNvPr>
          <p:cNvSpPr txBox="1"/>
          <p:nvPr/>
        </p:nvSpPr>
        <p:spPr>
          <a:xfrm>
            <a:off x="2129159" y="689194"/>
            <a:ext cx="883104"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p>
        </p:txBody>
      </p:sp>
      <p:sp>
        <p:nvSpPr>
          <p:cNvPr id="25" name="テキスト ボックス 24">
            <a:extLst>
              <a:ext uri="{FF2B5EF4-FFF2-40B4-BE49-F238E27FC236}">
                <a16:creationId xmlns:a16="http://schemas.microsoft.com/office/drawing/2014/main" id="{A673B120-E587-4B94-9826-46E8798C7B46}"/>
              </a:ext>
            </a:extLst>
          </p:cNvPr>
          <p:cNvSpPr txBox="1"/>
          <p:nvPr/>
        </p:nvSpPr>
        <p:spPr>
          <a:xfrm>
            <a:off x="3073579" y="689194"/>
            <a:ext cx="883104"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p>
        </p:txBody>
      </p:sp>
      <p:sp>
        <p:nvSpPr>
          <p:cNvPr id="27" name="テキスト ボックス 26">
            <a:extLst>
              <a:ext uri="{FF2B5EF4-FFF2-40B4-BE49-F238E27FC236}">
                <a16:creationId xmlns:a16="http://schemas.microsoft.com/office/drawing/2014/main" id="{BBEE7412-A996-44A6-AD12-8C16DED3E7DF}"/>
              </a:ext>
            </a:extLst>
          </p:cNvPr>
          <p:cNvSpPr txBox="1"/>
          <p:nvPr/>
        </p:nvSpPr>
        <p:spPr>
          <a:xfrm>
            <a:off x="150961" y="2470939"/>
            <a:ext cx="6536048" cy="2000548"/>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▪取材フローの★マークの項目に関して、ご協力をよろしくお願い致します。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▪「月別発売商品情報のご提供」のお願いは、実際の記事が掲載される日時より</a:t>
            </a:r>
            <a:r>
              <a:rPr kumimoji="1" lang="en-US" altLang="ja-JP" sz="1000" dirty="0">
                <a:latin typeface="メイリオ" panose="020B0604030504040204" pitchFamily="50" charset="-128"/>
                <a:ea typeface="メイリオ" panose="020B0604030504040204" pitchFamily="50" charset="-128"/>
              </a:rPr>
              <a:t>2</a:t>
            </a:r>
            <a:r>
              <a:rPr kumimoji="1" lang="ja-JP" altLang="en-US" sz="1000" dirty="0">
                <a:latin typeface="メイリオ" panose="020B0604030504040204" pitchFamily="50" charset="-128"/>
                <a:ea typeface="メイリオ" panose="020B0604030504040204" pitchFamily="50" charset="-128"/>
              </a:rPr>
              <a:t>か月程前から</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お願いさせて頂きます。（発売日カレンダーにて月ごとにヒアリング予定です。）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▪記事は</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日</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記事アップされる予定です。アップ日は情報を頂いている商品の発売時期を元に</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こちらで決めさせて頂きます。</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▪記事は、全てアーカイブされます。（クーポンに関しては使用期間が終了後にクーポンのみ排除します。）</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800" dirty="0">
              <a:latin typeface="メイリオ" panose="020B0604030504040204" pitchFamily="50" charset="-128"/>
              <a:ea typeface="メイリオ" panose="020B0604030504040204" pitchFamily="50" charset="-128"/>
            </a:endParaRPr>
          </a:p>
          <a:p>
            <a:r>
              <a:rPr kumimoji="1" lang="en-US" altLang="ja-JP" sz="800" dirty="0">
                <a:latin typeface="メイリオ" panose="020B0604030504040204" pitchFamily="50" charset="-128"/>
                <a:ea typeface="メイリオ" panose="020B0604030504040204" pitchFamily="50" charset="-128"/>
              </a:rPr>
              <a:t>Ex</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5</a:t>
            </a:r>
            <a:r>
              <a:rPr kumimoji="1" lang="ja-JP" altLang="en-US" sz="800" dirty="0">
                <a:latin typeface="メイリオ" panose="020B0604030504040204" pitchFamily="50" charset="-128"/>
                <a:ea typeface="メイリオ" panose="020B0604030504040204" pitchFamily="50" charset="-128"/>
              </a:rPr>
              <a:t>月掲載記事→</a:t>
            </a:r>
            <a:r>
              <a:rPr kumimoji="1" lang="en-US" altLang="ja-JP" sz="800" dirty="0">
                <a:latin typeface="メイリオ" panose="020B0604030504040204" pitchFamily="50" charset="-128"/>
                <a:ea typeface="メイリオ" panose="020B0604030504040204" pitchFamily="50" charset="-128"/>
              </a:rPr>
              <a:t>3</a:t>
            </a:r>
            <a:r>
              <a:rPr kumimoji="1" lang="ja-JP" altLang="en-US" sz="800" dirty="0">
                <a:latin typeface="メイリオ" panose="020B0604030504040204" pitchFamily="50" charset="-128"/>
                <a:ea typeface="メイリオ" panose="020B0604030504040204" pitchFamily="50" charset="-128"/>
              </a:rPr>
              <a:t>月より「月別発売商品情報のご提供」をお願いさせて頂きますので、</a:t>
            </a:r>
            <a:endParaRPr kumimoji="1" lang="en-US" altLang="ja-JP" sz="800" dirty="0">
              <a:latin typeface="メイリオ" panose="020B0604030504040204" pitchFamily="50" charset="-128"/>
              <a:ea typeface="メイリオ" panose="020B0604030504040204" pitchFamily="50" charset="-128"/>
            </a:endParaRPr>
          </a:p>
          <a:p>
            <a:r>
              <a:rPr kumimoji="1" lang="ja-JP" altLang="en-US" sz="800" dirty="0">
                <a:latin typeface="メイリオ" panose="020B0604030504040204" pitchFamily="50" charset="-128"/>
                <a:ea typeface="メイリオ" panose="020B0604030504040204" pitchFamily="50" charset="-128"/>
              </a:rPr>
              <a:t>　　ご提供内容は</a:t>
            </a:r>
            <a:r>
              <a:rPr kumimoji="1" lang="en-US" altLang="ja-JP" sz="800" dirty="0">
                <a:latin typeface="メイリオ" panose="020B0604030504040204" pitchFamily="50" charset="-128"/>
                <a:ea typeface="メイリオ" panose="020B0604030504040204" pitchFamily="50" charset="-128"/>
              </a:rPr>
              <a:t>5</a:t>
            </a:r>
            <a:r>
              <a:rPr kumimoji="1" lang="ja-JP" altLang="en-US" sz="800" dirty="0">
                <a:latin typeface="メイリオ" panose="020B0604030504040204" pitchFamily="50" charset="-128"/>
                <a:ea typeface="メイリオ" panose="020B0604030504040204" pitchFamily="50" charset="-128"/>
              </a:rPr>
              <a:t>月もしくは</a:t>
            </a:r>
            <a:r>
              <a:rPr kumimoji="1" lang="en-US" altLang="ja-JP" sz="800" dirty="0">
                <a:latin typeface="メイリオ" panose="020B0604030504040204" pitchFamily="50" charset="-128"/>
                <a:ea typeface="メイリオ" panose="020B0604030504040204" pitchFamily="50" charset="-128"/>
              </a:rPr>
              <a:t>6</a:t>
            </a:r>
            <a:r>
              <a:rPr kumimoji="1" lang="ja-JP" altLang="en-US" sz="800" dirty="0">
                <a:latin typeface="メイリオ" panose="020B0604030504040204" pitchFamily="50" charset="-128"/>
                <a:ea typeface="メイリオ" panose="020B0604030504040204" pitchFamily="50" charset="-128"/>
              </a:rPr>
              <a:t>月発売の新商品情報のご提供をお願いします。</a:t>
            </a:r>
            <a:endParaRPr kumimoji="1" lang="en-US" altLang="ja-JP" sz="800" dirty="0">
              <a:latin typeface="メイリオ" panose="020B0604030504040204" pitchFamily="50" charset="-128"/>
              <a:ea typeface="メイリオ" panose="020B0604030504040204" pitchFamily="50" charset="-128"/>
            </a:endParaRPr>
          </a:p>
          <a:p>
            <a:r>
              <a:rPr kumimoji="1" lang="ja-JP" altLang="en-US" sz="800" dirty="0">
                <a:latin typeface="メイリオ" panose="020B0604030504040204" pitchFamily="50" charset="-128"/>
                <a:ea typeface="メイリオ" panose="020B0604030504040204" pitchFamily="50" charset="-128"/>
              </a:rPr>
              <a:t>　　</a:t>
            </a:r>
            <a:endParaRPr kumimoji="1" lang="en-US" altLang="ja-JP" sz="800" dirty="0">
              <a:latin typeface="メイリオ" panose="020B0604030504040204" pitchFamily="50" charset="-128"/>
              <a:ea typeface="メイリオ" panose="020B0604030504040204" pitchFamily="50" charset="-128"/>
            </a:endParaRPr>
          </a:p>
          <a:p>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a:t>
            </a:r>
            <a:r>
              <a:rPr kumimoji="1" lang="en-US" altLang="ja-JP" sz="800" dirty="0">
                <a:latin typeface="メイリオ" panose="020B0604030504040204" pitchFamily="50" charset="-128"/>
                <a:ea typeface="メイリオ" panose="020B0604030504040204" pitchFamily="50" charset="-128"/>
              </a:rPr>
              <a:t>BeautyUp</a:t>
            </a:r>
            <a:r>
              <a:rPr kumimoji="1" lang="ja-JP" altLang="en-US" sz="800" dirty="0">
                <a:latin typeface="メイリオ" panose="020B0604030504040204" pitchFamily="50" charset="-128"/>
                <a:ea typeface="メイリオ" panose="020B0604030504040204" pitchFamily="50" charset="-128"/>
              </a:rPr>
              <a:t>」時に提出頂く、エントリーシートの情報を元にこちらから商品の指定をさせて頂くこともございます。</a:t>
            </a:r>
            <a:endParaRPr kumimoji="1" lang="en-US" altLang="ja-JP" sz="8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1CDEB147-B2A9-4FB2-B850-B914D2CF8237}"/>
              </a:ext>
            </a:extLst>
          </p:cNvPr>
          <p:cNvSpPr txBox="1"/>
          <p:nvPr/>
        </p:nvSpPr>
        <p:spPr>
          <a:xfrm>
            <a:off x="3955410" y="879238"/>
            <a:ext cx="523220" cy="1482951"/>
          </a:xfrm>
          <a:prstGeom prst="rect">
            <a:avLst/>
          </a:prstGeom>
          <a:solidFill>
            <a:srgbClr val="FFCCCC"/>
          </a:solidFill>
        </p:spPr>
        <p:txBody>
          <a:bodyPr vert="eaVert" wrap="square" rtlCol="0">
            <a:spAutoFit/>
          </a:bodyPr>
          <a:lstStyle/>
          <a:p>
            <a:pPr algn="ctr"/>
            <a:endParaRPr kumimoji="1" lang="en-US" altLang="ja-JP" sz="1100" dirty="0">
              <a:latin typeface="メイリオ" panose="020B0604030504040204" pitchFamily="50" charset="-128"/>
              <a:ea typeface="メイリオ" panose="020B0604030504040204" pitchFamily="50" charset="-128"/>
            </a:endParaRPr>
          </a:p>
          <a:p>
            <a:pPr algn="ctr"/>
            <a:endParaRPr kumimoji="1" lang="en-US" altLang="ja-JP" sz="11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192316F6-2D37-4281-B78A-0E337B4391FA}"/>
              </a:ext>
            </a:extLst>
          </p:cNvPr>
          <p:cNvSpPr txBox="1"/>
          <p:nvPr/>
        </p:nvSpPr>
        <p:spPr>
          <a:xfrm>
            <a:off x="4014229" y="682916"/>
            <a:ext cx="883104"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p>
        </p:txBody>
      </p:sp>
      <p:sp>
        <p:nvSpPr>
          <p:cNvPr id="29" name="テキスト ボックス 28">
            <a:extLst>
              <a:ext uri="{FF2B5EF4-FFF2-40B4-BE49-F238E27FC236}">
                <a16:creationId xmlns:a16="http://schemas.microsoft.com/office/drawing/2014/main" id="{B6C5DE29-66BD-4D0A-B253-43E0FBCE4118}"/>
              </a:ext>
            </a:extLst>
          </p:cNvPr>
          <p:cNvSpPr txBox="1"/>
          <p:nvPr/>
        </p:nvSpPr>
        <p:spPr>
          <a:xfrm>
            <a:off x="3821172" y="866393"/>
            <a:ext cx="646331" cy="1578924"/>
          </a:xfrm>
          <a:prstGeom prst="rect">
            <a:avLst/>
          </a:prstGeom>
          <a:noFill/>
        </p:spPr>
        <p:txBody>
          <a:bodyPr vert="eaVert" wrap="square" rtlCol="0">
            <a:spAutoFit/>
          </a:bodyPr>
          <a:lstStyle/>
          <a:p>
            <a:pPr algn="ctr"/>
            <a:r>
              <a:rPr kumimoji="1" lang="ja-JP" altLang="en-US" sz="1000" dirty="0">
                <a:solidFill>
                  <a:srgbClr val="FF0000"/>
                </a:solidFill>
                <a:latin typeface="メイリオ" panose="020B0604030504040204" pitchFamily="50" charset="-128"/>
                <a:ea typeface="メイリオ" panose="020B0604030504040204" pitchFamily="50" charset="-128"/>
              </a:rPr>
              <a:t>取材</a:t>
            </a:r>
            <a:endParaRPr kumimoji="1" lang="en-US" altLang="ja-JP" sz="1000" dirty="0">
              <a:solidFill>
                <a:srgbClr val="FF0000"/>
              </a:solidFill>
              <a:latin typeface="メイリオ" panose="020B0604030504040204" pitchFamily="50" charset="-128"/>
              <a:ea typeface="メイリオ" panose="020B0604030504040204" pitchFamily="50" charset="-128"/>
            </a:endParaRPr>
          </a:p>
          <a:p>
            <a:pPr algn="ctr"/>
            <a:r>
              <a:rPr kumimoji="1" lang="en-US" altLang="ja-JP" sz="1000" dirty="0">
                <a:solidFill>
                  <a:srgbClr val="FF0000"/>
                </a:solidFill>
                <a:latin typeface="メイリオ" panose="020B0604030504040204" pitchFamily="50" charset="-128"/>
                <a:ea typeface="メイリオ" panose="020B0604030504040204" pitchFamily="50" charset="-128"/>
              </a:rPr>
              <a:t>(</a:t>
            </a:r>
            <a:r>
              <a:rPr kumimoji="1" lang="ja-JP" altLang="en-US" sz="1000" dirty="0">
                <a:solidFill>
                  <a:srgbClr val="FF0000"/>
                </a:solidFill>
                <a:latin typeface="メイリオ" panose="020B0604030504040204" pitchFamily="50" charset="-128"/>
                <a:ea typeface="メイリオ" panose="020B0604030504040204" pitchFamily="50" charset="-128"/>
              </a:rPr>
              <a:t>直接又は電話</a:t>
            </a:r>
            <a:r>
              <a:rPr kumimoji="1" lang="en-US" altLang="ja-JP" sz="1000" dirty="0">
                <a:solidFill>
                  <a:srgbClr val="FF0000"/>
                </a:solidFill>
                <a:latin typeface="メイリオ" panose="020B0604030504040204" pitchFamily="50" charset="-128"/>
                <a:ea typeface="メイリオ" panose="020B0604030504040204" pitchFamily="50" charset="-128"/>
              </a:rPr>
              <a:t>)</a:t>
            </a:r>
            <a:endParaRPr kumimoji="1" lang="ja-JP" altLang="en-US" sz="1000" dirty="0">
              <a:solidFill>
                <a:srgbClr val="FF0000"/>
              </a:solidFill>
              <a:latin typeface="メイリオ" panose="020B0604030504040204" pitchFamily="50" charset="-128"/>
              <a:ea typeface="メイリオ" panose="020B0604030504040204" pitchFamily="50" charset="-128"/>
            </a:endParaRPr>
          </a:p>
          <a:p>
            <a:pPr algn="ctr"/>
            <a:endParaRPr kumimoji="1" lang="en-US" altLang="ja-JP"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48700041-2A5B-4275-A5CF-145E20B0FA6A}"/>
              </a:ext>
            </a:extLst>
          </p:cNvPr>
          <p:cNvSpPr txBox="1"/>
          <p:nvPr/>
        </p:nvSpPr>
        <p:spPr>
          <a:xfrm>
            <a:off x="4832622" y="896156"/>
            <a:ext cx="523220" cy="1482951"/>
          </a:xfrm>
          <a:prstGeom prst="rect">
            <a:avLst/>
          </a:prstGeom>
          <a:solidFill>
            <a:srgbClr val="FFCCCC"/>
          </a:solidFill>
        </p:spPr>
        <p:txBody>
          <a:bodyPr vert="eaVert" wrap="square" rtlCol="0">
            <a:spAutoFit/>
          </a:bodyPr>
          <a:lstStyle/>
          <a:p>
            <a:pPr algn="ctr"/>
            <a:endParaRPr kumimoji="1" lang="en-US" altLang="ja-JP" sz="1100" dirty="0">
              <a:latin typeface="メイリオ" panose="020B0604030504040204" pitchFamily="50" charset="-128"/>
              <a:ea typeface="メイリオ" panose="020B0604030504040204" pitchFamily="50" charset="-128"/>
            </a:endParaRPr>
          </a:p>
          <a:p>
            <a:pPr algn="ctr"/>
            <a:endParaRPr kumimoji="1" lang="en-US" altLang="ja-JP" sz="11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3E9A775B-D06E-4651-8A00-DD2E21FE3260}"/>
              </a:ext>
            </a:extLst>
          </p:cNvPr>
          <p:cNvSpPr txBox="1"/>
          <p:nvPr/>
        </p:nvSpPr>
        <p:spPr>
          <a:xfrm>
            <a:off x="4870363" y="689194"/>
            <a:ext cx="883104" cy="369332"/>
          </a:xfrm>
          <a:prstGeom prst="rect">
            <a:avLst/>
          </a:prstGeom>
          <a:noFill/>
        </p:spPr>
        <p:txBody>
          <a:bodyPr wrap="square" rtlCol="0">
            <a:spAutoFit/>
          </a:bodyPr>
          <a:lstStyle/>
          <a:p>
            <a:r>
              <a:rPr kumimoji="1" lang="ja-JP" altLang="en-US" dirty="0">
                <a:latin typeface="メイリオ" panose="020B0604030504040204" pitchFamily="50" charset="-128"/>
                <a:ea typeface="メイリオ" panose="020B0604030504040204" pitchFamily="50" charset="-128"/>
              </a:rPr>
              <a:t>★</a:t>
            </a:r>
          </a:p>
        </p:txBody>
      </p:sp>
      <p:sp>
        <p:nvSpPr>
          <p:cNvPr id="33" name="テキスト ボックス 32">
            <a:extLst>
              <a:ext uri="{FF2B5EF4-FFF2-40B4-BE49-F238E27FC236}">
                <a16:creationId xmlns:a16="http://schemas.microsoft.com/office/drawing/2014/main" id="{45C43D1C-EFCD-46EB-A722-D02C2A9547C4}"/>
              </a:ext>
            </a:extLst>
          </p:cNvPr>
          <p:cNvSpPr txBox="1"/>
          <p:nvPr/>
        </p:nvSpPr>
        <p:spPr>
          <a:xfrm>
            <a:off x="4647871" y="694569"/>
            <a:ext cx="684803" cy="1911638"/>
          </a:xfrm>
          <a:prstGeom prst="rect">
            <a:avLst/>
          </a:prstGeom>
          <a:noFill/>
        </p:spPr>
        <p:txBody>
          <a:bodyPr vert="eaVert" wrap="square" rtlCol="0">
            <a:spAutoFit/>
          </a:bodyPr>
          <a:lstStyle/>
          <a:p>
            <a:pPr algn="ctr"/>
            <a:r>
              <a:rPr kumimoji="1" lang="ja-JP" altLang="en-US" sz="1000" dirty="0">
                <a:latin typeface="メイリオ" panose="020B0604030504040204" pitchFamily="50" charset="-128"/>
                <a:ea typeface="メイリオ" panose="020B0604030504040204" pitchFamily="50" charset="-128"/>
              </a:rPr>
              <a:t>校正</a:t>
            </a:r>
            <a:endParaRPr kumimoji="1" lang="en-US" altLang="ja-JP" sz="1000" dirty="0">
              <a:latin typeface="メイリオ" panose="020B0604030504040204" pitchFamily="50" charset="-128"/>
              <a:ea typeface="メイリオ" panose="020B0604030504040204" pitchFamily="50" charset="-128"/>
            </a:endParaRPr>
          </a:p>
          <a:p>
            <a:pPr algn="ct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基本</a:t>
            </a:r>
            <a:r>
              <a:rPr kumimoji="1" lang="en-US" altLang="ja-JP" sz="1000" dirty="0">
                <a:latin typeface="メイリオ" panose="020B0604030504040204" pitchFamily="50" charset="-128"/>
                <a:ea typeface="メイリオ" panose="020B0604030504040204" pitchFamily="50" charset="-128"/>
              </a:rPr>
              <a:t>1</a:t>
            </a:r>
            <a:r>
              <a:rPr kumimoji="1" lang="ja-JP" altLang="en-US" sz="1000" dirty="0">
                <a:latin typeface="メイリオ" panose="020B0604030504040204" pitchFamily="50" charset="-128"/>
                <a:ea typeface="メイリオ" panose="020B0604030504040204" pitchFamily="50" charset="-128"/>
              </a:rPr>
              <a:t>回のみ</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a:p>
            <a:pPr algn="ctr"/>
            <a:endParaRPr kumimoji="1" lang="en-US" altLang="ja-JP" sz="1000" dirty="0">
              <a:latin typeface="メイリオ" panose="020B0604030504040204" pitchFamily="50" charset="-128"/>
              <a:ea typeface="メイリオ" panose="020B0604030504040204" pitchFamily="50" charset="-128"/>
            </a:endParaRPr>
          </a:p>
        </p:txBody>
      </p:sp>
      <p:sp>
        <p:nvSpPr>
          <p:cNvPr id="30" name="矢印: 五方向 29">
            <a:extLst>
              <a:ext uri="{FF2B5EF4-FFF2-40B4-BE49-F238E27FC236}">
                <a16:creationId xmlns:a16="http://schemas.microsoft.com/office/drawing/2014/main" id="{53BC756A-5A6A-4245-B344-643AB7DFC8FA}"/>
              </a:ext>
            </a:extLst>
          </p:cNvPr>
          <p:cNvSpPr/>
          <p:nvPr/>
        </p:nvSpPr>
        <p:spPr>
          <a:xfrm>
            <a:off x="170131" y="4229150"/>
            <a:ext cx="1924050" cy="295271"/>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掲載に必要な素材</a:t>
            </a:r>
          </a:p>
        </p:txBody>
      </p:sp>
      <p:sp>
        <p:nvSpPr>
          <p:cNvPr id="4" name="テキスト ボックス 3">
            <a:extLst>
              <a:ext uri="{FF2B5EF4-FFF2-40B4-BE49-F238E27FC236}">
                <a16:creationId xmlns:a16="http://schemas.microsoft.com/office/drawing/2014/main" id="{9EF005BF-770D-4F27-B497-5A4DC1B5F5B5}"/>
              </a:ext>
            </a:extLst>
          </p:cNvPr>
          <p:cNvSpPr txBox="1"/>
          <p:nvPr/>
        </p:nvSpPr>
        <p:spPr>
          <a:xfrm>
            <a:off x="189471" y="594746"/>
            <a:ext cx="848106"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約</a:t>
            </a:r>
            <a:r>
              <a:rPr kumimoji="1" lang="en-US" altLang="ja-JP" sz="1000" dirty="0">
                <a:latin typeface="メイリオ" panose="020B0604030504040204" pitchFamily="50" charset="-128"/>
                <a:ea typeface="メイリオ" panose="020B0604030504040204" pitchFamily="50" charset="-128"/>
              </a:rPr>
              <a:t>2</a:t>
            </a:r>
            <a:r>
              <a:rPr kumimoji="1" lang="ja-JP" altLang="en-US" sz="1000" dirty="0">
                <a:latin typeface="メイリオ" panose="020B0604030504040204" pitchFamily="50" charset="-128"/>
                <a:ea typeface="メイリオ" panose="020B0604030504040204" pitchFamily="50" charset="-128"/>
              </a:rPr>
              <a:t>か月前</a:t>
            </a:r>
          </a:p>
        </p:txBody>
      </p:sp>
      <p:sp>
        <p:nvSpPr>
          <p:cNvPr id="35" name="テキスト ボックス 34">
            <a:extLst>
              <a:ext uri="{FF2B5EF4-FFF2-40B4-BE49-F238E27FC236}">
                <a16:creationId xmlns:a16="http://schemas.microsoft.com/office/drawing/2014/main" id="{084CBE03-EE95-4877-B2F7-EB04E0AB7B85}"/>
              </a:ext>
            </a:extLst>
          </p:cNvPr>
          <p:cNvSpPr txBox="1"/>
          <p:nvPr/>
        </p:nvSpPr>
        <p:spPr>
          <a:xfrm>
            <a:off x="189471" y="4937786"/>
            <a:ext cx="6302032" cy="1323439"/>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①月別販売商品情報（新商品情報）</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②撮影用商品・テスター（指定場所へお送りください）</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④プレスリリース（新商品情報シート返却時にご一緒にご提供ください）</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⑤商品画像データ（お持ちの場合は取材シート返却時にご一緒にご提供ください）</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　最低サイズ：左右</a:t>
            </a:r>
            <a:r>
              <a:rPr kumimoji="1" lang="en-US" altLang="ja-JP" sz="1000" dirty="0">
                <a:latin typeface="メイリオ" panose="020B0604030504040204" pitchFamily="50" charset="-128"/>
                <a:ea typeface="メイリオ" panose="020B0604030504040204" pitchFamily="50" charset="-128"/>
              </a:rPr>
              <a:t>1920pixel</a:t>
            </a:r>
            <a:r>
              <a:rPr kumimoji="1" lang="ja-JP" altLang="en-US" sz="1000" dirty="0">
                <a:latin typeface="メイリオ" panose="020B0604030504040204" pitchFamily="50" charset="-128"/>
                <a:ea typeface="メイリオ" panose="020B0604030504040204" pitchFamily="50" charset="-128"/>
              </a:rPr>
              <a:t>　以上</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2FE85B54-B4FD-435D-998C-1AA27FD0733C}"/>
              </a:ext>
            </a:extLst>
          </p:cNvPr>
          <p:cNvSpPr txBox="1"/>
          <p:nvPr/>
        </p:nvSpPr>
        <p:spPr>
          <a:xfrm>
            <a:off x="170131" y="4619580"/>
            <a:ext cx="6314948"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▪以下の素材のご提供を、シートにてお願いさせていただきます。</a:t>
            </a:r>
          </a:p>
        </p:txBody>
      </p:sp>
      <p:sp>
        <p:nvSpPr>
          <p:cNvPr id="36" name="矢印: 五方向 35">
            <a:extLst>
              <a:ext uri="{FF2B5EF4-FFF2-40B4-BE49-F238E27FC236}">
                <a16:creationId xmlns:a16="http://schemas.microsoft.com/office/drawing/2014/main" id="{7E4673F1-DA92-4835-878D-0EAA7270D6BC}"/>
              </a:ext>
            </a:extLst>
          </p:cNvPr>
          <p:cNvSpPr/>
          <p:nvPr/>
        </p:nvSpPr>
        <p:spPr>
          <a:xfrm>
            <a:off x="150961" y="6053517"/>
            <a:ext cx="1924050" cy="295271"/>
          </a:xfrm>
          <a:prstGeom prst="homePlate">
            <a:avLst/>
          </a:prstGeom>
          <a:solidFill>
            <a:srgbClr val="FF6699"/>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kumimoji="1" lang="ja-JP" altLang="en-US" sz="1400" dirty="0">
                <a:solidFill>
                  <a:schemeClr val="bg1"/>
                </a:solidFill>
                <a:latin typeface="メイリオ" panose="020B0604030504040204" pitchFamily="50" charset="-128"/>
                <a:ea typeface="メイリオ" panose="020B0604030504040204" pitchFamily="50" charset="-128"/>
              </a:rPr>
              <a:t>担当について</a:t>
            </a:r>
          </a:p>
        </p:txBody>
      </p:sp>
      <p:sp>
        <p:nvSpPr>
          <p:cNvPr id="11" name="テキスト ボックス 10">
            <a:extLst>
              <a:ext uri="{FF2B5EF4-FFF2-40B4-BE49-F238E27FC236}">
                <a16:creationId xmlns:a16="http://schemas.microsoft.com/office/drawing/2014/main" id="{E9EE3508-B26D-4265-9465-1719B0FE5F93}"/>
              </a:ext>
            </a:extLst>
          </p:cNvPr>
          <p:cNvSpPr txBox="1"/>
          <p:nvPr/>
        </p:nvSpPr>
        <p:spPr>
          <a:xfrm>
            <a:off x="176555" y="6425675"/>
            <a:ext cx="6314948"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New Beauty</a:t>
            </a:r>
            <a:r>
              <a:rPr kumimoji="1" lang="ja-JP" altLang="en-US" sz="1000" dirty="0">
                <a:latin typeface="メイリオ" panose="020B0604030504040204" pitchFamily="50" charset="-128"/>
                <a:ea typeface="メイリオ" panose="020B0604030504040204" pitchFamily="50" charset="-128"/>
              </a:rPr>
              <a:t> </a:t>
            </a:r>
            <a:r>
              <a:rPr kumimoji="1" lang="en-US" altLang="ja-JP" sz="1000" dirty="0">
                <a:latin typeface="メイリオ" panose="020B0604030504040204" pitchFamily="50" charset="-128"/>
                <a:ea typeface="メイリオ" panose="020B0604030504040204" pitchFamily="50" charset="-128"/>
              </a:rPr>
              <a:t>Web Site</a:t>
            </a:r>
            <a:r>
              <a:rPr kumimoji="1" lang="ja-JP" altLang="en-US" sz="1000" dirty="0">
                <a:latin typeface="メイリオ" panose="020B0604030504040204" pitchFamily="50" charset="-128"/>
                <a:ea typeface="メイリオ" panose="020B0604030504040204" pitchFamily="50" charset="-128"/>
              </a:rPr>
              <a:t>制作窓口</a:t>
            </a:r>
            <a:endParaRPr kumimoji="1" lang="en-US" altLang="ja-JP" sz="1000" dirty="0">
              <a:latin typeface="メイリオ" panose="020B0604030504040204" pitchFamily="50" charset="-128"/>
              <a:ea typeface="メイリオ" panose="020B0604030504040204" pitchFamily="50" charset="-128"/>
            </a:endParaRPr>
          </a:p>
        </p:txBody>
      </p:sp>
      <p:sp>
        <p:nvSpPr>
          <p:cNvPr id="12" name="二等辺三角形 11">
            <a:extLst>
              <a:ext uri="{FF2B5EF4-FFF2-40B4-BE49-F238E27FC236}">
                <a16:creationId xmlns:a16="http://schemas.microsoft.com/office/drawing/2014/main" id="{08EF98EF-CFDA-4F48-BF8E-8D375091DDB4}"/>
              </a:ext>
            </a:extLst>
          </p:cNvPr>
          <p:cNvSpPr/>
          <p:nvPr/>
        </p:nvSpPr>
        <p:spPr>
          <a:xfrm rot="5400000">
            <a:off x="236962" y="6778578"/>
            <a:ext cx="183809" cy="169115"/>
          </a:xfrm>
          <a:prstGeom prst="triangl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37" name="二等辺三角形 36">
            <a:extLst>
              <a:ext uri="{FF2B5EF4-FFF2-40B4-BE49-F238E27FC236}">
                <a16:creationId xmlns:a16="http://schemas.microsoft.com/office/drawing/2014/main" id="{06F0F72F-726B-4DAF-B16F-6FC9D658473B}"/>
              </a:ext>
            </a:extLst>
          </p:cNvPr>
          <p:cNvSpPr/>
          <p:nvPr/>
        </p:nvSpPr>
        <p:spPr>
          <a:xfrm rot="5400000">
            <a:off x="236962" y="7207923"/>
            <a:ext cx="183809" cy="169115"/>
          </a:xfrm>
          <a:prstGeom prst="triangl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38" name="二等辺三角形 37">
            <a:extLst>
              <a:ext uri="{FF2B5EF4-FFF2-40B4-BE49-F238E27FC236}">
                <a16:creationId xmlns:a16="http://schemas.microsoft.com/office/drawing/2014/main" id="{51AFBF10-56C9-4F9D-82D2-03ADA8C733FB}"/>
              </a:ext>
            </a:extLst>
          </p:cNvPr>
          <p:cNvSpPr/>
          <p:nvPr/>
        </p:nvSpPr>
        <p:spPr>
          <a:xfrm rot="5400000">
            <a:off x="236962" y="7566859"/>
            <a:ext cx="183809" cy="169115"/>
          </a:xfrm>
          <a:prstGeom prst="triangl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a:p>
        </p:txBody>
      </p:sp>
      <p:sp>
        <p:nvSpPr>
          <p:cNvPr id="22" name="Rectangle 1">
            <a:extLst>
              <a:ext uri="{FF2B5EF4-FFF2-40B4-BE49-F238E27FC236}">
                <a16:creationId xmlns:a16="http://schemas.microsoft.com/office/drawing/2014/main" id="{DEB78D72-5B63-4631-8B44-FFB852CACDBB}"/>
              </a:ext>
            </a:extLst>
          </p:cNvPr>
          <p:cNvSpPr>
            <a:spLocks noChangeArrowheads="1"/>
          </p:cNvSpPr>
          <p:nvPr/>
        </p:nvSpPr>
        <p:spPr bwMode="auto">
          <a:xfrm rot="10800000" flipV="1">
            <a:off x="4108381" y="6922310"/>
            <a:ext cx="17397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777777"/>
                </a:solidFill>
                <a:effectLst/>
                <a:latin typeface="Arial" panose="020B0604020202020204" pitchFamily="34" charset="0"/>
                <a:ea typeface="normal arial"/>
                <a:hlinkClick r:id="rId2"/>
              </a:rPr>
              <a:t>toko.tokii@jfr.co.jp</a:t>
            </a:r>
            <a:endParaRPr kumimoji="0" lang="en-US" altLang="ja-JP" sz="1000" b="0" i="0" u="none" strike="noStrike" cap="none" normalizeH="0" baseline="0" dirty="0">
              <a:ln>
                <a:noFill/>
              </a:ln>
              <a:solidFill>
                <a:srgbClr val="777777"/>
              </a:solidFill>
              <a:effectLst/>
              <a:latin typeface="Arial" panose="020B0604020202020204" pitchFamily="34" charset="0"/>
              <a:ea typeface="normal arial"/>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chemeClr val="tx1"/>
                </a:solidFill>
                <a:effectLst/>
                <a:latin typeface="Arial" panose="020B0604020202020204" pitchFamily="34" charset="0"/>
              </a:rPr>
              <a:t> </a:t>
            </a:r>
          </a:p>
        </p:txBody>
      </p:sp>
      <p:sp>
        <p:nvSpPr>
          <p:cNvPr id="23" name="Rectangle 2">
            <a:extLst>
              <a:ext uri="{FF2B5EF4-FFF2-40B4-BE49-F238E27FC236}">
                <a16:creationId xmlns:a16="http://schemas.microsoft.com/office/drawing/2014/main" id="{E9F8605F-6F81-4B09-905E-3AED5D68BE5B}"/>
              </a:ext>
            </a:extLst>
          </p:cNvPr>
          <p:cNvSpPr>
            <a:spLocks noChangeArrowheads="1"/>
          </p:cNvSpPr>
          <p:nvPr/>
        </p:nvSpPr>
        <p:spPr bwMode="auto">
          <a:xfrm rot="10800000" flipV="1">
            <a:off x="4445118" y="7269870"/>
            <a:ext cx="1929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777777"/>
                </a:solidFill>
                <a:effectLst/>
                <a:latin typeface="Arial" panose="020B0604020202020204" pitchFamily="34" charset="0"/>
                <a:ea typeface="normal arial"/>
                <a:hlinkClick r:id="rId3"/>
              </a:rPr>
              <a:t>miki_kunimoto@itp.co.jp</a:t>
            </a:r>
            <a:endParaRPr kumimoji="0" lang="en-US" altLang="ja-JP" sz="1000" b="0" i="0" u="none" strike="noStrike" cap="none" normalizeH="0" baseline="0" dirty="0">
              <a:ln>
                <a:noFill/>
              </a:ln>
              <a:solidFill>
                <a:srgbClr val="777777"/>
              </a:solidFill>
              <a:effectLst/>
              <a:latin typeface="Arial" panose="020B0604020202020204" pitchFamily="34" charset="0"/>
              <a:ea typeface="normal aria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chemeClr val="tx1"/>
                </a:solidFill>
                <a:effectLst/>
                <a:latin typeface="Arial" panose="020B0604020202020204" pitchFamily="34" charset="0"/>
              </a:rPr>
              <a:t> </a:t>
            </a:r>
          </a:p>
        </p:txBody>
      </p:sp>
      <p:sp>
        <p:nvSpPr>
          <p:cNvPr id="34" name="Rectangle 2">
            <a:extLst>
              <a:ext uri="{FF2B5EF4-FFF2-40B4-BE49-F238E27FC236}">
                <a16:creationId xmlns:a16="http://schemas.microsoft.com/office/drawing/2014/main" id="{35E62FE6-9B76-41CF-8059-C05F35D27B1F}"/>
              </a:ext>
            </a:extLst>
          </p:cNvPr>
          <p:cNvSpPr>
            <a:spLocks noChangeArrowheads="1"/>
          </p:cNvSpPr>
          <p:nvPr/>
        </p:nvSpPr>
        <p:spPr bwMode="auto">
          <a:xfrm rot="10800000" flipV="1">
            <a:off x="4610468" y="7656368"/>
            <a:ext cx="12572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ja-JP" sz="1000" b="0" i="0" u="none" strike="noStrike" cap="none" normalizeH="0" baseline="0" dirty="0">
                <a:ln>
                  <a:noFill/>
                </a:ln>
                <a:solidFill>
                  <a:srgbClr val="777777"/>
                </a:solidFill>
                <a:effectLst/>
                <a:latin typeface="Arial" panose="020B0604020202020204" pitchFamily="34" charset="0"/>
                <a:ea typeface="normal arial"/>
                <a:hlinkClick r:id="rId4"/>
              </a:rPr>
              <a:t>dmaas77</a:t>
            </a:r>
            <a:r>
              <a:rPr kumimoji="0" lang="ja-JP" altLang="ja-JP" sz="1000" b="0" i="0" u="none" strike="noStrike" cap="none" normalizeH="0" baseline="0" dirty="0">
                <a:ln>
                  <a:noFill/>
                </a:ln>
                <a:solidFill>
                  <a:srgbClr val="777777"/>
                </a:solidFill>
                <a:effectLst/>
                <a:latin typeface="Arial" panose="020B0604020202020204" pitchFamily="34" charset="0"/>
                <a:ea typeface="normal arial"/>
                <a:hlinkClick r:id="rId4"/>
              </a:rPr>
              <a:t>@</a:t>
            </a:r>
            <a:r>
              <a:rPr kumimoji="0" lang="en-US" altLang="ja-JP" sz="1000" b="0" i="0" u="none" strike="noStrike" cap="none" normalizeH="0" baseline="0" dirty="0">
                <a:ln>
                  <a:noFill/>
                </a:ln>
                <a:solidFill>
                  <a:srgbClr val="777777"/>
                </a:solidFill>
                <a:effectLst/>
                <a:latin typeface="Arial" panose="020B0604020202020204" pitchFamily="34" charset="0"/>
                <a:ea typeface="normal arial"/>
                <a:hlinkClick r:id="rId4"/>
              </a:rPr>
              <a:t>jfr</a:t>
            </a:r>
            <a:r>
              <a:rPr kumimoji="0" lang="ja-JP" altLang="ja-JP" sz="1000" b="0" i="0" u="none" strike="noStrike" cap="none" normalizeH="0" baseline="0" dirty="0">
                <a:ln>
                  <a:noFill/>
                </a:ln>
                <a:solidFill>
                  <a:srgbClr val="777777"/>
                </a:solidFill>
                <a:effectLst/>
                <a:latin typeface="Arial" panose="020B0604020202020204" pitchFamily="34" charset="0"/>
                <a:ea typeface="normal arial"/>
                <a:hlinkClick r:id="rId4"/>
              </a:rPr>
              <a:t>.co.jp</a:t>
            </a:r>
            <a:endParaRPr kumimoji="0" lang="en-US" altLang="ja-JP" sz="1000" b="0" i="0" u="none" strike="noStrike" cap="none" normalizeH="0" baseline="0" dirty="0">
              <a:ln>
                <a:noFill/>
              </a:ln>
              <a:solidFill>
                <a:srgbClr val="777777"/>
              </a:solidFill>
              <a:effectLst/>
              <a:latin typeface="Arial" panose="020B0604020202020204" pitchFamily="34" charset="0"/>
              <a:ea typeface="normal arial"/>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chemeClr val="tx1"/>
                </a:solidFill>
                <a:effectLst/>
                <a:latin typeface="Arial" panose="020B0604020202020204" pitchFamily="34" charset="0"/>
              </a:rPr>
              <a:t> </a:t>
            </a:r>
          </a:p>
        </p:txBody>
      </p:sp>
      <p:sp>
        <p:nvSpPr>
          <p:cNvPr id="2" name="テキスト ボックス 1">
            <a:extLst>
              <a:ext uri="{FF2B5EF4-FFF2-40B4-BE49-F238E27FC236}">
                <a16:creationId xmlns:a16="http://schemas.microsoft.com/office/drawing/2014/main" id="{C47CD8BF-91CB-4460-A278-A8D0D9E161EB}"/>
              </a:ext>
            </a:extLst>
          </p:cNvPr>
          <p:cNvSpPr txBox="1"/>
          <p:nvPr/>
        </p:nvSpPr>
        <p:spPr>
          <a:xfrm>
            <a:off x="-3643" y="962366"/>
            <a:ext cx="369332" cy="1482951"/>
          </a:xfrm>
          <a:prstGeom prst="rect">
            <a:avLst/>
          </a:prstGeom>
          <a:noFill/>
        </p:spPr>
        <p:txBody>
          <a:bodyPr vert="eaVert" wrap="square" rtlCol="0">
            <a:spAutoFit/>
          </a:body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発売日カレンダ</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err="1">
                <a:latin typeface="メイリオ" panose="020B0604030504040204" pitchFamily="50" charset="-128"/>
                <a:ea typeface="メイリオ" panose="020B0604030504040204" pitchFamily="50" charset="-128"/>
              </a:rPr>
              <a:t>にて</a:t>
            </a:r>
            <a:r>
              <a:rPr kumimoji="1" lang="ja-JP" altLang="en-US" sz="600" dirty="0">
                <a:latin typeface="メイリオ" panose="020B0604030504040204" pitchFamily="50" charset="-128"/>
                <a:ea typeface="メイリオ" panose="020B0604030504040204" pitchFamily="50" charset="-128"/>
              </a:rPr>
              <a:t>月ごとに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ヒアリング予定。</a:t>
            </a:r>
          </a:p>
        </p:txBody>
      </p:sp>
      <p:sp>
        <p:nvSpPr>
          <p:cNvPr id="3" name="正方形/長方形 2">
            <a:extLst>
              <a:ext uri="{FF2B5EF4-FFF2-40B4-BE49-F238E27FC236}">
                <a16:creationId xmlns:a16="http://schemas.microsoft.com/office/drawing/2014/main" id="{E635124B-BCC4-407E-A81F-BBA2F81B36A2}"/>
              </a:ext>
            </a:extLst>
          </p:cNvPr>
          <p:cNvSpPr/>
          <p:nvPr/>
        </p:nvSpPr>
        <p:spPr>
          <a:xfrm>
            <a:off x="426539" y="6771231"/>
            <a:ext cx="5407564" cy="246221"/>
          </a:xfrm>
          <a:prstGeom prst="rect">
            <a:avLst/>
          </a:prstGeom>
        </p:spPr>
        <p:txBody>
          <a:bodyPr wrap="square">
            <a:spAutoFit/>
          </a:bodyPr>
          <a:lstStyle/>
          <a:p>
            <a:pPr algn="r"/>
            <a:r>
              <a:rPr kumimoji="1" lang="ja-JP" altLang="en-US" sz="1000" dirty="0">
                <a:latin typeface="メイリオ" panose="020B0604030504040204" pitchFamily="50" charset="-128"/>
                <a:ea typeface="メイリオ" panose="020B0604030504040204" pitchFamily="50" charset="-128"/>
              </a:rPr>
              <a:t>株式会社大丸松坂屋百貨店　本社</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営業本部</a:t>
            </a:r>
            <a:r>
              <a:rPr kumimoji="1" lang="en-US" altLang="ja-JP" sz="1000" dirty="0">
                <a:latin typeface="メイリオ" panose="020B0604030504040204" pitchFamily="50" charset="-128"/>
                <a:ea typeface="メイリオ" panose="020B0604030504040204" pitchFamily="50" charset="-128"/>
              </a:rPr>
              <a:t>/MD</a:t>
            </a:r>
            <a:r>
              <a:rPr kumimoji="1" lang="ja-JP" altLang="en-US" sz="1000" dirty="0">
                <a:latin typeface="メイリオ" panose="020B0604030504040204" pitchFamily="50" charset="-128"/>
                <a:ea typeface="メイリオ" panose="020B0604030504040204" pitchFamily="50" charset="-128"/>
              </a:rPr>
              <a:t>戦略推進室：時井　統子</a:t>
            </a:r>
            <a:endParaRPr kumimoji="1" lang="en-US" altLang="ja-JP" sz="1000" dirty="0">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01245C1E-01EA-4C5C-8536-A70D3B7FD5B3}"/>
              </a:ext>
            </a:extLst>
          </p:cNvPr>
          <p:cNvSpPr/>
          <p:nvPr/>
        </p:nvSpPr>
        <p:spPr>
          <a:xfrm>
            <a:off x="426539" y="7194355"/>
            <a:ext cx="5407564" cy="246221"/>
          </a:xfrm>
          <a:prstGeom prst="rect">
            <a:avLst/>
          </a:prstGeom>
        </p:spPr>
        <p:txBody>
          <a:bodyPr wrap="square">
            <a:spAutoFit/>
          </a:bodyPr>
          <a:lstStyle/>
          <a:p>
            <a:pPr algn="r"/>
            <a:r>
              <a:rPr kumimoji="1" lang="ja-JP" altLang="en-US" sz="1000" dirty="0">
                <a:latin typeface="メイリオ" panose="020B0604030504040204" pitchFamily="50" charset="-128"/>
                <a:ea typeface="メイリオ" panose="020B0604030504040204" pitchFamily="50" charset="-128"/>
              </a:rPr>
              <a:t>株式会社石田大成社　　　　　　　　　　　　　　　 営業：國本　美貴</a:t>
            </a:r>
            <a:endParaRPr kumimoji="1" lang="en-US" altLang="ja-JP" sz="1000" dirty="0">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5E59071D-10EE-436A-8862-6838CD244F12}"/>
              </a:ext>
            </a:extLst>
          </p:cNvPr>
          <p:cNvSpPr/>
          <p:nvPr/>
        </p:nvSpPr>
        <p:spPr>
          <a:xfrm>
            <a:off x="435011" y="7558175"/>
            <a:ext cx="5407564" cy="246221"/>
          </a:xfrm>
          <a:prstGeom prst="rect">
            <a:avLst/>
          </a:prstGeom>
        </p:spPr>
        <p:txBody>
          <a:bodyPr wrap="square">
            <a:spAutoFit/>
          </a:bodyPr>
          <a:lstStyle/>
          <a:p>
            <a:pPr algn="r"/>
            <a:r>
              <a:rPr kumimoji="1" lang="ja-JP" altLang="en-US" sz="1000" dirty="0">
                <a:latin typeface="メイリオ" panose="020B0604030504040204" pitchFamily="50" charset="-128"/>
                <a:ea typeface="メイリオ" panose="020B0604030504040204" pitchFamily="50" charset="-128"/>
              </a:rPr>
              <a:t>　　　　　　　　　　　　　　 校正</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集約：土橋　由香里</a:t>
            </a:r>
            <a:endParaRPr kumimoji="1" lang="en-US" altLang="ja-JP"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0A1F158A-77ED-4125-853B-1F6F63F67864}"/>
              </a:ext>
            </a:extLst>
          </p:cNvPr>
          <p:cNvSpPr txBox="1"/>
          <p:nvPr/>
        </p:nvSpPr>
        <p:spPr>
          <a:xfrm>
            <a:off x="2915606" y="627504"/>
            <a:ext cx="646331" cy="1911638"/>
          </a:xfrm>
          <a:prstGeom prst="rect">
            <a:avLst/>
          </a:prstGeom>
          <a:noFill/>
        </p:spPr>
        <p:txBody>
          <a:bodyPr vert="eaVert" wrap="square" rtlCol="0">
            <a:spAutoFit/>
          </a:bodyPr>
          <a:lstStyle/>
          <a:p>
            <a:pPr algn="ctr"/>
            <a:r>
              <a:rPr kumimoji="1" lang="ja-JP" altLang="en-US" sz="1000" dirty="0">
                <a:latin typeface="メイリオ" panose="020B0604030504040204" pitchFamily="50" charset="-128"/>
                <a:ea typeface="メイリオ" panose="020B0604030504040204" pitchFamily="50" charset="-128"/>
              </a:rPr>
              <a:t>撮影用取材商品</a:t>
            </a:r>
            <a:endParaRPr kumimoji="1" lang="en-US" altLang="ja-JP" sz="1000" dirty="0">
              <a:latin typeface="メイリオ" panose="020B0604030504040204" pitchFamily="50" charset="-128"/>
              <a:ea typeface="メイリオ" panose="020B0604030504040204" pitchFamily="50" charset="-128"/>
            </a:endParaRPr>
          </a:p>
          <a:p>
            <a:pPr algn="ctr"/>
            <a:r>
              <a:rPr kumimoji="1" lang="ja-JP" altLang="en-US" sz="1000" dirty="0">
                <a:latin typeface="メイリオ" panose="020B0604030504040204" pitchFamily="50" charset="-128"/>
                <a:ea typeface="メイリオ" panose="020B0604030504040204" pitchFamily="50" charset="-128"/>
              </a:rPr>
              <a:t>送付のお願い</a:t>
            </a:r>
            <a:endParaRPr kumimoji="1" lang="en-US" altLang="ja-JP" sz="1000" dirty="0">
              <a:latin typeface="メイリオ" panose="020B0604030504040204" pitchFamily="50" charset="-128"/>
              <a:ea typeface="メイリオ" panose="020B0604030504040204" pitchFamily="50" charset="-128"/>
            </a:endParaRPr>
          </a:p>
          <a:p>
            <a:pPr algn="ctr"/>
            <a:endParaRPr kumimoji="1" lang="en-US" altLang="ja-JP"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2A839D57-40BE-4346-B0A0-4B05DCAFB9B4}"/>
              </a:ext>
            </a:extLst>
          </p:cNvPr>
          <p:cNvSpPr txBox="1"/>
          <p:nvPr/>
        </p:nvSpPr>
        <p:spPr>
          <a:xfrm>
            <a:off x="1950627" y="665329"/>
            <a:ext cx="646331" cy="1911638"/>
          </a:xfrm>
          <a:prstGeom prst="rect">
            <a:avLst/>
          </a:prstGeom>
          <a:noFill/>
        </p:spPr>
        <p:txBody>
          <a:bodyPr vert="eaVert" wrap="square" rtlCol="0">
            <a:spAutoFit/>
          </a:bodyPr>
          <a:lstStyle/>
          <a:p>
            <a:pPr algn="ctr"/>
            <a:r>
              <a:rPr kumimoji="1" lang="ja-JP" altLang="en-US" sz="1000" dirty="0">
                <a:latin typeface="メイリオ" panose="020B0604030504040204" pitchFamily="50" charset="-128"/>
                <a:ea typeface="メイリオ" panose="020B0604030504040204" pitchFamily="50" charset="-128"/>
              </a:rPr>
              <a:t>取材についての</a:t>
            </a:r>
            <a:endParaRPr kumimoji="1" lang="en-US" altLang="ja-JP" sz="1000" dirty="0">
              <a:latin typeface="メイリオ" panose="020B0604030504040204" pitchFamily="50" charset="-128"/>
              <a:ea typeface="メイリオ" panose="020B0604030504040204" pitchFamily="50" charset="-128"/>
            </a:endParaRPr>
          </a:p>
          <a:p>
            <a:pPr algn="ctr"/>
            <a:r>
              <a:rPr kumimoji="1" lang="ja-JP" altLang="en-US" sz="1000" dirty="0">
                <a:latin typeface="メイリオ" panose="020B0604030504040204" pitchFamily="50" charset="-128"/>
                <a:ea typeface="メイリオ" panose="020B0604030504040204" pitchFamily="50" charset="-128"/>
              </a:rPr>
              <a:t>質問シ</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トの配布</a:t>
            </a:r>
            <a:endParaRPr kumimoji="1" lang="en-US" altLang="ja-JP" sz="1000" dirty="0">
              <a:latin typeface="メイリオ" panose="020B0604030504040204" pitchFamily="50" charset="-128"/>
              <a:ea typeface="メイリオ" panose="020B0604030504040204" pitchFamily="50" charset="-128"/>
            </a:endParaRPr>
          </a:p>
          <a:p>
            <a:pPr algn="ctr"/>
            <a:endParaRPr kumimoji="1" lang="en-US" altLang="ja-JP"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F90DCE40-2A6E-4B46-909B-7BF61B35DB84}"/>
              </a:ext>
            </a:extLst>
          </p:cNvPr>
          <p:cNvSpPr txBox="1"/>
          <p:nvPr/>
        </p:nvSpPr>
        <p:spPr>
          <a:xfrm>
            <a:off x="170991" y="672250"/>
            <a:ext cx="646331" cy="1911638"/>
          </a:xfrm>
          <a:prstGeom prst="rect">
            <a:avLst/>
          </a:prstGeom>
          <a:noFill/>
        </p:spPr>
        <p:txBody>
          <a:bodyPr vert="eaVert" wrap="square" rtlCol="0">
            <a:spAutoFit/>
          </a:bodyPr>
          <a:lstStyle/>
          <a:p>
            <a:pPr algn="ctr"/>
            <a:r>
              <a:rPr kumimoji="1" lang="ja-JP" altLang="en-US" sz="1000" dirty="0">
                <a:latin typeface="メイリオ" panose="020B0604030504040204" pitchFamily="50" charset="-128"/>
                <a:ea typeface="メイリオ" panose="020B0604030504040204" pitchFamily="50" charset="-128"/>
              </a:rPr>
              <a:t>月別販売商品</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サ</a:t>
            </a:r>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ビス</a:t>
            </a:r>
            <a:r>
              <a:rPr kumimoji="1" lang="en-US" altLang="ja-JP" sz="1000" dirty="0">
                <a:latin typeface="メイリオ" panose="020B0604030504040204" pitchFamily="50" charset="-128"/>
                <a:ea typeface="メイリオ" panose="020B0604030504040204" pitchFamily="50" charset="-128"/>
              </a:rPr>
              <a:t>)</a:t>
            </a:r>
          </a:p>
          <a:p>
            <a:pPr algn="ctr"/>
            <a:r>
              <a:rPr kumimoji="1" lang="ja-JP" altLang="en-US" sz="1000" dirty="0">
                <a:latin typeface="メイリオ" panose="020B0604030504040204" pitchFamily="50" charset="-128"/>
                <a:ea typeface="メイリオ" panose="020B0604030504040204" pitchFamily="50" charset="-128"/>
              </a:rPr>
              <a:t>情報提供のお願い</a:t>
            </a:r>
            <a:endParaRPr kumimoji="1" lang="en-US" altLang="ja-JP" sz="1000" dirty="0">
              <a:latin typeface="メイリオ" panose="020B0604030504040204" pitchFamily="50" charset="-128"/>
              <a:ea typeface="メイリオ" panose="020B0604030504040204" pitchFamily="50" charset="-128"/>
            </a:endParaRPr>
          </a:p>
          <a:p>
            <a:pPr algn="ctr"/>
            <a:endParaRPr kumimoji="1" lang="en-US" altLang="ja-JP"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795171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1583</TotalTime>
  <Words>688</Words>
  <Application>Microsoft Office PowerPoint</Application>
  <PresentationFormat>画面に合わせる (4:3)</PresentationFormat>
  <Paragraphs>136</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normal arial</vt:lpstr>
      <vt:lpstr>メイリオ</vt:lpstr>
      <vt:lpstr>游ゴシック</vt:lpstr>
      <vt:lpstr>游ゴシック Light</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縣 若菜</dc:creator>
  <cp:lastModifiedBy>縣 若菜</cp:lastModifiedBy>
  <cp:revision>87</cp:revision>
  <cp:lastPrinted>2018-02-21T11:59:12Z</cp:lastPrinted>
  <dcterms:created xsi:type="dcterms:W3CDTF">2018-02-13T02:09:41Z</dcterms:created>
  <dcterms:modified xsi:type="dcterms:W3CDTF">2018-02-22T06:39:57Z</dcterms:modified>
</cp:coreProperties>
</file>