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1"/>
  </p:sldMasterIdLst>
  <p:sldIdLst>
    <p:sldId id="257" r:id="rId2"/>
    <p:sldId id="292" r:id="rId3"/>
    <p:sldId id="323" r:id="rId4"/>
    <p:sldId id="259" r:id="rId5"/>
    <p:sldId id="260" r:id="rId6"/>
    <p:sldId id="282" r:id="rId7"/>
    <p:sldId id="283" r:id="rId8"/>
    <p:sldId id="324" r:id="rId9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F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18"/>
    <p:restoredTop sz="94643"/>
  </p:normalViewPr>
  <p:slideViewPr>
    <p:cSldViewPr snapToGrid="0" snapToObjects="1" showGuides="1">
      <p:cViewPr varScale="1">
        <p:scale>
          <a:sx n="123" d="100"/>
          <a:sy n="123" d="100"/>
        </p:scale>
        <p:origin x="192" y="25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3"/>
          <p:cNvSpPr>
            <a:spLocks noChangeShapeType="1"/>
          </p:cNvSpPr>
          <p:nvPr/>
        </p:nvSpPr>
        <p:spPr bwMode="auto">
          <a:xfrm>
            <a:off x="271728" y="3213100"/>
            <a:ext cx="9283435" cy="0"/>
          </a:xfrm>
          <a:prstGeom prst="line">
            <a:avLst/>
          </a:prstGeom>
          <a:noFill/>
          <a:ln w="6350">
            <a:solidFill>
              <a:srgbClr val="E5621B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 sz="1800">
              <a:latin typeface="Arial" pitchFamily="-109" charset="0"/>
              <a:ea typeface="+mn-ea"/>
              <a:cs typeface="+mn-cs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42950" y="2286000"/>
            <a:ext cx="84201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42950" y="3886200"/>
            <a:ext cx="69342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ja-JP" altLang="en-US"/>
              <a:t>マスター サブタイトルの書式設定</a:t>
            </a:r>
            <a:endParaRPr lang="ja-JP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772304" y="6265863"/>
            <a:ext cx="4526492" cy="457200"/>
          </a:xfrm>
        </p:spPr>
        <p:txBody>
          <a:bodyPr/>
          <a:lstStyle>
            <a:lvl1pPr algn="ctr">
              <a:defRPr>
                <a:latin typeface="Arial" pitchFamily="-109" charset="0"/>
              </a:defRPr>
            </a:lvl1pPr>
          </a:lstStyle>
          <a:p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0583" y="2977777"/>
            <a:ext cx="1204580" cy="182282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D2E653B6-64D1-2A4C-BCC5-91B7905CB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0583" y="3241687"/>
            <a:ext cx="1196156" cy="4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1481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-109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1"/>
          </p:nvPr>
        </p:nvSpPr>
        <p:spPr>
          <a:xfrm>
            <a:off x="9278277" y="6553200"/>
            <a:ext cx="570971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fld id="{93FE70D0-4343-B34C-BC59-CCCB7E459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11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-109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860933" y="6553200"/>
            <a:ext cx="2311400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fld id="{93FE70D0-4343-B34C-BC59-CCCB7E459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548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507339" y="162877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47589" y="162877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-109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860933" y="6553200"/>
            <a:ext cx="2311400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fld id="{93FE70D0-4343-B34C-BC59-CCCB7E459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602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-109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860933" y="6553200"/>
            <a:ext cx="2311400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fld id="{93FE70D0-4343-B34C-BC59-CCCB7E459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8739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-109" charset="0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1027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-109" charset="0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4342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-109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860933" y="6553200"/>
            <a:ext cx="2311400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fld id="{93FE70D0-4343-B34C-BC59-CCCB7E459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0184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-109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860933" y="6553200"/>
            <a:ext cx="2311400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fld id="{93FE70D0-4343-B34C-BC59-CCCB7E459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740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-109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860933" y="6553200"/>
            <a:ext cx="2311400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fld id="{93FE70D0-4343-B34C-BC59-CCCB7E459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2026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09619" y="112714"/>
            <a:ext cx="2313120" cy="60420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65100" y="112714"/>
            <a:ext cx="6779419" cy="60420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pitchFamily="-109" charset="0"/>
              </a:defRPr>
            </a:lvl1pPr>
          </a:lstStyle>
          <a:p>
            <a:endParaRPr kumimoji="1" lang="ja-JP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3860933" y="6553200"/>
            <a:ext cx="2311400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fld id="{93FE70D0-4343-B34C-BC59-CCCB7E459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0666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タイトルとグラ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5100" y="112714"/>
            <a:ext cx="8667750" cy="57308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グラフ プレースホルダ 2"/>
          <p:cNvSpPr>
            <a:spLocks noGrp="1"/>
          </p:cNvSpPr>
          <p:nvPr>
            <p:ph type="chart" idx="1"/>
          </p:nvPr>
        </p:nvSpPr>
        <p:spPr>
          <a:xfrm>
            <a:off x="507339" y="1628776"/>
            <a:ext cx="8915400" cy="4525963"/>
          </a:xfrm>
        </p:spPr>
        <p:txBody>
          <a:bodyPr/>
          <a:lstStyle/>
          <a:p>
            <a:pPr lvl="0"/>
            <a:r>
              <a:rPr lang="ja-JP" altLang="en-US" noProof="0"/>
              <a:t>グラフを追加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0"/>
          </p:nvPr>
        </p:nvSpPr>
        <p:spPr>
          <a:xfrm>
            <a:off x="194337" y="6553200"/>
            <a:ext cx="3685513" cy="260350"/>
          </a:xfrm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1"/>
          </p:nvPr>
        </p:nvSpPr>
        <p:spPr>
          <a:xfrm>
            <a:off x="3860933" y="6553200"/>
            <a:ext cx="2311400" cy="2603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fld id="{93FE70D0-4343-B34C-BC59-CCCB7E459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668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5100" y="112714"/>
            <a:ext cx="8667750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</a:t>
            </a:r>
            <a:r>
              <a:rPr lang="en-US" altLang="ja-JP"/>
              <a:t> </a:t>
            </a:r>
            <a:r>
              <a:rPr lang="ja-JP" altLang="en-US"/>
              <a:t>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7339" y="162877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</a:t>
            </a:r>
            <a:r>
              <a:rPr lang="en-US" altLang="ja-JP"/>
              <a:t> </a:t>
            </a:r>
            <a:r>
              <a:rPr lang="ja-JP" altLang="en-US"/>
              <a:t>テキストの書式設定</a:t>
            </a:r>
            <a:endParaRPr lang="en-US" altLang="ja-JP"/>
          </a:p>
          <a:p>
            <a:pPr lvl="1"/>
            <a:r>
              <a:rPr lang="ja-JP" altLang="en-US"/>
              <a:t>第</a:t>
            </a:r>
            <a:r>
              <a:rPr lang="en-US" altLang="ja-JP"/>
              <a:t> 2 </a:t>
            </a:r>
            <a:r>
              <a:rPr lang="ja-JP" altLang="en-US"/>
              <a:t>レベル</a:t>
            </a:r>
            <a:endParaRPr lang="en-US" altLang="ja-JP"/>
          </a:p>
          <a:p>
            <a:pPr lvl="2"/>
            <a:r>
              <a:rPr lang="ja-JP" altLang="en-US"/>
              <a:t>第</a:t>
            </a:r>
            <a:r>
              <a:rPr lang="en-US" altLang="ja-JP"/>
              <a:t> 3 </a:t>
            </a:r>
            <a:r>
              <a:rPr lang="ja-JP" altLang="en-US"/>
              <a:t>レベル</a:t>
            </a:r>
            <a:endParaRPr lang="en-US" altLang="ja-JP"/>
          </a:p>
          <a:p>
            <a:pPr lvl="3"/>
            <a:r>
              <a:rPr lang="ja-JP" altLang="en-US"/>
              <a:t>第</a:t>
            </a:r>
            <a:r>
              <a:rPr lang="en-US" altLang="ja-JP"/>
              <a:t> 4 </a:t>
            </a:r>
            <a:r>
              <a:rPr lang="ja-JP" altLang="en-US"/>
              <a:t>レベル</a:t>
            </a:r>
            <a:endParaRPr lang="en-US" altLang="ja-JP"/>
          </a:p>
          <a:p>
            <a:pPr lvl="4"/>
            <a:r>
              <a:rPr lang="ja-JP" altLang="en-US"/>
              <a:t>第</a:t>
            </a:r>
            <a:r>
              <a:rPr lang="en-US" altLang="ja-JP"/>
              <a:t> 5 </a:t>
            </a:r>
            <a:r>
              <a:rPr lang="ja-JP" altLang="en-US"/>
              <a:t>レベル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4337" y="6553200"/>
            <a:ext cx="435279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700">
                <a:solidFill>
                  <a:srgbClr val="333333"/>
                </a:solidFill>
                <a:latin typeface="Calibri" pitchFamily="34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2" name="Line 11"/>
          <p:cNvSpPr>
            <a:spLocks noChangeShapeType="1"/>
          </p:cNvSpPr>
          <p:nvPr/>
        </p:nvSpPr>
        <p:spPr bwMode="auto">
          <a:xfrm>
            <a:off x="165101" y="609600"/>
            <a:ext cx="9546564" cy="0"/>
          </a:xfrm>
          <a:prstGeom prst="line">
            <a:avLst/>
          </a:prstGeom>
          <a:noFill/>
          <a:ln w="0">
            <a:solidFill>
              <a:srgbClr val="E5621B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en-US" sz="1800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7968" y="79176"/>
            <a:ext cx="666956" cy="164032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AD0630FC-F2FB-094E-BA16-2C84EC9FF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7968" y="310283"/>
            <a:ext cx="648132" cy="232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84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GPｺﾞｼｯｸE" pitchFamily="50" charset="-128"/>
          <a:ea typeface="HGPｺﾞｼｯｸE" pitchFamily="50" charset="-128"/>
          <a:cs typeface="HGPｺﾞｼｯｸE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GPｺﾞｼｯｸE" pitchFamily="50" charset="-128"/>
          <a:ea typeface="HGPｺﾞｼｯｸE" pitchFamily="50" charset="-128"/>
          <a:cs typeface="HGPｺﾞｼｯｸE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GPｺﾞｼｯｸE" pitchFamily="50" charset="-128"/>
          <a:ea typeface="HGPｺﾞｼｯｸE" pitchFamily="50" charset="-128"/>
          <a:cs typeface="HGPｺﾞｼｯｸE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GPｺﾞｼｯｸE" pitchFamily="50" charset="-128"/>
          <a:ea typeface="HGPｺﾞｼｯｸE" pitchFamily="50" charset="-128"/>
          <a:cs typeface="HGPｺﾞｼｯｸE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GPｺﾞｼｯｸE" pitchFamily="50" charset="-128"/>
          <a:ea typeface="HGPｺﾞｼｯｸE" pitchFamily="50" charset="-128"/>
          <a:cs typeface="HGPｺﾞｼｯｸE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GPｺﾞｼｯｸE" pitchFamily="50" charset="-128"/>
          <a:ea typeface="HGPｺﾞｼｯｸE" pitchFamily="50" charset="-128"/>
          <a:cs typeface="HGPｺﾞｼｯｸE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GPｺﾞｼｯｸE" pitchFamily="50" charset="-128"/>
          <a:ea typeface="HGPｺﾞｼｯｸE" pitchFamily="50" charset="-128"/>
          <a:cs typeface="HGPｺﾞｼｯｸE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0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GPｺﾞｼｯｸE" pitchFamily="50" charset="-128"/>
          <a:ea typeface="HGPｺﾞｼｯｸE" pitchFamily="50" charset="-128"/>
          <a:cs typeface="HGPｺﾞｼｯｸE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3200" b="1" dirty="0">
                <a:latin typeface="Yu Gothic" charset="-128"/>
                <a:ea typeface="Yu Gothic" charset="-128"/>
                <a:cs typeface="Yu Gothic" charset="-128"/>
              </a:rPr>
              <a:t>DEPACO</a:t>
            </a:r>
            <a:br>
              <a:rPr kumimoji="1" lang="en-US" altLang="ja-JP" b="1" dirty="0">
                <a:latin typeface="Yu Gothic" charset="-128"/>
                <a:ea typeface="Yu Gothic" charset="-128"/>
                <a:cs typeface="Yu Gothic" charset="-128"/>
              </a:rPr>
            </a:br>
            <a:r>
              <a:rPr kumimoji="1" lang="ja-JP" altLang="en-US" b="1">
                <a:latin typeface="Yu Gothic" charset="-128"/>
                <a:ea typeface="Yu Gothic" charset="-128"/>
                <a:cs typeface="Yu Gothic" charset="-128"/>
              </a:rPr>
              <a:t>原稿集約</a:t>
            </a:r>
            <a:br>
              <a:rPr kumimoji="1" lang="en-US" altLang="ja-JP" b="1" dirty="0">
                <a:latin typeface="Yu Gothic" charset="-128"/>
                <a:ea typeface="Yu Gothic" charset="-128"/>
                <a:cs typeface="Yu Gothic" charset="-128"/>
              </a:rPr>
            </a:br>
            <a:r>
              <a:rPr kumimoji="1" lang="ja-JP" altLang="en-US" b="1" dirty="0">
                <a:latin typeface="Yu Gothic" charset="-128"/>
                <a:ea typeface="Yu Gothic" charset="-128"/>
                <a:cs typeface="Yu Gothic" charset="-128"/>
              </a:rPr>
              <a:t>　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418511" y="3305889"/>
            <a:ext cx="8162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>
                <a:latin typeface="Yu Gothic" charset="-128"/>
                <a:ea typeface="Yu Gothic" charset="-128"/>
                <a:cs typeface="Yu Gothic" charset="-128"/>
              </a:rPr>
              <a:t>2018.10.22</a:t>
            </a:r>
            <a:endParaRPr lang="ja-JP" altLang="en-US" sz="1000" dirty="0">
              <a:latin typeface="Yu Gothic" charset="-128"/>
              <a:ea typeface="Yu Gothic" charset="-128"/>
              <a:cs typeface="Yu 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5297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78EAC2-6B3C-9245-9E79-23B9D3818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記事入力に必要な材料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A983A23-320E-DB43-8AE9-1A1F7D763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r>
              <a:rPr kumimoji="1" lang="ja-JP" altLang="en-US"/>
              <a:t>原稿</a:t>
            </a:r>
            <a:r>
              <a:rPr kumimoji="1" lang="en-US" altLang="ja-JP" dirty="0"/>
              <a:t>(pptx)</a:t>
            </a:r>
          </a:p>
          <a:p>
            <a:r>
              <a:rPr kumimoji="1" lang="ja-JP" altLang="en-US"/>
              <a:t>赤字集約</a:t>
            </a:r>
            <a:r>
              <a:rPr lang="ja-JP" altLang="en-US"/>
              <a:t>紙</a:t>
            </a:r>
            <a:r>
              <a:rPr lang="en-US" altLang="ja-JP" dirty="0"/>
              <a:t>(</a:t>
            </a:r>
            <a:r>
              <a:rPr lang="ja-JP" altLang="en-US"/>
              <a:t>リンク先の指示付き</a:t>
            </a:r>
            <a:r>
              <a:rPr lang="en-US" altLang="ja-JP" dirty="0"/>
              <a:t>)</a:t>
            </a:r>
          </a:p>
          <a:p>
            <a:r>
              <a:rPr kumimoji="1" lang="ja-JP" altLang="en-US"/>
              <a:t>リンクリスト</a:t>
            </a:r>
            <a:endParaRPr kumimoji="1" lang="en-US" altLang="ja-JP" dirty="0"/>
          </a:p>
          <a:p>
            <a:r>
              <a:rPr lang="ja-JP" altLang="en-US"/>
              <a:t>集約シート</a:t>
            </a:r>
            <a:endParaRPr lang="en-US" altLang="ja-JP" dirty="0"/>
          </a:p>
          <a:p>
            <a:r>
              <a:rPr kumimoji="1" lang="ja-JP" altLang="en-US"/>
              <a:t>チェックシート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48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78EAC2-6B3C-9245-9E79-23B9D3818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ウルトラに格納する材料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A983A23-320E-DB43-8AE9-1A1F7D763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6859" y="988696"/>
            <a:ext cx="8915400" cy="4525963"/>
          </a:xfrm>
        </p:spPr>
        <p:txBody>
          <a:bodyPr vert="horz"/>
          <a:lstStyle/>
          <a:p>
            <a:pPr marL="0" indent="0">
              <a:buNone/>
            </a:pPr>
            <a:r>
              <a:rPr lang="ja-JP" altLang="en-US"/>
              <a:t>該当月フォルダ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・リンクリスト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・チェックシート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各日付フォルダ</a:t>
            </a:r>
            <a:endParaRPr kumimoji="1" lang="en-US" altLang="ja-JP" dirty="0"/>
          </a:p>
          <a:p>
            <a:r>
              <a:rPr kumimoji="1" lang="ja-JP" altLang="en-US"/>
              <a:t>原稿</a:t>
            </a:r>
            <a:r>
              <a:rPr kumimoji="1" lang="en-US" altLang="ja-JP" dirty="0"/>
              <a:t>(pptx)</a:t>
            </a:r>
          </a:p>
          <a:p>
            <a:r>
              <a:rPr lang="ja-JP" altLang="en-US"/>
              <a:t>集約シート</a:t>
            </a:r>
            <a:endParaRPr lang="en-US" altLang="ja-JP" dirty="0"/>
          </a:p>
          <a:p>
            <a:r>
              <a:rPr lang="ja-JP" altLang="en-US"/>
              <a:t>書き出しフォルダ</a:t>
            </a:r>
            <a:r>
              <a:rPr lang="en-US" altLang="ja-JP" dirty="0"/>
              <a:t>(CMS</a:t>
            </a:r>
            <a:r>
              <a:rPr lang="ja-JP" altLang="en-US"/>
              <a:t>登録用画像格納済み</a:t>
            </a:r>
            <a:r>
              <a:rPr lang="en-US" altLang="ja-JP" dirty="0"/>
              <a:t>)</a:t>
            </a:r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9829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356EFA9B-A658-6E44-BDF4-2B3924CF26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"/>
          <a:stretch/>
        </p:blipFill>
        <p:spPr>
          <a:xfrm>
            <a:off x="-156387" y="693443"/>
            <a:ext cx="10275747" cy="36000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7510" y="134906"/>
            <a:ext cx="7886700" cy="432950"/>
          </a:xfrm>
        </p:spPr>
        <p:txBody>
          <a:bodyPr>
            <a:normAutofit/>
          </a:bodyPr>
          <a:lstStyle/>
          <a:p>
            <a:r>
              <a:rPr lang="ja-JP" altLang="en-US">
                <a:latin typeface="Yu Gothic" panose="020B0400000000000000" pitchFamily="34" charset="-128"/>
                <a:ea typeface="Yu Gothic" panose="020B0400000000000000" pitchFamily="34" charset="-128"/>
              </a:rPr>
              <a:t>▶</a:t>
            </a:r>
            <a:r>
              <a:rPr kumimoji="1" lang="ja-JP" altLang="en-US">
                <a:latin typeface="Yu Gothic" panose="020B0400000000000000" pitchFamily="34" charset="-128"/>
                <a:ea typeface="Yu Gothic" panose="020B0400000000000000" pitchFamily="34" charset="-128"/>
              </a:rPr>
              <a:t>格納用フォルダを用意する</a:t>
            </a:r>
            <a:endParaRPr kumimoji="1" lang="ja-JP" altLang="en-US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68980" y="5153435"/>
            <a:ext cx="618218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350">
                <a:latin typeface="Yu Gothic" charset="-128"/>
                <a:ea typeface="Yu Gothic" charset="-128"/>
                <a:cs typeface="Yu Gothic" charset="-128"/>
              </a:rPr>
              <a:t>上記に各日付のフォルダを作り、記事用の材料を集約する。</a:t>
            </a:r>
            <a:endParaRPr lang="ja-JP" altLang="en-US" sz="1350" dirty="0">
              <a:latin typeface="Yu Gothic" charset="-128"/>
              <a:ea typeface="Yu Gothic" charset="-128"/>
              <a:cs typeface="Yu Gothic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860006" y="2213367"/>
            <a:ext cx="24668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>
                <a:solidFill>
                  <a:srgbClr val="FF0000"/>
                </a:solidFill>
                <a:latin typeface="Yu Gothic Medium" charset="-128"/>
                <a:ea typeface="Yu Gothic Medium" charset="-128"/>
                <a:cs typeface="Yu Gothic Medium" charset="-128"/>
              </a:rPr>
              <a:t>各日付のフォルダを作成</a:t>
            </a:r>
            <a:endParaRPr lang="ja-JP" altLang="en-US" sz="1600" dirty="0">
              <a:solidFill>
                <a:srgbClr val="FF0000"/>
              </a:solidFill>
              <a:latin typeface="Yu Gothic Medium" charset="-128"/>
              <a:ea typeface="Yu Gothic Medium" charset="-128"/>
              <a:cs typeface="Yu Gothic Medium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68980" y="4658516"/>
            <a:ext cx="8357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IDG-UltraConstruction2/Documents/DEPACO/</a:t>
            </a:r>
            <a:r>
              <a:rPr lang="ja-JP" altLang="en-US"/>
              <a:t>材料</a:t>
            </a:r>
            <a:r>
              <a:rPr lang="en-US" altLang="ja-JP" dirty="0"/>
              <a:t>/</a:t>
            </a:r>
            <a:r>
              <a:rPr lang="ja-JP" altLang="en-US"/>
              <a:t>取材</a:t>
            </a:r>
            <a:r>
              <a:rPr lang="en-US" altLang="ja-JP" dirty="0"/>
              <a:t>/1800(</a:t>
            </a:r>
            <a:r>
              <a:rPr lang="ja-JP" altLang="en-US"/>
              <a:t>該当月のフォルダ</a:t>
            </a:r>
            <a:r>
              <a:rPr lang="en-US" altLang="ja-JP" dirty="0"/>
              <a:t>)</a:t>
            </a:r>
            <a:endParaRPr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801484" y="23693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ja-JP" altLang="en-US" dirty="0"/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59865C69-958C-D644-B007-B9F2B94BE08E}"/>
              </a:ext>
            </a:extLst>
          </p:cNvPr>
          <p:cNvCxnSpPr/>
          <p:nvPr/>
        </p:nvCxnSpPr>
        <p:spPr bwMode="auto">
          <a:xfrm>
            <a:off x="5821680" y="1844040"/>
            <a:ext cx="1038326" cy="413017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216572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7A81F57E-63D6-D549-B19B-A50BA6DAE6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"/>
          <a:stretch/>
        </p:blipFill>
        <p:spPr>
          <a:xfrm>
            <a:off x="252000" y="843280"/>
            <a:ext cx="4320000" cy="2880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9609921-700C-1E4A-B74B-F48CE0C8E3E7}"/>
              </a:ext>
            </a:extLst>
          </p:cNvPr>
          <p:cNvSpPr txBox="1"/>
          <p:nvPr/>
        </p:nvSpPr>
        <p:spPr>
          <a:xfrm>
            <a:off x="4770120" y="843280"/>
            <a:ext cx="5101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/>
              <a:t>「リンクリスト」と「集約シート」を月のフォルダに格納</a:t>
            </a:r>
            <a:endParaRPr lang="en-US" altLang="ja-JP" dirty="0"/>
          </a:p>
        </p:txBody>
      </p:sp>
      <p:sp>
        <p:nvSpPr>
          <p:cNvPr id="17" name="タイトル 16">
            <a:extLst>
              <a:ext uri="{FF2B5EF4-FFF2-40B4-BE49-F238E27FC236}">
                <a16:creationId xmlns:a16="http://schemas.microsoft.com/office/drawing/2014/main" id="{29DD4F3D-D368-4C4C-84EB-71E858FDE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Yu Gothic" panose="020B0400000000000000" pitchFamily="34" charset="-128"/>
                <a:ea typeface="Yu Gothic" panose="020B0400000000000000" pitchFamily="34" charset="-128"/>
              </a:rPr>
              <a:t>▶該当月のフォルダに格納する材料</a:t>
            </a:r>
            <a:endParaRPr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BE2B2FF-9EE5-3A41-985C-F9F237E8D56A}"/>
              </a:ext>
            </a:extLst>
          </p:cNvPr>
          <p:cNvSpPr/>
          <p:nvPr/>
        </p:nvSpPr>
        <p:spPr bwMode="auto">
          <a:xfrm>
            <a:off x="2172615" y="1331366"/>
            <a:ext cx="1214324" cy="109728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9" charset="0"/>
              <a:ea typeface="ＭＳ ゴシック" pitchFamily="-109" charset="-128"/>
              <a:cs typeface="ＭＳ ゴシック" pitchFamily="-109" charset="-128"/>
            </a:endParaRP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F2812AA4-CEFB-1E4A-B291-7A05B99A578F}"/>
              </a:ext>
            </a:extLst>
          </p:cNvPr>
          <p:cNvCxnSpPr/>
          <p:nvPr/>
        </p:nvCxnSpPr>
        <p:spPr bwMode="auto">
          <a:xfrm flipV="1">
            <a:off x="3386939" y="1180058"/>
            <a:ext cx="1368552" cy="199222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36153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8C3D4414-0110-2346-9757-7EA10D6055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4336" y="843280"/>
            <a:ext cx="6120000" cy="546862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9609921-700C-1E4A-B74B-F48CE0C8E3E7}"/>
              </a:ext>
            </a:extLst>
          </p:cNvPr>
          <p:cNvSpPr txBox="1"/>
          <p:nvPr/>
        </p:nvSpPr>
        <p:spPr>
          <a:xfrm>
            <a:off x="6571420" y="2779167"/>
            <a:ext cx="302679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N-RAID</a:t>
            </a:r>
            <a:r>
              <a:rPr kumimoji="1" lang="ja-JP" altLang="en-US"/>
              <a:t>にある材料を</a:t>
            </a:r>
            <a:endParaRPr kumimoji="1" lang="en-US" altLang="ja-JP" dirty="0"/>
          </a:p>
          <a:p>
            <a:r>
              <a:rPr kumimoji="1" lang="ja-JP" altLang="en-US"/>
              <a:t>ウルトラの各日付フォルダに</a:t>
            </a:r>
            <a:endParaRPr kumimoji="1" lang="en-US" altLang="ja-JP" dirty="0"/>
          </a:p>
          <a:p>
            <a:r>
              <a:rPr kumimoji="1" lang="ja-JP" altLang="en-US"/>
              <a:t>格納する。</a:t>
            </a:r>
            <a:endParaRPr kumimoji="1" lang="en-US" altLang="ja-JP" dirty="0"/>
          </a:p>
          <a:p>
            <a:endParaRPr lang="en-US" altLang="ja-JP" dirty="0"/>
          </a:p>
          <a:p>
            <a:r>
              <a:rPr kumimoji="1" lang="ja-JP" altLang="en-US"/>
              <a:t>・原稿</a:t>
            </a:r>
            <a:r>
              <a:rPr kumimoji="1" lang="en-US" altLang="ja-JP" dirty="0"/>
              <a:t>(pptx)</a:t>
            </a:r>
          </a:p>
          <a:p>
            <a:r>
              <a:rPr lang="ja-JP" altLang="en-US"/>
              <a:t>・書き出しフォルダ</a:t>
            </a:r>
            <a:r>
              <a:rPr lang="en-US" altLang="ja-JP" dirty="0"/>
              <a:t>(</a:t>
            </a:r>
            <a:r>
              <a:rPr lang="ja-JP" altLang="en-US"/>
              <a:t>使用画像</a:t>
            </a:r>
            <a:r>
              <a:rPr lang="en-US" altLang="ja-JP" dirty="0"/>
              <a:t>)</a:t>
            </a:r>
          </a:p>
          <a:p>
            <a:r>
              <a:rPr kumimoji="1" lang="ja-JP" altLang="en-US"/>
              <a:t>・チェックリスト</a:t>
            </a:r>
            <a:endParaRPr kumimoji="1" lang="en-US" altLang="ja-JP" dirty="0"/>
          </a:p>
        </p:txBody>
      </p:sp>
      <p:sp>
        <p:nvSpPr>
          <p:cNvPr id="17" name="タイトル 16">
            <a:extLst>
              <a:ext uri="{FF2B5EF4-FFF2-40B4-BE49-F238E27FC236}">
                <a16:creationId xmlns:a16="http://schemas.microsoft.com/office/drawing/2014/main" id="{29DD4F3D-D368-4C4C-84EB-71E858FDE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Yu Gothic" panose="020B0400000000000000" pitchFamily="34" charset="-128"/>
                <a:ea typeface="Yu Gothic" panose="020B0400000000000000" pitchFamily="34" charset="-128"/>
              </a:rPr>
              <a:t>▶各記事フォルダに格納する材料</a:t>
            </a:r>
            <a:endParaRPr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156D46D-659F-B44C-A68C-FFCBC97600C5}"/>
              </a:ext>
            </a:extLst>
          </p:cNvPr>
          <p:cNvSpPr/>
          <p:nvPr/>
        </p:nvSpPr>
        <p:spPr bwMode="auto">
          <a:xfrm>
            <a:off x="414336" y="3225800"/>
            <a:ext cx="1020764" cy="20320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9" charset="0"/>
              <a:ea typeface="ＭＳ ゴシック" pitchFamily="-109" charset="-128"/>
              <a:cs typeface="ＭＳ ゴシック" pitchFamily="-109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47912C2-5F88-9C43-8A4B-CFDDDBD57E99}"/>
              </a:ext>
            </a:extLst>
          </p:cNvPr>
          <p:cNvSpPr/>
          <p:nvPr/>
        </p:nvSpPr>
        <p:spPr bwMode="auto">
          <a:xfrm>
            <a:off x="414336" y="5651500"/>
            <a:ext cx="1084264" cy="25400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9" charset="0"/>
              <a:ea typeface="ＭＳ ゴシック" pitchFamily="-109" charset="-128"/>
              <a:cs typeface="ＭＳ ゴシック" pitchFamily="-109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7D84AFA-8CD3-3840-80B5-63DA2B8AD26F}"/>
              </a:ext>
            </a:extLst>
          </p:cNvPr>
          <p:cNvSpPr/>
          <p:nvPr/>
        </p:nvSpPr>
        <p:spPr bwMode="auto">
          <a:xfrm>
            <a:off x="5087936" y="1401886"/>
            <a:ext cx="1084264" cy="25400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9" charset="0"/>
              <a:ea typeface="ＭＳ ゴシック" pitchFamily="-109" charset="-128"/>
              <a:cs typeface="ＭＳ ゴシック" pitchFamily="-109" charset="-128"/>
            </a:endParaRPr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C31F3DBB-8DB7-CE46-9D82-82AFAB353684}"/>
              </a:ext>
            </a:extLst>
          </p:cNvPr>
          <p:cNvCxnSpPr/>
          <p:nvPr/>
        </p:nvCxnSpPr>
        <p:spPr bwMode="auto">
          <a:xfrm>
            <a:off x="774700" y="3429000"/>
            <a:ext cx="0" cy="222250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6DF19018-3D61-464D-8FC0-9C93AF38C20F}"/>
              </a:ext>
            </a:extLst>
          </p:cNvPr>
          <p:cNvCxnSpPr>
            <a:cxnSpLocks/>
          </p:cNvCxnSpPr>
          <p:nvPr/>
        </p:nvCxnSpPr>
        <p:spPr bwMode="auto">
          <a:xfrm flipH="1">
            <a:off x="4498975" y="1655886"/>
            <a:ext cx="1131093" cy="2585914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0501F84-E74E-4B4C-BA1A-CCA4C5583BE9}"/>
              </a:ext>
            </a:extLst>
          </p:cNvPr>
          <p:cNvSpPr txBox="1"/>
          <p:nvPr/>
        </p:nvSpPr>
        <p:spPr>
          <a:xfrm>
            <a:off x="6558720" y="1194475"/>
            <a:ext cx="28007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◆</a:t>
            </a:r>
            <a:r>
              <a:rPr kumimoji="1" lang="en-US" altLang="ja-JP" dirty="0"/>
              <a:t>N-RAID</a:t>
            </a:r>
            <a:r>
              <a:rPr kumimoji="1" lang="ja-JP" altLang="en-US"/>
              <a:t>の格納場所</a:t>
            </a:r>
            <a:endParaRPr kumimoji="1" lang="en-US" altLang="ja-JP" dirty="0"/>
          </a:p>
          <a:p>
            <a:r>
              <a:rPr lang="en-US" altLang="ja-JP" dirty="0"/>
              <a:t>N-RAID/</a:t>
            </a:r>
            <a:r>
              <a:rPr lang="ja-JP" altLang="en-US"/>
              <a:t>バックアップ</a:t>
            </a:r>
            <a:r>
              <a:rPr lang="en-US" altLang="ja-JP" dirty="0"/>
              <a:t>/</a:t>
            </a:r>
            <a:r>
              <a:rPr lang="ja-JP" altLang="en-US"/>
              <a:t>大嶋</a:t>
            </a:r>
            <a:r>
              <a:rPr lang="en-US" altLang="ja-JP" dirty="0"/>
              <a:t>/</a:t>
            </a:r>
          </a:p>
          <a:p>
            <a:r>
              <a:rPr lang="en-US" altLang="ja-JP" dirty="0"/>
              <a:t>DEPACO/00</a:t>
            </a:r>
            <a:r>
              <a:rPr lang="ja-JP" altLang="en-US"/>
              <a:t>月</a:t>
            </a:r>
            <a:r>
              <a:rPr lang="en-US" altLang="ja-JP" dirty="0"/>
              <a:t>N-RAID/</a:t>
            </a:r>
          </a:p>
          <a:p>
            <a:r>
              <a:rPr lang="ja-JP" altLang="en-US"/>
              <a:t>各日付フォルダ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171774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7A81F57E-63D6-D549-B19B-A50BA6DAE67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100" y="888836"/>
            <a:ext cx="7261532" cy="5651663"/>
          </a:xfrm>
          <a:prstGeom prst="rect">
            <a:avLst/>
          </a:prstGeom>
        </p:spPr>
      </p:pic>
      <p:sp>
        <p:nvSpPr>
          <p:cNvPr id="17" name="タイトル 16">
            <a:extLst>
              <a:ext uri="{FF2B5EF4-FFF2-40B4-BE49-F238E27FC236}">
                <a16:creationId xmlns:a16="http://schemas.microsoft.com/office/drawing/2014/main" id="{29DD4F3D-D368-4C4C-84EB-71E858FDE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Yu Gothic" panose="020B0400000000000000" pitchFamily="34" charset="-128"/>
                <a:ea typeface="Yu Gothic" panose="020B0400000000000000" pitchFamily="34" charset="-128"/>
              </a:rPr>
              <a:t>▶書き出しフォルダの内容確認</a:t>
            </a:r>
            <a:endParaRPr lang="ja-JP" altLang="en-US"/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2CFD7229-EB76-804C-A3C5-1F49B26B1B3C}"/>
              </a:ext>
            </a:extLst>
          </p:cNvPr>
          <p:cNvCxnSpPr>
            <a:cxnSpLocks/>
          </p:cNvCxnSpPr>
          <p:nvPr/>
        </p:nvCxnSpPr>
        <p:spPr bwMode="auto">
          <a:xfrm flipH="1">
            <a:off x="5576751" y="1651000"/>
            <a:ext cx="23949" cy="2755900"/>
          </a:xfrm>
          <a:prstGeom prst="straightConnector1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4F89B2F-082E-B343-8B6E-25CF00CA1892}"/>
              </a:ext>
            </a:extLst>
          </p:cNvPr>
          <p:cNvSpPr/>
          <p:nvPr/>
        </p:nvSpPr>
        <p:spPr bwMode="auto">
          <a:xfrm>
            <a:off x="5080000" y="1524000"/>
            <a:ext cx="1041400" cy="12700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9" charset="0"/>
              <a:ea typeface="ＭＳ ゴシック" pitchFamily="-109" charset="-128"/>
              <a:cs typeface="ＭＳ ゴシック" pitchFamily="-109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CF4837B-64B9-0B47-B179-A338B48B1A49}"/>
              </a:ext>
            </a:extLst>
          </p:cNvPr>
          <p:cNvSpPr/>
          <p:nvPr/>
        </p:nvSpPr>
        <p:spPr bwMode="auto">
          <a:xfrm>
            <a:off x="812800" y="4762500"/>
            <a:ext cx="457200" cy="40640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9" charset="0"/>
              <a:ea typeface="ＭＳ ゴシック" pitchFamily="-109" charset="-128"/>
              <a:cs typeface="ＭＳ ゴシック" pitchFamily="-109" charset="-128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6CFEFD7A-25B9-614C-A31C-7101B5A86AAB}"/>
              </a:ext>
            </a:extLst>
          </p:cNvPr>
          <p:cNvCxnSpPr>
            <a:cxnSpLocks/>
          </p:cNvCxnSpPr>
          <p:nvPr/>
        </p:nvCxnSpPr>
        <p:spPr bwMode="auto">
          <a:xfrm flipV="1">
            <a:off x="1270000" y="1739900"/>
            <a:ext cx="3786051" cy="3092367"/>
          </a:xfrm>
          <a:prstGeom prst="straightConnector1">
            <a:avLst/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DBEA7BF-67D3-3242-8D46-2272686E8313}"/>
              </a:ext>
            </a:extLst>
          </p:cNvPr>
          <p:cNvSpPr txBox="1"/>
          <p:nvPr/>
        </p:nvSpPr>
        <p:spPr>
          <a:xfrm>
            <a:off x="7423136" y="2916195"/>
            <a:ext cx="237757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◆顔写真の格納場所</a:t>
            </a:r>
            <a:endParaRPr kumimoji="1" lang="en-US" altLang="ja-JP" dirty="0"/>
          </a:p>
          <a:p>
            <a:r>
              <a:rPr lang="ja-JP" altLang="en-US"/>
              <a:t>ウルトラ</a:t>
            </a:r>
            <a:r>
              <a:rPr lang="en-US" altLang="ja-JP" dirty="0"/>
              <a:t>2</a:t>
            </a:r>
            <a:r>
              <a:rPr lang="ja-JP" altLang="en-US"/>
              <a:t>の</a:t>
            </a:r>
            <a:r>
              <a:rPr lang="en-US" altLang="ja-JP" dirty="0"/>
              <a:t>DEPACO/</a:t>
            </a:r>
          </a:p>
          <a:p>
            <a:r>
              <a:rPr lang="ja-JP" altLang="en-US"/>
              <a:t>取材</a:t>
            </a:r>
            <a:r>
              <a:rPr lang="en-US" altLang="ja-JP" dirty="0"/>
              <a:t>/_</a:t>
            </a:r>
            <a:r>
              <a:rPr lang="ja-JP" altLang="en-US"/>
              <a:t>顔写真</a:t>
            </a:r>
            <a:endParaRPr lang="en-US" altLang="ja-JP" dirty="0"/>
          </a:p>
          <a:p>
            <a:r>
              <a:rPr lang="ja-JP" altLang="en-US"/>
              <a:t>もしくは</a:t>
            </a:r>
            <a:endParaRPr lang="en-US" altLang="ja-JP" dirty="0"/>
          </a:p>
          <a:p>
            <a:r>
              <a:rPr lang="ja-JP" altLang="en-US"/>
              <a:t>ウルトラ</a:t>
            </a:r>
            <a:r>
              <a:rPr lang="en-US" altLang="ja-JP" dirty="0"/>
              <a:t>2</a:t>
            </a:r>
            <a:r>
              <a:rPr lang="ja-JP" altLang="en-US"/>
              <a:t>の</a:t>
            </a:r>
            <a:r>
              <a:rPr lang="en-US" altLang="ja-JP" dirty="0"/>
              <a:t>DEPACO/</a:t>
            </a:r>
          </a:p>
          <a:p>
            <a:r>
              <a:rPr lang="ja-JP" altLang="en-US"/>
              <a:t>取材</a:t>
            </a:r>
            <a:r>
              <a:rPr lang="en-US" altLang="ja-JP" dirty="0"/>
              <a:t>/</a:t>
            </a:r>
          </a:p>
          <a:p>
            <a:r>
              <a:rPr lang="en-US" altLang="ja-JP" dirty="0"/>
              <a:t>_</a:t>
            </a:r>
            <a:r>
              <a:rPr lang="ja-JP" altLang="en-US"/>
              <a:t>顔出し不可用イラスト</a:t>
            </a:r>
            <a:endParaRPr lang="en-US" altLang="ja-JP" dirty="0"/>
          </a:p>
          <a:p>
            <a:endParaRPr lang="en-US" altLang="ja-JP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B40E6C6-3CD4-EF4E-94D6-5E5E0D8DC9A4}"/>
              </a:ext>
            </a:extLst>
          </p:cNvPr>
          <p:cNvSpPr txBox="1"/>
          <p:nvPr/>
        </p:nvSpPr>
        <p:spPr>
          <a:xfrm>
            <a:off x="7432466" y="923835"/>
            <a:ext cx="244490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/>
              <a:t>原稿を確認し、</a:t>
            </a:r>
            <a:endParaRPr lang="en-US" altLang="ja-JP" dirty="0"/>
          </a:p>
          <a:p>
            <a:r>
              <a:rPr lang="ja-JP" altLang="en-US"/>
              <a:t>「書き出し」フォルダ内</a:t>
            </a:r>
            <a:endParaRPr lang="en-US" altLang="ja-JP" dirty="0"/>
          </a:p>
          <a:p>
            <a:r>
              <a:rPr lang="ja-JP" altLang="en-US"/>
              <a:t>の画像に不足がないか</a:t>
            </a:r>
            <a:endParaRPr lang="en-US" altLang="ja-JP" dirty="0"/>
          </a:p>
          <a:p>
            <a:r>
              <a:rPr lang="ja-JP" altLang="en-US"/>
              <a:t>確認。</a:t>
            </a:r>
            <a:endParaRPr lang="en-US" altLang="ja-JP" dirty="0"/>
          </a:p>
          <a:p>
            <a:r>
              <a:rPr lang="ja-JP" altLang="en-US"/>
              <a:t>顔写真は上記より</a:t>
            </a:r>
            <a:endParaRPr lang="en-US" altLang="ja-JP" dirty="0"/>
          </a:p>
          <a:p>
            <a:r>
              <a:rPr lang="ja-JP" altLang="en-US"/>
              <a:t>コピペで格納。</a:t>
            </a:r>
            <a:endParaRPr lang="en-US" altLang="ja-JP" dirty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19127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タイトル 16">
            <a:extLst>
              <a:ext uri="{FF2B5EF4-FFF2-40B4-BE49-F238E27FC236}">
                <a16:creationId xmlns:a16="http://schemas.microsoft.com/office/drawing/2014/main" id="{29DD4F3D-D368-4C4C-84EB-71E858FDE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>
                <a:latin typeface="Yu Gothic" panose="020B0400000000000000" pitchFamily="34" charset="-128"/>
                <a:ea typeface="Yu Gothic" panose="020B0400000000000000" pitchFamily="34" charset="-128"/>
              </a:rPr>
              <a:t>▶集約シートの作成</a:t>
            </a:r>
            <a:endParaRPr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B40E6C6-3CD4-EF4E-94D6-5E5E0D8DC9A4}"/>
              </a:ext>
            </a:extLst>
          </p:cNvPr>
          <p:cNvSpPr txBox="1"/>
          <p:nvPr/>
        </p:nvSpPr>
        <p:spPr>
          <a:xfrm>
            <a:off x="256966" y="884870"/>
            <a:ext cx="41665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/>
              <a:t>営業より送付される「集約シート」を編集。</a:t>
            </a:r>
            <a:endParaRPr lang="en-US" altLang="ja-JP" dirty="0"/>
          </a:p>
          <a:p>
            <a:r>
              <a:rPr lang="ja-JP" altLang="en-US"/>
              <a:t>原稿や月度表から足りない部分を補完。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/>
              <a:t>完成したらウルトラに格納。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06965477"/>
      </p:ext>
    </p:extLst>
  </p:cSld>
  <p:clrMapOvr>
    <a:masterClrMapping/>
  </p:clrMapOvr>
</p:sld>
</file>

<file path=ppt/theme/theme1.xml><?xml version="1.0" encoding="utf-8"?>
<a:theme xmlns:a="http://schemas.openxmlformats.org/drawingml/2006/main" name="icomm_itp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HGPｺﾞｼｯｸE"/>
        <a:ea typeface="HGPｺﾞｼｯｸE"/>
        <a:cs typeface="HGPｺﾞｼｯｸE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ゴシック" pitchFamily="-109" charset="-128"/>
            <a:cs typeface="ＭＳ ゴシック" pitchFamily="-10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ゴシック" pitchFamily="-109" charset="-128"/>
            <a:cs typeface="ＭＳ ゴシック" pitchFamily="-109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comm_itp" id="{75852212-3C57-3548-AC22-638AA2CFD205}" vid="{4934381D-E104-9D45-BEC7-31424C2839C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icomm_itp</Template>
  <TotalTime>1400</TotalTime>
  <Words>262</Words>
  <Application>Microsoft Macintosh PowerPoint</Application>
  <PresentationFormat>A4 210 x 297 mm</PresentationFormat>
  <Paragraphs>54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6" baseType="lpstr">
      <vt:lpstr>HGPｺﾞｼｯｸE</vt:lpstr>
      <vt:lpstr>ＭＳ Ｐゴシック</vt:lpstr>
      <vt:lpstr>ＭＳ ゴシック</vt:lpstr>
      <vt:lpstr>Yu Gothic Medium</vt:lpstr>
      <vt:lpstr>Yu Gothic</vt:lpstr>
      <vt:lpstr>Arial</vt:lpstr>
      <vt:lpstr>Calibri</vt:lpstr>
      <vt:lpstr>icomm_itp</vt:lpstr>
      <vt:lpstr>DEPACO 原稿集約 　</vt:lpstr>
      <vt:lpstr>記事入力に必要な材料</vt:lpstr>
      <vt:lpstr>ウルトラに格納する材料</vt:lpstr>
      <vt:lpstr>▶格納用フォルダを用意する</vt:lpstr>
      <vt:lpstr>▶該当月のフォルダに格納する材料</vt:lpstr>
      <vt:lpstr>▶各記事フォルダに格納する材料</vt:lpstr>
      <vt:lpstr>▶書き出しフォルダの内容確認</vt:lpstr>
      <vt:lpstr>▶集約シートの作成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Artglorieux PowerCMS 管理マニュアル　　Ver. 0.1　　</dc:title>
  <dc:creator>小西茂夫</dc:creator>
  <cp:lastModifiedBy>Microsoft Office User</cp:lastModifiedBy>
  <cp:revision>64</cp:revision>
  <cp:lastPrinted>2018-11-08T06:41:28Z</cp:lastPrinted>
  <dcterms:created xsi:type="dcterms:W3CDTF">2018-06-21T02:04:24Z</dcterms:created>
  <dcterms:modified xsi:type="dcterms:W3CDTF">2018-11-08T06:42:04Z</dcterms:modified>
</cp:coreProperties>
</file>