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43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65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20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2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451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6875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65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13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906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653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71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C5402-47F6-482F-848F-21A44B0A0026}" type="datetimeFigureOut">
              <a:rPr kumimoji="1" lang="ja-JP" altLang="en-US" smtClean="0"/>
              <a:t>2014/2/12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DB920-7579-47C9-9215-91E6B5916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86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jpe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正方形/長方形 41"/>
          <p:cNvSpPr/>
          <p:nvPr/>
        </p:nvSpPr>
        <p:spPr>
          <a:xfrm>
            <a:off x="251520" y="272939"/>
            <a:ext cx="1943100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■縦型　　　現）</a:t>
            </a:r>
            <a:endParaRPr lang="ja-JP" altLang="en-US" sz="1100" dirty="0"/>
          </a:p>
        </p:txBody>
      </p:sp>
      <p:sp>
        <p:nvSpPr>
          <p:cNvPr id="70" name="正方形/長方形 69"/>
          <p:cNvSpPr/>
          <p:nvPr/>
        </p:nvSpPr>
        <p:spPr>
          <a:xfrm>
            <a:off x="137273" y="53625"/>
            <a:ext cx="3213167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留めの映像について</a:t>
            </a:r>
            <a:endParaRPr lang="ja-JP" altLang="en-US" sz="11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6" y="647428"/>
            <a:ext cx="1125124" cy="195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6" y="2732915"/>
            <a:ext cx="1125124" cy="196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236" y="4841784"/>
            <a:ext cx="1106565" cy="193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32" y="4820337"/>
            <a:ext cx="1125124" cy="1957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604" y="2746396"/>
            <a:ext cx="1106565" cy="193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603" y="630270"/>
            <a:ext cx="1106565" cy="193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線矢印コネクタ 2"/>
          <p:cNvCxnSpPr/>
          <p:nvPr/>
        </p:nvCxnSpPr>
        <p:spPr>
          <a:xfrm>
            <a:off x="1646675" y="1448780"/>
            <a:ext cx="4050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>
            <a:off x="1646675" y="3714640"/>
            <a:ext cx="4050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1718558" y="6129300"/>
            <a:ext cx="4050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 flipH="1">
            <a:off x="1650838" y="2355490"/>
            <a:ext cx="480398" cy="377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H="1">
            <a:off x="1680881" y="4682885"/>
            <a:ext cx="480398" cy="377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正方形/長方形 45"/>
          <p:cNvSpPr/>
          <p:nvPr/>
        </p:nvSpPr>
        <p:spPr>
          <a:xfrm>
            <a:off x="157567" y="686949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/>
              <a:t>①</a:t>
            </a:r>
          </a:p>
        </p:txBody>
      </p:sp>
      <p:sp>
        <p:nvSpPr>
          <p:cNvPr id="48" name="正方形/長方形 47"/>
          <p:cNvSpPr/>
          <p:nvPr/>
        </p:nvSpPr>
        <p:spPr>
          <a:xfrm>
            <a:off x="1781690" y="683695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②</a:t>
            </a:r>
            <a:endParaRPr lang="ja-JP" altLang="en-US" sz="1100" dirty="0"/>
          </a:p>
        </p:txBody>
      </p:sp>
      <p:sp>
        <p:nvSpPr>
          <p:cNvPr id="49" name="正方形/長方形 48"/>
          <p:cNvSpPr/>
          <p:nvPr/>
        </p:nvSpPr>
        <p:spPr>
          <a:xfrm>
            <a:off x="161510" y="2852355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③</a:t>
            </a:r>
            <a:endParaRPr lang="ja-JP" altLang="en-US" sz="1100" dirty="0"/>
          </a:p>
        </p:txBody>
      </p:sp>
      <p:sp>
        <p:nvSpPr>
          <p:cNvPr id="50" name="正方形/長方形 49"/>
          <p:cNvSpPr/>
          <p:nvPr/>
        </p:nvSpPr>
        <p:spPr>
          <a:xfrm>
            <a:off x="1785633" y="2849101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/>
              <a:t>④</a:t>
            </a:r>
          </a:p>
        </p:txBody>
      </p:sp>
      <p:sp>
        <p:nvSpPr>
          <p:cNvPr id="53" name="正方形/長方形 52"/>
          <p:cNvSpPr/>
          <p:nvPr/>
        </p:nvSpPr>
        <p:spPr>
          <a:xfrm>
            <a:off x="198629" y="4917419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⑤</a:t>
            </a:r>
            <a:endParaRPr lang="ja-JP" altLang="en-US" sz="1100" dirty="0"/>
          </a:p>
        </p:txBody>
      </p:sp>
      <p:sp>
        <p:nvSpPr>
          <p:cNvPr id="54" name="正方形/長方形 53"/>
          <p:cNvSpPr/>
          <p:nvPr/>
        </p:nvSpPr>
        <p:spPr>
          <a:xfrm>
            <a:off x="1822752" y="4914165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⑥</a:t>
            </a:r>
            <a:endParaRPr lang="ja-JP" altLang="en-US" sz="1100" dirty="0"/>
          </a:p>
        </p:txBody>
      </p:sp>
      <p:sp>
        <p:nvSpPr>
          <p:cNvPr id="55" name="正方形/長方形 54"/>
          <p:cNvSpPr/>
          <p:nvPr/>
        </p:nvSpPr>
        <p:spPr>
          <a:xfrm>
            <a:off x="3671900" y="1815900"/>
            <a:ext cx="11701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②④⑥を</a:t>
            </a:r>
            <a:endParaRPr lang="en-US" altLang="ja-JP" sz="1100" dirty="0" smtClean="0"/>
          </a:p>
          <a:p>
            <a:r>
              <a:rPr lang="ja-JP" altLang="en-US" sz="1100" dirty="0" smtClean="0"/>
              <a:t>共通映像に</a:t>
            </a:r>
            <a:endParaRPr lang="ja-JP" altLang="en-US" sz="1100" dirty="0"/>
          </a:p>
        </p:txBody>
      </p:sp>
      <p:sp>
        <p:nvSpPr>
          <p:cNvPr id="5" name="角丸四角形 4"/>
          <p:cNvSpPr/>
          <p:nvPr/>
        </p:nvSpPr>
        <p:spPr>
          <a:xfrm>
            <a:off x="1891037" y="534549"/>
            <a:ext cx="1645848" cy="632345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右矢印 5"/>
          <p:cNvSpPr/>
          <p:nvPr/>
        </p:nvSpPr>
        <p:spPr>
          <a:xfrm>
            <a:off x="3896926" y="3214679"/>
            <a:ext cx="399766" cy="85413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695476"/>
            <a:ext cx="3789321" cy="577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正方形/長方形 65"/>
          <p:cNvSpPr/>
          <p:nvPr/>
        </p:nvSpPr>
        <p:spPr>
          <a:xfrm>
            <a:off x="5942241" y="1376205"/>
            <a:ext cx="2527754" cy="47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spc="150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にて販売中！！</a:t>
            </a:r>
            <a:endParaRPr lang="en-US" altLang="ja-JP" b="1" spc="150" dirty="0" smtClean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67" name="グループ化 66"/>
          <p:cNvGrpSpPr/>
          <p:nvPr/>
        </p:nvGrpSpPr>
        <p:grpSpPr>
          <a:xfrm>
            <a:off x="4752020" y="953857"/>
            <a:ext cx="1163779" cy="998648"/>
            <a:chOff x="3596963" y="4622089"/>
            <a:chExt cx="879465" cy="665185"/>
          </a:xfrm>
        </p:grpSpPr>
        <p:sp>
          <p:nvSpPr>
            <p:cNvPr id="68" name="円/楕円 67"/>
            <p:cNvSpPr/>
            <p:nvPr/>
          </p:nvSpPr>
          <p:spPr>
            <a:xfrm rot="20155276">
              <a:off x="3652962" y="4622089"/>
              <a:ext cx="767468" cy="6593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ja-JP" altLang="en-US" sz="11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9" name="円/楕円 68"/>
            <p:cNvSpPr/>
            <p:nvPr/>
          </p:nvSpPr>
          <p:spPr>
            <a:xfrm rot="20155276">
              <a:off x="3596963" y="4642874"/>
              <a:ext cx="879465" cy="6444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ja-JP" altLang="en-US" sz="2000" dirty="0" smtClean="0">
                  <a:solidFill>
                    <a:schemeClr val="tx1"/>
                  </a:solidFill>
                  <a:latin typeface="+mj-lt"/>
                </a:rPr>
                <a:t>ルミネ</a:t>
              </a:r>
              <a:r>
                <a:rPr lang="en-US" altLang="ja-JP" sz="2000" dirty="0" smtClean="0">
                  <a:solidFill>
                    <a:schemeClr val="tx1"/>
                  </a:solidFill>
                  <a:latin typeface="+mj-lt"/>
                </a:rPr>
                <a:t>1</a:t>
              </a:r>
              <a:endParaRPr lang="en-US" altLang="ja-JP" sz="2000" dirty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altLang="ja-JP" sz="2000" dirty="0" smtClean="0">
                  <a:solidFill>
                    <a:schemeClr val="tx1"/>
                  </a:solidFill>
                  <a:latin typeface="+mj-lt"/>
                </a:rPr>
                <a:t>7F</a:t>
              </a:r>
              <a:endParaRPr kumimoji="1" lang="ja-JP" altLang="en-US" sz="2000" dirty="0">
                <a:solidFill>
                  <a:schemeClr val="tx1"/>
                </a:solidFill>
                <a:latin typeface="+mj-lt"/>
              </a:endParaRPr>
            </a:p>
          </p:txBody>
        </p:sp>
      </p:grpSp>
      <p:pic>
        <p:nvPicPr>
          <p:cNvPr id="71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121" y="1072844"/>
            <a:ext cx="2648703" cy="34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6676191" y="2619243"/>
            <a:ext cx="1733219" cy="4914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rgbClr val="FF7C80"/>
                </a:solidFill>
              </a:rPr>
              <a:t>プリマヴィスタ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  <a:p>
            <a:r>
              <a:rPr lang="ja-JP" altLang="en-US" sz="1000" dirty="0" smtClean="0">
                <a:solidFill>
                  <a:srgbClr val="FF7C80"/>
                </a:solidFill>
              </a:rPr>
              <a:t>くずれにくい </a:t>
            </a:r>
            <a:r>
              <a:rPr lang="ja-JP" altLang="en-US" sz="1000" dirty="0">
                <a:solidFill>
                  <a:srgbClr val="FF7C80"/>
                </a:solidFill>
              </a:rPr>
              <a:t>化粧のり実感 パウダーファンデーション</a:t>
            </a:r>
            <a:r>
              <a:rPr lang="en-US" altLang="ja-JP" sz="1000" dirty="0">
                <a:solidFill>
                  <a:srgbClr val="FF7C80"/>
                </a:solidFill>
              </a:rPr>
              <a:t>UV</a:t>
            </a:r>
            <a:r>
              <a:rPr lang="ja-JP" altLang="en-US" sz="1000" dirty="0">
                <a:solidFill>
                  <a:srgbClr val="FF7C80"/>
                </a:solidFill>
              </a:rPr>
              <a:t> 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</p:txBody>
      </p:sp>
      <p:sp>
        <p:nvSpPr>
          <p:cNvPr id="11" name="フリーフォーム 10"/>
          <p:cNvSpPr/>
          <p:nvPr/>
        </p:nvSpPr>
        <p:spPr>
          <a:xfrm>
            <a:off x="6516914" y="2258870"/>
            <a:ext cx="769257" cy="363252"/>
          </a:xfrm>
          <a:custGeom>
            <a:avLst/>
            <a:gdLst>
              <a:gd name="connsiteX0" fmla="*/ 0 w 769257"/>
              <a:gd name="connsiteY0" fmla="*/ 87481 h 363252"/>
              <a:gd name="connsiteX1" fmla="*/ 43543 w 769257"/>
              <a:gd name="connsiteY1" fmla="*/ 14909 h 363252"/>
              <a:gd name="connsiteX2" fmla="*/ 159657 w 769257"/>
              <a:gd name="connsiteY2" fmla="*/ 395 h 363252"/>
              <a:gd name="connsiteX3" fmla="*/ 464457 w 769257"/>
              <a:gd name="connsiteY3" fmla="*/ 14909 h 363252"/>
              <a:gd name="connsiteX4" fmla="*/ 551543 w 769257"/>
              <a:gd name="connsiteY4" fmla="*/ 58452 h 363252"/>
              <a:gd name="connsiteX5" fmla="*/ 566057 w 769257"/>
              <a:gd name="connsiteY5" fmla="*/ 101995 h 363252"/>
              <a:gd name="connsiteX6" fmla="*/ 551543 w 769257"/>
              <a:gd name="connsiteY6" fmla="*/ 145538 h 363252"/>
              <a:gd name="connsiteX7" fmla="*/ 508000 w 769257"/>
              <a:gd name="connsiteY7" fmla="*/ 174566 h 363252"/>
              <a:gd name="connsiteX8" fmla="*/ 391886 w 769257"/>
              <a:gd name="connsiteY8" fmla="*/ 203595 h 363252"/>
              <a:gd name="connsiteX9" fmla="*/ 333829 w 769257"/>
              <a:gd name="connsiteY9" fmla="*/ 189081 h 363252"/>
              <a:gd name="connsiteX10" fmla="*/ 290286 w 769257"/>
              <a:gd name="connsiteY10" fmla="*/ 101995 h 363252"/>
              <a:gd name="connsiteX11" fmla="*/ 420915 w 769257"/>
              <a:gd name="connsiteY11" fmla="*/ 87481 h 363252"/>
              <a:gd name="connsiteX12" fmla="*/ 508000 w 769257"/>
              <a:gd name="connsiteY12" fmla="*/ 116509 h 363252"/>
              <a:gd name="connsiteX13" fmla="*/ 595086 w 769257"/>
              <a:gd name="connsiteY13" fmla="*/ 174566 h 363252"/>
              <a:gd name="connsiteX14" fmla="*/ 624115 w 769257"/>
              <a:gd name="connsiteY14" fmla="*/ 218109 h 363252"/>
              <a:gd name="connsiteX15" fmla="*/ 725715 w 769257"/>
              <a:gd name="connsiteY15" fmla="*/ 305195 h 363252"/>
              <a:gd name="connsiteX16" fmla="*/ 769257 w 769257"/>
              <a:gd name="connsiteY16" fmla="*/ 363252 h 36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9257" h="363252">
                <a:moveTo>
                  <a:pt x="0" y="87481"/>
                </a:moveTo>
                <a:cubicBezTo>
                  <a:pt x="14514" y="63290"/>
                  <a:pt x="18777" y="28418"/>
                  <a:pt x="43543" y="14909"/>
                </a:cubicBezTo>
                <a:cubicBezTo>
                  <a:pt x="77786" y="-3769"/>
                  <a:pt x="120651" y="395"/>
                  <a:pt x="159657" y="395"/>
                </a:cubicBezTo>
                <a:cubicBezTo>
                  <a:pt x="261372" y="395"/>
                  <a:pt x="362857" y="10071"/>
                  <a:pt x="464457" y="14909"/>
                </a:cubicBezTo>
                <a:cubicBezTo>
                  <a:pt x="493140" y="24470"/>
                  <a:pt x="531082" y="32875"/>
                  <a:pt x="551543" y="58452"/>
                </a:cubicBezTo>
                <a:cubicBezTo>
                  <a:pt x="561100" y="70399"/>
                  <a:pt x="561219" y="87481"/>
                  <a:pt x="566057" y="101995"/>
                </a:cubicBezTo>
                <a:cubicBezTo>
                  <a:pt x="561219" y="116509"/>
                  <a:pt x="561100" y="133591"/>
                  <a:pt x="551543" y="145538"/>
                </a:cubicBezTo>
                <a:cubicBezTo>
                  <a:pt x="540646" y="159159"/>
                  <a:pt x="523602" y="166765"/>
                  <a:pt x="508000" y="174566"/>
                </a:cubicBezTo>
                <a:cubicBezTo>
                  <a:pt x="478242" y="189445"/>
                  <a:pt x="419495" y="198073"/>
                  <a:pt x="391886" y="203595"/>
                </a:cubicBezTo>
                <a:cubicBezTo>
                  <a:pt x="372534" y="198757"/>
                  <a:pt x="350427" y="200146"/>
                  <a:pt x="333829" y="189081"/>
                </a:cubicBezTo>
                <a:cubicBezTo>
                  <a:pt x="309711" y="173003"/>
                  <a:pt x="298566" y="126834"/>
                  <a:pt x="290286" y="101995"/>
                </a:cubicBezTo>
                <a:cubicBezTo>
                  <a:pt x="352696" y="60388"/>
                  <a:pt x="326103" y="63778"/>
                  <a:pt x="420915" y="87481"/>
                </a:cubicBezTo>
                <a:cubicBezTo>
                  <a:pt x="450600" y="94902"/>
                  <a:pt x="508000" y="116509"/>
                  <a:pt x="508000" y="116509"/>
                </a:cubicBezTo>
                <a:cubicBezTo>
                  <a:pt x="537029" y="135861"/>
                  <a:pt x="575733" y="145537"/>
                  <a:pt x="595086" y="174566"/>
                </a:cubicBezTo>
                <a:cubicBezTo>
                  <a:pt x="604762" y="189080"/>
                  <a:pt x="611780" y="205774"/>
                  <a:pt x="624115" y="218109"/>
                </a:cubicBezTo>
                <a:cubicBezTo>
                  <a:pt x="720210" y="314204"/>
                  <a:pt x="646725" y="210406"/>
                  <a:pt x="725715" y="305195"/>
                </a:cubicBezTo>
                <a:cubicBezTo>
                  <a:pt x="807774" y="403667"/>
                  <a:pt x="723097" y="317092"/>
                  <a:pt x="769257" y="363252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正方形/長方形 73"/>
          <p:cNvSpPr/>
          <p:nvPr/>
        </p:nvSpPr>
        <p:spPr>
          <a:xfrm>
            <a:off x="5157065" y="3962835"/>
            <a:ext cx="1733219" cy="4163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rgbClr val="FF7C80"/>
                </a:solidFill>
              </a:rPr>
              <a:t>プリマヴィスタ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  <a:p>
            <a:r>
              <a:rPr lang="ja-JP" altLang="en-US" sz="1000" dirty="0" smtClean="0">
                <a:solidFill>
                  <a:srgbClr val="FF7C80"/>
                </a:solidFill>
              </a:rPr>
              <a:t>皮脂</a:t>
            </a:r>
            <a:r>
              <a:rPr lang="ja-JP" altLang="en-US" sz="1000" dirty="0">
                <a:solidFill>
                  <a:srgbClr val="FF7C80"/>
                </a:solidFill>
              </a:rPr>
              <a:t>くずれ防止化粧下地 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</p:txBody>
      </p:sp>
      <p:sp>
        <p:nvSpPr>
          <p:cNvPr id="12" name="フリーフォーム 11"/>
          <p:cNvSpPr/>
          <p:nvPr/>
        </p:nvSpPr>
        <p:spPr>
          <a:xfrm>
            <a:off x="6487886" y="3654025"/>
            <a:ext cx="899885" cy="290609"/>
          </a:xfrm>
          <a:custGeom>
            <a:avLst/>
            <a:gdLst>
              <a:gd name="connsiteX0" fmla="*/ 0 w 899885"/>
              <a:gd name="connsiteY0" fmla="*/ 290609 h 290609"/>
              <a:gd name="connsiteX1" fmla="*/ 14514 w 899885"/>
              <a:gd name="connsiteY1" fmla="*/ 159981 h 290609"/>
              <a:gd name="connsiteX2" fmla="*/ 72571 w 899885"/>
              <a:gd name="connsiteY2" fmla="*/ 130952 h 290609"/>
              <a:gd name="connsiteX3" fmla="*/ 275771 w 899885"/>
              <a:gd name="connsiteY3" fmla="*/ 87409 h 290609"/>
              <a:gd name="connsiteX4" fmla="*/ 406400 w 899885"/>
              <a:gd name="connsiteY4" fmla="*/ 116438 h 290609"/>
              <a:gd name="connsiteX5" fmla="*/ 435428 w 899885"/>
              <a:gd name="connsiteY5" fmla="*/ 159981 h 290609"/>
              <a:gd name="connsiteX6" fmla="*/ 420914 w 899885"/>
              <a:gd name="connsiteY6" fmla="*/ 218038 h 290609"/>
              <a:gd name="connsiteX7" fmla="*/ 246743 w 899885"/>
              <a:gd name="connsiteY7" fmla="*/ 159981 h 290609"/>
              <a:gd name="connsiteX8" fmla="*/ 261257 w 899885"/>
              <a:gd name="connsiteY8" fmla="*/ 87409 h 290609"/>
              <a:gd name="connsiteX9" fmla="*/ 377371 w 899885"/>
              <a:gd name="connsiteY9" fmla="*/ 43867 h 290609"/>
              <a:gd name="connsiteX10" fmla="*/ 420914 w 899885"/>
              <a:gd name="connsiteY10" fmla="*/ 14838 h 290609"/>
              <a:gd name="connsiteX11" fmla="*/ 653143 w 899885"/>
              <a:gd name="connsiteY11" fmla="*/ 14838 h 290609"/>
              <a:gd name="connsiteX12" fmla="*/ 711200 w 899885"/>
              <a:gd name="connsiteY12" fmla="*/ 29352 h 290609"/>
              <a:gd name="connsiteX13" fmla="*/ 798285 w 899885"/>
              <a:gd name="connsiteY13" fmla="*/ 58381 h 290609"/>
              <a:gd name="connsiteX14" fmla="*/ 827314 w 899885"/>
              <a:gd name="connsiteY14" fmla="*/ 101924 h 290609"/>
              <a:gd name="connsiteX15" fmla="*/ 870857 w 899885"/>
              <a:gd name="connsiteY15" fmla="*/ 145467 h 290609"/>
              <a:gd name="connsiteX16" fmla="*/ 899885 w 899885"/>
              <a:gd name="connsiteY16" fmla="*/ 174495 h 29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9885" h="290609">
                <a:moveTo>
                  <a:pt x="0" y="290609"/>
                </a:moveTo>
                <a:cubicBezTo>
                  <a:pt x="4838" y="247066"/>
                  <a:pt x="-3615" y="199865"/>
                  <a:pt x="14514" y="159981"/>
                </a:cubicBezTo>
                <a:cubicBezTo>
                  <a:pt x="23467" y="140284"/>
                  <a:pt x="52237" y="138346"/>
                  <a:pt x="72571" y="130952"/>
                </a:cubicBezTo>
                <a:cubicBezTo>
                  <a:pt x="159592" y="99308"/>
                  <a:pt x="185413" y="100318"/>
                  <a:pt x="275771" y="87409"/>
                </a:cubicBezTo>
                <a:cubicBezTo>
                  <a:pt x="276659" y="87557"/>
                  <a:pt x="387596" y="101395"/>
                  <a:pt x="406400" y="116438"/>
                </a:cubicBezTo>
                <a:cubicBezTo>
                  <a:pt x="420021" y="127335"/>
                  <a:pt x="425752" y="145467"/>
                  <a:pt x="435428" y="159981"/>
                </a:cubicBezTo>
                <a:cubicBezTo>
                  <a:pt x="430590" y="179333"/>
                  <a:pt x="440159" y="212789"/>
                  <a:pt x="420914" y="218038"/>
                </a:cubicBezTo>
                <a:cubicBezTo>
                  <a:pt x="292580" y="253038"/>
                  <a:pt x="290484" y="225594"/>
                  <a:pt x="246743" y="159981"/>
                </a:cubicBezTo>
                <a:cubicBezTo>
                  <a:pt x="251581" y="135790"/>
                  <a:pt x="245202" y="106140"/>
                  <a:pt x="261257" y="87409"/>
                </a:cubicBezTo>
                <a:cubicBezTo>
                  <a:pt x="268199" y="79310"/>
                  <a:pt x="355992" y="50993"/>
                  <a:pt x="377371" y="43867"/>
                </a:cubicBezTo>
                <a:cubicBezTo>
                  <a:pt x="391885" y="34191"/>
                  <a:pt x="404581" y="20963"/>
                  <a:pt x="420914" y="14838"/>
                </a:cubicBezTo>
                <a:cubicBezTo>
                  <a:pt x="498944" y="-14423"/>
                  <a:pt x="570603" y="7335"/>
                  <a:pt x="653143" y="14838"/>
                </a:cubicBezTo>
                <a:cubicBezTo>
                  <a:pt x="672495" y="19676"/>
                  <a:pt x="692093" y="23620"/>
                  <a:pt x="711200" y="29352"/>
                </a:cubicBezTo>
                <a:cubicBezTo>
                  <a:pt x="740508" y="38145"/>
                  <a:pt x="798285" y="58381"/>
                  <a:pt x="798285" y="58381"/>
                </a:cubicBezTo>
                <a:cubicBezTo>
                  <a:pt x="807961" y="72895"/>
                  <a:pt x="816147" y="88523"/>
                  <a:pt x="827314" y="101924"/>
                </a:cubicBezTo>
                <a:cubicBezTo>
                  <a:pt x="840455" y="117693"/>
                  <a:pt x="856343" y="130953"/>
                  <a:pt x="870857" y="145467"/>
                </a:cubicBezTo>
                <a:lnTo>
                  <a:pt x="899885" y="174495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正方形/長方形 74"/>
          <p:cNvSpPr/>
          <p:nvPr/>
        </p:nvSpPr>
        <p:spPr>
          <a:xfrm>
            <a:off x="6419561" y="5764398"/>
            <a:ext cx="1733219" cy="63985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rgbClr val="FF7C80"/>
                </a:solidFill>
              </a:rPr>
              <a:t>プリマヴィスタ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  <a:p>
            <a:r>
              <a:rPr lang="ja-JP" altLang="en-US" sz="1000" dirty="0" smtClean="0">
                <a:solidFill>
                  <a:srgbClr val="FF7C80"/>
                </a:solidFill>
              </a:rPr>
              <a:t>化粧</a:t>
            </a:r>
            <a:r>
              <a:rPr lang="ja-JP" altLang="en-US" sz="1000" dirty="0">
                <a:solidFill>
                  <a:srgbClr val="FF7C80"/>
                </a:solidFill>
              </a:rPr>
              <a:t>のり実感 </a:t>
            </a:r>
            <a:endParaRPr lang="en-US" altLang="ja-JP" sz="1000" dirty="0" smtClean="0">
              <a:solidFill>
                <a:srgbClr val="FF7C80"/>
              </a:solidFill>
            </a:endParaRPr>
          </a:p>
          <a:p>
            <a:r>
              <a:rPr lang="ja-JP" altLang="en-US" sz="1000" dirty="0" smtClean="0">
                <a:solidFill>
                  <a:srgbClr val="FF7C80"/>
                </a:solidFill>
              </a:rPr>
              <a:t>リキッドファンデーション</a:t>
            </a:r>
            <a:r>
              <a:rPr lang="en-US" altLang="ja-JP" sz="1000" dirty="0">
                <a:solidFill>
                  <a:srgbClr val="FF7C80"/>
                </a:solidFill>
              </a:rPr>
              <a:t>UV </a:t>
            </a:r>
            <a:r>
              <a:rPr lang="ja-JP" altLang="en-US" sz="1000" dirty="0">
                <a:solidFill>
                  <a:srgbClr val="FF7C80"/>
                </a:solidFill>
              </a:rPr>
              <a:t>＜くずれにくいタイプ＞ 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</p:txBody>
      </p:sp>
      <p:sp>
        <p:nvSpPr>
          <p:cNvPr id="13" name="フリーフォーム 12"/>
          <p:cNvSpPr/>
          <p:nvPr/>
        </p:nvSpPr>
        <p:spPr>
          <a:xfrm>
            <a:off x="5936343" y="5297714"/>
            <a:ext cx="624114" cy="464457"/>
          </a:xfrm>
          <a:custGeom>
            <a:avLst/>
            <a:gdLst>
              <a:gd name="connsiteX0" fmla="*/ 0 w 624114"/>
              <a:gd name="connsiteY0" fmla="*/ 58057 h 464457"/>
              <a:gd name="connsiteX1" fmla="*/ 101600 w 624114"/>
              <a:gd name="connsiteY1" fmla="*/ 14515 h 464457"/>
              <a:gd name="connsiteX2" fmla="*/ 145143 w 624114"/>
              <a:gd name="connsiteY2" fmla="*/ 0 h 464457"/>
              <a:gd name="connsiteX3" fmla="*/ 377371 w 624114"/>
              <a:gd name="connsiteY3" fmla="*/ 29029 h 464457"/>
              <a:gd name="connsiteX4" fmla="*/ 420914 w 624114"/>
              <a:gd name="connsiteY4" fmla="*/ 58057 h 464457"/>
              <a:gd name="connsiteX5" fmla="*/ 464457 w 624114"/>
              <a:gd name="connsiteY5" fmla="*/ 145143 h 464457"/>
              <a:gd name="connsiteX6" fmla="*/ 449943 w 624114"/>
              <a:gd name="connsiteY6" fmla="*/ 246743 h 464457"/>
              <a:gd name="connsiteX7" fmla="*/ 406400 w 624114"/>
              <a:gd name="connsiteY7" fmla="*/ 261257 h 464457"/>
              <a:gd name="connsiteX8" fmla="*/ 290286 w 624114"/>
              <a:gd name="connsiteY8" fmla="*/ 246743 h 464457"/>
              <a:gd name="connsiteX9" fmla="*/ 290286 w 624114"/>
              <a:gd name="connsiteY9" fmla="*/ 116115 h 464457"/>
              <a:gd name="connsiteX10" fmla="*/ 333828 w 624114"/>
              <a:gd name="connsiteY10" fmla="*/ 101600 h 464457"/>
              <a:gd name="connsiteX11" fmla="*/ 537028 w 624114"/>
              <a:gd name="connsiteY11" fmla="*/ 116115 h 464457"/>
              <a:gd name="connsiteX12" fmla="*/ 595086 w 624114"/>
              <a:gd name="connsiteY12" fmla="*/ 203200 h 464457"/>
              <a:gd name="connsiteX13" fmla="*/ 624114 w 624114"/>
              <a:gd name="connsiteY13" fmla="*/ 348343 h 464457"/>
              <a:gd name="connsiteX14" fmla="*/ 609600 w 624114"/>
              <a:gd name="connsiteY14" fmla="*/ 435429 h 464457"/>
              <a:gd name="connsiteX15" fmla="*/ 609600 w 624114"/>
              <a:gd name="connsiteY15" fmla="*/ 464457 h 4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24114" h="464457">
                <a:moveTo>
                  <a:pt x="0" y="58057"/>
                </a:moveTo>
                <a:cubicBezTo>
                  <a:pt x="33867" y="43543"/>
                  <a:pt x="67390" y="28199"/>
                  <a:pt x="101600" y="14515"/>
                </a:cubicBezTo>
                <a:cubicBezTo>
                  <a:pt x="115805" y="8833"/>
                  <a:pt x="129843" y="0"/>
                  <a:pt x="145143" y="0"/>
                </a:cubicBezTo>
                <a:cubicBezTo>
                  <a:pt x="214907" y="0"/>
                  <a:pt x="305672" y="17079"/>
                  <a:pt x="377371" y="29029"/>
                </a:cubicBezTo>
                <a:cubicBezTo>
                  <a:pt x="391885" y="38705"/>
                  <a:pt x="408579" y="45722"/>
                  <a:pt x="420914" y="58057"/>
                </a:cubicBezTo>
                <a:cubicBezTo>
                  <a:pt x="449051" y="86194"/>
                  <a:pt x="452652" y="109728"/>
                  <a:pt x="464457" y="145143"/>
                </a:cubicBezTo>
                <a:cubicBezTo>
                  <a:pt x="459619" y="179010"/>
                  <a:pt x="465242" y="216144"/>
                  <a:pt x="449943" y="246743"/>
                </a:cubicBezTo>
                <a:cubicBezTo>
                  <a:pt x="443101" y="260427"/>
                  <a:pt x="421699" y="261257"/>
                  <a:pt x="406400" y="261257"/>
                </a:cubicBezTo>
                <a:cubicBezTo>
                  <a:pt x="367394" y="261257"/>
                  <a:pt x="328991" y="251581"/>
                  <a:pt x="290286" y="246743"/>
                </a:cubicBezTo>
                <a:cubicBezTo>
                  <a:pt x="279269" y="202678"/>
                  <a:pt x="260133" y="161345"/>
                  <a:pt x="290286" y="116115"/>
                </a:cubicBezTo>
                <a:cubicBezTo>
                  <a:pt x="298772" y="103385"/>
                  <a:pt x="319314" y="106438"/>
                  <a:pt x="333828" y="101600"/>
                </a:cubicBezTo>
                <a:lnTo>
                  <a:pt x="537028" y="116115"/>
                </a:lnTo>
                <a:cubicBezTo>
                  <a:pt x="569544" y="128760"/>
                  <a:pt x="595086" y="203200"/>
                  <a:pt x="595086" y="203200"/>
                </a:cubicBezTo>
                <a:cubicBezTo>
                  <a:pt x="612960" y="256822"/>
                  <a:pt x="624114" y="281631"/>
                  <a:pt x="624114" y="348343"/>
                </a:cubicBezTo>
                <a:cubicBezTo>
                  <a:pt x="624114" y="377772"/>
                  <a:pt x="613250" y="406227"/>
                  <a:pt x="609600" y="435429"/>
                </a:cubicBezTo>
                <a:cubicBezTo>
                  <a:pt x="608400" y="445030"/>
                  <a:pt x="609600" y="454781"/>
                  <a:pt x="609600" y="46445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正方形/長方形 75"/>
          <p:cNvSpPr/>
          <p:nvPr/>
        </p:nvSpPr>
        <p:spPr>
          <a:xfrm rot="21093558">
            <a:off x="4878316" y="2274968"/>
            <a:ext cx="1733219" cy="92972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en-US" altLang="ja-JP" sz="1000" dirty="0" smtClean="0">
              <a:solidFill>
                <a:srgbClr val="FF7C80"/>
              </a:solidFill>
            </a:endParaRPr>
          </a:p>
        </p:txBody>
      </p:sp>
      <p:pic>
        <p:nvPicPr>
          <p:cNvPr id="72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2875">
            <a:off x="5020052" y="2387819"/>
            <a:ext cx="1443267" cy="71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グループ化 13"/>
          <p:cNvGrpSpPr/>
          <p:nvPr/>
        </p:nvGrpSpPr>
        <p:grpSpPr>
          <a:xfrm>
            <a:off x="7193837" y="3430092"/>
            <a:ext cx="829192" cy="1616158"/>
            <a:chOff x="7193837" y="3430092"/>
            <a:chExt cx="829192" cy="1616158"/>
          </a:xfrm>
        </p:grpSpPr>
        <p:sp>
          <p:nvSpPr>
            <p:cNvPr id="77" name="正方形/長方形 76"/>
            <p:cNvSpPr/>
            <p:nvPr/>
          </p:nvSpPr>
          <p:spPr>
            <a:xfrm rot="673494">
              <a:off x="7193837" y="3430092"/>
              <a:ext cx="829192" cy="16161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kumimoji="1" lang="en-US" altLang="ja-JP" sz="1000" dirty="0" smtClean="0">
                <a:solidFill>
                  <a:srgbClr val="FF7C80"/>
                </a:solidFill>
              </a:endParaRPr>
            </a:p>
          </p:txBody>
        </p:sp>
        <p:pic>
          <p:nvPicPr>
            <p:cNvPr id="73" name="Picture 1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76827">
              <a:off x="7346387" y="3523664"/>
              <a:ext cx="525760" cy="137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8" name="正方形/長方形 77"/>
          <p:cNvSpPr/>
          <p:nvPr/>
        </p:nvSpPr>
        <p:spPr>
          <a:xfrm rot="21164975">
            <a:off x="5255735" y="4742230"/>
            <a:ext cx="829192" cy="161615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en-US" altLang="ja-JP" sz="1000" dirty="0" smtClean="0">
              <a:solidFill>
                <a:srgbClr val="FF7C8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5496">
            <a:off x="5359018" y="4964432"/>
            <a:ext cx="617769" cy="121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正方形/長方形 78"/>
          <p:cNvSpPr/>
          <p:nvPr/>
        </p:nvSpPr>
        <p:spPr>
          <a:xfrm>
            <a:off x="4626971" y="368660"/>
            <a:ext cx="1943100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/>
              <a:t>修正案</a:t>
            </a:r>
            <a:r>
              <a:rPr lang="ja-JP" altLang="en-US" sz="1100" dirty="0" smtClean="0"/>
              <a:t>）</a:t>
            </a:r>
            <a:endParaRPr lang="ja-JP" altLang="en-US" sz="1100" dirty="0"/>
          </a:p>
        </p:txBody>
      </p:sp>
      <p:sp>
        <p:nvSpPr>
          <p:cNvPr id="80" name="正方形/長方形 79"/>
          <p:cNvSpPr/>
          <p:nvPr/>
        </p:nvSpPr>
        <p:spPr>
          <a:xfrm>
            <a:off x="5247075" y="272939"/>
            <a:ext cx="3504109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b="1" dirty="0" smtClean="0">
                <a:solidFill>
                  <a:srgbClr val="FF0000"/>
                </a:solidFill>
              </a:rPr>
              <a:t>■①③⑤の秒数を</a:t>
            </a:r>
            <a:r>
              <a:rPr lang="en-US" altLang="ja-JP" sz="1100" b="1" dirty="0" smtClean="0">
                <a:solidFill>
                  <a:srgbClr val="FF0000"/>
                </a:solidFill>
              </a:rPr>
              <a:t>10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秒⇒</a:t>
            </a:r>
            <a:r>
              <a:rPr lang="en-US" altLang="ja-JP" sz="1100" b="1" dirty="0" smtClean="0">
                <a:solidFill>
                  <a:srgbClr val="FF0000"/>
                </a:solidFill>
              </a:rPr>
              <a:t>7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秒程度に。</a:t>
            </a:r>
            <a:endParaRPr lang="en-US" altLang="ja-JP" sz="1100" b="1" dirty="0" smtClean="0">
              <a:solidFill>
                <a:srgbClr val="FF0000"/>
              </a:solidFill>
            </a:endParaRPr>
          </a:p>
          <a:p>
            <a:r>
              <a:rPr lang="ja-JP" altLang="en-US" sz="1100" b="1" dirty="0" smtClean="0">
                <a:solidFill>
                  <a:srgbClr val="FF0000"/>
                </a:solidFill>
              </a:rPr>
              <a:t>■②④⑥を</a:t>
            </a:r>
            <a:r>
              <a:rPr lang="en-US" altLang="ja-JP" sz="1100" b="1" dirty="0" smtClean="0">
                <a:solidFill>
                  <a:srgbClr val="FF0000"/>
                </a:solidFill>
              </a:rPr>
              <a:t>5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秒から</a:t>
            </a:r>
            <a:r>
              <a:rPr lang="en-US" altLang="ja-JP" sz="1100" b="1" dirty="0" smtClean="0">
                <a:solidFill>
                  <a:srgbClr val="FF0000"/>
                </a:solidFill>
              </a:rPr>
              <a:t>7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秒に。下記の共通クリエイティブに。</a:t>
            </a:r>
            <a:endParaRPr lang="ja-JP" altLang="en-US" sz="1100" b="1" dirty="0">
              <a:solidFill>
                <a:srgbClr val="FF0000"/>
              </a:solidFill>
            </a:endParaRPr>
          </a:p>
        </p:txBody>
      </p:sp>
      <p:sp>
        <p:nvSpPr>
          <p:cNvPr id="83" name="正方形/長方形 82"/>
          <p:cNvSpPr/>
          <p:nvPr/>
        </p:nvSpPr>
        <p:spPr>
          <a:xfrm>
            <a:off x="9195167" y="3570819"/>
            <a:ext cx="2204762" cy="6001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←商品画像　切り抜きっぽいテイストで。キャプション的にブランド名・商品名を。</a:t>
            </a:r>
            <a:endParaRPr lang="en-US" altLang="ja-JP" sz="1100" dirty="0"/>
          </a:p>
        </p:txBody>
      </p:sp>
    </p:spTree>
    <p:extLst>
      <p:ext uri="{BB962C8B-B14F-4D97-AF65-F5344CB8AC3E}">
        <p14:creationId xmlns:p14="http://schemas.microsoft.com/office/powerpoint/2010/main" val="8114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正方形/長方形 41"/>
          <p:cNvSpPr/>
          <p:nvPr/>
        </p:nvSpPr>
        <p:spPr>
          <a:xfrm>
            <a:off x="251520" y="272939"/>
            <a:ext cx="1943100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■横型　　　現）</a:t>
            </a:r>
            <a:endParaRPr lang="ja-JP" altLang="en-US" sz="1100" dirty="0"/>
          </a:p>
        </p:txBody>
      </p:sp>
      <p:sp>
        <p:nvSpPr>
          <p:cNvPr id="70" name="正方形/長方形 69"/>
          <p:cNvSpPr/>
          <p:nvPr/>
        </p:nvSpPr>
        <p:spPr>
          <a:xfrm>
            <a:off x="137273" y="53625"/>
            <a:ext cx="3213167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留めの映像について</a:t>
            </a:r>
            <a:endParaRPr lang="ja-JP" altLang="en-US" sz="1100" dirty="0"/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2501770" y="1285319"/>
            <a:ext cx="4050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>
            <a:off x="2501770" y="3200139"/>
            <a:ext cx="4050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 flipH="1">
            <a:off x="2505933" y="1840989"/>
            <a:ext cx="480398" cy="377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正方形/長方形 45"/>
          <p:cNvSpPr/>
          <p:nvPr/>
        </p:nvSpPr>
        <p:spPr>
          <a:xfrm>
            <a:off x="157567" y="494093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/>
              <a:t>①</a:t>
            </a:r>
          </a:p>
        </p:txBody>
      </p:sp>
      <p:sp>
        <p:nvSpPr>
          <p:cNvPr id="48" name="正方形/長方形 47"/>
          <p:cNvSpPr/>
          <p:nvPr/>
        </p:nvSpPr>
        <p:spPr>
          <a:xfrm>
            <a:off x="2636785" y="520234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②</a:t>
            </a:r>
            <a:endParaRPr lang="ja-JP" altLang="en-US" sz="1100" dirty="0"/>
          </a:p>
        </p:txBody>
      </p:sp>
      <p:sp>
        <p:nvSpPr>
          <p:cNvPr id="49" name="正方形/長方形 48"/>
          <p:cNvSpPr/>
          <p:nvPr/>
        </p:nvSpPr>
        <p:spPr>
          <a:xfrm>
            <a:off x="161510" y="2308459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③</a:t>
            </a:r>
            <a:endParaRPr lang="ja-JP" altLang="en-US" sz="1100" dirty="0"/>
          </a:p>
        </p:txBody>
      </p:sp>
      <p:sp>
        <p:nvSpPr>
          <p:cNvPr id="50" name="正方形/長方形 49"/>
          <p:cNvSpPr/>
          <p:nvPr/>
        </p:nvSpPr>
        <p:spPr>
          <a:xfrm>
            <a:off x="2640728" y="2334600"/>
            <a:ext cx="408988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/>
              <a:t>④</a:t>
            </a:r>
          </a:p>
        </p:txBody>
      </p:sp>
      <p:sp>
        <p:nvSpPr>
          <p:cNvPr id="55" name="正方形/長方形 54"/>
          <p:cNvSpPr/>
          <p:nvPr/>
        </p:nvSpPr>
        <p:spPr>
          <a:xfrm>
            <a:off x="2513922" y="3969060"/>
            <a:ext cx="11701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②④を</a:t>
            </a:r>
            <a:endParaRPr lang="en-US" altLang="ja-JP" sz="1100" dirty="0" smtClean="0"/>
          </a:p>
          <a:p>
            <a:r>
              <a:rPr lang="ja-JP" altLang="en-US" sz="1100" dirty="0" smtClean="0"/>
              <a:t>共通映像に</a:t>
            </a:r>
            <a:endParaRPr lang="ja-JP" altLang="en-US" sz="1100" dirty="0"/>
          </a:p>
        </p:txBody>
      </p:sp>
      <p:sp>
        <p:nvSpPr>
          <p:cNvPr id="2" name="正方形/長方形 1"/>
          <p:cNvSpPr/>
          <p:nvPr/>
        </p:nvSpPr>
        <p:spPr>
          <a:xfrm>
            <a:off x="544621" y="781844"/>
            <a:ext cx="1917601" cy="1066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CF ver.1</a:t>
            </a:r>
            <a:endParaRPr kumimoji="1" lang="ja-JP" altLang="en-US" dirty="0"/>
          </a:p>
        </p:txBody>
      </p:sp>
      <p:pic>
        <p:nvPicPr>
          <p:cNvPr id="47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835" y="781844"/>
            <a:ext cx="1934397" cy="106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正方形/長方形 50"/>
          <p:cNvSpPr/>
          <p:nvPr/>
        </p:nvSpPr>
        <p:spPr>
          <a:xfrm>
            <a:off x="544620" y="2401663"/>
            <a:ext cx="1917601" cy="1066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CF ver.2</a:t>
            </a:r>
            <a:endParaRPr kumimoji="1" lang="ja-JP" altLang="en-US" dirty="0"/>
          </a:p>
        </p:txBody>
      </p:sp>
      <p:pic>
        <p:nvPicPr>
          <p:cNvPr id="52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887" y="2477378"/>
            <a:ext cx="1934397" cy="106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角丸四角形 55"/>
          <p:cNvSpPr/>
          <p:nvPr/>
        </p:nvSpPr>
        <p:spPr>
          <a:xfrm>
            <a:off x="2945756" y="624898"/>
            <a:ext cx="2256313" cy="3067862"/>
          </a:xfrm>
          <a:prstGeom prst="roundRect">
            <a:avLst>
              <a:gd name="adj" fmla="val 1280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340" y="3924055"/>
            <a:ext cx="5206051" cy="2829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グループ化 59"/>
          <p:cNvGrpSpPr/>
          <p:nvPr/>
        </p:nvGrpSpPr>
        <p:grpSpPr>
          <a:xfrm>
            <a:off x="3986935" y="4059070"/>
            <a:ext cx="1163779" cy="998646"/>
            <a:chOff x="3596963" y="4622090"/>
            <a:chExt cx="879465" cy="665184"/>
          </a:xfrm>
        </p:grpSpPr>
        <p:sp>
          <p:nvSpPr>
            <p:cNvPr id="61" name="円/楕円 60"/>
            <p:cNvSpPr/>
            <p:nvPr/>
          </p:nvSpPr>
          <p:spPr>
            <a:xfrm rot="20155276">
              <a:off x="3652962" y="4622090"/>
              <a:ext cx="767468" cy="6593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ja-JP" altLang="en-US" sz="11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2" name="円/楕円 61"/>
            <p:cNvSpPr/>
            <p:nvPr/>
          </p:nvSpPr>
          <p:spPr>
            <a:xfrm rot="20155276">
              <a:off x="3596963" y="4642874"/>
              <a:ext cx="879465" cy="6444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ja-JP" altLang="en-US" sz="2000" dirty="0" smtClean="0">
                  <a:solidFill>
                    <a:schemeClr val="tx1"/>
                  </a:solidFill>
                  <a:latin typeface="+mj-lt"/>
                </a:rPr>
                <a:t>ルミネ</a:t>
              </a:r>
              <a:r>
                <a:rPr lang="en-US" altLang="ja-JP" sz="2000" dirty="0" smtClean="0">
                  <a:solidFill>
                    <a:schemeClr val="tx1"/>
                  </a:solidFill>
                  <a:latin typeface="+mj-lt"/>
                </a:rPr>
                <a:t>1</a:t>
              </a:r>
              <a:endParaRPr lang="en-US" altLang="ja-JP" sz="2000" dirty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altLang="ja-JP" sz="2000" dirty="0" smtClean="0">
                  <a:solidFill>
                    <a:schemeClr val="tx1"/>
                  </a:solidFill>
                  <a:latin typeface="+mj-lt"/>
                </a:rPr>
                <a:t>7F</a:t>
              </a:r>
              <a:endParaRPr kumimoji="1" lang="ja-JP" altLang="en-US" sz="2000" dirty="0">
                <a:solidFill>
                  <a:schemeClr val="tx1"/>
                </a:solidFill>
                <a:latin typeface="+mj-lt"/>
              </a:endParaRPr>
            </a:p>
          </p:txBody>
        </p:sp>
      </p:grpSp>
      <p:pic>
        <p:nvPicPr>
          <p:cNvPr id="6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4098632"/>
            <a:ext cx="2648703" cy="34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正方形/長方形 63"/>
          <p:cNvSpPr/>
          <p:nvPr/>
        </p:nvSpPr>
        <p:spPr>
          <a:xfrm>
            <a:off x="6765152" y="4336984"/>
            <a:ext cx="2527754" cy="47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spc="150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にて販売中！！</a:t>
            </a:r>
            <a:endParaRPr lang="en-US" altLang="ja-JP" b="1" spc="150" dirty="0" smtClean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4174163" y="5454225"/>
            <a:ext cx="1439668" cy="672600"/>
            <a:chOff x="4642610" y="5521000"/>
            <a:chExt cx="1439668" cy="672600"/>
          </a:xfrm>
        </p:grpSpPr>
        <p:sp>
          <p:nvSpPr>
            <p:cNvPr id="65" name="正方形/長方形 64"/>
            <p:cNvSpPr/>
            <p:nvPr/>
          </p:nvSpPr>
          <p:spPr>
            <a:xfrm rot="21093558">
              <a:off x="4642610" y="5521000"/>
              <a:ext cx="1439668" cy="672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kumimoji="1" lang="en-US" altLang="ja-JP" sz="1000" dirty="0" smtClean="0">
                <a:solidFill>
                  <a:srgbClr val="FF7C80"/>
                </a:solidFill>
              </a:endParaRPr>
            </a:p>
          </p:txBody>
        </p:sp>
        <p:pic>
          <p:nvPicPr>
            <p:cNvPr id="81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12875">
              <a:off x="4759792" y="5565536"/>
              <a:ext cx="1198824" cy="590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2" name="正方形/長方形 81"/>
          <p:cNvSpPr/>
          <p:nvPr/>
        </p:nvSpPr>
        <p:spPr>
          <a:xfrm>
            <a:off x="4554969" y="6171422"/>
            <a:ext cx="1733219" cy="47372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rgbClr val="FF7C80"/>
                </a:solidFill>
              </a:rPr>
              <a:t>プリマヴィスタ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  <a:p>
            <a:r>
              <a:rPr lang="ja-JP" altLang="en-US" sz="1000" dirty="0" smtClean="0">
                <a:solidFill>
                  <a:srgbClr val="FF7C80"/>
                </a:solidFill>
              </a:rPr>
              <a:t>くずれにくい </a:t>
            </a:r>
            <a:r>
              <a:rPr lang="ja-JP" altLang="en-US" sz="1000" dirty="0">
                <a:solidFill>
                  <a:srgbClr val="FF7C80"/>
                </a:solidFill>
              </a:rPr>
              <a:t>化粧のり実感 パウダーファンデーション</a:t>
            </a:r>
            <a:r>
              <a:rPr lang="en-US" altLang="ja-JP" sz="1000" dirty="0">
                <a:solidFill>
                  <a:srgbClr val="FF7C80"/>
                </a:solidFill>
              </a:rPr>
              <a:t>UV</a:t>
            </a:r>
            <a:r>
              <a:rPr lang="ja-JP" altLang="en-US" sz="1000" dirty="0">
                <a:solidFill>
                  <a:srgbClr val="FF7C80"/>
                </a:solidFill>
              </a:rPr>
              <a:t> </a:t>
            </a:r>
            <a:endParaRPr lang="en-US" altLang="ja-JP" sz="1000" dirty="0">
              <a:solidFill>
                <a:srgbClr val="FF7C80"/>
              </a:solidFill>
            </a:endParaRPr>
          </a:p>
        </p:txBody>
      </p:sp>
      <p:sp>
        <p:nvSpPr>
          <p:cNvPr id="83" name="フリーフォーム 82"/>
          <p:cNvSpPr/>
          <p:nvPr/>
        </p:nvSpPr>
        <p:spPr>
          <a:xfrm rot="12625093">
            <a:off x="4108335" y="6173737"/>
            <a:ext cx="589609" cy="284288"/>
          </a:xfrm>
          <a:custGeom>
            <a:avLst/>
            <a:gdLst>
              <a:gd name="connsiteX0" fmla="*/ 0 w 769257"/>
              <a:gd name="connsiteY0" fmla="*/ 87481 h 363252"/>
              <a:gd name="connsiteX1" fmla="*/ 43543 w 769257"/>
              <a:gd name="connsiteY1" fmla="*/ 14909 h 363252"/>
              <a:gd name="connsiteX2" fmla="*/ 159657 w 769257"/>
              <a:gd name="connsiteY2" fmla="*/ 395 h 363252"/>
              <a:gd name="connsiteX3" fmla="*/ 464457 w 769257"/>
              <a:gd name="connsiteY3" fmla="*/ 14909 h 363252"/>
              <a:gd name="connsiteX4" fmla="*/ 551543 w 769257"/>
              <a:gd name="connsiteY4" fmla="*/ 58452 h 363252"/>
              <a:gd name="connsiteX5" fmla="*/ 566057 w 769257"/>
              <a:gd name="connsiteY5" fmla="*/ 101995 h 363252"/>
              <a:gd name="connsiteX6" fmla="*/ 551543 w 769257"/>
              <a:gd name="connsiteY6" fmla="*/ 145538 h 363252"/>
              <a:gd name="connsiteX7" fmla="*/ 508000 w 769257"/>
              <a:gd name="connsiteY7" fmla="*/ 174566 h 363252"/>
              <a:gd name="connsiteX8" fmla="*/ 391886 w 769257"/>
              <a:gd name="connsiteY8" fmla="*/ 203595 h 363252"/>
              <a:gd name="connsiteX9" fmla="*/ 333829 w 769257"/>
              <a:gd name="connsiteY9" fmla="*/ 189081 h 363252"/>
              <a:gd name="connsiteX10" fmla="*/ 290286 w 769257"/>
              <a:gd name="connsiteY10" fmla="*/ 101995 h 363252"/>
              <a:gd name="connsiteX11" fmla="*/ 420915 w 769257"/>
              <a:gd name="connsiteY11" fmla="*/ 87481 h 363252"/>
              <a:gd name="connsiteX12" fmla="*/ 508000 w 769257"/>
              <a:gd name="connsiteY12" fmla="*/ 116509 h 363252"/>
              <a:gd name="connsiteX13" fmla="*/ 595086 w 769257"/>
              <a:gd name="connsiteY13" fmla="*/ 174566 h 363252"/>
              <a:gd name="connsiteX14" fmla="*/ 624115 w 769257"/>
              <a:gd name="connsiteY14" fmla="*/ 218109 h 363252"/>
              <a:gd name="connsiteX15" fmla="*/ 725715 w 769257"/>
              <a:gd name="connsiteY15" fmla="*/ 305195 h 363252"/>
              <a:gd name="connsiteX16" fmla="*/ 769257 w 769257"/>
              <a:gd name="connsiteY16" fmla="*/ 363252 h 36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9257" h="363252">
                <a:moveTo>
                  <a:pt x="0" y="87481"/>
                </a:moveTo>
                <a:cubicBezTo>
                  <a:pt x="14514" y="63290"/>
                  <a:pt x="18777" y="28418"/>
                  <a:pt x="43543" y="14909"/>
                </a:cubicBezTo>
                <a:cubicBezTo>
                  <a:pt x="77786" y="-3769"/>
                  <a:pt x="120651" y="395"/>
                  <a:pt x="159657" y="395"/>
                </a:cubicBezTo>
                <a:cubicBezTo>
                  <a:pt x="261372" y="395"/>
                  <a:pt x="362857" y="10071"/>
                  <a:pt x="464457" y="14909"/>
                </a:cubicBezTo>
                <a:cubicBezTo>
                  <a:pt x="493140" y="24470"/>
                  <a:pt x="531082" y="32875"/>
                  <a:pt x="551543" y="58452"/>
                </a:cubicBezTo>
                <a:cubicBezTo>
                  <a:pt x="561100" y="70399"/>
                  <a:pt x="561219" y="87481"/>
                  <a:pt x="566057" y="101995"/>
                </a:cubicBezTo>
                <a:cubicBezTo>
                  <a:pt x="561219" y="116509"/>
                  <a:pt x="561100" y="133591"/>
                  <a:pt x="551543" y="145538"/>
                </a:cubicBezTo>
                <a:cubicBezTo>
                  <a:pt x="540646" y="159159"/>
                  <a:pt x="523602" y="166765"/>
                  <a:pt x="508000" y="174566"/>
                </a:cubicBezTo>
                <a:cubicBezTo>
                  <a:pt x="478242" y="189445"/>
                  <a:pt x="419495" y="198073"/>
                  <a:pt x="391886" y="203595"/>
                </a:cubicBezTo>
                <a:cubicBezTo>
                  <a:pt x="372534" y="198757"/>
                  <a:pt x="350427" y="200146"/>
                  <a:pt x="333829" y="189081"/>
                </a:cubicBezTo>
                <a:cubicBezTo>
                  <a:pt x="309711" y="173003"/>
                  <a:pt x="298566" y="126834"/>
                  <a:pt x="290286" y="101995"/>
                </a:cubicBezTo>
                <a:cubicBezTo>
                  <a:pt x="352696" y="60388"/>
                  <a:pt x="326103" y="63778"/>
                  <a:pt x="420915" y="87481"/>
                </a:cubicBezTo>
                <a:cubicBezTo>
                  <a:pt x="450600" y="94902"/>
                  <a:pt x="508000" y="116509"/>
                  <a:pt x="508000" y="116509"/>
                </a:cubicBezTo>
                <a:cubicBezTo>
                  <a:pt x="537029" y="135861"/>
                  <a:pt x="575733" y="145537"/>
                  <a:pt x="595086" y="174566"/>
                </a:cubicBezTo>
                <a:cubicBezTo>
                  <a:pt x="604762" y="189080"/>
                  <a:pt x="611780" y="205774"/>
                  <a:pt x="624115" y="218109"/>
                </a:cubicBezTo>
                <a:cubicBezTo>
                  <a:pt x="720210" y="314204"/>
                  <a:pt x="646725" y="210406"/>
                  <a:pt x="725715" y="305195"/>
                </a:cubicBezTo>
                <a:cubicBezTo>
                  <a:pt x="807774" y="403667"/>
                  <a:pt x="723097" y="317092"/>
                  <a:pt x="769257" y="363252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正方形/長方形 86"/>
          <p:cNvSpPr/>
          <p:nvPr/>
        </p:nvSpPr>
        <p:spPr>
          <a:xfrm>
            <a:off x="6799221" y="5004175"/>
            <a:ext cx="1733219" cy="4163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rgbClr val="FF7C80"/>
                </a:solidFill>
              </a:rPr>
              <a:t>プリマヴィスタ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  <a:p>
            <a:r>
              <a:rPr lang="ja-JP" altLang="en-US" sz="1000" dirty="0" smtClean="0">
                <a:solidFill>
                  <a:srgbClr val="FF7C80"/>
                </a:solidFill>
              </a:rPr>
              <a:t>皮脂</a:t>
            </a:r>
            <a:r>
              <a:rPr lang="ja-JP" altLang="en-US" sz="1000" dirty="0">
                <a:solidFill>
                  <a:srgbClr val="FF7C80"/>
                </a:solidFill>
              </a:rPr>
              <a:t>くずれ防止化粧下地 </a:t>
            </a:r>
            <a:endParaRPr lang="en-US" altLang="ja-JP" sz="1000" dirty="0">
              <a:solidFill>
                <a:srgbClr val="FF7C80"/>
              </a:solidFill>
            </a:endParaRPr>
          </a:p>
        </p:txBody>
      </p:sp>
      <p:grpSp>
        <p:nvGrpSpPr>
          <p:cNvPr id="84" name="グループ化 83"/>
          <p:cNvGrpSpPr/>
          <p:nvPr/>
        </p:nvGrpSpPr>
        <p:grpSpPr>
          <a:xfrm>
            <a:off x="5834708" y="4599130"/>
            <a:ext cx="640550" cy="1248480"/>
            <a:chOff x="7193837" y="3430092"/>
            <a:chExt cx="829192" cy="1616158"/>
          </a:xfrm>
        </p:grpSpPr>
        <p:sp>
          <p:nvSpPr>
            <p:cNvPr id="85" name="正方形/長方形 84"/>
            <p:cNvSpPr/>
            <p:nvPr/>
          </p:nvSpPr>
          <p:spPr>
            <a:xfrm rot="673494">
              <a:off x="7193837" y="3430092"/>
              <a:ext cx="829192" cy="16161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kumimoji="1" lang="en-US" altLang="ja-JP" sz="1000" dirty="0" smtClean="0">
                <a:solidFill>
                  <a:srgbClr val="FF7C80"/>
                </a:solidFill>
              </a:endParaRPr>
            </a:p>
          </p:txBody>
        </p:sp>
        <p:pic>
          <p:nvPicPr>
            <p:cNvPr id="86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76827">
              <a:off x="7346387" y="3523664"/>
              <a:ext cx="525760" cy="137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8" name="フリーフォーム 87"/>
          <p:cNvSpPr/>
          <p:nvPr/>
        </p:nvSpPr>
        <p:spPr>
          <a:xfrm rot="12625093">
            <a:off x="6401405" y="5090758"/>
            <a:ext cx="589609" cy="284288"/>
          </a:xfrm>
          <a:custGeom>
            <a:avLst/>
            <a:gdLst>
              <a:gd name="connsiteX0" fmla="*/ 0 w 769257"/>
              <a:gd name="connsiteY0" fmla="*/ 87481 h 363252"/>
              <a:gd name="connsiteX1" fmla="*/ 43543 w 769257"/>
              <a:gd name="connsiteY1" fmla="*/ 14909 h 363252"/>
              <a:gd name="connsiteX2" fmla="*/ 159657 w 769257"/>
              <a:gd name="connsiteY2" fmla="*/ 395 h 363252"/>
              <a:gd name="connsiteX3" fmla="*/ 464457 w 769257"/>
              <a:gd name="connsiteY3" fmla="*/ 14909 h 363252"/>
              <a:gd name="connsiteX4" fmla="*/ 551543 w 769257"/>
              <a:gd name="connsiteY4" fmla="*/ 58452 h 363252"/>
              <a:gd name="connsiteX5" fmla="*/ 566057 w 769257"/>
              <a:gd name="connsiteY5" fmla="*/ 101995 h 363252"/>
              <a:gd name="connsiteX6" fmla="*/ 551543 w 769257"/>
              <a:gd name="connsiteY6" fmla="*/ 145538 h 363252"/>
              <a:gd name="connsiteX7" fmla="*/ 508000 w 769257"/>
              <a:gd name="connsiteY7" fmla="*/ 174566 h 363252"/>
              <a:gd name="connsiteX8" fmla="*/ 391886 w 769257"/>
              <a:gd name="connsiteY8" fmla="*/ 203595 h 363252"/>
              <a:gd name="connsiteX9" fmla="*/ 333829 w 769257"/>
              <a:gd name="connsiteY9" fmla="*/ 189081 h 363252"/>
              <a:gd name="connsiteX10" fmla="*/ 290286 w 769257"/>
              <a:gd name="connsiteY10" fmla="*/ 101995 h 363252"/>
              <a:gd name="connsiteX11" fmla="*/ 420915 w 769257"/>
              <a:gd name="connsiteY11" fmla="*/ 87481 h 363252"/>
              <a:gd name="connsiteX12" fmla="*/ 508000 w 769257"/>
              <a:gd name="connsiteY12" fmla="*/ 116509 h 363252"/>
              <a:gd name="connsiteX13" fmla="*/ 595086 w 769257"/>
              <a:gd name="connsiteY13" fmla="*/ 174566 h 363252"/>
              <a:gd name="connsiteX14" fmla="*/ 624115 w 769257"/>
              <a:gd name="connsiteY14" fmla="*/ 218109 h 363252"/>
              <a:gd name="connsiteX15" fmla="*/ 725715 w 769257"/>
              <a:gd name="connsiteY15" fmla="*/ 305195 h 363252"/>
              <a:gd name="connsiteX16" fmla="*/ 769257 w 769257"/>
              <a:gd name="connsiteY16" fmla="*/ 363252 h 36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9257" h="363252">
                <a:moveTo>
                  <a:pt x="0" y="87481"/>
                </a:moveTo>
                <a:cubicBezTo>
                  <a:pt x="14514" y="63290"/>
                  <a:pt x="18777" y="28418"/>
                  <a:pt x="43543" y="14909"/>
                </a:cubicBezTo>
                <a:cubicBezTo>
                  <a:pt x="77786" y="-3769"/>
                  <a:pt x="120651" y="395"/>
                  <a:pt x="159657" y="395"/>
                </a:cubicBezTo>
                <a:cubicBezTo>
                  <a:pt x="261372" y="395"/>
                  <a:pt x="362857" y="10071"/>
                  <a:pt x="464457" y="14909"/>
                </a:cubicBezTo>
                <a:cubicBezTo>
                  <a:pt x="493140" y="24470"/>
                  <a:pt x="531082" y="32875"/>
                  <a:pt x="551543" y="58452"/>
                </a:cubicBezTo>
                <a:cubicBezTo>
                  <a:pt x="561100" y="70399"/>
                  <a:pt x="561219" y="87481"/>
                  <a:pt x="566057" y="101995"/>
                </a:cubicBezTo>
                <a:cubicBezTo>
                  <a:pt x="561219" y="116509"/>
                  <a:pt x="561100" y="133591"/>
                  <a:pt x="551543" y="145538"/>
                </a:cubicBezTo>
                <a:cubicBezTo>
                  <a:pt x="540646" y="159159"/>
                  <a:pt x="523602" y="166765"/>
                  <a:pt x="508000" y="174566"/>
                </a:cubicBezTo>
                <a:cubicBezTo>
                  <a:pt x="478242" y="189445"/>
                  <a:pt x="419495" y="198073"/>
                  <a:pt x="391886" y="203595"/>
                </a:cubicBezTo>
                <a:cubicBezTo>
                  <a:pt x="372534" y="198757"/>
                  <a:pt x="350427" y="200146"/>
                  <a:pt x="333829" y="189081"/>
                </a:cubicBezTo>
                <a:cubicBezTo>
                  <a:pt x="309711" y="173003"/>
                  <a:pt x="298566" y="126834"/>
                  <a:pt x="290286" y="101995"/>
                </a:cubicBezTo>
                <a:cubicBezTo>
                  <a:pt x="352696" y="60388"/>
                  <a:pt x="326103" y="63778"/>
                  <a:pt x="420915" y="87481"/>
                </a:cubicBezTo>
                <a:cubicBezTo>
                  <a:pt x="450600" y="94902"/>
                  <a:pt x="508000" y="116509"/>
                  <a:pt x="508000" y="116509"/>
                </a:cubicBezTo>
                <a:cubicBezTo>
                  <a:pt x="537029" y="135861"/>
                  <a:pt x="575733" y="145537"/>
                  <a:pt x="595086" y="174566"/>
                </a:cubicBezTo>
                <a:cubicBezTo>
                  <a:pt x="604762" y="189080"/>
                  <a:pt x="611780" y="205774"/>
                  <a:pt x="624115" y="218109"/>
                </a:cubicBezTo>
                <a:cubicBezTo>
                  <a:pt x="720210" y="314204"/>
                  <a:pt x="646725" y="210406"/>
                  <a:pt x="725715" y="305195"/>
                </a:cubicBezTo>
                <a:cubicBezTo>
                  <a:pt x="807774" y="403667"/>
                  <a:pt x="723097" y="317092"/>
                  <a:pt x="769257" y="363252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/>
          <p:cNvSpPr/>
          <p:nvPr/>
        </p:nvSpPr>
        <p:spPr>
          <a:xfrm>
            <a:off x="6503024" y="6044041"/>
            <a:ext cx="1733219" cy="6011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000" dirty="0" smtClean="0">
                <a:solidFill>
                  <a:srgbClr val="FF7C80"/>
                </a:solidFill>
              </a:rPr>
              <a:t>プリマヴィスタ</a:t>
            </a:r>
            <a:endParaRPr kumimoji="1" lang="en-US" altLang="ja-JP" sz="1000" dirty="0" smtClean="0">
              <a:solidFill>
                <a:srgbClr val="FF7C80"/>
              </a:solidFill>
            </a:endParaRPr>
          </a:p>
          <a:p>
            <a:r>
              <a:rPr lang="ja-JP" altLang="en-US" sz="1000" dirty="0" smtClean="0">
                <a:solidFill>
                  <a:srgbClr val="FF7C80"/>
                </a:solidFill>
              </a:rPr>
              <a:t>化粧</a:t>
            </a:r>
            <a:r>
              <a:rPr lang="ja-JP" altLang="en-US" sz="1000" dirty="0">
                <a:solidFill>
                  <a:srgbClr val="FF7C80"/>
                </a:solidFill>
              </a:rPr>
              <a:t>のり実感 </a:t>
            </a:r>
            <a:endParaRPr lang="en-US" altLang="ja-JP" sz="1000" dirty="0">
              <a:solidFill>
                <a:srgbClr val="FF7C80"/>
              </a:solidFill>
            </a:endParaRPr>
          </a:p>
          <a:p>
            <a:r>
              <a:rPr lang="ja-JP" altLang="en-US" sz="1000" dirty="0">
                <a:solidFill>
                  <a:srgbClr val="FF7C80"/>
                </a:solidFill>
              </a:rPr>
              <a:t>リキッドファンデーション</a:t>
            </a:r>
            <a:r>
              <a:rPr lang="en-US" altLang="ja-JP" sz="1000" dirty="0">
                <a:solidFill>
                  <a:srgbClr val="FF7C80"/>
                </a:solidFill>
              </a:rPr>
              <a:t>UV </a:t>
            </a:r>
            <a:r>
              <a:rPr lang="ja-JP" altLang="en-US" sz="1000" dirty="0">
                <a:solidFill>
                  <a:srgbClr val="FF7C80"/>
                </a:solidFill>
              </a:rPr>
              <a:t>＜くずれにくいタイプ＞ </a:t>
            </a:r>
            <a:endParaRPr lang="en-US" altLang="ja-JP" sz="1000" dirty="0">
              <a:solidFill>
                <a:srgbClr val="FF7C80"/>
              </a:solidFill>
            </a:endParaRPr>
          </a:p>
        </p:txBody>
      </p:sp>
      <p:sp>
        <p:nvSpPr>
          <p:cNvPr id="90" name="フリーフォーム 89"/>
          <p:cNvSpPr/>
          <p:nvPr/>
        </p:nvSpPr>
        <p:spPr>
          <a:xfrm rot="17943222">
            <a:off x="7685813" y="5872644"/>
            <a:ext cx="624114" cy="464457"/>
          </a:xfrm>
          <a:custGeom>
            <a:avLst/>
            <a:gdLst>
              <a:gd name="connsiteX0" fmla="*/ 0 w 624114"/>
              <a:gd name="connsiteY0" fmla="*/ 58057 h 464457"/>
              <a:gd name="connsiteX1" fmla="*/ 101600 w 624114"/>
              <a:gd name="connsiteY1" fmla="*/ 14515 h 464457"/>
              <a:gd name="connsiteX2" fmla="*/ 145143 w 624114"/>
              <a:gd name="connsiteY2" fmla="*/ 0 h 464457"/>
              <a:gd name="connsiteX3" fmla="*/ 377371 w 624114"/>
              <a:gd name="connsiteY3" fmla="*/ 29029 h 464457"/>
              <a:gd name="connsiteX4" fmla="*/ 420914 w 624114"/>
              <a:gd name="connsiteY4" fmla="*/ 58057 h 464457"/>
              <a:gd name="connsiteX5" fmla="*/ 464457 w 624114"/>
              <a:gd name="connsiteY5" fmla="*/ 145143 h 464457"/>
              <a:gd name="connsiteX6" fmla="*/ 449943 w 624114"/>
              <a:gd name="connsiteY6" fmla="*/ 246743 h 464457"/>
              <a:gd name="connsiteX7" fmla="*/ 406400 w 624114"/>
              <a:gd name="connsiteY7" fmla="*/ 261257 h 464457"/>
              <a:gd name="connsiteX8" fmla="*/ 290286 w 624114"/>
              <a:gd name="connsiteY8" fmla="*/ 246743 h 464457"/>
              <a:gd name="connsiteX9" fmla="*/ 290286 w 624114"/>
              <a:gd name="connsiteY9" fmla="*/ 116115 h 464457"/>
              <a:gd name="connsiteX10" fmla="*/ 333828 w 624114"/>
              <a:gd name="connsiteY10" fmla="*/ 101600 h 464457"/>
              <a:gd name="connsiteX11" fmla="*/ 537028 w 624114"/>
              <a:gd name="connsiteY11" fmla="*/ 116115 h 464457"/>
              <a:gd name="connsiteX12" fmla="*/ 595086 w 624114"/>
              <a:gd name="connsiteY12" fmla="*/ 203200 h 464457"/>
              <a:gd name="connsiteX13" fmla="*/ 624114 w 624114"/>
              <a:gd name="connsiteY13" fmla="*/ 348343 h 464457"/>
              <a:gd name="connsiteX14" fmla="*/ 609600 w 624114"/>
              <a:gd name="connsiteY14" fmla="*/ 435429 h 464457"/>
              <a:gd name="connsiteX15" fmla="*/ 609600 w 624114"/>
              <a:gd name="connsiteY15" fmla="*/ 464457 h 4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24114" h="464457">
                <a:moveTo>
                  <a:pt x="0" y="58057"/>
                </a:moveTo>
                <a:cubicBezTo>
                  <a:pt x="33867" y="43543"/>
                  <a:pt x="67390" y="28199"/>
                  <a:pt x="101600" y="14515"/>
                </a:cubicBezTo>
                <a:cubicBezTo>
                  <a:pt x="115805" y="8833"/>
                  <a:pt x="129843" y="0"/>
                  <a:pt x="145143" y="0"/>
                </a:cubicBezTo>
                <a:cubicBezTo>
                  <a:pt x="214907" y="0"/>
                  <a:pt x="305672" y="17079"/>
                  <a:pt x="377371" y="29029"/>
                </a:cubicBezTo>
                <a:cubicBezTo>
                  <a:pt x="391885" y="38705"/>
                  <a:pt x="408579" y="45722"/>
                  <a:pt x="420914" y="58057"/>
                </a:cubicBezTo>
                <a:cubicBezTo>
                  <a:pt x="449051" y="86194"/>
                  <a:pt x="452652" y="109728"/>
                  <a:pt x="464457" y="145143"/>
                </a:cubicBezTo>
                <a:cubicBezTo>
                  <a:pt x="459619" y="179010"/>
                  <a:pt x="465242" y="216144"/>
                  <a:pt x="449943" y="246743"/>
                </a:cubicBezTo>
                <a:cubicBezTo>
                  <a:pt x="443101" y="260427"/>
                  <a:pt x="421699" y="261257"/>
                  <a:pt x="406400" y="261257"/>
                </a:cubicBezTo>
                <a:cubicBezTo>
                  <a:pt x="367394" y="261257"/>
                  <a:pt x="328991" y="251581"/>
                  <a:pt x="290286" y="246743"/>
                </a:cubicBezTo>
                <a:cubicBezTo>
                  <a:pt x="279269" y="202678"/>
                  <a:pt x="260133" y="161345"/>
                  <a:pt x="290286" y="116115"/>
                </a:cubicBezTo>
                <a:cubicBezTo>
                  <a:pt x="298772" y="103385"/>
                  <a:pt x="319314" y="106438"/>
                  <a:pt x="333828" y="101600"/>
                </a:cubicBezTo>
                <a:lnTo>
                  <a:pt x="537028" y="116115"/>
                </a:lnTo>
                <a:cubicBezTo>
                  <a:pt x="569544" y="128760"/>
                  <a:pt x="595086" y="203200"/>
                  <a:pt x="595086" y="203200"/>
                </a:cubicBezTo>
                <a:cubicBezTo>
                  <a:pt x="612960" y="256822"/>
                  <a:pt x="624114" y="281631"/>
                  <a:pt x="624114" y="348343"/>
                </a:cubicBezTo>
                <a:cubicBezTo>
                  <a:pt x="624114" y="377772"/>
                  <a:pt x="613250" y="406227"/>
                  <a:pt x="609600" y="435429"/>
                </a:cubicBezTo>
                <a:cubicBezTo>
                  <a:pt x="608400" y="445030"/>
                  <a:pt x="609600" y="454781"/>
                  <a:pt x="609600" y="46445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8286619" y="5484484"/>
            <a:ext cx="515851" cy="1240778"/>
            <a:chOff x="9087058" y="4779075"/>
            <a:chExt cx="515851" cy="1240778"/>
          </a:xfrm>
        </p:grpSpPr>
        <p:sp>
          <p:nvSpPr>
            <p:cNvPr id="91" name="正方形/長方形 90"/>
            <p:cNvSpPr/>
            <p:nvPr/>
          </p:nvSpPr>
          <p:spPr>
            <a:xfrm rot="21164975">
              <a:off x="9087058" y="4779075"/>
              <a:ext cx="515851" cy="12407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kumimoji="1" lang="en-US" altLang="ja-JP" sz="1000" dirty="0" smtClean="0">
                <a:solidFill>
                  <a:srgbClr val="FF7C80"/>
                </a:solidFill>
              </a:endParaRPr>
            </a:p>
          </p:txBody>
        </p:sp>
        <p:pic>
          <p:nvPicPr>
            <p:cNvPr id="92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14262">
              <a:off x="9110273" y="4949029"/>
              <a:ext cx="474282" cy="936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7" name="右矢印 56"/>
          <p:cNvSpPr/>
          <p:nvPr/>
        </p:nvSpPr>
        <p:spPr>
          <a:xfrm rot="4594044">
            <a:off x="3360925" y="3438858"/>
            <a:ext cx="399766" cy="85413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正方形/長方形 92"/>
          <p:cNvSpPr/>
          <p:nvPr/>
        </p:nvSpPr>
        <p:spPr>
          <a:xfrm>
            <a:off x="5234351" y="3355830"/>
            <a:ext cx="1943100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/>
              <a:t>修正案</a:t>
            </a:r>
            <a:r>
              <a:rPr lang="ja-JP" altLang="en-US" sz="1100" dirty="0" smtClean="0"/>
              <a:t>）</a:t>
            </a:r>
            <a:endParaRPr lang="ja-JP" altLang="en-US" sz="1100" dirty="0"/>
          </a:p>
        </p:txBody>
      </p:sp>
      <p:sp>
        <p:nvSpPr>
          <p:cNvPr id="94" name="正方形/長方形 93"/>
          <p:cNvSpPr/>
          <p:nvPr/>
        </p:nvSpPr>
        <p:spPr>
          <a:xfrm>
            <a:off x="5523386" y="3617440"/>
            <a:ext cx="3504109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b="1" dirty="0" smtClean="0">
                <a:solidFill>
                  <a:srgbClr val="FF0000"/>
                </a:solidFill>
              </a:rPr>
              <a:t>■②④を</a:t>
            </a:r>
            <a:r>
              <a:rPr lang="en-US" altLang="ja-JP" sz="1100" b="1" dirty="0" smtClean="0">
                <a:solidFill>
                  <a:srgbClr val="FF0000"/>
                </a:solidFill>
              </a:rPr>
              <a:t>5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秒から</a:t>
            </a:r>
            <a:r>
              <a:rPr lang="en-US" altLang="ja-JP" sz="1100" b="1" dirty="0" smtClean="0">
                <a:solidFill>
                  <a:srgbClr val="FF0000"/>
                </a:solidFill>
              </a:rPr>
              <a:t>7</a:t>
            </a:r>
            <a:r>
              <a:rPr lang="ja-JP" altLang="en-US" sz="1100" b="1" dirty="0" smtClean="0">
                <a:solidFill>
                  <a:srgbClr val="FF0000"/>
                </a:solidFill>
              </a:rPr>
              <a:t>秒に。下記の共通クリエイティブに。</a:t>
            </a:r>
            <a:endParaRPr lang="ja-JP" altLang="en-US" sz="1100" b="1" dirty="0">
              <a:solidFill>
                <a:srgbClr val="FF0000"/>
              </a:solidFill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9298471" y="4932820"/>
            <a:ext cx="2204762" cy="6001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1100" dirty="0" smtClean="0"/>
              <a:t>←商品画像　切り抜きっぽいテイストで。キャプション的にブランド名・商品名を。</a:t>
            </a:r>
            <a:endParaRPr lang="en-US" altLang="ja-JP" sz="1100" dirty="0"/>
          </a:p>
        </p:txBody>
      </p:sp>
    </p:spTree>
    <p:extLst>
      <p:ext uri="{BB962C8B-B14F-4D97-AF65-F5344CB8AC3E}">
        <p14:creationId xmlns:p14="http://schemas.microsoft.com/office/powerpoint/2010/main" val="371576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3922</TotalTime>
  <Words>163</Words>
  <Application>Microsoft Office PowerPoint</Application>
  <PresentationFormat>画面に合わせる (4:3)</PresentationFormat>
  <Paragraphs>47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作成者1</dc:creator>
  <cp:lastModifiedBy>作成者1</cp:lastModifiedBy>
  <cp:revision>18</cp:revision>
  <dcterms:created xsi:type="dcterms:W3CDTF">2014-02-07T13:29:26Z</dcterms:created>
  <dcterms:modified xsi:type="dcterms:W3CDTF">2014-02-12T06:30:01Z</dcterms:modified>
</cp:coreProperties>
</file>