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2016/11/22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2016/11/22</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4.jpeg"/><Relationship Id="rId7"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3.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archive02\関連会社\コスメネクスト\002_営業部\009_ベスコスPOP\2016年ベスコス\サイネージ\161122_best_cosme\00102b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60648"/>
            <a:ext cx="3483387" cy="6192688"/>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4211960" y="404664"/>
            <a:ext cx="4680520" cy="369332"/>
          </a:xfrm>
          <a:prstGeom prst="rect">
            <a:avLst/>
          </a:prstGeom>
          <a:noFill/>
        </p:spPr>
        <p:txBody>
          <a:bodyPr wrap="square" rtlCol="0">
            <a:spAutoFit/>
          </a:bodyPr>
          <a:lstStyle/>
          <a:p>
            <a:r>
              <a:rPr lang="ja-JP" altLang="en-US" b="1" dirty="0" smtClean="0">
                <a:latin typeface="Meiryo UI" panose="020B0604030504040204" pitchFamily="50" charset="-128"/>
                <a:ea typeface="Meiryo UI" panose="020B0604030504040204" pitchFamily="50" charset="-128"/>
              </a:rPr>
              <a:t>こちらのデザインのＴＯＰでお願いします。</a:t>
            </a:r>
            <a:endParaRPr kumimoji="1" lang="ja-JP" altLang="en-US" b="1" dirty="0">
              <a:latin typeface="Meiryo UI" panose="020B0604030504040204" pitchFamily="50" charset="-128"/>
              <a:ea typeface="Meiryo UI" panose="020B0604030504040204" pitchFamily="50" charset="-128"/>
            </a:endParaRPr>
          </a:p>
        </p:txBody>
      </p:sp>
      <p:sp>
        <p:nvSpPr>
          <p:cNvPr id="5" name="正方形/長方形 4"/>
          <p:cNvSpPr/>
          <p:nvPr/>
        </p:nvSpPr>
        <p:spPr>
          <a:xfrm>
            <a:off x="539552" y="4293096"/>
            <a:ext cx="3168352" cy="432048"/>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7" name="直線矢印コネクタ 6"/>
          <p:cNvCxnSpPr/>
          <p:nvPr/>
        </p:nvCxnSpPr>
        <p:spPr>
          <a:xfrm>
            <a:off x="3707904" y="4509120"/>
            <a:ext cx="720080"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正方形/長方形 14"/>
          <p:cNvSpPr/>
          <p:nvPr/>
        </p:nvSpPr>
        <p:spPr>
          <a:xfrm>
            <a:off x="4427984" y="3645024"/>
            <a:ext cx="4320480" cy="1080120"/>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サイトに合わせていただいておりますが、目立たないので、太めにしてください</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16" name="正方形/長方形 15"/>
          <p:cNvSpPr/>
          <p:nvPr/>
        </p:nvSpPr>
        <p:spPr>
          <a:xfrm>
            <a:off x="556855" y="5373216"/>
            <a:ext cx="2142937" cy="432048"/>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sp>
        <p:nvSpPr>
          <p:cNvPr id="17" name="正方形/長方形 16"/>
          <p:cNvSpPr/>
          <p:nvPr/>
        </p:nvSpPr>
        <p:spPr>
          <a:xfrm>
            <a:off x="4427984" y="4797152"/>
            <a:ext cx="4320480" cy="1080120"/>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文字を合わせて明朝体？にしてください。</a:t>
            </a:r>
            <a:endParaRPr kumimoji="1" lang="en-US" altLang="ja-JP" b="1" dirty="0" smtClean="0">
              <a:solidFill>
                <a:schemeClr val="tx1"/>
              </a:solidFill>
              <a:latin typeface="Meiryo UI" panose="020B0604030504040204" pitchFamily="50" charset="-128"/>
              <a:ea typeface="Meiryo UI" panose="020B0604030504040204" pitchFamily="50" charset="-128"/>
            </a:endParaRPr>
          </a:p>
          <a:p>
            <a:pPr algn="ctr"/>
            <a:r>
              <a:rPr lang="ja-JP" altLang="en-US" b="1" dirty="0" smtClean="0">
                <a:solidFill>
                  <a:schemeClr val="tx1"/>
                </a:solidFill>
                <a:latin typeface="Meiryo UI" panose="020B0604030504040204" pitchFamily="50" charset="-128"/>
                <a:ea typeface="Meiryo UI" panose="020B0604030504040204" pitchFamily="50" charset="-128"/>
              </a:rPr>
              <a:t>色は下記の色よりも少し明るめの赤ピンク</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18" name="正方形/長方形 17"/>
          <p:cNvSpPr/>
          <p:nvPr/>
        </p:nvSpPr>
        <p:spPr>
          <a:xfrm>
            <a:off x="1052259" y="5957664"/>
            <a:ext cx="2142937" cy="432048"/>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19" name="直線矢印コネクタ 18"/>
          <p:cNvCxnSpPr/>
          <p:nvPr/>
        </p:nvCxnSpPr>
        <p:spPr>
          <a:xfrm>
            <a:off x="2699792" y="5589240"/>
            <a:ext cx="1728192"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3" name="Picture 8" descr="\\archive02\関連会社\コスメネクスト\002_営業部\009_ベスコスPOP\2016年ベスコス\サイネージ\161122_best_cosme\002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8966" t="17179" r="49463" b="79688"/>
          <a:stretch/>
        </p:blipFill>
        <p:spPr bwMode="auto">
          <a:xfrm>
            <a:off x="5004048" y="6025480"/>
            <a:ext cx="3613720" cy="637519"/>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カギ線コネクタ 10"/>
          <p:cNvCxnSpPr/>
          <p:nvPr/>
        </p:nvCxnSpPr>
        <p:spPr>
          <a:xfrm flipV="1">
            <a:off x="3206378" y="5877272"/>
            <a:ext cx="3312368" cy="296416"/>
          </a:xfrm>
          <a:prstGeom prst="bentConnector2">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3673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rchive02\関連会社\コスメネクスト\002_営業部\009_ベスコスPOP\2016年ベスコス\サイネージ\161122_best_cosme\003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964" y="128159"/>
            <a:ext cx="3084884" cy="54842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archive02\関連会社\コスメネクスト\002_営業部\009_ベスコスPOP\2016年ベスコス\サイネージ\161122_best_cosme\003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9" y="354894"/>
            <a:ext cx="3483387" cy="61926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archive02\関連会社\コスメネクスト\002_営業部\009_ベスコスPOP\2016年ベスコス\サイネージ\161122_best_cosme\0030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6712" b="32482"/>
          <a:stretch/>
        </p:blipFill>
        <p:spPr bwMode="auto">
          <a:xfrm>
            <a:off x="4292880" y="3671455"/>
            <a:ext cx="3483387" cy="12884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archive02\関連会社\コスメネクスト\002_営業部\009_ベスコスPOP\2016年ベスコス\サイネージ\161122_best_cosme\00302.jpg"/>
          <p:cNvPicPr>
            <a:picLocks noChangeAspect="1" noChangeArrowheads="1"/>
          </p:cNvPicPr>
          <p:nvPr/>
        </p:nvPicPr>
        <p:blipFill rotWithShape="1">
          <a:blip r:embed="rId5">
            <a:extLst>
              <a:ext uri="{28A0092B-C50C-407E-A947-70E740481C1C}">
                <a14:useLocalDpi xmlns:a14="http://schemas.microsoft.com/office/drawing/2010/main" val="0"/>
              </a:ext>
            </a:extLst>
          </a:blip>
          <a:srcRect t="20535" b="55998"/>
          <a:stretch/>
        </p:blipFill>
        <p:spPr bwMode="auto">
          <a:xfrm>
            <a:off x="4283968" y="1653060"/>
            <a:ext cx="3483387" cy="201839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64780" y="3861047"/>
            <a:ext cx="1144042" cy="792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4405"/>
          <a:stretch/>
        </p:blipFill>
        <p:spPr bwMode="auto">
          <a:xfrm>
            <a:off x="5254494" y="3790592"/>
            <a:ext cx="574221" cy="214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6694" y="4077072"/>
            <a:ext cx="1144042" cy="671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8822" y="1900668"/>
            <a:ext cx="1144042" cy="1563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円/楕円 1"/>
          <p:cNvSpPr/>
          <p:nvPr/>
        </p:nvSpPr>
        <p:spPr>
          <a:xfrm>
            <a:off x="7023491" y="1992123"/>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3"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88842" y="2118206"/>
            <a:ext cx="792088" cy="1128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右矢印 2"/>
          <p:cNvSpPr/>
          <p:nvPr/>
        </p:nvSpPr>
        <p:spPr>
          <a:xfrm>
            <a:off x="3340472" y="1653060"/>
            <a:ext cx="871488" cy="2399695"/>
          </a:xfrm>
          <a:prstGeom prst="rightArrow">
            <a:avLst>
              <a:gd name="adj1" fmla="val 50000"/>
              <a:gd name="adj2" fmla="val 100000"/>
            </a:avLst>
          </a:prstGeom>
          <a:solidFill>
            <a:srgbClr val="FF0D0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6400736" y="1997566"/>
            <a:ext cx="1160214" cy="1466303"/>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23" name="直線矢印コネクタ 22"/>
          <p:cNvCxnSpPr/>
          <p:nvPr/>
        </p:nvCxnSpPr>
        <p:spPr>
          <a:xfrm>
            <a:off x="7560950" y="2730717"/>
            <a:ext cx="614669" cy="59078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正方形/長方形 23"/>
          <p:cNvSpPr/>
          <p:nvPr/>
        </p:nvSpPr>
        <p:spPr>
          <a:xfrm>
            <a:off x="7884368" y="3284984"/>
            <a:ext cx="1187624" cy="2917272"/>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背景にスポットライトみたいなかたちでぼやっと白いフレアをあててもらえませんか？</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25" name="円/楕円 24"/>
          <p:cNvSpPr/>
          <p:nvPr/>
        </p:nvSpPr>
        <p:spPr>
          <a:xfrm>
            <a:off x="6553755" y="3535305"/>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6423466" y="4945660"/>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6408822" y="3600814"/>
            <a:ext cx="1160214" cy="126387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sp>
        <p:nvSpPr>
          <p:cNvPr id="31" name="正方形/長方形 30"/>
          <p:cNvSpPr/>
          <p:nvPr/>
        </p:nvSpPr>
        <p:spPr>
          <a:xfrm>
            <a:off x="6436122" y="4973440"/>
            <a:ext cx="1160214" cy="126387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33" name="直線矢印コネクタ 32"/>
          <p:cNvCxnSpPr/>
          <p:nvPr/>
        </p:nvCxnSpPr>
        <p:spPr>
          <a:xfrm flipV="1">
            <a:off x="7552864" y="5815819"/>
            <a:ext cx="614669" cy="410938"/>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a:off x="7352764" y="4330623"/>
            <a:ext cx="614669"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正方形/長方形 37"/>
          <p:cNvSpPr/>
          <p:nvPr/>
        </p:nvSpPr>
        <p:spPr>
          <a:xfrm>
            <a:off x="5195758" y="1744391"/>
            <a:ext cx="1160214" cy="1180553"/>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sp>
        <p:nvSpPr>
          <p:cNvPr id="7" name="正方形/長方形 6"/>
          <p:cNvSpPr/>
          <p:nvPr/>
        </p:nvSpPr>
        <p:spPr>
          <a:xfrm>
            <a:off x="4427984" y="1653060"/>
            <a:ext cx="3171571" cy="2018395"/>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 name="直線矢印コネクタ 39"/>
          <p:cNvCxnSpPr/>
          <p:nvPr/>
        </p:nvCxnSpPr>
        <p:spPr>
          <a:xfrm>
            <a:off x="7599555" y="1696730"/>
            <a:ext cx="367878"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正方形/長方形 41"/>
          <p:cNvSpPr/>
          <p:nvPr/>
        </p:nvSpPr>
        <p:spPr>
          <a:xfrm>
            <a:off x="7850424" y="764704"/>
            <a:ext cx="1187624" cy="979687"/>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フチは細線で二重に。</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7860198" y="1860509"/>
            <a:ext cx="1187624" cy="979687"/>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smtClean="0">
                <a:solidFill>
                  <a:schemeClr val="tx1"/>
                </a:solidFill>
                <a:latin typeface="Meiryo UI" panose="020B0604030504040204" pitchFamily="50" charset="-128"/>
                <a:ea typeface="Meiryo UI" panose="020B0604030504040204" pitchFamily="50" charset="-128"/>
              </a:rPr>
              <a:t>・ブランド商品の文字の色とフォントは「</a:t>
            </a:r>
            <a:r>
              <a:rPr lang="en-US" altLang="ja-JP" sz="1100" b="1" dirty="0" smtClean="0">
                <a:solidFill>
                  <a:schemeClr val="tx1"/>
                </a:solidFill>
                <a:latin typeface="Meiryo UI" panose="020B0604030504040204" pitchFamily="50" charset="-128"/>
                <a:ea typeface="Meiryo UI" panose="020B0604030504040204" pitchFamily="50" charset="-128"/>
              </a:rPr>
              <a:t>GRAND</a:t>
            </a:r>
            <a:r>
              <a:rPr lang="ja-JP" altLang="en-US" sz="1100" b="1" dirty="0" smtClean="0">
                <a:solidFill>
                  <a:schemeClr val="tx1"/>
                </a:solidFill>
                <a:latin typeface="Meiryo UI" panose="020B0604030504040204" pitchFamily="50" charset="-128"/>
                <a:ea typeface="Meiryo UI" panose="020B0604030504040204" pitchFamily="50" charset="-128"/>
              </a:rPr>
              <a:t>　</a:t>
            </a:r>
            <a:r>
              <a:rPr lang="en-US" altLang="ja-JP" sz="1100" b="1" dirty="0" smtClean="0">
                <a:solidFill>
                  <a:schemeClr val="tx1"/>
                </a:solidFill>
                <a:latin typeface="Meiryo UI" panose="020B0604030504040204" pitchFamily="50" charset="-128"/>
                <a:ea typeface="Meiryo UI" panose="020B0604030504040204" pitchFamily="50" charset="-128"/>
              </a:rPr>
              <a:t>PRIX</a:t>
            </a:r>
            <a:r>
              <a:rPr lang="ja-JP" altLang="en-US" sz="1100" b="1" dirty="0" smtClean="0">
                <a:solidFill>
                  <a:schemeClr val="tx1"/>
                </a:solidFill>
                <a:latin typeface="Meiryo UI" panose="020B0604030504040204" pitchFamily="50" charset="-128"/>
                <a:ea typeface="Meiryo UI" panose="020B0604030504040204" pitchFamily="50" charset="-128"/>
              </a:rPr>
              <a:t>」と同じ色にして明朝。</a:t>
            </a:r>
            <a:endParaRPr lang="en-US" altLang="ja-JP" sz="1100" b="1" dirty="0" smtClean="0">
              <a:solidFill>
                <a:schemeClr val="tx1"/>
              </a:solidFill>
              <a:latin typeface="Meiryo UI" panose="020B0604030504040204" pitchFamily="50" charset="-128"/>
              <a:ea typeface="Meiryo UI" panose="020B0604030504040204" pitchFamily="50" charset="-128"/>
            </a:endParaRPr>
          </a:p>
        </p:txBody>
      </p:sp>
      <p:cxnSp>
        <p:nvCxnSpPr>
          <p:cNvPr id="44" name="直線矢印コネクタ 43"/>
          <p:cNvCxnSpPr/>
          <p:nvPr/>
        </p:nvCxnSpPr>
        <p:spPr>
          <a:xfrm>
            <a:off x="6355972" y="1864676"/>
            <a:ext cx="1611461" cy="10121"/>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8" name="正方形/長方形 47"/>
          <p:cNvSpPr/>
          <p:nvPr/>
        </p:nvSpPr>
        <p:spPr>
          <a:xfrm>
            <a:off x="7860198" y="21791"/>
            <a:ext cx="1187624" cy="666205"/>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文字は全て明朝に</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49" name="正方形/長方形 48"/>
          <p:cNvSpPr/>
          <p:nvPr/>
        </p:nvSpPr>
        <p:spPr>
          <a:xfrm>
            <a:off x="118964" y="5733256"/>
            <a:ext cx="4020988" cy="1008111"/>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latin typeface="Meiryo UI" panose="020B0604030504040204" pitchFamily="50" charset="-128"/>
                <a:ea typeface="Meiryo UI" panose="020B0604030504040204" pitchFamily="50" charset="-128"/>
              </a:rPr>
              <a:t>幅を右図のようにして</a:t>
            </a:r>
            <a:r>
              <a:rPr lang="ja-JP" altLang="en-US" sz="1600" b="1" dirty="0">
                <a:solidFill>
                  <a:schemeClr val="tx1"/>
                </a:solidFill>
                <a:latin typeface="Meiryo UI" panose="020B0604030504040204" pitchFamily="50" charset="-128"/>
                <a:ea typeface="Meiryo UI" panose="020B0604030504040204" pitchFamily="50" charset="-128"/>
              </a:rPr>
              <a:t>、</a:t>
            </a:r>
            <a:r>
              <a:rPr lang="ja-JP" altLang="en-US" sz="1600" b="1" dirty="0" smtClean="0">
                <a:solidFill>
                  <a:schemeClr val="tx1"/>
                </a:solidFill>
                <a:latin typeface="Meiryo UI" panose="020B0604030504040204" pitchFamily="50" charset="-128"/>
                <a:ea typeface="Meiryo UI" panose="020B0604030504040204" pitchFamily="50" charset="-128"/>
              </a:rPr>
              <a:t>総合大賞を目立たせてください。</a:t>
            </a:r>
            <a:r>
              <a:rPr kumimoji="1" lang="ja-JP" altLang="en-US" sz="1600" b="1" dirty="0" smtClean="0">
                <a:solidFill>
                  <a:schemeClr val="tx1"/>
                </a:solidFill>
                <a:latin typeface="Meiryo UI" panose="020B0604030504040204" pitchFamily="50" charset="-128"/>
                <a:ea typeface="Meiryo UI" panose="020B0604030504040204" pitchFamily="50" charset="-128"/>
              </a:rPr>
              <a:t>またリストで間違いがあり、総合大賞はアディクションでした。差し替えお願いします・・</a:t>
            </a:r>
            <a:endParaRPr kumimoji="1" lang="ja-JP" altLang="en-US" sz="1600" b="1" dirty="0">
              <a:solidFill>
                <a:schemeClr val="tx1"/>
              </a:solidFill>
              <a:latin typeface="Meiryo UI" panose="020B0604030504040204" pitchFamily="50" charset="-128"/>
              <a:ea typeface="Meiryo UI" panose="020B0604030504040204" pitchFamily="50" charset="-128"/>
            </a:endParaRPr>
          </a:p>
        </p:txBody>
      </p:sp>
      <p:sp>
        <p:nvSpPr>
          <p:cNvPr id="50" name="正方形/長方形 49"/>
          <p:cNvSpPr/>
          <p:nvPr/>
        </p:nvSpPr>
        <p:spPr>
          <a:xfrm>
            <a:off x="4961496" y="908720"/>
            <a:ext cx="2744387" cy="719226"/>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FF0000"/>
                </a:solidFill>
                <a:latin typeface="Meiryo UI" panose="020B0604030504040204" pitchFamily="50" charset="-128"/>
                <a:ea typeface="Meiryo UI" panose="020B0604030504040204" pitchFamily="50" charset="-128"/>
              </a:rPr>
              <a:t>太めに</a:t>
            </a:r>
            <a:endParaRPr kumimoji="1" lang="ja-JP" altLang="en-US" b="1"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74965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e02\関連会社\コスメネクスト\002_営業部\009_ベスコスPOP\2016年ベスコス\サイネージ\161122_best_cosme\002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764" y="282467"/>
            <a:ext cx="3483387" cy="6192688"/>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p:cNvSpPr/>
          <p:nvPr/>
        </p:nvSpPr>
        <p:spPr>
          <a:xfrm>
            <a:off x="4734229" y="786095"/>
            <a:ext cx="2744387" cy="359613"/>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FF0000"/>
                </a:solidFill>
                <a:latin typeface="Meiryo UI" panose="020B0604030504040204" pitchFamily="50" charset="-128"/>
                <a:ea typeface="Meiryo UI" panose="020B0604030504040204" pitchFamily="50" charset="-128"/>
              </a:rPr>
              <a:t>太めに</a:t>
            </a:r>
            <a:endParaRPr kumimoji="1" lang="ja-JP" altLang="en-US" b="1" dirty="0">
              <a:solidFill>
                <a:srgbClr val="FF0000"/>
              </a:solidFill>
              <a:latin typeface="Meiryo UI" panose="020B0604030504040204" pitchFamily="50" charset="-128"/>
              <a:ea typeface="Meiryo UI" panose="020B0604030504040204" pitchFamily="50" charset="-128"/>
            </a:endParaRPr>
          </a:p>
        </p:txBody>
      </p:sp>
      <p:sp>
        <p:nvSpPr>
          <p:cNvPr id="10" name="正方形/長方形 9"/>
          <p:cNvSpPr/>
          <p:nvPr/>
        </p:nvSpPr>
        <p:spPr>
          <a:xfrm>
            <a:off x="5713731" y="1506603"/>
            <a:ext cx="1450386" cy="647645"/>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FF0000"/>
                </a:solidFill>
                <a:latin typeface="Meiryo UI" panose="020B0604030504040204" pitchFamily="50" charset="-128"/>
                <a:ea typeface="Meiryo UI" panose="020B0604030504040204" pitchFamily="50" charset="-128"/>
              </a:rPr>
              <a:t>太めに</a:t>
            </a:r>
            <a:endParaRPr kumimoji="1" lang="ja-JP" altLang="en-US" b="1" dirty="0">
              <a:solidFill>
                <a:srgbClr val="FF0000"/>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4946208" y="2444179"/>
            <a:ext cx="1160214" cy="1180553"/>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13" name="直線矢印コネクタ 12"/>
          <p:cNvCxnSpPr/>
          <p:nvPr/>
        </p:nvCxnSpPr>
        <p:spPr>
          <a:xfrm>
            <a:off x="6106422" y="2564464"/>
            <a:ext cx="1611461" cy="10121"/>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正方形/長方形 13"/>
          <p:cNvSpPr/>
          <p:nvPr/>
        </p:nvSpPr>
        <p:spPr>
          <a:xfrm>
            <a:off x="7704856" y="3651710"/>
            <a:ext cx="1187624" cy="2917272"/>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背景にスポットライトみたいなかたちでぼやっと白いフレアをあててもらえませんか？</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15" name="円/楕円 14"/>
          <p:cNvSpPr/>
          <p:nvPr/>
        </p:nvSpPr>
        <p:spPr>
          <a:xfrm>
            <a:off x="6219345" y="3902031"/>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6074412" y="3967540"/>
            <a:ext cx="1160214" cy="126387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17" name="直線矢印コネクタ 16"/>
          <p:cNvCxnSpPr/>
          <p:nvPr/>
        </p:nvCxnSpPr>
        <p:spPr>
          <a:xfrm>
            <a:off x="7018354" y="4697349"/>
            <a:ext cx="614669"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円/楕円 20"/>
          <p:cNvSpPr/>
          <p:nvPr/>
        </p:nvSpPr>
        <p:spPr>
          <a:xfrm>
            <a:off x="6219345" y="5034995"/>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6074412" y="5100504"/>
            <a:ext cx="1160214" cy="126387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sp>
        <p:nvSpPr>
          <p:cNvPr id="23" name="円/楕円 22"/>
          <p:cNvSpPr/>
          <p:nvPr/>
        </p:nvSpPr>
        <p:spPr>
          <a:xfrm>
            <a:off x="6173560" y="2433246"/>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p:cNvSpPr/>
          <p:nvPr/>
        </p:nvSpPr>
        <p:spPr>
          <a:xfrm>
            <a:off x="6028627" y="2498755"/>
            <a:ext cx="1160214" cy="126387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sp>
        <p:nvSpPr>
          <p:cNvPr id="25" name="正方形/長方形 24"/>
          <p:cNvSpPr/>
          <p:nvPr/>
        </p:nvSpPr>
        <p:spPr>
          <a:xfrm>
            <a:off x="7704856" y="2608092"/>
            <a:ext cx="1187624" cy="979687"/>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smtClean="0">
                <a:solidFill>
                  <a:schemeClr val="tx1"/>
                </a:solidFill>
                <a:latin typeface="Meiryo UI" panose="020B0604030504040204" pitchFamily="50" charset="-128"/>
                <a:ea typeface="Meiryo UI" panose="020B0604030504040204" pitchFamily="50" charset="-128"/>
              </a:rPr>
              <a:t>・ブランド商品の文字の色とフォントは「</a:t>
            </a:r>
            <a:r>
              <a:rPr lang="en-US" altLang="ja-JP" sz="1100" b="1" dirty="0" smtClean="0">
                <a:solidFill>
                  <a:schemeClr val="tx1"/>
                </a:solidFill>
                <a:latin typeface="Meiryo UI" panose="020B0604030504040204" pitchFamily="50" charset="-128"/>
                <a:ea typeface="Meiryo UI" panose="020B0604030504040204" pitchFamily="50" charset="-128"/>
              </a:rPr>
              <a:t>GRAND</a:t>
            </a:r>
            <a:r>
              <a:rPr lang="ja-JP" altLang="en-US" sz="1100" b="1" dirty="0" smtClean="0">
                <a:solidFill>
                  <a:schemeClr val="tx1"/>
                </a:solidFill>
                <a:latin typeface="Meiryo UI" panose="020B0604030504040204" pitchFamily="50" charset="-128"/>
                <a:ea typeface="Meiryo UI" panose="020B0604030504040204" pitchFamily="50" charset="-128"/>
              </a:rPr>
              <a:t>　</a:t>
            </a:r>
            <a:r>
              <a:rPr lang="en-US" altLang="ja-JP" sz="1100" b="1" dirty="0" smtClean="0">
                <a:solidFill>
                  <a:schemeClr val="tx1"/>
                </a:solidFill>
                <a:latin typeface="Meiryo UI" panose="020B0604030504040204" pitchFamily="50" charset="-128"/>
                <a:ea typeface="Meiryo UI" panose="020B0604030504040204" pitchFamily="50" charset="-128"/>
              </a:rPr>
              <a:t>PRIX</a:t>
            </a:r>
            <a:r>
              <a:rPr lang="ja-JP" altLang="en-US" sz="1100" b="1" dirty="0" smtClean="0">
                <a:solidFill>
                  <a:schemeClr val="tx1"/>
                </a:solidFill>
                <a:latin typeface="Meiryo UI" panose="020B0604030504040204" pitchFamily="50" charset="-128"/>
                <a:ea typeface="Meiryo UI" panose="020B0604030504040204" pitchFamily="50" charset="-128"/>
              </a:rPr>
              <a:t>」と同じ色にして明朝。</a:t>
            </a:r>
            <a:endParaRPr lang="en-US" altLang="ja-JP" sz="1100" b="1" dirty="0" smtClean="0">
              <a:solidFill>
                <a:schemeClr val="tx1"/>
              </a:solidFill>
              <a:latin typeface="Meiryo UI" panose="020B0604030504040204" pitchFamily="50" charset="-128"/>
              <a:ea typeface="Meiryo UI" panose="020B0604030504040204" pitchFamily="50" charset="-128"/>
            </a:endParaRPr>
          </a:p>
        </p:txBody>
      </p:sp>
      <p:sp>
        <p:nvSpPr>
          <p:cNvPr id="26" name="正方形/長方形 25"/>
          <p:cNvSpPr/>
          <p:nvPr/>
        </p:nvSpPr>
        <p:spPr>
          <a:xfrm>
            <a:off x="7685657" y="1506603"/>
            <a:ext cx="1187624" cy="666205"/>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文字は全て明朝に</a:t>
            </a:r>
            <a:endParaRPr kumimoji="1" lang="ja-JP" altLang="en-US" b="1" dirty="0">
              <a:solidFill>
                <a:schemeClr val="tx1"/>
              </a:solidFill>
              <a:latin typeface="Meiryo UI" panose="020B0604030504040204" pitchFamily="50" charset="-128"/>
              <a:ea typeface="Meiryo UI" panose="020B0604030504040204" pitchFamily="50" charset="-128"/>
            </a:endParaRPr>
          </a:p>
        </p:txBody>
      </p:sp>
      <p:pic>
        <p:nvPicPr>
          <p:cNvPr id="27" name="Picture 2" descr="\\archive02\関連会社\コスメネクスト\002_営業部\009_ベスコスPOP\2016年ベスコス\サイネージ\161122_best_cosme\002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91533"/>
            <a:ext cx="2304256" cy="4096455"/>
          </a:xfrm>
          <a:prstGeom prst="rect">
            <a:avLst/>
          </a:prstGeom>
          <a:noFill/>
          <a:extLst>
            <a:ext uri="{909E8E84-426E-40DD-AFC4-6F175D3DCCD1}">
              <a14:hiddenFill xmlns:a14="http://schemas.microsoft.com/office/drawing/2010/main">
                <a:solidFill>
                  <a:srgbClr val="FFFFFF"/>
                </a:solidFill>
              </a14:hiddenFill>
            </a:ext>
          </a:extLst>
        </p:spPr>
      </p:pic>
      <p:sp>
        <p:nvSpPr>
          <p:cNvPr id="28" name="右矢印 27"/>
          <p:cNvSpPr/>
          <p:nvPr/>
        </p:nvSpPr>
        <p:spPr>
          <a:xfrm>
            <a:off x="2850836" y="1233398"/>
            <a:ext cx="871488" cy="2399695"/>
          </a:xfrm>
          <a:prstGeom prst="rightArrow">
            <a:avLst>
              <a:gd name="adj1" fmla="val 50000"/>
              <a:gd name="adj2" fmla="val 100000"/>
            </a:avLst>
          </a:prstGeom>
          <a:solidFill>
            <a:srgbClr val="FF0D0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74965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archive02\関連会社\コスメネクスト\002_営業部\009_ベスコスPOP\2016年ベスコス\サイネージ\161122_best_cosme\004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2901" y="404664"/>
            <a:ext cx="3483387" cy="6192688"/>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p:cNvSpPr/>
          <p:nvPr/>
        </p:nvSpPr>
        <p:spPr>
          <a:xfrm>
            <a:off x="2425927" y="908720"/>
            <a:ext cx="2691299" cy="72008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FF0000"/>
                </a:solidFill>
                <a:latin typeface="Meiryo UI" panose="020B0604030504040204" pitchFamily="50" charset="-128"/>
                <a:ea typeface="Meiryo UI" panose="020B0604030504040204" pitchFamily="50" charset="-128"/>
              </a:rPr>
              <a:t>太めに</a:t>
            </a:r>
            <a:endParaRPr kumimoji="1" lang="ja-JP" altLang="en-US" b="1" dirty="0">
              <a:solidFill>
                <a:srgbClr val="FF0000"/>
              </a:solidFill>
              <a:latin typeface="Meiryo UI" panose="020B0604030504040204" pitchFamily="50" charset="-128"/>
              <a:ea typeface="Meiryo UI" panose="020B0604030504040204" pitchFamily="50" charset="-128"/>
            </a:endParaRPr>
          </a:p>
        </p:txBody>
      </p:sp>
      <p:sp>
        <p:nvSpPr>
          <p:cNvPr id="10" name="正方形/長方形 9"/>
          <p:cNvSpPr/>
          <p:nvPr/>
        </p:nvSpPr>
        <p:spPr>
          <a:xfrm>
            <a:off x="2929984" y="1918304"/>
            <a:ext cx="1160214" cy="1180553"/>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11" name="直線矢印コネクタ 10"/>
          <p:cNvCxnSpPr/>
          <p:nvPr/>
        </p:nvCxnSpPr>
        <p:spPr>
          <a:xfrm>
            <a:off x="4090198" y="2038589"/>
            <a:ext cx="1611461" cy="10121"/>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正方形/長方形 11"/>
          <p:cNvSpPr/>
          <p:nvPr/>
        </p:nvSpPr>
        <p:spPr>
          <a:xfrm>
            <a:off x="5688632" y="3125835"/>
            <a:ext cx="1187624" cy="2917272"/>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背景にスポットライトみたいなかたちでぼやっと白いフレアをあててもらえませんか？</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13" name="円/楕円 12"/>
          <p:cNvSpPr/>
          <p:nvPr/>
        </p:nvSpPr>
        <p:spPr>
          <a:xfrm>
            <a:off x="4203121" y="3376156"/>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4058188" y="3441665"/>
            <a:ext cx="1160214" cy="126387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15" name="直線矢印コネクタ 14"/>
          <p:cNvCxnSpPr/>
          <p:nvPr/>
        </p:nvCxnSpPr>
        <p:spPr>
          <a:xfrm>
            <a:off x="5002130" y="4171474"/>
            <a:ext cx="614669"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4203121" y="4509120"/>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4058188" y="4574629"/>
            <a:ext cx="1160214" cy="126387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sp>
        <p:nvSpPr>
          <p:cNvPr id="18" name="円/楕円 17"/>
          <p:cNvSpPr/>
          <p:nvPr/>
        </p:nvSpPr>
        <p:spPr>
          <a:xfrm>
            <a:off x="4157336" y="1907371"/>
            <a:ext cx="1152128" cy="1329380"/>
          </a:xfrm>
          <a:prstGeom prst="ellipse">
            <a:avLst/>
          </a:prstGeom>
          <a:solidFill>
            <a:schemeClr val="bg1">
              <a:alpha val="75000"/>
            </a:schemeClr>
          </a:solidFill>
          <a:ln>
            <a:noFill/>
          </a:ln>
          <a:effectLst>
            <a:glow rad="546100">
              <a:schemeClr val="bg1">
                <a:alpha val="71000"/>
              </a:schemeClr>
            </a:glow>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4012403" y="1972880"/>
            <a:ext cx="1160214" cy="126387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sp>
        <p:nvSpPr>
          <p:cNvPr id="20" name="正方形/長方形 19"/>
          <p:cNvSpPr/>
          <p:nvPr/>
        </p:nvSpPr>
        <p:spPr>
          <a:xfrm>
            <a:off x="5688632" y="2082217"/>
            <a:ext cx="1187624" cy="979687"/>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smtClean="0">
                <a:solidFill>
                  <a:schemeClr val="tx1"/>
                </a:solidFill>
                <a:latin typeface="Meiryo UI" panose="020B0604030504040204" pitchFamily="50" charset="-128"/>
                <a:ea typeface="Meiryo UI" panose="020B0604030504040204" pitchFamily="50" charset="-128"/>
              </a:rPr>
              <a:t>・ブランド商品の文字の色とフォントは「</a:t>
            </a:r>
            <a:r>
              <a:rPr lang="en-US" altLang="ja-JP" sz="1100" b="1" dirty="0" smtClean="0">
                <a:solidFill>
                  <a:schemeClr val="tx1"/>
                </a:solidFill>
                <a:latin typeface="Meiryo UI" panose="020B0604030504040204" pitchFamily="50" charset="-128"/>
                <a:ea typeface="Meiryo UI" panose="020B0604030504040204" pitchFamily="50" charset="-128"/>
              </a:rPr>
              <a:t>GRAND</a:t>
            </a:r>
            <a:r>
              <a:rPr lang="ja-JP" altLang="en-US" sz="1100" b="1" dirty="0" smtClean="0">
                <a:solidFill>
                  <a:schemeClr val="tx1"/>
                </a:solidFill>
                <a:latin typeface="Meiryo UI" panose="020B0604030504040204" pitchFamily="50" charset="-128"/>
                <a:ea typeface="Meiryo UI" panose="020B0604030504040204" pitchFamily="50" charset="-128"/>
              </a:rPr>
              <a:t>　</a:t>
            </a:r>
            <a:r>
              <a:rPr lang="en-US" altLang="ja-JP" sz="1100" b="1" dirty="0" smtClean="0">
                <a:solidFill>
                  <a:schemeClr val="tx1"/>
                </a:solidFill>
                <a:latin typeface="Meiryo UI" panose="020B0604030504040204" pitchFamily="50" charset="-128"/>
                <a:ea typeface="Meiryo UI" panose="020B0604030504040204" pitchFamily="50" charset="-128"/>
              </a:rPr>
              <a:t>PRIX</a:t>
            </a:r>
            <a:r>
              <a:rPr lang="ja-JP" altLang="en-US" sz="1100" b="1" dirty="0" smtClean="0">
                <a:solidFill>
                  <a:schemeClr val="tx1"/>
                </a:solidFill>
                <a:latin typeface="Meiryo UI" panose="020B0604030504040204" pitchFamily="50" charset="-128"/>
                <a:ea typeface="Meiryo UI" panose="020B0604030504040204" pitchFamily="50" charset="-128"/>
              </a:rPr>
              <a:t>」と同じ色にして明朝。</a:t>
            </a:r>
            <a:endParaRPr lang="en-US" altLang="ja-JP" sz="1100" b="1" dirty="0" smtClean="0">
              <a:solidFill>
                <a:schemeClr val="tx1"/>
              </a:solidFill>
              <a:latin typeface="Meiryo UI" panose="020B0604030504040204" pitchFamily="50" charset="-128"/>
              <a:ea typeface="Meiryo UI" panose="020B0604030504040204" pitchFamily="50" charset="-128"/>
            </a:endParaRPr>
          </a:p>
        </p:txBody>
      </p:sp>
      <p:sp>
        <p:nvSpPr>
          <p:cNvPr id="21" name="正方形/長方形 20"/>
          <p:cNvSpPr/>
          <p:nvPr/>
        </p:nvSpPr>
        <p:spPr>
          <a:xfrm>
            <a:off x="5669433" y="980728"/>
            <a:ext cx="1187624" cy="666205"/>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文字は全て明朝に</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22" name="正方形/長方形 21"/>
          <p:cNvSpPr/>
          <p:nvPr/>
        </p:nvSpPr>
        <p:spPr>
          <a:xfrm>
            <a:off x="2891560" y="3236751"/>
            <a:ext cx="1160214" cy="264257"/>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50" charset="-128"/>
              <a:ea typeface="Meiryo UI" panose="020B0604030504040204" pitchFamily="50" charset="-128"/>
            </a:endParaRPr>
          </a:p>
        </p:txBody>
      </p:sp>
      <p:cxnSp>
        <p:nvCxnSpPr>
          <p:cNvPr id="23" name="直線矢印コネクタ 22"/>
          <p:cNvCxnSpPr/>
          <p:nvPr/>
        </p:nvCxnSpPr>
        <p:spPr>
          <a:xfrm flipH="1">
            <a:off x="1979712" y="3376156"/>
            <a:ext cx="911850"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正方形/長方形 26"/>
          <p:cNvSpPr/>
          <p:nvPr/>
        </p:nvSpPr>
        <p:spPr>
          <a:xfrm>
            <a:off x="251520" y="3035776"/>
            <a:ext cx="1728192" cy="1329328"/>
          </a:xfrm>
          <a:prstGeom prst="rect">
            <a:avLst/>
          </a:prstGeom>
          <a:noFill/>
          <a:ln w="349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latin typeface="Meiryo UI" panose="020B0604030504040204" pitchFamily="50" charset="-128"/>
                <a:ea typeface="Meiryo UI" panose="020B0604030504040204" pitchFamily="50" charset="-128"/>
              </a:rPr>
              <a:t>ベスト●●の部分を下記ピンクより少し薄めにした色見で白か</a:t>
            </a:r>
            <a:r>
              <a:rPr kumimoji="1" lang="ja-JP" altLang="en-US" b="1" dirty="0" err="1" smtClean="0">
                <a:solidFill>
                  <a:schemeClr val="tx1"/>
                </a:solidFill>
                <a:latin typeface="Meiryo UI" panose="020B0604030504040204" pitchFamily="50" charset="-128"/>
                <a:ea typeface="Meiryo UI" panose="020B0604030504040204" pitchFamily="50" charset="-128"/>
              </a:rPr>
              <a:t>げ</a:t>
            </a:r>
            <a:r>
              <a:rPr kumimoji="1" lang="ja-JP" altLang="en-US" b="1" dirty="0" smtClean="0">
                <a:solidFill>
                  <a:schemeClr val="tx1"/>
                </a:solidFill>
                <a:latin typeface="Meiryo UI" panose="020B0604030504040204" pitchFamily="50" charset="-128"/>
                <a:ea typeface="Meiryo UI" panose="020B0604030504040204" pitchFamily="50" charset="-128"/>
              </a:rPr>
              <a:t>いれてもらえませんか？</a:t>
            </a:r>
            <a:endParaRPr kumimoji="1" lang="en-US" altLang="ja-JP" b="1" dirty="0" smtClean="0">
              <a:solidFill>
                <a:schemeClr val="tx1"/>
              </a:solidFill>
              <a:latin typeface="Meiryo UI" panose="020B0604030504040204" pitchFamily="50" charset="-128"/>
              <a:ea typeface="Meiryo UI" panose="020B0604030504040204" pitchFamily="50" charset="-128"/>
            </a:endParaRPr>
          </a:p>
        </p:txBody>
      </p:sp>
      <p:pic>
        <p:nvPicPr>
          <p:cNvPr id="28" name="Picture 4" descr="\\archive02\関連会社\コスメネクスト\002_営業部\009_ベスコスPOP\2016年ベスコス\サイネージ\161122_best_cosme\0030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3577" r="71969" b="8866"/>
          <a:stretch/>
        </p:blipFill>
        <p:spPr bwMode="auto">
          <a:xfrm>
            <a:off x="683261" y="4797136"/>
            <a:ext cx="864709" cy="962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965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e02\関連会社\コスメネクスト\002_営業部\009_ベスコスPOP\2016年ベスコス\サイネージ\161122_best_cosme\002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6376" y="404664"/>
            <a:ext cx="3483387" cy="61926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archive02\関連会社\コスメネクスト\002_営業部\009_ベスコスPOP\2016年ベスコス\サイネージ\161122_best_cosme\003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6376" y="404664"/>
            <a:ext cx="3483387" cy="61926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chive02\関連会社\コスメネクスト\002_営業部\009_ベスコスPOP\2016年ベスコス\サイネージ\161122_best_cosme\003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404664"/>
            <a:ext cx="3483387" cy="619268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archive02\関連会社\コスメネクスト\002_営業部\009_ベスコスPOP\2016年ベスコス\サイネージ\161122_best_cosme\004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6376" y="404664"/>
            <a:ext cx="3483387" cy="61926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rchive02\関連会社\コスメネクスト\002_営業部\009_ベスコスPOP\2016年ベスコス\サイネージ\161122_best_cosme\0010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56376" y="404664"/>
            <a:ext cx="3483387" cy="619268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archive02\関連会社\コスメネクスト\002_営業部\009_ベスコスPOP\2016年ベスコス\サイネージ\161122_best_cosme\00102b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56376" y="404664"/>
            <a:ext cx="3483387" cy="61926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rchive02\関連会社\コスメネクスト\002_営業部\009_ベスコスPOP\2016年ベスコス\サイネージ\161122_best_cosme\0020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56376" y="404664"/>
            <a:ext cx="3483387"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9659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210</Words>
  <Application>Microsoft Office PowerPoint</Application>
  <PresentationFormat>画面に合わせる (4:3)</PresentationFormat>
  <Paragraphs>20</Paragraphs>
  <Slides>5</Slides>
  <Notes>0</Notes>
  <HiddenSlides>0</HiddenSlides>
  <MMClips>0</MMClips>
  <ScaleCrop>false</ScaleCrop>
  <HeadingPairs>
    <vt:vector size="4" baseType="variant">
      <vt:variant>
        <vt:lpstr>テーマ</vt:lpstr>
      </vt:variant>
      <vt:variant>
        <vt:i4>1</vt:i4>
      </vt:variant>
      <vt:variant>
        <vt:lpstr>スライド タイトル</vt:lpstr>
      </vt:variant>
      <vt:variant>
        <vt:i4>5</vt:i4>
      </vt:variant>
    </vt:vector>
  </HeadingPairs>
  <TitlesOfParts>
    <vt:vector size="6"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山口 由香利</dc:creator>
  <cp:lastModifiedBy>山口 由香利</cp:lastModifiedBy>
  <cp:revision>6</cp:revision>
  <dcterms:created xsi:type="dcterms:W3CDTF">2016-11-22T12:17:44Z</dcterms:created>
  <dcterms:modified xsi:type="dcterms:W3CDTF">2016-11-22T13:41:07Z</dcterms:modified>
</cp:coreProperties>
</file>