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
  </p:handoutMasterIdLst>
  <p:sldIdLst>
    <p:sldId id="292" r:id="rId2"/>
    <p:sldId id="293" r:id="rId3"/>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031B"/>
    <a:srgbClr val="FF5050"/>
    <a:srgbClr val="FF0066"/>
    <a:srgbClr val="8FE1B0"/>
    <a:srgbClr val="72E41C"/>
    <a:srgbClr val="51D351"/>
    <a:srgbClr val="F70309"/>
    <a:srgbClr val="FFFF99"/>
    <a:srgbClr val="FF7C80"/>
    <a:srgbClr val="42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85" autoAdjust="0"/>
    <p:restoredTop sz="95406" autoAdjust="0"/>
  </p:normalViewPr>
  <p:slideViewPr>
    <p:cSldViewPr>
      <p:cViewPr>
        <p:scale>
          <a:sx n="75" d="100"/>
          <a:sy n="75" d="100"/>
        </p:scale>
        <p:origin x="-1548"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74" y="-96"/>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25" tIns="45713" rIns="91425" bIns="45713"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74" y="0"/>
            <a:ext cx="2918831" cy="493316"/>
          </a:xfrm>
          <a:prstGeom prst="rect">
            <a:avLst/>
          </a:prstGeom>
        </p:spPr>
        <p:txBody>
          <a:bodyPr vert="horz" lIns="91425" tIns="45713" rIns="91425" bIns="45713" rtlCol="0"/>
          <a:lstStyle>
            <a:lvl1pPr algn="r">
              <a:defRPr sz="1200"/>
            </a:lvl1pPr>
          </a:lstStyle>
          <a:p>
            <a:fld id="{C9FDFAF4-DA8D-4251-AABE-9583F152B070}" type="datetimeFigureOut">
              <a:rPr kumimoji="1" lang="ja-JP" altLang="en-US" smtClean="0"/>
              <a:t>2016/2/8</a:t>
            </a:fld>
            <a:endParaRPr kumimoji="1" lang="ja-JP" altLang="en-US"/>
          </a:p>
        </p:txBody>
      </p:sp>
      <p:sp>
        <p:nvSpPr>
          <p:cNvPr id="4" name="フッター プレースホルダー 3"/>
          <p:cNvSpPr>
            <a:spLocks noGrp="1"/>
          </p:cNvSpPr>
          <p:nvPr>
            <p:ph type="ftr" sz="quarter" idx="2"/>
          </p:nvPr>
        </p:nvSpPr>
        <p:spPr>
          <a:xfrm>
            <a:off x="0" y="9371285"/>
            <a:ext cx="2918831" cy="493316"/>
          </a:xfrm>
          <a:prstGeom prst="rect">
            <a:avLst/>
          </a:prstGeom>
        </p:spPr>
        <p:txBody>
          <a:bodyPr vert="horz" lIns="91425" tIns="45713" rIns="91425" bIns="4571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74" y="9371285"/>
            <a:ext cx="2918831" cy="493316"/>
          </a:xfrm>
          <a:prstGeom prst="rect">
            <a:avLst/>
          </a:prstGeom>
        </p:spPr>
        <p:txBody>
          <a:bodyPr vert="horz" lIns="91425" tIns="45713" rIns="91425" bIns="45713" rtlCol="0" anchor="b"/>
          <a:lstStyle>
            <a:lvl1pPr algn="r">
              <a:defRPr sz="1200"/>
            </a:lvl1pPr>
          </a:lstStyle>
          <a:p>
            <a:fld id="{912589C7-AD8E-4F54-8CA4-9C239E5DC599}" type="slidenum">
              <a:rPr kumimoji="1" lang="ja-JP" altLang="en-US" smtClean="0"/>
              <a:t>‹#›</a:t>
            </a:fld>
            <a:endParaRPr kumimoji="1" lang="ja-JP" altLang="en-US"/>
          </a:p>
        </p:txBody>
      </p:sp>
    </p:spTree>
    <p:extLst>
      <p:ext uri="{BB962C8B-B14F-4D97-AF65-F5344CB8AC3E}">
        <p14:creationId xmlns:p14="http://schemas.microsoft.com/office/powerpoint/2010/main" val="173919408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8" name="AutoShape 23"/>
          <p:cNvSpPr>
            <a:spLocks noChangeArrowheads="1"/>
          </p:cNvSpPr>
          <p:nvPr userDrawn="1"/>
        </p:nvSpPr>
        <p:spPr bwMode="auto">
          <a:xfrm>
            <a:off x="1098550" y="1268413"/>
            <a:ext cx="7002463" cy="4392612"/>
          </a:xfrm>
          <a:prstGeom prst="roundRect">
            <a:avLst>
              <a:gd name="adj" fmla="val 0"/>
            </a:avLst>
          </a:prstGeom>
          <a:gradFill rotWithShape="1">
            <a:gsLst>
              <a:gs pos="0">
                <a:srgbClr val="41C398"/>
              </a:gs>
              <a:gs pos="100000">
                <a:srgbClr val="41C398"/>
              </a:gs>
            </a:gsLst>
            <a:path path="rect">
              <a:fillToRect l="100000" t="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pic>
        <p:nvPicPr>
          <p:cNvPr id="9" name="Picture 3" descr="Y:\コスメネクスト\003_事業開発部\100_広報\100_コーポレート\002_CI管理\003_ミカエル素材\ミカエルライン.png"/>
          <p:cNvPicPr>
            <a:picLocks noChangeAspect="1" noChangeArrowheads="1"/>
          </p:cNvPicPr>
          <p:nvPr userDrawn="1"/>
        </p:nvPicPr>
        <p:blipFill>
          <a:blip r:embed="rId2">
            <a:extLst>
              <a:ext uri="{28A0092B-C50C-407E-A947-70E740481C1C}">
                <a14:useLocalDpi xmlns:a14="http://schemas.microsoft.com/office/drawing/2010/main" val="0"/>
              </a:ext>
            </a:extLst>
          </a:blip>
          <a:srcRect l="77722" r="6946"/>
          <a:stretch>
            <a:fillRect/>
          </a:stretch>
        </p:blipFill>
        <p:spPr bwMode="auto">
          <a:xfrm>
            <a:off x="7107238" y="5421313"/>
            <a:ext cx="140811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グループ化 38"/>
          <p:cNvGrpSpPr>
            <a:grpSpLocks/>
          </p:cNvGrpSpPr>
          <p:nvPr userDrawn="1"/>
        </p:nvGrpSpPr>
        <p:grpSpPr bwMode="auto">
          <a:xfrm>
            <a:off x="0" y="-26988"/>
            <a:ext cx="9153525" cy="688976"/>
            <a:chOff x="-5" y="-27384"/>
            <a:chExt cx="9153078" cy="689226"/>
          </a:xfrm>
        </p:grpSpPr>
        <p:sp>
          <p:nvSpPr>
            <p:cNvPr id="11" name="Rectangle 8"/>
            <p:cNvSpPr>
              <a:spLocks noChangeArrowheads="1"/>
            </p:cNvSpPr>
            <p:nvPr/>
          </p:nvSpPr>
          <p:spPr bwMode="auto">
            <a:xfrm rot="10800000">
              <a:off x="-5" y="-27382"/>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2" name="Rectangle 8"/>
            <p:cNvSpPr>
              <a:spLocks noChangeArrowheads="1"/>
            </p:cNvSpPr>
            <p:nvPr/>
          </p:nvSpPr>
          <p:spPr bwMode="auto">
            <a:xfrm rot="10800000">
              <a:off x="710033" y="-27382"/>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3" name="Rectangle 8"/>
            <p:cNvSpPr>
              <a:spLocks noChangeArrowheads="1"/>
            </p:cNvSpPr>
            <p:nvPr/>
          </p:nvSpPr>
          <p:spPr bwMode="auto">
            <a:xfrm rot="10800000">
              <a:off x="1426156" y="-27381"/>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4" name="Rectangle 8"/>
            <p:cNvSpPr>
              <a:spLocks noChangeArrowheads="1"/>
            </p:cNvSpPr>
            <p:nvPr/>
          </p:nvSpPr>
          <p:spPr bwMode="auto">
            <a:xfrm rot="10800000">
              <a:off x="2136194" y="-27381"/>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5" name="Rectangle 8"/>
            <p:cNvSpPr>
              <a:spLocks noChangeArrowheads="1"/>
            </p:cNvSpPr>
            <p:nvPr/>
          </p:nvSpPr>
          <p:spPr bwMode="auto">
            <a:xfrm rot="10800000">
              <a:off x="2846232" y="-27383"/>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6" name="Rectangle 8"/>
            <p:cNvSpPr>
              <a:spLocks noChangeArrowheads="1"/>
            </p:cNvSpPr>
            <p:nvPr/>
          </p:nvSpPr>
          <p:spPr bwMode="auto">
            <a:xfrm rot="10800000">
              <a:off x="3556270" y="-27380"/>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7" name="Rectangle 8"/>
            <p:cNvSpPr>
              <a:spLocks noChangeArrowheads="1"/>
            </p:cNvSpPr>
            <p:nvPr/>
          </p:nvSpPr>
          <p:spPr bwMode="auto">
            <a:xfrm rot="10800000">
              <a:off x="4267737" y="-27381"/>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8" name="Rectangle 8"/>
            <p:cNvSpPr>
              <a:spLocks noChangeArrowheads="1"/>
            </p:cNvSpPr>
            <p:nvPr/>
          </p:nvSpPr>
          <p:spPr bwMode="auto">
            <a:xfrm rot="10800000">
              <a:off x="4977775" y="-27381"/>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19" name="Rectangle 8"/>
            <p:cNvSpPr>
              <a:spLocks noChangeArrowheads="1"/>
            </p:cNvSpPr>
            <p:nvPr/>
          </p:nvSpPr>
          <p:spPr bwMode="auto">
            <a:xfrm rot="10800000">
              <a:off x="5687813" y="-27380"/>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0" name="Rectangle 8"/>
            <p:cNvSpPr>
              <a:spLocks noChangeArrowheads="1"/>
            </p:cNvSpPr>
            <p:nvPr/>
          </p:nvSpPr>
          <p:spPr bwMode="auto">
            <a:xfrm rot="10800000">
              <a:off x="6397851" y="-27384"/>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1" name="Rectangle 8"/>
            <p:cNvSpPr>
              <a:spLocks noChangeArrowheads="1"/>
            </p:cNvSpPr>
            <p:nvPr/>
          </p:nvSpPr>
          <p:spPr bwMode="auto">
            <a:xfrm rot="10800000">
              <a:off x="7107889" y="-27379"/>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2" name="Rectangle 8"/>
            <p:cNvSpPr>
              <a:spLocks noChangeArrowheads="1"/>
            </p:cNvSpPr>
            <p:nvPr/>
          </p:nvSpPr>
          <p:spPr bwMode="auto">
            <a:xfrm rot="10800000">
              <a:off x="7817927" y="-27380"/>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3" name="Rectangle 8"/>
            <p:cNvSpPr>
              <a:spLocks noChangeArrowheads="1"/>
            </p:cNvSpPr>
            <p:nvPr/>
          </p:nvSpPr>
          <p:spPr bwMode="auto">
            <a:xfrm rot="10800000">
              <a:off x="8527965" y="-27380"/>
              <a:ext cx="62510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grpSp>
      <p:grpSp>
        <p:nvGrpSpPr>
          <p:cNvPr id="24" name="グループ化 39"/>
          <p:cNvGrpSpPr>
            <a:grpSpLocks/>
          </p:cNvGrpSpPr>
          <p:nvPr userDrawn="1"/>
        </p:nvGrpSpPr>
        <p:grpSpPr bwMode="auto">
          <a:xfrm>
            <a:off x="-12700" y="6196013"/>
            <a:ext cx="9153525" cy="688975"/>
            <a:chOff x="-12559" y="6196158"/>
            <a:chExt cx="9153078" cy="689226"/>
          </a:xfrm>
        </p:grpSpPr>
        <p:sp>
          <p:nvSpPr>
            <p:cNvPr id="25" name="Rectangle 8"/>
            <p:cNvSpPr>
              <a:spLocks noChangeArrowheads="1"/>
            </p:cNvSpPr>
            <p:nvPr/>
          </p:nvSpPr>
          <p:spPr bwMode="auto">
            <a:xfrm>
              <a:off x="-12559" y="6196160"/>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6" name="Rectangle 8"/>
            <p:cNvSpPr>
              <a:spLocks noChangeArrowheads="1"/>
            </p:cNvSpPr>
            <p:nvPr/>
          </p:nvSpPr>
          <p:spPr bwMode="auto">
            <a:xfrm>
              <a:off x="697479" y="6196160"/>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7" name="Rectangle 8"/>
            <p:cNvSpPr>
              <a:spLocks noChangeArrowheads="1"/>
            </p:cNvSpPr>
            <p:nvPr/>
          </p:nvSpPr>
          <p:spPr bwMode="auto">
            <a:xfrm>
              <a:off x="1413602" y="6196161"/>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8" name="Rectangle 8"/>
            <p:cNvSpPr>
              <a:spLocks noChangeArrowheads="1"/>
            </p:cNvSpPr>
            <p:nvPr/>
          </p:nvSpPr>
          <p:spPr bwMode="auto">
            <a:xfrm>
              <a:off x="2123640" y="6196161"/>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29" name="Rectangle 8"/>
            <p:cNvSpPr>
              <a:spLocks noChangeArrowheads="1"/>
            </p:cNvSpPr>
            <p:nvPr/>
          </p:nvSpPr>
          <p:spPr bwMode="auto">
            <a:xfrm>
              <a:off x="2833678" y="6196159"/>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0" name="Rectangle 8"/>
            <p:cNvSpPr>
              <a:spLocks noChangeArrowheads="1"/>
            </p:cNvSpPr>
            <p:nvPr/>
          </p:nvSpPr>
          <p:spPr bwMode="auto">
            <a:xfrm>
              <a:off x="3543716" y="6196162"/>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1" name="Rectangle 8"/>
            <p:cNvSpPr>
              <a:spLocks noChangeArrowheads="1"/>
            </p:cNvSpPr>
            <p:nvPr/>
          </p:nvSpPr>
          <p:spPr bwMode="auto">
            <a:xfrm>
              <a:off x="4255183" y="6196161"/>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2" name="Rectangle 8"/>
            <p:cNvSpPr>
              <a:spLocks noChangeArrowheads="1"/>
            </p:cNvSpPr>
            <p:nvPr/>
          </p:nvSpPr>
          <p:spPr bwMode="auto">
            <a:xfrm>
              <a:off x="4965221" y="6196161"/>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3" name="Rectangle 8"/>
            <p:cNvSpPr>
              <a:spLocks noChangeArrowheads="1"/>
            </p:cNvSpPr>
            <p:nvPr/>
          </p:nvSpPr>
          <p:spPr bwMode="auto">
            <a:xfrm>
              <a:off x="5675259" y="6196162"/>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4" name="Rectangle 8"/>
            <p:cNvSpPr>
              <a:spLocks noChangeArrowheads="1"/>
            </p:cNvSpPr>
            <p:nvPr/>
          </p:nvSpPr>
          <p:spPr bwMode="auto">
            <a:xfrm>
              <a:off x="6385297" y="6196158"/>
              <a:ext cx="71003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5" name="Rectangle 8"/>
            <p:cNvSpPr>
              <a:spLocks noChangeArrowheads="1"/>
            </p:cNvSpPr>
            <p:nvPr/>
          </p:nvSpPr>
          <p:spPr bwMode="auto">
            <a:xfrm>
              <a:off x="7095335" y="6196163"/>
              <a:ext cx="710038" cy="689221"/>
            </a:xfrm>
            <a:prstGeom prst="rect">
              <a:avLst/>
            </a:prstGeom>
            <a:solidFill>
              <a:srgbClr val="41C398">
                <a:alpha val="6392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6" name="Rectangle 8"/>
            <p:cNvSpPr>
              <a:spLocks noChangeArrowheads="1"/>
            </p:cNvSpPr>
            <p:nvPr/>
          </p:nvSpPr>
          <p:spPr bwMode="auto">
            <a:xfrm>
              <a:off x="7805373" y="6196162"/>
              <a:ext cx="710038" cy="689221"/>
            </a:xfrm>
            <a:prstGeom prst="rect">
              <a:avLst/>
            </a:prstGeom>
            <a:solidFill>
              <a:srgbClr val="41C398">
                <a:alpha val="1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sp>
          <p:nvSpPr>
            <p:cNvPr id="37" name="Rectangle 8"/>
            <p:cNvSpPr>
              <a:spLocks noChangeArrowheads="1"/>
            </p:cNvSpPr>
            <p:nvPr/>
          </p:nvSpPr>
          <p:spPr bwMode="auto">
            <a:xfrm>
              <a:off x="8515411" y="6196162"/>
              <a:ext cx="625108" cy="689221"/>
            </a:xfrm>
            <a:prstGeom prst="rect">
              <a:avLst/>
            </a:prstGeom>
            <a:solidFill>
              <a:srgbClr val="41C3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0"/>
                </a:spcBef>
                <a:buFontTx/>
                <a:buNone/>
              </a:pPr>
              <a:endParaRPr lang="ja-JP" altLang="en-US" sz="1800">
                <a:latin typeface="メイリオ" pitchFamily="50" charset="-128"/>
                <a:ea typeface="メイリオ" pitchFamily="50" charset="-128"/>
                <a:cs typeface="メイリオ" pitchFamily="50" charset="-128"/>
              </a:endParaRPr>
            </a:p>
          </p:txBody>
        </p:sp>
      </p:grpSp>
      <p:pic>
        <p:nvPicPr>
          <p:cNvPr id="38" name="図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52588" y="1773238"/>
            <a:ext cx="581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3834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66800" y="46921"/>
            <a:ext cx="7772400" cy="410551"/>
          </a:xfrm>
        </p:spPr>
        <p:txBody>
          <a:bodyPr>
            <a:noAutofit/>
          </a:bodyPr>
          <a:lstStyle>
            <a:lvl1pPr algn="l">
              <a:defRPr sz="1800" b="1">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smtClean="0"/>
              <a:t>マスター タイトルの書式設定</a:t>
            </a:r>
            <a:endParaRPr kumimoji="1" lang="ja-JP" altLang="en-US"/>
          </a:p>
        </p:txBody>
      </p:sp>
      <p:sp>
        <p:nvSpPr>
          <p:cNvPr id="4" name="日付プレースホルダー 3"/>
          <p:cNvSpPr>
            <a:spLocks noGrp="1"/>
          </p:cNvSpPr>
          <p:nvPr>
            <p:ph type="dt" sz="half" idx="10"/>
          </p:nvPr>
        </p:nvSpPr>
        <p:spPr>
          <a:xfrm>
            <a:off x="457200" y="6356350"/>
            <a:ext cx="2133600" cy="365125"/>
          </a:xfrm>
          <a:prstGeom prst="rect">
            <a:avLst/>
          </a:prstGeom>
        </p:spPr>
        <p:txBody>
          <a:bodyPr/>
          <a:lstStyle/>
          <a:p>
            <a:fld id="{10D8CB13-C8A4-4CA1-84D6-7456CE2C9D6F}" type="datetimeFigureOut">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a:xfrm>
            <a:off x="6553200" y="6356350"/>
            <a:ext cx="2133600" cy="365125"/>
          </a:xfrm>
          <a:prstGeom prst="rect">
            <a:avLst/>
          </a:prstGeom>
        </p:spPr>
        <p:txBody>
          <a:bodyPr/>
          <a:lstStyle/>
          <a:p>
            <a:fld id="{EF70FB20-1F67-479F-BC5F-E89750F6DE61}" type="slidenum">
              <a:rPr kumimoji="1" lang="ja-JP" altLang="en-US" smtClean="0"/>
              <a:t>‹#›</a:t>
            </a:fld>
            <a:endParaRPr kumimoji="1" lang="ja-JP" altLang="en-US"/>
          </a:p>
        </p:txBody>
      </p:sp>
      <p:pic>
        <p:nvPicPr>
          <p:cNvPr id="7" name="Picture 2" descr="Z:\コスメネクスト\003_事業開発部\100_広報\100_コーポレート\002_CI管理\003_ミカエル素材\ミカエルライン.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8546" r="8288"/>
          <a:stretch/>
        </p:blipFill>
        <p:spPr bwMode="auto">
          <a:xfrm>
            <a:off x="107504" y="19200"/>
            <a:ext cx="678136" cy="457472"/>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コネクタ 7"/>
          <p:cNvCxnSpPr/>
          <p:nvPr userDrawn="1"/>
        </p:nvCxnSpPr>
        <p:spPr>
          <a:xfrm>
            <a:off x="0" y="457472"/>
            <a:ext cx="9144000" cy="0"/>
          </a:xfrm>
          <a:prstGeom prst="line">
            <a:avLst/>
          </a:prstGeom>
          <a:ln w="38100">
            <a:solidFill>
              <a:srgbClr val="A2DAC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2072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4051664159"/>
      </p:ext>
    </p:extLst>
  </p:cSld>
  <p:clrMap bg1="lt1" tx1="dk1" bg2="lt2" tx2="dk2" accent1="accent1" accent2="accent2" accent3="accent3" accent4="accent4" accent5="accent5" accent6="accent6" hlink="hlink" folHlink="folHlink"/>
  <p:sldLayoutIdLst>
    <p:sldLayoutId id="2147483650" r:id="rId1"/>
    <p:sldLayoutId id="2147483649" r:id="rId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p:cNvSpPr/>
          <p:nvPr/>
        </p:nvSpPr>
        <p:spPr>
          <a:xfrm>
            <a:off x="400628" y="2035115"/>
            <a:ext cx="2658393" cy="524613"/>
          </a:xfrm>
          <a:prstGeom prst="rect">
            <a:avLst/>
          </a:prstGeom>
          <a:solidFill>
            <a:srgbClr val="FD031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394725" y="3331259"/>
            <a:ext cx="2664296" cy="792088"/>
          </a:xfrm>
          <a:prstGeom prst="rect">
            <a:avLst/>
          </a:prstGeom>
          <a:noFill/>
          <a:ln w="38100">
            <a:noFill/>
          </a:ln>
        </p:spPr>
        <p:txBody>
          <a:bodyPr wrap="square" rtlCol="0">
            <a:noAutofit/>
          </a:bodyPr>
          <a:lstStyle/>
          <a:p>
            <a:pPr algn="ctr"/>
            <a:r>
              <a:rPr kumimoji="1"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春</a:t>
            </a:r>
            <a:r>
              <a:rPr kumimoji="1"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の</a:t>
            </a:r>
            <a:r>
              <a:rPr lang="ja-JP" altLang="en-US" sz="2400" b="1" dirty="0">
                <a:solidFill>
                  <a:srgbClr val="00B0F0"/>
                </a:solidFill>
                <a:latin typeface="Meiryo UI" panose="020B0604030504040204" pitchFamily="50" charset="-128"/>
                <a:ea typeface="Meiryo UI" panose="020B0604030504040204" pitchFamily="50" charset="-128"/>
                <a:cs typeface="Meiryo UI" panose="020B0604030504040204" pitchFamily="50" charset="-128"/>
              </a:rPr>
              <a:t>惹きよせアイ</a:t>
            </a:r>
            <a:r>
              <a:rPr kumimoji="1"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は</a:t>
            </a:r>
            <a:endParaRPr kumimoji="1"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en-US" altLang="ja-JP" sz="600" b="1"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2800" b="1" dirty="0" smtClean="0">
                <a:solidFill>
                  <a:srgbClr val="FF0066"/>
                </a:solidFill>
                <a:latin typeface="Meiryo UI" panose="020B0604030504040204" pitchFamily="50" charset="-128"/>
                <a:ea typeface="Meiryo UI" panose="020B0604030504040204" pitchFamily="50" charset="-128"/>
                <a:cs typeface="Meiryo UI" panose="020B0604030504040204" pitchFamily="50" charset="-128"/>
              </a:rPr>
              <a:t>“デジャヴュ</a:t>
            </a:r>
            <a:r>
              <a:rPr kumimoji="1" lang="ja-JP" altLang="en-US" sz="2800" b="1" dirty="0" smtClean="0">
                <a:solidFill>
                  <a:srgbClr val="FF0066"/>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2800" b="1" dirty="0" smtClean="0">
              <a:solidFill>
                <a:srgbClr val="FF0066"/>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en-US" altLang="ja-JP" sz="700" b="1"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600" b="1" dirty="0" smtClean="0">
                <a:latin typeface="Meiryo UI" panose="020B0604030504040204" pitchFamily="50" charset="-128"/>
                <a:ea typeface="Meiryo UI" panose="020B0604030504040204" pitchFamily="50" charset="-128"/>
                <a:cs typeface="Meiryo UI" panose="020B0604030504040204" pitchFamily="50" charset="-128"/>
              </a:rPr>
              <a:t>で</a:t>
            </a:r>
            <a:r>
              <a:rPr kumimoji="1" lang="ja-JP" altLang="en-US" b="1" dirty="0" smtClean="0">
                <a:latin typeface="Meiryo UI" panose="020B0604030504040204" pitchFamily="50" charset="-128"/>
                <a:ea typeface="Meiryo UI" panose="020B0604030504040204" pitchFamily="50" charset="-128"/>
                <a:cs typeface="Meiryo UI" panose="020B0604030504040204" pitchFamily="50" charset="-128"/>
              </a:rPr>
              <a:t>つくる♡</a:t>
            </a:r>
            <a:endParaRPr kumimoji="1" lang="ja-JP" altLang="en-US"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rot="21139659">
            <a:off x="400628" y="2770870"/>
            <a:ext cx="2658393" cy="369332"/>
          </a:xfrm>
          <a:prstGeom prst="rect">
            <a:avLst/>
          </a:prstGeom>
        </p:spPr>
        <p:txBody>
          <a:bodyPr wrap="square">
            <a:spAutoFit/>
          </a:bodyPr>
          <a:lstStyle/>
          <a:p>
            <a:pPr algn="ctr"/>
            <a:r>
              <a:rPr lang="ja-JP" altLang="en-US" b="1" u="sng" dirty="0" smtClean="0">
                <a:latin typeface="Meiryo UI" panose="020B0604030504040204" pitchFamily="50" charset="-128"/>
                <a:ea typeface="Meiryo UI" panose="020B0604030504040204" pitchFamily="50" charset="-128"/>
                <a:cs typeface="Meiryo UI" panose="020B0604030504040204" pitchFamily="50" charset="-128"/>
              </a:rPr>
              <a:t>自己流メイクを見直そう！</a:t>
            </a:r>
            <a:endParaRPr lang="en-US" altLang="ja-JP" sz="1400" b="1" u="sng"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1269562" y="2049675"/>
            <a:ext cx="1717451" cy="461665"/>
          </a:xfrm>
          <a:prstGeom prst="rect">
            <a:avLst/>
          </a:prstGeom>
        </p:spPr>
        <p:txBody>
          <a:bodyPr wrap="square">
            <a:spAutoFit/>
          </a:bodyPr>
          <a:lstStyle/>
          <a:p>
            <a:pPr algn="ctr"/>
            <a:r>
              <a:rPr lang="en-US" altLang="ja-JP"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15</a:t>
            </a:r>
            <a:r>
              <a:rPr lang="en-US" altLang="ja-JP" sz="2400" b="1" baseline="30000"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th</a:t>
            </a:r>
            <a:r>
              <a:rPr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Aniversary</a:t>
            </a:r>
            <a:endParaRPr lang="ja-JP" altLang="en-US" sz="105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742" y="2152926"/>
            <a:ext cx="792087" cy="28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正方形/長方形 13"/>
          <p:cNvSpPr/>
          <p:nvPr/>
        </p:nvSpPr>
        <p:spPr>
          <a:xfrm rot="20992695">
            <a:off x="528482" y="4741880"/>
            <a:ext cx="444828" cy="535471"/>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正方形/長方形 14"/>
          <p:cNvSpPr/>
          <p:nvPr/>
        </p:nvSpPr>
        <p:spPr>
          <a:xfrm>
            <a:off x="4632344" y="3259252"/>
            <a:ext cx="1018965" cy="117987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7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正方形/長方形 17"/>
          <p:cNvSpPr/>
          <p:nvPr/>
        </p:nvSpPr>
        <p:spPr>
          <a:xfrm rot="20992695">
            <a:off x="1770463" y="4741087"/>
            <a:ext cx="444828" cy="535471"/>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正方形/長方形 18"/>
          <p:cNvSpPr/>
          <p:nvPr/>
        </p:nvSpPr>
        <p:spPr>
          <a:xfrm rot="746222">
            <a:off x="2223933" y="4903357"/>
            <a:ext cx="661167" cy="960261"/>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7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正方形/長方形 19"/>
          <p:cNvSpPr/>
          <p:nvPr/>
        </p:nvSpPr>
        <p:spPr>
          <a:xfrm>
            <a:off x="400628" y="5974998"/>
            <a:ext cx="2658393" cy="524613"/>
          </a:xfrm>
          <a:prstGeom prst="rect">
            <a:avLst/>
          </a:prstGeom>
          <a:solidFill>
            <a:srgbClr val="FD031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あなたも</a:t>
            </a:r>
            <a:r>
              <a:rPr kumimoji="1" lang="ja-JP" altLang="en-US" sz="1600" b="1" dirty="0" smtClean="0">
                <a:solidFill>
                  <a:srgbClr val="00B0F0"/>
                </a:solidFill>
                <a:latin typeface="Meiryo UI" panose="020B0604030504040204" pitchFamily="50" charset="-128"/>
                <a:ea typeface="Meiryo UI" panose="020B0604030504040204" pitchFamily="50" charset="-128"/>
                <a:cs typeface="Meiryo UI" panose="020B0604030504040204" pitchFamily="50" charset="-128"/>
              </a:rPr>
              <a:t>旬顔</a:t>
            </a:r>
            <a:r>
              <a:rPr kumimoji="1" lang="ja-JP" altLang="en-US" sz="12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にチェンジしませんか？</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正方形/長方形 2"/>
          <p:cNvSpPr/>
          <p:nvPr/>
        </p:nvSpPr>
        <p:spPr>
          <a:xfrm>
            <a:off x="394725" y="2035115"/>
            <a:ext cx="2664296" cy="4464496"/>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屈折矢印 20"/>
          <p:cNvSpPr/>
          <p:nvPr/>
        </p:nvSpPr>
        <p:spPr>
          <a:xfrm rot="5094790">
            <a:off x="730590" y="5183426"/>
            <a:ext cx="288032" cy="256105"/>
          </a:xfrm>
          <a:prstGeom prst="bentUpArrow">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屈折矢印 21"/>
          <p:cNvSpPr/>
          <p:nvPr/>
        </p:nvSpPr>
        <p:spPr>
          <a:xfrm rot="5094790">
            <a:off x="1989179" y="5181022"/>
            <a:ext cx="288032" cy="256105"/>
          </a:xfrm>
          <a:prstGeom prst="bentUpArrow">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正方形/長方形 22"/>
          <p:cNvSpPr/>
          <p:nvPr/>
        </p:nvSpPr>
        <p:spPr>
          <a:xfrm>
            <a:off x="3217697" y="2035115"/>
            <a:ext cx="2658393" cy="524613"/>
          </a:xfrm>
          <a:prstGeom prst="rect">
            <a:avLst/>
          </a:prstGeom>
          <a:solidFill>
            <a:srgbClr val="FD031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正方形/長方形 23"/>
          <p:cNvSpPr/>
          <p:nvPr/>
        </p:nvSpPr>
        <p:spPr>
          <a:xfrm>
            <a:off x="3217697" y="5974998"/>
            <a:ext cx="2658393" cy="524613"/>
          </a:xfrm>
          <a:prstGeom prst="rect">
            <a:avLst/>
          </a:prstGeom>
          <a:solidFill>
            <a:srgbClr val="FD031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1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対象商品は</a:t>
            </a:r>
            <a:r>
              <a:rPr kumimoji="1" lang="ja-JP" altLang="en-US" sz="1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ポイント５倍</a:t>
            </a:r>
            <a:r>
              <a:rPr kumimoji="1" lang="ja-JP" altLang="en-US" sz="12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にて販売中</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正方形/長方形 24"/>
          <p:cNvSpPr/>
          <p:nvPr/>
        </p:nvSpPr>
        <p:spPr>
          <a:xfrm>
            <a:off x="6034020" y="2029404"/>
            <a:ext cx="2658393" cy="524613"/>
          </a:xfrm>
          <a:prstGeom prst="rect">
            <a:avLst/>
          </a:prstGeom>
          <a:solidFill>
            <a:srgbClr val="FD031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正方形/長方形 25"/>
          <p:cNvSpPr/>
          <p:nvPr/>
        </p:nvSpPr>
        <p:spPr>
          <a:xfrm>
            <a:off x="6034020" y="6000731"/>
            <a:ext cx="2658393" cy="524613"/>
          </a:xfrm>
          <a:prstGeom prst="rect">
            <a:avLst/>
          </a:prstGeom>
          <a:solidFill>
            <a:srgbClr val="FD031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ja-JP" altLang="en-US" sz="1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対象商品は</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ポイント５倍</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にて販売中</a:t>
            </a:r>
          </a:p>
        </p:txBody>
      </p:sp>
      <p:sp>
        <p:nvSpPr>
          <p:cNvPr id="5" name="正方形/長方形 4"/>
          <p:cNvSpPr/>
          <p:nvPr/>
        </p:nvSpPr>
        <p:spPr>
          <a:xfrm>
            <a:off x="6028117" y="2035115"/>
            <a:ext cx="2664296" cy="4464496"/>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正方形/長方形 3"/>
          <p:cNvSpPr/>
          <p:nvPr/>
        </p:nvSpPr>
        <p:spPr>
          <a:xfrm>
            <a:off x="3211421" y="2035115"/>
            <a:ext cx="2664296" cy="4464496"/>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正方形/長方形 26"/>
          <p:cNvSpPr/>
          <p:nvPr/>
        </p:nvSpPr>
        <p:spPr>
          <a:xfrm>
            <a:off x="4115962" y="2057580"/>
            <a:ext cx="1717451" cy="461665"/>
          </a:xfrm>
          <a:prstGeom prst="rect">
            <a:avLst/>
          </a:prstGeom>
        </p:spPr>
        <p:txBody>
          <a:bodyPr wrap="square">
            <a:spAutoFit/>
          </a:bodyPr>
          <a:lstStyle/>
          <a:p>
            <a:pPr algn="ctr"/>
            <a:r>
              <a:rPr lang="en-US" altLang="ja-JP"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15</a:t>
            </a:r>
            <a:r>
              <a:rPr lang="en-US" altLang="ja-JP" sz="2400" b="1" baseline="30000"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th</a:t>
            </a:r>
            <a:r>
              <a:rPr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Aniversary</a:t>
            </a:r>
            <a:endParaRPr lang="ja-JP" altLang="en-US" sz="105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85142" y="2160831"/>
            <a:ext cx="792087" cy="28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正方形/長方形 28"/>
          <p:cNvSpPr/>
          <p:nvPr/>
        </p:nvSpPr>
        <p:spPr>
          <a:xfrm>
            <a:off x="6885269" y="2057580"/>
            <a:ext cx="1717451" cy="461665"/>
          </a:xfrm>
          <a:prstGeom prst="rect">
            <a:avLst/>
          </a:prstGeom>
        </p:spPr>
        <p:txBody>
          <a:bodyPr wrap="square">
            <a:spAutoFit/>
          </a:bodyPr>
          <a:lstStyle/>
          <a:p>
            <a:pPr algn="ctr"/>
            <a:r>
              <a:rPr lang="en-US" altLang="ja-JP" sz="240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15</a:t>
            </a:r>
            <a:r>
              <a:rPr lang="en-US" altLang="ja-JP" sz="2400" b="1" baseline="30000"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th</a:t>
            </a:r>
            <a:r>
              <a:rPr lang="en-US" altLang="ja-JP" sz="1050" b="1" dirty="0" smtClean="0">
                <a:solidFill>
                  <a:schemeClr val="bg1"/>
                </a:solidFill>
                <a:latin typeface="Meiryo UI" panose="020B0604030504040204" pitchFamily="50" charset="-128"/>
                <a:ea typeface="Meiryo UI" panose="020B0604030504040204" pitchFamily="50" charset="-128"/>
                <a:cs typeface="Meiryo UI" panose="020B0604030504040204" pitchFamily="50" charset="-128"/>
              </a:rPr>
              <a:t>Aniversary</a:t>
            </a:r>
            <a:endParaRPr lang="ja-JP" altLang="en-US" sz="105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0"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4449" y="2160831"/>
            <a:ext cx="792087" cy="288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テキスト ボックス 31"/>
          <p:cNvSpPr txBox="1"/>
          <p:nvPr/>
        </p:nvSpPr>
        <p:spPr>
          <a:xfrm>
            <a:off x="3217697" y="2564904"/>
            <a:ext cx="2658393" cy="703308"/>
          </a:xfrm>
          <a:prstGeom prst="rect">
            <a:avLst/>
          </a:prstGeom>
          <a:noFill/>
          <a:ln>
            <a:noFill/>
          </a:ln>
        </p:spPr>
        <p:txBody>
          <a:bodyPr wrap="square" rtlCol="0">
            <a:noAutofit/>
          </a:bodyPr>
          <a:lstStyle/>
          <a:p>
            <a:pPr algn="ct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やりすぎケバ子になってない！？</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盛りすぎメイクを卒業して</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シンプル華やか顔にチェンジ！</a:t>
            </a:r>
          </a:p>
        </p:txBody>
      </p:sp>
      <p:sp>
        <p:nvSpPr>
          <p:cNvPr id="33" name="正方形/長方形 32"/>
          <p:cNvSpPr/>
          <p:nvPr/>
        </p:nvSpPr>
        <p:spPr>
          <a:xfrm>
            <a:off x="3398386" y="3259251"/>
            <a:ext cx="1028787" cy="117987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正方形/長方形 33"/>
          <p:cNvSpPr/>
          <p:nvPr/>
        </p:nvSpPr>
        <p:spPr>
          <a:xfrm rot="746222">
            <a:off x="1158463" y="5055758"/>
            <a:ext cx="661167" cy="960261"/>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7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テキスト ボックス 34"/>
          <p:cNvSpPr txBox="1"/>
          <p:nvPr/>
        </p:nvSpPr>
        <p:spPr>
          <a:xfrm>
            <a:off x="3217697" y="6525344"/>
            <a:ext cx="2658020" cy="288032"/>
          </a:xfrm>
          <a:prstGeom prst="rect">
            <a:avLst/>
          </a:prstGeom>
          <a:noFill/>
          <a:ln>
            <a:noFill/>
          </a:ln>
        </p:spPr>
        <p:txBody>
          <a:bodyPr wrap="square" rtlCol="0">
            <a:noAutofit/>
          </a:bodyPr>
          <a:lstStyle/>
          <a:p>
            <a:pPr algn="ctr"/>
            <a:r>
              <a:rPr kumimoji="1" lang="ja-JP" altLang="en-US" sz="1050" dirty="0" smtClean="0">
                <a:latin typeface="Meiryo UI" panose="020B0604030504040204" pitchFamily="50" charset="-128"/>
                <a:ea typeface="Meiryo UI" panose="020B0604030504040204" pitchFamily="50" charset="-128"/>
                <a:cs typeface="Meiryo UI" panose="020B0604030504040204" pitchFamily="50" charset="-128"/>
              </a:rPr>
              <a:t>写真の大小変更を動作で行います。</a:t>
            </a:r>
          </a:p>
        </p:txBody>
      </p:sp>
      <p:pic>
        <p:nvPicPr>
          <p:cNvPr id="3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6511" y="5032039"/>
            <a:ext cx="711967" cy="864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9098" y="5055532"/>
            <a:ext cx="709468" cy="864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4687" y="5055532"/>
            <a:ext cx="716112" cy="868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4697" y="4987443"/>
            <a:ext cx="780230" cy="941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54662" y="5038060"/>
            <a:ext cx="745689" cy="89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0156" y="5024206"/>
            <a:ext cx="716112" cy="868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正方形/長方形 41"/>
          <p:cNvSpPr/>
          <p:nvPr/>
        </p:nvSpPr>
        <p:spPr>
          <a:xfrm>
            <a:off x="7461331" y="3259252"/>
            <a:ext cx="1018965" cy="117987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7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正方形/長方形 42"/>
          <p:cNvSpPr/>
          <p:nvPr/>
        </p:nvSpPr>
        <p:spPr>
          <a:xfrm>
            <a:off x="6227373" y="3259251"/>
            <a:ext cx="1028787" cy="1179873"/>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テキスト ボックス 43"/>
          <p:cNvSpPr txBox="1"/>
          <p:nvPr/>
        </p:nvSpPr>
        <p:spPr>
          <a:xfrm>
            <a:off x="5897950" y="2564904"/>
            <a:ext cx="2922522" cy="685653"/>
          </a:xfrm>
          <a:prstGeom prst="rect">
            <a:avLst/>
          </a:prstGeom>
          <a:noFill/>
          <a:ln>
            <a:noFill/>
          </a:ln>
        </p:spPr>
        <p:txBody>
          <a:bodyPr wrap="square" rtlCol="0">
            <a:noAutofit/>
          </a:bodyPr>
          <a:lstStyle/>
          <a:p>
            <a:pPr algn="ctr"/>
            <a:r>
              <a:rPr lang="ja-JP" altLang="en-US" sz="1100" b="1" dirty="0" smtClean="0">
                <a:latin typeface="Meiryo UI" panose="020B0604030504040204" pitchFamily="50" charset="-128"/>
                <a:ea typeface="Meiryo UI" panose="020B0604030504040204" pitchFamily="50" charset="-128"/>
                <a:cs typeface="Meiryo UI" panose="020B0604030504040204" pitchFamily="50" charset="-128"/>
              </a:rPr>
              <a:t>手抜きナチュ美になってない！？</a:t>
            </a:r>
          </a:p>
          <a:p>
            <a:pPr algn="ctr"/>
            <a:r>
              <a:rPr lang="ja-JP" altLang="en-US" sz="1200" b="1" dirty="0" smtClean="0">
                <a:latin typeface="Meiryo UI" panose="020B0604030504040204" pitchFamily="50" charset="-128"/>
                <a:ea typeface="Meiryo UI" panose="020B0604030504040204" pitchFamily="50" charset="-128"/>
                <a:cs typeface="Meiryo UI" panose="020B0604030504040204" pitchFamily="50" charset="-128"/>
              </a:rPr>
              <a:t>勘違い</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ナチュラルは卒業して</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今旬の洗練「ナチュラル美人顔」に！</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altLang="en-US" sz="1200" b="1"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上リボン 44"/>
          <p:cNvSpPr/>
          <p:nvPr/>
        </p:nvSpPr>
        <p:spPr>
          <a:xfrm>
            <a:off x="3364644" y="4771419"/>
            <a:ext cx="2326155" cy="216024"/>
          </a:xfrm>
          <a:prstGeom prst="ribbon2">
            <a:avLst>
              <a:gd name="adj1" fmla="val 16667"/>
              <a:gd name="adj2" fmla="val 75000"/>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こちらの商品を使用しました！</a:t>
            </a:r>
            <a:endParaRPr kumimoji="1" lang="ja-JP" altLang="en-US"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上リボン 45"/>
          <p:cNvSpPr/>
          <p:nvPr/>
        </p:nvSpPr>
        <p:spPr>
          <a:xfrm>
            <a:off x="6182503" y="4767599"/>
            <a:ext cx="2326155" cy="216024"/>
          </a:xfrm>
          <a:prstGeom prst="ribbon2">
            <a:avLst>
              <a:gd name="adj1" fmla="val 16667"/>
              <a:gd name="adj2" fmla="val 75000"/>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こちらの商品を使用しました！</a:t>
            </a:r>
          </a:p>
        </p:txBody>
      </p:sp>
      <p:sp>
        <p:nvSpPr>
          <p:cNvPr id="48" name="右矢印 47"/>
          <p:cNvSpPr/>
          <p:nvPr/>
        </p:nvSpPr>
        <p:spPr>
          <a:xfrm>
            <a:off x="4355165" y="3727303"/>
            <a:ext cx="432048" cy="252028"/>
          </a:xfrm>
          <a:prstGeom prst="rightArrow">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9" name="右矢印 48"/>
          <p:cNvSpPr/>
          <p:nvPr/>
        </p:nvSpPr>
        <p:spPr>
          <a:xfrm>
            <a:off x="7147192" y="3722909"/>
            <a:ext cx="432048" cy="252028"/>
          </a:xfrm>
          <a:prstGeom prst="rightArrow">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テキスト ボックス 49"/>
          <p:cNvSpPr txBox="1"/>
          <p:nvPr/>
        </p:nvSpPr>
        <p:spPr>
          <a:xfrm>
            <a:off x="3416511" y="4439125"/>
            <a:ext cx="2234798" cy="188278"/>
          </a:xfrm>
          <a:prstGeom prst="rect">
            <a:avLst/>
          </a:prstGeom>
          <a:noFill/>
          <a:ln>
            <a:noFill/>
          </a:ln>
        </p:spPr>
        <p:txBody>
          <a:bodyPr wrap="square" rtlCol="0">
            <a:noAutofit/>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隙のある魅力的なまなざしに</a:t>
            </a:r>
          </a:p>
        </p:txBody>
      </p:sp>
      <p:sp>
        <p:nvSpPr>
          <p:cNvPr id="51" name="テキスト ボックス 50"/>
          <p:cNvSpPr txBox="1"/>
          <p:nvPr/>
        </p:nvSpPr>
        <p:spPr>
          <a:xfrm>
            <a:off x="6026009" y="4439124"/>
            <a:ext cx="2794463" cy="206375"/>
          </a:xfrm>
          <a:prstGeom prst="rect">
            <a:avLst/>
          </a:prstGeom>
          <a:noFill/>
          <a:ln>
            <a:noFill/>
          </a:ln>
        </p:spPr>
        <p:txBody>
          <a:bodyPr wrap="square" rtlCol="0">
            <a:noAutofit/>
          </a:bodyPr>
          <a:lstStyle/>
          <a:p>
            <a:pPr algn="ctr"/>
            <a:r>
              <a:rPr lang="ja-JP" altLang="en-US" sz="1000" dirty="0">
                <a:latin typeface="Meiryo UI" panose="020B0604030504040204" pitchFamily="50" charset="-128"/>
                <a:ea typeface="Meiryo UI" panose="020B0604030504040204" pitchFamily="50" charset="-128"/>
                <a:cs typeface="Meiryo UI" panose="020B0604030504040204" pitchFamily="50" charset="-128"/>
              </a:rPr>
              <a:t>ブラウンラインを使うこと</a:t>
            </a:r>
            <a:r>
              <a:rPr lang="ja-JP" altLang="en-US" sz="1000" dirty="0" smtClean="0">
                <a:latin typeface="Meiryo UI" panose="020B0604030504040204" pitchFamily="50" charset="-128"/>
                <a:ea typeface="Meiryo UI" panose="020B0604030504040204" pitchFamily="50" charset="-128"/>
                <a:cs typeface="Meiryo UI" panose="020B0604030504040204" pitchFamily="50" charset="-128"/>
              </a:rPr>
              <a:t>でより</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あか抜けた雰囲気に！</a:t>
            </a:r>
          </a:p>
        </p:txBody>
      </p:sp>
      <p:sp>
        <p:nvSpPr>
          <p:cNvPr id="52" name="正方形/長方形 51"/>
          <p:cNvSpPr/>
          <p:nvPr/>
        </p:nvSpPr>
        <p:spPr>
          <a:xfrm rot="20444601">
            <a:off x="3296346" y="3263846"/>
            <a:ext cx="508473" cy="215444"/>
          </a:xfrm>
          <a:prstGeom prst="rect">
            <a:avLst/>
          </a:prstGeom>
        </p:spPr>
        <p:txBody>
          <a:bodyPr wrap="none">
            <a:spAutoFit/>
          </a:bodyPr>
          <a:lstStyle/>
          <a:p>
            <a:pPr algn="ctr"/>
            <a:r>
              <a:rPr lang="en-US" altLang="ja-JP" sz="800" dirty="0">
                <a:latin typeface="Meiryo UI" panose="020B0604030504040204" pitchFamily="50" charset="-128"/>
                <a:ea typeface="Meiryo UI" panose="020B0604030504040204" pitchFamily="50" charset="-128"/>
                <a:cs typeface="Meiryo UI" panose="020B0604030504040204" pitchFamily="50" charset="-128"/>
              </a:rPr>
              <a:t>Before</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正方形/長方形 52"/>
          <p:cNvSpPr/>
          <p:nvPr/>
        </p:nvSpPr>
        <p:spPr>
          <a:xfrm rot="20689079">
            <a:off x="4600720" y="3263062"/>
            <a:ext cx="426719" cy="215444"/>
          </a:xfrm>
          <a:prstGeom prst="rect">
            <a:avLst/>
          </a:prstGeom>
        </p:spPr>
        <p:txBody>
          <a:bodyPr wrap="none">
            <a:spAutoFit/>
          </a:bodyPr>
          <a:lstStyle/>
          <a:p>
            <a:pPr algn="ctr"/>
            <a:r>
              <a:rPr lang="en-US" altLang="ja-JP" sz="800" dirty="0" smtClean="0">
                <a:latin typeface="Meiryo UI" panose="020B0604030504040204" pitchFamily="50" charset="-128"/>
                <a:ea typeface="Meiryo UI" panose="020B0604030504040204" pitchFamily="50" charset="-128"/>
                <a:cs typeface="Meiryo UI" panose="020B0604030504040204" pitchFamily="50" charset="-128"/>
              </a:rPr>
              <a:t>After</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4" name="正方形/長方形 53"/>
          <p:cNvSpPr/>
          <p:nvPr/>
        </p:nvSpPr>
        <p:spPr>
          <a:xfrm rot="20444601">
            <a:off x="344831" y="4702564"/>
            <a:ext cx="508473" cy="215444"/>
          </a:xfrm>
          <a:prstGeom prst="rect">
            <a:avLst/>
          </a:prstGeom>
        </p:spPr>
        <p:txBody>
          <a:bodyPr wrap="none">
            <a:spAutoFit/>
          </a:bodyPr>
          <a:lstStyle/>
          <a:p>
            <a:pPr algn="ctr"/>
            <a:r>
              <a:rPr lang="en-US" altLang="ja-JP" sz="800" dirty="0">
                <a:latin typeface="Meiryo UI" panose="020B0604030504040204" pitchFamily="50" charset="-128"/>
                <a:ea typeface="Meiryo UI" panose="020B0604030504040204" pitchFamily="50" charset="-128"/>
                <a:cs typeface="Meiryo UI" panose="020B0604030504040204" pitchFamily="50" charset="-128"/>
              </a:rPr>
              <a:t>Before</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p:cNvSpPr/>
          <p:nvPr/>
        </p:nvSpPr>
        <p:spPr>
          <a:xfrm>
            <a:off x="1207578" y="5010916"/>
            <a:ext cx="426719" cy="215444"/>
          </a:xfrm>
          <a:prstGeom prst="rect">
            <a:avLst/>
          </a:prstGeom>
        </p:spPr>
        <p:txBody>
          <a:bodyPr wrap="none">
            <a:spAutoFit/>
          </a:bodyPr>
          <a:lstStyle/>
          <a:p>
            <a:pPr algn="ctr"/>
            <a:r>
              <a:rPr lang="en-US" altLang="ja-JP" sz="800" dirty="0" smtClean="0">
                <a:latin typeface="Meiryo UI" panose="020B0604030504040204" pitchFamily="50" charset="-128"/>
                <a:ea typeface="Meiryo UI" panose="020B0604030504040204" pitchFamily="50" charset="-128"/>
                <a:cs typeface="Meiryo UI" panose="020B0604030504040204" pitchFamily="50" charset="-128"/>
              </a:rPr>
              <a:t>After</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正方形/長方形 55"/>
          <p:cNvSpPr/>
          <p:nvPr/>
        </p:nvSpPr>
        <p:spPr>
          <a:xfrm rot="20444601">
            <a:off x="1661040" y="4723321"/>
            <a:ext cx="508473" cy="215444"/>
          </a:xfrm>
          <a:prstGeom prst="rect">
            <a:avLst/>
          </a:prstGeom>
        </p:spPr>
        <p:txBody>
          <a:bodyPr wrap="none">
            <a:spAutoFit/>
          </a:bodyPr>
          <a:lstStyle/>
          <a:p>
            <a:pPr algn="ctr"/>
            <a:r>
              <a:rPr lang="en-US" altLang="ja-JP" sz="800" dirty="0">
                <a:latin typeface="Meiryo UI" panose="020B0604030504040204" pitchFamily="50" charset="-128"/>
                <a:ea typeface="Meiryo UI" panose="020B0604030504040204" pitchFamily="50" charset="-128"/>
                <a:cs typeface="Meiryo UI" panose="020B0604030504040204" pitchFamily="50" charset="-128"/>
              </a:rPr>
              <a:t>Before</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8" name="正方形/長方形 57"/>
          <p:cNvSpPr/>
          <p:nvPr/>
        </p:nvSpPr>
        <p:spPr>
          <a:xfrm>
            <a:off x="2293017" y="4906709"/>
            <a:ext cx="426719" cy="215444"/>
          </a:xfrm>
          <a:prstGeom prst="rect">
            <a:avLst/>
          </a:prstGeom>
        </p:spPr>
        <p:txBody>
          <a:bodyPr wrap="none">
            <a:spAutoFit/>
          </a:bodyPr>
          <a:lstStyle/>
          <a:p>
            <a:pPr algn="ctr"/>
            <a:r>
              <a:rPr lang="en-US" altLang="ja-JP" sz="800" dirty="0" smtClean="0">
                <a:latin typeface="Meiryo UI" panose="020B0604030504040204" pitchFamily="50" charset="-128"/>
                <a:ea typeface="Meiryo UI" panose="020B0604030504040204" pitchFamily="50" charset="-128"/>
                <a:cs typeface="Meiryo UI" panose="020B0604030504040204" pitchFamily="50" charset="-128"/>
              </a:rPr>
              <a:t>After</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正方形/長方形 58"/>
          <p:cNvSpPr/>
          <p:nvPr/>
        </p:nvSpPr>
        <p:spPr>
          <a:xfrm rot="20444601">
            <a:off x="6104660" y="3288765"/>
            <a:ext cx="508473" cy="215444"/>
          </a:xfrm>
          <a:prstGeom prst="rect">
            <a:avLst/>
          </a:prstGeom>
        </p:spPr>
        <p:txBody>
          <a:bodyPr wrap="none">
            <a:spAutoFit/>
          </a:bodyPr>
          <a:lstStyle/>
          <a:p>
            <a:pPr algn="ctr"/>
            <a:r>
              <a:rPr lang="en-US" altLang="ja-JP" sz="800" dirty="0">
                <a:latin typeface="Meiryo UI" panose="020B0604030504040204" pitchFamily="50" charset="-128"/>
                <a:ea typeface="Meiryo UI" panose="020B0604030504040204" pitchFamily="50" charset="-128"/>
                <a:cs typeface="Meiryo UI" panose="020B0604030504040204" pitchFamily="50" charset="-128"/>
              </a:rPr>
              <a:t>Before</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0" name="正方形/長方形 59"/>
          <p:cNvSpPr/>
          <p:nvPr/>
        </p:nvSpPr>
        <p:spPr>
          <a:xfrm rot="20689079">
            <a:off x="7409034" y="3287981"/>
            <a:ext cx="426719" cy="215444"/>
          </a:xfrm>
          <a:prstGeom prst="rect">
            <a:avLst/>
          </a:prstGeom>
        </p:spPr>
        <p:txBody>
          <a:bodyPr wrap="none">
            <a:spAutoFit/>
          </a:bodyPr>
          <a:lstStyle/>
          <a:p>
            <a:pPr algn="ctr"/>
            <a:r>
              <a:rPr lang="en-US" altLang="ja-JP" sz="800" dirty="0" smtClean="0">
                <a:latin typeface="Meiryo UI" panose="020B0604030504040204" pitchFamily="50" charset="-128"/>
                <a:ea typeface="Meiryo UI" panose="020B0604030504040204" pitchFamily="50" charset="-128"/>
                <a:cs typeface="Meiryo UI" panose="020B0604030504040204" pitchFamily="50" charset="-128"/>
              </a:rPr>
              <a:t>After</a:t>
            </a:r>
            <a:endParaRPr lang="ja-JP" altLang="en-US" sz="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7" name="タイトル 1"/>
          <p:cNvSpPr txBox="1">
            <a:spLocks/>
          </p:cNvSpPr>
          <p:nvPr/>
        </p:nvSpPr>
        <p:spPr>
          <a:xfrm>
            <a:off x="817486" y="21409"/>
            <a:ext cx="8745760" cy="410551"/>
          </a:xfrm>
          <a:prstGeom prst="rect">
            <a:avLst/>
          </a:prstGeom>
        </p:spPr>
        <p:txBody>
          <a:bodyPr vert="horz" lIns="91440" tIns="45720" rIns="91440" bIns="45720" rtlCol="0" anchor="ctr">
            <a:noAutofit/>
          </a:bodyPr>
          <a:lstStyle>
            <a:lvl1pPr algn="l" defTabSz="914400" rtl="0" eaLnBrk="1" latinLnBrk="0" hangingPunct="1">
              <a:spcBef>
                <a:spcPct val="0"/>
              </a:spcBef>
              <a:buNone/>
              <a:defRPr kumimoji="1" sz="1800" b="1" kern="120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en-US" altLang="ja-JP" dirty="0" smtClean="0"/>
              <a:t>【</a:t>
            </a:r>
            <a:r>
              <a:rPr lang="ja-JP" altLang="en-US" dirty="0"/>
              <a:t>４</a:t>
            </a:r>
            <a:r>
              <a:rPr lang="en-US" altLang="ja-JP" dirty="0" smtClean="0"/>
              <a:t>.</a:t>
            </a:r>
            <a:r>
              <a:rPr lang="ja-JP" altLang="en-US" dirty="0"/>
              <a:t>サイネージ連動販売棚</a:t>
            </a:r>
            <a:r>
              <a:rPr lang="en-US" altLang="ja-JP" dirty="0" smtClean="0"/>
              <a:t>】</a:t>
            </a:r>
            <a:r>
              <a:rPr lang="ja-JP" altLang="en-US" dirty="0" smtClean="0"/>
              <a:t>　展開イメージ</a:t>
            </a:r>
            <a:endParaRPr lang="ja-JP" altLang="en-US" dirty="0"/>
          </a:p>
        </p:txBody>
      </p:sp>
      <p:sp>
        <p:nvSpPr>
          <p:cNvPr id="62" name="テキスト ボックス 3"/>
          <p:cNvSpPr txBox="1"/>
          <p:nvPr/>
        </p:nvSpPr>
        <p:spPr>
          <a:xfrm>
            <a:off x="0" y="482657"/>
            <a:ext cx="9144000" cy="138499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春の抜け感メイクがテーマとなりますので、春らしい旬で洗練されたスタイリッシュなデザインにしたいです！</a:t>
            </a:r>
            <a:endPar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ヘッダはデジャヴュカラーで赤にしていただいて問題ないです！この色⇒</a:t>
            </a:r>
            <a:endPar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商品自体のパッケージがビビットな赤・ピンク・緑を使用</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してる</a:t>
            </a: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ので、それに合う色味でありつつ、</a:t>
            </a: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販促物として目立つような色を使いたいと思っております。</a:t>
            </a:r>
            <a:endPar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メインカラー：ピンク（ビビットよりですがブラウンメイクのときの色味からは春っぽい感じにしたいです）</a:t>
            </a:r>
            <a:endParaRPr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サブカラー：緑・黄色・水色</a:t>
            </a:r>
            <a:endPar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25767" y="692695"/>
            <a:ext cx="2690092" cy="302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テキスト ボックス 62"/>
          <p:cNvSpPr txBox="1"/>
          <p:nvPr/>
        </p:nvSpPr>
        <p:spPr>
          <a:xfrm>
            <a:off x="-80003" y="1773912"/>
            <a:ext cx="9224004" cy="255492"/>
          </a:xfrm>
          <a:prstGeom prst="rect">
            <a:avLst/>
          </a:prstGeom>
          <a:noFill/>
          <a:ln>
            <a:noFill/>
          </a:ln>
        </p:spPr>
        <p:txBody>
          <a:bodyPr wrap="square" rtlCol="0">
            <a:noAutofit/>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文字に強弱を付けていただきたいです！</a:t>
            </a: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大きめにしているところが目立たせたいところなので大きさや色、フォントなどをご調整頂けますと助かります！</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テキスト ボックス 1"/>
          <p:cNvSpPr txBox="1"/>
          <p:nvPr/>
        </p:nvSpPr>
        <p:spPr>
          <a:xfrm>
            <a:off x="5332743" y="5489539"/>
            <a:ext cx="175361" cy="171709"/>
          </a:xfrm>
          <a:prstGeom prst="rect">
            <a:avLst/>
          </a:prstGeom>
          <a:noFill/>
          <a:ln>
            <a:noFill/>
          </a:ln>
        </p:spPr>
        <p:txBody>
          <a:bodyPr wrap="square" rtlCol="0">
            <a:noAutofit/>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仮</a:t>
            </a:r>
          </a:p>
        </p:txBody>
      </p:sp>
      <p:sp>
        <p:nvSpPr>
          <p:cNvPr id="61" name="テキスト ボックス 60"/>
          <p:cNvSpPr txBox="1"/>
          <p:nvPr/>
        </p:nvSpPr>
        <p:spPr>
          <a:xfrm>
            <a:off x="8305952" y="5473628"/>
            <a:ext cx="175361" cy="171709"/>
          </a:xfrm>
          <a:prstGeom prst="rect">
            <a:avLst/>
          </a:prstGeom>
          <a:noFill/>
          <a:ln>
            <a:noFill/>
          </a:ln>
        </p:spPr>
        <p:txBody>
          <a:bodyPr wrap="square" rtlCol="0">
            <a:noAutofit/>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仮</a:t>
            </a:r>
          </a:p>
        </p:txBody>
      </p:sp>
      <p:sp>
        <p:nvSpPr>
          <p:cNvPr id="65" name="テキスト ボックス 64"/>
          <p:cNvSpPr txBox="1"/>
          <p:nvPr/>
        </p:nvSpPr>
        <p:spPr>
          <a:xfrm>
            <a:off x="1154932" y="5489540"/>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66" name="テキスト ボックス 65"/>
          <p:cNvSpPr txBox="1"/>
          <p:nvPr/>
        </p:nvSpPr>
        <p:spPr>
          <a:xfrm>
            <a:off x="484891" y="4958850"/>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67" name="テキスト ボックス 66"/>
          <p:cNvSpPr txBox="1"/>
          <p:nvPr/>
        </p:nvSpPr>
        <p:spPr>
          <a:xfrm>
            <a:off x="1686942" y="4930732"/>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テキスト ボックス 67"/>
          <p:cNvSpPr txBox="1"/>
          <p:nvPr/>
        </p:nvSpPr>
        <p:spPr>
          <a:xfrm>
            <a:off x="2392298" y="5301346"/>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テキスト ボックス 68"/>
          <p:cNvSpPr txBox="1"/>
          <p:nvPr/>
        </p:nvSpPr>
        <p:spPr>
          <a:xfrm>
            <a:off x="3626809" y="3810390"/>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テキスト ボックス 69"/>
          <p:cNvSpPr txBox="1"/>
          <p:nvPr/>
        </p:nvSpPr>
        <p:spPr>
          <a:xfrm>
            <a:off x="4855856" y="3810780"/>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テキスト ボックス 70"/>
          <p:cNvSpPr txBox="1"/>
          <p:nvPr/>
        </p:nvSpPr>
        <p:spPr>
          <a:xfrm>
            <a:off x="6384819" y="3810780"/>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72" name="テキスト ボックス 71"/>
          <p:cNvSpPr txBox="1"/>
          <p:nvPr/>
        </p:nvSpPr>
        <p:spPr>
          <a:xfrm>
            <a:off x="7726049" y="3763069"/>
            <a:ext cx="571940" cy="85854"/>
          </a:xfrm>
          <a:prstGeom prst="rect">
            <a:avLst/>
          </a:prstGeom>
          <a:noFill/>
          <a:ln>
            <a:noFill/>
          </a:ln>
        </p:spPr>
        <p:txBody>
          <a:bodyPr wrap="square" rtlCol="0">
            <a:no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アテ</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926377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トンマナイメージ</a:t>
            </a:r>
            <a:endParaRPr kumimoji="1" lang="ja-JP" altLang="en-US" dirty="0"/>
          </a:p>
        </p:txBody>
      </p:sp>
      <p:pic>
        <p:nvPicPr>
          <p:cNvPr id="3" name="Picture 6" descr="C:\Users\okunakar\Downloads\12620344_989191274473372_696615751_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764704"/>
            <a:ext cx="3929355" cy="5239140"/>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p:cNvSpPr/>
          <p:nvPr/>
        </p:nvSpPr>
        <p:spPr>
          <a:xfrm>
            <a:off x="2678584" y="2660180"/>
            <a:ext cx="1677392" cy="15609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p:cNvSpPr txBox="1"/>
          <p:nvPr/>
        </p:nvSpPr>
        <p:spPr>
          <a:xfrm>
            <a:off x="5458296" y="2141482"/>
            <a:ext cx="2654458" cy="324036"/>
          </a:xfrm>
          <a:prstGeom prst="rect">
            <a:avLst/>
          </a:prstGeom>
          <a:noFill/>
          <a:ln>
            <a:noFill/>
          </a:ln>
        </p:spPr>
        <p:txBody>
          <a:bodyPr wrap="square" rtlCol="0">
            <a:noAutofit/>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写真はこういったフチを入れてほしいです。</a:t>
            </a:r>
          </a:p>
        </p:txBody>
      </p:sp>
      <p:sp>
        <p:nvSpPr>
          <p:cNvPr id="7" name="正方形/長方形 6"/>
          <p:cNvSpPr/>
          <p:nvPr/>
        </p:nvSpPr>
        <p:spPr>
          <a:xfrm>
            <a:off x="1619672" y="4216401"/>
            <a:ext cx="1800200" cy="178744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9" name="直線コネクタ 8"/>
          <p:cNvCxnSpPr>
            <a:stCxn id="5" idx="3"/>
            <a:endCxn id="6" idx="2"/>
          </p:cNvCxnSpPr>
          <p:nvPr/>
        </p:nvCxnSpPr>
        <p:spPr>
          <a:xfrm flipV="1">
            <a:off x="4355976" y="2465518"/>
            <a:ext cx="2429549" cy="975116"/>
          </a:xfrm>
          <a:prstGeom prst="line">
            <a:avLst/>
          </a:prstGeom>
          <a:ln w="9525">
            <a:solidFill>
              <a:srgbClr val="FF0000"/>
            </a:solidFill>
          </a:ln>
          <a:effectLst/>
        </p:spPr>
        <p:style>
          <a:lnRef idx="1">
            <a:schemeClr val="accent1"/>
          </a:lnRef>
          <a:fillRef idx="0">
            <a:schemeClr val="accent1"/>
          </a:fillRef>
          <a:effectRef idx="0">
            <a:schemeClr val="accent1"/>
          </a:effectRef>
          <a:fontRef idx="minor">
            <a:schemeClr val="tx1"/>
          </a:fontRef>
        </p:style>
      </p:cxnSp>
      <p:cxnSp>
        <p:nvCxnSpPr>
          <p:cNvPr id="11" name="直線コネクタ 10"/>
          <p:cNvCxnSpPr>
            <a:endCxn id="6" idx="2"/>
          </p:cNvCxnSpPr>
          <p:nvPr/>
        </p:nvCxnSpPr>
        <p:spPr>
          <a:xfrm flipV="1">
            <a:off x="3578684" y="2465518"/>
            <a:ext cx="3206841" cy="3123722"/>
          </a:xfrm>
          <a:prstGeom prst="line">
            <a:avLst/>
          </a:prstGeom>
          <a:ln w="9525">
            <a:solidFill>
              <a:srgbClr val="FF0000"/>
            </a:solidFill>
          </a:ln>
          <a:effectLst/>
        </p:spPr>
        <p:style>
          <a:lnRef idx="1">
            <a:schemeClr val="accent1"/>
          </a:lnRef>
          <a:fillRef idx="0">
            <a:schemeClr val="accent1"/>
          </a:fillRef>
          <a:effectRef idx="0">
            <a:schemeClr val="accent1"/>
          </a:effectRef>
          <a:fontRef idx="minor">
            <a:schemeClr val="tx1"/>
          </a:fontRef>
        </p:style>
      </p:cxnSp>
      <p:sp>
        <p:nvSpPr>
          <p:cNvPr id="19" name="正方形/長方形 18"/>
          <p:cNvSpPr/>
          <p:nvPr/>
        </p:nvSpPr>
        <p:spPr>
          <a:xfrm>
            <a:off x="3270171" y="2141482"/>
            <a:ext cx="941789" cy="762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0" name="直線コネクタ 19"/>
          <p:cNvCxnSpPr/>
          <p:nvPr/>
        </p:nvCxnSpPr>
        <p:spPr>
          <a:xfrm flipV="1">
            <a:off x="4211960" y="1685574"/>
            <a:ext cx="970144" cy="455908"/>
          </a:xfrm>
          <a:prstGeom prst="line">
            <a:avLst/>
          </a:prstGeom>
          <a:ln w="9525">
            <a:solidFill>
              <a:srgbClr val="FF0000"/>
            </a:solidFill>
          </a:ln>
          <a:effectLst/>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5076056" y="1361538"/>
            <a:ext cx="2654458" cy="324036"/>
          </a:xfrm>
          <a:prstGeom prst="rect">
            <a:avLst/>
          </a:prstGeom>
          <a:noFill/>
          <a:ln>
            <a:noFill/>
          </a:ln>
        </p:spPr>
        <p:txBody>
          <a:bodyPr wrap="square" rtlCol="0">
            <a:noAutofit/>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こういった付箋風の文字の入れ方</a:t>
            </a:r>
            <a:endPar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dirty="0" smtClean="0">
                <a:latin typeface="Meiryo UI" panose="020B0604030504040204" pitchFamily="50" charset="-128"/>
                <a:ea typeface="Meiryo UI" panose="020B0604030504040204" pitchFamily="50" charset="-128"/>
                <a:cs typeface="Meiryo UI" panose="020B0604030504040204" pitchFamily="50" charset="-128"/>
              </a:rPr>
              <a:t>フォントを参考にお願いいたします。</a:t>
            </a:r>
            <a:endPar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テキスト ボックス 24"/>
          <p:cNvSpPr txBox="1"/>
          <p:nvPr/>
        </p:nvSpPr>
        <p:spPr>
          <a:xfrm>
            <a:off x="5940152" y="3861048"/>
            <a:ext cx="2448272" cy="576064"/>
          </a:xfrm>
          <a:prstGeom prst="rect">
            <a:avLst/>
          </a:prstGeom>
          <a:noFill/>
          <a:ln>
            <a:noFill/>
          </a:ln>
        </p:spPr>
        <p:txBody>
          <a:bodyPr wrap="square" rtlCol="0">
            <a:noAutofit/>
          </a:bodyPr>
          <a:lstStyle/>
          <a:p>
            <a:pPr algn="ctr"/>
            <a:r>
              <a:rPr kumimoji="1" lang="ja-JP" altLang="en-US" sz="1200" dirty="0" smtClean="0">
                <a:latin typeface="Meiryo UI" panose="020B0604030504040204" pitchFamily="50" charset="-128"/>
                <a:ea typeface="Meiryo UI" panose="020B0604030504040204" pitchFamily="50" charset="-128"/>
                <a:cs typeface="Meiryo UI" panose="020B0604030504040204" pitchFamily="50" charset="-128"/>
              </a:rPr>
              <a:t>別途使えそうなマテリアルをお送りいたしますので参考にご確認くださいませ！</a:t>
            </a:r>
          </a:p>
        </p:txBody>
      </p:sp>
    </p:spTree>
    <p:extLst>
      <p:ext uri="{BB962C8B-B14F-4D97-AF65-F5344CB8AC3E}">
        <p14:creationId xmlns:p14="http://schemas.microsoft.com/office/powerpoint/2010/main" val="233522803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1">
              <a:lumMod val="50000"/>
              <a:lumOff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dirty="0">
            <a:solidFill>
              <a:schemeClr val="tx1"/>
            </a:solidFill>
            <a:latin typeface="Meiryo UI" panose="020B0604030504040204" pitchFamily="50" charset="-128"/>
            <a:ea typeface="Meiryo UI" panose="020B0604030504040204" pitchFamily="50" charset="-128"/>
            <a:cs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50000"/>
            </a:schemeClr>
          </a:solidFill>
        </a:ln>
        <a:effectLst/>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lgn="ctr">
          <a:defRPr kumimoji="1" sz="1200"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15223</TotalTime>
  <Words>321</Words>
  <Application>Microsoft Office PowerPoint</Application>
  <PresentationFormat>画面に合わせる (4:3)</PresentationFormat>
  <Paragraphs>54</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PowerPoint プレゼンテーション</vt:lpstr>
      <vt:lpstr>トンマナイメージ</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istyle</dc:creator>
  <cp:lastModifiedBy>istyle</cp:lastModifiedBy>
  <cp:revision>321</cp:revision>
  <cp:lastPrinted>2016-01-29T12:41:11Z</cp:lastPrinted>
  <dcterms:created xsi:type="dcterms:W3CDTF">2015-07-08T10:24:06Z</dcterms:created>
  <dcterms:modified xsi:type="dcterms:W3CDTF">2016-02-08T01:57:10Z</dcterms:modified>
</cp:coreProperties>
</file>