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2" r:id="rId1"/>
    <p:sldMasterId id="2147483954" r:id="rId2"/>
  </p:sldMasterIdLst>
  <p:notesMasterIdLst>
    <p:notesMasterId r:id="rId35"/>
  </p:notesMasterIdLst>
  <p:handoutMasterIdLst>
    <p:handoutMasterId r:id="rId36"/>
  </p:handoutMasterIdLst>
  <p:sldIdLst>
    <p:sldId id="1259" r:id="rId3"/>
    <p:sldId id="1245" r:id="rId4"/>
    <p:sldId id="1246" r:id="rId5"/>
    <p:sldId id="1247" r:id="rId6"/>
    <p:sldId id="1251" r:id="rId7"/>
    <p:sldId id="1258" r:id="rId8"/>
    <p:sldId id="1253" r:id="rId9"/>
    <p:sldId id="1256" r:id="rId10"/>
    <p:sldId id="1255" r:id="rId11"/>
    <p:sldId id="1261" r:id="rId12"/>
    <p:sldId id="1262" r:id="rId13"/>
    <p:sldId id="1263" r:id="rId14"/>
    <p:sldId id="1264" r:id="rId15"/>
    <p:sldId id="1265" r:id="rId16"/>
    <p:sldId id="1266" r:id="rId17"/>
    <p:sldId id="1267" r:id="rId18"/>
    <p:sldId id="1268" r:id="rId19"/>
    <p:sldId id="1269" r:id="rId20"/>
    <p:sldId id="1270" r:id="rId21"/>
    <p:sldId id="1271" r:id="rId22"/>
    <p:sldId id="1272" r:id="rId23"/>
    <p:sldId id="1273" r:id="rId24"/>
    <p:sldId id="1274" r:id="rId25"/>
    <p:sldId id="1275" r:id="rId26"/>
    <p:sldId id="1276" r:id="rId27"/>
    <p:sldId id="1277" r:id="rId28"/>
    <p:sldId id="1278" r:id="rId29"/>
    <p:sldId id="1279" r:id="rId30"/>
    <p:sldId id="1280" r:id="rId31"/>
    <p:sldId id="1281" r:id="rId32"/>
    <p:sldId id="1250" r:id="rId33"/>
    <p:sldId id="1282" r:id="rId34"/>
  </p:sldIdLst>
  <p:sldSz cx="9906000" cy="6858000" type="A4"/>
  <p:notesSz cx="6888163" cy="100203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2" pos="337" userDrawn="1">
          <p15:clr>
            <a:srgbClr val="A4A3A4"/>
          </p15:clr>
        </p15:guide>
        <p15:guide id="3" orient="horz" pos="663" userDrawn="1">
          <p15:clr>
            <a:srgbClr val="A4A3A4"/>
          </p15:clr>
        </p15:guide>
        <p15:guide id="4" pos="4281" userDrawn="1">
          <p15:clr>
            <a:srgbClr val="A4A3A4"/>
          </p15:clr>
        </p15:guide>
        <p15:guide id="5" orient="horz" pos="3657" userDrawn="1">
          <p15:clr>
            <a:srgbClr val="A4A3A4"/>
          </p15:clr>
        </p15:guide>
        <p15:guide id="6" pos="596" userDrawn="1">
          <p15:clr>
            <a:srgbClr val="A4A3A4"/>
          </p15:clr>
        </p15:guide>
        <p15:guide id="7" pos="2439" userDrawn="1">
          <p15:clr>
            <a:srgbClr val="A4A3A4"/>
          </p15:clr>
        </p15:guide>
        <p15:guide id="8" pos="116" userDrawn="1">
          <p15:clr>
            <a:srgbClr val="A4A3A4"/>
          </p15:clr>
        </p15:guide>
        <p15:guide id="9" orient="horz" pos="1457" userDrawn="1">
          <p15:clr>
            <a:srgbClr val="A4A3A4"/>
          </p15:clr>
        </p15:guide>
        <p15:guide id="11" pos="5903" userDrawn="1">
          <p15:clr>
            <a:srgbClr val="A4A3A4"/>
          </p15:clr>
        </p15:guide>
        <p15:guide id="12" orient="horz" pos="1729" userDrawn="1">
          <p15:clr>
            <a:srgbClr val="A4A3A4"/>
          </p15:clr>
        </p15:guide>
        <p15:guide id="13" orient="horz" pos="3929" userDrawn="1">
          <p15:clr>
            <a:srgbClr val="A4A3A4"/>
          </p15:clr>
        </p15:guide>
        <p15:guide id="14" orient="horz" pos="2106" userDrawn="1">
          <p15:clr>
            <a:srgbClr val="A4A3A4"/>
          </p15:clr>
        </p15:guide>
        <p15:guide id="15" orient="horz" pos="164" userDrawn="1">
          <p15:clr>
            <a:srgbClr val="A4A3A4"/>
          </p15:clr>
        </p15:guide>
        <p15:guide id="16" pos="4339" userDrawn="1">
          <p15:clr>
            <a:srgbClr val="A4A3A4"/>
          </p15:clr>
        </p15:guide>
        <p15:guide id="17" pos="921" userDrawn="1">
          <p15:clr>
            <a:srgbClr val="A4A3A4"/>
          </p15:clr>
        </p15:guide>
        <p15:guide id="18" pos="1124" userDrawn="1">
          <p15:clr>
            <a:srgbClr val="A4A3A4"/>
          </p15:clr>
        </p15:guide>
        <p15:guide id="20" orient="horz" pos="3453" userDrawn="1">
          <p15:clr>
            <a:srgbClr val="A4A3A4"/>
          </p15:clr>
        </p15:guide>
        <p15:guide id="21" orient="horz" pos="1847" userDrawn="1">
          <p15:clr>
            <a:srgbClr val="A4A3A4"/>
          </p15:clr>
        </p15:guide>
        <p15:guide id="22" orient="horz" pos="4037" userDrawn="1">
          <p15:clr>
            <a:srgbClr val="A4A3A4"/>
          </p15:clr>
        </p15:guide>
        <p15:guide id="23" orient="horz" pos="1230" userDrawn="1">
          <p15:clr>
            <a:srgbClr val="A4A3A4"/>
          </p15:clr>
        </p15:guide>
        <p15:guide id="24" pos="2247" userDrawn="1">
          <p15:clr>
            <a:srgbClr val="A4A3A4"/>
          </p15:clr>
        </p15:guide>
        <p15:guide id="25" pos="6138" userDrawn="1">
          <p15:clr>
            <a:srgbClr val="A4A3A4"/>
          </p15:clr>
        </p15:guide>
        <p15:guide id="26" pos="4980" userDrawn="1">
          <p15:clr>
            <a:srgbClr val="A4A3A4"/>
          </p15:clr>
        </p15:guide>
        <p15:guide id="27" pos="3587" userDrawn="1">
          <p15:clr>
            <a:srgbClr val="A4A3A4"/>
          </p15:clr>
        </p15:guide>
        <p15:guide id="28" pos="5819"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40A66C"/>
    <a:srgbClr val="3B9B65"/>
    <a:srgbClr val="4CB280"/>
    <a:srgbClr val="86C5AA"/>
    <a:srgbClr val="B1D41F"/>
    <a:srgbClr val="ECECEB"/>
    <a:srgbClr val="EBECEB"/>
    <a:srgbClr val="DEEBF7"/>
    <a:srgbClr val="E4C962"/>
    <a:srgbClr val="FFDD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淡色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中間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88" autoAdjust="0"/>
    <p:restoredTop sz="65248" autoAdjust="0"/>
  </p:normalViewPr>
  <p:slideViewPr>
    <p:cSldViewPr snapToGrid="0">
      <p:cViewPr>
        <p:scale>
          <a:sx n="94" d="100"/>
          <a:sy n="94" d="100"/>
        </p:scale>
        <p:origin x="-728" y="-80"/>
      </p:cViewPr>
      <p:guideLst>
        <p:guide orient="horz" pos="663"/>
        <p:guide orient="horz" pos="3657"/>
        <p:guide orient="horz" pos="1457"/>
        <p:guide orient="horz" pos="1729"/>
        <p:guide orient="horz" pos="3929"/>
        <p:guide orient="horz" pos="2106"/>
        <p:guide orient="horz" pos="164"/>
        <p:guide orient="horz" pos="3453"/>
        <p:guide orient="horz" pos="1847"/>
        <p:guide orient="horz" pos="4037"/>
        <p:guide orient="horz" pos="1230"/>
        <p:guide pos="337"/>
        <p:guide pos="4281"/>
        <p:guide pos="597"/>
        <p:guide pos="2440"/>
        <p:guide pos="116"/>
        <p:guide pos="5903"/>
        <p:guide pos="4339"/>
        <p:guide pos="922"/>
        <p:guide pos="1124"/>
        <p:guide pos="2248"/>
        <p:guide pos="6137"/>
        <p:guide pos="4980"/>
        <p:guide pos="3587"/>
        <p:guide pos="582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50" d="100"/>
        <a:sy n="50" d="100"/>
      </p:scale>
      <p:origin x="0" y="0"/>
    </p:cViewPr>
  </p:sorterViewPr>
  <p:notesViewPr>
    <p:cSldViewPr snapToGrid="0">
      <p:cViewPr>
        <p:scale>
          <a:sx n="125" d="100"/>
          <a:sy n="125" d="100"/>
        </p:scale>
        <p:origin x="-1616" y="1976"/>
      </p:cViewPr>
      <p:guideLst>
        <p:guide orient="horz" pos="3156"/>
        <p:guide pos="2169"/>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DC5C30-532A-423D-B4CF-56B9AD1386EA}" type="doc">
      <dgm:prSet loTypeId="urn:microsoft.com/office/officeart/2005/8/layout/venn1" loCatId="relationship" qsTypeId="urn:microsoft.com/office/officeart/2005/8/quickstyle/simple5" qsCatId="simple" csTypeId="urn:microsoft.com/office/officeart/2005/8/colors/colorful4" csCatId="colorful" phldr="1"/>
      <dgm:spPr/>
    </dgm:pt>
    <dgm:pt modelId="{948FA478-C303-4D19-8220-6FC6B1278B15}">
      <dgm:prSet phldrT="[テキスト]" custT="1"/>
      <dgm:spPr/>
      <dgm:t>
        <a:bodyPr/>
        <a:lstStyle/>
        <a:p>
          <a:r>
            <a:rPr kumimoji="1" lang="ja-JP" altLang="en-US" sz="2400" smtClean="0">
              <a:latin typeface="メイリオ"/>
              <a:ea typeface="メイリオ"/>
              <a:cs typeface="メイリオ"/>
            </a:rPr>
            <a:t>ビジネス</a:t>
          </a:r>
          <a:endParaRPr kumimoji="1" lang="ja-JP" altLang="en-US" sz="2400" dirty="0">
            <a:latin typeface="メイリオ"/>
            <a:ea typeface="メイリオ"/>
            <a:cs typeface="メイリオ"/>
          </a:endParaRPr>
        </a:p>
      </dgm:t>
    </dgm:pt>
    <dgm:pt modelId="{39743913-E8FE-438A-9887-E8E690B086AF}" type="parTrans" cxnId="{C429E958-A727-4BFF-8223-556A75E43560}">
      <dgm:prSet/>
      <dgm:spPr/>
      <dgm:t>
        <a:bodyPr/>
        <a:lstStyle/>
        <a:p>
          <a:endParaRPr kumimoji="1" lang="ja-JP" altLang="en-US" sz="1100">
            <a:latin typeface="メイリオ"/>
            <a:ea typeface="メイリオ"/>
            <a:cs typeface="メイリオ"/>
          </a:endParaRPr>
        </a:p>
      </dgm:t>
    </dgm:pt>
    <dgm:pt modelId="{F3EACA42-9184-4E89-B364-710CE3126103}" type="sibTrans" cxnId="{C429E958-A727-4BFF-8223-556A75E43560}">
      <dgm:prSet/>
      <dgm:spPr/>
      <dgm:t>
        <a:bodyPr/>
        <a:lstStyle/>
        <a:p>
          <a:endParaRPr kumimoji="1" lang="ja-JP" altLang="en-US" sz="1100">
            <a:latin typeface="メイリオ"/>
            <a:ea typeface="メイリオ"/>
            <a:cs typeface="メイリオ"/>
          </a:endParaRPr>
        </a:p>
      </dgm:t>
    </dgm:pt>
    <dgm:pt modelId="{F12EF78F-040A-4B81-9A38-714310A0680E}">
      <dgm:prSet phldrT="[テキスト]" custT="1"/>
      <dgm:spPr/>
      <dgm:t>
        <a:bodyPr/>
        <a:lstStyle/>
        <a:p>
          <a:r>
            <a:rPr kumimoji="1" lang="en-US" altLang="ja-JP" sz="2400" smtClean="0">
              <a:latin typeface="メイリオ"/>
              <a:ea typeface="メイリオ"/>
              <a:cs typeface="メイリオ"/>
            </a:rPr>
            <a:t>IT</a:t>
          </a:r>
          <a:endParaRPr kumimoji="1" lang="ja-JP" altLang="en-US" sz="2400" dirty="0">
            <a:latin typeface="メイリオ"/>
            <a:ea typeface="メイリオ"/>
            <a:cs typeface="メイリオ"/>
          </a:endParaRPr>
        </a:p>
      </dgm:t>
    </dgm:pt>
    <dgm:pt modelId="{7826ABCB-13F2-4AE2-9899-53040C4AEF03}" type="parTrans" cxnId="{64090407-82A2-42BF-82AA-9CD9CC68F7D1}">
      <dgm:prSet/>
      <dgm:spPr/>
      <dgm:t>
        <a:bodyPr/>
        <a:lstStyle/>
        <a:p>
          <a:endParaRPr kumimoji="1" lang="ja-JP" altLang="en-US" sz="1100">
            <a:latin typeface="メイリオ"/>
            <a:ea typeface="メイリオ"/>
            <a:cs typeface="メイリオ"/>
          </a:endParaRPr>
        </a:p>
      </dgm:t>
    </dgm:pt>
    <dgm:pt modelId="{66079E82-7EC8-4ACB-BEC5-FF851FB9ED05}" type="sibTrans" cxnId="{64090407-82A2-42BF-82AA-9CD9CC68F7D1}">
      <dgm:prSet/>
      <dgm:spPr/>
      <dgm:t>
        <a:bodyPr/>
        <a:lstStyle/>
        <a:p>
          <a:endParaRPr kumimoji="1" lang="ja-JP" altLang="en-US" sz="1100">
            <a:latin typeface="メイリオ"/>
            <a:ea typeface="メイリオ"/>
            <a:cs typeface="メイリオ"/>
          </a:endParaRPr>
        </a:p>
      </dgm:t>
    </dgm:pt>
    <dgm:pt modelId="{7E71104E-7CE4-4888-9CE7-B8D511BE2740}">
      <dgm:prSet phldrT="[テキスト]" custT="1"/>
      <dgm:spPr/>
      <dgm:t>
        <a:bodyPr/>
        <a:lstStyle/>
        <a:p>
          <a:r>
            <a:rPr kumimoji="1" lang="ja-JP" altLang="en-US" sz="2400" smtClean="0">
              <a:latin typeface="メイリオ"/>
              <a:ea typeface="メイリオ"/>
              <a:cs typeface="メイリオ"/>
            </a:rPr>
            <a:t>統計</a:t>
          </a:r>
          <a:endParaRPr kumimoji="1" lang="en-US" altLang="ja-JP" sz="2400" dirty="0" smtClean="0">
            <a:latin typeface="メイリオ"/>
            <a:ea typeface="メイリオ"/>
            <a:cs typeface="メイリオ"/>
          </a:endParaRPr>
        </a:p>
      </dgm:t>
    </dgm:pt>
    <dgm:pt modelId="{4E1DB426-1679-4F94-949C-56304EEB28F8}" type="parTrans" cxnId="{997DFA2B-682F-4174-AA64-58FBC35AE9ED}">
      <dgm:prSet/>
      <dgm:spPr/>
      <dgm:t>
        <a:bodyPr/>
        <a:lstStyle/>
        <a:p>
          <a:endParaRPr kumimoji="1" lang="ja-JP" altLang="en-US" sz="1100">
            <a:latin typeface="メイリオ"/>
            <a:ea typeface="メイリオ"/>
            <a:cs typeface="メイリオ"/>
          </a:endParaRPr>
        </a:p>
      </dgm:t>
    </dgm:pt>
    <dgm:pt modelId="{CE70FA6A-1F72-41D0-B82A-CD5859AF45CC}" type="sibTrans" cxnId="{997DFA2B-682F-4174-AA64-58FBC35AE9ED}">
      <dgm:prSet/>
      <dgm:spPr/>
      <dgm:t>
        <a:bodyPr/>
        <a:lstStyle/>
        <a:p>
          <a:endParaRPr kumimoji="1" lang="ja-JP" altLang="en-US" sz="1100">
            <a:latin typeface="メイリオ"/>
            <a:ea typeface="メイリオ"/>
            <a:cs typeface="メイリオ"/>
          </a:endParaRPr>
        </a:p>
      </dgm:t>
    </dgm:pt>
    <dgm:pt modelId="{D17EFDB6-631C-4D29-9E24-129D401242E3}" type="pres">
      <dgm:prSet presAssocID="{4EDC5C30-532A-423D-B4CF-56B9AD1386EA}" presName="compositeShape" presStyleCnt="0">
        <dgm:presLayoutVars>
          <dgm:chMax val="7"/>
          <dgm:dir/>
          <dgm:resizeHandles val="exact"/>
        </dgm:presLayoutVars>
      </dgm:prSet>
      <dgm:spPr/>
    </dgm:pt>
    <dgm:pt modelId="{B6398800-9A56-4FD9-B149-097DC206C337}" type="pres">
      <dgm:prSet presAssocID="{948FA478-C303-4D19-8220-6FC6B1278B15}" presName="circ1" presStyleLbl="vennNode1" presStyleIdx="0" presStyleCnt="3"/>
      <dgm:spPr/>
      <dgm:t>
        <a:bodyPr/>
        <a:lstStyle/>
        <a:p>
          <a:endParaRPr kumimoji="1" lang="ja-JP" altLang="en-US"/>
        </a:p>
      </dgm:t>
    </dgm:pt>
    <dgm:pt modelId="{DFBBFE97-5E5A-43AD-9215-9BF8E5726C7E}" type="pres">
      <dgm:prSet presAssocID="{948FA478-C303-4D19-8220-6FC6B1278B15}" presName="circ1Tx" presStyleLbl="revTx" presStyleIdx="0" presStyleCnt="0">
        <dgm:presLayoutVars>
          <dgm:chMax val="0"/>
          <dgm:chPref val="0"/>
          <dgm:bulletEnabled val="1"/>
        </dgm:presLayoutVars>
      </dgm:prSet>
      <dgm:spPr/>
      <dgm:t>
        <a:bodyPr/>
        <a:lstStyle/>
        <a:p>
          <a:endParaRPr kumimoji="1" lang="ja-JP" altLang="en-US"/>
        </a:p>
      </dgm:t>
    </dgm:pt>
    <dgm:pt modelId="{46002B4F-15C7-438F-BE62-654AE8C678F5}" type="pres">
      <dgm:prSet presAssocID="{F12EF78F-040A-4B81-9A38-714310A0680E}" presName="circ2" presStyleLbl="vennNode1" presStyleIdx="1" presStyleCnt="3"/>
      <dgm:spPr/>
      <dgm:t>
        <a:bodyPr/>
        <a:lstStyle/>
        <a:p>
          <a:endParaRPr kumimoji="1" lang="ja-JP" altLang="en-US"/>
        </a:p>
      </dgm:t>
    </dgm:pt>
    <dgm:pt modelId="{F8FD1EE6-6B3A-4F92-AECE-ACA716F98856}" type="pres">
      <dgm:prSet presAssocID="{F12EF78F-040A-4B81-9A38-714310A0680E}" presName="circ2Tx" presStyleLbl="revTx" presStyleIdx="0" presStyleCnt="0">
        <dgm:presLayoutVars>
          <dgm:chMax val="0"/>
          <dgm:chPref val="0"/>
          <dgm:bulletEnabled val="1"/>
        </dgm:presLayoutVars>
      </dgm:prSet>
      <dgm:spPr/>
      <dgm:t>
        <a:bodyPr/>
        <a:lstStyle/>
        <a:p>
          <a:endParaRPr kumimoji="1" lang="ja-JP" altLang="en-US"/>
        </a:p>
      </dgm:t>
    </dgm:pt>
    <dgm:pt modelId="{9B8199F9-03F2-4BDF-A246-D456C14624BF}" type="pres">
      <dgm:prSet presAssocID="{7E71104E-7CE4-4888-9CE7-B8D511BE2740}" presName="circ3" presStyleLbl="vennNode1" presStyleIdx="2" presStyleCnt="3"/>
      <dgm:spPr/>
      <dgm:t>
        <a:bodyPr/>
        <a:lstStyle/>
        <a:p>
          <a:endParaRPr kumimoji="1" lang="ja-JP" altLang="en-US"/>
        </a:p>
      </dgm:t>
    </dgm:pt>
    <dgm:pt modelId="{183CAA24-683B-4E7C-9FDE-2295202A95F2}" type="pres">
      <dgm:prSet presAssocID="{7E71104E-7CE4-4888-9CE7-B8D511BE2740}" presName="circ3Tx" presStyleLbl="revTx" presStyleIdx="0" presStyleCnt="0">
        <dgm:presLayoutVars>
          <dgm:chMax val="0"/>
          <dgm:chPref val="0"/>
          <dgm:bulletEnabled val="1"/>
        </dgm:presLayoutVars>
      </dgm:prSet>
      <dgm:spPr/>
      <dgm:t>
        <a:bodyPr/>
        <a:lstStyle/>
        <a:p>
          <a:endParaRPr kumimoji="1" lang="ja-JP" altLang="en-US"/>
        </a:p>
      </dgm:t>
    </dgm:pt>
  </dgm:ptLst>
  <dgm:cxnLst>
    <dgm:cxn modelId="{731F77BE-A8AA-2D46-8DCD-63064F78AE36}" type="presOf" srcId="{948FA478-C303-4D19-8220-6FC6B1278B15}" destId="{B6398800-9A56-4FD9-B149-097DC206C337}" srcOrd="0" destOrd="0" presId="urn:microsoft.com/office/officeart/2005/8/layout/venn1"/>
    <dgm:cxn modelId="{FADA4205-5093-0843-8355-6B237148167E}" type="presOf" srcId="{948FA478-C303-4D19-8220-6FC6B1278B15}" destId="{DFBBFE97-5E5A-43AD-9215-9BF8E5726C7E}" srcOrd="1" destOrd="0" presId="urn:microsoft.com/office/officeart/2005/8/layout/venn1"/>
    <dgm:cxn modelId="{1B5725AC-CF97-494E-8108-224D396C0C98}" type="presOf" srcId="{F12EF78F-040A-4B81-9A38-714310A0680E}" destId="{F8FD1EE6-6B3A-4F92-AECE-ACA716F98856}" srcOrd="1" destOrd="0" presId="urn:microsoft.com/office/officeart/2005/8/layout/venn1"/>
    <dgm:cxn modelId="{64090407-82A2-42BF-82AA-9CD9CC68F7D1}" srcId="{4EDC5C30-532A-423D-B4CF-56B9AD1386EA}" destId="{F12EF78F-040A-4B81-9A38-714310A0680E}" srcOrd="1" destOrd="0" parTransId="{7826ABCB-13F2-4AE2-9899-53040C4AEF03}" sibTransId="{66079E82-7EC8-4ACB-BEC5-FF851FB9ED05}"/>
    <dgm:cxn modelId="{C429E958-A727-4BFF-8223-556A75E43560}" srcId="{4EDC5C30-532A-423D-B4CF-56B9AD1386EA}" destId="{948FA478-C303-4D19-8220-6FC6B1278B15}" srcOrd="0" destOrd="0" parTransId="{39743913-E8FE-438A-9887-E8E690B086AF}" sibTransId="{F3EACA42-9184-4E89-B364-710CE3126103}"/>
    <dgm:cxn modelId="{95B99536-655C-A049-8946-B63D58D936BB}" type="presOf" srcId="{4EDC5C30-532A-423D-B4CF-56B9AD1386EA}" destId="{D17EFDB6-631C-4D29-9E24-129D401242E3}" srcOrd="0" destOrd="0" presId="urn:microsoft.com/office/officeart/2005/8/layout/venn1"/>
    <dgm:cxn modelId="{4ED46F01-78DB-BC43-AA74-F0D206BC62AA}" type="presOf" srcId="{7E71104E-7CE4-4888-9CE7-B8D511BE2740}" destId="{183CAA24-683B-4E7C-9FDE-2295202A95F2}" srcOrd="1" destOrd="0" presId="urn:microsoft.com/office/officeart/2005/8/layout/venn1"/>
    <dgm:cxn modelId="{997DFA2B-682F-4174-AA64-58FBC35AE9ED}" srcId="{4EDC5C30-532A-423D-B4CF-56B9AD1386EA}" destId="{7E71104E-7CE4-4888-9CE7-B8D511BE2740}" srcOrd="2" destOrd="0" parTransId="{4E1DB426-1679-4F94-949C-56304EEB28F8}" sibTransId="{CE70FA6A-1F72-41D0-B82A-CD5859AF45CC}"/>
    <dgm:cxn modelId="{515FB218-9BBB-6041-A7BC-7419540D18E4}" type="presOf" srcId="{F12EF78F-040A-4B81-9A38-714310A0680E}" destId="{46002B4F-15C7-438F-BE62-654AE8C678F5}" srcOrd="0" destOrd="0" presId="urn:microsoft.com/office/officeart/2005/8/layout/venn1"/>
    <dgm:cxn modelId="{14A7A051-3649-3A43-AF0B-8D6AE06B27EA}" type="presOf" srcId="{7E71104E-7CE4-4888-9CE7-B8D511BE2740}" destId="{9B8199F9-03F2-4BDF-A246-D456C14624BF}" srcOrd="0" destOrd="0" presId="urn:microsoft.com/office/officeart/2005/8/layout/venn1"/>
    <dgm:cxn modelId="{A80EA69A-D2FF-624D-B258-1F44526A8F96}" type="presParOf" srcId="{D17EFDB6-631C-4D29-9E24-129D401242E3}" destId="{B6398800-9A56-4FD9-B149-097DC206C337}" srcOrd="0" destOrd="0" presId="urn:microsoft.com/office/officeart/2005/8/layout/venn1"/>
    <dgm:cxn modelId="{915D84E3-CD3D-CD49-8127-B1C3234E0D8A}" type="presParOf" srcId="{D17EFDB6-631C-4D29-9E24-129D401242E3}" destId="{DFBBFE97-5E5A-43AD-9215-9BF8E5726C7E}" srcOrd="1" destOrd="0" presId="urn:microsoft.com/office/officeart/2005/8/layout/venn1"/>
    <dgm:cxn modelId="{FD283500-DBB5-CF43-8BEB-F3F0A3137932}" type="presParOf" srcId="{D17EFDB6-631C-4D29-9E24-129D401242E3}" destId="{46002B4F-15C7-438F-BE62-654AE8C678F5}" srcOrd="2" destOrd="0" presId="urn:microsoft.com/office/officeart/2005/8/layout/venn1"/>
    <dgm:cxn modelId="{A0C62213-A127-3649-828D-162E31BB4B48}" type="presParOf" srcId="{D17EFDB6-631C-4D29-9E24-129D401242E3}" destId="{F8FD1EE6-6B3A-4F92-AECE-ACA716F98856}" srcOrd="3" destOrd="0" presId="urn:microsoft.com/office/officeart/2005/8/layout/venn1"/>
    <dgm:cxn modelId="{32135DAB-89CC-4A47-8CE7-F677DA5C98D4}" type="presParOf" srcId="{D17EFDB6-631C-4D29-9E24-129D401242E3}" destId="{9B8199F9-03F2-4BDF-A246-D456C14624BF}" srcOrd="4" destOrd="0" presId="urn:microsoft.com/office/officeart/2005/8/layout/venn1"/>
    <dgm:cxn modelId="{5A655C73-ED5A-2949-8BC5-E2995643C5B3}" type="presParOf" srcId="{D17EFDB6-631C-4D29-9E24-129D401242E3}" destId="{183CAA24-683B-4E7C-9FDE-2295202A95F2}"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398800-9A56-4FD9-B149-097DC206C337}">
      <dsp:nvSpPr>
        <dsp:cNvPr id="0" name=""/>
        <dsp:cNvSpPr/>
      </dsp:nvSpPr>
      <dsp:spPr>
        <a:xfrm>
          <a:off x="1636958" y="35970"/>
          <a:ext cx="1726575" cy="1726575"/>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kumimoji="1" lang="ja-JP" altLang="en-US" sz="2400" kern="1200" smtClean="0">
              <a:latin typeface="メイリオ"/>
              <a:ea typeface="メイリオ"/>
              <a:cs typeface="メイリオ"/>
            </a:rPr>
            <a:t>ビジネス</a:t>
          </a:r>
          <a:endParaRPr kumimoji="1" lang="ja-JP" altLang="en-US" sz="2400" kern="1200" dirty="0">
            <a:latin typeface="メイリオ"/>
            <a:ea typeface="メイリオ"/>
            <a:cs typeface="メイリオ"/>
          </a:endParaRPr>
        </a:p>
      </dsp:txBody>
      <dsp:txXfrm>
        <a:off x="1867168" y="338120"/>
        <a:ext cx="1266155" cy="776958"/>
      </dsp:txXfrm>
    </dsp:sp>
    <dsp:sp modelId="{46002B4F-15C7-438F-BE62-654AE8C678F5}">
      <dsp:nvSpPr>
        <dsp:cNvPr id="0" name=""/>
        <dsp:cNvSpPr/>
      </dsp:nvSpPr>
      <dsp:spPr>
        <a:xfrm>
          <a:off x="2259964" y="1115079"/>
          <a:ext cx="1726575" cy="1726575"/>
        </a:xfrm>
        <a:prstGeom prst="ellipse">
          <a:avLst/>
        </a:prstGeom>
        <a:gradFill rotWithShape="0">
          <a:gsLst>
            <a:gs pos="0">
              <a:schemeClr val="accent4">
                <a:alpha val="50000"/>
                <a:hueOff val="5197846"/>
                <a:satOff val="-23984"/>
                <a:lumOff val="883"/>
                <a:alphaOff val="0"/>
                <a:satMod val="103000"/>
                <a:lumMod val="102000"/>
                <a:tint val="94000"/>
              </a:schemeClr>
            </a:gs>
            <a:gs pos="50000">
              <a:schemeClr val="accent4">
                <a:alpha val="50000"/>
                <a:hueOff val="5197846"/>
                <a:satOff val="-23984"/>
                <a:lumOff val="883"/>
                <a:alphaOff val="0"/>
                <a:satMod val="110000"/>
                <a:lumMod val="100000"/>
                <a:shade val="100000"/>
              </a:schemeClr>
            </a:gs>
            <a:gs pos="100000">
              <a:schemeClr val="accent4">
                <a:alpha val="50000"/>
                <a:hueOff val="5197846"/>
                <a:satOff val="-23984"/>
                <a:lumOff val="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kumimoji="1" lang="en-US" altLang="ja-JP" sz="2400" kern="1200" smtClean="0">
              <a:latin typeface="メイリオ"/>
              <a:ea typeface="メイリオ"/>
              <a:cs typeface="メイリオ"/>
            </a:rPr>
            <a:t>IT</a:t>
          </a:r>
          <a:endParaRPr kumimoji="1" lang="ja-JP" altLang="en-US" sz="2400" kern="1200" dirty="0">
            <a:latin typeface="メイリオ"/>
            <a:ea typeface="メイリオ"/>
            <a:cs typeface="メイリオ"/>
          </a:endParaRPr>
        </a:p>
      </dsp:txBody>
      <dsp:txXfrm>
        <a:off x="2788008" y="1561111"/>
        <a:ext cx="1035945" cy="949616"/>
      </dsp:txXfrm>
    </dsp:sp>
    <dsp:sp modelId="{9B8199F9-03F2-4BDF-A246-D456C14624BF}">
      <dsp:nvSpPr>
        <dsp:cNvPr id="0" name=""/>
        <dsp:cNvSpPr/>
      </dsp:nvSpPr>
      <dsp:spPr>
        <a:xfrm>
          <a:off x="1013952" y="1115079"/>
          <a:ext cx="1726575" cy="1726575"/>
        </a:xfrm>
        <a:prstGeom prst="ellipse">
          <a:avLst/>
        </a:prstGeom>
        <a:gradFill rotWithShape="0">
          <a:gsLst>
            <a:gs pos="0">
              <a:schemeClr val="accent4">
                <a:alpha val="50000"/>
                <a:hueOff val="10395692"/>
                <a:satOff val="-47968"/>
                <a:lumOff val="1765"/>
                <a:alphaOff val="0"/>
                <a:satMod val="103000"/>
                <a:lumMod val="102000"/>
                <a:tint val="94000"/>
              </a:schemeClr>
            </a:gs>
            <a:gs pos="50000">
              <a:schemeClr val="accent4">
                <a:alpha val="50000"/>
                <a:hueOff val="10395692"/>
                <a:satOff val="-47968"/>
                <a:lumOff val="1765"/>
                <a:alphaOff val="0"/>
                <a:satMod val="110000"/>
                <a:lumMod val="100000"/>
                <a:shade val="100000"/>
              </a:schemeClr>
            </a:gs>
            <a:gs pos="100000">
              <a:schemeClr val="accent4">
                <a:alpha val="50000"/>
                <a:hueOff val="10395692"/>
                <a:satOff val="-47968"/>
                <a:lumOff val="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kumimoji="1" lang="ja-JP" altLang="en-US" sz="2400" kern="1200" smtClean="0">
              <a:latin typeface="メイリオ"/>
              <a:ea typeface="メイリオ"/>
              <a:cs typeface="メイリオ"/>
            </a:rPr>
            <a:t>統計</a:t>
          </a:r>
          <a:endParaRPr kumimoji="1" lang="en-US" altLang="ja-JP" sz="2400" kern="1200" dirty="0" smtClean="0">
            <a:latin typeface="メイリオ"/>
            <a:ea typeface="メイリオ"/>
            <a:cs typeface="メイリオ"/>
          </a:endParaRPr>
        </a:p>
      </dsp:txBody>
      <dsp:txXfrm>
        <a:off x="1176538" y="1561111"/>
        <a:ext cx="1035945" cy="949616"/>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84871" cy="502755"/>
          </a:xfrm>
          <a:prstGeom prst="rect">
            <a:avLst/>
          </a:prstGeom>
        </p:spPr>
        <p:txBody>
          <a:bodyPr vert="horz" lIns="91879" tIns="45939" rIns="91879" bIns="45939"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901700" y="0"/>
            <a:ext cx="2984871" cy="502755"/>
          </a:xfrm>
          <a:prstGeom prst="rect">
            <a:avLst/>
          </a:prstGeom>
        </p:spPr>
        <p:txBody>
          <a:bodyPr vert="horz" lIns="91879" tIns="45939" rIns="91879" bIns="45939" rtlCol="0"/>
          <a:lstStyle>
            <a:lvl1pPr algn="r">
              <a:defRPr sz="1200"/>
            </a:lvl1pPr>
          </a:lstStyle>
          <a:p>
            <a:fld id="{B6BD4B01-65AE-B345-AF12-6D9852A560DF}" type="datetime1">
              <a:rPr kumimoji="1" lang="en-US" altLang="ja-JP" smtClean="0"/>
              <a:t>2016/04/12</a:t>
            </a:fld>
            <a:endParaRPr kumimoji="1" lang="ja-JP" altLang="en-US" dirty="0"/>
          </a:p>
        </p:txBody>
      </p:sp>
      <p:sp>
        <p:nvSpPr>
          <p:cNvPr id="4" name="フッター プレースホルダー 3"/>
          <p:cNvSpPr>
            <a:spLocks noGrp="1"/>
          </p:cNvSpPr>
          <p:nvPr>
            <p:ph type="ftr" sz="quarter" idx="2"/>
          </p:nvPr>
        </p:nvSpPr>
        <p:spPr>
          <a:xfrm>
            <a:off x="1" y="9517547"/>
            <a:ext cx="2984871" cy="502755"/>
          </a:xfrm>
          <a:prstGeom prst="rect">
            <a:avLst/>
          </a:prstGeom>
        </p:spPr>
        <p:txBody>
          <a:bodyPr vert="horz" lIns="91879" tIns="45939" rIns="91879" bIns="45939"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901700" y="9517547"/>
            <a:ext cx="2984871" cy="502755"/>
          </a:xfrm>
          <a:prstGeom prst="rect">
            <a:avLst/>
          </a:prstGeom>
        </p:spPr>
        <p:txBody>
          <a:bodyPr vert="horz" lIns="91879" tIns="45939" rIns="91879" bIns="45939" rtlCol="0" anchor="b"/>
          <a:lstStyle>
            <a:lvl1pPr algn="r">
              <a:defRPr sz="1200"/>
            </a:lvl1pPr>
          </a:lstStyle>
          <a:p>
            <a:fld id="{493CF324-2A36-4830-9741-80B0648E7C8B}" type="slidenum">
              <a:rPr kumimoji="1" lang="ja-JP" altLang="en-US" smtClean="0"/>
              <a:t>‹#›</a:t>
            </a:fld>
            <a:endParaRPr kumimoji="1" lang="ja-JP" altLang="en-US" dirty="0"/>
          </a:p>
        </p:txBody>
      </p:sp>
    </p:spTree>
    <p:extLst>
      <p:ext uri="{BB962C8B-B14F-4D97-AF65-F5344CB8AC3E}">
        <p14:creationId xmlns:p14="http://schemas.microsoft.com/office/powerpoint/2010/main" val="35595549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84871" cy="501015"/>
          </a:xfrm>
          <a:prstGeom prst="rect">
            <a:avLst/>
          </a:prstGeom>
        </p:spPr>
        <p:txBody>
          <a:bodyPr vert="horz" lIns="91879" tIns="45939" rIns="91879" bIns="45939" rtlCol="0"/>
          <a:lstStyle>
            <a:lvl1pPr algn="l">
              <a:defRPr sz="1200"/>
            </a:lvl1pPr>
          </a:lstStyle>
          <a:p>
            <a:endParaRPr kumimoji="1" lang="ja-JP" altLang="en-US"/>
          </a:p>
        </p:txBody>
      </p:sp>
      <p:sp>
        <p:nvSpPr>
          <p:cNvPr id="3" name="日付プレースホルダー 2"/>
          <p:cNvSpPr>
            <a:spLocks noGrp="1"/>
          </p:cNvSpPr>
          <p:nvPr>
            <p:ph type="dt" idx="1"/>
          </p:nvPr>
        </p:nvSpPr>
        <p:spPr>
          <a:xfrm>
            <a:off x="3901700" y="1"/>
            <a:ext cx="2984871" cy="501015"/>
          </a:xfrm>
          <a:prstGeom prst="rect">
            <a:avLst/>
          </a:prstGeom>
        </p:spPr>
        <p:txBody>
          <a:bodyPr vert="horz" lIns="91879" tIns="45939" rIns="91879" bIns="45939" rtlCol="0"/>
          <a:lstStyle>
            <a:lvl1pPr algn="r">
              <a:defRPr sz="1200"/>
            </a:lvl1pPr>
          </a:lstStyle>
          <a:p>
            <a:fld id="{41669129-229C-1242-A990-C613AC32A44E}" type="datetime1">
              <a:rPr kumimoji="1" lang="en-US" altLang="ja-JP" smtClean="0"/>
              <a:t>2016/04/12</a:t>
            </a:fld>
            <a:endParaRPr kumimoji="1" lang="ja-JP" altLang="en-US"/>
          </a:p>
        </p:txBody>
      </p:sp>
      <p:sp>
        <p:nvSpPr>
          <p:cNvPr id="4" name="スライド イメージ プレースホルダー 3"/>
          <p:cNvSpPr>
            <a:spLocks noGrp="1" noRot="1" noChangeAspect="1"/>
          </p:cNvSpPr>
          <p:nvPr>
            <p:ph type="sldImg" idx="2"/>
          </p:nvPr>
        </p:nvSpPr>
        <p:spPr>
          <a:xfrm>
            <a:off x="731838" y="752475"/>
            <a:ext cx="5424487" cy="3756025"/>
          </a:xfrm>
          <a:prstGeom prst="rect">
            <a:avLst/>
          </a:prstGeom>
          <a:noFill/>
          <a:ln w="12700">
            <a:solidFill>
              <a:prstClr val="black"/>
            </a:solidFill>
          </a:ln>
        </p:spPr>
        <p:txBody>
          <a:bodyPr vert="horz" lIns="91879" tIns="45939" rIns="91879" bIns="45939" rtlCol="0" anchor="ctr"/>
          <a:lstStyle/>
          <a:p>
            <a:endParaRPr lang="ja-JP" altLang="en-US"/>
          </a:p>
        </p:txBody>
      </p:sp>
      <p:sp>
        <p:nvSpPr>
          <p:cNvPr id="5" name="ノート プレースホルダー 4"/>
          <p:cNvSpPr>
            <a:spLocks noGrp="1"/>
          </p:cNvSpPr>
          <p:nvPr>
            <p:ph type="body" sz="quarter" idx="3"/>
          </p:nvPr>
        </p:nvSpPr>
        <p:spPr>
          <a:xfrm>
            <a:off x="688817" y="4759644"/>
            <a:ext cx="5510530" cy="4509134"/>
          </a:xfrm>
          <a:prstGeom prst="rect">
            <a:avLst/>
          </a:prstGeom>
        </p:spPr>
        <p:txBody>
          <a:bodyPr vert="horz" lIns="91879" tIns="45939" rIns="91879" bIns="45939"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517547"/>
            <a:ext cx="2984871" cy="501015"/>
          </a:xfrm>
          <a:prstGeom prst="rect">
            <a:avLst/>
          </a:prstGeom>
        </p:spPr>
        <p:txBody>
          <a:bodyPr vert="horz" lIns="91879" tIns="45939" rIns="91879" bIns="4593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01700" y="9517547"/>
            <a:ext cx="2984871" cy="501015"/>
          </a:xfrm>
          <a:prstGeom prst="rect">
            <a:avLst/>
          </a:prstGeom>
        </p:spPr>
        <p:txBody>
          <a:bodyPr vert="horz" lIns="91879" tIns="45939" rIns="91879" bIns="45939" rtlCol="0" anchor="b"/>
          <a:lstStyle>
            <a:lvl1pPr algn="r">
              <a:defRPr sz="1200"/>
            </a:lvl1pPr>
          </a:lstStyle>
          <a:p>
            <a:fld id="{ED1BEB8C-ED3B-494C-B339-3F716C12E95B}" type="slidenum">
              <a:rPr kumimoji="1" lang="ja-JP" altLang="en-US" smtClean="0"/>
              <a:t>‹#›</a:t>
            </a:fld>
            <a:endParaRPr kumimoji="1" lang="ja-JP" altLang="en-US"/>
          </a:p>
        </p:txBody>
      </p:sp>
    </p:spTree>
    <p:extLst>
      <p:ext uri="{BB962C8B-B14F-4D97-AF65-F5344CB8AC3E}">
        <p14:creationId xmlns:p14="http://schemas.microsoft.com/office/powerpoint/2010/main" val="388777204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ロゴを使用してインタラクティブなオープニングを作成</a:t>
            </a:r>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a:t>
            </a:fld>
            <a:endParaRPr kumimoji="1" lang="ja-JP" altLang="en-US"/>
          </a:p>
        </p:txBody>
      </p:sp>
    </p:spTree>
    <p:extLst>
      <p:ext uri="{BB962C8B-B14F-4D97-AF65-F5344CB8AC3E}">
        <p14:creationId xmlns:p14="http://schemas.microsoft.com/office/powerpoint/2010/main" val="3183192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業・イベントビデオ</a:t>
            </a:r>
            <a:r>
              <a:rPr kumimoji="1" lang="en-US" altLang="ja-JP" dirty="0" smtClean="0"/>
              <a:t>PPT</a:t>
            </a:r>
            <a:r>
              <a:rPr kumimoji="1" lang="ja-JP" altLang="en-US" dirty="0" smtClean="0"/>
              <a:t>画像１</a:t>
            </a:r>
            <a:r>
              <a:rPr kumimoji="1" lang="en-US" altLang="ja-JP" dirty="0" smtClean="0"/>
              <a:t>.jpg</a:t>
            </a:r>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a:t>
            </a:fld>
            <a:endParaRPr kumimoji="1" lang="ja-JP" altLang="en-US"/>
          </a:p>
        </p:txBody>
      </p:sp>
    </p:spTree>
    <p:extLst>
      <p:ext uri="{BB962C8B-B14F-4D97-AF65-F5344CB8AC3E}">
        <p14:creationId xmlns:p14="http://schemas.microsoft.com/office/powerpoint/2010/main" val="457161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600" dirty="0" smtClean="0"/>
              <a:t>バーチャルスタジオ使用</a:t>
            </a:r>
            <a:endParaRPr kumimoji="1" lang="en-US" altLang="ja-JP" sz="1600" dirty="0" smtClean="0"/>
          </a:p>
          <a:p>
            <a:endParaRPr kumimoji="1" lang="en-US" altLang="ja-JP" sz="1600" dirty="0" smtClean="0"/>
          </a:p>
          <a:p>
            <a:endParaRPr kumimoji="1" lang="en-US" altLang="ja-JP" sz="1600" dirty="0" smtClean="0"/>
          </a:p>
          <a:p>
            <a:r>
              <a:rPr kumimoji="1" lang="ja-JP" altLang="en-US" sz="1600" dirty="0" smtClean="0"/>
              <a:t>営業・イベントビデオ</a:t>
            </a:r>
            <a:r>
              <a:rPr kumimoji="1" lang="en-US" altLang="ja-JP" sz="1600" dirty="0" smtClean="0"/>
              <a:t>PPT</a:t>
            </a:r>
            <a:r>
              <a:rPr kumimoji="1" lang="ja-JP" altLang="en-US" sz="1600" dirty="0" smtClean="0"/>
              <a:t>画像２</a:t>
            </a:r>
            <a:r>
              <a:rPr kumimoji="1" lang="en-US" altLang="ja-JP" sz="1600" dirty="0" smtClean="0"/>
              <a:t>.jpg</a:t>
            </a:r>
          </a:p>
          <a:p>
            <a:endParaRPr kumimoji="1" lang="en-US" altLang="ja-JP" sz="1600" dirty="0" smtClean="0"/>
          </a:p>
          <a:p>
            <a:r>
              <a:rPr kumimoji="1" lang="en-US" altLang="ja-JP" sz="1600" dirty="0" smtClean="0"/>
              <a:t>Clip #4.mov</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600" dirty="0" smtClean="0"/>
              <a:t>Clip #6.mov</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600" dirty="0" smtClean="0"/>
              <a:t>Clip #9.mov</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6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600" dirty="0" smtClean="0"/>
              <a:t>160408_1349.mp3</a:t>
            </a:r>
            <a:r>
              <a:rPr kumimoji="1" lang="ja-JP" altLang="en-US" sz="1600" dirty="0" smtClean="0"/>
              <a:t>（音声のみ）</a:t>
            </a:r>
            <a:endParaRPr kumimoji="1" lang="en-US" altLang="ja-JP" sz="16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600" dirty="0" smtClean="0"/>
              <a:t>160408_1353.mp3</a:t>
            </a:r>
            <a:r>
              <a:rPr kumimoji="1" lang="ja-JP" altLang="en-US" sz="1600" dirty="0" smtClean="0"/>
              <a:t>（音声のみ）</a:t>
            </a:r>
            <a:endParaRPr kumimoji="1" lang="en-US" altLang="ja-JP" sz="16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600" dirty="0" smtClean="0"/>
          </a:p>
          <a:p>
            <a:endParaRPr kumimoji="1" lang="en-US" altLang="ja-JP" sz="1600" dirty="0" smtClean="0"/>
          </a:p>
          <a:p>
            <a:endParaRPr kumimoji="1" lang="en-US" altLang="ja-JP" sz="1600" dirty="0" smtClean="0"/>
          </a:p>
          <a:p>
            <a:r>
              <a:rPr lang="ja-JP" altLang="en-US" sz="1600" dirty="0" smtClean="0"/>
              <a:t>白ヤギコーポレーションとは</a:t>
            </a:r>
            <a:r>
              <a:rPr lang="en-US" altLang="ja-JP" sz="1600" dirty="0" smtClean="0"/>
              <a:t>2013</a:t>
            </a:r>
            <a:r>
              <a:rPr lang="ja-JP" altLang="en-US" sz="1600" dirty="0" smtClean="0"/>
              <a:t>年に設立された技術スタートアップです。</a:t>
            </a:r>
            <a:endParaRPr lang="en-US" altLang="ja-JP" sz="1600" dirty="0" smtClean="0"/>
          </a:p>
          <a:p>
            <a:r>
              <a:rPr lang="ja-JP" altLang="en-US" sz="1600" dirty="0" smtClean="0"/>
              <a:t>「深く知ることで生きることを豊かに」をビジョンに、</a:t>
            </a:r>
            <a:endParaRPr lang="en-US" altLang="ja-JP" sz="1600" dirty="0" smtClean="0"/>
          </a:p>
          <a:p>
            <a:endParaRPr lang="en-US" altLang="ja-JP" sz="1600" dirty="0" smtClean="0"/>
          </a:p>
          <a:p>
            <a:r>
              <a:rPr lang="ja-JP" altLang="en-US" sz="1600" dirty="0" smtClean="0"/>
              <a:t>そして、「あらゆるデータとコンテンツを収集、解析し本当に必要としている人に届ける」ことをミッションに活動しています。</a:t>
            </a:r>
          </a:p>
          <a:p>
            <a:endParaRPr kumimoji="1" lang="en-US" altLang="ja-JP" sz="1600" dirty="0" smtClean="0"/>
          </a:p>
          <a:p>
            <a:endParaRPr kumimoji="1" lang="en-US" altLang="ja-JP" sz="1600" dirty="0" smtClean="0"/>
          </a:p>
          <a:p>
            <a:endParaRPr kumimoji="1" lang="ja-JP" altLang="en-US" sz="1600"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3</a:t>
            </a:fld>
            <a:endParaRPr kumimoji="1" lang="ja-JP" altLang="en-US"/>
          </a:p>
        </p:txBody>
      </p:sp>
    </p:spTree>
    <p:extLst>
      <p:ext uri="{BB962C8B-B14F-4D97-AF65-F5344CB8AC3E}">
        <p14:creationId xmlns:p14="http://schemas.microsoft.com/office/powerpoint/2010/main" val="3732873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600" dirty="0" smtClean="0"/>
              <a:t>バーチャルスタジオ使用</a:t>
            </a:r>
            <a:endParaRPr kumimoji="1" lang="en-US" altLang="ja-JP" sz="16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6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6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600" dirty="0" smtClean="0"/>
              <a:t>営業・イベントビデオ</a:t>
            </a:r>
            <a:r>
              <a:rPr kumimoji="1" lang="en-US" altLang="ja-JP" sz="1600" dirty="0" smtClean="0"/>
              <a:t>PPT</a:t>
            </a:r>
            <a:r>
              <a:rPr kumimoji="1" lang="ja-JP" altLang="en-US" sz="1600" dirty="0" smtClean="0"/>
              <a:t>画像３</a:t>
            </a:r>
            <a:r>
              <a:rPr kumimoji="1" lang="en-US" altLang="ja-JP" sz="1600" dirty="0" smtClean="0"/>
              <a:t>.jpg</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6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600" dirty="0" smtClean="0"/>
              <a:t>Clip #12.mov</a:t>
            </a:r>
          </a:p>
          <a:p>
            <a:endParaRPr lang="en-US" altLang="ja-JP" sz="1600" dirty="0" smtClean="0"/>
          </a:p>
          <a:p>
            <a:endParaRPr lang="en-US" altLang="ja-JP" sz="1600" dirty="0" smtClean="0"/>
          </a:p>
          <a:p>
            <a:endParaRPr lang="en-US" altLang="ja-JP" sz="1600" dirty="0" smtClean="0"/>
          </a:p>
          <a:p>
            <a:r>
              <a:rPr lang="ja-JP" altLang="en-US" sz="1600" dirty="0" smtClean="0"/>
              <a:t>白ヤギコーポレーションは</a:t>
            </a:r>
            <a:endParaRPr lang="en-US" altLang="ja-JP" sz="1600" dirty="0" smtClean="0"/>
          </a:p>
          <a:p>
            <a:r>
              <a:rPr lang="ja-JP" altLang="en-US" sz="1600" dirty="0" smtClean="0"/>
              <a:t>自然言語処理、</a:t>
            </a:r>
            <a:endParaRPr lang="en-US" altLang="ja-JP" sz="1600" dirty="0" smtClean="0"/>
          </a:p>
          <a:p>
            <a:r>
              <a:rPr lang="ja-JP" altLang="en-US" sz="1600" dirty="0" smtClean="0"/>
              <a:t>データ解析、</a:t>
            </a:r>
            <a:endParaRPr lang="en-US" altLang="ja-JP" sz="1600" dirty="0" smtClean="0"/>
          </a:p>
          <a:p>
            <a:r>
              <a:rPr lang="ja-JP" altLang="en-US" sz="1600" dirty="0" smtClean="0"/>
              <a:t>機械学習の</a:t>
            </a:r>
            <a:r>
              <a:rPr lang="en-US" altLang="ja-JP" sz="1600" dirty="0" smtClean="0"/>
              <a:t>3</a:t>
            </a:r>
            <a:r>
              <a:rPr lang="ja-JP" altLang="en-US" sz="1600" dirty="0" smtClean="0"/>
              <a:t>つを技術の柱としています。</a:t>
            </a:r>
            <a:endParaRPr lang="en-US" altLang="ja-JP" sz="1600" dirty="0" smtClean="0"/>
          </a:p>
          <a:p>
            <a:endParaRPr lang="en-US" altLang="ja-JP" sz="1600" dirty="0" smtClean="0"/>
          </a:p>
          <a:p>
            <a:r>
              <a:rPr lang="ja-JP" altLang="en-US" sz="1600" dirty="0" smtClean="0"/>
              <a:t>そして、それらの技術を世に送り出すエンジニアリング力を備えています。</a:t>
            </a:r>
            <a:endParaRPr lang="en-US" altLang="ja-JP" sz="1600" dirty="0" smtClean="0"/>
          </a:p>
          <a:p>
            <a:endParaRPr lang="en-US" altLang="ja-JP" sz="1600" dirty="0" smtClean="0"/>
          </a:p>
          <a:p>
            <a:r>
              <a:rPr lang="ja-JP" altLang="en-US" sz="1600" dirty="0" smtClean="0"/>
              <a:t>これらの力を合わせて実現したもののひとつが、</a:t>
            </a:r>
            <a:endParaRPr lang="en-US" altLang="ja-JP" sz="1600" dirty="0" smtClean="0"/>
          </a:p>
          <a:p>
            <a:r>
              <a:rPr lang="ja-JP" altLang="en-US" sz="1600" dirty="0" smtClean="0"/>
              <a:t>カメリオという</a:t>
            </a:r>
            <a:endParaRPr lang="en-US" altLang="ja-JP" sz="1600" dirty="0" smtClean="0"/>
          </a:p>
          <a:p>
            <a:r>
              <a:rPr lang="ja-JP" altLang="en-US" sz="1600" dirty="0" smtClean="0"/>
              <a:t>ニュースキュレーションアプリです。</a:t>
            </a:r>
            <a:endParaRPr lang="en-US" altLang="ja-JP" sz="1600" dirty="0" smtClean="0"/>
          </a:p>
          <a:p>
            <a:r>
              <a:rPr lang="ja-JP" altLang="en-US" sz="1600" dirty="0" smtClean="0"/>
              <a:t>その技術力が評価され、</a:t>
            </a:r>
            <a:endParaRPr lang="en-US" altLang="ja-JP" sz="1600" dirty="0" smtClean="0"/>
          </a:p>
          <a:p>
            <a:r>
              <a:rPr lang="ja-JP" altLang="en-US" sz="1600" dirty="0" smtClean="0"/>
              <a:t>カメリオは、</a:t>
            </a:r>
            <a:r>
              <a:rPr lang="en-US" altLang="ja-JP" sz="1600" dirty="0" smtClean="0"/>
              <a:t>2014</a:t>
            </a:r>
            <a:r>
              <a:rPr lang="ja-JP" altLang="en-US" sz="1600" dirty="0" smtClean="0"/>
              <a:t>年にアップルの選ぶベストアプリを受賞しました。</a:t>
            </a:r>
            <a:endParaRPr lang="en-US" altLang="ja-JP" sz="1600" dirty="0" smtClean="0"/>
          </a:p>
          <a:p>
            <a:endParaRPr lang="en-US" altLang="ja-JP" sz="1600" dirty="0" smtClean="0"/>
          </a:p>
          <a:p>
            <a:r>
              <a:rPr lang="ja-JP" altLang="en-US" sz="1600" dirty="0" smtClean="0"/>
              <a:t>また、法人様に向けては、</a:t>
            </a:r>
            <a:endParaRPr lang="en-US" altLang="ja-JP" sz="1600" dirty="0" smtClean="0"/>
          </a:p>
          <a:p>
            <a:r>
              <a:rPr lang="ja-JP" altLang="en-US" sz="1600" dirty="0" smtClean="0"/>
              <a:t>リコメンデーションエンジンの開発や</a:t>
            </a:r>
            <a:endParaRPr lang="en-US" altLang="ja-JP" sz="1600" dirty="0" smtClean="0"/>
          </a:p>
          <a:p>
            <a:r>
              <a:rPr lang="ja-JP" altLang="en-US" sz="1600" dirty="0" smtClean="0"/>
              <a:t>ユーザー行動の分析・可視化なども行っています。</a:t>
            </a:r>
            <a:endParaRPr lang="en-US" altLang="ja-JP" sz="1600"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4</a:t>
            </a:fld>
            <a:endParaRPr kumimoji="1" lang="ja-JP" altLang="en-US"/>
          </a:p>
        </p:txBody>
      </p:sp>
    </p:spTree>
    <p:extLst>
      <p:ext uri="{BB962C8B-B14F-4D97-AF65-F5344CB8AC3E}">
        <p14:creationId xmlns:p14="http://schemas.microsoft.com/office/powerpoint/2010/main" val="2087454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バーチャルスタジオ使用</a:t>
            </a: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営業・イベントビデオ</a:t>
            </a:r>
            <a:r>
              <a:rPr kumimoji="1" lang="en-US" altLang="ja-JP" sz="1800" dirty="0" smtClean="0"/>
              <a:t>PPT</a:t>
            </a:r>
            <a:r>
              <a:rPr kumimoji="1" lang="ja-JP" altLang="en-US" sz="1800" dirty="0" smtClean="0"/>
              <a:t>画像４</a:t>
            </a:r>
            <a:r>
              <a:rPr kumimoji="1" lang="en-US" altLang="ja-JP" sz="1800" dirty="0" smtClean="0"/>
              <a:t>.jpg</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800" dirty="0" smtClean="0"/>
              <a:t>Clip #13.mov</a:t>
            </a:r>
          </a:p>
          <a:p>
            <a:endParaRPr lang="en-US" altLang="ja-JP" sz="1800" dirty="0" smtClean="0">
              <a:latin typeface="メイリオ"/>
              <a:ea typeface="メイリオ"/>
              <a:cs typeface="メイリオ"/>
            </a:endParaRPr>
          </a:p>
          <a:p>
            <a:endParaRPr lang="en-US" altLang="ja-JP" sz="1800" dirty="0" smtClean="0">
              <a:latin typeface="メイリオ"/>
              <a:ea typeface="メイリオ"/>
              <a:cs typeface="メイリオ"/>
            </a:endParaRPr>
          </a:p>
          <a:p>
            <a:endParaRPr lang="en-US" altLang="ja-JP" sz="1800" dirty="0" smtClean="0">
              <a:latin typeface="メイリオ"/>
              <a:ea typeface="メイリオ"/>
              <a:cs typeface="メイリオ"/>
            </a:endParaRPr>
          </a:p>
          <a:p>
            <a:r>
              <a:rPr lang="ja-JP" altLang="en-US" sz="1800" dirty="0" smtClean="0">
                <a:latin typeface="メイリオ"/>
                <a:ea typeface="メイリオ"/>
                <a:cs typeface="メイリオ"/>
              </a:rPr>
              <a:t>ニュースアプリを作っている会社がなぜ</a:t>
            </a:r>
            <a:r>
              <a:rPr lang="en-US" altLang="ja-JP" sz="1800" dirty="0" smtClean="0">
                <a:latin typeface="メイリオ"/>
                <a:ea typeface="メイリオ"/>
                <a:cs typeface="メイリオ"/>
              </a:rPr>
              <a:t>E-learning</a:t>
            </a:r>
            <a:r>
              <a:rPr lang="ja-JP" altLang="en-US" sz="1800" dirty="0" smtClean="0">
                <a:latin typeface="メイリオ"/>
                <a:ea typeface="メイリオ"/>
                <a:cs typeface="メイリオ"/>
              </a:rPr>
              <a:t>を？と思われるかもしれません。</a:t>
            </a:r>
            <a:endParaRPr lang="en-US" altLang="ja-JP" sz="1800" dirty="0" smtClean="0">
              <a:latin typeface="メイリオ"/>
              <a:ea typeface="メイリオ"/>
              <a:cs typeface="メイリオ"/>
            </a:endParaRPr>
          </a:p>
          <a:p>
            <a:endParaRPr lang="en-US" altLang="ja-JP" sz="1800" dirty="0" smtClean="0">
              <a:latin typeface="メイリオ"/>
              <a:ea typeface="メイリオ"/>
              <a:cs typeface="メイリオ"/>
            </a:endParaRPr>
          </a:p>
          <a:p>
            <a:r>
              <a:rPr lang="ja-JP" altLang="en-US" sz="1800" dirty="0" smtClean="0">
                <a:latin typeface="メイリオ"/>
                <a:ea typeface="メイリオ"/>
                <a:cs typeface="メイリオ"/>
              </a:rPr>
              <a:t>白ヤギはこれまで様々なお客様と一緒に仕事をさせていただく中で、</a:t>
            </a:r>
            <a:endParaRPr lang="en-US" altLang="ja-JP" sz="1800" dirty="0" smtClean="0">
              <a:latin typeface="メイリオ"/>
              <a:ea typeface="メイリオ"/>
              <a:cs typeface="メイリオ"/>
            </a:endParaRPr>
          </a:p>
          <a:p>
            <a:endParaRPr lang="en-US" altLang="ja-JP" sz="1800" dirty="0" smtClean="0">
              <a:latin typeface="メイリオ"/>
              <a:ea typeface="メイリオ"/>
              <a:cs typeface="メイリオ"/>
            </a:endParaRPr>
          </a:p>
          <a:p>
            <a:r>
              <a:rPr lang="ja-JP" altLang="en-US" sz="1800" dirty="0" smtClean="0">
                <a:latin typeface="メイリオ"/>
                <a:ea typeface="メイリオ"/>
                <a:cs typeface="メイリオ"/>
              </a:rPr>
              <a:t>データ分析が競争力の源泉のひとつになりつつあると感じています。</a:t>
            </a:r>
            <a:endParaRPr lang="en-US" altLang="ja-JP" sz="1800" dirty="0" smtClean="0">
              <a:latin typeface="メイリオ"/>
              <a:ea typeface="メイリオ"/>
              <a:cs typeface="メイリオ"/>
            </a:endParaRPr>
          </a:p>
          <a:p>
            <a:endParaRPr lang="en-US" altLang="ja-JP" sz="1800" dirty="0" smtClean="0">
              <a:latin typeface="メイリオ"/>
              <a:ea typeface="メイリオ"/>
              <a:cs typeface="メイリオ"/>
            </a:endParaRPr>
          </a:p>
          <a:p>
            <a:r>
              <a:rPr lang="ja-JP" altLang="en-US" sz="1800" dirty="0" smtClean="0">
                <a:latin typeface="メイリオ"/>
                <a:ea typeface="メイリオ"/>
                <a:cs typeface="メイリオ"/>
              </a:rPr>
              <a:t>なぜなら、</a:t>
            </a:r>
            <a:r>
              <a:rPr lang="en-US" altLang="ja-JP" sz="1800" dirty="0" smtClean="0">
                <a:latin typeface="メイリオ"/>
                <a:ea typeface="メイリオ"/>
                <a:cs typeface="メイリオ"/>
              </a:rPr>
              <a:t>Web</a:t>
            </a:r>
            <a:r>
              <a:rPr lang="ja-JP" altLang="en-US" sz="1800" dirty="0" smtClean="0">
                <a:latin typeface="メイリオ"/>
                <a:ea typeface="メイリオ"/>
                <a:cs typeface="メイリオ"/>
              </a:rPr>
              <a:t>業界はもちろんのこと、</a:t>
            </a:r>
            <a:endParaRPr lang="en-US" altLang="ja-JP" sz="1800" dirty="0" smtClean="0">
              <a:latin typeface="メイリオ"/>
              <a:ea typeface="メイリオ"/>
              <a:cs typeface="メイリオ"/>
            </a:endParaRPr>
          </a:p>
          <a:p>
            <a:r>
              <a:rPr lang="en-US" altLang="ja-JP" sz="1800" dirty="0" err="1" smtClean="0">
                <a:latin typeface="メイリオ"/>
                <a:ea typeface="メイリオ"/>
                <a:cs typeface="メイリオ"/>
              </a:rPr>
              <a:t>IoT</a:t>
            </a:r>
            <a:r>
              <a:rPr lang="ja-JP" altLang="en-US" sz="1800" dirty="0" smtClean="0">
                <a:latin typeface="メイリオ"/>
                <a:ea typeface="メイリオ"/>
                <a:cs typeface="メイリオ"/>
              </a:rPr>
              <a:t>が広まる中、サービス業や製造業をはじめ、様々な業界で、データをいかに活用するかが競争の軸足のひとつになりつつあるからです。</a:t>
            </a:r>
            <a:endParaRPr lang="en-US" altLang="ja-JP" sz="1800" dirty="0" smtClean="0">
              <a:latin typeface="メイリオ"/>
              <a:ea typeface="メイリオ"/>
              <a:cs typeface="メイリオ"/>
            </a:endParaRPr>
          </a:p>
          <a:p>
            <a:endParaRPr lang="en-US" altLang="ja-JP" sz="1800" dirty="0" smtClean="0">
              <a:latin typeface="メイリオ"/>
              <a:ea typeface="メイリオ"/>
              <a:cs typeface="メイリオ"/>
            </a:endParaRPr>
          </a:p>
          <a:p>
            <a:r>
              <a:rPr lang="ja-JP" altLang="en-US" sz="1800" dirty="0" smtClean="0">
                <a:latin typeface="メイリオ"/>
                <a:ea typeface="メイリオ"/>
                <a:cs typeface="メイリオ"/>
              </a:rPr>
              <a:t>そのような中、データが資産としての価値、また分析技術は差別化要因や競争力になりえると白ヤギは考えています。</a:t>
            </a:r>
            <a:endParaRPr lang="en-US" altLang="ja-JP" sz="1800" dirty="0" smtClean="0">
              <a:latin typeface="メイリオ"/>
              <a:ea typeface="メイリオ"/>
              <a:cs typeface="メイリオ"/>
            </a:endParaRPr>
          </a:p>
          <a:p>
            <a:r>
              <a:rPr lang="ja-JP" altLang="en-US" sz="1800" dirty="0" smtClean="0">
                <a:latin typeface="メイリオ"/>
                <a:ea typeface="メイリオ"/>
                <a:cs typeface="メイリオ"/>
              </a:rPr>
              <a:t>そして、データ分析を競争力の源泉とするには、社内でデータ分析のケイパビリティ、すなわち、分析人材を抱えていくことが必要となります。</a:t>
            </a:r>
            <a:endParaRPr lang="en-US" altLang="ja-JP" sz="1800" dirty="0" smtClean="0">
              <a:latin typeface="メイリオ"/>
              <a:ea typeface="メイリオ"/>
              <a:cs typeface="メイリオ"/>
            </a:endParaRPr>
          </a:p>
          <a:p>
            <a:endParaRPr lang="en-US" altLang="ja-JP" sz="1800" dirty="0" smtClean="0">
              <a:latin typeface="メイリオ"/>
              <a:ea typeface="メイリオ"/>
              <a:cs typeface="メイリオ"/>
            </a:endParaRPr>
          </a:p>
          <a:p>
            <a:r>
              <a:rPr lang="ja-JP" altLang="en-US" sz="1800" dirty="0" smtClean="0">
                <a:latin typeface="メイリオ"/>
                <a:ea typeface="メイリオ"/>
                <a:cs typeface="メイリオ"/>
              </a:rPr>
              <a:t>しかし、分析人材の確保は簡単ではありません。</a:t>
            </a:r>
            <a:endParaRPr lang="en-US" altLang="ja-JP" sz="1800" dirty="0">
              <a:latin typeface="メイリオ"/>
              <a:ea typeface="メイリオ"/>
              <a:cs typeface="メイリオ"/>
            </a:endParaRPr>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5</a:t>
            </a:fld>
            <a:endParaRPr kumimoji="1" lang="ja-JP" altLang="en-US"/>
          </a:p>
        </p:txBody>
      </p:sp>
    </p:spTree>
    <p:extLst>
      <p:ext uri="{BB962C8B-B14F-4D97-AF65-F5344CB8AC3E}">
        <p14:creationId xmlns:p14="http://schemas.microsoft.com/office/powerpoint/2010/main" val="3700268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バーチャルスタジオ使用</a:t>
            </a: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営業・イベントビデオ</a:t>
            </a:r>
            <a:r>
              <a:rPr kumimoji="1" lang="en-US" altLang="ja-JP" sz="1800" dirty="0" smtClean="0"/>
              <a:t>PPT</a:t>
            </a:r>
            <a:r>
              <a:rPr kumimoji="1" lang="ja-JP" altLang="en-US" sz="1800" dirty="0" smtClean="0"/>
              <a:t>画像５</a:t>
            </a:r>
            <a:r>
              <a:rPr kumimoji="1" lang="en-US" altLang="ja-JP" sz="1800" dirty="0" smtClean="0"/>
              <a:t>.jpg</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800" dirty="0" smtClean="0"/>
              <a:t>Clip #14.mov</a:t>
            </a:r>
          </a:p>
          <a:p>
            <a:endParaRPr lang="en-US" altLang="ja-JP" sz="1800" dirty="0" smtClean="0"/>
          </a:p>
          <a:p>
            <a:endParaRPr lang="en-US" altLang="ja-JP" sz="1800" dirty="0" smtClean="0"/>
          </a:p>
          <a:p>
            <a:endParaRPr lang="en-US" altLang="ja-JP" sz="1800" dirty="0" smtClean="0"/>
          </a:p>
          <a:p>
            <a:endParaRPr lang="en-US" altLang="ja-JP" sz="1800" dirty="0" smtClean="0"/>
          </a:p>
          <a:p>
            <a:r>
              <a:rPr lang="ja-JP" altLang="en-US" sz="1800" dirty="0" smtClean="0"/>
              <a:t>なぜ分析人材の確保が難しいのか？</a:t>
            </a:r>
            <a:endParaRPr lang="en-US" altLang="ja-JP" sz="1800" dirty="0" smtClean="0"/>
          </a:p>
          <a:p>
            <a:r>
              <a:rPr lang="ja-JP" altLang="en-US" sz="1800" dirty="0" smtClean="0"/>
              <a:t>その理由は、分析人材、データサイエンティストに求められるスキルが多様だからです。</a:t>
            </a:r>
            <a:endParaRPr lang="en-US" altLang="ja-JP" sz="1800" dirty="0" smtClean="0"/>
          </a:p>
          <a:p>
            <a:endParaRPr lang="en-US" altLang="ja-JP" sz="1800" dirty="0" smtClean="0"/>
          </a:p>
          <a:p>
            <a:r>
              <a:rPr lang="ja-JP" altLang="en-US" sz="1800" dirty="0" smtClean="0"/>
              <a:t>この図は、データサイエンティストに求められるスキルを説明したものです。</a:t>
            </a:r>
            <a:endParaRPr lang="en-US" altLang="ja-JP" sz="1800" dirty="0" smtClean="0"/>
          </a:p>
          <a:p>
            <a:r>
              <a:rPr lang="ja-JP" altLang="en-US" sz="1800" dirty="0" smtClean="0"/>
              <a:t>求められるスキルは、統計や</a:t>
            </a:r>
            <a:r>
              <a:rPr lang="en-US" altLang="ja-JP" sz="1800" dirty="0" smtClean="0"/>
              <a:t>IT</a:t>
            </a:r>
            <a:r>
              <a:rPr lang="ja-JP" altLang="en-US" sz="1800" dirty="0" smtClean="0"/>
              <a:t>といったハードスキルに加え、</a:t>
            </a:r>
            <a:endParaRPr lang="en-US" altLang="ja-JP" sz="1800" dirty="0" smtClean="0"/>
          </a:p>
          <a:p>
            <a:r>
              <a:rPr lang="ja-JP" altLang="en-US" sz="1800" dirty="0" smtClean="0"/>
              <a:t>ビジネス理解やコミュニケーション力といったソフトスキルも兼ね備えている必要があるからです。</a:t>
            </a:r>
            <a:endParaRPr lang="en-US" altLang="ja-JP" sz="1800" dirty="0" smtClean="0"/>
          </a:p>
          <a:p>
            <a:endParaRPr lang="en-US" altLang="ja-JP" sz="1800" dirty="0" smtClean="0"/>
          </a:p>
          <a:p>
            <a:pPr defTabSz="457200">
              <a:defRPr/>
            </a:pPr>
            <a:r>
              <a:rPr lang="ja-JP" altLang="en-US" sz="1800" dirty="0" smtClean="0"/>
              <a:t>特に、データ分析というと、ハードスキルに目が行きがちですが、最終的にはビジネスにつなげることが不可欠ですので、この「ビジネス」部分が重要になってきます。</a:t>
            </a:r>
            <a:endParaRPr lang="en-US" altLang="ja-JP" sz="1800" dirty="0" smtClean="0"/>
          </a:p>
          <a:p>
            <a:endParaRPr lang="en-US" altLang="ja-JP" sz="1800" dirty="0" smtClean="0"/>
          </a:p>
          <a:p>
            <a:pPr>
              <a:lnSpc>
                <a:spcPct val="120000"/>
              </a:lnSpc>
            </a:pPr>
            <a:r>
              <a:rPr lang="ja-JP" altLang="en-US" sz="1800" b="1" dirty="0" smtClean="0">
                <a:latin typeface="メイリオ"/>
                <a:ea typeface="メイリオ"/>
                <a:cs typeface="メイリオ"/>
              </a:rPr>
              <a:t>つまり求める人材は、自社のビジネスの理解に基づいた適切な課題設定ができて、</a:t>
            </a:r>
            <a:endParaRPr lang="en-US" altLang="ja-JP" sz="1800" b="1" dirty="0" smtClean="0">
              <a:latin typeface="メイリオ"/>
              <a:ea typeface="メイリオ"/>
              <a:cs typeface="メイリオ"/>
            </a:endParaRPr>
          </a:p>
          <a:p>
            <a:pPr>
              <a:lnSpc>
                <a:spcPct val="120000"/>
              </a:lnSpc>
            </a:pPr>
            <a:r>
              <a:rPr lang="ja-JP" altLang="en-US" sz="1800" b="1" dirty="0" smtClean="0">
                <a:latin typeface="メイリオ"/>
                <a:ea typeface="メイリオ"/>
                <a:cs typeface="メイリオ"/>
              </a:rPr>
              <a:t>必要な</a:t>
            </a:r>
            <a:r>
              <a:rPr lang="en-US" altLang="ja-JP" sz="1800" b="1" dirty="0" smtClean="0">
                <a:latin typeface="メイリオ"/>
                <a:ea typeface="メイリオ"/>
                <a:cs typeface="メイリオ"/>
              </a:rPr>
              <a:t>IT</a:t>
            </a:r>
            <a:r>
              <a:rPr lang="ja-JP" altLang="en-US" sz="1800" b="1" dirty="0" smtClean="0">
                <a:latin typeface="メイリオ"/>
                <a:ea typeface="メイリオ"/>
                <a:cs typeface="メイリオ"/>
              </a:rPr>
              <a:t>アーキテクチャと分析ロジックが考えられ、</a:t>
            </a:r>
            <a:endParaRPr lang="en-US" altLang="ja-JP" sz="1800" b="1" dirty="0" smtClean="0">
              <a:latin typeface="メイリオ"/>
              <a:ea typeface="メイリオ"/>
              <a:cs typeface="メイリオ"/>
            </a:endParaRPr>
          </a:p>
          <a:p>
            <a:pPr>
              <a:lnSpc>
                <a:spcPct val="120000"/>
              </a:lnSpc>
            </a:pPr>
            <a:r>
              <a:rPr lang="ja-JP" altLang="en-US" sz="1800" b="1" dirty="0" smtClean="0">
                <a:latin typeface="メイリオ"/>
                <a:ea typeface="メイリオ"/>
                <a:cs typeface="メイリオ"/>
              </a:rPr>
              <a:t>且つ、</a:t>
            </a:r>
            <a:endParaRPr lang="en-US" altLang="ja-JP" sz="1800" b="1" dirty="0" smtClean="0">
              <a:latin typeface="メイリオ"/>
              <a:ea typeface="メイリオ"/>
              <a:cs typeface="メイリオ"/>
            </a:endParaRPr>
          </a:p>
          <a:p>
            <a:pPr>
              <a:lnSpc>
                <a:spcPct val="120000"/>
              </a:lnSpc>
            </a:pPr>
            <a:r>
              <a:rPr lang="ja-JP" altLang="en-US" sz="1800" b="1" dirty="0" smtClean="0">
                <a:latin typeface="メイリオ"/>
                <a:ea typeface="メイリオ"/>
                <a:cs typeface="メイリオ"/>
              </a:rPr>
              <a:t>それを相手に解るように伝えられる人</a:t>
            </a:r>
            <a:r>
              <a:rPr lang="en-US" altLang="ja-JP" sz="1800" b="1" dirty="0" smtClean="0">
                <a:latin typeface="メイリオ"/>
                <a:ea typeface="メイリオ"/>
                <a:cs typeface="メイリオ"/>
              </a:rPr>
              <a:t> </a:t>
            </a:r>
            <a:r>
              <a:rPr lang="ja-JP" altLang="en-US" sz="1800" b="1" dirty="0" smtClean="0">
                <a:latin typeface="メイリオ"/>
                <a:ea typeface="メイリオ"/>
                <a:cs typeface="メイリオ"/>
              </a:rPr>
              <a:t>ということになります。</a:t>
            </a:r>
            <a:endParaRPr lang="en-US" altLang="ja-JP" sz="1800" b="1" dirty="0" smtClean="0">
              <a:latin typeface="メイリオ"/>
              <a:ea typeface="メイリオ"/>
              <a:cs typeface="メイリオ"/>
            </a:endParaRPr>
          </a:p>
          <a:p>
            <a:pPr>
              <a:lnSpc>
                <a:spcPct val="120000"/>
              </a:lnSpc>
            </a:pPr>
            <a:r>
              <a:rPr lang="ja-JP" altLang="en-US" sz="1800" b="1" dirty="0" smtClean="0">
                <a:latin typeface="メイリオ"/>
                <a:ea typeface="メイリオ"/>
                <a:cs typeface="メイリオ"/>
              </a:rPr>
              <a:t>しかし、そんな人材めったにいません。</a:t>
            </a:r>
            <a:endParaRPr lang="en-US" altLang="ja-JP" sz="1800"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6</a:t>
            </a:fld>
            <a:endParaRPr kumimoji="1" lang="ja-JP" altLang="en-US"/>
          </a:p>
        </p:txBody>
      </p:sp>
    </p:spTree>
    <p:extLst>
      <p:ext uri="{BB962C8B-B14F-4D97-AF65-F5344CB8AC3E}">
        <p14:creationId xmlns:p14="http://schemas.microsoft.com/office/powerpoint/2010/main" val="2545700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バーチャルスタジオ使用</a:t>
            </a: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営業・イベントビデオ</a:t>
            </a:r>
            <a:r>
              <a:rPr kumimoji="1" lang="en-US" altLang="ja-JP" sz="1800" dirty="0" smtClean="0"/>
              <a:t>PPT</a:t>
            </a:r>
            <a:r>
              <a:rPr kumimoji="1" lang="ja-JP" altLang="en-US" sz="1800" dirty="0" smtClean="0"/>
              <a:t>画像６</a:t>
            </a:r>
            <a:r>
              <a:rPr kumimoji="1" lang="en-US" altLang="ja-JP" sz="1800" dirty="0" smtClean="0"/>
              <a:t>.jpg</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800" dirty="0" smtClean="0"/>
              <a:t>Clip #16.mov</a:t>
            </a:r>
          </a:p>
          <a:p>
            <a:endParaRPr lang="en-US" altLang="ja-JP" sz="1800" dirty="0" smtClean="0"/>
          </a:p>
          <a:p>
            <a:endParaRPr lang="en-US" altLang="ja-JP" sz="1800" dirty="0" smtClean="0"/>
          </a:p>
          <a:p>
            <a:endParaRPr lang="en-US" altLang="ja-JP" sz="1800" dirty="0" smtClean="0"/>
          </a:p>
          <a:p>
            <a:r>
              <a:rPr lang="ja-JP" altLang="en-US" sz="1800" dirty="0" smtClean="0"/>
              <a:t>それでは、分析人材を確保するのが難しい中、</a:t>
            </a:r>
            <a:endParaRPr lang="en-US" altLang="ja-JP" sz="1800" dirty="0" smtClean="0"/>
          </a:p>
          <a:p>
            <a:r>
              <a:rPr lang="ja-JP" altLang="en-US" sz="1800" dirty="0" smtClean="0"/>
              <a:t>どのようにデータ分析のケイパビリティを備えるのか、</a:t>
            </a:r>
            <a:endParaRPr lang="en-US" altLang="ja-JP" sz="1800" dirty="0" smtClean="0"/>
          </a:p>
          <a:p>
            <a:endParaRPr lang="en-US" altLang="ja-JP" sz="1800" dirty="0" smtClean="0"/>
          </a:p>
          <a:p>
            <a:r>
              <a:rPr lang="ja-JP" altLang="en-US" sz="1800" dirty="0" smtClean="0"/>
              <a:t>その質問に対し、</a:t>
            </a:r>
            <a:endParaRPr lang="en-US" altLang="ja-JP" sz="1800" dirty="0" smtClean="0"/>
          </a:p>
          <a:p>
            <a:r>
              <a:rPr lang="ja-JP" altLang="en-US" sz="1800" dirty="0" smtClean="0"/>
              <a:t>白ヤギは、社内の人材をトレーニングして分析人材を育成することを提案します。</a:t>
            </a:r>
            <a:endParaRPr lang="en-US" altLang="ja-JP" sz="1800" dirty="0" smtClean="0"/>
          </a:p>
          <a:p>
            <a:r>
              <a:rPr lang="ja-JP" altLang="en-US" sz="1800" dirty="0" smtClean="0"/>
              <a:t>その理由は簡単です。</a:t>
            </a:r>
            <a:endParaRPr lang="en-US" altLang="ja-JP" sz="1800" dirty="0" smtClean="0"/>
          </a:p>
          <a:p>
            <a:r>
              <a:rPr lang="ja-JP" altLang="en-US" sz="1800" dirty="0" smtClean="0"/>
              <a:t>そもそも、データ分析の真のゴールはビジネスインパクトを出すことです。</a:t>
            </a:r>
            <a:endParaRPr lang="en-US" altLang="ja-JP" sz="1800" dirty="0" smtClean="0"/>
          </a:p>
          <a:p>
            <a:endParaRPr lang="en-US" altLang="ja-JP" sz="1800" dirty="0" smtClean="0"/>
          </a:p>
          <a:p>
            <a:r>
              <a:rPr lang="ja-JP" altLang="en-US" sz="1800" dirty="0" smtClean="0"/>
              <a:t>そのためには、ハードスキルはもちろん重要ですが、</a:t>
            </a:r>
            <a:endParaRPr lang="en-US" altLang="ja-JP" sz="1800" dirty="0" smtClean="0"/>
          </a:p>
          <a:p>
            <a:r>
              <a:rPr lang="ja-JP" altLang="en-US" sz="1800" dirty="0" smtClean="0"/>
              <a:t>自社のビジネス課題や業界構造を理解し、</a:t>
            </a:r>
            <a:endParaRPr lang="en-US" altLang="ja-JP" sz="1800" dirty="0" smtClean="0"/>
          </a:p>
          <a:p>
            <a:r>
              <a:rPr lang="ja-JP" altLang="en-US" sz="1800" dirty="0" smtClean="0"/>
              <a:t>社内で関係者を巻き込みながら</a:t>
            </a:r>
            <a:r>
              <a:rPr lang="en-US" altLang="ja-JP" sz="1800" dirty="0" smtClean="0"/>
              <a:t>PDCA</a:t>
            </a:r>
            <a:r>
              <a:rPr lang="ja-JP" altLang="en-US" sz="1800" dirty="0" smtClean="0"/>
              <a:t>サイクルを回していく、</a:t>
            </a:r>
            <a:endParaRPr lang="en-US" altLang="ja-JP" sz="1800" dirty="0" smtClean="0"/>
          </a:p>
          <a:p>
            <a:r>
              <a:rPr lang="ja-JP" altLang="en-US" sz="1800" dirty="0" smtClean="0"/>
              <a:t>そんな取り組みが必要不可欠です。</a:t>
            </a:r>
            <a:endParaRPr lang="en-US" altLang="ja-JP" sz="1800" dirty="0" smtClean="0"/>
          </a:p>
          <a:p>
            <a:endParaRPr lang="en-US" altLang="ja-JP" sz="1800" dirty="0" smtClean="0"/>
          </a:p>
          <a:p>
            <a:r>
              <a:rPr lang="ja-JP" altLang="en-US" sz="1800" dirty="0" smtClean="0"/>
              <a:t>このような取り組みができるのは、自社のビジネスを熟知している社内の人材に他なりません。</a:t>
            </a:r>
            <a:endParaRPr lang="en-US" altLang="ja-JP" sz="1800" dirty="0" smtClean="0"/>
          </a:p>
          <a:p>
            <a:r>
              <a:rPr lang="ja-JP" altLang="en-US" sz="1800" dirty="0" smtClean="0"/>
              <a:t>ハードスキルはトレーニング可能ですが、自社のビジネスの経緯や業界の慣習は簡単にトレーニングできません。</a:t>
            </a:r>
            <a:endParaRPr lang="en-US" altLang="ja-JP" sz="1800" dirty="0" smtClean="0"/>
          </a:p>
          <a:p>
            <a:r>
              <a:rPr lang="ja-JP" altLang="en-US" sz="1800" dirty="0" smtClean="0"/>
              <a:t>そのため、データの活用を真剣に検討している場合は、社内の人材を育成するのが最善だと白ヤギは考えます。</a:t>
            </a:r>
            <a:endParaRPr lang="en-US" altLang="ja-JP" sz="1800"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7</a:t>
            </a:fld>
            <a:endParaRPr kumimoji="1" lang="ja-JP" altLang="en-US"/>
          </a:p>
        </p:txBody>
      </p:sp>
    </p:spTree>
    <p:extLst>
      <p:ext uri="{BB962C8B-B14F-4D97-AF65-F5344CB8AC3E}">
        <p14:creationId xmlns:p14="http://schemas.microsoft.com/office/powerpoint/2010/main" val="4084589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バーチャルスタジオ使用</a:t>
            </a: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営業・イベントビデオ</a:t>
            </a:r>
            <a:r>
              <a:rPr kumimoji="1" lang="en-US" altLang="ja-JP" sz="1800" dirty="0" smtClean="0"/>
              <a:t>PPT</a:t>
            </a:r>
            <a:r>
              <a:rPr kumimoji="1" lang="ja-JP" altLang="en-US" sz="1800" dirty="0" smtClean="0"/>
              <a:t>画像７</a:t>
            </a:r>
            <a:r>
              <a:rPr kumimoji="1" lang="en-US" altLang="ja-JP" sz="1800" dirty="0" smtClean="0"/>
              <a:t>.jpg</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800" dirty="0" smtClean="0"/>
              <a:t>Clip #17.mov</a:t>
            </a:r>
          </a:p>
          <a:p>
            <a:endParaRPr lang="en-US" altLang="ja-JP" sz="1800" dirty="0" smtClean="0"/>
          </a:p>
          <a:p>
            <a:endParaRPr lang="en-US" altLang="ja-JP" sz="1800" dirty="0" smtClean="0"/>
          </a:p>
          <a:p>
            <a:endParaRPr lang="en-US" altLang="ja-JP" sz="1800" dirty="0" smtClean="0"/>
          </a:p>
          <a:p>
            <a:r>
              <a:rPr lang="ja-JP" altLang="en-US" sz="1800" dirty="0" smtClean="0"/>
              <a:t>このような考えから、白ヤギはアプリ運営やデータ解析プロジェクトから得た知見をもとに、</a:t>
            </a:r>
            <a:r>
              <a:rPr lang="en-US" altLang="ja-JP" sz="1800" dirty="0" smtClean="0"/>
              <a:t>E-learning</a:t>
            </a:r>
            <a:r>
              <a:rPr lang="ja-JP" altLang="en-US" sz="1800" dirty="0" smtClean="0"/>
              <a:t>を開発しました。</a:t>
            </a:r>
            <a:endParaRPr lang="en-US" altLang="ja-JP" sz="1800" dirty="0" smtClean="0"/>
          </a:p>
          <a:p>
            <a:endParaRPr lang="en-US" altLang="ja-JP" sz="1800" dirty="0" smtClean="0"/>
          </a:p>
          <a:p>
            <a:r>
              <a:rPr lang="en-US" altLang="ja-JP" sz="1800" dirty="0" smtClean="0"/>
              <a:t>E-learning</a:t>
            </a:r>
            <a:r>
              <a:rPr lang="ja-JP" altLang="en-US" sz="1800" dirty="0" smtClean="0"/>
              <a:t>の対象者は、</a:t>
            </a:r>
            <a:endParaRPr lang="en-US" altLang="ja-JP" sz="1800" dirty="0" smtClean="0"/>
          </a:p>
          <a:p>
            <a:r>
              <a:rPr lang="ja-JP" altLang="en-US" sz="1800" dirty="0" smtClean="0"/>
              <a:t>データ分析プロジェクトを指揮するプロジェクトマネージャーや</a:t>
            </a:r>
            <a:endParaRPr lang="en-US" altLang="ja-JP" sz="1800" dirty="0" smtClean="0"/>
          </a:p>
          <a:p>
            <a:r>
              <a:rPr lang="ja-JP" altLang="en-US" sz="1800" dirty="0" smtClean="0"/>
              <a:t>営業の方々、</a:t>
            </a:r>
            <a:endParaRPr lang="en-US" altLang="ja-JP" sz="1800" dirty="0" smtClean="0"/>
          </a:p>
          <a:p>
            <a:endParaRPr lang="en-US" altLang="ja-JP" sz="1800" dirty="0" smtClean="0"/>
          </a:p>
          <a:p>
            <a:r>
              <a:rPr lang="en-US" altLang="ja-JP" sz="1800" dirty="0" smtClean="0"/>
              <a:t>Excel</a:t>
            </a:r>
            <a:r>
              <a:rPr lang="ja-JP" altLang="en-US" sz="1800" dirty="0" smtClean="0"/>
              <a:t>で扱えない大量データを分析したい経営企画担当者、</a:t>
            </a:r>
            <a:endParaRPr lang="en-US" altLang="ja-JP" sz="1800" dirty="0" smtClean="0"/>
          </a:p>
          <a:p>
            <a:endParaRPr lang="en-US" altLang="ja-JP" sz="1800" dirty="0" smtClean="0"/>
          </a:p>
          <a:p>
            <a:r>
              <a:rPr lang="ja-JP" altLang="en-US" sz="1800" dirty="0" smtClean="0"/>
              <a:t>統計学や機械学習をビジネスに活かしたいマーケターや技術担当者を想定しています。</a:t>
            </a:r>
            <a:endParaRPr lang="en-US" altLang="ja-JP" sz="1800"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8</a:t>
            </a:fld>
            <a:endParaRPr kumimoji="1" lang="ja-JP" altLang="en-US"/>
          </a:p>
        </p:txBody>
      </p:sp>
    </p:spTree>
    <p:extLst>
      <p:ext uri="{BB962C8B-B14F-4D97-AF65-F5344CB8AC3E}">
        <p14:creationId xmlns:p14="http://schemas.microsoft.com/office/powerpoint/2010/main" val="2579114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バーチャルスタジオ使用</a:t>
            </a: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800" dirty="0" smtClean="0"/>
              <a:t>営業・イベントビデオ</a:t>
            </a:r>
            <a:r>
              <a:rPr kumimoji="1" lang="en-US" altLang="ja-JP" sz="1800" dirty="0" smtClean="0"/>
              <a:t>PPT</a:t>
            </a:r>
            <a:r>
              <a:rPr kumimoji="1" lang="ja-JP" altLang="en-US" sz="1800" dirty="0" smtClean="0"/>
              <a:t>画像８</a:t>
            </a:r>
            <a:r>
              <a:rPr kumimoji="1" lang="en-US" altLang="ja-JP" sz="1800" dirty="0" smtClean="0"/>
              <a:t>.jpg</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800" dirty="0" smtClean="0"/>
              <a:t>Clip #20.mov</a:t>
            </a:r>
          </a:p>
          <a:p>
            <a:endParaRPr lang="en-US" altLang="ja-JP" sz="1800" dirty="0" smtClean="0"/>
          </a:p>
          <a:p>
            <a:endParaRPr lang="en-US" altLang="ja-JP" sz="1800" dirty="0" smtClean="0"/>
          </a:p>
          <a:p>
            <a:endParaRPr lang="en-US" altLang="ja-JP" sz="1800" dirty="0" smtClean="0"/>
          </a:p>
          <a:p>
            <a:endParaRPr lang="en-US" altLang="ja-JP" sz="1800" dirty="0" smtClean="0"/>
          </a:p>
          <a:p>
            <a:endParaRPr lang="en-US" altLang="ja-JP" sz="1800" dirty="0" smtClean="0"/>
          </a:p>
          <a:p>
            <a:r>
              <a:rPr lang="ja-JP" altLang="en-US" sz="1800" dirty="0" smtClean="0"/>
              <a:t>カリキュラムは現在のところ全部で４コースあります。</a:t>
            </a:r>
            <a:endParaRPr lang="en-US" altLang="ja-JP" sz="1800" dirty="0" smtClean="0"/>
          </a:p>
          <a:p>
            <a:endParaRPr lang="en-US" altLang="ja-JP" sz="1800" dirty="0" smtClean="0"/>
          </a:p>
          <a:p>
            <a:endParaRPr lang="en-US" altLang="ja-JP" sz="1800" dirty="0" smtClean="0"/>
          </a:p>
          <a:p>
            <a:r>
              <a:rPr lang="ja-JP" altLang="en-US" sz="1800" dirty="0" smtClean="0"/>
              <a:t>ビッグデータビジネスの概要やデータ分析プロジェクトをどのようにリードしていくのかを説明したビッグデータビジネス</a:t>
            </a:r>
            <a:endParaRPr lang="en-US" altLang="ja-JP" sz="1800" dirty="0" smtClean="0"/>
          </a:p>
          <a:p>
            <a:endParaRPr lang="en-US" altLang="ja-JP" sz="1800" dirty="0" smtClean="0"/>
          </a:p>
          <a:p>
            <a:r>
              <a:rPr lang="ja-JP" altLang="en-US" sz="1800" dirty="0" smtClean="0"/>
              <a:t>実際に白ヤギのデータを使った演習主体のデータベース操作</a:t>
            </a:r>
            <a:endParaRPr lang="en-US" altLang="ja-JP" sz="1800" dirty="0" smtClean="0"/>
          </a:p>
          <a:p>
            <a:endParaRPr lang="en-US" altLang="ja-JP" sz="1800" dirty="0" smtClean="0"/>
          </a:p>
          <a:p>
            <a:r>
              <a:rPr lang="ja-JP" altLang="en-US" sz="1800" dirty="0" smtClean="0"/>
              <a:t>主に</a:t>
            </a:r>
            <a:r>
              <a:rPr lang="en-US" altLang="ja-JP" sz="1800" dirty="0" smtClean="0"/>
              <a:t>Excel</a:t>
            </a:r>
            <a:r>
              <a:rPr lang="ja-JP" altLang="en-US" sz="1800" dirty="0" smtClean="0"/>
              <a:t>での分析を想定したビジネス統計学</a:t>
            </a:r>
            <a:endParaRPr lang="en-US" altLang="ja-JP" sz="1800" dirty="0" smtClean="0"/>
          </a:p>
          <a:p>
            <a:endParaRPr lang="en-US" altLang="ja-JP" sz="1800" dirty="0" smtClean="0"/>
          </a:p>
          <a:p>
            <a:r>
              <a:rPr lang="ja-JP" altLang="en-US" sz="1800" dirty="0" smtClean="0"/>
              <a:t>統計学</a:t>
            </a:r>
            <a:r>
              <a:rPr lang="en-US" altLang="ja-JP" sz="1800" dirty="0" smtClean="0"/>
              <a:t>/</a:t>
            </a:r>
            <a:r>
              <a:rPr lang="ja-JP" altLang="en-US" sz="1800" dirty="0" smtClean="0"/>
              <a:t>機械学習入門では、より本格的にデータ分析を学びたい方向けに統計パッケージの</a:t>
            </a:r>
            <a:r>
              <a:rPr lang="en-US" altLang="ja-JP" sz="1800" dirty="0" smtClean="0"/>
              <a:t>R</a:t>
            </a:r>
            <a:r>
              <a:rPr lang="ja-JP" altLang="en-US" sz="1800" dirty="0" smtClean="0"/>
              <a:t>言語を使ったデータ分析の方法を説明します。</a:t>
            </a:r>
            <a:endParaRPr lang="ja-JP" altLang="en-US" sz="1800"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9</a:t>
            </a:fld>
            <a:endParaRPr kumimoji="1" lang="ja-JP" altLang="en-US"/>
          </a:p>
        </p:txBody>
      </p:sp>
    </p:spTree>
    <p:extLst>
      <p:ext uri="{BB962C8B-B14F-4D97-AF65-F5344CB8AC3E}">
        <p14:creationId xmlns:p14="http://schemas.microsoft.com/office/powerpoint/2010/main" val="1237118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３０分程度１</a:t>
            </a:r>
            <a:r>
              <a:rPr lang="en-US" altLang="ja-JP" sz="1200" dirty="0" smtClean="0"/>
              <a:t>.jpg</a:t>
            </a:r>
          </a:p>
          <a:p>
            <a:pPr marL="0" marR="0" indent="0" algn="l" defTabSz="457200" rtl="0" eaLnBrk="1" fontAlgn="auto" latinLnBrk="0" hangingPunct="1">
              <a:lnSpc>
                <a:spcPct val="100000"/>
              </a:lnSpc>
              <a:spcBef>
                <a:spcPts val="0"/>
              </a:spcBef>
              <a:spcAft>
                <a:spcPts val="0"/>
              </a:spcAft>
              <a:buClrTx/>
              <a:buSzTx/>
              <a:buFontTx/>
              <a:buNone/>
              <a:tabLst/>
              <a:defRPr/>
            </a:pPr>
            <a:r>
              <a:rPr lang="en-US" altLang="ja-JP" sz="1200" dirty="0" smtClean="0"/>
              <a:t>Clip #22.mov</a:t>
            </a:r>
          </a:p>
          <a:p>
            <a:pPr marL="0" marR="0" indent="0" algn="l" defTabSz="4572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音声のみ使用。</a:t>
            </a:r>
            <a:endParaRPr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altLang="ja-JP" sz="1200" dirty="0" smtClean="0"/>
              <a:t>BGM</a:t>
            </a:r>
          </a:p>
          <a:p>
            <a:pPr marL="0" marR="0" indent="0" algn="l" defTabSz="4572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ja-JP" sz="1200" kern="1200" dirty="0" smtClean="0">
                <a:solidFill>
                  <a:schemeClr val="tx1"/>
                </a:solidFill>
                <a:effectLst/>
                <a:latin typeface="+mn-lt"/>
                <a:ea typeface="+mn-ea"/>
                <a:cs typeface="+mn-cs"/>
              </a:rPr>
              <a:t>データ活用を推し進める社員の方々は通常業務の忙しい中、データ分析技術を学ばなくてはなりません。そのため、空いた時間をうまく利用することで講座を受けていただけるように</a:t>
            </a:r>
            <a:r>
              <a:rPr kumimoji="1" lang="en-US" altLang="ja-JP" sz="1200" kern="1200" dirty="0" smtClean="0">
                <a:solidFill>
                  <a:schemeClr val="tx1"/>
                </a:solidFill>
                <a:effectLst/>
                <a:latin typeface="+mn-lt"/>
                <a:ea typeface="+mn-ea"/>
                <a:cs typeface="+mn-cs"/>
              </a:rPr>
              <a:t>1</a:t>
            </a:r>
            <a:r>
              <a:rPr kumimoji="1" lang="ja-JP" altLang="ja-JP" sz="1200" kern="1200" dirty="0" smtClean="0">
                <a:solidFill>
                  <a:schemeClr val="tx1"/>
                </a:solidFill>
                <a:effectLst/>
                <a:latin typeface="+mn-lt"/>
                <a:ea typeface="+mn-ea"/>
                <a:cs typeface="+mn-cs"/>
              </a:rPr>
              <a:t>節</a:t>
            </a:r>
            <a:r>
              <a:rPr kumimoji="1" lang="en-US" altLang="ja-JP" sz="1200" kern="1200" dirty="0" smtClean="0">
                <a:solidFill>
                  <a:schemeClr val="tx1"/>
                </a:solidFill>
                <a:effectLst/>
                <a:latin typeface="+mn-lt"/>
                <a:ea typeface="+mn-ea"/>
                <a:cs typeface="+mn-cs"/>
              </a:rPr>
              <a:t>30</a:t>
            </a:r>
            <a:r>
              <a:rPr kumimoji="1" lang="ja-JP" altLang="ja-JP" sz="1200" kern="1200" dirty="0" smtClean="0">
                <a:solidFill>
                  <a:schemeClr val="tx1"/>
                </a:solidFill>
                <a:effectLst/>
                <a:latin typeface="+mn-lt"/>
                <a:ea typeface="+mn-ea"/>
                <a:cs typeface="+mn-cs"/>
              </a:rPr>
              <a:t>分程度と短めにしてあります。</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ja-JP" altLang="en-US" sz="120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10</a:t>
            </a:fld>
            <a:endParaRPr kumimoji="1" lang="ja-JP" altLang="en-US"/>
          </a:p>
        </p:txBody>
      </p:sp>
    </p:spTree>
    <p:extLst>
      <p:ext uri="{BB962C8B-B14F-4D97-AF65-F5344CB8AC3E}">
        <p14:creationId xmlns:p14="http://schemas.microsoft.com/office/powerpoint/2010/main" val="367653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３０分程度</a:t>
            </a:r>
            <a:r>
              <a:rPr lang="en-US" altLang="ja-JP" sz="1200" dirty="0" smtClean="0"/>
              <a:t>2.jpg</a:t>
            </a:r>
          </a:p>
          <a:p>
            <a:pPr marL="0" marR="0" indent="0" algn="l" defTabSz="457200" rtl="0" eaLnBrk="1" fontAlgn="auto" latinLnBrk="0" hangingPunct="1">
              <a:lnSpc>
                <a:spcPct val="100000"/>
              </a:lnSpc>
              <a:spcBef>
                <a:spcPts val="0"/>
              </a:spcBef>
              <a:spcAft>
                <a:spcPts val="0"/>
              </a:spcAft>
              <a:buClrTx/>
              <a:buSzTx/>
              <a:buFontTx/>
              <a:buNone/>
              <a:tabLst/>
              <a:defRPr/>
            </a:pPr>
            <a:r>
              <a:rPr lang="en-US" altLang="ja-JP" sz="1200" dirty="0" smtClean="0"/>
              <a:t>BGM</a:t>
            </a:r>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11</a:t>
            </a:fld>
            <a:endParaRPr kumimoji="1" lang="ja-JP" altLang="en-US"/>
          </a:p>
        </p:txBody>
      </p:sp>
    </p:spTree>
    <p:extLst>
      <p:ext uri="{BB962C8B-B14F-4D97-AF65-F5344CB8AC3E}">
        <p14:creationId xmlns:p14="http://schemas.microsoft.com/office/powerpoint/2010/main" val="169580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３０分程度</a:t>
            </a:r>
            <a:r>
              <a:rPr lang="en-US" altLang="ja-JP" sz="1200" dirty="0" smtClean="0"/>
              <a:t>3.jpg</a:t>
            </a:r>
          </a:p>
          <a:p>
            <a:pPr marL="0" marR="0" indent="0" algn="l" defTabSz="457200" rtl="0" eaLnBrk="1" fontAlgn="auto" latinLnBrk="0" hangingPunct="1">
              <a:lnSpc>
                <a:spcPct val="100000"/>
              </a:lnSpc>
              <a:spcBef>
                <a:spcPts val="0"/>
              </a:spcBef>
              <a:spcAft>
                <a:spcPts val="0"/>
              </a:spcAft>
              <a:buClrTx/>
              <a:buSzTx/>
              <a:buFontTx/>
              <a:buNone/>
              <a:tabLst/>
              <a:defRPr/>
            </a:pPr>
            <a:r>
              <a:rPr lang="en-US" altLang="ja-JP" sz="1200" dirty="0" smtClean="0"/>
              <a:t>BGM</a:t>
            </a:r>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12</a:t>
            </a:fld>
            <a:endParaRPr kumimoji="1" lang="ja-JP" altLang="en-US"/>
          </a:p>
        </p:txBody>
      </p:sp>
    </p:spTree>
    <p:extLst>
      <p:ext uri="{BB962C8B-B14F-4D97-AF65-F5344CB8AC3E}">
        <p14:creationId xmlns:p14="http://schemas.microsoft.com/office/powerpoint/2010/main" val="2093201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３０分程度</a:t>
            </a:r>
            <a:r>
              <a:rPr kumimoji="1" lang="en-US" altLang="ja-JP" dirty="0" smtClean="0"/>
              <a:t>4.jpg</a:t>
            </a:r>
          </a:p>
          <a:p>
            <a:r>
              <a:rPr kumimoji="1" lang="en-US" altLang="ja-JP" dirty="0" smtClean="0"/>
              <a:t>BGM</a:t>
            </a:r>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13</a:t>
            </a:fld>
            <a:endParaRPr kumimoji="1" lang="ja-JP" altLang="en-US"/>
          </a:p>
        </p:txBody>
      </p:sp>
    </p:spTree>
    <p:extLst>
      <p:ext uri="{BB962C8B-B14F-4D97-AF65-F5344CB8AC3E}">
        <p14:creationId xmlns:p14="http://schemas.microsoft.com/office/powerpoint/2010/main" val="2181123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３０分程度</a:t>
            </a:r>
            <a:r>
              <a:rPr kumimoji="1" lang="en-US" altLang="ja-JP" dirty="0" smtClean="0"/>
              <a:t>5.jpg</a:t>
            </a:r>
          </a:p>
          <a:p>
            <a:r>
              <a:rPr kumimoji="1" lang="en-US" altLang="ja-JP" dirty="0" smtClean="0"/>
              <a:t>BGM</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14</a:t>
            </a:fld>
            <a:endParaRPr kumimoji="1" lang="ja-JP" altLang="en-US"/>
          </a:p>
        </p:txBody>
      </p:sp>
    </p:spTree>
    <p:extLst>
      <p:ext uri="{BB962C8B-B14F-4D97-AF65-F5344CB8AC3E}">
        <p14:creationId xmlns:p14="http://schemas.microsoft.com/office/powerpoint/2010/main" val="2917479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３０分程度</a:t>
            </a:r>
            <a:r>
              <a:rPr kumimoji="1" lang="en-US" altLang="ja-JP" dirty="0" smtClean="0"/>
              <a:t>6.jpg</a:t>
            </a:r>
          </a:p>
          <a:p>
            <a:r>
              <a:rPr kumimoji="1" lang="en-US" altLang="ja-JP" dirty="0" smtClean="0"/>
              <a:t>BGM</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15</a:t>
            </a:fld>
            <a:endParaRPr kumimoji="1" lang="ja-JP" altLang="en-US"/>
          </a:p>
        </p:txBody>
      </p:sp>
    </p:spTree>
    <p:extLst>
      <p:ext uri="{BB962C8B-B14F-4D97-AF65-F5344CB8AC3E}">
        <p14:creationId xmlns:p14="http://schemas.microsoft.com/office/powerpoint/2010/main" val="4157373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３０分程度</a:t>
            </a:r>
            <a:r>
              <a:rPr kumimoji="1" lang="en-US" altLang="ja-JP" dirty="0" smtClean="0"/>
              <a:t>7.jpg</a:t>
            </a:r>
          </a:p>
          <a:p>
            <a:r>
              <a:rPr kumimoji="1" lang="en-US" altLang="ja-JP" dirty="0" smtClean="0"/>
              <a:t>BGM</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16</a:t>
            </a:fld>
            <a:endParaRPr kumimoji="1" lang="ja-JP" altLang="en-US"/>
          </a:p>
        </p:txBody>
      </p:sp>
    </p:spTree>
    <p:extLst>
      <p:ext uri="{BB962C8B-B14F-4D97-AF65-F5344CB8AC3E}">
        <p14:creationId xmlns:p14="http://schemas.microsoft.com/office/powerpoint/2010/main" val="3729421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smtClean="0"/>
              <a:t>画像アニメーション</a:t>
            </a:r>
            <a:endParaRPr lang="en-US" altLang="ja-JP" sz="1200" dirty="0" smtClean="0"/>
          </a:p>
          <a:p>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smtClean="0"/>
              <a:t>ナレーション内容↓（変更予定あり）</a:t>
            </a: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lvl="0" fontAlgn="base"/>
            <a:r>
              <a:rPr kumimoji="1" lang="ja-JP" altLang="ja-JP" sz="1200" kern="1200" dirty="0" smtClean="0">
                <a:solidFill>
                  <a:schemeClr val="tx1"/>
                </a:solidFill>
                <a:effectLst/>
                <a:latin typeface="+mn-lt"/>
                <a:ea typeface="+mn-ea"/>
                <a:cs typeface="+mn-cs"/>
              </a:rPr>
              <a:t>この講座では、単に方法論を説明するのではなく、「実際に手を動かす」ことを重視しています。また、実務上陥りやすい罠なども説明していきます。</a:t>
            </a:r>
          </a:p>
          <a:p>
            <a:pPr lvl="0" fontAlgn="base"/>
            <a:r>
              <a:rPr kumimoji="1" lang="ja-JP" altLang="ja-JP" sz="1200" kern="1200" dirty="0" smtClean="0">
                <a:solidFill>
                  <a:schemeClr val="tx1"/>
                </a:solidFill>
                <a:effectLst/>
                <a:latin typeface="+mn-lt"/>
                <a:ea typeface="+mn-ea"/>
                <a:cs typeface="+mn-cs"/>
              </a:rPr>
              <a:t>白ヤギコーポレーションがアプリ運営から得られたデータを用いて分析技術を学ぶので、超実践的です。</a:t>
            </a:r>
          </a:p>
          <a:p>
            <a:endParaRPr kumimoji="1" lang="ja-JP" altLang="en-US" sz="1200"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17</a:t>
            </a:fld>
            <a:endParaRPr kumimoji="1" lang="ja-JP" altLang="en-US"/>
          </a:p>
        </p:txBody>
      </p:sp>
    </p:spTree>
    <p:extLst>
      <p:ext uri="{BB962C8B-B14F-4D97-AF65-F5344CB8AC3E}">
        <p14:creationId xmlns:p14="http://schemas.microsoft.com/office/powerpoint/2010/main" val="1858628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fontAlgn="base"/>
            <a:r>
              <a:rPr kumimoji="1" lang="ja-JP" altLang="en-US" sz="1200" kern="1200" dirty="0" smtClean="0">
                <a:solidFill>
                  <a:schemeClr val="tx1"/>
                </a:solidFill>
                <a:effectLst/>
                <a:latin typeface="+mn-lt"/>
                <a:ea typeface="+mn-ea"/>
                <a:cs typeface="+mn-cs"/>
              </a:rPr>
              <a:t>白ヤギの１</a:t>
            </a:r>
            <a:r>
              <a:rPr kumimoji="1" lang="en-US" altLang="ja-JP" sz="1200" kern="1200" dirty="0" smtClean="0">
                <a:solidFill>
                  <a:schemeClr val="tx1"/>
                </a:solidFill>
                <a:effectLst/>
                <a:latin typeface="+mn-lt"/>
                <a:ea typeface="+mn-ea"/>
                <a:cs typeface="+mn-cs"/>
              </a:rPr>
              <a:t>.jpg</a:t>
            </a:r>
          </a:p>
          <a:p>
            <a:pPr lvl="0" fontAlgn="base"/>
            <a:r>
              <a:rPr kumimoji="1" lang="en-US" altLang="ja-JP" sz="1200" kern="1200" dirty="0" smtClean="0">
                <a:solidFill>
                  <a:schemeClr val="tx1"/>
                </a:solidFill>
                <a:effectLst/>
                <a:latin typeface="+mn-lt"/>
                <a:ea typeface="+mn-ea"/>
                <a:cs typeface="+mn-cs"/>
              </a:rPr>
              <a:t>Clip #23.mov</a:t>
            </a:r>
          </a:p>
          <a:p>
            <a:pPr lvl="0" fontAlgn="base"/>
            <a:r>
              <a:rPr kumimoji="1" lang="en-US" altLang="ja-JP" sz="1200" kern="1200" dirty="0" smtClean="0">
                <a:solidFill>
                  <a:schemeClr val="tx1"/>
                </a:solidFill>
                <a:effectLst/>
                <a:latin typeface="+mn-lt"/>
                <a:ea typeface="+mn-ea"/>
                <a:cs typeface="+mn-cs"/>
              </a:rPr>
              <a:t>BGM</a:t>
            </a:r>
          </a:p>
          <a:p>
            <a:pPr lvl="0" fontAlgn="base"/>
            <a:endParaRPr kumimoji="1" lang="en-US" altLang="ja-JP" sz="1200" kern="1200" dirty="0" smtClean="0">
              <a:solidFill>
                <a:schemeClr val="tx1"/>
              </a:solidFill>
              <a:effectLst/>
              <a:latin typeface="+mn-lt"/>
              <a:ea typeface="+mn-ea"/>
              <a:cs typeface="+mn-cs"/>
            </a:endParaRPr>
          </a:p>
          <a:p>
            <a:pPr lvl="0" fontAlgn="base"/>
            <a:r>
              <a:rPr kumimoji="1" lang="ja-JP" altLang="ja-JP" sz="1200" kern="1200" dirty="0" smtClean="0">
                <a:solidFill>
                  <a:schemeClr val="tx1"/>
                </a:solidFill>
                <a:effectLst/>
                <a:latin typeface="+mn-lt"/>
                <a:ea typeface="+mn-ea"/>
                <a:cs typeface="+mn-cs"/>
              </a:rPr>
              <a:t>この講座では、単に方法論を説明するのではなく、「実際に手を動かす」ことを重視しています。また、実務上陥りやすい罠なども説明していきます。</a:t>
            </a:r>
          </a:p>
          <a:p>
            <a:pPr lvl="0" fontAlgn="base"/>
            <a:r>
              <a:rPr kumimoji="1" lang="ja-JP" altLang="ja-JP" sz="1200" kern="1200" dirty="0" smtClean="0">
                <a:solidFill>
                  <a:schemeClr val="tx1"/>
                </a:solidFill>
                <a:effectLst/>
                <a:latin typeface="+mn-lt"/>
                <a:ea typeface="+mn-ea"/>
                <a:cs typeface="+mn-cs"/>
              </a:rPr>
              <a:t>白ヤギコーポレーションがアプリ運営から得られたデータを用いて分析技術を学ぶので、超実践的です。</a:t>
            </a:r>
          </a:p>
          <a:p>
            <a:endParaRPr kumimoji="1" lang="ja-JP" altLang="en-US" sz="1200"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18</a:t>
            </a:fld>
            <a:endParaRPr kumimoji="1" lang="ja-JP" altLang="en-US"/>
          </a:p>
        </p:txBody>
      </p:sp>
    </p:spTree>
    <p:extLst>
      <p:ext uri="{BB962C8B-B14F-4D97-AF65-F5344CB8AC3E}">
        <p14:creationId xmlns:p14="http://schemas.microsoft.com/office/powerpoint/2010/main" val="1992112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fontAlgn="base"/>
            <a:r>
              <a:rPr kumimoji="1" lang="ja-JP" altLang="en-US" sz="1200" kern="1200" dirty="0" smtClean="0">
                <a:solidFill>
                  <a:schemeClr val="tx1"/>
                </a:solidFill>
                <a:effectLst/>
                <a:latin typeface="+mn-lt"/>
                <a:ea typeface="+mn-ea"/>
                <a:cs typeface="+mn-cs"/>
              </a:rPr>
              <a:t>白ヤギの</a:t>
            </a:r>
            <a:r>
              <a:rPr kumimoji="1" lang="en-US" altLang="ja-JP" sz="1200" kern="1200" dirty="0" smtClean="0">
                <a:solidFill>
                  <a:schemeClr val="tx1"/>
                </a:solidFill>
                <a:effectLst/>
                <a:latin typeface="+mn-lt"/>
                <a:ea typeface="+mn-ea"/>
                <a:cs typeface="+mn-cs"/>
              </a:rPr>
              <a:t>2.jpg</a:t>
            </a:r>
          </a:p>
          <a:p>
            <a:pPr lvl="0" fontAlgn="base"/>
            <a:r>
              <a:rPr kumimoji="1" lang="en-US" altLang="ja-JP" sz="1200" kern="1200" dirty="0" smtClean="0">
                <a:solidFill>
                  <a:schemeClr val="tx1"/>
                </a:solidFill>
                <a:effectLst/>
                <a:latin typeface="+mn-lt"/>
                <a:ea typeface="+mn-ea"/>
                <a:cs typeface="+mn-cs"/>
              </a:rPr>
              <a:t>BGM</a:t>
            </a:r>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19</a:t>
            </a:fld>
            <a:endParaRPr kumimoji="1" lang="ja-JP" altLang="en-US"/>
          </a:p>
        </p:txBody>
      </p:sp>
    </p:spTree>
    <p:extLst>
      <p:ext uri="{BB962C8B-B14F-4D97-AF65-F5344CB8AC3E}">
        <p14:creationId xmlns:p14="http://schemas.microsoft.com/office/powerpoint/2010/main" val="630735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fontAlgn="base"/>
            <a:r>
              <a:rPr kumimoji="1" lang="ja-JP" altLang="en-US" sz="1200" kern="1200" dirty="0" smtClean="0">
                <a:solidFill>
                  <a:schemeClr val="tx1"/>
                </a:solidFill>
                <a:effectLst/>
                <a:latin typeface="+mn-lt"/>
                <a:ea typeface="+mn-ea"/>
                <a:cs typeface="+mn-cs"/>
              </a:rPr>
              <a:t>白ヤギの</a:t>
            </a:r>
            <a:r>
              <a:rPr kumimoji="1" lang="en-US" altLang="ja-JP" sz="1200" kern="1200" dirty="0" smtClean="0">
                <a:solidFill>
                  <a:schemeClr val="tx1"/>
                </a:solidFill>
                <a:effectLst/>
                <a:latin typeface="+mn-lt"/>
                <a:ea typeface="+mn-ea"/>
                <a:cs typeface="+mn-cs"/>
              </a:rPr>
              <a:t>3.jpg</a:t>
            </a:r>
          </a:p>
          <a:p>
            <a:pPr lvl="0" fontAlgn="base"/>
            <a:r>
              <a:rPr kumimoji="1" lang="en-US" altLang="ja-JP" sz="1200" kern="1200" dirty="0" smtClean="0">
                <a:solidFill>
                  <a:schemeClr val="tx1"/>
                </a:solidFill>
                <a:effectLst/>
                <a:latin typeface="+mn-lt"/>
                <a:ea typeface="+mn-ea"/>
                <a:cs typeface="+mn-cs"/>
              </a:rPr>
              <a:t>BGM</a:t>
            </a:r>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20</a:t>
            </a:fld>
            <a:endParaRPr kumimoji="1" lang="ja-JP" altLang="en-US"/>
          </a:p>
        </p:txBody>
      </p:sp>
    </p:spTree>
    <p:extLst>
      <p:ext uri="{BB962C8B-B14F-4D97-AF65-F5344CB8AC3E}">
        <p14:creationId xmlns:p14="http://schemas.microsoft.com/office/powerpoint/2010/main" val="9641202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fontAlgn="base"/>
            <a:r>
              <a:rPr kumimoji="1" lang="ja-JP" altLang="en-US" sz="1200" kern="1200" dirty="0" smtClean="0">
                <a:solidFill>
                  <a:schemeClr val="tx1"/>
                </a:solidFill>
                <a:effectLst/>
                <a:latin typeface="+mn-lt"/>
                <a:ea typeface="+mn-ea"/>
                <a:cs typeface="+mn-cs"/>
              </a:rPr>
              <a:t>白ヤギの</a:t>
            </a:r>
            <a:r>
              <a:rPr kumimoji="1" lang="en-US" altLang="ja-JP" sz="1200" kern="1200" dirty="0" smtClean="0">
                <a:solidFill>
                  <a:schemeClr val="tx1"/>
                </a:solidFill>
                <a:effectLst/>
                <a:latin typeface="+mn-lt"/>
                <a:ea typeface="+mn-ea"/>
                <a:cs typeface="+mn-cs"/>
              </a:rPr>
              <a:t>4.jpg</a:t>
            </a:r>
          </a:p>
          <a:p>
            <a:pPr lvl="0" fontAlgn="base"/>
            <a:r>
              <a:rPr kumimoji="1" lang="en-US" altLang="ja-JP" sz="1200" kern="1200" dirty="0" smtClean="0">
                <a:solidFill>
                  <a:schemeClr val="tx1"/>
                </a:solidFill>
                <a:effectLst/>
                <a:latin typeface="+mn-lt"/>
                <a:ea typeface="+mn-ea"/>
                <a:cs typeface="+mn-cs"/>
              </a:rPr>
              <a:t>BGM</a:t>
            </a:r>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21</a:t>
            </a:fld>
            <a:endParaRPr kumimoji="1" lang="ja-JP" altLang="en-US"/>
          </a:p>
        </p:txBody>
      </p:sp>
    </p:spTree>
    <p:extLst>
      <p:ext uri="{BB962C8B-B14F-4D97-AF65-F5344CB8AC3E}">
        <p14:creationId xmlns:p14="http://schemas.microsoft.com/office/powerpoint/2010/main" val="4214187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fontAlgn="base"/>
            <a:r>
              <a:rPr kumimoji="1" lang="ja-JP" altLang="en-US" sz="1200" kern="1200" dirty="0" smtClean="0">
                <a:solidFill>
                  <a:schemeClr val="tx1"/>
                </a:solidFill>
                <a:effectLst/>
                <a:latin typeface="+mn-lt"/>
                <a:ea typeface="+mn-ea"/>
                <a:cs typeface="+mn-cs"/>
              </a:rPr>
              <a:t>白ヤギの</a:t>
            </a:r>
            <a:r>
              <a:rPr kumimoji="1" lang="en-US" altLang="ja-JP" sz="1200" kern="1200" dirty="0" smtClean="0">
                <a:solidFill>
                  <a:schemeClr val="tx1"/>
                </a:solidFill>
                <a:effectLst/>
                <a:latin typeface="+mn-lt"/>
                <a:ea typeface="+mn-ea"/>
                <a:cs typeface="+mn-cs"/>
              </a:rPr>
              <a:t>5.jpg</a:t>
            </a:r>
          </a:p>
          <a:p>
            <a:pPr lvl="0" fontAlgn="base"/>
            <a:r>
              <a:rPr kumimoji="1" lang="en-US" altLang="ja-JP" sz="1200" kern="1200" dirty="0" smtClean="0">
                <a:solidFill>
                  <a:schemeClr val="tx1"/>
                </a:solidFill>
                <a:effectLst/>
                <a:latin typeface="+mn-lt"/>
                <a:ea typeface="+mn-ea"/>
                <a:cs typeface="+mn-cs"/>
              </a:rPr>
              <a:t>BGM</a:t>
            </a:r>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22</a:t>
            </a:fld>
            <a:endParaRPr kumimoji="1" lang="ja-JP" altLang="en-US"/>
          </a:p>
        </p:txBody>
      </p:sp>
    </p:spTree>
    <p:extLst>
      <p:ext uri="{BB962C8B-B14F-4D97-AF65-F5344CB8AC3E}">
        <p14:creationId xmlns:p14="http://schemas.microsoft.com/office/powerpoint/2010/main" val="1850711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fontAlgn="base"/>
            <a:r>
              <a:rPr kumimoji="1" lang="ja-JP" altLang="en-US" sz="1200" kern="1200" dirty="0" smtClean="0">
                <a:solidFill>
                  <a:schemeClr val="tx1"/>
                </a:solidFill>
                <a:effectLst/>
                <a:latin typeface="+mn-lt"/>
                <a:ea typeface="+mn-ea"/>
                <a:cs typeface="+mn-cs"/>
              </a:rPr>
              <a:t>白ヤギの</a:t>
            </a:r>
            <a:r>
              <a:rPr kumimoji="1" lang="en-US" altLang="ja-JP" sz="1200" kern="1200" dirty="0" smtClean="0">
                <a:solidFill>
                  <a:schemeClr val="tx1"/>
                </a:solidFill>
                <a:effectLst/>
                <a:latin typeface="+mn-lt"/>
                <a:ea typeface="+mn-ea"/>
                <a:cs typeface="+mn-cs"/>
              </a:rPr>
              <a:t>6.jpg</a:t>
            </a:r>
          </a:p>
          <a:p>
            <a:pPr lvl="0" fontAlgn="base"/>
            <a:r>
              <a:rPr kumimoji="1" lang="en-US" altLang="ja-JP" sz="1200" kern="1200" dirty="0" smtClean="0">
                <a:solidFill>
                  <a:schemeClr val="tx1"/>
                </a:solidFill>
                <a:effectLst/>
                <a:latin typeface="+mn-lt"/>
                <a:ea typeface="+mn-ea"/>
                <a:cs typeface="+mn-cs"/>
              </a:rPr>
              <a:t>BGM</a:t>
            </a:r>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23</a:t>
            </a:fld>
            <a:endParaRPr kumimoji="1" lang="ja-JP" altLang="en-US"/>
          </a:p>
        </p:txBody>
      </p:sp>
    </p:spTree>
    <p:extLst>
      <p:ext uri="{BB962C8B-B14F-4D97-AF65-F5344CB8AC3E}">
        <p14:creationId xmlns:p14="http://schemas.microsoft.com/office/powerpoint/2010/main" val="3358887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ja-JP" altLang="en-US" sz="1200" dirty="0" smtClean="0"/>
              <a:t>画像アニメーション</a:t>
            </a:r>
            <a:endParaRPr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smtClean="0"/>
              <a:t>ナレーション内容↓（変更予定あり）</a:t>
            </a: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ja-JP" altLang="en-US" sz="1200"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ja-JP" sz="1200" kern="1200" dirty="0" smtClean="0">
                <a:solidFill>
                  <a:schemeClr val="tx1"/>
                </a:solidFill>
                <a:effectLst/>
                <a:latin typeface="+mn-lt"/>
                <a:ea typeface="+mn-ea"/>
                <a:cs typeface="+mn-cs"/>
              </a:rPr>
              <a:t>この講座では、</a:t>
            </a:r>
            <a:r>
              <a:rPr kumimoji="1" lang="en-US" altLang="ja-JP" sz="1200" kern="1200" dirty="0" smtClean="0">
                <a:solidFill>
                  <a:schemeClr val="tx1"/>
                </a:solidFill>
                <a:effectLst/>
                <a:latin typeface="+mn-lt"/>
                <a:ea typeface="+mn-ea"/>
                <a:cs typeface="+mn-cs"/>
              </a:rPr>
              <a:t>MS Excel</a:t>
            </a:r>
            <a:r>
              <a:rPr kumimoji="1" lang="ja-JP" altLang="ja-JP" sz="1200" kern="1200" dirty="0" smtClean="0">
                <a:solidFill>
                  <a:schemeClr val="tx1"/>
                </a:solidFill>
                <a:effectLst/>
                <a:latin typeface="+mn-lt"/>
                <a:ea typeface="+mn-ea"/>
                <a:cs typeface="+mn-cs"/>
              </a:rPr>
              <a:t>やオープンソースを用いますので、特別な有償ソフトウェアは必要ありません。また、</a:t>
            </a:r>
            <a:r>
              <a:rPr kumimoji="1" lang="en-US" altLang="ja-JP" sz="1200" kern="1200" dirty="0" smtClean="0">
                <a:solidFill>
                  <a:schemeClr val="tx1"/>
                </a:solidFill>
                <a:effectLst/>
                <a:latin typeface="+mn-lt"/>
                <a:ea typeface="+mn-ea"/>
                <a:cs typeface="+mn-cs"/>
              </a:rPr>
              <a:t>SQL</a:t>
            </a:r>
            <a:r>
              <a:rPr kumimoji="1" lang="ja-JP" altLang="ja-JP" sz="1200" kern="1200" dirty="0" smtClean="0">
                <a:solidFill>
                  <a:schemeClr val="tx1"/>
                </a:solidFill>
                <a:effectLst/>
                <a:latin typeface="+mn-lt"/>
                <a:ea typeface="+mn-ea"/>
                <a:cs typeface="+mn-cs"/>
              </a:rPr>
              <a:t>講座など通常自社でデータベースサーバーを用意する必要があるものについても弊社で用意したサーバー環境をお使いいただけます。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24</a:t>
            </a:fld>
            <a:endParaRPr kumimoji="1" lang="ja-JP" altLang="en-US"/>
          </a:p>
        </p:txBody>
      </p:sp>
    </p:spTree>
    <p:extLst>
      <p:ext uri="{BB962C8B-B14F-4D97-AF65-F5344CB8AC3E}">
        <p14:creationId xmlns:p14="http://schemas.microsoft.com/office/powerpoint/2010/main" val="36545894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nl-NL" sz="1200" kern="1200" dirty="0" smtClean="0">
                <a:solidFill>
                  <a:schemeClr val="tx1"/>
                </a:solidFill>
                <a:effectLst/>
                <a:latin typeface="+mn-lt"/>
                <a:ea typeface="+mn-ea"/>
                <a:cs typeface="+mn-cs"/>
              </a:rPr>
              <a:t>分析１</a:t>
            </a:r>
            <a:r>
              <a:rPr kumimoji="1" lang="nl-NL" altLang="ja-JP" sz="1200" kern="1200" dirty="0" smtClean="0">
                <a:solidFill>
                  <a:schemeClr val="tx1"/>
                </a:solidFill>
                <a:effectLst/>
                <a:latin typeface="+mn-lt"/>
                <a:ea typeface="+mn-ea"/>
                <a:cs typeface="+mn-cs"/>
              </a:rPr>
              <a:t>.jpg</a:t>
            </a:r>
            <a:endParaRPr kumimoji="1" lang="en-US" altLang="ja-JP"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Clip #27.mov</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ja-JP" sz="1200" kern="1200" dirty="0" smtClean="0">
                <a:solidFill>
                  <a:schemeClr val="tx1"/>
                </a:solidFill>
                <a:effectLst/>
                <a:latin typeface="+mn-lt"/>
                <a:ea typeface="+mn-ea"/>
                <a:cs typeface="+mn-cs"/>
              </a:rPr>
              <a:t>この講座では、</a:t>
            </a:r>
            <a:r>
              <a:rPr kumimoji="1" lang="en-US" altLang="ja-JP" sz="1200" kern="1200" dirty="0" smtClean="0">
                <a:solidFill>
                  <a:schemeClr val="tx1"/>
                </a:solidFill>
                <a:effectLst/>
                <a:latin typeface="+mn-lt"/>
                <a:ea typeface="+mn-ea"/>
                <a:cs typeface="+mn-cs"/>
              </a:rPr>
              <a:t>MS Excel</a:t>
            </a:r>
            <a:r>
              <a:rPr kumimoji="1" lang="ja-JP" altLang="ja-JP" sz="1200" kern="1200" dirty="0" smtClean="0">
                <a:solidFill>
                  <a:schemeClr val="tx1"/>
                </a:solidFill>
                <a:effectLst/>
                <a:latin typeface="+mn-lt"/>
                <a:ea typeface="+mn-ea"/>
                <a:cs typeface="+mn-cs"/>
              </a:rPr>
              <a:t>やオープンソースを用いますので、特別な有償ソフトウェアは必要ありません。また、</a:t>
            </a:r>
            <a:r>
              <a:rPr kumimoji="1" lang="en-US" altLang="ja-JP" sz="1200" kern="1200" dirty="0" smtClean="0">
                <a:solidFill>
                  <a:schemeClr val="tx1"/>
                </a:solidFill>
                <a:effectLst/>
                <a:latin typeface="+mn-lt"/>
                <a:ea typeface="+mn-ea"/>
                <a:cs typeface="+mn-cs"/>
              </a:rPr>
              <a:t>SQL</a:t>
            </a:r>
            <a:r>
              <a:rPr kumimoji="1" lang="ja-JP" altLang="ja-JP" sz="1200" kern="1200" dirty="0" smtClean="0">
                <a:solidFill>
                  <a:schemeClr val="tx1"/>
                </a:solidFill>
                <a:effectLst/>
                <a:latin typeface="+mn-lt"/>
                <a:ea typeface="+mn-ea"/>
                <a:cs typeface="+mn-cs"/>
              </a:rPr>
              <a:t>講座など通常自社でデータベースサーバーを用意する必要があるものについても弊社で用意したサーバー環境をお使いいただけます。</a:t>
            </a:r>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25</a:t>
            </a:fld>
            <a:endParaRPr kumimoji="1" lang="ja-JP" altLang="en-US"/>
          </a:p>
        </p:txBody>
      </p:sp>
    </p:spTree>
    <p:extLst>
      <p:ext uri="{BB962C8B-B14F-4D97-AF65-F5344CB8AC3E}">
        <p14:creationId xmlns:p14="http://schemas.microsoft.com/office/powerpoint/2010/main" val="2130213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nl-NL" dirty="0" smtClean="0"/>
              <a:t>分析２</a:t>
            </a:r>
            <a:r>
              <a:rPr kumimoji="1" lang="nl-NL" altLang="ja-JP" dirty="0" smtClean="0"/>
              <a:t>.jpg</a:t>
            </a:r>
          </a:p>
          <a:p>
            <a:r>
              <a:rPr kumimoji="1" lang="en-US" altLang="ja-JP" dirty="0" smtClean="0"/>
              <a:t>BGM</a:t>
            </a:r>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26</a:t>
            </a:fld>
            <a:endParaRPr kumimoji="1" lang="ja-JP" altLang="en-US"/>
          </a:p>
        </p:txBody>
      </p:sp>
    </p:spTree>
    <p:extLst>
      <p:ext uri="{BB962C8B-B14F-4D97-AF65-F5344CB8AC3E}">
        <p14:creationId xmlns:p14="http://schemas.microsoft.com/office/powerpoint/2010/main" val="23496120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nl-NL" dirty="0" smtClean="0"/>
              <a:t>分析</a:t>
            </a:r>
            <a:r>
              <a:rPr kumimoji="1" lang="en-US" altLang="ja-JP" dirty="0" smtClean="0"/>
              <a:t>3</a:t>
            </a:r>
            <a:r>
              <a:rPr kumimoji="1" lang="nl-NL" altLang="ja-JP" dirty="0" smtClean="0"/>
              <a:t>.jpg</a:t>
            </a:r>
          </a:p>
          <a:p>
            <a:r>
              <a:rPr kumimoji="1" lang="en-US" altLang="ja-JP" dirty="0" smtClean="0"/>
              <a:t>BGM</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27</a:t>
            </a:fld>
            <a:endParaRPr kumimoji="1" lang="ja-JP" altLang="en-US"/>
          </a:p>
        </p:txBody>
      </p:sp>
    </p:spTree>
    <p:extLst>
      <p:ext uri="{BB962C8B-B14F-4D97-AF65-F5344CB8AC3E}">
        <p14:creationId xmlns:p14="http://schemas.microsoft.com/office/powerpoint/2010/main" val="30317163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nl-NL" dirty="0" smtClean="0"/>
              <a:t>分析</a:t>
            </a:r>
            <a:r>
              <a:rPr kumimoji="1" lang="en-US" altLang="ja-JP" dirty="0" smtClean="0"/>
              <a:t>4</a:t>
            </a:r>
            <a:r>
              <a:rPr kumimoji="1" lang="nl-NL" altLang="ja-JP" dirty="0" smtClean="0"/>
              <a:t>.jpg</a:t>
            </a:r>
          </a:p>
          <a:p>
            <a:r>
              <a:rPr kumimoji="1" lang="en-US" altLang="ja-JP" dirty="0" smtClean="0"/>
              <a:t>BGM</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28</a:t>
            </a:fld>
            <a:endParaRPr kumimoji="1" lang="ja-JP" altLang="en-US"/>
          </a:p>
        </p:txBody>
      </p:sp>
    </p:spTree>
    <p:extLst>
      <p:ext uri="{BB962C8B-B14F-4D97-AF65-F5344CB8AC3E}">
        <p14:creationId xmlns:p14="http://schemas.microsoft.com/office/powerpoint/2010/main" val="3332590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nl-NL" dirty="0" smtClean="0"/>
              <a:t>分析</a:t>
            </a:r>
            <a:r>
              <a:rPr kumimoji="1" lang="en-US" altLang="ja-JP" dirty="0" smtClean="0"/>
              <a:t>5</a:t>
            </a:r>
            <a:r>
              <a:rPr kumimoji="1" lang="nl-NL" altLang="ja-JP" dirty="0" smtClean="0"/>
              <a:t>.jpg</a:t>
            </a:r>
          </a:p>
          <a:p>
            <a:r>
              <a:rPr kumimoji="1" lang="en-US" altLang="ja-JP" dirty="0" smtClean="0"/>
              <a:t>BGM</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29</a:t>
            </a:fld>
            <a:endParaRPr kumimoji="1" lang="ja-JP" altLang="en-US"/>
          </a:p>
        </p:txBody>
      </p:sp>
    </p:spTree>
    <p:extLst>
      <p:ext uri="{BB962C8B-B14F-4D97-AF65-F5344CB8AC3E}">
        <p14:creationId xmlns:p14="http://schemas.microsoft.com/office/powerpoint/2010/main" val="1989326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nl-NL" dirty="0" smtClean="0"/>
              <a:t>分析</a:t>
            </a:r>
            <a:r>
              <a:rPr kumimoji="1" lang="en-US" altLang="ja-JP" dirty="0" smtClean="0"/>
              <a:t>6</a:t>
            </a:r>
            <a:r>
              <a:rPr kumimoji="1" lang="nl-NL" altLang="ja-JP" dirty="0" smtClean="0"/>
              <a:t>.jpg</a:t>
            </a:r>
          </a:p>
          <a:p>
            <a:r>
              <a:rPr kumimoji="1" lang="en-US" altLang="ja-JP" dirty="0" smtClean="0"/>
              <a:t>BGM</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30</a:t>
            </a:fld>
            <a:endParaRPr kumimoji="1" lang="ja-JP" altLang="en-US"/>
          </a:p>
        </p:txBody>
      </p:sp>
    </p:spTree>
    <p:extLst>
      <p:ext uri="{BB962C8B-B14F-4D97-AF65-F5344CB8AC3E}">
        <p14:creationId xmlns:p14="http://schemas.microsoft.com/office/powerpoint/2010/main" val="35578009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smtClean="0"/>
              <a:t>バーチャルスタジオ使用</a:t>
            </a: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smtClean="0"/>
              <a:t>営業・イベントビデオ</a:t>
            </a:r>
            <a:r>
              <a:rPr kumimoji="1" lang="en-US" altLang="ja-JP" sz="1200" dirty="0" smtClean="0"/>
              <a:t>PPT</a:t>
            </a:r>
            <a:r>
              <a:rPr kumimoji="1" lang="ja-JP" altLang="en-US" sz="1200" dirty="0" smtClean="0"/>
              <a:t>画像９</a:t>
            </a:r>
            <a:r>
              <a:rPr kumimoji="1" lang="en-US" altLang="ja-JP" sz="1200" dirty="0" smtClean="0"/>
              <a:t>.jpg</a:t>
            </a: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dirty="0" smtClean="0"/>
              <a:t>Clip #28.mov</a:t>
            </a:r>
          </a:p>
          <a:p>
            <a:endParaRPr kumimoji="1" lang="en-US" altLang="en-US" dirty="0" smtClean="0"/>
          </a:p>
          <a:p>
            <a:endParaRPr kumimoji="1" lang="en-US" altLang="en-US" dirty="0" smtClean="0"/>
          </a:p>
          <a:p>
            <a:r>
              <a:rPr kumimoji="1" lang="en-US" altLang="en-US" dirty="0" smtClean="0"/>
              <a:t>最後に</a:t>
            </a:r>
            <a:r>
              <a:rPr kumimoji="1" lang="ja-JP" altLang="en-US" dirty="0" smtClean="0"/>
              <a:t>自己紹介します。</a:t>
            </a:r>
            <a:endParaRPr kumimoji="1" lang="en-US" altLang="ja-JP" dirty="0" smtClean="0"/>
          </a:p>
          <a:p>
            <a:r>
              <a:rPr kumimoji="1" lang="ja-JP" altLang="en-US" dirty="0" smtClean="0"/>
              <a:t>かただようすけともうします。現在は白ヤギコーポレーションでデータサイエンティストとして、</a:t>
            </a:r>
            <a:endParaRPr kumimoji="1" lang="en-US" altLang="ja-JP" dirty="0" smtClean="0"/>
          </a:p>
          <a:p>
            <a:r>
              <a:rPr kumimoji="1" lang="ja-JP" altLang="en-US" dirty="0" smtClean="0"/>
              <a:t>アプリにおけるユーザー行動の分析や</a:t>
            </a:r>
            <a:endParaRPr kumimoji="1" lang="en-US" altLang="ja-JP" dirty="0" smtClean="0"/>
          </a:p>
          <a:p>
            <a:r>
              <a:rPr kumimoji="1" lang="ja-JP" altLang="en-US" dirty="0" smtClean="0"/>
              <a:t>リコメンデーションエンジンの開発などを行っています。</a:t>
            </a:r>
            <a:endParaRPr kumimoji="1" lang="en-US" altLang="ja-JP" dirty="0" smtClean="0"/>
          </a:p>
          <a:p>
            <a:endParaRPr kumimoji="1" lang="en-US" altLang="ja-JP" dirty="0" smtClean="0"/>
          </a:p>
          <a:p>
            <a:r>
              <a:rPr kumimoji="1" lang="ja-JP" altLang="en-US" dirty="0" smtClean="0"/>
              <a:t>白ヤギコーポレーション入社前は、</a:t>
            </a:r>
            <a:endParaRPr kumimoji="1" lang="en-US" altLang="ja-JP" dirty="0" smtClean="0"/>
          </a:p>
          <a:p>
            <a:r>
              <a:rPr kumimoji="1" lang="ja-JP" altLang="en-US" dirty="0" smtClean="0"/>
              <a:t>監査法人にてデータ分析コンサルタント</a:t>
            </a:r>
            <a:endParaRPr kumimoji="1" lang="en-US" altLang="ja-JP" dirty="0" smtClean="0"/>
          </a:p>
          <a:p>
            <a:r>
              <a:rPr kumimoji="1" lang="ja-JP" altLang="en-US" dirty="0" smtClean="0"/>
              <a:t>生体センサのスタートアップでサービスやアルゴリズムの開発を行っていました。</a:t>
            </a:r>
            <a:endParaRPr kumimoji="1" lang="en-US" altLang="ja-JP" dirty="0" smtClean="0"/>
          </a:p>
          <a:p>
            <a:endParaRPr kumimoji="1" lang="en-US" altLang="ja-JP" dirty="0" smtClean="0"/>
          </a:p>
          <a:p>
            <a:r>
              <a:rPr kumimoji="1" lang="ja-JP" altLang="en-US" dirty="0" smtClean="0"/>
              <a:t>大学では統計学・データサイエンスを専攻し、</a:t>
            </a:r>
            <a:endParaRPr kumimoji="1" lang="en-US" altLang="ja-JP" dirty="0" smtClean="0"/>
          </a:p>
          <a:p>
            <a:r>
              <a:rPr kumimoji="1" lang="ja-JP" altLang="en-US" dirty="0" smtClean="0"/>
              <a:t>大学院はデータサイエンスの修士コースを修了しました。</a:t>
            </a:r>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31</a:t>
            </a:fld>
            <a:endParaRPr kumimoji="1" lang="ja-JP" altLang="en-US"/>
          </a:p>
        </p:txBody>
      </p:sp>
    </p:spTree>
    <p:extLst>
      <p:ext uri="{BB962C8B-B14F-4D97-AF65-F5344CB8AC3E}">
        <p14:creationId xmlns:p14="http://schemas.microsoft.com/office/powerpoint/2010/main" val="9941268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D1BEB8C-ED3B-494C-B339-3F716C12E95B}" type="slidenum">
              <a:rPr kumimoji="1" lang="ja-JP" altLang="en-US" smtClean="0"/>
              <a:t>32</a:t>
            </a:fld>
            <a:endParaRPr kumimoji="1" lang="ja-JP" altLang="en-US"/>
          </a:p>
        </p:txBody>
      </p:sp>
    </p:spTree>
    <p:extLst>
      <p:ext uri="{BB962C8B-B14F-4D97-AF65-F5344CB8AC3E}">
        <p14:creationId xmlns:p14="http://schemas.microsoft.com/office/powerpoint/2010/main" val="995069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9"/>
            <a:ext cx="8420100" cy="1470025"/>
          </a:xfrm>
          <a:prstGeom prst="rect">
            <a:avLst/>
          </a:prstGeo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485900" y="3886200"/>
            <a:ext cx="6934200" cy="1752600"/>
          </a:xfrm>
          <a:prstGeom prst="rect">
            <a:avLst/>
          </a:prstGeo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ja-JP" altLang="en-US" smtClean="0"/>
              <a:t>マスター サブタイトルの書式設定</a:t>
            </a:r>
            <a:endParaRPr lang="ja-JP" altLang="en-US"/>
          </a:p>
        </p:txBody>
      </p:sp>
      <p:sp>
        <p:nvSpPr>
          <p:cNvPr id="4"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0" cap="none" spc="0" normalizeH="0" baseline="0" noProof="0" dirty="0">
                <a:ln>
                  <a:noFill/>
                </a:ln>
                <a:solidFill>
                  <a:sysClr val="windowText" lastClr="000000">
                    <a:tint val="75000"/>
                  </a:sys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dirty="0">
              <a:ln>
                <a:noFill/>
              </a:ln>
              <a:solidFill>
                <a:sysClr val="windowText" lastClr="000000">
                  <a:tint val="75000"/>
                </a:sysClr>
              </a:solidFill>
              <a:effectLst/>
              <a:uLnTx/>
              <a:uFillTx/>
            </a:endParaRPr>
          </a:p>
        </p:txBody>
      </p:sp>
    </p:spTree>
    <p:extLst>
      <p:ext uri="{BB962C8B-B14F-4D97-AF65-F5344CB8AC3E}">
        <p14:creationId xmlns:p14="http://schemas.microsoft.com/office/powerpoint/2010/main" val="2409317204"/>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18820" y="0"/>
            <a:ext cx="8993188" cy="831850"/>
          </a:xfrm>
          <a:prstGeom prst="rect">
            <a:avLst/>
          </a:prstGeom>
        </p:spPr>
        <p:txBody>
          <a:body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a:xfrm>
            <a:off x="495300" y="1600203"/>
            <a:ext cx="8915400" cy="4525963"/>
          </a:xfrm>
          <a:prstGeom prst="rect">
            <a:avLst/>
          </a:prstGeo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0" cap="none" spc="0" normalizeH="0" baseline="0" noProof="0" dirty="0">
                <a:ln>
                  <a:noFill/>
                </a:ln>
                <a:solidFill>
                  <a:sysClr val="windowText" lastClr="000000">
                    <a:tint val="75000"/>
                  </a:sys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dirty="0">
              <a:ln>
                <a:noFill/>
              </a:ln>
              <a:solidFill>
                <a:sysClr val="windowText" lastClr="000000">
                  <a:tint val="75000"/>
                </a:sysClr>
              </a:solidFill>
              <a:effectLst/>
              <a:uLnTx/>
              <a:uFillTx/>
            </a:endParaRPr>
          </a:p>
        </p:txBody>
      </p:sp>
    </p:spTree>
    <p:extLst>
      <p:ext uri="{BB962C8B-B14F-4D97-AF65-F5344CB8AC3E}">
        <p14:creationId xmlns:p14="http://schemas.microsoft.com/office/powerpoint/2010/main" val="193413026"/>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3"/>
            <a:ext cx="8420100" cy="1362075"/>
          </a:xfrm>
          <a:prstGeom prst="rect">
            <a:avLst/>
          </a:prstGeom>
        </p:spPr>
        <p:txBody>
          <a:bodyPr/>
          <a:lstStyle>
            <a:lvl1pPr algn="l">
              <a:defRPr sz="3000" b="1" cap="all"/>
            </a:lvl1pPr>
          </a:lstStyle>
          <a:p>
            <a:r>
              <a:rPr lang="ja-JP" altLang="en-US" smtClean="0"/>
              <a:t>マスター タイトルの書式設定</a:t>
            </a:r>
            <a:endParaRPr lang="ja-JP" altLang="en-US"/>
          </a:p>
        </p:txBody>
      </p:sp>
      <p:sp>
        <p:nvSpPr>
          <p:cNvPr id="3" name="テキスト プレースホルダ 2"/>
          <p:cNvSpPr>
            <a:spLocks noGrp="1"/>
          </p:cNvSpPr>
          <p:nvPr>
            <p:ph type="body" idx="1"/>
          </p:nvPr>
        </p:nvSpPr>
        <p:spPr>
          <a:xfrm>
            <a:off x="782638" y="2906714"/>
            <a:ext cx="8420100" cy="1500187"/>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ja-JP" altLang="en-US" smtClean="0"/>
              <a:t>マスター テキストの書式設定</a:t>
            </a:r>
          </a:p>
        </p:txBody>
      </p:sp>
      <p:sp>
        <p:nvSpPr>
          <p:cNvPr id="4"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0" cap="none" spc="0" normalizeH="0" baseline="0" noProof="0" dirty="0">
                <a:ln>
                  <a:noFill/>
                </a:ln>
                <a:solidFill>
                  <a:sysClr val="windowText" lastClr="000000">
                    <a:tint val="75000"/>
                  </a:sys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dirty="0">
              <a:ln>
                <a:noFill/>
              </a:ln>
              <a:solidFill>
                <a:sysClr val="windowText" lastClr="000000">
                  <a:tint val="75000"/>
                </a:sysClr>
              </a:solidFill>
              <a:effectLst/>
              <a:uLnTx/>
              <a:uFillTx/>
            </a:endParaRPr>
          </a:p>
        </p:txBody>
      </p:sp>
    </p:spTree>
    <p:extLst>
      <p:ext uri="{BB962C8B-B14F-4D97-AF65-F5344CB8AC3E}">
        <p14:creationId xmlns:p14="http://schemas.microsoft.com/office/powerpoint/2010/main" val="2532554209"/>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5614" y="72000"/>
            <a:ext cx="8993188" cy="831850"/>
          </a:xfrm>
          <a:prstGeom prst="rect">
            <a:avLst/>
          </a:prstGeom>
        </p:spPr>
        <p:txBody>
          <a:bodyPr/>
          <a:lstStyle/>
          <a:p>
            <a:r>
              <a:rPr lang="ja-JP" altLang="en-US" smtClean="0"/>
              <a:t>マスター タイトルの書式設定</a:t>
            </a:r>
            <a:endParaRPr lang="ja-JP" altLang="en-US"/>
          </a:p>
        </p:txBody>
      </p:sp>
      <p:sp>
        <p:nvSpPr>
          <p:cNvPr id="3" name="コンテンツ プレースホルダ 2"/>
          <p:cNvSpPr>
            <a:spLocks noGrp="1"/>
          </p:cNvSpPr>
          <p:nvPr>
            <p:ph sz="half" idx="1"/>
          </p:nvPr>
        </p:nvSpPr>
        <p:spPr>
          <a:xfrm>
            <a:off x="495304" y="1600203"/>
            <a:ext cx="4381498"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029203" y="1600203"/>
            <a:ext cx="4381498"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320325761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72000"/>
            <a:ext cx="8915400" cy="1143000"/>
          </a:xfrm>
          <a:prstGeom prst="rect">
            <a:avLst/>
          </a:prstGeom>
        </p:spPr>
        <p:txBody>
          <a:bodyPr/>
          <a:lstStyle>
            <a:lvl1pPr>
              <a:defRPr/>
            </a:lvl1pPr>
          </a:lstStyle>
          <a:p>
            <a:r>
              <a:rPr lang="ja-JP" altLang="en-US" smtClean="0"/>
              <a:t>マスター タイトルの書式設定</a:t>
            </a:r>
            <a:endParaRPr lang="ja-JP" altLang="en-US"/>
          </a:p>
        </p:txBody>
      </p:sp>
      <p:sp>
        <p:nvSpPr>
          <p:cNvPr id="3" name="テキスト プレースホルダ 2"/>
          <p:cNvSpPr>
            <a:spLocks noGrp="1"/>
          </p:cNvSpPr>
          <p:nvPr>
            <p:ph type="body" idx="1"/>
          </p:nvPr>
        </p:nvSpPr>
        <p:spPr>
          <a:xfrm>
            <a:off x="495301" y="1535113"/>
            <a:ext cx="4376737"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コンテンツ プレースホルダ 3"/>
          <p:cNvSpPr>
            <a:spLocks noGrp="1"/>
          </p:cNvSpPr>
          <p:nvPr>
            <p:ph sz="half" idx="2"/>
          </p:nvPr>
        </p:nvSpPr>
        <p:spPr>
          <a:xfrm>
            <a:off x="495301" y="2174875"/>
            <a:ext cx="4376737"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5032378" y="1535113"/>
            <a:ext cx="437832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コンテンツ プレースホルダ 5"/>
          <p:cNvSpPr>
            <a:spLocks noGrp="1"/>
          </p:cNvSpPr>
          <p:nvPr>
            <p:ph sz="quarter" idx="4"/>
          </p:nvPr>
        </p:nvSpPr>
        <p:spPr>
          <a:xfrm>
            <a:off x="5032378" y="2174875"/>
            <a:ext cx="437832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Tree>
    <p:extLst>
      <p:ext uri="{BB962C8B-B14F-4D97-AF65-F5344CB8AC3E}">
        <p14:creationId xmlns:p14="http://schemas.microsoft.com/office/powerpoint/2010/main" val="2783453302"/>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5614" y="72000"/>
            <a:ext cx="8993188" cy="831850"/>
          </a:xfrm>
          <a:prstGeom prst="rect">
            <a:avLst/>
          </a:prstGeom>
        </p:spPr>
        <p:txBody>
          <a:bodyPr/>
          <a:lstStyle/>
          <a:p>
            <a:r>
              <a:rPr lang="ja-JP" altLang="en-US" smtClean="0"/>
              <a:t>マスター タイトルの書式設定</a:t>
            </a:r>
            <a:endParaRPr lang="ja-JP" altLang="en-US"/>
          </a:p>
        </p:txBody>
      </p:sp>
      <p:sp>
        <p:nvSpPr>
          <p:cNvPr id="3"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0" cap="none" spc="0" normalizeH="0" baseline="0" noProof="0" dirty="0">
                <a:ln>
                  <a:noFill/>
                </a:ln>
                <a:solidFill>
                  <a:sysClr val="windowText" lastClr="000000">
                    <a:tint val="75000"/>
                  </a:sys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dirty="0">
              <a:ln>
                <a:noFill/>
              </a:ln>
              <a:solidFill>
                <a:sysClr val="windowText" lastClr="000000">
                  <a:tint val="75000"/>
                </a:sysClr>
              </a:solidFill>
              <a:effectLst/>
              <a:uLnTx/>
              <a:uFillTx/>
            </a:endParaRPr>
          </a:p>
        </p:txBody>
      </p:sp>
    </p:spTree>
    <p:extLst>
      <p:ext uri="{BB962C8B-B14F-4D97-AF65-F5344CB8AC3E}">
        <p14:creationId xmlns:p14="http://schemas.microsoft.com/office/powerpoint/2010/main" val="239973800"/>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0" cap="none" spc="0" normalizeH="0" baseline="0" noProof="0" dirty="0">
                <a:ln>
                  <a:noFill/>
                </a:ln>
                <a:solidFill>
                  <a:sysClr val="windowText" lastClr="000000">
                    <a:tint val="75000"/>
                  </a:sys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dirty="0">
              <a:ln>
                <a:noFill/>
              </a:ln>
              <a:solidFill>
                <a:sysClr val="windowText" lastClr="000000">
                  <a:tint val="75000"/>
                </a:sysClr>
              </a:solidFill>
              <a:effectLst/>
              <a:uLnTx/>
              <a:uFillTx/>
            </a:endParaRPr>
          </a:p>
        </p:txBody>
      </p:sp>
    </p:spTree>
    <p:extLst>
      <p:ext uri="{BB962C8B-B14F-4D97-AF65-F5344CB8AC3E}">
        <p14:creationId xmlns:p14="http://schemas.microsoft.com/office/powerpoint/2010/main" val="3799563781"/>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3" y="273050"/>
            <a:ext cx="3259138" cy="1162050"/>
          </a:xfrm>
          <a:prstGeom prst="rect">
            <a:avLst/>
          </a:prstGeom>
        </p:spPr>
        <p:txBody>
          <a:bodyPr anchor="b"/>
          <a:lstStyle>
            <a:lvl1pPr algn="l">
              <a:defRPr sz="1500" b="1"/>
            </a:lvl1p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a:xfrm>
            <a:off x="3873503" y="273054"/>
            <a:ext cx="5537198"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95303" y="1435103"/>
            <a:ext cx="3259138"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0" cap="none" spc="0" normalizeH="0" baseline="0" noProof="0" dirty="0">
                <a:ln>
                  <a:noFill/>
                </a:ln>
                <a:solidFill>
                  <a:sysClr val="windowText" lastClr="000000">
                    <a:tint val="75000"/>
                  </a:sys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dirty="0">
              <a:ln>
                <a:noFill/>
              </a:ln>
              <a:solidFill>
                <a:sysClr val="windowText" lastClr="000000">
                  <a:tint val="75000"/>
                </a:sysClr>
              </a:solidFill>
              <a:effectLst/>
              <a:uLnTx/>
              <a:uFillTx/>
            </a:endParaRPr>
          </a:p>
        </p:txBody>
      </p:sp>
    </p:spTree>
    <p:extLst>
      <p:ext uri="{BB962C8B-B14F-4D97-AF65-F5344CB8AC3E}">
        <p14:creationId xmlns:p14="http://schemas.microsoft.com/office/powerpoint/2010/main" val="2363991488"/>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2" y="4800600"/>
            <a:ext cx="5943600" cy="566738"/>
          </a:xfrm>
          <a:prstGeom prst="rect">
            <a:avLst/>
          </a:prstGeom>
        </p:spPr>
        <p:txBody>
          <a:bodyPr anchor="b"/>
          <a:lstStyle>
            <a:lvl1pPr algn="l">
              <a:defRPr sz="1500" b="1"/>
            </a:lvl1pPr>
          </a:lstStyle>
          <a:p>
            <a:r>
              <a:rPr lang="ja-JP" altLang="en-US" smtClean="0"/>
              <a:t>マスター タイトルの書式設定</a:t>
            </a:r>
            <a:endParaRPr lang="ja-JP" altLang="en-US"/>
          </a:p>
        </p:txBody>
      </p:sp>
      <p:sp>
        <p:nvSpPr>
          <p:cNvPr id="3" name="図プレースホルダ 2"/>
          <p:cNvSpPr>
            <a:spLocks noGrp="1"/>
          </p:cNvSpPr>
          <p:nvPr>
            <p:ph type="pic" idx="1"/>
          </p:nvPr>
        </p:nvSpPr>
        <p:spPr>
          <a:xfrm>
            <a:off x="1941512" y="612775"/>
            <a:ext cx="59436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ja-JP" altLang="en-US" noProof="0" smtClean="0"/>
              <a:t>プレースホルダーまでドラッグするかアイコンをクリックして図を追加</a:t>
            </a:r>
            <a:endParaRPr lang="ja-JP" altLang="en-US" noProof="0"/>
          </a:p>
        </p:txBody>
      </p:sp>
      <p:sp>
        <p:nvSpPr>
          <p:cNvPr id="4" name="テキスト プレースホルダ 3"/>
          <p:cNvSpPr>
            <a:spLocks noGrp="1"/>
          </p:cNvSpPr>
          <p:nvPr>
            <p:ph type="body" sz="half" idx="2"/>
          </p:nvPr>
        </p:nvSpPr>
        <p:spPr>
          <a:xfrm>
            <a:off x="1941512" y="5367338"/>
            <a:ext cx="59436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smtClean="0"/>
              <a:t>マスター テキストの書式設定</a:t>
            </a:r>
          </a:p>
        </p:txBody>
      </p:sp>
      <p:sp>
        <p:nvSpPr>
          <p:cNvPr id="5"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0" cap="none" spc="0" normalizeH="0" baseline="0" noProof="0" dirty="0">
                <a:ln>
                  <a:noFill/>
                </a:ln>
                <a:solidFill>
                  <a:sysClr val="windowText" lastClr="000000">
                    <a:tint val="75000"/>
                  </a:sys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dirty="0">
              <a:ln>
                <a:noFill/>
              </a:ln>
              <a:solidFill>
                <a:sysClr val="windowText" lastClr="000000">
                  <a:tint val="75000"/>
                </a:sysClr>
              </a:solidFill>
              <a:effectLst/>
              <a:uLnTx/>
              <a:uFillTx/>
            </a:endParaRPr>
          </a:p>
        </p:txBody>
      </p:sp>
    </p:spTree>
    <p:extLst>
      <p:ext uri="{BB962C8B-B14F-4D97-AF65-F5344CB8AC3E}">
        <p14:creationId xmlns:p14="http://schemas.microsoft.com/office/powerpoint/2010/main" val="2172349438"/>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5614" y="72000"/>
            <a:ext cx="8993188" cy="831850"/>
          </a:xfrm>
          <a:prstGeom prst="rect">
            <a:avLst/>
          </a:prstGeom>
        </p:spPr>
        <p:txBody>
          <a:bodyPr/>
          <a:lstStyle/>
          <a:p>
            <a:r>
              <a:rPr lang="ja-JP" altLang="en-US" smtClean="0"/>
              <a:t>マスター タイトルの書式設定</a:t>
            </a:r>
            <a:endParaRPr lang="ja-JP" altLang="en-US" dirty="0"/>
          </a:p>
        </p:txBody>
      </p:sp>
      <p:sp>
        <p:nvSpPr>
          <p:cNvPr id="3" name="縦書きテキスト プレースホルダ 2"/>
          <p:cNvSpPr>
            <a:spLocks noGrp="1"/>
          </p:cNvSpPr>
          <p:nvPr>
            <p:ph type="body" orient="vert" idx="1"/>
          </p:nvPr>
        </p:nvSpPr>
        <p:spPr>
          <a:xfrm>
            <a:off x="495300" y="1600203"/>
            <a:ext cx="8915400" cy="4525963"/>
          </a:xfrm>
          <a:prstGeom prst="rect">
            <a:avLst/>
          </a:prstGeo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4"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0" cap="none" spc="0" normalizeH="0" baseline="0" noProof="0" dirty="0">
                <a:ln>
                  <a:noFill/>
                </a:ln>
                <a:solidFill>
                  <a:sysClr val="windowText" lastClr="000000">
                    <a:tint val="75000"/>
                  </a:sysClr>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a:t>
            </a:fld>
            <a:endParaRPr kumimoji="0" lang="en-US" sz="1200" b="0" i="0" u="none" strike="noStrike" kern="0" cap="none" spc="0" normalizeH="0" baseline="0" noProof="0" dirty="0">
              <a:ln>
                <a:noFill/>
              </a:ln>
              <a:solidFill>
                <a:sysClr val="windowText" lastClr="000000">
                  <a:tint val="75000"/>
                </a:sysClr>
              </a:solidFill>
              <a:effectLst/>
              <a:uLnTx/>
              <a:uFillTx/>
            </a:endParaRPr>
          </a:p>
        </p:txBody>
      </p:sp>
    </p:spTree>
    <p:extLst>
      <p:ext uri="{BB962C8B-B14F-4D97-AF65-F5344CB8AC3E}">
        <p14:creationId xmlns:p14="http://schemas.microsoft.com/office/powerpoint/2010/main" val="1212135482"/>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タイトルとテキスト">
    <p:spTree>
      <p:nvGrpSpPr>
        <p:cNvPr id="1" name=""/>
        <p:cNvGrpSpPr/>
        <p:nvPr/>
      </p:nvGrpSpPr>
      <p:grpSpPr>
        <a:xfrm>
          <a:off x="0" y="0"/>
          <a:ext cx="0" cy="0"/>
          <a:chOff x="0" y="0"/>
          <a:chExt cx="0" cy="0"/>
        </a:xfrm>
      </p:grpSpPr>
      <p:pic>
        <p:nvPicPr>
          <p:cNvPr id="4" name="Picture 2" descr="IMG_7251"/>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9906000" cy="6858000"/>
          </a:xfrm>
          <a:prstGeom prst="rect">
            <a:avLst/>
          </a:prstGeom>
          <a:noFill/>
          <a:ln w="9525">
            <a:noFill/>
            <a:miter lim="800000"/>
            <a:headEnd/>
            <a:tailEnd/>
          </a:ln>
        </p:spPr>
      </p:pic>
      <p:sp>
        <p:nvSpPr>
          <p:cNvPr id="5" name="Rectangle 5"/>
          <p:cNvSpPr>
            <a:spLocks noChangeArrowheads="1"/>
          </p:cNvSpPr>
          <p:nvPr userDrawn="1"/>
        </p:nvSpPr>
        <p:spPr bwMode="auto">
          <a:xfrm>
            <a:off x="415927" y="1052515"/>
            <a:ext cx="8993188" cy="4949825"/>
          </a:xfrm>
          <a:prstGeom prst="roundRect">
            <a:avLst>
              <a:gd name="adj" fmla="val 3484"/>
            </a:avLst>
          </a:prstGeom>
          <a:solidFill>
            <a:schemeClr val="bg1">
              <a:alpha val="80000"/>
            </a:schemeClr>
          </a:solidFill>
          <a:ln w="9525">
            <a:noFill/>
            <a:miter lim="800000"/>
            <a:headEnd/>
            <a:tailEnd/>
          </a:ln>
          <a:effectLst/>
        </p:spPr>
        <p:txBody>
          <a:bodyPr wrap="none" anchor="ctr"/>
          <a:lstStyle/>
          <a:p>
            <a:pPr fontAlgn="base">
              <a:spcBef>
                <a:spcPct val="0"/>
              </a:spcBef>
              <a:spcAft>
                <a:spcPct val="0"/>
              </a:spcAft>
              <a:defRPr/>
            </a:pPr>
            <a:endParaRPr lang="ja-JP" altLang="en-US" sz="1350">
              <a:solidFill>
                <a:srgbClr val="000000"/>
              </a:solidFill>
              <a:latin typeface="Arial" charset="0"/>
              <a:ea typeface="ＭＳ Ｐゴシック" charset="-128"/>
            </a:endParaRPr>
          </a:p>
        </p:txBody>
      </p:sp>
      <p:pic>
        <p:nvPicPr>
          <p:cNvPr id="6" name="図 1"/>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535488" y="6092825"/>
            <a:ext cx="754062" cy="661988"/>
          </a:xfrm>
          <a:prstGeom prst="rect">
            <a:avLst/>
          </a:prstGeom>
          <a:noFill/>
          <a:ln w="9525">
            <a:noFill/>
            <a:miter lim="800000"/>
            <a:headEnd/>
            <a:tailEnd/>
          </a:ln>
        </p:spPr>
      </p:pic>
      <p:sp>
        <p:nvSpPr>
          <p:cNvPr id="7" name="Slide Number Placeholder 5" hidden="1"/>
          <p:cNvSpPr txBox="1">
            <a:spLocks/>
          </p:cNvSpPr>
          <p:nvPr userDrawn="1"/>
        </p:nvSpPr>
        <p:spPr>
          <a:xfrm>
            <a:off x="9412289" y="6826251"/>
            <a:ext cx="190501" cy="133350"/>
          </a:xfrm>
          <a:prstGeom prst="flowChartProcess">
            <a:avLst/>
          </a:prstGeom>
        </p:spPr>
        <p:txBody>
          <a:bodyPr wrap="none" lIns="0" tIns="0" rIns="0" bIns="0"/>
          <a:lstStyle/>
          <a:p>
            <a:pPr algn="r">
              <a:defRPr/>
            </a:pPr>
            <a:r>
              <a:rPr kumimoji="0" lang="en-US" altLang="ja-JP" sz="675">
                <a:solidFill>
                  <a:srgbClr val="000000"/>
                </a:solidFill>
                <a:latin typeface="メイリオ"/>
                <a:ea typeface="ＭＳ Ｐゴシック"/>
              </a:rPr>
              <a:t>‹#›</a:t>
            </a:r>
          </a:p>
          <a:p>
            <a:pPr algn="r">
              <a:defRPr/>
            </a:pPr>
            <a:endParaRPr kumimoji="0" lang="ja-JP" altLang="en-US" sz="675" dirty="0">
              <a:solidFill>
                <a:srgbClr val="000000"/>
              </a:solidFill>
              <a:latin typeface="メイリオ"/>
              <a:ea typeface="ＭＳ Ｐゴシック"/>
            </a:endParaRPr>
          </a:p>
        </p:txBody>
      </p:sp>
      <p:sp>
        <p:nvSpPr>
          <p:cNvPr id="2" name="Title 1"/>
          <p:cNvSpPr>
            <a:spLocks noGrp="1"/>
          </p:cNvSpPr>
          <p:nvPr>
            <p:ph type="title"/>
          </p:nvPr>
        </p:nvSpPr>
        <p:spPr>
          <a:xfrm>
            <a:off x="508259" y="72003"/>
            <a:ext cx="8992801" cy="909777"/>
          </a:xfrm>
          <a:prstGeom prst="rect">
            <a:avLst/>
          </a:prstGeom>
        </p:spPr>
        <p:txBody>
          <a:bodyPr/>
          <a:lstStyle>
            <a:lvl1pPr>
              <a:defRPr sz="2100" b="0">
                <a:solidFill>
                  <a:schemeClr val="bg2">
                    <a:lumMod val="90000"/>
                    <a:lumOff val="10000"/>
                  </a:schemeClr>
                </a:solidFill>
                <a:latin typeface="+mj-ea"/>
                <a:ea typeface="+mj-ea"/>
              </a:defRPr>
            </a:lvl1pPr>
          </a:lstStyle>
          <a:p>
            <a:r>
              <a:rPr lang="ja-JP" altLang="en-US" smtClean="0"/>
              <a:t>マスター タイトルの書式設定</a:t>
            </a:r>
            <a:endParaRPr lang="ja-JP" altLang="en-US" dirty="0"/>
          </a:p>
        </p:txBody>
      </p:sp>
      <p:sp>
        <p:nvSpPr>
          <p:cNvPr id="8" name="Text Placeholder 7"/>
          <p:cNvSpPr>
            <a:spLocks noGrp="1"/>
          </p:cNvSpPr>
          <p:nvPr>
            <p:ph type="body" sz="quarter" idx="13"/>
          </p:nvPr>
        </p:nvSpPr>
        <p:spPr>
          <a:xfrm>
            <a:off x="508259" y="1508400"/>
            <a:ext cx="8992801" cy="4590000"/>
          </a:xfrm>
          <a:prstGeom prst="rect">
            <a:avLst/>
          </a:prstGeom>
        </p:spPr>
        <p:txBody>
          <a:bodyPr/>
          <a:lstStyle>
            <a:lvl1pPr>
              <a:defRPr b="0">
                <a:latin typeface="ＭＳ Ｐゴシック" panose="020B0600070205080204" pitchFamily="50" charset="-128"/>
                <a:ea typeface="ＭＳ Ｐゴシック" panose="020B0600070205080204" pitchFamily="50" charset="-128"/>
              </a:defRPr>
            </a:lvl1pPr>
            <a:lvl2pPr>
              <a:defRPr b="0">
                <a:latin typeface="ＭＳ Ｐゴシック" panose="020B0600070205080204" pitchFamily="50" charset="-128"/>
                <a:ea typeface="ＭＳ Ｐゴシック" panose="020B0600070205080204" pitchFamily="50" charset="-128"/>
              </a:defRPr>
            </a:lvl2pPr>
            <a:lvl3pPr>
              <a:defRPr b="0">
                <a:latin typeface="ＭＳ Ｐゴシック" panose="020B0600070205080204" pitchFamily="50" charset="-128"/>
                <a:ea typeface="ＭＳ Ｐゴシック" panose="020B0600070205080204" pitchFamily="50" charset="-128"/>
              </a:defRPr>
            </a:lvl3pPr>
            <a:lvl4pPr>
              <a:defRPr b="0">
                <a:latin typeface="ＭＳ Ｐゴシック" panose="020B0600070205080204" pitchFamily="50" charset="-128"/>
                <a:ea typeface="ＭＳ Ｐゴシック" panose="020B0600070205080204" pitchFamily="50" charset="-128"/>
              </a:defRPr>
            </a:lvl4pPr>
            <a:lvl5pPr>
              <a:defRPr b="0">
                <a:latin typeface="ＭＳ Ｐゴシック" panose="020B0600070205080204" pitchFamily="50" charset="-128"/>
                <a:ea typeface="ＭＳ Ｐゴシック" panose="020B0600070205080204" pitchFamily="50" charset="-128"/>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Tree>
    <p:extLst>
      <p:ext uri="{BB962C8B-B14F-4D97-AF65-F5344CB8AC3E}">
        <p14:creationId xmlns:p14="http://schemas.microsoft.com/office/powerpoint/2010/main" val="3520238083"/>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7630852-8608-43D8-8925-588C27E2D09F}" type="slidenum">
              <a:rPr kumimoji="1" lang="ja-JP" altLang="en-US" smtClean="0"/>
              <a:t>‹#›</a:t>
            </a:fld>
            <a:endParaRPr kumimoji="1" lang="ja-JP" altLang="en-US" dirty="0"/>
          </a:p>
        </p:txBody>
      </p:sp>
    </p:spTree>
    <p:extLst>
      <p:ext uri="{BB962C8B-B14F-4D97-AF65-F5344CB8AC3E}">
        <p14:creationId xmlns:p14="http://schemas.microsoft.com/office/powerpoint/2010/main" val="3210088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525596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81" y="1709740"/>
            <a:ext cx="8543925"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5881" y="4589466"/>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7630852-8608-43D8-8925-588C27E2D09F}" type="slidenum">
              <a:rPr kumimoji="1" lang="ja-JP" altLang="en-US" smtClean="0"/>
              <a:t>‹#›</a:t>
            </a:fld>
            <a:endParaRPr kumimoji="1" lang="ja-JP" altLang="en-US" dirty="0"/>
          </a:p>
        </p:txBody>
      </p:sp>
    </p:spTree>
    <p:extLst>
      <p:ext uri="{BB962C8B-B14F-4D97-AF65-F5344CB8AC3E}">
        <p14:creationId xmlns:p14="http://schemas.microsoft.com/office/powerpoint/2010/main" val="3346918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27630852-8608-43D8-8925-588C27E2D09F}" type="slidenum">
              <a:rPr kumimoji="1" lang="ja-JP" altLang="en-US" smtClean="0"/>
              <a:t>‹#›</a:t>
            </a:fld>
            <a:endParaRPr kumimoji="1" lang="ja-JP" altLang="en-US" dirty="0"/>
          </a:p>
        </p:txBody>
      </p:sp>
    </p:spTree>
    <p:extLst>
      <p:ext uri="{BB962C8B-B14F-4D97-AF65-F5344CB8AC3E}">
        <p14:creationId xmlns:p14="http://schemas.microsoft.com/office/powerpoint/2010/main" val="1411639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9" y="365127"/>
            <a:ext cx="8543925"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2330" y="1681164"/>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82330" y="2505076"/>
            <a:ext cx="4190702"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014914" y="1681164"/>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014914" y="2505076"/>
            <a:ext cx="4211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27630852-8608-43D8-8925-588C27E2D09F}" type="slidenum">
              <a:rPr kumimoji="1" lang="ja-JP" altLang="en-US" smtClean="0"/>
              <a:t>‹#›</a:t>
            </a:fld>
            <a:endParaRPr kumimoji="1" lang="ja-JP" altLang="en-US" dirty="0"/>
          </a:p>
        </p:txBody>
      </p:sp>
    </p:spTree>
    <p:extLst>
      <p:ext uri="{BB962C8B-B14F-4D97-AF65-F5344CB8AC3E}">
        <p14:creationId xmlns:p14="http://schemas.microsoft.com/office/powerpoint/2010/main" val="586828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990202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27630852-8608-43D8-8925-588C27E2D09F}" type="slidenum">
              <a:rPr kumimoji="1" lang="ja-JP" altLang="en-US" smtClean="0"/>
              <a:t>‹#›</a:t>
            </a:fld>
            <a:endParaRPr kumimoji="1" lang="ja-JP" altLang="en-US" dirty="0"/>
          </a:p>
        </p:txBody>
      </p:sp>
    </p:spTree>
    <p:extLst>
      <p:ext uri="{BB962C8B-B14F-4D97-AF65-F5344CB8AC3E}">
        <p14:creationId xmlns:p14="http://schemas.microsoft.com/office/powerpoint/2010/main" val="233910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211341" y="987428"/>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27630852-8608-43D8-8925-588C27E2D09F}" type="slidenum">
              <a:rPr kumimoji="1" lang="ja-JP" altLang="en-US" smtClean="0"/>
              <a:t>‹#›</a:t>
            </a:fld>
            <a:endParaRPr kumimoji="1" lang="ja-JP" altLang="en-US" dirty="0"/>
          </a:p>
        </p:txBody>
      </p:sp>
    </p:spTree>
    <p:extLst>
      <p:ext uri="{BB962C8B-B14F-4D97-AF65-F5344CB8AC3E}">
        <p14:creationId xmlns:p14="http://schemas.microsoft.com/office/powerpoint/2010/main" val="24313113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4"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4211341" y="987428"/>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82328" y="2057400"/>
            <a:ext cx="319494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27630852-8608-43D8-8925-588C27E2D09F}" type="slidenum">
              <a:rPr kumimoji="1" lang="ja-JP" altLang="en-US" smtClean="0"/>
              <a:t>‹#›</a:t>
            </a:fld>
            <a:endParaRPr kumimoji="1" lang="ja-JP" altLang="en-US" dirty="0"/>
          </a:p>
        </p:txBody>
      </p:sp>
    </p:spTree>
    <p:extLst>
      <p:ext uri="{BB962C8B-B14F-4D97-AF65-F5344CB8AC3E}">
        <p14:creationId xmlns:p14="http://schemas.microsoft.com/office/powerpoint/2010/main" val="17090630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7630852-8608-43D8-8925-588C27E2D09F}" type="slidenum">
              <a:rPr kumimoji="1" lang="ja-JP" altLang="en-US" smtClean="0"/>
              <a:t>‹#›</a:t>
            </a:fld>
            <a:endParaRPr kumimoji="1" lang="ja-JP" altLang="en-US" dirty="0"/>
          </a:p>
        </p:txBody>
      </p:sp>
    </p:spTree>
    <p:extLst>
      <p:ext uri="{BB962C8B-B14F-4D97-AF65-F5344CB8AC3E}">
        <p14:creationId xmlns:p14="http://schemas.microsoft.com/office/powerpoint/2010/main" val="3824274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7630852-8608-43D8-8925-588C27E2D09F}" type="slidenum">
              <a:rPr kumimoji="1" lang="ja-JP" altLang="en-US" smtClean="0"/>
              <a:t>‹#›</a:t>
            </a:fld>
            <a:endParaRPr kumimoji="1" lang="ja-JP" altLang="en-US" dirty="0"/>
          </a:p>
        </p:txBody>
      </p:sp>
    </p:spTree>
    <p:extLst>
      <p:ext uri="{BB962C8B-B14F-4D97-AF65-F5344CB8AC3E}">
        <p14:creationId xmlns:p14="http://schemas.microsoft.com/office/powerpoint/2010/main" val="24743120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cxnSp>
        <p:nvCxnSpPr>
          <p:cNvPr id="12" name="直線コネクタ 11"/>
          <p:cNvCxnSpPr/>
          <p:nvPr userDrawn="1"/>
        </p:nvCxnSpPr>
        <p:spPr>
          <a:xfrm>
            <a:off x="0" y="6325018"/>
            <a:ext cx="9906000" cy="0"/>
          </a:xfrm>
          <a:prstGeom prst="line">
            <a:avLst/>
          </a:prstGeom>
          <a:ln w="57150">
            <a:solidFill>
              <a:srgbClr val="40A66C"/>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hasCustomPrompt="1"/>
          </p:nvPr>
        </p:nvSpPr>
        <p:spPr>
          <a:xfrm>
            <a:off x="392113" y="320482"/>
            <a:ext cx="9062964" cy="900000"/>
          </a:xfrm>
        </p:spPr>
        <p:txBody>
          <a:bodyPr anchor="b" anchorCtr="0">
            <a:normAutofit/>
          </a:bodyPr>
          <a:lstStyle>
            <a:lvl1pPr>
              <a:defRPr sz="2400" b="1">
                <a:latin typeface="メイリオ" panose="020B0604030504040204" pitchFamily="50" charset="-128"/>
                <a:ea typeface="メイリオ" panose="020B0604030504040204" pitchFamily="50" charset="-128"/>
              </a:defRPr>
            </a:lvl1pPr>
          </a:lstStyle>
          <a:p>
            <a:r>
              <a:rPr kumimoji="1" lang="en-US" altLang="ja-JP" dirty="0" smtClean="0"/>
              <a:t>xxx</a:t>
            </a:r>
            <a:endParaRPr kumimoji="1" lang="ja-JP" altLang="en-US" dirty="0"/>
          </a:p>
        </p:txBody>
      </p:sp>
      <p:cxnSp>
        <p:nvCxnSpPr>
          <p:cNvPr id="6" name="直線コネクタ 5"/>
          <p:cNvCxnSpPr/>
          <p:nvPr userDrawn="1"/>
        </p:nvCxnSpPr>
        <p:spPr>
          <a:xfrm>
            <a:off x="392113" y="1220153"/>
            <a:ext cx="9062964" cy="0"/>
          </a:xfrm>
          <a:prstGeom prst="line">
            <a:avLst/>
          </a:prstGeom>
          <a:ln w="38100">
            <a:solidFill>
              <a:srgbClr val="40A66C"/>
            </a:solidFill>
          </a:ln>
        </p:spPr>
        <p:style>
          <a:lnRef idx="1">
            <a:schemeClr val="accent1"/>
          </a:lnRef>
          <a:fillRef idx="0">
            <a:schemeClr val="accent1"/>
          </a:fillRef>
          <a:effectRef idx="0">
            <a:schemeClr val="accent1"/>
          </a:effectRef>
          <a:fontRef idx="minor">
            <a:schemeClr val="tx1"/>
          </a:fontRef>
        </p:style>
      </p:cxnSp>
      <p:sp>
        <p:nvSpPr>
          <p:cNvPr id="7" name="正方形/長方形 6"/>
          <p:cNvSpPr/>
          <p:nvPr userDrawn="1"/>
        </p:nvSpPr>
        <p:spPr>
          <a:xfrm>
            <a:off x="3487466" y="6544934"/>
            <a:ext cx="3338641" cy="200055"/>
          </a:xfrm>
          <a:prstGeom prst="rect">
            <a:avLst/>
          </a:prstGeom>
        </p:spPr>
        <p:txBody>
          <a:bodyPr wrap="square">
            <a:spAutoFit/>
          </a:bodyPr>
          <a:lstStyle/>
          <a:p>
            <a:pPr algn="ctr"/>
            <a:r>
              <a:rPr lang="en-US" altLang="ja-JP" sz="700" dirty="0" smtClean="0"/>
              <a:t>Copyright 2016 Shiroyagi Corporation. All rights reserved.</a:t>
            </a:r>
            <a:endParaRPr lang="ja-JP" altLang="en-US" sz="700" dirty="0"/>
          </a:p>
        </p:txBody>
      </p:sp>
    </p:spTree>
    <p:extLst>
      <p:ext uri="{BB962C8B-B14F-4D97-AF65-F5344CB8AC3E}">
        <p14:creationId xmlns:p14="http://schemas.microsoft.com/office/powerpoint/2010/main" val="144570776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450310"/>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kumimoji="1" sz="2100">
          <a:solidFill>
            <a:schemeClr val="bg1"/>
          </a:solidFill>
          <a:latin typeface="+mn-lt"/>
          <a:ea typeface="+mj-ea"/>
          <a:cs typeface="+mj-cs"/>
        </a:defRPr>
      </a:lvl1pPr>
      <a:lvl2pPr algn="l" rtl="0" eaLnBrk="1" fontAlgn="base" hangingPunct="1">
        <a:spcBef>
          <a:spcPct val="0"/>
        </a:spcBef>
        <a:spcAft>
          <a:spcPct val="0"/>
        </a:spcAft>
        <a:defRPr kumimoji="1" sz="2100">
          <a:solidFill>
            <a:schemeClr val="bg1"/>
          </a:solidFill>
          <a:latin typeface="Arial" charset="0"/>
          <a:ea typeface="ＭＳ Ｐゴシック" charset="-128"/>
        </a:defRPr>
      </a:lvl2pPr>
      <a:lvl3pPr algn="l" rtl="0" eaLnBrk="1" fontAlgn="base" hangingPunct="1">
        <a:spcBef>
          <a:spcPct val="0"/>
        </a:spcBef>
        <a:spcAft>
          <a:spcPct val="0"/>
        </a:spcAft>
        <a:defRPr kumimoji="1" sz="2100">
          <a:solidFill>
            <a:schemeClr val="bg1"/>
          </a:solidFill>
          <a:latin typeface="Arial" charset="0"/>
          <a:ea typeface="ＭＳ Ｐゴシック" charset="-128"/>
        </a:defRPr>
      </a:lvl3pPr>
      <a:lvl4pPr algn="l" rtl="0" eaLnBrk="1" fontAlgn="base" hangingPunct="1">
        <a:spcBef>
          <a:spcPct val="0"/>
        </a:spcBef>
        <a:spcAft>
          <a:spcPct val="0"/>
        </a:spcAft>
        <a:defRPr kumimoji="1" sz="2100">
          <a:solidFill>
            <a:schemeClr val="bg1"/>
          </a:solidFill>
          <a:latin typeface="Arial" charset="0"/>
          <a:ea typeface="ＭＳ Ｐゴシック" charset="-128"/>
        </a:defRPr>
      </a:lvl4pPr>
      <a:lvl5pPr algn="l" rtl="0" eaLnBrk="1" fontAlgn="base" hangingPunct="1">
        <a:spcBef>
          <a:spcPct val="0"/>
        </a:spcBef>
        <a:spcAft>
          <a:spcPct val="0"/>
        </a:spcAft>
        <a:defRPr kumimoji="1" sz="2100">
          <a:solidFill>
            <a:schemeClr val="bg1"/>
          </a:solidFill>
          <a:latin typeface="Arial" charset="0"/>
          <a:ea typeface="ＭＳ Ｐゴシック" charset="-128"/>
        </a:defRPr>
      </a:lvl5pPr>
      <a:lvl6pPr marL="342900" algn="l" rtl="0" eaLnBrk="1" fontAlgn="base" hangingPunct="1">
        <a:spcBef>
          <a:spcPct val="0"/>
        </a:spcBef>
        <a:spcAft>
          <a:spcPct val="0"/>
        </a:spcAft>
        <a:defRPr kumimoji="1" sz="2100">
          <a:solidFill>
            <a:schemeClr val="bg1"/>
          </a:solidFill>
          <a:latin typeface="Arial" charset="0"/>
          <a:ea typeface="ＭＳ Ｐゴシック" charset="-128"/>
        </a:defRPr>
      </a:lvl6pPr>
      <a:lvl7pPr marL="685800" algn="l" rtl="0" eaLnBrk="1" fontAlgn="base" hangingPunct="1">
        <a:spcBef>
          <a:spcPct val="0"/>
        </a:spcBef>
        <a:spcAft>
          <a:spcPct val="0"/>
        </a:spcAft>
        <a:defRPr kumimoji="1" sz="2100">
          <a:solidFill>
            <a:schemeClr val="bg1"/>
          </a:solidFill>
          <a:latin typeface="Arial" charset="0"/>
          <a:ea typeface="ＭＳ Ｐゴシック" charset="-128"/>
        </a:defRPr>
      </a:lvl7pPr>
      <a:lvl8pPr marL="1028700" algn="l" rtl="0" eaLnBrk="1" fontAlgn="base" hangingPunct="1">
        <a:spcBef>
          <a:spcPct val="0"/>
        </a:spcBef>
        <a:spcAft>
          <a:spcPct val="0"/>
        </a:spcAft>
        <a:defRPr kumimoji="1" sz="2100">
          <a:solidFill>
            <a:schemeClr val="bg1"/>
          </a:solidFill>
          <a:latin typeface="Arial" charset="0"/>
          <a:ea typeface="ＭＳ Ｐゴシック" charset="-128"/>
        </a:defRPr>
      </a:lvl8pPr>
      <a:lvl9pPr marL="1371600" algn="l" rtl="0" eaLnBrk="1" fontAlgn="base" hangingPunct="1">
        <a:spcBef>
          <a:spcPct val="0"/>
        </a:spcBef>
        <a:spcAft>
          <a:spcPct val="0"/>
        </a:spcAft>
        <a:defRPr kumimoji="1" sz="2100">
          <a:solidFill>
            <a:schemeClr val="bg1"/>
          </a:solidFill>
          <a:latin typeface="Arial" charset="0"/>
          <a:ea typeface="ＭＳ Ｐゴシック" charset="-128"/>
        </a:defRPr>
      </a:lvl9pPr>
    </p:titleStyle>
    <p:bodyStyle>
      <a:lvl1pPr marL="257175" indent="-257175" algn="l" rtl="0" eaLnBrk="1" fontAlgn="base" hangingPunct="1">
        <a:spcBef>
          <a:spcPct val="20000"/>
        </a:spcBef>
        <a:spcAft>
          <a:spcPct val="0"/>
        </a:spcAft>
        <a:defRPr kumimoji="1" sz="1200">
          <a:solidFill>
            <a:schemeClr val="bg1"/>
          </a:solidFill>
          <a:latin typeface="+mn-lt"/>
          <a:ea typeface="+mn-ea"/>
          <a:cs typeface="+mn-cs"/>
        </a:defRPr>
      </a:lvl1pPr>
      <a:lvl2pPr marL="557213" indent="-214313" algn="l" rtl="0" eaLnBrk="1" fontAlgn="base" hangingPunct="1">
        <a:spcBef>
          <a:spcPct val="20000"/>
        </a:spcBef>
        <a:spcAft>
          <a:spcPct val="0"/>
        </a:spcAft>
        <a:defRPr kumimoji="1" sz="1200">
          <a:solidFill>
            <a:schemeClr val="bg1"/>
          </a:solidFill>
          <a:latin typeface="+mn-lt"/>
          <a:ea typeface="+mn-ea"/>
        </a:defRPr>
      </a:lvl2pPr>
      <a:lvl3pPr marL="857250" indent="-171450" algn="l" rtl="0" eaLnBrk="1" fontAlgn="base" hangingPunct="1">
        <a:spcBef>
          <a:spcPct val="20000"/>
        </a:spcBef>
        <a:spcAft>
          <a:spcPct val="0"/>
        </a:spcAft>
        <a:defRPr kumimoji="1" sz="1200">
          <a:solidFill>
            <a:schemeClr val="bg1"/>
          </a:solidFill>
          <a:latin typeface="+mn-lt"/>
          <a:ea typeface="+mn-ea"/>
        </a:defRPr>
      </a:lvl3pPr>
      <a:lvl4pPr marL="1200150" indent="-171450" algn="l" rtl="0" eaLnBrk="1" fontAlgn="base" hangingPunct="1">
        <a:spcBef>
          <a:spcPct val="20000"/>
        </a:spcBef>
        <a:spcAft>
          <a:spcPct val="0"/>
        </a:spcAft>
        <a:defRPr kumimoji="1" sz="1200">
          <a:solidFill>
            <a:schemeClr val="bg1"/>
          </a:solidFill>
          <a:latin typeface="+mn-lt"/>
          <a:ea typeface="+mn-ea"/>
        </a:defRPr>
      </a:lvl4pPr>
      <a:lvl5pPr marL="1543050" indent="-171450" algn="l" rtl="0" eaLnBrk="1" fontAlgn="base" hangingPunct="1">
        <a:spcBef>
          <a:spcPct val="20000"/>
        </a:spcBef>
        <a:spcAft>
          <a:spcPct val="0"/>
        </a:spcAft>
        <a:defRPr kumimoji="1" sz="1200">
          <a:solidFill>
            <a:schemeClr val="bg1"/>
          </a:solidFill>
          <a:latin typeface="+mn-lt"/>
          <a:ea typeface="+mn-ea"/>
        </a:defRPr>
      </a:lvl5pPr>
      <a:lvl6pPr marL="1885950" indent="-171450" algn="l" rtl="0" eaLnBrk="1" fontAlgn="base" hangingPunct="1">
        <a:spcBef>
          <a:spcPct val="20000"/>
        </a:spcBef>
        <a:spcAft>
          <a:spcPct val="0"/>
        </a:spcAft>
        <a:defRPr kumimoji="1" sz="1200">
          <a:solidFill>
            <a:schemeClr val="bg1"/>
          </a:solidFill>
          <a:latin typeface="+mn-lt"/>
          <a:ea typeface="+mn-ea"/>
        </a:defRPr>
      </a:lvl6pPr>
      <a:lvl7pPr marL="2228850" indent="-171450" algn="l" rtl="0" eaLnBrk="1" fontAlgn="base" hangingPunct="1">
        <a:spcBef>
          <a:spcPct val="20000"/>
        </a:spcBef>
        <a:spcAft>
          <a:spcPct val="0"/>
        </a:spcAft>
        <a:defRPr kumimoji="1" sz="1200">
          <a:solidFill>
            <a:schemeClr val="bg1"/>
          </a:solidFill>
          <a:latin typeface="+mn-lt"/>
          <a:ea typeface="+mn-ea"/>
        </a:defRPr>
      </a:lvl7pPr>
      <a:lvl8pPr marL="2571750" indent="-171450" algn="l" rtl="0" eaLnBrk="1" fontAlgn="base" hangingPunct="1">
        <a:spcBef>
          <a:spcPct val="20000"/>
        </a:spcBef>
        <a:spcAft>
          <a:spcPct val="0"/>
        </a:spcAft>
        <a:defRPr kumimoji="1" sz="1200">
          <a:solidFill>
            <a:schemeClr val="bg1"/>
          </a:solidFill>
          <a:latin typeface="+mn-lt"/>
          <a:ea typeface="+mn-ea"/>
        </a:defRPr>
      </a:lvl8pPr>
      <a:lvl9pPr marL="2914650" indent="-171450" algn="l" rtl="0" eaLnBrk="1" fontAlgn="base" hangingPunct="1">
        <a:spcBef>
          <a:spcPct val="20000"/>
        </a:spcBef>
        <a:spcAft>
          <a:spcPct val="0"/>
        </a:spcAft>
        <a:defRPr kumimoji="1" sz="1200">
          <a:solidFill>
            <a:schemeClr val="bg1"/>
          </a:solidFill>
          <a:latin typeface="+mn-lt"/>
          <a:ea typeface="+mn-ea"/>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9" y="365127"/>
            <a:ext cx="8543925"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81038" y="6356353"/>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281364" y="6356353"/>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996113" y="6356353"/>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012880829"/>
      </p:ext>
    </p:extLst>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 id="2147483966"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1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1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1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2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2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2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2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2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image" Target="../media/image2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2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24000" y="857250"/>
            <a:ext cx="6858000" cy="5143500"/>
          </a:xfrm>
          <a:prstGeom prst="rect">
            <a:avLst/>
          </a:prstGeom>
        </p:spPr>
      </p:pic>
      <p:sp>
        <p:nvSpPr>
          <p:cNvPr id="6" name="テキスト ボックス 5"/>
          <p:cNvSpPr txBox="1"/>
          <p:nvPr/>
        </p:nvSpPr>
        <p:spPr>
          <a:xfrm>
            <a:off x="5765037" y="202378"/>
            <a:ext cx="3883232" cy="646331"/>
          </a:xfrm>
          <a:prstGeom prst="rect">
            <a:avLst/>
          </a:prstGeom>
          <a:noFill/>
        </p:spPr>
        <p:txBody>
          <a:bodyPr wrap="square" rtlCol="0">
            <a:spAutoFit/>
          </a:bodyPr>
          <a:lstStyle/>
          <a:p>
            <a:r>
              <a:rPr lang="ja-JP" altLang="en-US" sz="3600" dirty="0" smtClean="0"/>
              <a:t>ロゴアニメーション</a:t>
            </a:r>
            <a:endParaRPr kumimoji="1" lang="ja-JP" altLang="en-US" sz="3600" dirty="0"/>
          </a:p>
        </p:txBody>
      </p:sp>
    </p:spTree>
    <p:extLst>
      <p:ext uri="{BB962C8B-B14F-4D97-AF65-F5344CB8AC3E}">
        <p14:creationId xmlns:p14="http://schemas.microsoft.com/office/powerpoint/2010/main" val="1603729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3"/>
          <a:stretch>
            <a:fillRect/>
          </a:stretch>
        </p:blipFill>
        <p:spPr>
          <a:xfrm>
            <a:off x="4112163" y="3555817"/>
            <a:ext cx="1388036" cy="1388036"/>
          </a:xfrm>
          <a:prstGeom prst="rect">
            <a:avLst/>
          </a:prstGeom>
        </p:spPr>
      </p:pic>
      <p:sp>
        <p:nvSpPr>
          <p:cNvPr id="8" name="正方形/長方形 7"/>
          <p:cNvSpPr/>
          <p:nvPr/>
        </p:nvSpPr>
        <p:spPr>
          <a:xfrm>
            <a:off x="1258888" y="2331284"/>
            <a:ext cx="7225055" cy="769441"/>
          </a:xfrm>
          <a:prstGeom prst="rect">
            <a:avLst/>
          </a:prstGeom>
        </p:spPr>
        <p:txBody>
          <a:bodyPr wrap="none">
            <a:spAutoFit/>
          </a:bodyPr>
          <a:lstStyle/>
          <a:p>
            <a:pPr algn="ctr"/>
            <a:r>
              <a:rPr lang="ja-JP" altLang="en-US" sz="4400" b="1" dirty="0" smtClean="0">
                <a:solidFill>
                  <a:srgbClr val="4CB280"/>
                </a:solidFill>
                <a:latin typeface="メイリオ"/>
                <a:ea typeface="メイリオ"/>
                <a:cs typeface="メイリオ"/>
              </a:rPr>
              <a:t>白ヤギ</a:t>
            </a:r>
            <a:r>
              <a:rPr lang="en-US" altLang="ja-JP" sz="4400" b="1" dirty="0" smtClean="0">
                <a:solidFill>
                  <a:srgbClr val="4CB280"/>
                </a:solidFill>
                <a:latin typeface="メイリオ"/>
                <a:ea typeface="メイリオ"/>
                <a:cs typeface="メイリオ"/>
              </a:rPr>
              <a:t>E-learning</a:t>
            </a:r>
            <a:r>
              <a:rPr lang="ja-JP" altLang="en-US" sz="4400" b="1" dirty="0" smtClean="0">
                <a:solidFill>
                  <a:srgbClr val="4CB280"/>
                </a:solidFill>
                <a:latin typeface="メイリオ"/>
                <a:ea typeface="メイリオ"/>
                <a:cs typeface="メイリオ"/>
              </a:rPr>
              <a:t>のご紹介</a:t>
            </a:r>
            <a:endParaRPr lang="en-US" altLang="ja-JP" sz="4400" b="1" dirty="0" smtClean="0">
              <a:solidFill>
                <a:srgbClr val="4CB280"/>
              </a:solidFill>
              <a:latin typeface="メイリオ"/>
              <a:ea typeface="メイリオ"/>
              <a:cs typeface="メイリオ"/>
            </a:endParaRPr>
          </a:p>
        </p:txBody>
      </p:sp>
      <p:cxnSp>
        <p:nvCxnSpPr>
          <p:cNvPr id="10" name="直線コネクタ 9"/>
          <p:cNvCxnSpPr/>
          <p:nvPr/>
        </p:nvCxnSpPr>
        <p:spPr>
          <a:xfrm>
            <a:off x="1270000" y="3122701"/>
            <a:ext cx="7560237" cy="0"/>
          </a:xfrm>
          <a:prstGeom prst="line">
            <a:avLst/>
          </a:prstGeom>
          <a:ln w="3175" cmpd="sng">
            <a:solidFill>
              <a:srgbClr val="3B9B65"/>
            </a:solidFill>
          </a:ln>
        </p:spPr>
        <p:style>
          <a:lnRef idx="2">
            <a:schemeClr val="accent1"/>
          </a:lnRef>
          <a:fillRef idx="0">
            <a:schemeClr val="accent1"/>
          </a:fillRef>
          <a:effectRef idx="1">
            <a:schemeClr val="accent1"/>
          </a:effectRef>
          <a:fontRef idx="minor">
            <a:schemeClr val="tx1"/>
          </a:fontRef>
        </p:style>
      </p:cxnSp>
      <p:pic>
        <p:nvPicPr>
          <p:cNvPr id="5" name="図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22008" y="5352078"/>
            <a:ext cx="1227042" cy="1075095"/>
          </a:xfrm>
          <a:prstGeom prst="rect">
            <a:avLst/>
          </a:prstGeom>
        </p:spPr>
      </p:pic>
    </p:spTree>
    <p:extLst>
      <p:ext uri="{BB962C8B-B14F-4D97-AF65-F5344CB8AC3E}">
        <p14:creationId xmlns:p14="http://schemas.microsoft.com/office/powerpoint/2010/main" val="150961253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200" dirty="0" smtClean="0"/>
              <a:t>白ヤギコーポレーションとは</a:t>
            </a:r>
            <a:endParaRPr kumimoji="1" lang="ja-JP" altLang="en-US" sz="3200" dirty="0"/>
          </a:p>
        </p:txBody>
      </p:sp>
      <p:sp>
        <p:nvSpPr>
          <p:cNvPr id="3" name="Shape 206"/>
          <p:cNvSpPr txBox="1"/>
          <p:nvPr/>
        </p:nvSpPr>
        <p:spPr>
          <a:xfrm>
            <a:off x="1284624" y="2456412"/>
            <a:ext cx="7336752" cy="688964"/>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buClr>
                <a:schemeClr val="dk1"/>
              </a:buClr>
              <a:buSzPct val="25000"/>
              <a:buFont typeface="Arial"/>
              <a:buNone/>
            </a:pPr>
            <a:r>
              <a:rPr lang="ja-JP" sz="2200" dirty="0">
                <a:solidFill>
                  <a:schemeClr val="dk1"/>
                </a:solidFill>
                <a:latin typeface="メイリオ"/>
                <a:ea typeface="メイリオ"/>
                <a:cs typeface="メイリオ"/>
                <a:sym typeface="Arial"/>
              </a:rPr>
              <a:t>「深く知ることで、生きることを豊かに」</a:t>
            </a:r>
          </a:p>
        </p:txBody>
      </p:sp>
      <p:sp>
        <p:nvSpPr>
          <p:cNvPr id="4" name="Shape 207"/>
          <p:cNvSpPr txBox="1"/>
          <p:nvPr/>
        </p:nvSpPr>
        <p:spPr>
          <a:xfrm>
            <a:off x="1284624" y="1675695"/>
            <a:ext cx="7336752" cy="783548"/>
          </a:xfrm>
          <a:prstGeom prst="rect">
            <a:avLst/>
          </a:prstGeom>
          <a:solidFill>
            <a:srgbClr val="DDEAF6"/>
          </a:solidFill>
          <a:ln>
            <a:noFill/>
          </a:ln>
        </p:spPr>
        <p:txBody>
          <a:bodyPr lIns="91425" tIns="45700" rIns="91425" bIns="45700" anchor="ctr" anchorCtr="0">
            <a:noAutofit/>
          </a:bodyPr>
          <a:lstStyle/>
          <a:p>
            <a:pPr marL="0" marR="0" lvl="0" indent="0" algn="ctr" rtl="0">
              <a:spcBef>
                <a:spcPts val="0"/>
              </a:spcBef>
              <a:buSzPct val="25000"/>
              <a:buNone/>
            </a:pPr>
            <a:r>
              <a:rPr lang="ja-JP" sz="2400">
                <a:solidFill>
                  <a:schemeClr val="dk1"/>
                </a:solidFill>
                <a:latin typeface="メイリオ"/>
                <a:ea typeface="メイリオ"/>
                <a:cs typeface="メイリオ"/>
                <a:sym typeface="Arial"/>
              </a:rPr>
              <a:t>私達のビジョン</a:t>
            </a:r>
          </a:p>
        </p:txBody>
      </p:sp>
      <p:sp>
        <p:nvSpPr>
          <p:cNvPr id="5" name="Shape 208"/>
          <p:cNvSpPr txBox="1"/>
          <p:nvPr/>
        </p:nvSpPr>
        <p:spPr>
          <a:xfrm>
            <a:off x="1284624" y="3818016"/>
            <a:ext cx="7336752" cy="783548"/>
          </a:xfrm>
          <a:prstGeom prst="rect">
            <a:avLst/>
          </a:prstGeom>
          <a:solidFill>
            <a:srgbClr val="DDEAF6"/>
          </a:solidFill>
          <a:ln>
            <a:noFill/>
          </a:ln>
        </p:spPr>
        <p:txBody>
          <a:bodyPr lIns="91425" tIns="45700" rIns="91425" bIns="45700" anchor="ctr" anchorCtr="0">
            <a:noAutofit/>
          </a:bodyPr>
          <a:lstStyle/>
          <a:p>
            <a:pPr marL="0" marR="0" lvl="0" indent="0" algn="ctr" rtl="0">
              <a:spcBef>
                <a:spcPts val="0"/>
              </a:spcBef>
              <a:buSzPct val="25000"/>
              <a:buNone/>
            </a:pPr>
            <a:r>
              <a:rPr lang="ja-JP" sz="2400" dirty="0">
                <a:solidFill>
                  <a:schemeClr val="dk1"/>
                </a:solidFill>
                <a:latin typeface="メイリオ"/>
                <a:ea typeface="メイリオ"/>
                <a:cs typeface="メイリオ"/>
                <a:sym typeface="Arial"/>
              </a:rPr>
              <a:t>私達のミッション</a:t>
            </a:r>
          </a:p>
        </p:txBody>
      </p:sp>
      <p:sp>
        <p:nvSpPr>
          <p:cNvPr id="6" name="Shape 209"/>
          <p:cNvSpPr txBox="1"/>
          <p:nvPr/>
        </p:nvSpPr>
        <p:spPr>
          <a:xfrm>
            <a:off x="1284624" y="4677149"/>
            <a:ext cx="7336752" cy="688964"/>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Arial"/>
              <a:buNone/>
            </a:pPr>
            <a:r>
              <a:rPr lang="ja-JP" sz="2200" dirty="0">
                <a:solidFill>
                  <a:schemeClr val="dk1"/>
                </a:solidFill>
                <a:latin typeface="メイリオ"/>
                <a:ea typeface="メイリオ"/>
                <a:cs typeface="メイリオ"/>
                <a:sym typeface="Arial"/>
              </a:rPr>
              <a:t>「あらゆる</a:t>
            </a:r>
            <a:r>
              <a:rPr lang="ja-JP" sz="2200" dirty="0">
                <a:solidFill>
                  <a:schemeClr val="dk1"/>
                </a:solidFill>
                <a:latin typeface="メイリオ"/>
                <a:ea typeface="メイリオ"/>
                <a:cs typeface="メイリオ"/>
              </a:rPr>
              <a:t>データと</a:t>
            </a:r>
            <a:r>
              <a:rPr lang="ja-JP" sz="2200" dirty="0">
                <a:solidFill>
                  <a:schemeClr val="dk1"/>
                </a:solidFill>
                <a:latin typeface="メイリオ"/>
                <a:ea typeface="メイリオ"/>
                <a:cs typeface="メイリオ"/>
                <a:sym typeface="Arial"/>
              </a:rPr>
              <a:t>コンテンツを収集、解析し</a:t>
            </a:r>
          </a:p>
          <a:p>
            <a:pPr marL="0" marR="0" lvl="0" indent="0" algn="ctr" rtl="0">
              <a:lnSpc>
                <a:spcPct val="90000"/>
              </a:lnSpc>
              <a:spcBef>
                <a:spcPts val="400"/>
              </a:spcBef>
              <a:buClr>
                <a:schemeClr val="dk1"/>
              </a:buClr>
              <a:buSzPct val="25000"/>
              <a:buFont typeface="Arial"/>
              <a:buNone/>
            </a:pPr>
            <a:r>
              <a:rPr lang="ja-JP" sz="2200" dirty="0">
                <a:solidFill>
                  <a:schemeClr val="dk1"/>
                </a:solidFill>
                <a:latin typeface="メイリオ"/>
                <a:ea typeface="メイリオ"/>
                <a:cs typeface="メイリオ"/>
                <a:sym typeface="Arial"/>
              </a:rPr>
              <a:t>本当に必要としている人に必要な形で届ける」</a:t>
            </a:r>
          </a:p>
        </p:txBody>
      </p:sp>
      <p:sp>
        <p:nvSpPr>
          <p:cNvPr id="7" name="Shape 210"/>
          <p:cNvSpPr/>
          <p:nvPr/>
        </p:nvSpPr>
        <p:spPr>
          <a:xfrm rot="10800000" flipH="1">
            <a:off x="3883958" y="3252228"/>
            <a:ext cx="2138081" cy="242776"/>
          </a:xfrm>
          <a:prstGeom prst="triangle">
            <a:avLst>
              <a:gd name="adj" fmla="val 50000"/>
            </a:avLst>
          </a:prstGeom>
          <a:solidFill>
            <a:srgbClr val="7F7F7F"/>
          </a:solidFill>
          <a:ln w="12700" cap="flat" cmpd="sng">
            <a:solidFill>
              <a:srgbClr val="7F7F7F"/>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メイリオ"/>
              <a:ea typeface="メイリオ"/>
              <a:cs typeface="メイリオ"/>
              <a:sym typeface="Calibri"/>
            </a:endParaRPr>
          </a:p>
        </p:txBody>
      </p:sp>
    </p:spTree>
    <p:extLst>
      <p:ext uri="{BB962C8B-B14F-4D97-AF65-F5344CB8AC3E}">
        <p14:creationId xmlns:p14="http://schemas.microsoft.com/office/powerpoint/2010/main" val="23026374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ja-JP" altLang="en-US" sz="2800" dirty="0" smtClean="0"/>
              <a:t>白ヤギコーポレーションは</a:t>
            </a:r>
            <a:r>
              <a:rPr lang="en-US" altLang="ja-JP" sz="2800" dirty="0" smtClean="0"/>
              <a:t/>
            </a:r>
            <a:br>
              <a:rPr lang="en-US" altLang="ja-JP" sz="2800" dirty="0" smtClean="0"/>
            </a:br>
            <a:r>
              <a:rPr lang="ja-JP" altLang="ja-JP" sz="2800" dirty="0" smtClean="0"/>
              <a:t>自然</a:t>
            </a:r>
            <a:r>
              <a:rPr lang="ja-JP" altLang="ja-JP" sz="2800" dirty="0"/>
              <a:t>言語</a:t>
            </a:r>
            <a:r>
              <a:rPr lang="ja-JP" altLang="ja-JP" sz="2800" dirty="0" smtClean="0"/>
              <a:t>処理</a:t>
            </a:r>
            <a:r>
              <a:rPr lang="ja-JP" altLang="en-US" sz="2800" dirty="0" smtClean="0"/>
              <a:t>・</a:t>
            </a:r>
            <a:r>
              <a:rPr lang="ja-JP" altLang="ja-JP" sz="2800" dirty="0" smtClean="0"/>
              <a:t>機械学習</a:t>
            </a:r>
            <a:r>
              <a:rPr lang="ja-JP" altLang="en-US" sz="2800" dirty="0" smtClean="0"/>
              <a:t>・</a:t>
            </a:r>
            <a:r>
              <a:rPr lang="ja-JP" altLang="ja-JP" sz="2800" dirty="0" smtClean="0"/>
              <a:t>データ解析</a:t>
            </a:r>
            <a:r>
              <a:rPr lang="ja-JP" altLang="en-US" sz="2800" dirty="0" smtClean="0"/>
              <a:t>が</a:t>
            </a:r>
            <a:r>
              <a:rPr lang="ja-JP" altLang="ja-JP" sz="2800" dirty="0" smtClean="0"/>
              <a:t>技術</a:t>
            </a:r>
            <a:r>
              <a:rPr lang="ja-JP" altLang="en-US" sz="2800" dirty="0" smtClean="0"/>
              <a:t>の柱</a:t>
            </a:r>
            <a:endParaRPr kumimoji="1" lang="ja-JP" altLang="en-US" sz="2800" dirty="0"/>
          </a:p>
        </p:txBody>
      </p:sp>
      <p:sp>
        <p:nvSpPr>
          <p:cNvPr id="3" name="Shape 271"/>
          <p:cNvSpPr/>
          <p:nvPr/>
        </p:nvSpPr>
        <p:spPr>
          <a:xfrm>
            <a:off x="3782717" y="1756662"/>
            <a:ext cx="2318208" cy="2318208"/>
          </a:xfrm>
          <a:prstGeom prst="ellipse">
            <a:avLst/>
          </a:prstGeom>
          <a:solidFill>
            <a:srgbClr val="B6D7A8">
              <a:alpha val="46920"/>
            </a:srgbClr>
          </a:solidFill>
          <a:ln>
            <a:noFill/>
          </a:ln>
        </p:spPr>
        <p:txBody>
          <a:bodyPr lIns="91425" tIns="91425" rIns="91425" bIns="91425" anchor="ctr" anchorCtr="0">
            <a:noAutofit/>
          </a:bodyPr>
          <a:lstStyle/>
          <a:p>
            <a:pPr lvl="0" algn="ctr" rtl="0">
              <a:spcBef>
                <a:spcPts val="0"/>
              </a:spcBef>
              <a:buNone/>
            </a:pPr>
            <a:endParaRPr/>
          </a:p>
          <a:p>
            <a:pPr lvl="0" algn="ctr" rtl="0">
              <a:spcBef>
                <a:spcPts val="0"/>
              </a:spcBef>
              <a:buNone/>
            </a:pPr>
            <a:endParaRPr/>
          </a:p>
          <a:p>
            <a:pPr lvl="0" algn="ctr" rtl="0">
              <a:spcBef>
                <a:spcPts val="0"/>
              </a:spcBef>
              <a:buNone/>
            </a:pPr>
            <a:endParaRPr/>
          </a:p>
          <a:p>
            <a:pPr lvl="0" algn="ctr" rtl="0">
              <a:spcBef>
                <a:spcPts val="0"/>
              </a:spcBef>
              <a:buNone/>
            </a:pPr>
            <a:endParaRPr/>
          </a:p>
          <a:p>
            <a:pPr lvl="0" algn="ctr" rtl="0">
              <a:spcBef>
                <a:spcPts val="0"/>
              </a:spcBef>
              <a:buNone/>
            </a:pPr>
            <a:endParaRPr/>
          </a:p>
        </p:txBody>
      </p:sp>
      <p:sp>
        <p:nvSpPr>
          <p:cNvPr id="4" name="Shape 272"/>
          <p:cNvSpPr txBox="1"/>
          <p:nvPr/>
        </p:nvSpPr>
        <p:spPr>
          <a:xfrm>
            <a:off x="3399094" y="2472083"/>
            <a:ext cx="2931073" cy="402020"/>
          </a:xfrm>
          <a:prstGeom prst="rect">
            <a:avLst/>
          </a:prstGeom>
          <a:noFill/>
          <a:ln>
            <a:noFill/>
          </a:ln>
        </p:spPr>
        <p:txBody>
          <a:bodyPr lIns="91425" tIns="91425" rIns="91425" bIns="91425" anchor="t" anchorCtr="0">
            <a:noAutofit/>
          </a:bodyPr>
          <a:lstStyle/>
          <a:p>
            <a:pPr lvl="0" algn="ctr" rtl="0">
              <a:spcBef>
                <a:spcPts val="0"/>
              </a:spcBef>
              <a:buNone/>
            </a:pPr>
            <a:r>
              <a:rPr lang="ja-JP" sz="2800" dirty="0">
                <a:latin typeface="メイリオ"/>
                <a:ea typeface="メイリオ"/>
                <a:cs typeface="メイリオ"/>
              </a:rPr>
              <a:t>自然言語処理</a:t>
            </a:r>
          </a:p>
        </p:txBody>
      </p:sp>
      <p:sp>
        <p:nvSpPr>
          <p:cNvPr id="5" name="Shape 273"/>
          <p:cNvSpPr/>
          <p:nvPr/>
        </p:nvSpPr>
        <p:spPr>
          <a:xfrm>
            <a:off x="4632425" y="3019502"/>
            <a:ext cx="2168328" cy="2168328"/>
          </a:xfrm>
          <a:prstGeom prst="ellipse">
            <a:avLst/>
          </a:prstGeom>
          <a:solidFill>
            <a:srgbClr val="B6D7A8">
              <a:alpha val="46920"/>
            </a:srgbClr>
          </a:solidFill>
          <a:ln>
            <a:noFill/>
          </a:ln>
        </p:spPr>
        <p:txBody>
          <a:bodyPr lIns="91425" tIns="91425" rIns="91425" bIns="91425" anchor="ctr" anchorCtr="0">
            <a:noAutofit/>
          </a:bodyPr>
          <a:lstStyle/>
          <a:p>
            <a:pPr lvl="0" algn="ctr" rtl="0">
              <a:spcBef>
                <a:spcPts val="0"/>
              </a:spcBef>
              <a:buNone/>
            </a:pPr>
            <a:endParaRPr/>
          </a:p>
          <a:p>
            <a:pPr lvl="0" algn="ctr" rtl="0">
              <a:spcBef>
                <a:spcPts val="0"/>
              </a:spcBef>
              <a:buNone/>
            </a:pPr>
            <a:endParaRPr/>
          </a:p>
          <a:p>
            <a:pPr lvl="0" algn="ctr" rtl="0">
              <a:spcBef>
                <a:spcPts val="0"/>
              </a:spcBef>
              <a:buNone/>
            </a:pPr>
            <a:endParaRPr/>
          </a:p>
          <a:p>
            <a:pPr lvl="0" algn="ctr" rtl="0">
              <a:spcBef>
                <a:spcPts val="0"/>
              </a:spcBef>
              <a:buNone/>
            </a:pPr>
            <a:endParaRPr/>
          </a:p>
          <a:p>
            <a:pPr lvl="0" algn="ctr" rtl="0">
              <a:spcBef>
                <a:spcPts val="0"/>
              </a:spcBef>
              <a:buNone/>
            </a:pPr>
            <a:endParaRPr/>
          </a:p>
        </p:txBody>
      </p:sp>
      <p:sp>
        <p:nvSpPr>
          <p:cNvPr id="6" name="Shape 274"/>
          <p:cNvSpPr/>
          <p:nvPr/>
        </p:nvSpPr>
        <p:spPr>
          <a:xfrm>
            <a:off x="3039332" y="2985704"/>
            <a:ext cx="2144337" cy="2144337"/>
          </a:xfrm>
          <a:prstGeom prst="ellipse">
            <a:avLst/>
          </a:prstGeom>
          <a:solidFill>
            <a:srgbClr val="B6D7A8">
              <a:alpha val="46920"/>
            </a:srgbClr>
          </a:solidFill>
          <a:ln>
            <a:noFill/>
          </a:ln>
        </p:spPr>
        <p:txBody>
          <a:bodyPr lIns="91425" tIns="91425" rIns="91425" bIns="91425" anchor="ctr" anchorCtr="0">
            <a:noAutofit/>
          </a:bodyPr>
          <a:lstStyle/>
          <a:p>
            <a:pPr lvl="0" algn="l" rtl="0">
              <a:spcBef>
                <a:spcPts val="0"/>
              </a:spcBef>
              <a:buNone/>
            </a:pPr>
            <a:endParaRPr dirty="0"/>
          </a:p>
          <a:p>
            <a:pPr lvl="0" algn="ctr" rtl="0">
              <a:spcBef>
                <a:spcPts val="0"/>
              </a:spcBef>
              <a:buNone/>
            </a:pPr>
            <a:endParaRPr dirty="0"/>
          </a:p>
        </p:txBody>
      </p:sp>
      <p:sp>
        <p:nvSpPr>
          <p:cNvPr id="7" name="Shape 275"/>
          <p:cNvSpPr txBox="1"/>
          <p:nvPr/>
        </p:nvSpPr>
        <p:spPr>
          <a:xfrm>
            <a:off x="2576720" y="3889656"/>
            <a:ext cx="1833300" cy="374699"/>
          </a:xfrm>
          <a:prstGeom prst="rect">
            <a:avLst/>
          </a:prstGeom>
          <a:noFill/>
          <a:ln>
            <a:noFill/>
          </a:ln>
        </p:spPr>
        <p:txBody>
          <a:bodyPr lIns="91425" tIns="91425" rIns="91425" bIns="91425" anchor="t" anchorCtr="0">
            <a:noAutofit/>
          </a:bodyPr>
          <a:lstStyle/>
          <a:p>
            <a:pPr lvl="0" algn="ctr" rtl="0">
              <a:spcBef>
                <a:spcPts val="0"/>
              </a:spcBef>
              <a:buNone/>
            </a:pPr>
            <a:r>
              <a:rPr lang="ja-JP" sz="2800" dirty="0">
                <a:latin typeface="メイリオ"/>
                <a:ea typeface="メイリオ"/>
                <a:cs typeface="メイリオ"/>
              </a:rPr>
              <a:t>機械学習</a:t>
            </a:r>
          </a:p>
        </p:txBody>
      </p:sp>
      <p:sp>
        <p:nvSpPr>
          <p:cNvPr id="8" name="Shape 276"/>
          <p:cNvSpPr txBox="1"/>
          <p:nvPr/>
        </p:nvSpPr>
        <p:spPr>
          <a:xfrm>
            <a:off x="5135891" y="3900410"/>
            <a:ext cx="2206049" cy="432083"/>
          </a:xfrm>
          <a:prstGeom prst="rect">
            <a:avLst/>
          </a:prstGeom>
          <a:noFill/>
          <a:ln>
            <a:noFill/>
          </a:ln>
        </p:spPr>
        <p:txBody>
          <a:bodyPr lIns="91425" tIns="91425" rIns="91425" bIns="91425" anchor="t" anchorCtr="0">
            <a:noAutofit/>
          </a:bodyPr>
          <a:lstStyle/>
          <a:p>
            <a:pPr lvl="0" algn="ctr" rtl="0">
              <a:spcBef>
                <a:spcPts val="0"/>
              </a:spcBef>
              <a:buNone/>
            </a:pPr>
            <a:r>
              <a:rPr lang="ja-JP" sz="2800" dirty="0">
                <a:latin typeface="メイリオ"/>
                <a:ea typeface="メイリオ"/>
                <a:cs typeface="メイリオ"/>
              </a:rPr>
              <a:t>データ解析</a:t>
            </a:r>
          </a:p>
        </p:txBody>
      </p:sp>
      <p:sp>
        <p:nvSpPr>
          <p:cNvPr id="9" name="Shape 277"/>
          <p:cNvSpPr/>
          <p:nvPr/>
        </p:nvSpPr>
        <p:spPr>
          <a:xfrm>
            <a:off x="6048322" y="1671643"/>
            <a:ext cx="136499" cy="27539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0" name="Shape 278"/>
          <p:cNvSpPr/>
          <p:nvPr/>
        </p:nvSpPr>
        <p:spPr>
          <a:xfrm>
            <a:off x="5012897" y="2251193"/>
            <a:ext cx="136499" cy="27539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 name="Shape 281"/>
          <p:cNvSpPr/>
          <p:nvPr/>
        </p:nvSpPr>
        <p:spPr>
          <a:xfrm>
            <a:off x="4031447" y="3961418"/>
            <a:ext cx="136499" cy="27539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4" name="Shape 282"/>
          <p:cNvSpPr/>
          <p:nvPr/>
        </p:nvSpPr>
        <p:spPr>
          <a:xfrm>
            <a:off x="2758222" y="3608268"/>
            <a:ext cx="136499" cy="27539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6" name="Shape 284"/>
          <p:cNvSpPr/>
          <p:nvPr/>
        </p:nvSpPr>
        <p:spPr>
          <a:xfrm>
            <a:off x="5703197" y="3989268"/>
            <a:ext cx="136499" cy="27539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7" name="Shape 285"/>
          <p:cNvSpPr/>
          <p:nvPr/>
        </p:nvSpPr>
        <p:spPr>
          <a:xfrm>
            <a:off x="5776022" y="3961418"/>
            <a:ext cx="136499" cy="27539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9" name="Shape 287"/>
          <p:cNvSpPr/>
          <p:nvPr/>
        </p:nvSpPr>
        <p:spPr>
          <a:xfrm>
            <a:off x="7156097" y="3608268"/>
            <a:ext cx="136499" cy="275399"/>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22" name="Shape 290"/>
          <p:cNvSpPr/>
          <p:nvPr/>
        </p:nvSpPr>
        <p:spPr>
          <a:xfrm>
            <a:off x="1711387" y="5267542"/>
            <a:ext cx="6972300" cy="687329"/>
          </a:xfrm>
          <a:prstGeom prst="rect">
            <a:avLst/>
          </a:prstGeom>
          <a:solidFill>
            <a:srgbClr val="D9EAD3"/>
          </a:solidFill>
          <a:ln>
            <a:noFill/>
          </a:ln>
        </p:spPr>
        <p:txBody>
          <a:bodyPr lIns="91425" tIns="91425" rIns="91425" bIns="91425" anchor="ctr" anchorCtr="0">
            <a:noAutofit/>
          </a:bodyPr>
          <a:lstStyle/>
          <a:p>
            <a:pPr lvl="0" algn="ctr">
              <a:spcBef>
                <a:spcPts val="0"/>
              </a:spcBef>
              <a:buNone/>
            </a:pPr>
            <a:r>
              <a:rPr lang="ja-JP" sz="2800">
                <a:latin typeface="メイリオ"/>
                <a:ea typeface="メイリオ"/>
                <a:cs typeface="メイリオ"/>
              </a:rPr>
              <a:t>エンジニアリング（実装技術）</a:t>
            </a:r>
          </a:p>
        </p:txBody>
      </p:sp>
      <p:pic>
        <p:nvPicPr>
          <p:cNvPr id="25" name="Shape 298"/>
          <p:cNvPicPr preferRelativeResize="0"/>
          <p:nvPr/>
        </p:nvPicPr>
        <p:blipFill>
          <a:blip r:embed="rId3">
            <a:alphaModFix/>
          </a:blip>
          <a:stretch>
            <a:fillRect/>
          </a:stretch>
        </p:blipFill>
        <p:spPr>
          <a:xfrm>
            <a:off x="6135469" y="2482986"/>
            <a:ext cx="1653300" cy="327904"/>
          </a:xfrm>
          <a:prstGeom prst="rect">
            <a:avLst/>
          </a:prstGeom>
          <a:noFill/>
          <a:ln>
            <a:noFill/>
          </a:ln>
        </p:spPr>
      </p:pic>
      <p:pic>
        <p:nvPicPr>
          <p:cNvPr id="26" name="Shape 323"/>
          <p:cNvPicPr preferRelativeResize="0"/>
          <p:nvPr/>
        </p:nvPicPr>
        <p:blipFill rotWithShape="1">
          <a:blip r:embed="rId4">
            <a:alphaModFix/>
          </a:blip>
          <a:srcRect l="3635" t="16334" r="44287" b="48874"/>
          <a:stretch/>
        </p:blipFill>
        <p:spPr>
          <a:xfrm>
            <a:off x="6126406" y="1623265"/>
            <a:ext cx="1581374" cy="646799"/>
          </a:xfrm>
          <a:prstGeom prst="rect">
            <a:avLst/>
          </a:prstGeom>
          <a:noFill/>
          <a:ln>
            <a:noFill/>
          </a:ln>
        </p:spPr>
      </p:pic>
      <p:cxnSp>
        <p:nvCxnSpPr>
          <p:cNvPr id="27" name="Shape 309"/>
          <p:cNvCxnSpPr/>
          <p:nvPr/>
        </p:nvCxnSpPr>
        <p:spPr>
          <a:xfrm rot="16200000">
            <a:off x="5269566" y="1548865"/>
            <a:ext cx="441900" cy="967200"/>
          </a:xfrm>
          <a:prstGeom prst="bentConnector2">
            <a:avLst/>
          </a:prstGeom>
          <a:noFill/>
          <a:ln w="28575" cap="flat" cmpd="sng">
            <a:solidFill>
              <a:srgbClr val="B7B7B7"/>
            </a:solidFill>
            <a:prstDash val="solid"/>
            <a:round/>
            <a:headEnd type="oval" w="lg" len="lg"/>
            <a:tailEnd type="oval" w="lg" len="lg"/>
          </a:ln>
        </p:spPr>
      </p:cxnSp>
      <p:pic>
        <p:nvPicPr>
          <p:cNvPr id="29" name="Shape 310"/>
          <p:cNvPicPr preferRelativeResize="0"/>
          <p:nvPr/>
        </p:nvPicPr>
        <p:blipFill>
          <a:blip r:embed="rId5">
            <a:alphaModFix/>
          </a:blip>
          <a:stretch>
            <a:fillRect/>
          </a:stretch>
        </p:blipFill>
        <p:spPr>
          <a:xfrm>
            <a:off x="325375" y="3723070"/>
            <a:ext cx="2298675" cy="784924"/>
          </a:xfrm>
          <a:prstGeom prst="rect">
            <a:avLst/>
          </a:prstGeom>
          <a:noFill/>
          <a:ln>
            <a:noFill/>
          </a:ln>
        </p:spPr>
      </p:pic>
      <p:cxnSp>
        <p:nvCxnSpPr>
          <p:cNvPr id="30" name="Shape 314"/>
          <p:cNvCxnSpPr/>
          <p:nvPr/>
        </p:nvCxnSpPr>
        <p:spPr>
          <a:xfrm>
            <a:off x="2550296" y="3640110"/>
            <a:ext cx="1205100" cy="215400"/>
          </a:xfrm>
          <a:prstGeom prst="bentConnector2">
            <a:avLst/>
          </a:prstGeom>
          <a:noFill/>
          <a:ln w="28575" cap="flat" cmpd="sng">
            <a:solidFill>
              <a:srgbClr val="B7B7B7"/>
            </a:solidFill>
            <a:prstDash val="solid"/>
            <a:round/>
            <a:headEnd type="oval" w="lg" len="lg"/>
            <a:tailEnd type="oval" w="lg" len="lg"/>
          </a:ln>
        </p:spPr>
      </p:cxnSp>
      <p:sp>
        <p:nvSpPr>
          <p:cNvPr id="31" name="Shape 316"/>
          <p:cNvSpPr/>
          <p:nvPr/>
        </p:nvSpPr>
        <p:spPr>
          <a:xfrm>
            <a:off x="325375" y="3396420"/>
            <a:ext cx="2437500" cy="374699"/>
          </a:xfrm>
          <a:prstGeom prst="rect">
            <a:avLst/>
          </a:prstGeom>
          <a:noFill/>
          <a:ln>
            <a:noFill/>
          </a:ln>
        </p:spPr>
        <p:txBody>
          <a:bodyPr lIns="0" tIns="45700" rIns="0" bIns="45700" anchor="b" anchorCtr="0">
            <a:noAutofit/>
          </a:bodyPr>
          <a:lstStyle/>
          <a:p>
            <a:pPr marL="0" marR="0" lvl="0" indent="0" algn="ctr" rtl="0">
              <a:spcBef>
                <a:spcPts val="0"/>
              </a:spcBef>
              <a:buSzPct val="25000"/>
              <a:buNone/>
            </a:pPr>
            <a:r>
              <a:rPr lang="ja-JP" sz="1800" b="1" dirty="0">
                <a:solidFill>
                  <a:srgbClr val="666666"/>
                </a:solidFill>
              </a:rPr>
              <a:t>ヤギレコ</a:t>
            </a:r>
          </a:p>
        </p:txBody>
      </p:sp>
      <p:sp>
        <p:nvSpPr>
          <p:cNvPr id="35" name="Shape 318"/>
          <p:cNvSpPr/>
          <p:nvPr/>
        </p:nvSpPr>
        <p:spPr>
          <a:xfrm>
            <a:off x="7333400" y="3347240"/>
            <a:ext cx="2437500" cy="374699"/>
          </a:xfrm>
          <a:prstGeom prst="rect">
            <a:avLst/>
          </a:prstGeom>
          <a:solidFill>
            <a:schemeClr val="lt1"/>
          </a:solidFill>
          <a:ln>
            <a:noFill/>
          </a:ln>
        </p:spPr>
        <p:txBody>
          <a:bodyPr lIns="0" tIns="45700" rIns="0" bIns="45700" anchor="b" anchorCtr="0">
            <a:noAutofit/>
          </a:bodyPr>
          <a:lstStyle/>
          <a:p>
            <a:pPr marL="0" marR="0" lvl="0" indent="0" algn="ctr" rtl="0">
              <a:spcBef>
                <a:spcPts val="0"/>
              </a:spcBef>
              <a:buSzPct val="25000"/>
              <a:buNone/>
            </a:pPr>
            <a:r>
              <a:rPr lang="ja-JP" sz="1800" b="1" dirty="0">
                <a:solidFill>
                  <a:srgbClr val="666666"/>
                </a:solidFill>
              </a:rPr>
              <a:t>白ヤギアナリティクス</a:t>
            </a:r>
          </a:p>
        </p:txBody>
      </p:sp>
      <p:cxnSp>
        <p:nvCxnSpPr>
          <p:cNvPr id="36" name="Shape 319"/>
          <p:cNvCxnSpPr/>
          <p:nvPr/>
        </p:nvCxnSpPr>
        <p:spPr>
          <a:xfrm flipH="1">
            <a:off x="6067185" y="3572560"/>
            <a:ext cx="1311900" cy="215400"/>
          </a:xfrm>
          <a:prstGeom prst="bentConnector2">
            <a:avLst/>
          </a:prstGeom>
          <a:noFill/>
          <a:ln w="28575" cap="flat" cmpd="sng">
            <a:solidFill>
              <a:srgbClr val="B7B7B7"/>
            </a:solidFill>
            <a:prstDash val="solid"/>
            <a:round/>
            <a:headEnd type="oval" w="lg" len="lg"/>
            <a:tailEnd type="oval" w="lg" len="lg"/>
          </a:ln>
        </p:spPr>
      </p:cxnSp>
      <p:pic>
        <p:nvPicPr>
          <p:cNvPr id="37" name="Shape 321"/>
          <p:cNvPicPr preferRelativeResize="0"/>
          <p:nvPr/>
        </p:nvPicPr>
        <p:blipFill rotWithShape="1">
          <a:blip r:embed="rId6">
            <a:alphaModFix/>
          </a:blip>
          <a:srcRect/>
          <a:stretch/>
        </p:blipFill>
        <p:spPr>
          <a:xfrm>
            <a:off x="7864372" y="3502345"/>
            <a:ext cx="1266599" cy="1266599"/>
          </a:xfrm>
          <a:prstGeom prst="rect">
            <a:avLst/>
          </a:prstGeom>
          <a:noFill/>
          <a:ln>
            <a:noFill/>
          </a:ln>
        </p:spPr>
      </p:pic>
    </p:spTree>
    <p:extLst>
      <p:ext uri="{BB962C8B-B14F-4D97-AF65-F5344CB8AC3E}">
        <p14:creationId xmlns:p14="http://schemas.microsoft.com/office/powerpoint/2010/main" val="25347701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par>
                                <p:cTn id="8" presetID="3" presetClass="entr" presetSubtype="1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linds(horizontal)">
                                      <p:cBhvr>
                                        <p:cTn id="10" dur="500"/>
                                        <p:tgtEl>
                                          <p:spTgt spid="26"/>
                                        </p:tgtEl>
                                      </p:cBhvr>
                                    </p:animEffect>
                                  </p:childTnLst>
                                </p:cTn>
                              </p:par>
                              <p:par>
                                <p:cTn id="11" presetID="3" presetClass="entr" presetSubtype="1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linds(horizontal)">
                                      <p:cBhvr>
                                        <p:cTn id="13" dur="500"/>
                                        <p:tgtEl>
                                          <p:spTgt spid="25"/>
                                        </p:tgtEl>
                                      </p:cBhvr>
                                    </p:animEffect>
                                  </p:childTnLst>
                                </p:cTn>
                              </p:par>
                              <p:par>
                                <p:cTn id="14" presetID="3" presetClass="entr" presetSubtype="10"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blinds(horizontal)">
                                      <p:cBhvr>
                                        <p:cTn id="16" dur="500"/>
                                        <p:tgtEl>
                                          <p:spTgt spid="36"/>
                                        </p:tgtEl>
                                      </p:cBhvr>
                                    </p:animEffect>
                                  </p:childTnLst>
                                </p:cTn>
                              </p:par>
                              <p:par>
                                <p:cTn id="17" presetID="3" presetClass="entr" presetSubtype="1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blinds(horizontal)">
                                      <p:cBhvr>
                                        <p:cTn id="19" dur="500"/>
                                        <p:tgtEl>
                                          <p:spTgt spid="37"/>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linds(horizontal)">
                                      <p:cBhvr>
                                        <p:cTn id="22" dur="500"/>
                                        <p:tgtEl>
                                          <p:spTgt spid="3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blinds(horizontal)">
                                      <p:cBhvr>
                                        <p:cTn id="25" dur="500"/>
                                        <p:tgtEl>
                                          <p:spTgt spid="31"/>
                                        </p:tgtEl>
                                      </p:cBhvr>
                                    </p:animEffect>
                                  </p:childTnLst>
                                </p:cTn>
                              </p:par>
                              <p:par>
                                <p:cTn id="26" presetID="3" presetClass="entr" presetSubtype="1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linds(horizontal)">
                                      <p:cBhvr>
                                        <p:cTn id="28" dur="500"/>
                                        <p:tgtEl>
                                          <p:spTgt spid="29"/>
                                        </p:tgtEl>
                                      </p:cBhvr>
                                    </p:animEffect>
                                  </p:childTnLst>
                                </p:cTn>
                              </p:par>
                              <p:par>
                                <p:cTn id="29" presetID="3" presetClass="entr" presetSubtype="1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linds(horizontal)">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2800" dirty="0" smtClean="0"/>
              <a:t>白ヤギの課題意識</a:t>
            </a:r>
            <a:r>
              <a:rPr kumimoji="1" lang="en-US" altLang="ja-JP" sz="2800" dirty="0" smtClean="0"/>
              <a:t/>
            </a:r>
            <a:br>
              <a:rPr kumimoji="1" lang="en-US" altLang="ja-JP" sz="2800" dirty="0" smtClean="0"/>
            </a:br>
            <a:r>
              <a:rPr lang="ja-JP" altLang="en-US" sz="2800" dirty="0">
                <a:latin typeface="メイリオ"/>
                <a:ea typeface="メイリオ"/>
                <a:cs typeface="メイリオ"/>
              </a:rPr>
              <a:t>社内でデータ</a:t>
            </a:r>
            <a:r>
              <a:rPr lang="ja-JP" altLang="en-US" sz="2800" dirty="0" smtClean="0">
                <a:latin typeface="メイリオ"/>
                <a:ea typeface="メイリオ"/>
                <a:cs typeface="メイリオ"/>
              </a:rPr>
              <a:t>分析を実施できる</a:t>
            </a:r>
            <a:r>
              <a:rPr lang="ja-JP" altLang="en-US" sz="2800" dirty="0">
                <a:latin typeface="メイリオ"/>
                <a:ea typeface="メイリオ"/>
                <a:cs typeface="メイリオ"/>
              </a:rPr>
              <a:t>体制</a:t>
            </a:r>
            <a:r>
              <a:rPr lang="ja-JP" altLang="en-US" sz="2800" dirty="0" smtClean="0">
                <a:latin typeface="メイリオ"/>
                <a:ea typeface="メイリオ"/>
                <a:cs typeface="メイリオ"/>
              </a:rPr>
              <a:t>が必要</a:t>
            </a:r>
            <a:endParaRPr kumimoji="1" lang="ja-JP" altLang="en-US" sz="2800" dirty="0"/>
          </a:p>
        </p:txBody>
      </p:sp>
      <p:sp>
        <p:nvSpPr>
          <p:cNvPr id="5" name="正方形/長方形 4"/>
          <p:cNvSpPr/>
          <p:nvPr/>
        </p:nvSpPr>
        <p:spPr>
          <a:xfrm>
            <a:off x="1634674" y="1626360"/>
            <a:ext cx="6646781" cy="584776"/>
          </a:xfrm>
          <a:prstGeom prst="rect">
            <a:avLst/>
          </a:prstGeom>
        </p:spPr>
        <p:txBody>
          <a:bodyPr wrap="square">
            <a:spAutoFit/>
          </a:bodyPr>
          <a:lstStyle/>
          <a:p>
            <a:pPr algn="ctr"/>
            <a:r>
              <a:rPr lang="ja-JP" altLang="en-US" sz="3200" b="1" dirty="0" smtClean="0">
                <a:latin typeface="メイリオ"/>
                <a:ea typeface="メイリオ"/>
                <a:cs typeface="メイリオ"/>
              </a:rPr>
              <a:t>データ分析は競争力の源泉の</a:t>
            </a:r>
            <a:r>
              <a:rPr lang="en-US" altLang="ja-JP" sz="3200" b="1" dirty="0" smtClean="0">
                <a:latin typeface="メイリオ"/>
                <a:ea typeface="メイリオ"/>
                <a:cs typeface="メイリオ"/>
              </a:rPr>
              <a:t>1</a:t>
            </a:r>
            <a:r>
              <a:rPr lang="ja-JP" altLang="en-US" sz="3200" b="1" dirty="0" smtClean="0">
                <a:latin typeface="メイリオ"/>
                <a:ea typeface="メイリオ"/>
                <a:cs typeface="メイリオ"/>
              </a:rPr>
              <a:t>つへ</a:t>
            </a:r>
            <a:endParaRPr lang="en-US" altLang="ja-JP" sz="3200" b="1" dirty="0" smtClean="0">
              <a:latin typeface="メイリオ"/>
              <a:ea typeface="メイリオ"/>
              <a:cs typeface="メイリオ"/>
            </a:endParaRPr>
          </a:p>
        </p:txBody>
      </p:sp>
      <p:sp>
        <p:nvSpPr>
          <p:cNvPr id="6" name="二等辺三角形 5"/>
          <p:cNvSpPr/>
          <p:nvPr/>
        </p:nvSpPr>
        <p:spPr>
          <a:xfrm rot="10800000">
            <a:off x="3078713" y="2680213"/>
            <a:ext cx="4023049" cy="488430"/>
          </a:xfrm>
          <a:prstGeom prst="triangle">
            <a:avLst/>
          </a:prstGeom>
          <a:solidFill>
            <a:srgbClr val="40A6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1702228" y="3309975"/>
            <a:ext cx="6727835" cy="1077218"/>
          </a:xfrm>
          <a:prstGeom prst="rect">
            <a:avLst/>
          </a:prstGeom>
          <a:noFill/>
        </p:spPr>
        <p:txBody>
          <a:bodyPr wrap="square" rtlCol="0">
            <a:spAutoFit/>
          </a:bodyPr>
          <a:lstStyle/>
          <a:p>
            <a:pPr algn="ctr"/>
            <a:r>
              <a:rPr lang="ja-JP" altLang="en-US" sz="3200" b="1" dirty="0" smtClean="0">
                <a:latin typeface="メイリオ"/>
                <a:ea typeface="メイリオ"/>
                <a:cs typeface="メイリオ"/>
              </a:rPr>
              <a:t>データ分析のケイパビリティ </a:t>
            </a:r>
            <a:r>
              <a:rPr lang="en-US" altLang="ja-JP" sz="3200" b="1" dirty="0" smtClean="0">
                <a:latin typeface="メイリオ"/>
                <a:ea typeface="メイリオ"/>
                <a:cs typeface="メイリオ"/>
              </a:rPr>
              <a:t>=</a:t>
            </a:r>
            <a:r>
              <a:rPr lang="en-US" altLang="en-US" sz="3200" b="1" dirty="0" smtClean="0">
                <a:latin typeface="メイリオ"/>
                <a:ea typeface="メイリオ"/>
                <a:cs typeface="メイリオ"/>
              </a:rPr>
              <a:t> </a:t>
            </a:r>
          </a:p>
          <a:p>
            <a:pPr algn="ctr"/>
            <a:r>
              <a:rPr lang="ja-JP" altLang="en-US" sz="3200" b="1" dirty="0" smtClean="0">
                <a:latin typeface="メイリオ"/>
                <a:ea typeface="メイリオ"/>
                <a:cs typeface="メイリオ"/>
              </a:rPr>
              <a:t>分析人材を社内に抱えることが必要</a:t>
            </a:r>
            <a:endParaRPr lang="en-US" altLang="ja-JP" sz="3200" b="1" dirty="0" smtClean="0">
              <a:latin typeface="メイリオ"/>
              <a:ea typeface="メイリオ"/>
              <a:cs typeface="メイリオ"/>
            </a:endParaRPr>
          </a:p>
        </p:txBody>
      </p:sp>
      <p:sp>
        <p:nvSpPr>
          <p:cNvPr id="7" name="テキスト ボックス 6"/>
          <p:cNvSpPr txBox="1"/>
          <p:nvPr/>
        </p:nvSpPr>
        <p:spPr>
          <a:xfrm>
            <a:off x="675487" y="4877100"/>
            <a:ext cx="8821845" cy="584776"/>
          </a:xfrm>
          <a:prstGeom prst="rect">
            <a:avLst/>
          </a:prstGeom>
          <a:solidFill>
            <a:srgbClr val="40A66C"/>
          </a:solidFill>
        </p:spPr>
        <p:txBody>
          <a:bodyPr wrap="square" rtlCol="0">
            <a:spAutoFit/>
          </a:bodyPr>
          <a:lstStyle/>
          <a:p>
            <a:pPr algn="ctr"/>
            <a:r>
              <a:rPr kumimoji="1" lang="ja-JP" altLang="en-US" sz="3200" b="1" dirty="0" smtClean="0">
                <a:solidFill>
                  <a:schemeClr val="bg1"/>
                </a:solidFill>
                <a:latin typeface="メイリオ"/>
                <a:ea typeface="メイリオ"/>
                <a:cs typeface="メイリオ"/>
              </a:rPr>
              <a:t>しかし、分析人材の確保は困難</a:t>
            </a:r>
            <a:endParaRPr kumimoji="1" lang="ja-JP" altLang="en-US" sz="3200" b="1" dirty="0">
              <a:solidFill>
                <a:schemeClr val="bg1"/>
              </a:solidFill>
              <a:latin typeface="メイリオ"/>
              <a:ea typeface="メイリオ"/>
              <a:cs typeface="メイリオ"/>
            </a:endParaRPr>
          </a:p>
        </p:txBody>
      </p:sp>
    </p:spTree>
    <p:extLst>
      <p:ext uri="{BB962C8B-B14F-4D97-AF65-F5344CB8AC3E}">
        <p14:creationId xmlns:p14="http://schemas.microsoft.com/office/powerpoint/2010/main" val="3289201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なぜ分析人材の確保が難しいのか？</a:t>
            </a:r>
            <a:endParaRPr kumimoji="1" lang="ja-JP" altLang="en-US" dirty="0"/>
          </a:p>
        </p:txBody>
      </p:sp>
      <p:graphicFrame>
        <p:nvGraphicFramePr>
          <p:cNvPr id="3" name="図表 2"/>
          <p:cNvGraphicFramePr/>
          <p:nvPr>
            <p:extLst>
              <p:ext uri="{D42A27DB-BD31-4B8C-83A1-F6EECF244321}">
                <p14:modId xmlns:p14="http://schemas.microsoft.com/office/powerpoint/2010/main" val="117356633"/>
              </p:ext>
            </p:extLst>
          </p:nvPr>
        </p:nvGraphicFramePr>
        <p:xfrm>
          <a:off x="2119129" y="1337487"/>
          <a:ext cx="5000492" cy="2877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正方形/長方形 3"/>
          <p:cNvSpPr/>
          <p:nvPr/>
        </p:nvSpPr>
        <p:spPr>
          <a:xfrm>
            <a:off x="770053" y="4173763"/>
            <a:ext cx="7751198" cy="1412694"/>
          </a:xfrm>
          <a:prstGeom prst="rect">
            <a:avLst/>
          </a:prstGeom>
        </p:spPr>
        <p:txBody>
          <a:bodyPr wrap="square">
            <a:spAutoFit/>
          </a:bodyPr>
          <a:lstStyle/>
          <a:p>
            <a:pPr algn="ctr">
              <a:lnSpc>
                <a:spcPct val="120000"/>
              </a:lnSpc>
            </a:pPr>
            <a:r>
              <a:rPr lang="ja-JP" altLang="en-US" b="1" dirty="0" smtClean="0">
                <a:latin typeface="メイリオ"/>
                <a:ea typeface="メイリオ"/>
                <a:cs typeface="メイリオ"/>
              </a:rPr>
              <a:t>求める人材像</a:t>
            </a:r>
            <a:endParaRPr lang="en-US" altLang="ja-JP" b="1" dirty="0" smtClean="0">
              <a:latin typeface="メイリオ"/>
              <a:ea typeface="メイリオ"/>
              <a:cs typeface="メイリオ"/>
            </a:endParaRPr>
          </a:p>
          <a:p>
            <a:pPr algn="ctr">
              <a:lnSpc>
                <a:spcPct val="120000"/>
              </a:lnSpc>
            </a:pPr>
            <a:r>
              <a:rPr lang="ja-JP" altLang="en-US" dirty="0" smtClean="0">
                <a:latin typeface="メイリオ"/>
                <a:ea typeface="メイリオ"/>
                <a:cs typeface="メイリオ"/>
              </a:rPr>
              <a:t>自社ビジネスの理解に基づいた適切な課題設定ができて、</a:t>
            </a:r>
            <a:endParaRPr lang="en-US" altLang="ja-JP" dirty="0" smtClean="0">
              <a:latin typeface="メイリオ"/>
              <a:ea typeface="メイリオ"/>
              <a:cs typeface="メイリオ"/>
            </a:endParaRPr>
          </a:p>
          <a:p>
            <a:pPr algn="ctr">
              <a:lnSpc>
                <a:spcPct val="120000"/>
              </a:lnSpc>
            </a:pPr>
            <a:r>
              <a:rPr lang="ja-JP" altLang="en-US" dirty="0" smtClean="0">
                <a:latin typeface="メイリオ"/>
                <a:ea typeface="メイリオ"/>
                <a:cs typeface="メイリオ"/>
              </a:rPr>
              <a:t>必要な</a:t>
            </a:r>
            <a:r>
              <a:rPr lang="en-US" altLang="ja-JP" dirty="0" smtClean="0">
                <a:latin typeface="メイリオ"/>
                <a:ea typeface="メイリオ"/>
                <a:cs typeface="メイリオ"/>
              </a:rPr>
              <a:t>IT</a:t>
            </a:r>
            <a:r>
              <a:rPr lang="ja-JP" altLang="en-US" dirty="0" smtClean="0">
                <a:latin typeface="メイリオ"/>
                <a:ea typeface="メイリオ"/>
                <a:cs typeface="メイリオ"/>
              </a:rPr>
              <a:t>アーキテクチャと分析ロジックが考えられ、</a:t>
            </a:r>
            <a:endParaRPr lang="en-US" altLang="ja-JP" dirty="0" smtClean="0">
              <a:latin typeface="メイリオ"/>
              <a:ea typeface="メイリオ"/>
              <a:cs typeface="メイリオ"/>
            </a:endParaRPr>
          </a:p>
          <a:p>
            <a:pPr algn="ctr">
              <a:lnSpc>
                <a:spcPct val="120000"/>
              </a:lnSpc>
            </a:pPr>
            <a:r>
              <a:rPr lang="ja-JP" altLang="en-US" dirty="0" smtClean="0">
                <a:latin typeface="メイリオ"/>
                <a:ea typeface="メイリオ"/>
                <a:cs typeface="メイリオ"/>
              </a:rPr>
              <a:t>且つそれを相手に解るように伝えられる人</a:t>
            </a:r>
            <a:endParaRPr lang="en-US" altLang="ja-JP" sz="1400" dirty="0" smtClean="0">
              <a:latin typeface="メイリオ"/>
              <a:ea typeface="メイリオ"/>
              <a:cs typeface="メイリオ"/>
            </a:endParaRPr>
          </a:p>
        </p:txBody>
      </p:sp>
      <p:sp>
        <p:nvSpPr>
          <p:cNvPr id="5" name="テキスト ボックス 4"/>
          <p:cNvSpPr txBox="1"/>
          <p:nvPr/>
        </p:nvSpPr>
        <p:spPr>
          <a:xfrm>
            <a:off x="6231358" y="1229408"/>
            <a:ext cx="2968760" cy="923330"/>
          </a:xfrm>
          <a:prstGeom prst="rect">
            <a:avLst/>
          </a:prstGeom>
          <a:noFill/>
        </p:spPr>
        <p:txBody>
          <a:bodyPr wrap="square" rtlCol="0">
            <a:spAutoFit/>
          </a:bodyPr>
          <a:lstStyle/>
          <a:p>
            <a:pPr marL="285750" indent="-285750">
              <a:buFont typeface="Arial"/>
              <a:buChar char="•"/>
            </a:pPr>
            <a:r>
              <a:rPr lang="ja-JP" altLang="en-US" dirty="0" smtClean="0">
                <a:latin typeface="メイリオ"/>
                <a:ea typeface="メイリオ"/>
                <a:cs typeface="メイリオ"/>
              </a:rPr>
              <a:t>ビジネス理解</a:t>
            </a:r>
            <a:endParaRPr lang="en-US" altLang="ja-JP" dirty="0" smtClean="0">
              <a:latin typeface="メイリオ"/>
              <a:ea typeface="メイリオ"/>
              <a:cs typeface="メイリオ"/>
            </a:endParaRPr>
          </a:p>
          <a:p>
            <a:pPr marL="285750" indent="-285750">
              <a:buFont typeface="Arial"/>
              <a:buChar char="•"/>
            </a:pPr>
            <a:r>
              <a:rPr lang="ja-JP" altLang="en-US" dirty="0" smtClean="0">
                <a:latin typeface="メイリオ"/>
                <a:ea typeface="メイリオ"/>
                <a:cs typeface="メイリオ"/>
              </a:rPr>
              <a:t>仮説設定力</a:t>
            </a:r>
            <a:endParaRPr kumimoji="1" lang="en-US" altLang="ja-JP" dirty="0" smtClean="0">
              <a:latin typeface="メイリオ"/>
              <a:ea typeface="メイリオ"/>
              <a:cs typeface="メイリオ"/>
            </a:endParaRPr>
          </a:p>
          <a:p>
            <a:pPr marL="285750" indent="-285750">
              <a:buFont typeface="Arial"/>
              <a:buChar char="•"/>
            </a:pPr>
            <a:r>
              <a:rPr lang="ja-JP" altLang="en-US" dirty="0" smtClean="0">
                <a:latin typeface="メイリオ"/>
                <a:ea typeface="メイリオ"/>
                <a:cs typeface="メイリオ"/>
              </a:rPr>
              <a:t>コミュニケーション力</a:t>
            </a:r>
            <a:endParaRPr lang="en-US" altLang="ja-JP" dirty="0" smtClean="0">
              <a:latin typeface="メイリオ"/>
              <a:ea typeface="メイリオ"/>
              <a:cs typeface="メイリオ"/>
            </a:endParaRPr>
          </a:p>
        </p:txBody>
      </p:sp>
      <p:sp>
        <p:nvSpPr>
          <p:cNvPr id="6" name="テキスト ボックス 5"/>
          <p:cNvSpPr txBox="1"/>
          <p:nvPr/>
        </p:nvSpPr>
        <p:spPr>
          <a:xfrm>
            <a:off x="6191244" y="2273465"/>
            <a:ext cx="3035893" cy="923330"/>
          </a:xfrm>
          <a:prstGeom prst="rect">
            <a:avLst/>
          </a:prstGeom>
          <a:noFill/>
        </p:spPr>
        <p:txBody>
          <a:bodyPr wrap="square" rtlCol="0">
            <a:spAutoFit/>
          </a:bodyPr>
          <a:lstStyle/>
          <a:p>
            <a:pPr marL="285750" indent="-285750">
              <a:buFont typeface="Arial"/>
              <a:buChar char="•"/>
            </a:pPr>
            <a:r>
              <a:rPr lang="ja-JP" altLang="en-US" dirty="0" smtClean="0">
                <a:latin typeface="メイリオ"/>
                <a:ea typeface="メイリオ"/>
                <a:cs typeface="メイリオ"/>
              </a:rPr>
              <a:t>プログラミングスキル</a:t>
            </a:r>
            <a:endParaRPr lang="en-US" altLang="ja-JP" dirty="0" smtClean="0">
              <a:latin typeface="メイリオ"/>
              <a:ea typeface="メイリオ"/>
              <a:cs typeface="メイリオ"/>
            </a:endParaRPr>
          </a:p>
          <a:p>
            <a:pPr marL="285750" indent="-285750">
              <a:buFont typeface="Arial"/>
              <a:buChar char="•"/>
            </a:pPr>
            <a:r>
              <a:rPr lang="ja-JP" altLang="en-US" dirty="0" smtClean="0">
                <a:latin typeface="メイリオ"/>
                <a:ea typeface="メイリオ"/>
                <a:cs typeface="メイリオ"/>
              </a:rPr>
              <a:t>データベース</a:t>
            </a:r>
            <a:endParaRPr lang="en-US" altLang="ja-JP" dirty="0" smtClean="0">
              <a:latin typeface="メイリオ"/>
              <a:ea typeface="メイリオ"/>
              <a:cs typeface="メイリオ"/>
            </a:endParaRPr>
          </a:p>
          <a:p>
            <a:pPr marL="285750" indent="-285750">
              <a:buFont typeface="Arial"/>
              <a:buChar char="•"/>
            </a:pPr>
            <a:r>
              <a:rPr lang="ja-JP" altLang="en-US" dirty="0" smtClean="0">
                <a:latin typeface="メイリオ"/>
                <a:ea typeface="メイリオ"/>
                <a:cs typeface="メイリオ"/>
              </a:rPr>
              <a:t>サーバー構築</a:t>
            </a:r>
            <a:endParaRPr lang="en-US" altLang="ja-JP" dirty="0" smtClean="0">
              <a:latin typeface="メイリオ"/>
              <a:ea typeface="メイリオ"/>
              <a:cs typeface="メイリオ"/>
            </a:endParaRPr>
          </a:p>
        </p:txBody>
      </p:sp>
      <p:sp>
        <p:nvSpPr>
          <p:cNvPr id="7" name="テキスト ボックス 6"/>
          <p:cNvSpPr txBox="1"/>
          <p:nvPr/>
        </p:nvSpPr>
        <p:spPr>
          <a:xfrm>
            <a:off x="993795" y="2250236"/>
            <a:ext cx="1910795" cy="923330"/>
          </a:xfrm>
          <a:prstGeom prst="rect">
            <a:avLst/>
          </a:prstGeom>
          <a:noFill/>
        </p:spPr>
        <p:txBody>
          <a:bodyPr wrap="square" rtlCol="0">
            <a:spAutoFit/>
          </a:bodyPr>
          <a:lstStyle/>
          <a:p>
            <a:pPr marL="285750" indent="-285750">
              <a:buFont typeface="Arial"/>
              <a:buChar char="•"/>
            </a:pPr>
            <a:r>
              <a:rPr lang="ja-JP" altLang="en-US" dirty="0" smtClean="0">
                <a:latin typeface="メイリオ"/>
                <a:ea typeface="メイリオ"/>
                <a:cs typeface="メイリオ"/>
              </a:rPr>
              <a:t>統計解析</a:t>
            </a:r>
            <a:endParaRPr lang="en-US" altLang="ja-JP" dirty="0" smtClean="0">
              <a:latin typeface="メイリオ"/>
              <a:ea typeface="メイリオ"/>
              <a:cs typeface="メイリオ"/>
            </a:endParaRPr>
          </a:p>
          <a:p>
            <a:pPr marL="285750" indent="-285750">
              <a:buFont typeface="Arial"/>
              <a:buChar char="•"/>
            </a:pPr>
            <a:r>
              <a:rPr lang="ja-JP" altLang="en-US" dirty="0" smtClean="0">
                <a:latin typeface="メイリオ"/>
                <a:ea typeface="メイリオ"/>
                <a:cs typeface="メイリオ"/>
              </a:rPr>
              <a:t>機械学習</a:t>
            </a:r>
            <a:endParaRPr lang="en-US" altLang="ja-JP" dirty="0" smtClean="0">
              <a:latin typeface="メイリオ"/>
              <a:ea typeface="メイリオ"/>
              <a:cs typeface="メイリオ"/>
            </a:endParaRPr>
          </a:p>
          <a:p>
            <a:pPr marL="285750" indent="-285750">
              <a:buFont typeface="Arial"/>
              <a:buChar char="•"/>
            </a:pPr>
            <a:r>
              <a:rPr lang="ja-JP" altLang="en-US" dirty="0" smtClean="0">
                <a:latin typeface="メイリオ"/>
                <a:ea typeface="メイリオ"/>
                <a:cs typeface="メイリオ"/>
              </a:rPr>
              <a:t>データ可視化</a:t>
            </a:r>
            <a:endParaRPr lang="en-US" altLang="ja-JP" dirty="0" smtClean="0">
              <a:latin typeface="メイリオ"/>
              <a:ea typeface="メイリオ"/>
              <a:cs typeface="メイリオ"/>
            </a:endParaRPr>
          </a:p>
        </p:txBody>
      </p:sp>
      <p:cxnSp>
        <p:nvCxnSpPr>
          <p:cNvPr id="8" name="Shape 314"/>
          <p:cNvCxnSpPr/>
          <p:nvPr/>
        </p:nvCxnSpPr>
        <p:spPr>
          <a:xfrm>
            <a:off x="2742473" y="2671372"/>
            <a:ext cx="1040248" cy="422412"/>
          </a:xfrm>
          <a:prstGeom prst="bentConnector3">
            <a:avLst>
              <a:gd name="adj1" fmla="val 99351"/>
            </a:avLst>
          </a:prstGeom>
          <a:noFill/>
          <a:ln w="28575" cap="flat" cmpd="sng">
            <a:solidFill>
              <a:srgbClr val="B7B7B7"/>
            </a:solidFill>
            <a:prstDash val="solid"/>
            <a:round/>
            <a:headEnd type="oval" w="lg" len="lg"/>
            <a:tailEnd type="oval" w="lg" len="lg"/>
          </a:ln>
        </p:spPr>
      </p:cxnSp>
      <p:cxnSp>
        <p:nvCxnSpPr>
          <p:cNvPr id="21" name="Shape 314"/>
          <p:cNvCxnSpPr/>
          <p:nvPr/>
        </p:nvCxnSpPr>
        <p:spPr>
          <a:xfrm rot="10800000" flipV="1">
            <a:off x="4687877" y="1432056"/>
            <a:ext cx="1472555" cy="324239"/>
          </a:xfrm>
          <a:prstGeom prst="bentConnector3">
            <a:avLst>
              <a:gd name="adj1" fmla="val 100459"/>
            </a:avLst>
          </a:prstGeom>
          <a:noFill/>
          <a:ln w="28575" cap="flat" cmpd="sng">
            <a:solidFill>
              <a:srgbClr val="B7B7B7"/>
            </a:solidFill>
            <a:prstDash val="solid"/>
            <a:round/>
            <a:headEnd type="oval" w="lg" len="lg"/>
            <a:tailEnd type="oval" w="lg" len="lg"/>
          </a:ln>
        </p:spPr>
      </p:cxnSp>
      <p:cxnSp>
        <p:nvCxnSpPr>
          <p:cNvPr id="27" name="Shape 314"/>
          <p:cNvCxnSpPr/>
          <p:nvPr/>
        </p:nvCxnSpPr>
        <p:spPr>
          <a:xfrm rot="10800000" flipV="1">
            <a:off x="5313113" y="2526365"/>
            <a:ext cx="752751" cy="584718"/>
          </a:xfrm>
          <a:prstGeom prst="bentConnector3">
            <a:avLst>
              <a:gd name="adj1" fmla="val 100252"/>
            </a:avLst>
          </a:prstGeom>
          <a:noFill/>
          <a:ln w="28575" cap="flat" cmpd="sng">
            <a:solidFill>
              <a:srgbClr val="B7B7B7"/>
            </a:solidFill>
            <a:prstDash val="solid"/>
            <a:round/>
            <a:headEnd type="oval" w="lg" len="lg"/>
            <a:tailEnd type="oval" w="lg" len="lg"/>
          </a:ln>
        </p:spPr>
      </p:cxnSp>
      <p:sp>
        <p:nvSpPr>
          <p:cNvPr id="31" name="正方形/長方形 30"/>
          <p:cNvSpPr/>
          <p:nvPr/>
        </p:nvSpPr>
        <p:spPr>
          <a:xfrm>
            <a:off x="716015" y="5620149"/>
            <a:ext cx="8524632" cy="634969"/>
          </a:xfrm>
          <a:prstGeom prst="rect">
            <a:avLst/>
          </a:prstGeom>
          <a:solidFill>
            <a:srgbClr val="40A66C"/>
          </a:solidFill>
          <a:ln>
            <a:solidFill>
              <a:srgbClr val="40A66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800" b="1" dirty="0" smtClean="0">
                <a:latin typeface="メイリオ"/>
                <a:ea typeface="メイリオ"/>
                <a:cs typeface="メイリオ"/>
              </a:rPr>
              <a:t>そのような人材はめったにいません</a:t>
            </a:r>
            <a:endParaRPr kumimoji="1" lang="ja-JP" altLang="en-US" sz="2800" b="1" dirty="0">
              <a:latin typeface="メイリオ"/>
              <a:ea typeface="メイリオ"/>
              <a:cs typeface="メイリオ"/>
            </a:endParaRPr>
          </a:p>
        </p:txBody>
      </p:sp>
    </p:spTree>
    <p:extLst>
      <p:ext uri="{BB962C8B-B14F-4D97-AF65-F5344CB8AC3E}">
        <p14:creationId xmlns:p14="http://schemas.microsoft.com/office/powerpoint/2010/main" val="2156705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linds(horizontal)">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2800" dirty="0" smtClean="0"/>
              <a:t>白ヤギからの提案</a:t>
            </a:r>
            <a:r>
              <a:rPr kumimoji="1" lang="en-US" altLang="ja-JP" sz="2800" dirty="0" smtClean="0"/>
              <a:t/>
            </a:r>
            <a:br>
              <a:rPr kumimoji="1" lang="en-US" altLang="ja-JP" sz="2800" dirty="0" smtClean="0"/>
            </a:br>
            <a:r>
              <a:rPr lang="ja-JP" altLang="en-US" sz="2800" dirty="0" smtClean="0"/>
              <a:t>社内の人材をトレーニングして分析人材へ育成する</a:t>
            </a:r>
            <a:endParaRPr kumimoji="1" lang="ja-JP" altLang="en-US" sz="2800" dirty="0"/>
          </a:p>
        </p:txBody>
      </p:sp>
      <p:sp>
        <p:nvSpPr>
          <p:cNvPr id="3" name="正方形/長方形 2"/>
          <p:cNvSpPr/>
          <p:nvPr/>
        </p:nvSpPr>
        <p:spPr>
          <a:xfrm>
            <a:off x="364761" y="1387387"/>
            <a:ext cx="9240647" cy="584776"/>
          </a:xfrm>
          <a:prstGeom prst="rect">
            <a:avLst/>
          </a:prstGeom>
        </p:spPr>
        <p:txBody>
          <a:bodyPr wrap="square">
            <a:spAutoFit/>
          </a:bodyPr>
          <a:lstStyle/>
          <a:p>
            <a:r>
              <a:rPr lang="ja-JP" altLang="en-US" sz="3200" dirty="0" smtClean="0">
                <a:latin typeface="メイリオ"/>
                <a:ea typeface="メイリオ"/>
                <a:cs typeface="メイリオ"/>
              </a:rPr>
              <a:t>データ分析の真のゴール</a:t>
            </a:r>
            <a:r>
              <a:rPr lang="en-US" altLang="en-US" sz="3200" dirty="0" smtClean="0">
                <a:latin typeface="メイリオ"/>
                <a:ea typeface="メイリオ"/>
                <a:cs typeface="メイリオ"/>
              </a:rPr>
              <a:t>= </a:t>
            </a:r>
            <a:r>
              <a:rPr lang="ja-JP" altLang="en-US" sz="3200" b="1" dirty="0" smtClean="0">
                <a:solidFill>
                  <a:srgbClr val="FF0000"/>
                </a:solidFill>
                <a:latin typeface="メイリオ"/>
                <a:ea typeface="メイリオ"/>
                <a:cs typeface="メイリオ"/>
              </a:rPr>
              <a:t>ビジネスインパクト</a:t>
            </a:r>
            <a:endParaRPr lang="en-US" altLang="ja-JP" sz="3200" b="1" dirty="0">
              <a:solidFill>
                <a:srgbClr val="FF0000"/>
              </a:solidFill>
              <a:latin typeface="メイリオ"/>
              <a:ea typeface="メイリオ"/>
              <a:cs typeface="メイリオ"/>
            </a:endParaRPr>
          </a:p>
        </p:txBody>
      </p:sp>
      <p:sp>
        <p:nvSpPr>
          <p:cNvPr id="4" name="テキスト ボックス 3"/>
          <p:cNvSpPr txBox="1"/>
          <p:nvPr/>
        </p:nvSpPr>
        <p:spPr>
          <a:xfrm>
            <a:off x="472841" y="4944650"/>
            <a:ext cx="8821845" cy="1077218"/>
          </a:xfrm>
          <a:prstGeom prst="rect">
            <a:avLst/>
          </a:prstGeom>
          <a:solidFill>
            <a:srgbClr val="40A66C"/>
          </a:solidFill>
        </p:spPr>
        <p:txBody>
          <a:bodyPr wrap="square" rtlCol="0">
            <a:spAutoFit/>
          </a:bodyPr>
          <a:lstStyle/>
          <a:p>
            <a:pPr algn="ctr"/>
            <a:r>
              <a:rPr kumimoji="1" lang="ja-JP" altLang="en-US" sz="3200" b="1" dirty="0" smtClean="0">
                <a:solidFill>
                  <a:schemeClr val="bg1"/>
                </a:solidFill>
                <a:latin typeface="メイリオ"/>
                <a:ea typeface="メイリオ"/>
                <a:cs typeface="メイリオ"/>
              </a:rPr>
              <a:t>社内の人材をトレーニングして</a:t>
            </a:r>
            <a:endParaRPr kumimoji="1" lang="en-US" altLang="ja-JP" sz="3200" b="1" dirty="0" smtClean="0">
              <a:solidFill>
                <a:schemeClr val="bg1"/>
              </a:solidFill>
              <a:latin typeface="メイリオ"/>
              <a:ea typeface="メイリオ"/>
              <a:cs typeface="メイリオ"/>
            </a:endParaRPr>
          </a:p>
          <a:p>
            <a:pPr algn="ctr"/>
            <a:r>
              <a:rPr lang="ja-JP" altLang="en-US" sz="3200" b="1" dirty="0" smtClean="0">
                <a:solidFill>
                  <a:schemeClr val="bg1"/>
                </a:solidFill>
                <a:latin typeface="メイリオ"/>
                <a:ea typeface="メイリオ"/>
                <a:cs typeface="メイリオ"/>
              </a:rPr>
              <a:t>分析ケイパビリティを備える</a:t>
            </a:r>
            <a:endParaRPr kumimoji="1" lang="ja-JP" altLang="en-US" sz="3200" b="1" dirty="0">
              <a:solidFill>
                <a:schemeClr val="bg1"/>
              </a:solidFill>
              <a:latin typeface="メイリオ"/>
              <a:ea typeface="メイリオ"/>
              <a:cs typeface="メイリオ"/>
            </a:endParaRPr>
          </a:p>
        </p:txBody>
      </p:sp>
      <p:sp>
        <p:nvSpPr>
          <p:cNvPr id="5" name="正方形/長方形 4"/>
          <p:cNvSpPr/>
          <p:nvPr/>
        </p:nvSpPr>
        <p:spPr>
          <a:xfrm>
            <a:off x="432312" y="2744375"/>
            <a:ext cx="8862374" cy="1569660"/>
          </a:xfrm>
          <a:prstGeom prst="rect">
            <a:avLst/>
          </a:prstGeom>
        </p:spPr>
        <p:txBody>
          <a:bodyPr wrap="square">
            <a:spAutoFit/>
          </a:bodyPr>
          <a:lstStyle/>
          <a:p>
            <a:r>
              <a:rPr lang="ja-JP" altLang="en-US" sz="2400" dirty="0" smtClean="0">
                <a:latin typeface="メイリオ"/>
                <a:ea typeface="メイリオ"/>
                <a:cs typeface="メイリオ"/>
              </a:rPr>
              <a:t>ビジネスインパクトを出すための条件</a:t>
            </a:r>
            <a:endParaRPr lang="en-US" altLang="ja-JP" sz="2400" dirty="0">
              <a:latin typeface="メイリオ"/>
              <a:ea typeface="メイリオ"/>
              <a:cs typeface="メイリオ"/>
            </a:endParaRPr>
          </a:p>
          <a:p>
            <a:pPr marL="457200" indent="-457200">
              <a:buFont typeface="Arial"/>
              <a:buChar char="•"/>
            </a:pPr>
            <a:r>
              <a:rPr lang="ja-JP" altLang="en-US" sz="2400" dirty="0">
                <a:latin typeface="メイリオ"/>
                <a:ea typeface="メイリオ"/>
                <a:cs typeface="メイリオ"/>
              </a:rPr>
              <a:t>ビジネス課題や業界構造の</a:t>
            </a:r>
            <a:r>
              <a:rPr lang="ja-JP" altLang="en-US" sz="2400" dirty="0" smtClean="0">
                <a:latin typeface="メイリオ"/>
                <a:ea typeface="メイリオ"/>
                <a:cs typeface="メイリオ"/>
              </a:rPr>
              <a:t>理解</a:t>
            </a:r>
            <a:endParaRPr lang="en-US" altLang="ja-JP" sz="2400" dirty="0">
              <a:latin typeface="メイリオ"/>
              <a:ea typeface="メイリオ"/>
              <a:cs typeface="メイリオ"/>
            </a:endParaRPr>
          </a:p>
          <a:p>
            <a:pPr marL="457200" indent="-457200">
              <a:buFont typeface="Arial"/>
              <a:buChar char="•"/>
            </a:pPr>
            <a:r>
              <a:rPr lang="ja-JP" altLang="en-US" sz="2400" dirty="0">
                <a:latin typeface="メイリオ"/>
                <a:ea typeface="メイリオ"/>
                <a:cs typeface="メイリオ"/>
              </a:rPr>
              <a:t>分析結果をアクションに</a:t>
            </a:r>
            <a:r>
              <a:rPr lang="ja-JP" altLang="en-US" sz="2400" dirty="0" smtClean="0">
                <a:latin typeface="メイリオ"/>
                <a:ea typeface="メイリオ"/>
                <a:cs typeface="メイリオ"/>
              </a:rPr>
              <a:t>移すための社内調整</a:t>
            </a:r>
            <a:endParaRPr lang="en-US" altLang="ja-JP" sz="2400" dirty="0">
              <a:latin typeface="メイリオ"/>
              <a:ea typeface="メイリオ"/>
              <a:cs typeface="メイリオ"/>
            </a:endParaRPr>
          </a:p>
          <a:p>
            <a:pPr marL="457200" indent="-457200">
              <a:buFont typeface="Arial"/>
              <a:buChar char="•"/>
            </a:pPr>
            <a:r>
              <a:rPr lang="ja-JP" altLang="en-US" sz="2400" dirty="0">
                <a:latin typeface="メイリオ"/>
                <a:ea typeface="メイリオ"/>
                <a:cs typeface="メイリオ"/>
              </a:rPr>
              <a:t>継続的な</a:t>
            </a:r>
            <a:r>
              <a:rPr lang="en-US" altLang="ja-JP" sz="2400" dirty="0">
                <a:latin typeface="メイリオ"/>
                <a:ea typeface="メイリオ"/>
                <a:cs typeface="メイリオ"/>
              </a:rPr>
              <a:t>PDCA</a:t>
            </a:r>
            <a:r>
              <a:rPr lang="ja-JP" altLang="en-US" sz="2400" dirty="0" smtClean="0">
                <a:latin typeface="メイリオ"/>
                <a:ea typeface="メイリオ"/>
                <a:cs typeface="メイリオ"/>
              </a:rPr>
              <a:t>サイクル</a:t>
            </a:r>
            <a:endParaRPr lang="ja-JP" altLang="en-US" sz="2400" dirty="0"/>
          </a:p>
        </p:txBody>
      </p:sp>
      <p:sp>
        <p:nvSpPr>
          <p:cNvPr id="6" name="二等辺三角形 5"/>
          <p:cNvSpPr/>
          <p:nvPr/>
        </p:nvSpPr>
        <p:spPr>
          <a:xfrm>
            <a:off x="3593585" y="2107556"/>
            <a:ext cx="2796511" cy="445829"/>
          </a:xfrm>
          <a:prstGeom prst="triangle">
            <a:avLst/>
          </a:prstGeom>
          <a:solidFill>
            <a:srgbClr val="40A66C"/>
          </a:solidFill>
          <a:ln>
            <a:solidFill>
              <a:srgbClr val="40A66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965948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2800" dirty="0" smtClean="0"/>
              <a:t>白ヤギ</a:t>
            </a:r>
            <a:r>
              <a:rPr kumimoji="1" lang="en-US" altLang="ja-JP" sz="2800" dirty="0" smtClean="0"/>
              <a:t>E-learning</a:t>
            </a:r>
            <a:r>
              <a:rPr kumimoji="1" lang="ja-JP" altLang="en-US" sz="2800" dirty="0" smtClean="0"/>
              <a:t>の対象者</a:t>
            </a:r>
            <a:endParaRPr kumimoji="1" lang="ja-JP" altLang="en-US" sz="2800" dirty="0"/>
          </a:p>
        </p:txBody>
      </p:sp>
      <p:sp>
        <p:nvSpPr>
          <p:cNvPr id="3" name="テキスト ボックス 2"/>
          <p:cNvSpPr txBox="1"/>
          <p:nvPr/>
        </p:nvSpPr>
        <p:spPr>
          <a:xfrm>
            <a:off x="391783" y="1391527"/>
            <a:ext cx="9010981" cy="3539431"/>
          </a:xfrm>
          <a:prstGeom prst="rect">
            <a:avLst/>
          </a:prstGeom>
          <a:noFill/>
        </p:spPr>
        <p:txBody>
          <a:bodyPr wrap="square" rtlCol="0">
            <a:spAutoFit/>
          </a:bodyPr>
          <a:lstStyle/>
          <a:p>
            <a:pPr marL="457200" indent="-457200">
              <a:buFont typeface="Arial"/>
              <a:buChar char="•"/>
            </a:pPr>
            <a:r>
              <a:rPr kumimoji="1" lang="ja-JP" altLang="en-US" sz="2800" dirty="0" smtClean="0">
                <a:latin typeface="メイリオ"/>
                <a:ea typeface="メイリオ"/>
                <a:cs typeface="メイリオ"/>
              </a:rPr>
              <a:t>データ分析プロジェクトをリードする</a:t>
            </a:r>
            <a:endParaRPr lang="en-US" altLang="ja-JP" sz="2800" dirty="0">
              <a:latin typeface="メイリオ"/>
              <a:ea typeface="メイリオ"/>
              <a:cs typeface="メイリオ"/>
            </a:endParaRPr>
          </a:p>
          <a:p>
            <a:pPr lvl="1"/>
            <a:r>
              <a:rPr kumimoji="1" lang="ja-JP" altLang="en-US" sz="2800" dirty="0" smtClean="0">
                <a:latin typeface="メイリオ"/>
                <a:ea typeface="メイリオ"/>
                <a:cs typeface="メイリオ"/>
              </a:rPr>
              <a:t>プロジェクトマネージャーや営業担当者</a:t>
            </a:r>
            <a:endParaRPr kumimoji="1" lang="en-US" altLang="ja-JP" sz="2800" dirty="0" smtClean="0">
              <a:latin typeface="メイリオ"/>
              <a:ea typeface="メイリオ"/>
              <a:cs typeface="メイリオ"/>
            </a:endParaRPr>
          </a:p>
          <a:p>
            <a:pPr lvl="1"/>
            <a:endParaRPr lang="en-US" altLang="ja-JP" sz="2800" dirty="0">
              <a:latin typeface="メイリオ"/>
              <a:ea typeface="メイリオ"/>
              <a:cs typeface="メイリオ"/>
            </a:endParaRPr>
          </a:p>
          <a:p>
            <a:pPr marL="457200" indent="-457200">
              <a:buFont typeface="Arial"/>
              <a:buChar char="•"/>
            </a:pPr>
            <a:r>
              <a:rPr lang="ja-JP" altLang="en-US" sz="2800" dirty="0" smtClean="0">
                <a:latin typeface="メイリオ"/>
                <a:ea typeface="メイリオ"/>
                <a:cs typeface="メイリオ"/>
              </a:rPr>
              <a:t>大量データを扱った分析をしたい</a:t>
            </a:r>
            <a:endParaRPr lang="en-US" altLang="ja-JP" sz="2800" dirty="0" smtClean="0">
              <a:latin typeface="メイリオ"/>
              <a:ea typeface="メイリオ"/>
              <a:cs typeface="メイリオ"/>
            </a:endParaRPr>
          </a:p>
          <a:p>
            <a:pPr lvl="1"/>
            <a:r>
              <a:rPr lang="ja-JP" altLang="en-US" sz="2800" dirty="0" smtClean="0">
                <a:latin typeface="メイリオ"/>
                <a:ea typeface="メイリオ"/>
                <a:cs typeface="メイリオ"/>
              </a:rPr>
              <a:t>経営企画担当者</a:t>
            </a:r>
            <a:endParaRPr lang="en-US" altLang="ja-JP" sz="2800" dirty="0" smtClean="0">
              <a:latin typeface="メイリオ"/>
              <a:ea typeface="メイリオ"/>
              <a:cs typeface="メイリオ"/>
            </a:endParaRPr>
          </a:p>
          <a:p>
            <a:pPr marL="457200" indent="-457200">
              <a:buFont typeface="Arial"/>
              <a:buChar char="•"/>
            </a:pPr>
            <a:endParaRPr kumimoji="1" lang="en-US" altLang="ja-JP" sz="2800" dirty="0">
              <a:latin typeface="メイリオ"/>
              <a:ea typeface="メイリオ"/>
              <a:cs typeface="メイリオ"/>
            </a:endParaRPr>
          </a:p>
          <a:p>
            <a:pPr marL="457200" indent="-457200">
              <a:buFont typeface="Arial"/>
              <a:buChar char="•"/>
            </a:pPr>
            <a:r>
              <a:rPr lang="ja-JP" altLang="en-US" sz="2800" dirty="0" smtClean="0">
                <a:latin typeface="メイリオ"/>
                <a:ea typeface="メイリオ"/>
                <a:cs typeface="メイリオ"/>
              </a:rPr>
              <a:t>統計学や機械学習をビジネスに活かしていきたい</a:t>
            </a:r>
            <a:endParaRPr lang="en-US" altLang="ja-JP" sz="2800" dirty="0" smtClean="0">
              <a:latin typeface="メイリオ"/>
              <a:ea typeface="メイリオ"/>
              <a:cs typeface="メイリオ"/>
            </a:endParaRPr>
          </a:p>
          <a:p>
            <a:pPr lvl="1"/>
            <a:r>
              <a:rPr lang="ja-JP" altLang="en-US" sz="2800" dirty="0" smtClean="0">
                <a:latin typeface="メイリオ"/>
                <a:ea typeface="メイリオ"/>
                <a:cs typeface="メイリオ"/>
              </a:rPr>
              <a:t>マーケターや技術担当者</a:t>
            </a:r>
            <a:endParaRPr kumimoji="1" lang="ja-JP" altLang="en-US" sz="2800" dirty="0">
              <a:latin typeface="メイリオ"/>
              <a:ea typeface="メイリオ"/>
              <a:cs typeface="メイリオ"/>
            </a:endParaRPr>
          </a:p>
        </p:txBody>
      </p:sp>
    </p:spTree>
    <p:extLst>
      <p:ext uri="{BB962C8B-B14F-4D97-AF65-F5344CB8AC3E}">
        <p14:creationId xmlns:p14="http://schemas.microsoft.com/office/powerpoint/2010/main" val="2778153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2800" dirty="0" smtClean="0"/>
              <a:t>カリキュラム</a:t>
            </a:r>
            <a:endParaRPr kumimoji="1" lang="ja-JP" altLang="en-US" sz="2800" dirty="0"/>
          </a:p>
        </p:txBody>
      </p:sp>
      <p:sp>
        <p:nvSpPr>
          <p:cNvPr id="28" name="テキスト ボックス 27"/>
          <p:cNvSpPr txBox="1"/>
          <p:nvPr/>
        </p:nvSpPr>
        <p:spPr>
          <a:xfrm>
            <a:off x="389789" y="1795117"/>
            <a:ext cx="1519200" cy="523220"/>
          </a:xfrm>
          <a:prstGeom prst="rect">
            <a:avLst/>
          </a:prstGeom>
          <a:noFill/>
        </p:spPr>
        <p:txBody>
          <a:bodyPr wrap="square" rtlCol="0">
            <a:spAutoFit/>
          </a:bodyPr>
          <a:lstStyle/>
          <a:p>
            <a:r>
              <a:rPr lang="ja-JP" altLang="en-US" sz="1400" dirty="0" smtClean="0">
                <a:latin typeface="メイリオ"/>
                <a:ea typeface="メイリオ"/>
                <a:cs typeface="メイリオ"/>
              </a:rPr>
              <a:t>ビッグデータ</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ビジネス</a:t>
            </a:r>
            <a:endParaRPr kumimoji="1" lang="ja-JP" altLang="en-US" sz="1400" dirty="0">
              <a:latin typeface="メイリオ"/>
              <a:ea typeface="メイリオ"/>
              <a:cs typeface="メイリオ"/>
            </a:endParaRPr>
          </a:p>
        </p:txBody>
      </p:sp>
      <p:sp>
        <p:nvSpPr>
          <p:cNvPr id="29" name="テキスト ボックス 28"/>
          <p:cNvSpPr txBox="1"/>
          <p:nvPr/>
        </p:nvSpPr>
        <p:spPr>
          <a:xfrm>
            <a:off x="366712" y="3033482"/>
            <a:ext cx="1519200" cy="523220"/>
          </a:xfrm>
          <a:prstGeom prst="rect">
            <a:avLst/>
          </a:prstGeom>
          <a:noFill/>
        </p:spPr>
        <p:txBody>
          <a:bodyPr wrap="square" rtlCol="0">
            <a:spAutoFit/>
          </a:bodyPr>
          <a:lstStyle/>
          <a:p>
            <a:r>
              <a:rPr kumimoji="1" lang="ja-JP" altLang="en-US" sz="1400" dirty="0" smtClean="0">
                <a:latin typeface="メイリオ"/>
                <a:ea typeface="メイリオ"/>
                <a:cs typeface="メイリオ"/>
              </a:rPr>
              <a:t>データ</a:t>
            </a:r>
            <a:r>
              <a:rPr lang="ja-JP" altLang="en-US" sz="1400" dirty="0" smtClean="0">
                <a:latin typeface="メイリオ"/>
                <a:ea typeface="メイリオ"/>
                <a:cs typeface="メイリオ"/>
              </a:rPr>
              <a:t>ベース</a:t>
            </a:r>
            <a:endParaRPr lang="en-US" altLang="ja-JP" sz="1400" dirty="0" smtClean="0">
              <a:latin typeface="メイリオ"/>
              <a:ea typeface="メイリオ"/>
              <a:cs typeface="メイリオ"/>
            </a:endParaRPr>
          </a:p>
          <a:p>
            <a:r>
              <a:rPr kumimoji="1" lang="ja-JP" altLang="en-US" sz="1400" dirty="0" smtClean="0">
                <a:latin typeface="メイリオ"/>
                <a:ea typeface="メイリオ"/>
                <a:cs typeface="メイリオ"/>
              </a:rPr>
              <a:t>操作</a:t>
            </a:r>
            <a:endParaRPr kumimoji="1" lang="ja-JP" altLang="en-US" sz="1400" dirty="0">
              <a:latin typeface="メイリオ"/>
              <a:ea typeface="メイリオ"/>
              <a:cs typeface="メイリオ"/>
            </a:endParaRPr>
          </a:p>
        </p:txBody>
      </p:sp>
      <p:sp>
        <p:nvSpPr>
          <p:cNvPr id="30" name="テキスト ボックス 29"/>
          <p:cNvSpPr txBox="1"/>
          <p:nvPr/>
        </p:nvSpPr>
        <p:spPr>
          <a:xfrm>
            <a:off x="403193" y="3952278"/>
            <a:ext cx="1519200" cy="307777"/>
          </a:xfrm>
          <a:prstGeom prst="rect">
            <a:avLst/>
          </a:prstGeom>
          <a:noFill/>
        </p:spPr>
        <p:txBody>
          <a:bodyPr wrap="square" rtlCol="0">
            <a:spAutoFit/>
          </a:bodyPr>
          <a:lstStyle/>
          <a:p>
            <a:r>
              <a:rPr lang="ja-JP" altLang="en-US" sz="1400" dirty="0" smtClean="0">
                <a:latin typeface="メイリオ"/>
                <a:ea typeface="メイリオ"/>
                <a:cs typeface="メイリオ"/>
              </a:rPr>
              <a:t>ビジネス統計学</a:t>
            </a:r>
            <a:endParaRPr lang="en-US" altLang="ja-JP" sz="1400" dirty="0">
              <a:latin typeface="メイリオ"/>
              <a:ea typeface="メイリオ"/>
              <a:cs typeface="メイリオ"/>
            </a:endParaRPr>
          </a:p>
        </p:txBody>
      </p:sp>
      <p:sp>
        <p:nvSpPr>
          <p:cNvPr id="31" name="テキスト ボックス 30"/>
          <p:cNvSpPr txBox="1"/>
          <p:nvPr/>
        </p:nvSpPr>
        <p:spPr>
          <a:xfrm>
            <a:off x="3644041" y="1360488"/>
            <a:ext cx="1003300" cy="307777"/>
          </a:xfrm>
          <a:prstGeom prst="rect">
            <a:avLst/>
          </a:prstGeom>
          <a:noFill/>
        </p:spPr>
        <p:txBody>
          <a:bodyPr wrap="square" rtlCol="0">
            <a:spAutoFit/>
          </a:bodyPr>
          <a:lstStyle/>
          <a:p>
            <a:pPr algn="ctr"/>
            <a:r>
              <a:rPr kumimoji="1" lang="ja-JP" altLang="en-US" sz="1400" dirty="0" smtClean="0">
                <a:latin typeface="メイリオ"/>
                <a:ea typeface="メイリオ"/>
                <a:cs typeface="メイリオ"/>
              </a:rPr>
              <a:t>入門</a:t>
            </a:r>
            <a:endParaRPr kumimoji="1" lang="ja-JP" altLang="en-US" sz="1400" dirty="0">
              <a:latin typeface="メイリオ"/>
              <a:ea typeface="メイリオ"/>
              <a:cs typeface="メイリオ"/>
            </a:endParaRPr>
          </a:p>
        </p:txBody>
      </p:sp>
      <p:sp>
        <p:nvSpPr>
          <p:cNvPr id="32" name="テキスト ボックス 31"/>
          <p:cNvSpPr txBox="1"/>
          <p:nvPr/>
        </p:nvSpPr>
        <p:spPr>
          <a:xfrm>
            <a:off x="5845589" y="1372399"/>
            <a:ext cx="1003300" cy="307777"/>
          </a:xfrm>
          <a:prstGeom prst="rect">
            <a:avLst/>
          </a:prstGeom>
          <a:noFill/>
        </p:spPr>
        <p:txBody>
          <a:bodyPr wrap="square" rtlCol="0">
            <a:spAutoFit/>
          </a:bodyPr>
          <a:lstStyle/>
          <a:p>
            <a:pPr algn="ctr"/>
            <a:r>
              <a:rPr kumimoji="1" lang="ja-JP" altLang="en-US" sz="1400" dirty="0" smtClean="0">
                <a:latin typeface="メイリオ"/>
                <a:ea typeface="メイリオ"/>
                <a:cs typeface="メイリオ"/>
              </a:rPr>
              <a:t>初級</a:t>
            </a:r>
            <a:endParaRPr kumimoji="1" lang="ja-JP" altLang="en-US" sz="1400" dirty="0">
              <a:latin typeface="メイリオ"/>
              <a:ea typeface="メイリオ"/>
              <a:cs typeface="メイリオ"/>
            </a:endParaRPr>
          </a:p>
        </p:txBody>
      </p:sp>
      <p:sp>
        <p:nvSpPr>
          <p:cNvPr id="33" name="テキスト ボックス 32"/>
          <p:cNvSpPr txBox="1"/>
          <p:nvPr/>
        </p:nvSpPr>
        <p:spPr>
          <a:xfrm>
            <a:off x="7691486" y="1373582"/>
            <a:ext cx="1003300" cy="307777"/>
          </a:xfrm>
          <a:prstGeom prst="rect">
            <a:avLst/>
          </a:prstGeom>
          <a:noFill/>
        </p:spPr>
        <p:txBody>
          <a:bodyPr wrap="square" rtlCol="0">
            <a:spAutoFit/>
          </a:bodyPr>
          <a:lstStyle/>
          <a:p>
            <a:pPr algn="ctr"/>
            <a:r>
              <a:rPr kumimoji="1" lang="ja-JP" altLang="en-US" sz="1400" dirty="0" smtClean="0">
                <a:latin typeface="メイリオ"/>
                <a:ea typeface="メイリオ"/>
                <a:cs typeface="メイリオ"/>
              </a:rPr>
              <a:t>中級</a:t>
            </a:r>
            <a:endParaRPr kumimoji="1" lang="ja-JP" altLang="en-US" sz="1400" dirty="0">
              <a:latin typeface="メイリオ"/>
              <a:ea typeface="メイリオ"/>
              <a:cs typeface="メイリオ"/>
            </a:endParaRPr>
          </a:p>
        </p:txBody>
      </p:sp>
      <p:sp>
        <p:nvSpPr>
          <p:cNvPr id="34" name="テキスト ボックス 33"/>
          <p:cNvSpPr txBox="1"/>
          <p:nvPr/>
        </p:nvSpPr>
        <p:spPr>
          <a:xfrm>
            <a:off x="3398632" y="3019294"/>
            <a:ext cx="2578100" cy="523220"/>
          </a:xfrm>
          <a:prstGeom prst="rect">
            <a:avLst/>
          </a:prstGeom>
          <a:noFill/>
        </p:spPr>
        <p:txBody>
          <a:bodyPr wrap="square" rtlCol="0">
            <a:spAutoFit/>
          </a:bodyPr>
          <a:lstStyle/>
          <a:p>
            <a:r>
              <a:rPr lang="en-US" altLang="ja-JP" sz="1400" dirty="0" smtClean="0">
                <a:latin typeface="メイリオ"/>
                <a:ea typeface="メイリオ"/>
                <a:cs typeface="メイリオ"/>
              </a:rPr>
              <a:t>SQL</a:t>
            </a:r>
            <a:r>
              <a:rPr lang="ja-JP" altLang="en-US" sz="1400" dirty="0" smtClean="0">
                <a:latin typeface="メイリオ"/>
                <a:ea typeface="メイリオ"/>
                <a:cs typeface="メイリオ"/>
              </a:rPr>
              <a:t>入門</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（約１</a:t>
            </a:r>
            <a:r>
              <a:rPr lang="en-US" altLang="ja-JP" sz="1400" dirty="0" smtClean="0">
                <a:latin typeface="メイリオ"/>
                <a:ea typeface="メイリオ"/>
                <a:cs typeface="メイリオ"/>
              </a:rPr>
              <a:t>.5</a:t>
            </a:r>
            <a:r>
              <a:rPr lang="ja-JP" altLang="en-US" sz="1400" dirty="0" smtClean="0">
                <a:latin typeface="メイリオ"/>
                <a:ea typeface="メイリオ"/>
                <a:cs typeface="メイリオ"/>
              </a:rPr>
              <a:t>時間）</a:t>
            </a:r>
            <a:endParaRPr kumimoji="1" lang="ja-JP" altLang="en-US" sz="1400" dirty="0">
              <a:latin typeface="メイリオ"/>
              <a:ea typeface="メイリオ"/>
              <a:cs typeface="メイリオ"/>
            </a:endParaRPr>
          </a:p>
        </p:txBody>
      </p:sp>
      <p:sp>
        <p:nvSpPr>
          <p:cNvPr id="35" name="テキスト ボックス 34"/>
          <p:cNvSpPr txBox="1"/>
          <p:nvPr/>
        </p:nvSpPr>
        <p:spPr>
          <a:xfrm>
            <a:off x="5232904" y="3019294"/>
            <a:ext cx="2578100" cy="523220"/>
          </a:xfrm>
          <a:prstGeom prst="rect">
            <a:avLst/>
          </a:prstGeom>
          <a:noFill/>
        </p:spPr>
        <p:txBody>
          <a:bodyPr wrap="square" rtlCol="0">
            <a:spAutoFit/>
          </a:bodyPr>
          <a:lstStyle/>
          <a:p>
            <a:r>
              <a:rPr lang="en-US" altLang="ja-JP" sz="1400" dirty="0" smtClean="0">
                <a:latin typeface="メイリオ"/>
                <a:ea typeface="メイリオ"/>
                <a:cs typeface="メイリオ"/>
              </a:rPr>
              <a:t>SQL</a:t>
            </a:r>
            <a:r>
              <a:rPr lang="ja-JP" altLang="en-US" sz="1400" dirty="0" smtClean="0">
                <a:latin typeface="メイリオ"/>
                <a:ea typeface="メイリオ"/>
                <a:cs typeface="メイリオ"/>
              </a:rPr>
              <a:t>初級編</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（約１</a:t>
            </a:r>
            <a:r>
              <a:rPr lang="en-US" altLang="ja-JP" sz="1400" dirty="0" smtClean="0">
                <a:latin typeface="メイリオ"/>
                <a:ea typeface="メイリオ"/>
                <a:cs typeface="メイリオ"/>
              </a:rPr>
              <a:t>.5</a:t>
            </a:r>
            <a:r>
              <a:rPr lang="ja-JP" altLang="en-US" sz="1400" dirty="0" smtClean="0">
                <a:latin typeface="メイリオ"/>
                <a:ea typeface="メイリオ"/>
                <a:cs typeface="メイリオ"/>
              </a:rPr>
              <a:t>時間）</a:t>
            </a:r>
            <a:endParaRPr lang="en-US" altLang="ja-JP" sz="1400" dirty="0">
              <a:latin typeface="メイリオ"/>
              <a:ea typeface="メイリオ"/>
              <a:cs typeface="メイリオ"/>
            </a:endParaRPr>
          </a:p>
        </p:txBody>
      </p:sp>
      <p:sp>
        <p:nvSpPr>
          <p:cNvPr id="36" name="テキスト ボックス 35"/>
          <p:cNvSpPr txBox="1"/>
          <p:nvPr/>
        </p:nvSpPr>
        <p:spPr>
          <a:xfrm>
            <a:off x="3398632" y="3921476"/>
            <a:ext cx="2578100" cy="523220"/>
          </a:xfrm>
          <a:prstGeom prst="rect">
            <a:avLst/>
          </a:prstGeom>
          <a:noFill/>
        </p:spPr>
        <p:txBody>
          <a:bodyPr wrap="square" rtlCol="0">
            <a:spAutoFit/>
          </a:bodyPr>
          <a:lstStyle/>
          <a:p>
            <a:r>
              <a:rPr lang="ja-JP" altLang="en-US" sz="1400" dirty="0" smtClean="0">
                <a:latin typeface="メイリオ"/>
                <a:ea typeface="メイリオ"/>
                <a:cs typeface="メイリオ"/>
              </a:rPr>
              <a:t>ビジネス統計学入門</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（約１</a:t>
            </a:r>
            <a:r>
              <a:rPr lang="en-US" altLang="ja-JP" sz="1400" dirty="0" smtClean="0">
                <a:latin typeface="メイリオ"/>
                <a:ea typeface="メイリオ"/>
                <a:cs typeface="メイリオ"/>
              </a:rPr>
              <a:t>.5</a:t>
            </a:r>
            <a:r>
              <a:rPr lang="ja-JP" altLang="en-US" sz="1400" dirty="0" smtClean="0">
                <a:latin typeface="メイリオ"/>
                <a:ea typeface="メイリオ"/>
                <a:cs typeface="メイリオ"/>
              </a:rPr>
              <a:t>時間）</a:t>
            </a:r>
            <a:endParaRPr kumimoji="1" lang="en-US" altLang="ja-JP" sz="1400" dirty="0" smtClean="0">
              <a:latin typeface="メイリオ"/>
              <a:ea typeface="メイリオ"/>
              <a:cs typeface="メイリオ"/>
            </a:endParaRPr>
          </a:p>
        </p:txBody>
      </p:sp>
      <p:sp>
        <p:nvSpPr>
          <p:cNvPr id="37" name="テキスト ボックス 36"/>
          <p:cNvSpPr txBox="1"/>
          <p:nvPr/>
        </p:nvSpPr>
        <p:spPr>
          <a:xfrm>
            <a:off x="1956818" y="1348576"/>
            <a:ext cx="1244600" cy="307777"/>
          </a:xfrm>
          <a:prstGeom prst="rect">
            <a:avLst/>
          </a:prstGeom>
          <a:noFill/>
        </p:spPr>
        <p:txBody>
          <a:bodyPr wrap="square" rtlCol="0">
            <a:spAutoFit/>
          </a:bodyPr>
          <a:lstStyle/>
          <a:p>
            <a:pPr algn="ctr"/>
            <a:r>
              <a:rPr kumimoji="1" lang="ja-JP" altLang="en-US" sz="1400" dirty="0" smtClean="0">
                <a:latin typeface="メイリオ"/>
                <a:ea typeface="メイリオ"/>
                <a:cs typeface="メイリオ"/>
              </a:rPr>
              <a:t>主な対象</a:t>
            </a:r>
            <a:endParaRPr kumimoji="1" lang="ja-JP" altLang="en-US" sz="1400" dirty="0">
              <a:latin typeface="メイリオ"/>
              <a:ea typeface="メイリオ"/>
              <a:cs typeface="メイリオ"/>
            </a:endParaRPr>
          </a:p>
        </p:txBody>
      </p:sp>
      <p:sp>
        <p:nvSpPr>
          <p:cNvPr id="38" name="テキスト ボックス 37"/>
          <p:cNvSpPr txBox="1"/>
          <p:nvPr/>
        </p:nvSpPr>
        <p:spPr>
          <a:xfrm>
            <a:off x="1860605" y="1795117"/>
            <a:ext cx="1498600" cy="954107"/>
          </a:xfrm>
          <a:prstGeom prst="rect">
            <a:avLst/>
          </a:prstGeom>
          <a:noFill/>
        </p:spPr>
        <p:txBody>
          <a:bodyPr wrap="square" rtlCol="0">
            <a:spAutoFit/>
          </a:bodyPr>
          <a:lstStyle/>
          <a:p>
            <a:pPr marL="285750" indent="-285750">
              <a:buFont typeface="Arial"/>
              <a:buChar char="•"/>
            </a:pPr>
            <a:r>
              <a:rPr lang="en-US" altLang="ja-JP" sz="1400" dirty="0" smtClean="0">
                <a:latin typeface="メイリオ"/>
                <a:ea typeface="メイリオ"/>
                <a:cs typeface="メイリオ"/>
              </a:rPr>
              <a:t>IT</a:t>
            </a:r>
            <a:r>
              <a:rPr lang="ja-JP" altLang="en-US" sz="1400" dirty="0" smtClean="0">
                <a:latin typeface="メイリオ"/>
                <a:ea typeface="メイリオ"/>
                <a:cs typeface="メイリオ"/>
              </a:rPr>
              <a:t>営業担当者</a:t>
            </a:r>
            <a:endParaRPr lang="en-US" altLang="ja-JP" sz="1400" dirty="0">
              <a:latin typeface="メイリオ"/>
              <a:ea typeface="メイリオ"/>
              <a:cs typeface="メイリオ"/>
            </a:endParaRPr>
          </a:p>
          <a:p>
            <a:pPr marL="285750" indent="-285750">
              <a:buFont typeface="Arial"/>
              <a:buChar char="•"/>
            </a:pPr>
            <a:r>
              <a:rPr lang="en-US" altLang="ja-JP" sz="1400" dirty="0" smtClean="0">
                <a:latin typeface="メイリオ"/>
                <a:ea typeface="メイリオ"/>
                <a:cs typeface="メイリオ"/>
              </a:rPr>
              <a:t>PM</a:t>
            </a:r>
          </a:p>
          <a:p>
            <a:pPr marL="285750" indent="-285750">
              <a:buFont typeface="Arial"/>
              <a:buChar char="•"/>
            </a:pPr>
            <a:r>
              <a:rPr lang="en-US" altLang="ja-JP" sz="1400" dirty="0" smtClean="0">
                <a:latin typeface="メイリオ"/>
                <a:ea typeface="メイリオ"/>
                <a:cs typeface="メイリオ"/>
              </a:rPr>
              <a:t>DS</a:t>
            </a:r>
            <a:r>
              <a:rPr lang="ja-JP" altLang="en-US" sz="1400" dirty="0" smtClean="0">
                <a:latin typeface="メイリオ"/>
                <a:ea typeface="メイリオ"/>
                <a:cs typeface="メイリオ"/>
              </a:rPr>
              <a:t>初学者</a:t>
            </a:r>
            <a:endParaRPr kumimoji="1" lang="en-US" altLang="ja-JP" sz="1400" dirty="0">
              <a:latin typeface="メイリオ"/>
              <a:ea typeface="メイリオ"/>
              <a:cs typeface="メイリオ"/>
            </a:endParaRPr>
          </a:p>
        </p:txBody>
      </p:sp>
      <p:sp>
        <p:nvSpPr>
          <p:cNvPr id="39" name="テキスト ボックス 38"/>
          <p:cNvSpPr txBox="1"/>
          <p:nvPr/>
        </p:nvSpPr>
        <p:spPr>
          <a:xfrm>
            <a:off x="1860605" y="2980080"/>
            <a:ext cx="1407808" cy="738664"/>
          </a:xfrm>
          <a:prstGeom prst="rect">
            <a:avLst/>
          </a:prstGeom>
          <a:noFill/>
        </p:spPr>
        <p:txBody>
          <a:bodyPr wrap="square" rtlCol="0">
            <a:spAutoFit/>
          </a:bodyPr>
          <a:lstStyle/>
          <a:p>
            <a:pPr marL="285750" indent="-285750">
              <a:buFont typeface="Arial"/>
              <a:buChar char="•"/>
            </a:pPr>
            <a:r>
              <a:rPr kumimoji="1" lang="ja-JP" altLang="en-US" sz="1400" dirty="0" smtClean="0">
                <a:latin typeface="メイリオ"/>
                <a:ea typeface="メイリオ"/>
                <a:cs typeface="メイリオ"/>
              </a:rPr>
              <a:t>経営企画担当者</a:t>
            </a:r>
            <a:endParaRPr kumimoji="1" lang="en-US" altLang="ja-JP" sz="1400" dirty="0" smtClean="0">
              <a:latin typeface="メイリオ"/>
              <a:ea typeface="メイリオ"/>
              <a:cs typeface="メイリオ"/>
            </a:endParaRPr>
          </a:p>
          <a:p>
            <a:pPr marL="285750" indent="-285750">
              <a:buFont typeface="Arial"/>
              <a:buChar char="•"/>
            </a:pPr>
            <a:r>
              <a:rPr kumimoji="1" lang="en-US" altLang="ja-JP" sz="1400" dirty="0" smtClean="0">
                <a:latin typeface="メイリオ"/>
                <a:ea typeface="メイリオ"/>
                <a:cs typeface="メイリオ"/>
              </a:rPr>
              <a:t>DS</a:t>
            </a:r>
            <a:r>
              <a:rPr kumimoji="1" lang="ja-JP" altLang="en-US" sz="1400" dirty="0" smtClean="0">
                <a:latin typeface="メイリオ"/>
                <a:ea typeface="メイリオ"/>
                <a:cs typeface="メイリオ"/>
              </a:rPr>
              <a:t>初学者</a:t>
            </a:r>
            <a:endParaRPr kumimoji="1" lang="ja-JP" altLang="en-US" sz="1400" dirty="0">
              <a:latin typeface="メイリオ"/>
              <a:ea typeface="メイリオ"/>
              <a:cs typeface="メイリオ"/>
            </a:endParaRPr>
          </a:p>
        </p:txBody>
      </p:sp>
      <p:sp>
        <p:nvSpPr>
          <p:cNvPr id="40" name="テキスト ボックス 39"/>
          <p:cNvSpPr txBox="1"/>
          <p:nvPr/>
        </p:nvSpPr>
        <p:spPr>
          <a:xfrm>
            <a:off x="5178865" y="4988717"/>
            <a:ext cx="1943293" cy="523220"/>
          </a:xfrm>
          <a:prstGeom prst="rect">
            <a:avLst/>
          </a:prstGeom>
          <a:noFill/>
        </p:spPr>
        <p:txBody>
          <a:bodyPr wrap="square" rtlCol="0">
            <a:spAutoFit/>
          </a:bodyPr>
          <a:lstStyle/>
          <a:p>
            <a:r>
              <a:rPr lang="en-US" altLang="ja-JP" sz="1400" dirty="0" smtClean="0">
                <a:latin typeface="メイリオ"/>
                <a:ea typeface="メイリオ"/>
                <a:cs typeface="メイリオ"/>
              </a:rPr>
              <a:t>R</a:t>
            </a:r>
            <a:r>
              <a:rPr lang="ja-JP" altLang="en-US" sz="1400" dirty="0" smtClean="0">
                <a:latin typeface="メイリオ"/>
                <a:ea typeface="メイリオ"/>
                <a:cs typeface="メイリオ"/>
              </a:rPr>
              <a:t>で学ぶ回帰分析入門</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（約２時間）</a:t>
            </a:r>
            <a:endParaRPr lang="en-US" altLang="ja-JP" sz="1400" dirty="0" smtClean="0">
              <a:latin typeface="メイリオ"/>
              <a:ea typeface="メイリオ"/>
              <a:cs typeface="メイリオ"/>
            </a:endParaRPr>
          </a:p>
        </p:txBody>
      </p:sp>
      <p:sp>
        <p:nvSpPr>
          <p:cNvPr id="41" name="テキスト ボックス 40"/>
          <p:cNvSpPr txBox="1"/>
          <p:nvPr/>
        </p:nvSpPr>
        <p:spPr>
          <a:xfrm>
            <a:off x="7343457" y="3019294"/>
            <a:ext cx="1737740" cy="523220"/>
          </a:xfrm>
          <a:prstGeom prst="rect">
            <a:avLst/>
          </a:prstGeom>
          <a:noFill/>
        </p:spPr>
        <p:txBody>
          <a:bodyPr wrap="square" rtlCol="0">
            <a:spAutoFit/>
          </a:bodyPr>
          <a:lstStyle/>
          <a:p>
            <a:r>
              <a:rPr lang="en-US" altLang="ja-JP" sz="1400" dirty="0" smtClean="0">
                <a:latin typeface="メイリオ"/>
                <a:ea typeface="メイリオ"/>
                <a:cs typeface="メイリオ"/>
              </a:rPr>
              <a:t>SQL</a:t>
            </a:r>
            <a:r>
              <a:rPr lang="ja-JP" altLang="en-US" sz="1400" dirty="0" smtClean="0">
                <a:latin typeface="メイリオ"/>
                <a:ea typeface="メイリオ"/>
                <a:cs typeface="メイリオ"/>
              </a:rPr>
              <a:t>中級編</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（約１</a:t>
            </a:r>
            <a:r>
              <a:rPr lang="en-US" altLang="ja-JP" sz="1400" dirty="0" smtClean="0">
                <a:latin typeface="メイリオ"/>
                <a:ea typeface="メイリオ"/>
                <a:cs typeface="メイリオ"/>
              </a:rPr>
              <a:t>.5</a:t>
            </a:r>
            <a:r>
              <a:rPr lang="ja-JP" altLang="en-US" sz="1400" dirty="0" smtClean="0">
                <a:latin typeface="メイリオ"/>
                <a:ea typeface="メイリオ"/>
                <a:cs typeface="メイリオ"/>
              </a:rPr>
              <a:t>時間）</a:t>
            </a:r>
            <a:endParaRPr kumimoji="1" lang="en-US" altLang="ja-JP" sz="1400" dirty="0" smtClean="0">
              <a:latin typeface="メイリオ"/>
              <a:ea typeface="メイリオ"/>
              <a:cs typeface="メイリオ"/>
            </a:endParaRPr>
          </a:p>
        </p:txBody>
      </p:sp>
      <p:sp>
        <p:nvSpPr>
          <p:cNvPr id="42" name="テキスト ボックス 41"/>
          <p:cNvSpPr txBox="1"/>
          <p:nvPr/>
        </p:nvSpPr>
        <p:spPr>
          <a:xfrm>
            <a:off x="3398632" y="1834331"/>
            <a:ext cx="1856648" cy="523220"/>
          </a:xfrm>
          <a:prstGeom prst="rect">
            <a:avLst/>
          </a:prstGeom>
          <a:noFill/>
        </p:spPr>
        <p:txBody>
          <a:bodyPr wrap="square" rtlCol="0">
            <a:spAutoFit/>
          </a:bodyPr>
          <a:lstStyle/>
          <a:p>
            <a:r>
              <a:rPr lang="ja-JP" altLang="en-US" sz="1400" dirty="0" smtClean="0">
                <a:latin typeface="メイリオ"/>
                <a:ea typeface="メイリオ"/>
                <a:cs typeface="メイリオ"/>
              </a:rPr>
              <a:t>ビッグデータ入門</a:t>
            </a:r>
            <a:endParaRPr lang="en-US" altLang="ja-JP" sz="1400" dirty="0" smtClean="0">
              <a:latin typeface="メイリオ"/>
              <a:ea typeface="メイリオ"/>
              <a:cs typeface="メイリオ"/>
            </a:endParaRPr>
          </a:p>
          <a:p>
            <a:r>
              <a:rPr lang="en-US" altLang="ja-JP" sz="1400" dirty="0" smtClean="0">
                <a:latin typeface="メイリオ"/>
                <a:ea typeface="メイリオ"/>
                <a:cs typeface="メイリオ"/>
              </a:rPr>
              <a:t>(</a:t>
            </a:r>
            <a:r>
              <a:rPr lang="ja-JP" altLang="en-US" sz="1400" dirty="0" smtClean="0">
                <a:latin typeface="メイリオ"/>
                <a:ea typeface="メイリオ"/>
                <a:cs typeface="メイリオ"/>
              </a:rPr>
              <a:t>約</a:t>
            </a:r>
            <a:r>
              <a:rPr lang="en-US" altLang="ja-JP" sz="1400" dirty="0" smtClean="0">
                <a:latin typeface="メイリオ"/>
                <a:ea typeface="メイリオ"/>
                <a:cs typeface="メイリオ"/>
              </a:rPr>
              <a:t>1</a:t>
            </a:r>
            <a:r>
              <a:rPr lang="ja-JP" altLang="en-US" sz="1400" dirty="0" smtClean="0">
                <a:latin typeface="メイリオ"/>
                <a:ea typeface="メイリオ"/>
                <a:cs typeface="メイリオ"/>
              </a:rPr>
              <a:t>時間</a:t>
            </a:r>
            <a:r>
              <a:rPr lang="en-US" altLang="ja-JP" sz="1400" dirty="0" smtClean="0">
                <a:latin typeface="メイリオ"/>
                <a:ea typeface="メイリオ"/>
                <a:cs typeface="メイリオ"/>
              </a:rPr>
              <a:t>)</a:t>
            </a:r>
            <a:endParaRPr kumimoji="1" lang="ja-JP" altLang="en-US" sz="1400" dirty="0">
              <a:latin typeface="メイリオ"/>
              <a:ea typeface="メイリオ"/>
              <a:cs typeface="メイリオ"/>
            </a:endParaRPr>
          </a:p>
        </p:txBody>
      </p:sp>
      <p:sp>
        <p:nvSpPr>
          <p:cNvPr id="43" name="テキスト ボックス 42"/>
          <p:cNvSpPr txBox="1"/>
          <p:nvPr/>
        </p:nvSpPr>
        <p:spPr>
          <a:xfrm>
            <a:off x="5232904" y="1834331"/>
            <a:ext cx="1943293" cy="738664"/>
          </a:xfrm>
          <a:prstGeom prst="rect">
            <a:avLst/>
          </a:prstGeom>
          <a:noFill/>
        </p:spPr>
        <p:txBody>
          <a:bodyPr wrap="square" rtlCol="0">
            <a:spAutoFit/>
          </a:bodyPr>
          <a:lstStyle/>
          <a:p>
            <a:r>
              <a:rPr lang="ja-JP" altLang="en-US" sz="1400" dirty="0" smtClean="0">
                <a:latin typeface="メイリオ"/>
                <a:ea typeface="メイリオ"/>
                <a:cs typeface="メイリオ"/>
              </a:rPr>
              <a:t>データ分析プロジェクト概論</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（約１時間）</a:t>
            </a:r>
            <a:endParaRPr kumimoji="1" lang="ja-JP" altLang="en-US" sz="1400" dirty="0">
              <a:latin typeface="メイリオ"/>
              <a:ea typeface="メイリオ"/>
              <a:cs typeface="メイリオ"/>
            </a:endParaRPr>
          </a:p>
        </p:txBody>
      </p:sp>
      <p:sp>
        <p:nvSpPr>
          <p:cNvPr id="45" name="テキスト ボックス 44"/>
          <p:cNvSpPr txBox="1"/>
          <p:nvPr/>
        </p:nvSpPr>
        <p:spPr>
          <a:xfrm>
            <a:off x="3344593" y="4982778"/>
            <a:ext cx="1668987" cy="738664"/>
          </a:xfrm>
          <a:prstGeom prst="rect">
            <a:avLst/>
          </a:prstGeom>
          <a:noFill/>
        </p:spPr>
        <p:txBody>
          <a:bodyPr wrap="square" rtlCol="0">
            <a:spAutoFit/>
          </a:bodyPr>
          <a:lstStyle/>
          <a:p>
            <a:r>
              <a:rPr lang="ja-JP" altLang="en-US" sz="1400" dirty="0" smtClean="0">
                <a:latin typeface="メイリオ"/>
                <a:ea typeface="メイリオ"/>
                <a:cs typeface="メイリオ"/>
              </a:rPr>
              <a:t>統計パッケージ</a:t>
            </a:r>
            <a:endParaRPr lang="en-US" altLang="ja-JP" sz="1400" dirty="0" smtClean="0">
              <a:latin typeface="メイリオ"/>
              <a:ea typeface="メイリオ"/>
              <a:cs typeface="メイリオ"/>
            </a:endParaRPr>
          </a:p>
          <a:p>
            <a:r>
              <a:rPr lang="en-US" altLang="ja-JP" sz="1400" dirty="0" smtClean="0">
                <a:latin typeface="メイリオ"/>
                <a:ea typeface="メイリオ"/>
                <a:cs typeface="メイリオ"/>
              </a:rPr>
              <a:t>R</a:t>
            </a:r>
            <a:r>
              <a:rPr lang="ja-JP" altLang="en-US" sz="1400" dirty="0" smtClean="0">
                <a:latin typeface="メイリオ"/>
                <a:ea typeface="メイリオ"/>
                <a:cs typeface="メイリオ"/>
              </a:rPr>
              <a:t>入門</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（約２時間）</a:t>
            </a:r>
            <a:endParaRPr kumimoji="1" lang="en-US" altLang="ja-JP" sz="1400" dirty="0" smtClean="0">
              <a:latin typeface="メイリオ"/>
              <a:ea typeface="メイリオ"/>
              <a:cs typeface="メイリオ"/>
            </a:endParaRPr>
          </a:p>
        </p:txBody>
      </p:sp>
      <p:sp>
        <p:nvSpPr>
          <p:cNvPr id="46" name="テキスト ボックス 45"/>
          <p:cNvSpPr txBox="1"/>
          <p:nvPr/>
        </p:nvSpPr>
        <p:spPr>
          <a:xfrm>
            <a:off x="7289417" y="4975624"/>
            <a:ext cx="2499741" cy="738664"/>
          </a:xfrm>
          <a:prstGeom prst="rect">
            <a:avLst/>
          </a:prstGeom>
          <a:noFill/>
        </p:spPr>
        <p:txBody>
          <a:bodyPr wrap="square" rtlCol="0">
            <a:spAutoFit/>
          </a:bodyPr>
          <a:lstStyle/>
          <a:p>
            <a:r>
              <a:rPr lang="en-US" altLang="ja-JP" sz="1400" dirty="0" smtClean="0">
                <a:latin typeface="メイリオ"/>
                <a:ea typeface="メイリオ"/>
                <a:cs typeface="メイリオ"/>
              </a:rPr>
              <a:t>R</a:t>
            </a:r>
            <a:r>
              <a:rPr lang="ja-JP" altLang="en-US" sz="1400" dirty="0" smtClean="0">
                <a:latin typeface="メイリオ"/>
                <a:ea typeface="メイリオ"/>
                <a:cs typeface="メイリオ"/>
              </a:rPr>
              <a:t>で学ぶマーケティング分析 </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～機械</a:t>
            </a:r>
            <a:r>
              <a:rPr lang="ja-JP" altLang="en-US" sz="1400" dirty="0">
                <a:latin typeface="メイリオ"/>
                <a:ea typeface="メイリオ"/>
                <a:cs typeface="メイリオ"/>
              </a:rPr>
              <a:t>学習</a:t>
            </a:r>
            <a:r>
              <a:rPr lang="ja-JP" altLang="en-US" sz="1400" dirty="0" smtClean="0">
                <a:latin typeface="メイリオ"/>
                <a:ea typeface="メイリオ"/>
                <a:cs typeface="メイリオ"/>
              </a:rPr>
              <a:t>入門</a:t>
            </a:r>
            <a:r>
              <a:rPr lang="ja-JP" altLang="en-US" sz="1400" dirty="0">
                <a:latin typeface="メイリオ"/>
                <a:ea typeface="メイリオ"/>
                <a:cs typeface="メイリオ"/>
              </a:rPr>
              <a:t>～</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（約２時間）</a:t>
            </a:r>
            <a:endParaRPr lang="en-US" altLang="ja-JP" sz="1400" dirty="0" smtClean="0">
              <a:latin typeface="メイリオ"/>
              <a:ea typeface="メイリオ"/>
              <a:cs typeface="メイリオ"/>
            </a:endParaRPr>
          </a:p>
        </p:txBody>
      </p:sp>
      <p:cxnSp>
        <p:nvCxnSpPr>
          <p:cNvPr id="47" name="直線コネクタ 46"/>
          <p:cNvCxnSpPr/>
          <p:nvPr/>
        </p:nvCxnSpPr>
        <p:spPr>
          <a:xfrm>
            <a:off x="524342" y="2872702"/>
            <a:ext cx="8873545" cy="49498"/>
          </a:xfrm>
          <a:prstGeom prst="lin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48" name="直線コネクタ 47"/>
          <p:cNvCxnSpPr/>
          <p:nvPr/>
        </p:nvCxnSpPr>
        <p:spPr>
          <a:xfrm>
            <a:off x="516281" y="3816026"/>
            <a:ext cx="8873545" cy="25400"/>
          </a:xfrm>
          <a:prstGeom prst="lin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49" name="直線コネクタ 48"/>
          <p:cNvCxnSpPr/>
          <p:nvPr/>
        </p:nvCxnSpPr>
        <p:spPr>
          <a:xfrm>
            <a:off x="507324" y="1725605"/>
            <a:ext cx="8873545" cy="25400"/>
          </a:xfrm>
          <a:prstGeom prst="lin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cxnSp>
      <p:cxnSp>
        <p:nvCxnSpPr>
          <p:cNvPr id="50" name="直線コネクタ 49"/>
          <p:cNvCxnSpPr/>
          <p:nvPr/>
        </p:nvCxnSpPr>
        <p:spPr>
          <a:xfrm>
            <a:off x="478259" y="4850170"/>
            <a:ext cx="8873545" cy="25400"/>
          </a:xfrm>
          <a:prstGeom prst="line">
            <a:avLst/>
          </a:prstGeom>
          <a:ln>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51" name="テキスト ボックス 50"/>
          <p:cNvSpPr txBox="1"/>
          <p:nvPr/>
        </p:nvSpPr>
        <p:spPr>
          <a:xfrm>
            <a:off x="5232904" y="3916748"/>
            <a:ext cx="1740093" cy="738664"/>
          </a:xfrm>
          <a:prstGeom prst="rect">
            <a:avLst/>
          </a:prstGeom>
          <a:noFill/>
        </p:spPr>
        <p:txBody>
          <a:bodyPr wrap="square" rtlCol="0">
            <a:spAutoFit/>
          </a:bodyPr>
          <a:lstStyle/>
          <a:p>
            <a:r>
              <a:rPr lang="ja-JP" altLang="en-US" sz="1400" dirty="0" smtClean="0">
                <a:latin typeface="メイリオ"/>
                <a:ea typeface="メイリオ"/>
                <a:cs typeface="メイリオ"/>
              </a:rPr>
              <a:t>売上予測・</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統計的要因分析</a:t>
            </a:r>
            <a:endParaRPr lang="en-US" altLang="ja-JP" sz="1400" dirty="0" smtClean="0">
              <a:latin typeface="メイリオ"/>
              <a:ea typeface="メイリオ"/>
              <a:cs typeface="メイリオ"/>
            </a:endParaRPr>
          </a:p>
          <a:p>
            <a:r>
              <a:rPr lang="ja-JP" altLang="en-US" sz="1400" dirty="0" smtClean="0">
                <a:latin typeface="メイリオ"/>
                <a:ea typeface="メイリオ"/>
                <a:cs typeface="メイリオ"/>
              </a:rPr>
              <a:t>（約１</a:t>
            </a:r>
            <a:r>
              <a:rPr lang="en-US" altLang="ja-JP" sz="1400" dirty="0" smtClean="0">
                <a:latin typeface="メイリオ"/>
                <a:ea typeface="メイリオ"/>
                <a:cs typeface="メイリオ"/>
              </a:rPr>
              <a:t>.5</a:t>
            </a:r>
            <a:r>
              <a:rPr lang="ja-JP" altLang="en-US" sz="1400" dirty="0" smtClean="0">
                <a:latin typeface="メイリオ"/>
                <a:ea typeface="メイリオ"/>
                <a:cs typeface="メイリオ"/>
              </a:rPr>
              <a:t>時間）</a:t>
            </a:r>
            <a:endParaRPr lang="en-US" altLang="ja-JP" sz="1400" dirty="0" smtClean="0">
              <a:latin typeface="メイリオ"/>
              <a:ea typeface="メイリオ"/>
              <a:cs typeface="メイリオ"/>
            </a:endParaRPr>
          </a:p>
        </p:txBody>
      </p:sp>
      <p:sp>
        <p:nvSpPr>
          <p:cNvPr id="52" name="テキスト ボックス 51"/>
          <p:cNvSpPr txBox="1"/>
          <p:nvPr/>
        </p:nvSpPr>
        <p:spPr>
          <a:xfrm>
            <a:off x="426539" y="4975624"/>
            <a:ext cx="1519200" cy="523220"/>
          </a:xfrm>
          <a:prstGeom prst="rect">
            <a:avLst/>
          </a:prstGeom>
          <a:noFill/>
        </p:spPr>
        <p:txBody>
          <a:bodyPr wrap="square" rtlCol="0">
            <a:spAutoFit/>
          </a:bodyPr>
          <a:lstStyle/>
          <a:p>
            <a:r>
              <a:rPr lang="ja-JP" altLang="en-US" sz="1400" dirty="0" smtClean="0">
                <a:latin typeface="メイリオ"/>
                <a:ea typeface="メイリオ"/>
                <a:cs typeface="メイリオ"/>
              </a:rPr>
              <a:t>統計学</a:t>
            </a:r>
            <a:r>
              <a:rPr lang="en-US" altLang="ja-JP" sz="1400" dirty="0" smtClean="0">
                <a:latin typeface="メイリオ"/>
                <a:ea typeface="メイリオ"/>
                <a:cs typeface="メイリオ"/>
              </a:rPr>
              <a:t>/</a:t>
            </a:r>
          </a:p>
          <a:p>
            <a:r>
              <a:rPr lang="ja-JP" altLang="en-US" sz="1400" dirty="0" smtClean="0">
                <a:latin typeface="メイリオ"/>
                <a:ea typeface="メイリオ"/>
                <a:cs typeface="メイリオ"/>
              </a:rPr>
              <a:t>機械学習入門</a:t>
            </a:r>
            <a:endParaRPr lang="en-US" altLang="ja-JP" sz="1400" dirty="0">
              <a:latin typeface="メイリオ"/>
              <a:ea typeface="メイリオ"/>
              <a:cs typeface="メイリオ"/>
            </a:endParaRPr>
          </a:p>
        </p:txBody>
      </p:sp>
      <p:sp>
        <p:nvSpPr>
          <p:cNvPr id="53" name="テキスト ボックス 52"/>
          <p:cNvSpPr txBox="1"/>
          <p:nvPr/>
        </p:nvSpPr>
        <p:spPr>
          <a:xfrm>
            <a:off x="1860605" y="3964978"/>
            <a:ext cx="1407808" cy="523220"/>
          </a:xfrm>
          <a:prstGeom prst="rect">
            <a:avLst/>
          </a:prstGeom>
          <a:noFill/>
        </p:spPr>
        <p:txBody>
          <a:bodyPr wrap="square" rtlCol="0">
            <a:spAutoFit/>
          </a:bodyPr>
          <a:lstStyle/>
          <a:p>
            <a:pPr marL="285750" indent="-285750">
              <a:buFont typeface="Arial"/>
              <a:buChar char="•"/>
            </a:pPr>
            <a:r>
              <a:rPr kumimoji="1" lang="ja-JP" altLang="en-US" sz="1400" dirty="0" smtClean="0">
                <a:latin typeface="メイリオ"/>
                <a:ea typeface="メイリオ"/>
                <a:cs typeface="メイリオ"/>
              </a:rPr>
              <a:t>経営企画担当者</a:t>
            </a:r>
            <a:endParaRPr kumimoji="1" lang="en-US" altLang="ja-JP" sz="1400" dirty="0" smtClean="0">
              <a:latin typeface="メイリオ"/>
              <a:ea typeface="メイリオ"/>
              <a:cs typeface="メイリオ"/>
            </a:endParaRPr>
          </a:p>
        </p:txBody>
      </p:sp>
      <p:sp>
        <p:nvSpPr>
          <p:cNvPr id="54" name="テキスト ボックス 53"/>
          <p:cNvSpPr txBox="1"/>
          <p:nvPr/>
        </p:nvSpPr>
        <p:spPr>
          <a:xfrm>
            <a:off x="1806566" y="5023340"/>
            <a:ext cx="1407808" cy="307777"/>
          </a:xfrm>
          <a:prstGeom prst="rect">
            <a:avLst/>
          </a:prstGeom>
          <a:noFill/>
        </p:spPr>
        <p:txBody>
          <a:bodyPr wrap="square" rtlCol="0">
            <a:spAutoFit/>
          </a:bodyPr>
          <a:lstStyle/>
          <a:p>
            <a:pPr marL="285750" indent="-285750">
              <a:buFont typeface="Arial"/>
              <a:buChar char="•"/>
            </a:pPr>
            <a:r>
              <a:rPr lang="en-US" altLang="ja-JP" sz="1400" dirty="0" smtClean="0">
                <a:latin typeface="メイリオ"/>
                <a:ea typeface="メイリオ"/>
                <a:cs typeface="メイリオ"/>
              </a:rPr>
              <a:t>DS</a:t>
            </a:r>
            <a:r>
              <a:rPr lang="ja-JP" altLang="en-US" sz="1400" dirty="0" smtClean="0">
                <a:latin typeface="メイリオ"/>
                <a:ea typeface="メイリオ"/>
                <a:cs typeface="メイリオ"/>
              </a:rPr>
              <a:t>初学者</a:t>
            </a:r>
            <a:endParaRPr lang="en-US" altLang="ja-JP" sz="1400" dirty="0" smtClean="0">
              <a:latin typeface="メイリオ"/>
              <a:ea typeface="メイリオ"/>
              <a:cs typeface="メイリオ"/>
            </a:endParaRPr>
          </a:p>
        </p:txBody>
      </p:sp>
      <p:sp>
        <p:nvSpPr>
          <p:cNvPr id="55" name="テキスト ボックス 54"/>
          <p:cNvSpPr txBox="1"/>
          <p:nvPr/>
        </p:nvSpPr>
        <p:spPr>
          <a:xfrm>
            <a:off x="500069" y="1344635"/>
            <a:ext cx="1244600" cy="307777"/>
          </a:xfrm>
          <a:prstGeom prst="rect">
            <a:avLst/>
          </a:prstGeom>
          <a:noFill/>
        </p:spPr>
        <p:txBody>
          <a:bodyPr wrap="square" rtlCol="0">
            <a:spAutoFit/>
          </a:bodyPr>
          <a:lstStyle/>
          <a:p>
            <a:pPr algn="ctr"/>
            <a:r>
              <a:rPr kumimoji="1" lang="ja-JP" altLang="en-US" sz="1400" dirty="0" smtClean="0">
                <a:latin typeface="メイリオ"/>
                <a:ea typeface="メイリオ"/>
                <a:cs typeface="メイリオ"/>
              </a:rPr>
              <a:t>コース名</a:t>
            </a:r>
            <a:endParaRPr kumimoji="1" lang="ja-JP" altLang="en-US" sz="1400" dirty="0">
              <a:latin typeface="メイリオ"/>
              <a:ea typeface="メイリオ"/>
              <a:cs typeface="メイリオ"/>
            </a:endParaRPr>
          </a:p>
        </p:txBody>
      </p:sp>
      <p:sp>
        <p:nvSpPr>
          <p:cNvPr id="57" name="テキスト ボックス 56"/>
          <p:cNvSpPr txBox="1"/>
          <p:nvPr/>
        </p:nvSpPr>
        <p:spPr>
          <a:xfrm>
            <a:off x="445822" y="6011938"/>
            <a:ext cx="8416554" cy="307777"/>
          </a:xfrm>
          <a:prstGeom prst="rect">
            <a:avLst/>
          </a:prstGeom>
          <a:noFill/>
        </p:spPr>
        <p:txBody>
          <a:bodyPr wrap="square" rtlCol="0">
            <a:spAutoFit/>
          </a:bodyPr>
          <a:lstStyle/>
          <a:p>
            <a:r>
              <a:rPr kumimoji="1" lang="en-US" altLang="ja-JP" sz="1400" dirty="0" smtClean="0">
                <a:solidFill>
                  <a:schemeClr val="bg1">
                    <a:lumMod val="50000"/>
                  </a:schemeClr>
                </a:solidFill>
                <a:latin typeface="メイリオ"/>
                <a:ea typeface="メイリオ"/>
                <a:cs typeface="メイリオ"/>
              </a:rPr>
              <a:t>※</a:t>
            </a:r>
            <a:r>
              <a:rPr kumimoji="1" lang="ja-JP" altLang="en-US" sz="1400" dirty="0" smtClean="0">
                <a:solidFill>
                  <a:schemeClr val="bg1">
                    <a:lumMod val="50000"/>
                  </a:schemeClr>
                </a:solidFill>
                <a:latin typeface="メイリオ"/>
                <a:ea typeface="メイリオ"/>
                <a:cs typeface="メイリオ"/>
              </a:rPr>
              <a:t>上記カリキュラムは予告なく追加・変更する可能性があります</a:t>
            </a:r>
            <a:endParaRPr kumimoji="1" lang="ja-JP" altLang="en-US" sz="1400" dirty="0">
              <a:solidFill>
                <a:schemeClr val="bg1">
                  <a:lumMod val="50000"/>
                </a:schemeClr>
              </a:solidFill>
              <a:latin typeface="メイリオ"/>
              <a:ea typeface="メイリオ"/>
              <a:cs typeface="メイリオ"/>
            </a:endParaRPr>
          </a:p>
        </p:txBody>
      </p:sp>
    </p:spTree>
    <p:extLst>
      <p:ext uri="{BB962C8B-B14F-4D97-AF65-F5344CB8AC3E}">
        <p14:creationId xmlns:p14="http://schemas.microsoft.com/office/powerpoint/2010/main" val="295356922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10</a:t>
            </a:fld>
            <a:endParaRPr kumimoji="1" lang="ja-JP" altLang="en-US" dirty="0"/>
          </a:p>
        </p:txBody>
      </p:sp>
      <p:pic>
        <p:nvPicPr>
          <p:cNvPr id="3" name="図 2" descr="３０分程度１.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9802" y="718090"/>
            <a:ext cx="9148053" cy="5145779"/>
          </a:xfrm>
          <a:prstGeom prst="rect">
            <a:avLst/>
          </a:prstGeom>
        </p:spPr>
      </p:pic>
      <p:sp>
        <p:nvSpPr>
          <p:cNvPr id="6"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dirty="0" smtClean="0"/>
              <a:t>３０分程度の空き時間で効率よく学習できる</a:t>
            </a:r>
            <a:r>
              <a:rPr lang="en-US" altLang="ja-JP" sz="2800" dirty="0" smtClean="0"/>
              <a:t>E</a:t>
            </a:r>
            <a:r>
              <a:rPr lang="ja-JP" altLang="en-US" sz="2800" dirty="0" smtClean="0"/>
              <a:t>ラーニング形式</a:t>
            </a:r>
            <a:endParaRPr lang="ja-JP" altLang="en-US" sz="2800" dirty="0"/>
          </a:p>
        </p:txBody>
      </p:sp>
    </p:spTree>
    <p:extLst>
      <p:ext uri="{BB962C8B-B14F-4D97-AF65-F5344CB8AC3E}">
        <p14:creationId xmlns:p14="http://schemas.microsoft.com/office/powerpoint/2010/main" val="830355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11</a:t>
            </a:fld>
            <a:endParaRPr kumimoji="1" lang="ja-JP" altLang="en-US" dirty="0"/>
          </a:p>
        </p:txBody>
      </p:sp>
      <p:pic>
        <p:nvPicPr>
          <p:cNvPr id="3" name="図 2" descr="３０分程度２.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9145" y="528169"/>
            <a:ext cx="9186454" cy="5167380"/>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３０分程度の空き時間で効率よく学習できる</a:t>
            </a:r>
            <a:r>
              <a:rPr lang="en-US" altLang="ja-JP" sz="2800" smtClean="0"/>
              <a:t>E</a:t>
            </a:r>
            <a:r>
              <a:rPr lang="ja-JP" altLang="en-US" sz="2800" smtClean="0"/>
              <a:t>ラーニング形式</a:t>
            </a:r>
            <a:endParaRPr lang="ja-JP" altLang="en-US" sz="2800" dirty="0"/>
          </a:p>
        </p:txBody>
      </p:sp>
    </p:spTree>
    <p:extLst>
      <p:ext uri="{BB962C8B-B14F-4D97-AF65-F5344CB8AC3E}">
        <p14:creationId xmlns:p14="http://schemas.microsoft.com/office/powerpoint/2010/main" val="1872574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12</a:t>
            </a:fld>
            <a:endParaRPr kumimoji="1" lang="ja-JP" altLang="en-US" dirty="0"/>
          </a:p>
        </p:txBody>
      </p:sp>
      <p:pic>
        <p:nvPicPr>
          <p:cNvPr id="3" name="図 2" descr="３０分程度３.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4195" y="551909"/>
            <a:ext cx="9148055" cy="5145781"/>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３０分程度の空き時間で効率よく学習できる</a:t>
            </a:r>
            <a:r>
              <a:rPr lang="en-US" altLang="ja-JP" sz="2800" smtClean="0"/>
              <a:t>E</a:t>
            </a:r>
            <a:r>
              <a:rPr lang="ja-JP" altLang="en-US" sz="2800" smtClean="0"/>
              <a:t>ラーニング形式</a:t>
            </a:r>
            <a:endParaRPr lang="ja-JP" altLang="en-US" sz="2800" dirty="0"/>
          </a:p>
        </p:txBody>
      </p:sp>
    </p:spTree>
    <p:extLst>
      <p:ext uri="{BB962C8B-B14F-4D97-AF65-F5344CB8AC3E}">
        <p14:creationId xmlns:p14="http://schemas.microsoft.com/office/powerpoint/2010/main" val="1365674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13</a:t>
            </a:fld>
            <a:endParaRPr kumimoji="1" lang="ja-JP" altLang="en-US" dirty="0"/>
          </a:p>
        </p:txBody>
      </p:sp>
      <p:pic>
        <p:nvPicPr>
          <p:cNvPr id="4" name="図 3" descr="３０分程度４.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4195" y="694351"/>
            <a:ext cx="9190260" cy="5169521"/>
          </a:xfrm>
          <a:prstGeom prst="rect">
            <a:avLst/>
          </a:prstGeom>
        </p:spPr>
      </p:pic>
      <p:sp>
        <p:nvSpPr>
          <p:cNvPr id="5"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３０分程度の空き時間で効率よく学習できる</a:t>
            </a:r>
            <a:r>
              <a:rPr lang="en-US" altLang="ja-JP" sz="2800" smtClean="0"/>
              <a:t>E</a:t>
            </a:r>
            <a:r>
              <a:rPr lang="ja-JP" altLang="en-US" sz="2800" smtClean="0"/>
              <a:t>ラーニング形式</a:t>
            </a:r>
            <a:endParaRPr lang="ja-JP" altLang="en-US" sz="2800" dirty="0"/>
          </a:p>
        </p:txBody>
      </p:sp>
    </p:spTree>
    <p:extLst>
      <p:ext uri="{BB962C8B-B14F-4D97-AF65-F5344CB8AC3E}">
        <p14:creationId xmlns:p14="http://schemas.microsoft.com/office/powerpoint/2010/main" val="2871012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14</a:t>
            </a:fld>
            <a:endParaRPr kumimoji="1" lang="ja-JP" altLang="en-US" dirty="0"/>
          </a:p>
        </p:txBody>
      </p:sp>
      <p:pic>
        <p:nvPicPr>
          <p:cNvPr id="3" name="図 2" descr="３０分程度５.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834" y="872403"/>
            <a:ext cx="8557182" cy="4813415"/>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３０分程度の空き時間で効率よく学習できる</a:t>
            </a:r>
            <a:r>
              <a:rPr lang="en-US" altLang="ja-JP" sz="2800" smtClean="0"/>
              <a:t>E</a:t>
            </a:r>
            <a:r>
              <a:rPr lang="ja-JP" altLang="en-US" sz="2800" smtClean="0"/>
              <a:t>ラーニング形式</a:t>
            </a:r>
            <a:endParaRPr lang="ja-JP" altLang="en-US" sz="2800" dirty="0"/>
          </a:p>
        </p:txBody>
      </p:sp>
    </p:spTree>
    <p:extLst>
      <p:ext uri="{BB962C8B-B14F-4D97-AF65-F5344CB8AC3E}">
        <p14:creationId xmlns:p14="http://schemas.microsoft.com/office/powerpoint/2010/main" val="2919016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15</a:t>
            </a:fld>
            <a:endParaRPr kumimoji="1" lang="ja-JP" altLang="en-US" dirty="0"/>
          </a:p>
        </p:txBody>
      </p:sp>
      <p:pic>
        <p:nvPicPr>
          <p:cNvPr id="3" name="図 2" descr="３０分程度６.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9703" y="658741"/>
            <a:ext cx="8641593" cy="4860896"/>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３０分程度の空き時間で効率よく学習できる</a:t>
            </a:r>
            <a:r>
              <a:rPr lang="en-US" altLang="ja-JP" sz="2800" smtClean="0"/>
              <a:t>E</a:t>
            </a:r>
            <a:r>
              <a:rPr lang="ja-JP" altLang="en-US" sz="2800" smtClean="0"/>
              <a:t>ラーニング形式</a:t>
            </a:r>
            <a:endParaRPr lang="ja-JP" altLang="en-US" sz="2800" dirty="0"/>
          </a:p>
        </p:txBody>
      </p:sp>
    </p:spTree>
    <p:extLst>
      <p:ext uri="{BB962C8B-B14F-4D97-AF65-F5344CB8AC3E}">
        <p14:creationId xmlns:p14="http://schemas.microsoft.com/office/powerpoint/2010/main" val="509206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16</a:t>
            </a:fld>
            <a:endParaRPr kumimoji="1" lang="ja-JP" altLang="en-US" dirty="0"/>
          </a:p>
        </p:txBody>
      </p:sp>
      <p:pic>
        <p:nvPicPr>
          <p:cNvPr id="3" name="図 2" descr="３０分程度７.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2228" y="670611"/>
            <a:ext cx="8578286" cy="4825286"/>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３０分程度の空き時間で効率よく学習できる</a:t>
            </a:r>
            <a:r>
              <a:rPr lang="en-US" altLang="ja-JP" sz="2800" smtClean="0"/>
              <a:t>E</a:t>
            </a:r>
            <a:r>
              <a:rPr lang="ja-JP" altLang="en-US" sz="2800" smtClean="0"/>
              <a:t>ラーニング形式</a:t>
            </a:r>
            <a:endParaRPr lang="ja-JP" altLang="en-US" sz="2800" dirty="0"/>
          </a:p>
        </p:txBody>
      </p:sp>
    </p:spTree>
    <p:extLst>
      <p:ext uri="{BB962C8B-B14F-4D97-AF65-F5344CB8AC3E}">
        <p14:creationId xmlns:p14="http://schemas.microsoft.com/office/powerpoint/2010/main" val="3213806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idx="4294967295"/>
          </p:nvPr>
        </p:nvSpPr>
        <p:spPr>
          <a:xfrm>
            <a:off x="0" y="2897188"/>
            <a:ext cx="9906000" cy="900112"/>
          </a:xfrm>
        </p:spPr>
        <p:txBody>
          <a:bodyPr>
            <a:noAutofit/>
          </a:bodyPr>
          <a:lstStyle/>
          <a:p>
            <a:pPr algn="ctr"/>
            <a:r>
              <a:rPr lang="ja-JP" altLang="en-US" sz="2800" dirty="0" smtClean="0"/>
              <a:t>白ヤギの実データを使った超実践的なハンズオントレーニング</a:t>
            </a:r>
            <a:endParaRPr kumimoji="1" lang="ja-JP" altLang="en-US" sz="2800" dirty="0"/>
          </a:p>
        </p:txBody>
      </p:sp>
    </p:spTree>
    <p:extLst>
      <p:ext uri="{BB962C8B-B14F-4D97-AF65-F5344CB8AC3E}">
        <p14:creationId xmlns:p14="http://schemas.microsoft.com/office/powerpoint/2010/main" val="207254228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18</a:t>
            </a:fld>
            <a:endParaRPr kumimoji="1" lang="ja-JP" altLang="en-US" dirty="0"/>
          </a:p>
        </p:txBody>
      </p:sp>
      <p:pic>
        <p:nvPicPr>
          <p:cNvPr id="3" name="図 2" descr="白ヤギの１.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064" y="611260"/>
            <a:ext cx="9032159" cy="5080589"/>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白ヤギの実データを使った超実践的なハンズオントレーニング</a:t>
            </a:r>
            <a:endParaRPr lang="ja-JP" altLang="en-US" sz="2800" dirty="0"/>
          </a:p>
        </p:txBody>
      </p:sp>
    </p:spTree>
    <p:extLst>
      <p:ext uri="{BB962C8B-B14F-4D97-AF65-F5344CB8AC3E}">
        <p14:creationId xmlns:p14="http://schemas.microsoft.com/office/powerpoint/2010/main" val="2769733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19</a:t>
            </a:fld>
            <a:endParaRPr kumimoji="1" lang="ja-JP" altLang="en-US" dirty="0"/>
          </a:p>
        </p:txBody>
      </p:sp>
      <p:pic>
        <p:nvPicPr>
          <p:cNvPr id="3" name="図 2" descr="白ヤギの２.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1671" y="528168"/>
            <a:ext cx="9063642" cy="5098299"/>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白ヤギの実データを使った超実践的なハンズオントレーニング</a:t>
            </a:r>
            <a:endParaRPr lang="ja-JP" altLang="en-US" sz="2800" dirty="0"/>
          </a:p>
        </p:txBody>
      </p:sp>
    </p:spTree>
    <p:extLst>
      <p:ext uri="{BB962C8B-B14F-4D97-AF65-F5344CB8AC3E}">
        <p14:creationId xmlns:p14="http://schemas.microsoft.com/office/powerpoint/2010/main" val="3414743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20</a:t>
            </a:fld>
            <a:endParaRPr kumimoji="1" lang="ja-JP" altLang="en-US" dirty="0"/>
          </a:p>
        </p:txBody>
      </p:sp>
      <p:pic>
        <p:nvPicPr>
          <p:cNvPr id="3" name="図 2" descr="白ヤギの３.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932" y="433207"/>
            <a:ext cx="9032159" cy="5080590"/>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白ヤギの実データを使った超実践的なハンズオントレーニング</a:t>
            </a:r>
            <a:endParaRPr lang="ja-JP" altLang="en-US" sz="2800" dirty="0"/>
          </a:p>
        </p:txBody>
      </p:sp>
    </p:spTree>
    <p:extLst>
      <p:ext uri="{BB962C8B-B14F-4D97-AF65-F5344CB8AC3E}">
        <p14:creationId xmlns:p14="http://schemas.microsoft.com/office/powerpoint/2010/main" val="1226029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21</a:t>
            </a:fld>
            <a:endParaRPr kumimoji="1" lang="ja-JP" altLang="en-US" dirty="0"/>
          </a:p>
        </p:txBody>
      </p:sp>
      <p:pic>
        <p:nvPicPr>
          <p:cNvPr id="3" name="図 2" descr="白ヤギの４.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2326" y="551908"/>
            <a:ext cx="9148055" cy="5145781"/>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白ヤギの実データを使った超実践的なハンズオントレーニング</a:t>
            </a:r>
            <a:endParaRPr lang="ja-JP" altLang="en-US" sz="2800" dirty="0"/>
          </a:p>
        </p:txBody>
      </p:sp>
    </p:spTree>
    <p:extLst>
      <p:ext uri="{BB962C8B-B14F-4D97-AF65-F5344CB8AC3E}">
        <p14:creationId xmlns:p14="http://schemas.microsoft.com/office/powerpoint/2010/main" val="2798104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22</a:t>
            </a:fld>
            <a:endParaRPr kumimoji="1" lang="ja-JP" altLang="en-US" dirty="0"/>
          </a:p>
        </p:txBody>
      </p:sp>
      <p:pic>
        <p:nvPicPr>
          <p:cNvPr id="3" name="図 2" descr="白ヤギの５.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8489" y="623129"/>
            <a:ext cx="8960947" cy="5040533"/>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白ヤギの実データを使った超実践的なハンズオントレーニング</a:t>
            </a:r>
            <a:endParaRPr lang="ja-JP" altLang="en-US" sz="2800" dirty="0"/>
          </a:p>
        </p:txBody>
      </p:sp>
    </p:spTree>
    <p:extLst>
      <p:ext uri="{BB962C8B-B14F-4D97-AF65-F5344CB8AC3E}">
        <p14:creationId xmlns:p14="http://schemas.microsoft.com/office/powerpoint/2010/main" val="3492321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23</a:t>
            </a:fld>
            <a:endParaRPr kumimoji="1" lang="ja-JP" altLang="en-US" dirty="0"/>
          </a:p>
        </p:txBody>
      </p:sp>
      <p:pic>
        <p:nvPicPr>
          <p:cNvPr id="3" name="図 2" descr="白ヤギの６.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6064" y="623131"/>
            <a:ext cx="9055897" cy="5093942"/>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白ヤギの実データを使った超実践的なハンズオントレーニング</a:t>
            </a:r>
            <a:endParaRPr lang="ja-JP" altLang="en-US" sz="2800" dirty="0"/>
          </a:p>
        </p:txBody>
      </p:sp>
    </p:spTree>
    <p:extLst>
      <p:ext uri="{BB962C8B-B14F-4D97-AF65-F5344CB8AC3E}">
        <p14:creationId xmlns:p14="http://schemas.microsoft.com/office/powerpoint/2010/main" val="2432999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idx="4294967295"/>
          </p:nvPr>
        </p:nvSpPr>
        <p:spPr>
          <a:xfrm>
            <a:off x="0" y="2897188"/>
            <a:ext cx="9906000" cy="900112"/>
          </a:xfrm>
        </p:spPr>
        <p:txBody>
          <a:bodyPr>
            <a:noAutofit/>
          </a:bodyPr>
          <a:lstStyle/>
          <a:p>
            <a:pPr algn="ctr"/>
            <a:r>
              <a:rPr kumimoji="1" lang="ja-JP" altLang="en-US" sz="2800" dirty="0" smtClean="0"/>
              <a:t>分析に使うソフトウェアはオープンソース中心</a:t>
            </a:r>
            <a:endParaRPr kumimoji="1" lang="ja-JP" altLang="en-US" sz="2800" dirty="0"/>
          </a:p>
        </p:txBody>
      </p:sp>
    </p:spTree>
    <p:extLst>
      <p:ext uri="{BB962C8B-B14F-4D97-AF65-F5344CB8AC3E}">
        <p14:creationId xmlns:p14="http://schemas.microsoft.com/office/powerpoint/2010/main" val="175205179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25</a:t>
            </a:fld>
            <a:endParaRPr kumimoji="1" lang="ja-JP" altLang="en-US" dirty="0"/>
          </a:p>
        </p:txBody>
      </p:sp>
      <p:pic>
        <p:nvPicPr>
          <p:cNvPr id="3" name="図 2" descr="分析１.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3997" y="729962"/>
            <a:ext cx="8578286" cy="4825286"/>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分析に使うソフトウェアはオープンソース中心</a:t>
            </a:r>
            <a:endParaRPr lang="ja-JP" altLang="en-US" sz="2800" dirty="0"/>
          </a:p>
        </p:txBody>
      </p:sp>
    </p:spTree>
    <p:extLst>
      <p:ext uri="{BB962C8B-B14F-4D97-AF65-F5344CB8AC3E}">
        <p14:creationId xmlns:p14="http://schemas.microsoft.com/office/powerpoint/2010/main" val="3213999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26</a:t>
            </a:fld>
            <a:endParaRPr kumimoji="1" lang="ja-JP" altLang="en-US" dirty="0"/>
          </a:p>
        </p:txBody>
      </p:sp>
      <p:pic>
        <p:nvPicPr>
          <p:cNvPr id="3" name="図 2" descr="分析２.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834" y="623130"/>
            <a:ext cx="8616751" cy="4846922"/>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分析に使うソフトウェアはオープンソース中心</a:t>
            </a:r>
            <a:endParaRPr lang="ja-JP" altLang="en-US" sz="2800" dirty="0"/>
          </a:p>
        </p:txBody>
      </p:sp>
    </p:spTree>
    <p:extLst>
      <p:ext uri="{BB962C8B-B14F-4D97-AF65-F5344CB8AC3E}">
        <p14:creationId xmlns:p14="http://schemas.microsoft.com/office/powerpoint/2010/main" val="1816170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27</a:t>
            </a:fld>
            <a:endParaRPr kumimoji="1" lang="ja-JP" altLang="en-US" dirty="0"/>
          </a:p>
        </p:txBody>
      </p:sp>
      <p:pic>
        <p:nvPicPr>
          <p:cNvPr id="3" name="図 2" descr="分析３.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4752" y="706221"/>
            <a:ext cx="8704901" cy="4896507"/>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分析に使うソフトウェアはオープンソース中心</a:t>
            </a:r>
            <a:endParaRPr lang="ja-JP" altLang="en-US" sz="2800" dirty="0"/>
          </a:p>
        </p:txBody>
      </p:sp>
    </p:spTree>
    <p:extLst>
      <p:ext uri="{BB962C8B-B14F-4D97-AF65-F5344CB8AC3E}">
        <p14:creationId xmlns:p14="http://schemas.microsoft.com/office/powerpoint/2010/main" val="515378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28</a:t>
            </a:fld>
            <a:endParaRPr kumimoji="1" lang="ja-JP" altLang="en-US" dirty="0"/>
          </a:p>
        </p:txBody>
      </p:sp>
      <p:pic>
        <p:nvPicPr>
          <p:cNvPr id="3" name="図 2" descr="分析４.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933" y="646871"/>
            <a:ext cx="9042542" cy="5086430"/>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分析に使うソフトウェアはオープンソース中心</a:t>
            </a:r>
            <a:endParaRPr lang="ja-JP" altLang="en-US" sz="2800" dirty="0"/>
          </a:p>
        </p:txBody>
      </p:sp>
    </p:spTree>
    <p:extLst>
      <p:ext uri="{BB962C8B-B14F-4D97-AF65-F5344CB8AC3E}">
        <p14:creationId xmlns:p14="http://schemas.microsoft.com/office/powerpoint/2010/main" val="3327754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29</a:t>
            </a:fld>
            <a:endParaRPr kumimoji="1" lang="ja-JP" altLang="en-US" dirty="0"/>
          </a:p>
        </p:txBody>
      </p:sp>
      <p:pic>
        <p:nvPicPr>
          <p:cNvPr id="3" name="図 2" descr="分析５.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5309" y="480687"/>
            <a:ext cx="8759177" cy="4927037"/>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分析に使うソフトウェアはオープンソース中心</a:t>
            </a:r>
            <a:endParaRPr lang="ja-JP" altLang="en-US" sz="2800" dirty="0"/>
          </a:p>
        </p:txBody>
      </p:sp>
    </p:spTree>
    <p:extLst>
      <p:ext uri="{BB962C8B-B14F-4D97-AF65-F5344CB8AC3E}">
        <p14:creationId xmlns:p14="http://schemas.microsoft.com/office/powerpoint/2010/main" val="262669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30</a:t>
            </a:fld>
            <a:endParaRPr kumimoji="1" lang="ja-JP" altLang="en-US" dirty="0"/>
          </a:p>
        </p:txBody>
      </p:sp>
      <p:pic>
        <p:nvPicPr>
          <p:cNvPr id="3" name="図 2" descr="分析７.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9703" y="611260"/>
            <a:ext cx="8831516" cy="4967728"/>
          </a:xfrm>
          <a:prstGeom prst="rect">
            <a:avLst/>
          </a:prstGeom>
        </p:spPr>
      </p:pic>
      <p:sp>
        <p:nvSpPr>
          <p:cNvPr id="4" name="タイトル 1"/>
          <p:cNvSpPr txBox="1">
            <a:spLocks/>
          </p:cNvSpPr>
          <p:nvPr/>
        </p:nvSpPr>
        <p:spPr>
          <a:xfrm>
            <a:off x="0" y="2897188"/>
            <a:ext cx="9906000" cy="900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smtClean="0"/>
              <a:t>分析に使うソフトウェアはオープンソース中心</a:t>
            </a:r>
            <a:endParaRPr lang="ja-JP" altLang="en-US" sz="2800" dirty="0"/>
          </a:p>
        </p:txBody>
      </p:sp>
    </p:spTree>
    <p:extLst>
      <p:ext uri="{BB962C8B-B14F-4D97-AF65-F5344CB8AC3E}">
        <p14:creationId xmlns:p14="http://schemas.microsoft.com/office/powerpoint/2010/main" val="3269273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2800" dirty="0" smtClean="0"/>
              <a:t>講師紹介</a:t>
            </a:r>
            <a:endParaRPr kumimoji="1" lang="ja-JP" altLang="en-US" sz="2800" dirty="0"/>
          </a:p>
        </p:txBody>
      </p:sp>
      <p:sp>
        <p:nvSpPr>
          <p:cNvPr id="3" name="コンテンツ プレースホルダー 2"/>
          <p:cNvSpPr txBox="1">
            <a:spLocks/>
          </p:cNvSpPr>
          <p:nvPr/>
        </p:nvSpPr>
        <p:spPr>
          <a:xfrm>
            <a:off x="608174" y="1242807"/>
            <a:ext cx="8659492" cy="367482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smtClean="0">
                <a:latin typeface="メイリオ"/>
                <a:ea typeface="メイリオ"/>
                <a:cs typeface="メイリオ"/>
              </a:rPr>
              <a:t>堅田　洋資</a:t>
            </a:r>
            <a:r>
              <a:rPr lang="en-US" altLang="ja-JP" dirty="0">
                <a:latin typeface="メイリオ"/>
                <a:ea typeface="メイリオ"/>
                <a:cs typeface="メイリオ"/>
              </a:rPr>
              <a:t> </a:t>
            </a:r>
            <a:r>
              <a:rPr lang="en-US" altLang="ja-JP" dirty="0" smtClean="0">
                <a:latin typeface="メイリオ"/>
                <a:ea typeface="メイリオ"/>
                <a:cs typeface="メイリオ"/>
              </a:rPr>
              <a:t>(Yosuke</a:t>
            </a:r>
            <a:r>
              <a:rPr lang="en-US" altLang="en-US" dirty="0">
                <a:latin typeface="メイリオ"/>
                <a:ea typeface="メイリオ"/>
                <a:cs typeface="メイリオ"/>
              </a:rPr>
              <a:t> </a:t>
            </a:r>
            <a:r>
              <a:rPr lang="en-US" altLang="en-US" dirty="0" smtClean="0">
                <a:latin typeface="メイリオ"/>
                <a:ea typeface="メイリオ"/>
                <a:cs typeface="メイリオ"/>
              </a:rPr>
              <a:t>Katada</a:t>
            </a:r>
            <a:r>
              <a:rPr lang="ja-JP" altLang="en-US" dirty="0" smtClean="0">
                <a:latin typeface="メイリオ"/>
                <a:ea typeface="メイリオ"/>
                <a:cs typeface="メイリオ"/>
              </a:rPr>
              <a:t>）</a:t>
            </a:r>
            <a:endParaRPr lang="en-US" altLang="ja-JP" sz="3200" dirty="0" smtClean="0">
              <a:latin typeface="メイリオ"/>
              <a:ea typeface="メイリオ"/>
              <a:cs typeface="メイリオ"/>
            </a:endParaRPr>
          </a:p>
          <a:p>
            <a:pPr marL="0" indent="0">
              <a:buFont typeface="Arial" panose="020B0604020202020204" pitchFamily="34" charset="0"/>
              <a:buNone/>
            </a:pPr>
            <a:r>
              <a:rPr lang="en-US" altLang="ja-JP" sz="1400" dirty="0" smtClean="0">
                <a:latin typeface="メイリオ"/>
                <a:ea typeface="メイリオ"/>
                <a:cs typeface="メイリオ"/>
              </a:rPr>
              <a:t>(</a:t>
            </a:r>
            <a:r>
              <a:rPr lang="ja-JP" altLang="en-US" sz="1400" dirty="0" smtClean="0">
                <a:latin typeface="メイリオ"/>
                <a:ea typeface="メイリオ"/>
                <a:cs typeface="メイリオ"/>
              </a:rPr>
              <a:t>データサイエンティスト＠白ヤギコーポレーション</a:t>
            </a:r>
            <a:r>
              <a:rPr lang="en-US" altLang="ja-JP" sz="1400" dirty="0" smtClean="0">
                <a:latin typeface="メイリオ"/>
                <a:ea typeface="メイリオ"/>
                <a:cs typeface="メイリオ"/>
              </a:rPr>
              <a:t>)</a:t>
            </a:r>
          </a:p>
          <a:p>
            <a:pPr marL="0" indent="0">
              <a:buFont typeface="Arial" panose="020B0604020202020204" pitchFamily="34" charset="0"/>
              <a:buNone/>
            </a:pPr>
            <a:endParaRPr lang="en-US" altLang="ja-JP" sz="1600" dirty="0" smtClean="0">
              <a:latin typeface="メイリオ"/>
              <a:ea typeface="メイリオ"/>
              <a:cs typeface="メイリオ"/>
            </a:endParaRPr>
          </a:p>
          <a:p>
            <a:pPr marL="0" indent="0">
              <a:buNone/>
            </a:pPr>
            <a:r>
              <a:rPr lang="ja-JP" altLang="en-US" sz="1600" dirty="0">
                <a:latin typeface="メイリオ"/>
                <a:ea typeface="メイリオ"/>
                <a:cs typeface="メイリオ"/>
              </a:rPr>
              <a:t>一橋大学商学部卒業（統計学・データサイエンス専攻）</a:t>
            </a:r>
            <a:endParaRPr lang="en-US" altLang="ja-JP" sz="1600" dirty="0">
              <a:latin typeface="メイリオ"/>
              <a:ea typeface="メイリオ"/>
              <a:cs typeface="メイリオ"/>
            </a:endParaRPr>
          </a:p>
          <a:p>
            <a:pPr marL="0" indent="0">
              <a:buNone/>
            </a:pPr>
            <a:r>
              <a:rPr lang="en-US" altLang="ja-JP" sz="1600" dirty="0">
                <a:latin typeface="メイリオ"/>
                <a:ea typeface="メイリオ"/>
                <a:cs typeface="メイリオ"/>
              </a:rPr>
              <a:t>University of San Francisco, M.S. in Analytics</a:t>
            </a:r>
            <a:r>
              <a:rPr lang="ja-JP" altLang="en-US" sz="1600" dirty="0" smtClean="0">
                <a:latin typeface="メイリオ"/>
                <a:ea typeface="メイリオ"/>
                <a:cs typeface="メイリオ"/>
              </a:rPr>
              <a:t>修了</a:t>
            </a:r>
            <a:endParaRPr lang="en-US" altLang="ja-JP" sz="1600" dirty="0" smtClean="0">
              <a:latin typeface="メイリオ"/>
              <a:ea typeface="メイリオ"/>
              <a:cs typeface="メイリオ"/>
            </a:endParaRPr>
          </a:p>
          <a:p>
            <a:pPr marL="0" indent="0">
              <a:buNone/>
            </a:pPr>
            <a:r>
              <a:rPr lang="ja-JP" altLang="en-US" sz="1600" dirty="0" smtClean="0">
                <a:latin typeface="メイリオ"/>
                <a:ea typeface="メイリオ"/>
                <a:cs typeface="メイリオ"/>
              </a:rPr>
              <a:t>白ヤギコーポレーション入社前は、</a:t>
            </a:r>
            <a:endParaRPr lang="en-US" altLang="ja-JP" sz="1600" dirty="0" smtClean="0">
              <a:latin typeface="メイリオ"/>
              <a:ea typeface="メイリオ"/>
              <a:cs typeface="メイリオ"/>
            </a:endParaRPr>
          </a:p>
          <a:p>
            <a:r>
              <a:rPr lang="ja-JP" altLang="en-US" sz="1600" dirty="0" smtClean="0">
                <a:latin typeface="メイリオ"/>
                <a:ea typeface="メイリオ"/>
                <a:cs typeface="メイリオ"/>
              </a:rPr>
              <a:t>監査法人にてデータ分析コンサルタント</a:t>
            </a:r>
            <a:endParaRPr lang="en-US" altLang="ja-JP" sz="1600" dirty="0" smtClean="0">
              <a:latin typeface="メイリオ"/>
              <a:ea typeface="メイリオ"/>
              <a:cs typeface="メイリオ"/>
            </a:endParaRPr>
          </a:p>
          <a:p>
            <a:r>
              <a:rPr lang="ja-JP" altLang="en-US" sz="1600" dirty="0" smtClean="0">
                <a:latin typeface="メイリオ"/>
                <a:ea typeface="メイリオ"/>
                <a:cs typeface="メイリオ"/>
              </a:rPr>
              <a:t>生体センサスタートアップにてサービス・アルゴリズム開発</a:t>
            </a:r>
            <a:endParaRPr lang="en-US" altLang="ja-JP" sz="1600" dirty="0" smtClean="0">
              <a:latin typeface="メイリオ"/>
              <a:ea typeface="メイリオ"/>
              <a:cs typeface="メイリオ"/>
            </a:endParaRPr>
          </a:p>
          <a:p>
            <a:r>
              <a:rPr lang="ja-JP" altLang="en-US" sz="1600" dirty="0" smtClean="0">
                <a:latin typeface="メイリオ"/>
                <a:ea typeface="メイリオ"/>
                <a:cs typeface="メイリオ"/>
              </a:rPr>
              <a:t>会計系アドバイザリーファームにてコンサルタント</a:t>
            </a:r>
            <a:endParaRPr lang="en-US" altLang="ja-JP" sz="1600" dirty="0" smtClean="0">
              <a:latin typeface="メイリオ"/>
              <a:ea typeface="メイリオ"/>
              <a:cs typeface="メイリオ"/>
            </a:endParaRPr>
          </a:p>
          <a:p>
            <a:r>
              <a:rPr lang="ja-JP" altLang="en-US" sz="1600" dirty="0" smtClean="0">
                <a:latin typeface="メイリオ"/>
                <a:ea typeface="メイリオ"/>
                <a:cs typeface="メイリオ"/>
              </a:rPr>
              <a:t>外資系メーカーにて経理やマーケティング</a:t>
            </a:r>
            <a:endParaRPr lang="en-US" altLang="ja-JP" sz="1200" dirty="0" smtClean="0">
              <a:latin typeface="メイリオ"/>
              <a:ea typeface="メイリオ"/>
              <a:cs typeface="メイリオ"/>
            </a:endParaRPr>
          </a:p>
          <a:p>
            <a:pPr marL="0" indent="0">
              <a:buFont typeface="Arial" panose="020B0604020202020204" pitchFamily="34" charset="0"/>
              <a:buNone/>
            </a:pPr>
            <a:endParaRPr lang="en-US" altLang="ja-JP" sz="1200" dirty="0" smtClean="0">
              <a:latin typeface="メイリオ"/>
              <a:ea typeface="メイリオ"/>
              <a:cs typeface="メイリオ"/>
            </a:endParaRPr>
          </a:p>
        </p:txBody>
      </p:sp>
      <p:sp>
        <p:nvSpPr>
          <p:cNvPr id="6" name="テキスト ボックス 5"/>
          <p:cNvSpPr txBox="1"/>
          <p:nvPr/>
        </p:nvSpPr>
        <p:spPr>
          <a:xfrm>
            <a:off x="688996" y="4944713"/>
            <a:ext cx="5674081" cy="1277273"/>
          </a:xfrm>
          <a:prstGeom prst="rect">
            <a:avLst/>
          </a:prstGeom>
          <a:noFill/>
          <a:ln>
            <a:solidFill>
              <a:srgbClr val="40A66C"/>
            </a:solidFill>
          </a:ln>
        </p:spPr>
        <p:txBody>
          <a:bodyPr wrap="square" rtlCol="0">
            <a:spAutoFit/>
          </a:bodyPr>
          <a:lstStyle/>
          <a:p>
            <a:r>
              <a:rPr lang="ja-JP" altLang="en-US" sz="1100" dirty="0" smtClean="0">
                <a:latin typeface="メイリオ"/>
                <a:ea typeface="メイリオ"/>
                <a:cs typeface="メイリオ"/>
              </a:rPr>
              <a:t>よく使う分析環境</a:t>
            </a:r>
            <a:endParaRPr lang="en-US" altLang="ja-JP" sz="1100" dirty="0" smtClean="0">
              <a:latin typeface="メイリオ"/>
              <a:ea typeface="メイリオ"/>
              <a:cs typeface="メイリオ"/>
            </a:endParaRPr>
          </a:p>
          <a:p>
            <a:pPr marL="171450" indent="-171450">
              <a:buFont typeface="Arial"/>
              <a:buChar char="•"/>
            </a:pPr>
            <a:r>
              <a:rPr kumimoji="1" lang="ja-JP" altLang="en-US" sz="1100" dirty="0" smtClean="0">
                <a:latin typeface="メイリオ"/>
                <a:ea typeface="メイリオ"/>
                <a:cs typeface="メイリオ"/>
              </a:rPr>
              <a:t>データベース関連</a:t>
            </a:r>
            <a:endParaRPr kumimoji="1" lang="en-US" altLang="ja-JP" sz="1100" dirty="0" smtClean="0">
              <a:latin typeface="メイリオ"/>
              <a:ea typeface="メイリオ"/>
              <a:cs typeface="メイリオ"/>
            </a:endParaRPr>
          </a:p>
          <a:p>
            <a:pPr lvl="1"/>
            <a:r>
              <a:rPr kumimoji="1" lang="en-US" altLang="ja-JP" sz="1100" dirty="0" smtClean="0">
                <a:latin typeface="メイリオ"/>
                <a:ea typeface="メイリオ"/>
                <a:cs typeface="メイリオ"/>
              </a:rPr>
              <a:t>MySQL,</a:t>
            </a:r>
            <a:r>
              <a:rPr kumimoji="1" lang="ja-JP" altLang="en-US" sz="1100" dirty="0" smtClean="0">
                <a:latin typeface="メイリオ"/>
                <a:ea typeface="メイリオ"/>
                <a:cs typeface="メイリオ"/>
              </a:rPr>
              <a:t> </a:t>
            </a:r>
            <a:r>
              <a:rPr kumimoji="1" lang="en-US" altLang="ja-JP" sz="1100" dirty="0" err="1" smtClean="0">
                <a:latin typeface="メイリオ"/>
                <a:ea typeface="メイリオ"/>
                <a:cs typeface="メイリオ"/>
              </a:rPr>
              <a:t>PostgreSQL</a:t>
            </a:r>
            <a:r>
              <a:rPr kumimoji="1" lang="en-US" altLang="ja-JP" sz="1100" dirty="0" smtClean="0">
                <a:latin typeface="メイリオ"/>
                <a:ea typeface="メイリオ"/>
                <a:cs typeface="メイリオ"/>
              </a:rPr>
              <a:t>,</a:t>
            </a:r>
            <a:r>
              <a:rPr kumimoji="1" lang="ja-JP" altLang="en-US" sz="1100" dirty="0" smtClean="0">
                <a:latin typeface="メイリオ"/>
                <a:ea typeface="メイリオ"/>
                <a:cs typeface="メイリオ"/>
              </a:rPr>
              <a:t> </a:t>
            </a:r>
            <a:r>
              <a:rPr kumimoji="1" lang="en-US" altLang="ja-JP" sz="1100" dirty="0" smtClean="0">
                <a:latin typeface="メイリオ"/>
                <a:ea typeface="メイリオ"/>
                <a:cs typeface="メイリオ"/>
              </a:rPr>
              <a:t>SQL Server</a:t>
            </a:r>
            <a:r>
              <a:rPr lang="en-US" altLang="ja-JP" sz="1100" dirty="0" smtClean="0">
                <a:latin typeface="メイリオ"/>
                <a:ea typeface="メイリオ"/>
                <a:cs typeface="メイリオ"/>
              </a:rPr>
              <a:t>, </a:t>
            </a:r>
            <a:r>
              <a:rPr kumimoji="1" lang="en-US" altLang="ja-JP" sz="1100" dirty="0" smtClean="0">
                <a:latin typeface="メイリオ"/>
                <a:ea typeface="メイリオ"/>
                <a:cs typeface="メイリオ"/>
              </a:rPr>
              <a:t>Redshift, </a:t>
            </a:r>
            <a:r>
              <a:rPr kumimoji="1" lang="en-US" altLang="ja-JP" sz="1100" dirty="0" err="1" smtClean="0">
                <a:latin typeface="メイリオ"/>
                <a:ea typeface="メイリオ"/>
                <a:cs typeface="メイリオ"/>
              </a:rPr>
              <a:t>Hadoop</a:t>
            </a:r>
            <a:r>
              <a:rPr lang="en-US" altLang="ja-JP" sz="1100" dirty="0">
                <a:latin typeface="メイリオ"/>
                <a:ea typeface="メイリオ"/>
                <a:cs typeface="メイリオ"/>
              </a:rPr>
              <a:t> </a:t>
            </a:r>
            <a:r>
              <a:rPr lang="en-US" altLang="ja-JP" sz="1100" dirty="0" smtClean="0">
                <a:latin typeface="メイリオ"/>
                <a:ea typeface="メイリオ"/>
                <a:cs typeface="メイリオ"/>
              </a:rPr>
              <a:t>Hive</a:t>
            </a:r>
            <a:endParaRPr kumimoji="1" lang="en-US" altLang="ja-JP" sz="1100" dirty="0" smtClean="0">
              <a:latin typeface="メイリオ"/>
              <a:ea typeface="メイリオ"/>
              <a:cs typeface="メイリオ"/>
            </a:endParaRPr>
          </a:p>
          <a:p>
            <a:pPr marL="171450" indent="-171450">
              <a:buFont typeface="Arial"/>
              <a:buChar char="•"/>
            </a:pPr>
            <a:r>
              <a:rPr kumimoji="1" lang="ja-JP" altLang="en-US" sz="1100" dirty="0" smtClean="0">
                <a:latin typeface="メイリオ"/>
                <a:ea typeface="メイリオ"/>
                <a:cs typeface="メイリオ"/>
              </a:rPr>
              <a:t>プログラミング言語</a:t>
            </a:r>
            <a:endParaRPr kumimoji="1" lang="en-US" altLang="ja-JP" sz="1100" dirty="0" smtClean="0">
              <a:latin typeface="メイリオ"/>
              <a:ea typeface="メイリオ"/>
              <a:cs typeface="メイリオ"/>
            </a:endParaRPr>
          </a:p>
          <a:p>
            <a:pPr lvl="1"/>
            <a:r>
              <a:rPr lang="en-US" altLang="ja-JP" sz="1100" dirty="0" smtClean="0">
                <a:latin typeface="メイリオ"/>
                <a:ea typeface="メイリオ"/>
                <a:cs typeface="メイリオ"/>
              </a:rPr>
              <a:t>Python, R, SAS</a:t>
            </a:r>
          </a:p>
          <a:p>
            <a:pPr marL="171450" indent="-171450">
              <a:buFont typeface="Arial"/>
              <a:buChar char="•"/>
            </a:pPr>
            <a:r>
              <a:rPr lang="ja-JP" altLang="en-US" sz="1100" dirty="0" smtClean="0">
                <a:latin typeface="メイリオ"/>
                <a:ea typeface="メイリオ"/>
                <a:cs typeface="メイリオ"/>
              </a:rPr>
              <a:t>データ可視化</a:t>
            </a:r>
            <a:endParaRPr lang="en-US" altLang="ja-JP" sz="1100" dirty="0" smtClean="0">
              <a:latin typeface="メイリオ"/>
              <a:ea typeface="メイリオ"/>
              <a:cs typeface="メイリオ"/>
            </a:endParaRPr>
          </a:p>
          <a:p>
            <a:pPr lvl="1"/>
            <a:r>
              <a:rPr lang="en-US" altLang="ja-JP" sz="1100" dirty="0" smtClean="0">
                <a:latin typeface="メイリオ"/>
                <a:ea typeface="メイリオ"/>
                <a:cs typeface="メイリオ"/>
              </a:rPr>
              <a:t>Tableau, </a:t>
            </a:r>
            <a:r>
              <a:rPr lang="en-US" altLang="ja-JP" sz="1100" dirty="0" err="1" smtClean="0">
                <a:latin typeface="メイリオ"/>
                <a:ea typeface="メイリオ"/>
                <a:cs typeface="メイリオ"/>
              </a:rPr>
              <a:t>Grafana</a:t>
            </a:r>
            <a:endParaRPr lang="en-US" altLang="ja-JP" sz="1100" dirty="0" smtClean="0">
              <a:latin typeface="メイリオ"/>
              <a:ea typeface="メイリオ"/>
              <a:cs typeface="メイリオ"/>
            </a:endParaRPr>
          </a:p>
        </p:txBody>
      </p:sp>
    </p:spTree>
    <p:extLst>
      <p:ext uri="{BB962C8B-B14F-4D97-AF65-F5344CB8AC3E}">
        <p14:creationId xmlns:p14="http://schemas.microsoft.com/office/powerpoint/2010/main" val="44920115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27630852-8608-43D8-8925-588C27E2D09F}" type="slidenum">
              <a:rPr kumimoji="1" lang="ja-JP" altLang="en-US" smtClean="0"/>
              <a:t>32</a:t>
            </a:fld>
            <a:endParaRPr kumimoji="1" lang="ja-JP" altLang="en-US" dirty="0"/>
          </a:p>
        </p:txBody>
      </p:sp>
      <p:sp>
        <p:nvSpPr>
          <p:cNvPr id="3" name="テキスト ボックス 2"/>
          <p:cNvSpPr txBox="1"/>
          <p:nvPr/>
        </p:nvSpPr>
        <p:spPr>
          <a:xfrm>
            <a:off x="96984" y="1317214"/>
            <a:ext cx="9702141" cy="5262979"/>
          </a:xfrm>
          <a:prstGeom prst="rect">
            <a:avLst/>
          </a:prstGeom>
          <a:noFill/>
        </p:spPr>
        <p:txBody>
          <a:bodyPr wrap="square" rtlCol="0">
            <a:spAutoFit/>
          </a:bodyPr>
          <a:lstStyle/>
          <a:p>
            <a:r>
              <a:rPr kumimoji="1" lang="ja-JP" altLang="en-US" sz="2800" dirty="0" smtClean="0"/>
              <a:t>著作権元</a:t>
            </a:r>
            <a:endParaRPr lang="en-US" altLang="ja-JP" sz="2800" dirty="0"/>
          </a:p>
          <a:p>
            <a:endParaRPr lang="en-US" altLang="ja-JP" sz="2800" dirty="0"/>
          </a:p>
          <a:p>
            <a:r>
              <a:rPr lang="ja-JP" altLang="en-US" sz="2800" dirty="0" smtClean="0"/>
              <a:t>株式会社白ヤギコーポレーション</a:t>
            </a:r>
            <a:endParaRPr lang="en-US" altLang="ja-JP" sz="2800" dirty="0"/>
          </a:p>
          <a:p>
            <a:r>
              <a:rPr lang="ja-JP" altLang="en-US" sz="2800" dirty="0" smtClean="0"/>
              <a:t>　　　　　　　　　　　　　　</a:t>
            </a:r>
            <a:r>
              <a:rPr lang="en-US" altLang="ja-JP" sz="2800" dirty="0" smtClean="0"/>
              <a:t>URL</a:t>
            </a:r>
            <a:r>
              <a:rPr lang="ja-JP" altLang="en-US" sz="2800" dirty="0" smtClean="0"/>
              <a:t>：</a:t>
            </a:r>
            <a:r>
              <a:rPr lang="en-US" altLang="ja-JP" sz="2800" dirty="0"/>
              <a:t>https://shiroyagi.co.jp/</a:t>
            </a:r>
          </a:p>
          <a:p>
            <a:endParaRPr kumimoji="1" lang="en-US" altLang="ja-JP" sz="2800" dirty="0" smtClean="0"/>
          </a:p>
          <a:p>
            <a:endParaRPr kumimoji="1" lang="en-US" altLang="ja-JP" sz="2800" dirty="0" smtClean="0"/>
          </a:p>
          <a:p>
            <a:r>
              <a:rPr lang="ja-JP" altLang="en-US" sz="2800" dirty="0" smtClean="0"/>
              <a:t>制作・販売</a:t>
            </a:r>
            <a:endParaRPr kumimoji="1" lang="en-US" altLang="ja-JP" sz="2800" dirty="0"/>
          </a:p>
          <a:p>
            <a:endParaRPr lang="en-US" altLang="ja-JP" sz="2800" dirty="0" smtClean="0"/>
          </a:p>
          <a:p>
            <a:r>
              <a:rPr lang="ja-JP" altLang="en-US" sz="2800" dirty="0" smtClean="0"/>
              <a:t>株式会社スクィーズ</a:t>
            </a:r>
            <a:endParaRPr lang="en-US" altLang="ja-JP" sz="2800" dirty="0" smtClean="0"/>
          </a:p>
          <a:p>
            <a:r>
              <a:rPr lang="ja-JP" altLang="en-US" sz="2800" dirty="0" smtClean="0"/>
              <a:t>　　　　　　　　　　　　　　問い合わせ先　</a:t>
            </a:r>
            <a:r>
              <a:rPr lang="en-US" altLang="ja-JP" sz="2800" dirty="0" smtClean="0"/>
              <a:t>eigyo@squeeze.co.jp</a:t>
            </a:r>
          </a:p>
          <a:p>
            <a:r>
              <a:rPr kumimoji="1" lang="ja-JP" altLang="en-US" sz="2800" dirty="0" smtClean="0"/>
              <a:t>　　　　　　　　　　　　　　</a:t>
            </a:r>
            <a:r>
              <a:rPr kumimoji="1" lang="en-US" altLang="ja-JP" sz="2800" dirty="0" smtClean="0"/>
              <a:t>URL</a:t>
            </a:r>
            <a:r>
              <a:rPr kumimoji="1" lang="ja-JP" altLang="en-US" sz="2800" dirty="0" smtClean="0"/>
              <a:t>：</a:t>
            </a:r>
            <a:r>
              <a:rPr lang="en-US" altLang="ja-JP" sz="2800" dirty="0"/>
              <a:t>http://www.squeez.co.jp/index.html</a:t>
            </a:r>
            <a:endParaRPr kumimoji="1" lang="en-US" altLang="ja-JP" sz="2800" dirty="0"/>
          </a:p>
          <a:p>
            <a:endParaRPr kumimoji="1" lang="ja-JP" altLang="en-US" sz="2800" dirty="0"/>
          </a:p>
        </p:txBody>
      </p:sp>
      <p:sp>
        <p:nvSpPr>
          <p:cNvPr id="4" name="テキスト ボックス 3"/>
          <p:cNvSpPr txBox="1"/>
          <p:nvPr/>
        </p:nvSpPr>
        <p:spPr>
          <a:xfrm>
            <a:off x="7608124" y="202378"/>
            <a:ext cx="3883232" cy="646331"/>
          </a:xfrm>
          <a:prstGeom prst="rect">
            <a:avLst/>
          </a:prstGeom>
          <a:noFill/>
        </p:spPr>
        <p:txBody>
          <a:bodyPr wrap="square" rtlCol="0">
            <a:spAutoFit/>
          </a:bodyPr>
          <a:lstStyle/>
          <a:p>
            <a:r>
              <a:rPr kumimoji="1" lang="ja-JP" altLang="en-US" sz="3600" dirty="0" smtClean="0"/>
              <a:t>イメージ</a:t>
            </a:r>
            <a:endParaRPr kumimoji="1" lang="ja-JP" altLang="en-US" sz="3600" dirty="0"/>
          </a:p>
        </p:txBody>
      </p:sp>
    </p:spTree>
    <p:extLst>
      <p:ext uri="{BB962C8B-B14F-4D97-AF65-F5344CB8AC3E}">
        <p14:creationId xmlns:p14="http://schemas.microsoft.com/office/powerpoint/2010/main" val="124973197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マスター">
  <a:themeElements>
    <a:clrScheme name="5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デザインの設定">
      <a:majorFont>
        <a:latin typeface="Arial"/>
        <a:ea typeface="ＭＳ Ｐゴシック"/>
        <a:cs typeface=""/>
      </a:majorFont>
      <a:minorFont>
        <a:latin typeface="メイリオ"/>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マスター.potx</Template>
  <TotalTime>118949</TotalTime>
  <Words>2266</Words>
  <Application>Microsoft Macintosh PowerPoint</Application>
  <PresentationFormat>A4 210x297 mm</PresentationFormat>
  <Paragraphs>441</Paragraphs>
  <Slides>32</Slides>
  <Notes>32</Notes>
  <HiddenSlides>0</HiddenSlides>
  <MMClips>0</MMClips>
  <ScaleCrop>false</ScaleCrop>
  <HeadingPairs>
    <vt:vector size="4" baseType="variant">
      <vt:variant>
        <vt:lpstr>テーマ</vt:lpstr>
      </vt:variant>
      <vt:variant>
        <vt:i4>2</vt:i4>
      </vt:variant>
      <vt:variant>
        <vt:lpstr>スライド タイトル</vt:lpstr>
      </vt:variant>
      <vt:variant>
        <vt:i4>32</vt:i4>
      </vt:variant>
    </vt:vector>
  </HeadingPairs>
  <TitlesOfParts>
    <vt:vector size="34" baseType="lpstr">
      <vt:lpstr>マスター</vt:lpstr>
      <vt:lpstr>Office Theme</vt:lpstr>
      <vt:lpstr>PowerPoint プレゼンテーション</vt:lpstr>
      <vt:lpstr>PowerPoint プレゼンテーション</vt:lpstr>
      <vt:lpstr>白ヤギコーポレーションとは</vt:lpstr>
      <vt:lpstr>白ヤギコーポレーションは 自然言語処理・機械学習・データ解析が技術の柱</vt:lpstr>
      <vt:lpstr>白ヤギの課題意識 社内でデータ分析を実施できる体制が必要</vt:lpstr>
      <vt:lpstr>なぜ分析人材の確保が難しいのか？</vt:lpstr>
      <vt:lpstr>白ヤギからの提案 社内の人材をトレーニングして分析人材へ育成する</vt:lpstr>
      <vt:lpstr>白ヤギE-learningの対象者</vt:lpstr>
      <vt:lpstr>カリキュラム</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白ヤギの実データを使った超実践的なハンズオントレーニング</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分析に使うソフトウェアはオープンソース中心</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講師紹介</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Yoshitomo Watanabe</dc:creator>
  <cp:lastModifiedBy>佐藤 かおり</cp:lastModifiedBy>
  <cp:revision>3010</cp:revision>
  <cp:lastPrinted>2015-04-07T05:56:52Z</cp:lastPrinted>
  <dcterms:created xsi:type="dcterms:W3CDTF">2013-10-22T01:52:54Z</dcterms:created>
  <dcterms:modified xsi:type="dcterms:W3CDTF">2016-04-12T01:32:20Z</dcterms:modified>
</cp:coreProperties>
</file>