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
  </p:notesMasterIdLst>
  <p:handoutMasterIdLst>
    <p:handoutMasterId r:id="rId11"/>
  </p:handoutMasterIdLst>
  <p:sldIdLst>
    <p:sldId id="258" r:id="rId3"/>
    <p:sldId id="272" r:id="rId4"/>
    <p:sldId id="269" r:id="rId5"/>
    <p:sldId id="267" r:id="rId6"/>
    <p:sldId id="274" r:id="rId7"/>
    <p:sldId id="275" r:id="rId8"/>
    <p:sldId id="276" r:id="rId9"/>
  </p:sldIdLst>
  <p:sldSz cx="9601200" cy="12801600" type="A3"/>
  <p:notesSz cx="6807200" cy="9939338"/>
  <p:defaultText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0000"/>
    <a:srgbClr val="FECEF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99018" autoAdjust="0"/>
  </p:normalViewPr>
  <p:slideViewPr>
    <p:cSldViewPr>
      <p:cViewPr>
        <p:scale>
          <a:sx n="100" d="100"/>
          <a:sy n="100" d="100"/>
        </p:scale>
        <p:origin x="-324" y="564"/>
      </p:cViewPr>
      <p:guideLst>
        <p:guide orient="horz" pos="4032"/>
        <p:guide pos="3024"/>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1" d="100"/>
          <a:sy n="81" d="100"/>
        </p:scale>
        <p:origin x="-3972" y="-78"/>
      </p:cViewPr>
      <p:guideLst>
        <p:guide orient="horz" pos="3130"/>
        <p:guide pos="21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575" cy="49688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9" y="0"/>
            <a:ext cx="2949575" cy="496888"/>
          </a:xfrm>
          <a:prstGeom prst="rect">
            <a:avLst/>
          </a:prstGeom>
        </p:spPr>
        <p:txBody>
          <a:bodyPr vert="horz" lIns="91434" tIns="45717" rIns="91434" bIns="45717" rtlCol="0"/>
          <a:lstStyle>
            <a:lvl1pPr algn="r">
              <a:defRPr sz="1200"/>
            </a:lvl1pPr>
          </a:lstStyle>
          <a:p>
            <a:fld id="{74748A41-AFF1-44F4-8EB5-353CF624A54E}" type="datetimeFigureOut">
              <a:rPr kumimoji="1" lang="ja-JP" altLang="en-US" smtClean="0"/>
              <a:pPr/>
              <a:t>2017/10/18</a:t>
            </a:fld>
            <a:endParaRPr kumimoji="1" lang="ja-JP" altLang="en-US"/>
          </a:p>
        </p:txBody>
      </p:sp>
      <p:sp>
        <p:nvSpPr>
          <p:cNvPr id="4" name="フッター プレースホルダー 3"/>
          <p:cNvSpPr>
            <a:spLocks noGrp="1"/>
          </p:cNvSpPr>
          <p:nvPr>
            <p:ph type="ftr" sz="quarter" idx="2"/>
          </p:nvPr>
        </p:nvSpPr>
        <p:spPr>
          <a:xfrm>
            <a:off x="1" y="9440863"/>
            <a:ext cx="2949575" cy="496887"/>
          </a:xfrm>
          <a:prstGeom prst="rect">
            <a:avLst/>
          </a:prstGeom>
        </p:spPr>
        <p:txBody>
          <a:bodyPr vert="horz" lIns="91434" tIns="45717" rIns="91434" bIns="457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9" y="9440863"/>
            <a:ext cx="2949575" cy="496887"/>
          </a:xfrm>
          <a:prstGeom prst="rect">
            <a:avLst/>
          </a:prstGeom>
        </p:spPr>
        <p:txBody>
          <a:bodyPr vert="horz" lIns="91434" tIns="45717" rIns="91434" bIns="45717" rtlCol="0" anchor="b"/>
          <a:lstStyle>
            <a:lvl1pPr algn="r">
              <a:defRPr sz="1200"/>
            </a:lvl1pPr>
          </a:lstStyle>
          <a:p>
            <a:fld id="{4C240DA9-ED05-4E0B-B8B4-072D5A3EF173}" type="slidenum">
              <a:rPr kumimoji="1" lang="ja-JP" altLang="en-US" smtClean="0"/>
              <a:pPr/>
              <a:t>&lt;#&gt;</a:t>
            </a:fld>
            <a:endParaRPr kumimoji="1" lang="ja-JP" altLang="en-US"/>
          </a:p>
        </p:txBody>
      </p:sp>
    </p:spTree>
    <p:extLst>
      <p:ext uri="{BB962C8B-B14F-4D97-AF65-F5344CB8AC3E}">
        <p14:creationId xmlns:p14="http://schemas.microsoft.com/office/powerpoint/2010/main" xmlns="" val="197715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575" cy="49688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 2"/>
          <p:cNvSpPr>
            <a:spLocks noGrp="1"/>
          </p:cNvSpPr>
          <p:nvPr>
            <p:ph type="dt" idx="1"/>
          </p:nvPr>
        </p:nvSpPr>
        <p:spPr>
          <a:xfrm>
            <a:off x="3856039" y="0"/>
            <a:ext cx="2949575" cy="496888"/>
          </a:xfrm>
          <a:prstGeom prst="rect">
            <a:avLst/>
          </a:prstGeom>
        </p:spPr>
        <p:txBody>
          <a:bodyPr vert="horz" lIns="91434" tIns="45717" rIns="91434" bIns="45717" rtlCol="0"/>
          <a:lstStyle>
            <a:lvl1pPr algn="r">
              <a:defRPr sz="1200"/>
            </a:lvl1pPr>
          </a:lstStyle>
          <a:p>
            <a:fld id="{039C80D5-55C2-4B17-81ED-B2FA92C12A6C}" type="datetimeFigureOut">
              <a:rPr kumimoji="1" lang="ja-JP" altLang="en-US" smtClean="0"/>
              <a:pPr/>
              <a:t>2017/10/18</a:t>
            </a:fld>
            <a:endParaRPr kumimoji="1" lang="ja-JP" altLang="en-US"/>
          </a:p>
        </p:txBody>
      </p:sp>
      <p:sp>
        <p:nvSpPr>
          <p:cNvPr id="4" name="スライド イメージ プレースホルダ 3"/>
          <p:cNvSpPr>
            <a:spLocks noGrp="1" noRot="1" noChangeAspect="1"/>
          </p:cNvSpPr>
          <p:nvPr>
            <p:ph type="sldImg" idx="2"/>
          </p:nvPr>
        </p:nvSpPr>
        <p:spPr>
          <a:xfrm>
            <a:off x="2006600" y="746125"/>
            <a:ext cx="2794000" cy="3725863"/>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 4"/>
          <p:cNvSpPr>
            <a:spLocks noGrp="1"/>
          </p:cNvSpPr>
          <p:nvPr>
            <p:ph type="body" sz="quarter" idx="3"/>
          </p:nvPr>
        </p:nvSpPr>
        <p:spPr>
          <a:xfrm>
            <a:off x="681039" y="4721225"/>
            <a:ext cx="5445125" cy="4471988"/>
          </a:xfrm>
          <a:prstGeom prst="rect">
            <a:avLst/>
          </a:prstGeom>
        </p:spPr>
        <p:txBody>
          <a:bodyPr vert="horz" lIns="91434" tIns="45717" rIns="91434" bIns="45717"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1" y="9440863"/>
            <a:ext cx="2949575" cy="496887"/>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6039" y="9440863"/>
            <a:ext cx="2949575" cy="496887"/>
          </a:xfrm>
          <a:prstGeom prst="rect">
            <a:avLst/>
          </a:prstGeom>
        </p:spPr>
        <p:txBody>
          <a:bodyPr vert="horz" lIns="91434" tIns="45717" rIns="91434" bIns="45717" rtlCol="0" anchor="b"/>
          <a:lstStyle>
            <a:lvl1pPr algn="r">
              <a:defRPr sz="1200"/>
            </a:lvl1pPr>
          </a:lstStyle>
          <a:p>
            <a:fld id="{A407EE20-B52B-4AF6-8D45-A27D038B205B}" type="slidenum">
              <a:rPr kumimoji="1" lang="ja-JP" altLang="en-US" smtClean="0"/>
              <a:pPr/>
              <a:t>&lt;#&gt;</a:t>
            </a:fld>
            <a:endParaRPr kumimoji="1" lang="ja-JP" altLang="en-US"/>
          </a:p>
        </p:txBody>
      </p:sp>
    </p:spTree>
    <p:extLst>
      <p:ext uri="{BB962C8B-B14F-4D97-AF65-F5344CB8AC3E}">
        <p14:creationId xmlns:p14="http://schemas.microsoft.com/office/powerpoint/2010/main" xmlns="" val="3442903525"/>
      </p:ext>
    </p:extLst>
  </p:cSld>
  <p:clrMap bg1="lt1" tx1="dk1" bg2="lt2" tx2="dk2" accent1="accent1" accent2="accent2" accent3="accent3" accent4="accent4" accent5="accent5" accent6="accent6" hlink="hlink" folHlink="folHlink"/>
  <p:notesStyle>
    <a:lvl1pPr marL="0" algn="l" defTabSz="914235" rtl="0" eaLnBrk="1" latinLnBrk="0" hangingPunct="1">
      <a:defRPr kumimoji="1" sz="1200" kern="1200">
        <a:solidFill>
          <a:schemeClr val="tx1"/>
        </a:solidFill>
        <a:latin typeface="+mn-lt"/>
        <a:ea typeface="+mn-ea"/>
        <a:cs typeface="+mn-cs"/>
      </a:defRPr>
    </a:lvl1pPr>
    <a:lvl2pPr marL="457117" algn="l" defTabSz="914235" rtl="0" eaLnBrk="1" latinLnBrk="0" hangingPunct="1">
      <a:defRPr kumimoji="1" sz="1200" kern="1200">
        <a:solidFill>
          <a:schemeClr val="tx1"/>
        </a:solidFill>
        <a:latin typeface="+mn-lt"/>
        <a:ea typeface="+mn-ea"/>
        <a:cs typeface="+mn-cs"/>
      </a:defRPr>
    </a:lvl2pPr>
    <a:lvl3pPr marL="914235" algn="l" defTabSz="914235" rtl="0" eaLnBrk="1" latinLnBrk="0" hangingPunct="1">
      <a:defRPr kumimoji="1" sz="1200" kern="1200">
        <a:solidFill>
          <a:schemeClr val="tx1"/>
        </a:solidFill>
        <a:latin typeface="+mn-lt"/>
        <a:ea typeface="+mn-ea"/>
        <a:cs typeface="+mn-cs"/>
      </a:defRPr>
    </a:lvl3pPr>
    <a:lvl4pPr marL="1371353" algn="l" defTabSz="914235" rtl="0" eaLnBrk="1" latinLnBrk="0" hangingPunct="1">
      <a:defRPr kumimoji="1" sz="1200" kern="1200">
        <a:solidFill>
          <a:schemeClr val="tx1"/>
        </a:solidFill>
        <a:latin typeface="+mn-lt"/>
        <a:ea typeface="+mn-ea"/>
        <a:cs typeface="+mn-cs"/>
      </a:defRPr>
    </a:lvl4pPr>
    <a:lvl5pPr marL="1828470" algn="l" defTabSz="914235" rtl="0" eaLnBrk="1" latinLnBrk="0" hangingPunct="1">
      <a:defRPr kumimoji="1" sz="1200" kern="1200">
        <a:solidFill>
          <a:schemeClr val="tx1"/>
        </a:solidFill>
        <a:latin typeface="+mn-lt"/>
        <a:ea typeface="+mn-ea"/>
        <a:cs typeface="+mn-cs"/>
      </a:defRPr>
    </a:lvl5pPr>
    <a:lvl6pPr marL="2285588" algn="l" defTabSz="914235" rtl="0" eaLnBrk="1" latinLnBrk="0" hangingPunct="1">
      <a:defRPr kumimoji="1" sz="1200" kern="1200">
        <a:solidFill>
          <a:schemeClr val="tx1"/>
        </a:solidFill>
        <a:latin typeface="+mn-lt"/>
        <a:ea typeface="+mn-ea"/>
        <a:cs typeface="+mn-cs"/>
      </a:defRPr>
    </a:lvl6pPr>
    <a:lvl7pPr marL="2742705" algn="l" defTabSz="914235" rtl="0" eaLnBrk="1" latinLnBrk="0" hangingPunct="1">
      <a:defRPr kumimoji="1" sz="1200" kern="1200">
        <a:solidFill>
          <a:schemeClr val="tx1"/>
        </a:solidFill>
        <a:latin typeface="+mn-lt"/>
        <a:ea typeface="+mn-ea"/>
        <a:cs typeface="+mn-cs"/>
      </a:defRPr>
    </a:lvl7pPr>
    <a:lvl8pPr marL="3199823" algn="l" defTabSz="914235" rtl="0" eaLnBrk="1" latinLnBrk="0" hangingPunct="1">
      <a:defRPr kumimoji="1" sz="1200" kern="1200">
        <a:solidFill>
          <a:schemeClr val="tx1"/>
        </a:solidFill>
        <a:latin typeface="+mn-lt"/>
        <a:ea typeface="+mn-ea"/>
        <a:cs typeface="+mn-cs"/>
      </a:defRPr>
    </a:lvl8pPr>
    <a:lvl9pPr marL="3656940" algn="l" defTabSz="914235"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1</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2</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3</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4</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5</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6</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06600" y="746125"/>
            <a:ext cx="2794000"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07EE20-B52B-4AF6-8D45-A27D038B205B}" type="slidenum">
              <a:rPr kumimoji="1" lang="ja-JP" altLang="en-US" smtClean="0"/>
              <a:pPr/>
              <a:t>7</a:t>
            </a:fld>
            <a:endParaRPr kumimoji="1" lang="ja-JP" altLang="en-US"/>
          </a:p>
        </p:txBody>
      </p:sp>
    </p:spTree>
    <p:extLst>
      <p:ext uri="{BB962C8B-B14F-4D97-AF65-F5344CB8AC3E}">
        <p14:creationId xmlns:p14="http://schemas.microsoft.com/office/powerpoint/2010/main" xmlns="" val="3988620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20090" y="3976798"/>
            <a:ext cx="8161020" cy="2744047"/>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440180" y="7254240"/>
            <a:ext cx="6720840" cy="3271520"/>
          </a:xfrm>
        </p:spPr>
        <p:txBody>
          <a:bodyPr/>
          <a:lstStyle>
            <a:lvl1pPr marL="0" indent="0" algn="ctr">
              <a:buNone/>
              <a:defRPr>
                <a:solidFill>
                  <a:schemeClr val="tx1">
                    <a:tint val="75000"/>
                  </a:schemeClr>
                </a:solidFill>
              </a:defRPr>
            </a:lvl1pPr>
            <a:lvl2pPr marL="457117" indent="0" algn="ctr">
              <a:buNone/>
              <a:defRPr>
                <a:solidFill>
                  <a:schemeClr val="tx1">
                    <a:tint val="75000"/>
                  </a:schemeClr>
                </a:solidFill>
              </a:defRPr>
            </a:lvl2pPr>
            <a:lvl3pPr marL="914235" indent="0" algn="ctr">
              <a:buNone/>
              <a:defRPr>
                <a:solidFill>
                  <a:schemeClr val="tx1">
                    <a:tint val="75000"/>
                  </a:schemeClr>
                </a:solidFill>
              </a:defRPr>
            </a:lvl3pPr>
            <a:lvl4pPr marL="1371353" indent="0" algn="ctr">
              <a:buNone/>
              <a:defRPr>
                <a:solidFill>
                  <a:schemeClr val="tx1">
                    <a:tint val="75000"/>
                  </a:schemeClr>
                </a:solidFill>
              </a:defRPr>
            </a:lvl4pPr>
            <a:lvl5pPr marL="1828470" indent="0" algn="ctr">
              <a:buNone/>
              <a:defRPr>
                <a:solidFill>
                  <a:schemeClr val="tx1">
                    <a:tint val="75000"/>
                  </a:schemeClr>
                </a:solidFill>
              </a:defRPr>
            </a:lvl5pPr>
            <a:lvl6pPr marL="2285588" indent="0" algn="ctr">
              <a:buNone/>
              <a:defRPr>
                <a:solidFill>
                  <a:schemeClr val="tx1">
                    <a:tint val="75000"/>
                  </a:schemeClr>
                </a:solidFill>
              </a:defRPr>
            </a:lvl6pPr>
            <a:lvl7pPr marL="2742705" indent="0" algn="ctr">
              <a:buNone/>
              <a:defRPr>
                <a:solidFill>
                  <a:schemeClr val="tx1">
                    <a:tint val="75000"/>
                  </a:schemeClr>
                </a:solidFill>
              </a:defRPr>
            </a:lvl7pPr>
            <a:lvl8pPr marL="3199823" indent="0" algn="ctr">
              <a:buNone/>
              <a:defRPr>
                <a:solidFill>
                  <a:schemeClr val="tx1">
                    <a:tint val="75000"/>
                  </a:schemeClr>
                </a:solidFill>
              </a:defRPr>
            </a:lvl8pPr>
            <a:lvl9pPr marL="365694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0060" y="512658"/>
            <a:ext cx="8641080" cy="511545"/>
          </a:xfrm>
          <a:solidFill>
            <a:schemeClr val="tx1"/>
          </a:solidFill>
        </p:spPr>
        <p:txBody>
          <a:bodyPr>
            <a:normAutofit/>
          </a:bodyPr>
          <a:lstStyle>
            <a:lvl1pPr algn="l">
              <a:defRPr sz="1000">
                <a:solidFill>
                  <a:schemeClr val="bg1"/>
                </a:solidFill>
              </a:defRPr>
            </a:lvl1p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80060" y="1158617"/>
            <a:ext cx="8630219" cy="10887610"/>
          </a:xfrm>
        </p:spPr>
        <p:txBody>
          <a:bodyPr/>
          <a:lstStyle>
            <a:lvl1pPr>
              <a:defRPr sz="1200"/>
            </a:lvl1pPr>
            <a:lvl2pPr>
              <a:defRPr sz="1100"/>
            </a:lvl2pPr>
            <a:lvl3pPr>
              <a:defRPr sz="1000"/>
            </a:lvl3pPr>
            <a:lvl4pPr>
              <a:defRPr sz="900"/>
            </a:lvl4pPr>
            <a:lvl5pPr>
              <a:defRPr sz="800"/>
            </a:lvl5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80060" y="12180647"/>
            <a:ext cx="2240280" cy="366111"/>
          </a:xfrm>
        </p:spPr>
        <p:txBody>
          <a:bodyPr/>
          <a:lstStyle>
            <a:lvl1pPr>
              <a:defRPr sz="800"/>
            </a:lvl1pPr>
          </a:lstStyle>
          <a:p>
            <a:fld id="{59B19A72-9AF8-4386-8E23-66CC70447B94}" type="datetimeFigureOut">
              <a:rPr lang="ja-JP" altLang="en-US" smtClean="0"/>
              <a:pPr/>
              <a:t>2017/10/18</a:t>
            </a:fld>
            <a:endParaRPr lang="ja-JP" altLang="en-US"/>
          </a:p>
        </p:txBody>
      </p:sp>
      <p:sp>
        <p:nvSpPr>
          <p:cNvPr id="5" name="フッター プレースホルダ 4"/>
          <p:cNvSpPr>
            <a:spLocks noGrp="1"/>
          </p:cNvSpPr>
          <p:nvPr>
            <p:ph type="ftr" sz="quarter" idx="11"/>
          </p:nvPr>
        </p:nvSpPr>
        <p:spPr>
          <a:xfrm>
            <a:off x="3280410" y="12180647"/>
            <a:ext cx="3040380" cy="366111"/>
          </a:xfrm>
        </p:spPr>
        <p:txBody>
          <a:bodyPr/>
          <a:lstStyle>
            <a:lvl1pPr>
              <a:defRPr sz="800"/>
            </a:lvl1pPr>
          </a:lstStyle>
          <a:p>
            <a:endParaRPr lang="ja-JP" altLang="en-US" dirty="0"/>
          </a:p>
        </p:txBody>
      </p:sp>
      <p:sp>
        <p:nvSpPr>
          <p:cNvPr id="6" name="スライド番号プレースホルダ 5"/>
          <p:cNvSpPr>
            <a:spLocks noGrp="1"/>
          </p:cNvSpPr>
          <p:nvPr>
            <p:ph type="sldNum" sz="quarter" idx="12"/>
          </p:nvPr>
        </p:nvSpPr>
        <p:spPr>
          <a:xfrm>
            <a:off x="6880860" y="12180647"/>
            <a:ext cx="2240280" cy="366111"/>
          </a:xfrm>
        </p:spPr>
        <p:txBody>
          <a:bodyPr/>
          <a:lstStyle>
            <a:lvl1pPr>
              <a:defRPr sz="800"/>
            </a:lvl1pPr>
          </a:lstStyle>
          <a:p>
            <a:fld id="{3ECFBBEA-32BC-4B22-8DF8-1EA1EE4D4B5A}" type="slidenum">
              <a:rPr lang="ja-JP" altLang="en-US" smtClean="0"/>
              <a:pPr/>
              <a:t>&lt;#&gt;</a:t>
            </a:fld>
            <a:endParaRPr lang="ja-JP" altLang="en-US" dirty="0"/>
          </a:p>
        </p:txBody>
      </p:sp>
      <p:sp>
        <p:nvSpPr>
          <p:cNvPr id="7" name="スライド番号プレースホルダ 5"/>
          <p:cNvSpPr txBox="1">
            <a:spLocks/>
          </p:cNvSpPr>
          <p:nvPr userDrawn="1"/>
        </p:nvSpPr>
        <p:spPr>
          <a:xfrm>
            <a:off x="6824579" y="620959"/>
            <a:ext cx="2240280" cy="366111"/>
          </a:xfrm>
          <a:prstGeom prst="rect">
            <a:avLst/>
          </a:prstGeom>
        </p:spPr>
        <p:txBody>
          <a:bodyPr vert="horz" lIns="91423" tIns="45712" rIns="91423" bIns="45712" rtlCol="0" anchor="ctr"/>
          <a:lstStyle>
            <a:lvl1pPr>
              <a:defRPr sz="800"/>
            </a:lvl1pPr>
          </a:lstStyle>
          <a:p>
            <a:pPr marL="0" marR="0" lvl="0" indent="0" algn="r" defTabSz="914235" rtl="0" eaLnBrk="1" fontAlgn="auto" latinLnBrk="0" hangingPunct="1">
              <a:lnSpc>
                <a:spcPct val="100000"/>
              </a:lnSpc>
              <a:spcBef>
                <a:spcPts val="0"/>
              </a:spcBef>
              <a:spcAft>
                <a:spcPts val="0"/>
              </a:spcAft>
              <a:buClrTx/>
              <a:buSzTx/>
              <a:buFontTx/>
              <a:buNone/>
              <a:tabLst/>
              <a:defRPr/>
            </a:pPr>
            <a:fld id="{3ECFBBEA-32BC-4B22-8DF8-1EA1EE4D4B5A}" type="slidenum">
              <a:rPr kumimoji="1" lang="ja-JP" altLang="en-US" sz="80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235" rtl="0" eaLnBrk="1" fontAlgn="auto" latinLnBrk="0" hangingPunct="1">
                <a:lnSpc>
                  <a:spcPct val="100000"/>
                </a:lnSpc>
                <a:spcBef>
                  <a:spcPts val="0"/>
                </a:spcBef>
                <a:spcAft>
                  <a:spcPts val="0"/>
                </a:spcAft>
                <a:buClrTx/>
                <a:buSzTx/>
                <a:buFontTx/>
                <a:buNone/>
                <a:tabLst/>
                <a:defRPr/>
              </a:pPr>
              <a:t>&lt;#&gt;</a:t>
            </a:fld>
            <a:endParaRPr kumimoji="1" lang="ja-JP" altLang="en-US" sz="8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58429" y="8226218"/>
            <a:ext cx="8161020" cy="254254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58429" y="5425867"/>
            <a:ext cx="8161020" cy="2800349"/>
          </a:xfrm>
        </p:spPr>
        <p:txBody>
          <a:bodyPr anchor="b"/>
          <a:lstStyle>
            <a:lvl1pPr marL="0" indent="0">
              <a:buNone/>
              <a:defRPr sz="2000">
                <a:solidFill>
                  <a:schemeClr val="tx1">
                    <a:tint val="75000"/>
                  </a:schemeClr>
                </a:solidFill>
              </a:defRPr>
            </a:lvl1pPr>
            <a:lvl2pPr marL="457117" indent="0">
              <a:buNone/>
              <a:defRPr sz="1800">
                <a:solidFill>
                  <a:schemeClr val="tx1">
                    <a:tint val="75000"/>
                  </a:schemeClr>
                </a:solidFill>
              </a:defRPr>
            </a:lvl2pPr>
            <a:lvl3pPr marL="914235" indent="0">
              <a:buNone/>
              <a:defRPr sz="1600">
                <a:solidFill>
                  <a:schemeClr val="tx1">
                    <a:tint val="75000"/>
                  </a:schemeClr>
                </a:solidFill>
              </a:defRPr>
            </a:lvl3pPr>
            <a:lvl4pPr marL="1371353" indent="0">
              <a:buNone/>
              <a:defRPr sz="1400">
                <a:solidFill>
                  <a:schemeClr val="tx1">
                    <a:tint val="75000"/>
                  </a:schemeClr>
                </a:solidFill>
              </a:defRPr>
            </a:lvl4pPr>
            <a:lvl5pPr marL="1828470" indent="0">
              <a:buNone/>
              <a:defRPr sz="1400">
                <a:solidFill>
                  <a:schemeClr val="tx1">
                    <a:tint val="75000"/>
                  </a:schemeClr>
                </a:solidFill>
              </a:defRPr>
            </a:lvl5pPr>
            <a:lvl6pPr marL="2285588" indent="0">
              <a:buNone/>
              <a:defRPr sz="1400">
                <a:solidFill>
                  <a:schemeClr val="tx1">
                    <a:tint val="75000"/>
                  </a:schemeClr>
                </a:solidFill>
              </a:defRPr>
            </a:lvl6pPr>
            <a:lvl7pPr marL="2742705" indent="0">
              <a:buNone/>
              <a:defRPr sz="1400">
                <a:solidFill>
                  <a:schemeClr val="tx1">
                    <a:tint val="75000"/>
                  </a:schemeClr>
                </a:solidFill>
              </a:defRPr>
            </a:lvl7pPr>
            <a:lvl8pPr marL="3199823" indent="0">
              <a:buNone/>
              <a:defRPr sz="1400">
                <a:solidFill>
                  <a:schemeClr val="tx1">
                    <a:tint val="75000"/>
                  </a:schemeClr>
                </a:solidFill>
              </a:defRPr>
            </a:lvl8pPr>
            <a:lvl9pPr marL="365694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80060" y="2987043"/>
            <a:ext cx="4240530" cy="8448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880610" y="2987043"/>
            <a:ext cx="4240530" cy="8448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80060" y="2865544"/>
            <a:ext cx="4242197" cy="1194222"/>
          </a:xfrm>
        </p:spPr>
        <p:txBody>
          <a:bodyPr anchor="b"/>
          <a:lstStyle>
            <a:lvl1pPr marL="0" indent="0">
              <a:buNone/>
              <a:defRPr sz="2400" b="1"/>
            </a:lvl1pPr>
            <a:lvl2pPr marL="457117" indent="0">
              <a:buNone/>
              <a:defRPr sz="2000" b="1"/>
            </a:lvl2pPr>
            <a:lvl3pPr marL="914235" indent="0">
              <a:buNone/>
              <a:defRPr sz="1800" b="1"/>
            </a:lvl3pPr>
            <a:lvl4pPr marL="1371353" indent="0">
              <a:buNone/>
              <a:defRPr sz="1600" b="1"/>
            </a:lvl4pPr>
            <a:lvl5pPr marL="1828470" indent="0">
              <a:buNone/>
              <a:defRPr sz="1600" b="1"/>
            </a:lvl5pPr>
            <a:lvl6pPr marL="2285588" indent="0">
              <a:buNone/>
              <a:defRPr sz="1600" b="1"/>
            </a:lvl6pPr>
            <a:lvl7pPr marL="2742705" indent="0">
              <a:buNone/>
              <a:defRPr sz="1600" b="1"/>
            </a:lvl7pPr>
            <a:lvl8pPr marL="3199823" indent="0">
              <a:buNone/>
              <a:defRPr sz="1600" b="1"/>
            </a:lvl8pPr>
            <a:lvl9pPr marL="365694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80060" y="4059766"/>
            <a:ext cx="4242197" cy="73757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877277" y="2865544"/>
            <a:ext cx="4243864" cy="1194222"/>
          </a:xfrm>
        </p:spPr>
        <p:txBody>
          <a:bodyPr anchor="b"/>
          <a:lstStyle>
            <a:lvl1pPr marL="0" indent="0">
              <a:buNone/>
              <a:defRPr sz="2400" b="1"/>
            </a:lvl1pPr>
            <a:lvl2pPr marL="457117" indent="0">
              <a:buNone/>
              <a:defRPr sz="2000" b="1"/>
            </a:lvl2pPr>
            <a:lvl3pPr marL="914235" indent="0">
              <a:buNone/>
              <a:defRPr sz="1800" b="1"/>
            </a:lvl3pPr>
            <a:lvl4pPr marL="1371353" indent="0">
              <a:buNone/>
              <a:defRPr sz="1600" b="1"/>
            </a:lvl4pPr>
            <a:lvl5pPr marL="1828470" indent="0">
              <a:buNone/>
              <a:defRPr sz="1600" b="1"/>
            </a:lvl5pPr>
            <a:lvl6pPr marL="2285588" indent="0">
              <a:buNone/>
              <a:defRPr sz="1600" b="1"/>
            </a:lvl6pPr>
            <a:lvl7pPr marL="2742705" indent="0">
              <a:buNone/>
              <a:defRPr sz="1600" b="1"/>
            </a:lvl7pPr>
            <a:lvl8pPr marL="3199823" indent="0">
              <a:buNone/>
              <a:defRPr sz="1600" b="1"/>
            </a:lvl8pPr>
            <a:lvl9pPr marL="365694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877277" y="4059766"/>
            <a:ext cx="4243864" cy="73757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0061" y="509693"/>
            <a:ext cx="3158729" cy="216916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753804" y="509696"/>
            <a:ext cx="5367337" cy="1092581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80061" y="2678856"/>
            <a:ext cx="3158729" cy="8756651"/>
          </a:xfrm>
        </p:spPr>
        <p:txBody>
          <a:bodyPr/>
          <a:lstStyle>
            <a:lvl1pPr marL="0" indent="0">
              <a:buNone/>
              <a:defRPr sz="1400"/>
            </a:lvl1pPr>
            <a:lvl2pPr marL="457117" indent="0">
              <a:buNone/>
              <a:defRPr sz="1200"/>
            </a:lvl2pPr>
            <a:lvl3pPr marL="914235" indent="0">
              <a:buNone/>
              <a:defRPr sz="1000"/>
            </a:lvl3pPr>
            <a:lvl4pPr marL="1371353" indent="0">
              <a:buNone/>
              <a:defRPr sz="900"/>
            </a:lvl4pPr>
            <a:lvl5pPr marL="1828470" indent="0">
              <a:buNone/>
              <a:defRPr sz="900"/>
            </a:lvl5pPr>
            <a:lvl6pPr marL="2285588" indent="0">
              <a:buNone/>
              <a:defRPr sz="900"/>
            </a:lvl6pPr>
            <a:lvl7pPr marL="2742705" indent="0">
              <a:buNone/>
              <a:defRPr sz="900"/>
            </a:lvl7pPr>
            <a:lvl8pPr marL="3199823" indent="0">
              <a:buNone/>
              <a:defRPr sz="900"/>
            </a:lvl8pPr>
            <a:lvl9pPr marL="365694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881902" y="8961120"/>
            <a:ext cx="5760720" cy="1057911"/>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881902" y="1143847"/>
            <a:ext cx="5760720" cy="7680960"/>
          </a:xfrm>
        </p:spPr>
        <p:txBody>
          <a:bodyPr/>
          <a:lstStyle>
            <a:lvl1pPr marL="0" indent="0">
              <a:buNone/>
              <a:defRPr sz="3200"/>
            </a:lvl1pPr>
            <a:lvl2pPr marL="457117" indent="0">
              <a:buNone/>
              <a:defRPr sz="2800"/>
            </a:lvl2pPr>
            <a:lvl3pPr marL="914235" indent="0">
              <a:buNone/>
              <a:defRPr sz="2400"/>
            </a:lvl3pPr>
            <a:lvl4pPr marL="1371353" indent="0">
              <a:buNone/>
              <a:defRPr sz="2000"/>
            </a:lvl4pPr>
            <a:lvl5pPr marL="1828470" indent="0">
              <a:buNone/>
              <a:defRPr sz="2000"/>
            </a:lvl5pPr>
            <a:lvl6pPr marL="2285588" indent="0">
              <a:buNone/>
              <a:defRPr sz="2000"/>
            </a:lvl6pPr>
            <a:lvl7pPr marL="2742705" indent="0">
              <a:buNone/>
              <a:defRPr sz="2000"/>
            </a:lvl7pPr>
            <a:lvl8pPr marL="3199823" indent="0">
              <a:buNone/>
              <a:defRPr sz="2000"/>
            </a:lvl8pPr>
            <a:lvl9pPr marL="3656940" indent="0">
              <a:buNone/>
              <a:defRPr sz="2000"/>
            </a:lvl9pPr>
          </a:lstStyle>
          <a:p>
            <a:endParaRPr kumimoji="1" lang="ja-JP" altLang="en-US"/>
          </a:p>
        </p:txBody>
      </p:sp>
      <p:sp>
        <p:nvSpPr>
          <p:cNvPr id="4" name="テキスト プレースホルダ 3"/>
          <p:cNvSpPr>
            <a:spLocks noGrp="1"/>
          </p:cNvSpPr>
          <p:nvPr>
            <p:ph type="body" sz="half" idx="2"/>
          </p:nvPr>
        </p:nvSpPr>
        <p:spPr>
          <a:xfrm>
            <a:off x="1881902" y="10019031"/>
            <a:ext cx="5760720" cy="1502409"/>
          </a:xfrm>
        </p:spPr>
        <p:txBody>
          <a:bodyPr/>
          <a:lstStyle>
            <a:lvl1pPr marL="0" indent="0">
              <a:buNone/>
              <a:defRPr sz="1400"/>
            </a:lvl1pPr>
            <a:lvl2pPr marL="457117" indent="0">
              <a:buNone/>
              <a:defRPr sz="1200"/>
            </a:lvl2pPr>
            <a:lvl3pPr marL="914235" indent="0">
              <a:buNone/>
              <a:defRPr sz="1000"/>
            </a:lvl3pPr>
            <a:lvl4pPr marL="1371353" indent="0">
              <a:buNone/>
              <a:defRPr sz="900"/>
            </a:lvl4pPr>
            <a:lvl5pPr marL="1828470" indent="0">
              <a:buNone/>
              <a:defRPr sz="900"/>
            </a:lvl5pPr>
            <a:lvl6pPr marL="2285588" indent="0">
              <a:buNone/>
              <a:defRPr sz="900"/>
            </a:lvl6pPr>
            <a:lvl7pPr marL="2742705" indent="0">
              <a:buNone/>
              <a:defRPr sz="900"/>
            </a:lvl7pPr>
            <a:lvl8pPr marL="3199823" indent="0">
              <a:buNone/>
              <a:defRPr sz="900"/>
            </a:lvl8pPr>
            <a:lvl9pPr marL="365694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960870" y="512662"/>
            <a:ext cx="2160270" cy="10922847"/>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80060" y="512662"/>
            <a:ext cx="6320790" cy="10922847"/>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9B19A72-9AF8-4386-8E23-66CC70447B9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ECFBBEA-32BC-4B22-8DF8-1EA1EE4D4B5A}" type="slidenum">
              <a:rPr kumimoji="1" lang="ja-JP" altLang="en-US" smtClean="0"/>
              <a:pPr/>
              <a:t>&lt;#&gt;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20090" y="3976798"/>
            <a:ext cx="8161020" cy="2744047"/>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440180" y="7254240"/>
            <a:ext cx="6720840" cy="3271520"/>
          </a:xfrm>
        </p:spPr>
        <p:txBody>
          <a:bodyPr/>
          <a:lstStyle>
            <a:lvl1pPr marL="0" indent="0" algn="ctr">
              <a:buNone/>
              <a:defRPr>
                <a:solidFill>
                  <a:schemeClr val="tx1">
                    <a:tint val="75000"/>
                  </a:schemeClr>
                </a:solidFill>
              </a:defRPr>
            </a:lvl1pPr>
            <a:lvl2pPr marL="457117" indent="0" algn="ctr">
              <a:buNone/>
              <a:defRPr>
                <a:solidFill>
                  <a:schemeClr val="tx1">
                    <a:tint val="75000"/>
                  </a:schemeClr>
                </a:solidFill>
              </a:defRPr>
            </a:lvl2pPr>
            <a:lvl3pPr marL="914235" indent="0" algn="ctr">
              <a:buNone/>
              <a:defRPr>
                <a:solidFill>
                  <a:schemeClr val="tx1">
                    <a:tint val="75000"/>
                  </a:schemeClr>
                </a:solidFill>
              </a:defRPr>
            </a:lvl3pPr>
            <a:lvl4pPr marL="1371353" indent="0" algn="ctr">
              <a:buNone/>
              <a:defRPr>
                <a:solidFill>
                  <a:schemeClr val="tx1">
                    <a:tint val="75000"/>
                  </a:schemeClr>
                </a:solidFill>
              </a:defRPr>
            </a:lvl4pPr>
            <a:lvl5pPr marL="1828470" indent="0" algn="ctr">
              <a:buNone/>
              <a:defRPr>
                <a:solidFill>
                  <a:schemeClr val="tx1">
                    <a:tint val="75000"/>
                  </a:schemeClr>
                </a:solidFill>
              </a:defRPr>
            </a:lvl5pPr>
            <a:lvl6pPr marL="2285588" indent="0" algn="ctr">
              <a:buNone/>
              <a:defRPr>
                <a:solidFill>
                  <a:schemeClr val="tx1">
                    <a:tint val="75000"/>
                  </a:schemeClr>
                </a:solidFill>
              </a:defRPr>
            </a:lvl6pPr>
            <a:lvl7pPr marL="2742705" indent="0" algn="ctr">
              <a:buNone/>
              <a:defRPr>
                <a:solidFill>
                  <a:schemeClr val="tx1">
                    <a:tint val="75000"/>
                  </a:schemeClr>
                </a:solidFill>
              </a:defRPr>
            </a:lvl7pPr>
            <a:lvl8pPr marL="3199823" indent="0" algn="ctr">
              <a:buNone/>
              <a:defRPr>
                <a:solidFill>
                  <a:schemeClr val="tx1">
                    <a:tint val="75000"/>
                  </a:schemeClr>
                </a:solidFill>
              </a:defRPr>
            </a:lvl8pPr>
            <a:lvl9pPr marL="365694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58429" y="8226218"/>
            <a:ext cx="8161020" cy="2542540"/>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58429" y="5425867"/>
            <a:ext cx="8161020" cy="2800349"/>
          </a:xfrm>
        </p:spPr>
        <p:txBody>
          <a:bodyPr anchor="b"/>
          <a:lstStyle>
            <a:lvl1pPr marL="0" indent="0">
              <a:buNone/>
              <a:defRPr sz="2000">
                <a:solidFill>
                  <a:schemeClr val="tx1">
                    <a:tint val="75000"/>
                  </a:schemeClr>
                </a:solidFill>
              </a:defRPr>
            </a:lvl1pPr>
            <a:lvl2pPr marL="457117" indent="0">
              <a:buNone/>
              <a:defRPr sz="1800">
                <a:solidFill>
                  <a:schemeClr val="tx1">
                    <a:tint val="75000"/>
                  </a:schemeClr>
                </a:solidFill>
              </a:defRPr>
            </a:lvl2pPr>
            <a:lvl3pPr marL="914235" indent="0">
              <a:buNone/>
              <a:defRPr sz="1600">
                <a:solidFill>
                  <a:schemeClr val="tx1">
                    <a:tint val="75000"/>
                  </a:schemeClr>
                </a:solidFill>
              </a:defRPr>
            </a:lvl3pPr>
            <a:lvl4pPr marL="1371353" indent="0">
              <a:buNone/>
              <a:defRPr sz="1400">
                <a:solidFill>
                  <a:schemeClr val="tx1">
                    <a:tint val="75000"/>
                  </a:schemeClr>
                </a:solidFill>
              </a:defRPr>
            </a:lvl4pPr>
            <a:lvl5pPr marL="1828470" indent="0">
              <a:buNone/>
              <a:defRPr sz="1400">
                <a:solidFill>
                  <a:schemeClr val="tx1">
                    <a:tint val="75000"/>
                  </a:schemeClr>
                </a:solidFill>
              </a:defRPr>
            </a:lvl5pPr>
            <a:lvl6pPr marL="2285588" indent="0">
              <a:buNone/>
              <a:defRPr sz="1400">
                <a:solidFill>
                  <a:schemeClr val="tx1">
                    <a:tint val="75000"/>
                  </a:schemeClr>
                </a:solidFill>
              </a:defRPr>
            </a:lvl6pPr>
            <a:lvl7pPr marL="2742705" indent="0">
              <a:buNone/>
              <a:defRPr sz="1400">
                <a:solidFill>
                  <a:schemeClr val="tx1">
                    <a:tint val="75000"/>
                  </a:schemeClr>
                </a:solidFill>
              </a:defRPr>
            </a:lvl7pPr>
            <a:lvl8pPr marL="3199823" indent="0">
              <a:buNone/>
              <a:defRPr sz="1400">
                <a:solidFill>
                  <a:schemeClr val="tx1">
                    <a:tint val="75000"/>
                  </a:schemeClr>
                </a:solidFill>
              </a:defRPr>
            </a:lvl8pPr>
            <a:lvl9pPr marL="365694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80060" y="2987043"/>
            <a:ext cx="4240530" cy="8448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880610" y="2987043"/>
            <a:ext cx="4240530" cy="8448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80060" y="2865544"/>
            <a:ext cx="4242197" cy="1194222"/>
          </a:xfrm>
        </p:spPr>
        <p:txBody>
          <a:bodyPr anchor="b"/>
          <a:lstStyle>
            <a:lvl1pPr marL="0" indent="0">
              <a:buNone/>
              <a:defRPr sz="2400" b="1"/>
            </a:lvl1pPr>
            <a:lvl2pPr marL="457117" indent="0">
              <a:buNone/>
              <a:defRPr sz="2000" b="1"/>
            </a:lvl2pPr>
            <a:lvl3pPr marL="914235" indent="0">
              <a:buNone/>
              <a:defRPr sz="1800" b="1"/>
            </a:lvl3pPr>
            <a:lvl4pPr marL="1371353" indent="0">
              <a:buNone/>
              <a:defRPr sz="1600" b="1"/>
            </a:lvl4pPr>
            <a:lvl5pPr marL="1828470" indent="0">
              <a:buNone/>
              <a:defRPr sz="1600" b="1"/>
            </a:lvl5pPr>
            <a:lvl6pPr marL="2285588" indent="0">
              <a:buNone/>
              <a:defRPr sz="1600" b="1"/>
            </a:lvl6pPr>
            <a:lvl7pPr marL="2742705" indent="0">
              <a:buNone/>
              <a:defRPr sz="1600" b="1"/>
            </a:lvl7pPr>
            <a:lvl8pPr marL="3199823" indent="0">
              <a:buNone/>
              <a:defRPr sz="1600" b="1"/>
            </a:lvl8pPr>
            <a:lvl9pPr marL="365694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80060" y="4059766"/>
            <a:ext cx="4242197" cy="73757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877277" y="2865544"/>
            <a:ext cx="4243864" cy="1194222"/>
          </a:xfrm>
        </p:spPr>
        <p:txBody>
          <a:bodyPr anchor="b"/>
          <a:lstStyle>
            <a:lvl1pPr marL="0" indent="0">
              <a:buNone/>
              <a:defRPr sz="2400" b="1"/>
            </a:lvl1pPr>
            <a:lvl2pPr marL="457117" indent="0">
              <a:buNone/>
              <a:defRPr sz="2000" b="1"/>
            </a:lvl2pPr>
            <a:lvl3pPr marL="914235" indent="0">
              <a:buNone/>
              <a:defRPr sz="1800" b="1"/>
            </a:lvl3pPr>
            <a:lvl4pPr marL="1371353" indent="0">
              <a:buNone/>
              <a:defRPr sz="1600" b="1"/>
            </a:lvl4pPr>
            <a:lvl5pPr marL="1828470" indent="0">
              <a:buNone/>
              <a:defRPr sz="1600" b="1"/>
            </a:lvl5pPr>
            <a:lvl6pPr marL="2285588" indent="0">
              <a:buNone/>
              <a:defRPr sz="1600" b="1"/>
            </a:lvl6pPr>
            <a:lvl7pPr marL="2742705" indent="0">
              <a:buNone/>
              <a:defRPr sz="1600" b="1"/>
            </a:lvl7pPr>
            <a:lvl8pPr marL="3199823" indent="0">
              <a:buNone/>
              <a:defRPr sz="1600" b="1"/>
            </a:lvl8pPr>
            <a:lvl9pPr marL="365694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877277" y="4059766"/>
            <a:ext cx="4243864" cy="73757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80061" y="509693"/>
            <a:ext cx="3158729" cy="216916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753804" y="509696"/>
            <a:ext cx="5367337" cy="1092581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80061" y="2678856"/>
            <a:ext cx="3158729" cy="8756651"/>
          </a:xfrm>
        </p:spPr>
        <p:txBody>
          <a:bodyPr/>
          <a:lstStyle>
            <a:lvl1pPr marL="0" indent="0">
              <a:buNone/>
              <a:defRPr sz="1400"/>
            </a:lvl1pPr>
            <a:lvl2pPr marL="457117" indent="0">
              <a:buNone/>
              <a:defRPr sz="1200"/>
            </a:lvl2pPr>
            <a:lvl3pPr marL="914235" indent="0">
              <a:buNone/>
              <a:defRPr sz="1000"/>
            </a:lvl3pPr>
            <a:lvl4pPr marL="1371353" indent="0">
              <a:buNone/>
              <a:defRPr sz="900"/>
            </a:lvl4pPr>
            <a:lvl5pPr marL="1828470" indent="0">
              <a:buNone/>
              <a:defRPr sz="900"/>
            </a:lvl5pPr>
            <a:lvl6pPr marL="2285588" indent="0">
              <a:buNone/>
              <a:defRPr sz="900"/>
            </a:lvl6pPr>
            <a:lvl7pPr marL="2742705" indent="0">
              <a:buNone/>
              <a:defRPr sz="900"/>
            </a:lvl7pPr>
            <a:lvl8pPr marL="3199823" indent="0">
              <a:buNone/>
              <a:defRPr sz="900"/>
            </a:lvl8pPr>
            <a:lvl9pPr marL="365694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881902" y="8961120"/>
            <a:ext cx="5760720" cy="1057911"/>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881902" y="1143847"/>
            <a:ext cx="5760720" cy="7680960"/>
          </a:xfrm>
        </p:spPr>
        <p:txBody>
          <a:bodyPr/>
          <a:lstStyle>
            <a:lvl1pPr marL="0" indent="0">
              <a:buNone/>
              <a:defRPr sz="3200"/>
            </a:lvl1pPr>
            <a:lvl2pPr marL="457117" indent="0">
              <a:buNone/>
              <a:defRPr sz="2800"/>
            </a:lvl2pPr>
            <a:lvl3pPr marL="914235" indent="0">
              <a:buNone/>
              <a:defRPr sz="2400"/>
            </a:lvl3pPr>
            <a:lvl4pPr marL="1371353" indent="0">
              <a:buNone/>
              <a:defRPr sz="2000"/>
            </a:lvl4pPr>
            <a:lvl5pPr marL="1828470" indent="0">
              <a:buNone/>
              <a:defRPr sz="2000"/>
            </a:lvl5pPr>
            <a:lvl6pPr marL="2285588" indent="0">
              <a:buNone/>
              <a:defRPr sz="2000"/>
            </a:lvl6pPr>
            <a:lvl7pPr marL="2742705" indent="0">
              <a:buNone/>
              <a:defRPr sz="2000"/>
            </a:lvl7pPr>
            <a:lvl8pPr marL="3199823" indent="0">
              <a:buNone/>
              <a:defRPr sz="2000"/>
            </a:lvl8pPr>
            <a:lvl9pPr marL="3656940" indent="0">
              <a:buNone/>
              <a:defRPr sz="2000"/>
            </a:lvl9pPr>
          </a:lstStyle>
          <a:p>
            <a:endParaRPr kumimoji="1" lang="ja-JP" altLang="en-US"/>
          </a:p>
        </p:txBody>
      </p:sp>
      <p:sp>
        <p:nvSpPr>
          <p:cNvPr id="4" name="テキスト プレースホルダ 3"/>
          <p:cNvSpPr>
            <a:spLocks noGrp="1"/>
          </p:cNvSpPr>
          <p:nvPr>
            <p:ph type="body" sz="half" idx="2"/>
          </p:nvPr>
        </p:nvSpPr>
        <p:spPr>
          <a:xfrm>
            <a:off x="1881902" y="10019031"/>
            <a:ext cx="5760720" cy="1502409"/>
          </a:xfrm>
        </p:spPr>
        <p:txBody>
          <a:bodyPr/>
          <a:lstStyle>
            <a:lvl1pPr marL="0" indent="0">
              <a:buNone/>
              <a:defRPr sz="1400"/>
            </a:lvl1pPr>
            <a:lvl2pPr marL="457117" indent="0">
              <a:buNone/>
              <a:defRPr sz="1200"/>
            </a:lvl2pPr>
            <a:lvl3pPr marL="914235" indent="0">
              <a:buNone/>
              <a:defRPr sz="1000"/>
            </a:lvl3pPr>
            <a:lvl4pPr marL="1371353" indent="0">
              <a:buNone/>
              <a:defRPr sz="900"/>
            </a:lvl4pPr>
            <a:lvl5pPr marL="1828470" indent="0">
              <a:buNone/>
              <a:defRPr sz="900"/>
            </a:lvl5pPr>
            <a:lvl6pPr marL="2285588" indent="0">
              <a:buNone/>
              <a:defRPr sz="900"/>
            </a:lvl6pPr>
            <a:lvl7pPr marL="2742705" indent="0">
              <a:buNone/>
              <a:defRPr sz="900"/>
            </a:lvl7pPr>
            <a:lvl8pPr marL="3199823" indent="0">
              <a:buNone/>
              <a:defRPr sz="900"/>
            </a:lvl8pPr>
            <a:lvl9pPr marL="365694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960870" y="512662"/>
            <a:ext cx="2160270" cy="10922847"/>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80060" y="512662"/>
            <a:ext cx="6320790" cy="10922847"/>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624FCB5B-CF40-4425-BFEA-53B5DFCAB62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385230-977C-4C5C-BB7E-CB327F91EC10}"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80060" y="512658"/>
            <a:ext cx="8641080" cy="2133600"/>
          </a:xfrm>
          <a:prstGeom prst="rect">
            <a:avLst/>
          </a:prstGeom>
        </p:spPr>
        <p:txBody>
          <a:bodyPr vert="horz" lIns="91423" tIns="45712" rIns="91423" bIns="45712"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80060" y="2987043"/>
            <a:ext cx="8641080" cy="8448464"/>
          </a:xfrm>
          <a:prstGeom prst="rect">
            <a:avLst/>
          </a:prstGeom>
        </p:spPr>
        <p:txBody>
          <a:bodyPr vert="horz" lIns="91423" tIns="45712" rIns="91423" bIns="45712"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80060" y="11865191"/>
            <a:ext cx="2240280" cy="681567"/>
          </a:xfrm>
          <a:prstGeom prst="rect">
            <a:avLst/>
          </a:prstGeom>
        </p:spPr>
        <p:txBody>
          <a:bodyPr vert="horz" lIns="91423" tIns="45712" rIns="91423" bIns="45712" rtlCol="0" anchor="ctr"/>
          <a:lstStyle>
            <a:lvl1pPr algn="l">
              <a:defRPr sz="1200">
                <a:solidFill>
                  <a:schemeClr val="tx1">
                    <a:tint val="75000"/>
                  </a:schemeClr>
                </a:solidFill>
              </a:defRPr>
            </a:lvl1pPr>
          </a:lstStyle>
          <a:p>
            <a:fld id="{59B19A72-9AF8-4386-8E23-66CC70447B9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3"/>
          </p:nvPr>
        </p:nvSpPr>
        <p:spPr>
          <a:xfrm>
            <a:off x="3280410" y="11865191"/>
            <a:ext cx="3040380" cy="681567"/>
          </a:xfrm>
          <a:prstGeom prst="rect">
            <a:avLst/>
          </a:prstGeom>
        </p:spPr>
        <p:txBody>
          <a:bodyPr vert="horz" lIns="91423" tIns="45712" rIns="91423" bIns="45712"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880860" y="11865191"/>
            <a:ext cx="2240280" cy="681567"/>
          </a:xfrm>
          <a:prstGeom prst="rect">
            <a:avLst/>
          </a:prstGeom>
        </p:spPr>
        <p:txBody>
          <a:bodyPr vert="horz" lIns="91423" tIns="45712" rIns="91423" bIns="45712" rtlCol="0" anchor="ctr"/>
          <a:lstStyle>
            <a:lvl1pPr algn="r">
              <a:defRPr sz="1200">
                <a:solidFill>
                  <a:schemeClr val="tx1">
                    <a:tint val="75000"/>
                  </a:schemeClr>
                </a:solidFill>
              </a:defRPr>
            </a:lvl1pPr>
          </a:lstStyle>
          <a:p>
            <a:fld id="{3ECFBBEA-32BC-4B22-8DF8-1EA1EE4D4B5A}"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35" rtl="0" eaLnBrk="1" latinLnBrk="0" hangingPunct="1">
        <a:spcBef>
          <a:spcPct val="0"/>
        </a:spcBef>
        <a:buNone/>
        <a:defRPr kumimoji="1" sz="4400" kern="1200">
          <a:solidFill>
            <a:schemeClr val="tx1"/>
          </a:solidFill>
          <a:latin typeface="+mj-lt"/>
          <a:ea typeface="+mj-ea"/>
          <a:cs typeface="+mj-cs"/>
        </a:defRPr>
      </a:lvl1pPr>
    </p:titleStyle>
    <p:bodyStyle>
      <a:lvl1pPr marL="342838" indent="-342838" algn="l" defTabSz="914235"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816" indent="-285699" algn="l" defTabSz="914235"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794" indent="-228559" algn="l" defTabSz="914235"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99911"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029"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147"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264"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382"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499"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80060" y="512658"/>
            <a:ext cx="8641080" cy="2133600"/>
          </a:xfrm>
          <a:prstGeom prst="rect">
            <a:avLst/>
          </a:prstGeom>
        </p:spPr>
        <p:txBody>
          <a:bodyPr vert="horz" lIns="91423" tIns="45712" rIns="91423" bIns="45712"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80060" y="2987043"/>
            <a:ext cx="8641080" cy="8448464"/>
          </a:xfrm>
          <a:prstGeom prst="rect">
            <a:avLst/>
          </a:prstGeom>
        </p:spPr>
        <p:txBody>
          <a:bodyPr vert="horz" lIns="91423" tIns="45712" rIns="91423" bIns="45712"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80060" y="11865191"/>
            <a:ext cx="2240280" cy="681567"/>
          </a:xfrm>
          <a:prstGeom prst="rect">
            <a:avLst/>
          </a:prstGeom>
        </p:spPr>
        <p:txBody>
          <a:bodyPr vert="horz" lIns="91423" tIns="45712" rIns="91423" bIns="45712" rtlCol="0" anchor="ctr"/>
          <a:lstStyle>
            <a:lvl1pPr algn="l">
              <a:defRPr sz="1200">
                <a:solidFill>
                  <a:schemeClr val="tx1">
                    <a:tint val="75000"/>
                  </a:schemeClr>
                </a:solidFill>
              </a:defRPr>
            </a:lvl1pPr>
          </a:lstStyle>
          <a:p>
            <a:fld id="{624FCB5B-CF40-4425-BFEA-53B5DFCAB624}" type="datetimeFigureOut">
              <a:rPr kumimoji="1" lang="ja-JP" altLang="en-US" smtClean="0"/>
              <a:pPr/>
              <a:t>2017/10/18</a:t>
            </a:fld>
            <a:endParaRPr kumimoji="1" lang="ja-JP" altLang="en-US"/>
          </a:p>
        </p:txBody>
      </p:sp>
      <p:sp>
        <p:nvSpPr>
          <p:cNvPr id="5" name="フッター プレースホルダ 4"/>
          <p:cNvSpPr>
            <a:spLocks noGrp="1"/>
          </p:cNvSpPr>
          <p:nvPr>
            <p:ph type="ftr" sz="quarter" idx="3"/>
          </p:nvPr>
        </p:nvSpPr>
        <p:spPr>
          <a:xfrm>
            <a:off x="3280410" y="11865191"/>
            <a:ext cx="3040380" cy="681567"/>
          </a:xfrm>
          <a:prstGeom prst="rect">
            <a:avLst/>
          </a:prstGeom>
        </p:spPr>
        <p:txBody>
          <a:bodyPr vert="horz" lIns="91423" tIns="45712" rIns="91423" bIns="45712"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880860" y="11865191"/>
            <a:ext cx="2240280" cy="681567"/>
          </a:xfrm>
          <a:prstGeom prst="rect">
            <a:avLst/>
          </a:prstGeom>
        </p:spPr>
        <p:txBody>
          <a:bodyPr vert="horz" lIns="91423" tIns="45712" rIns="91423" bIns="45712" rtlCol="0" anchor="ctr"/>
          <a:lstStyle>
            <a:lvl1pPr algn="r">
              <a:defRPr sz="1200">
                <a:solidFill>
                  <a:schemeClr val="tx1">
                    <a:tint val="75000"/>
                  </a:schemeClr>
                </a:solidFill>
              </a:defRPr>
            </a:lvl1pPr>
          </a:lstStyle>
          <a:p>
            <a:fld id="{56385230-977C-4C5C-BB7E-CB327F91EC10}"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235" rtl="0" eaLnBrk="1" latinLnBrk="0" hangingPunct="1">
        <a:spcBef>
          <a:spcPct val="0"/>
        </a:spcBef>
        <a:buNone/>
        <a:defRPr kumimoji="1" sz="4400" kern="1200">
          <a:solidFill>
            <a:schemeClr val="tx1"/>
          </a:solidFill>
          <a:latin typeface="+mj-lt"/>
          <a:ea typeface="+mj-ea"/>
          <a:cs typeface="+mj-cs"/>
        </a:defRPr>
      </a:lvl1pPr>
    </p:titleStyle>
    <p:bodyStyle>
      <a:lvl1pPr marL="342838" indent="-342838" algn="l" defTabSz="914235"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816" indent="-285699" algn="l" defTabSz="914235"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794" indent="-228559" algn="l" defTabSz="914235"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99911"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029"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147"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264"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382"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499" indent="-228559" algn="l" defTabSz="91423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235" rtl="0" eaLnBrk="1" latinLnBrk="0" hangingPunct="1">
        <a:defRPr kumimoji="1" sz="1800" kern="1200">
          <a:solidFill>
            <a:schemeClr val="tx1"/>
          </a:solidFill>
          <a:latin typeface="+mn-lt"/>
          <a:ea typeface="+mn-ea"/>
          <a:cs typeface="+mn-cs"/>
        </a:defRPr>
      </a:lvl1pPr>
      <a:lvl2pPr marL="457117" algn="l" defTabSz="914235" rtl="0" eaLnBrk="1" latinLnBrk="0" hangingPunct="1">
        <a:defRPr kumimoji="1" sz="1800" kern="1200">
          <a:solidFill>
            <a:schemeClr val="tx1"/>
          </a:solidFill>
          <a:latin typeface="+mn-lt"/>
          <a:ea typeface="+mn-ea"/>
          <a:cs typeface="+mn-cs"/>
        </a:defRPr>
      </a:lvl2pPr>
      <a:lvl3pPr marL="914235" algn="l" defTabSz="914235" rtl="0" eaLnBrk="1" latinLnBrk="0" hangingPunct="1">
        <a:defRPr kumimoji="1" sz="1800" kern="1200">
          <a:solidFill>
            <a:schemeClr val="tx1"/>
          </a:solidFill>
          <a:latin typeface="+mn-lt"/>
          <a:ea typeface="+mn-ea"/>
          <a:cs typeface="+mn-cs"/>
        </a:defRPr>
      </a:lvl3pPr>
      <a:lvl4pPr marL="1371353" algn="l" defTabSz="914235" rtl="0" eaLnBrk="1" latinLnBrk="0" hangingPunct="1">
        <a:defRPr kumimoji="1" sz="1800" kern="1200">
          <a:solidFill>
            <a:schemeClr val="tx1"/>
          </a:solidFill>
          <a:latin typeface="+mn-lt"/>
          <a:ea typeface="+mn-ea"/>
          <a:cs typeface="+mn-cs"/>
        </a:defRPr>
      </a:lvl4pPr>
      <a:lvl5pPr marL="1828470" algn="l" defTabSz="914235" rtl="0" eaLnBrk="1" latinLnBrk="0" hangingPunct="1">
        <a:defRPr kumimoji="1" sz="1800" kern="1200">
          <a:solidFill>
            <a:schemeClr val="tx1"/>
          </a:solidFill>
          <a:latin typeface="+mn-lt"/>
          <a:ea typeface="+mn-ea"/>
          <a:cs typeface="+mn-cs"/>
        </a:defRPr>
      </a:lvl5pPr>
      <a:lvl6pPr marL="2285588" algn="l" defTabSz="914235" rtl="0" eaLnBrk="1" latinLnBrk="0" hangingPunct="1">
        <a:defRPr kumimoji="1" sz="1800" kern="1200">
          <a:solidFill>
            <a:schemeClr val="tx1"/>
          </a:solidFill>
          <a:latin typeface="+mn-lt"/>
          <a:ea typeface="+mn-ea"/>
          <a:cs typeface="+mn-cs"/>
        </a:defRPr>
      </a:lvl6pPr>
      <a:lvl7pPr marL="2742705" algn="l" defTabSz="914235" rtl="0" eaLnBrk="1" latinLnBrk="0" hangingPunct="1">
        <a:defRPr kumimoji="1" sz="1800" kern="1200">
          <a:solidFill>
            <a:schemeClr val="tx1"/>
          </a:solidFill>
          <a:latin typeface="+mn-lt"/>
          <a:ea typeface="+mn-ea"/>
          <a:cs typeface="+mn-cs"/>
        </a:defRPr>
      </a:lvl7pPr>
      <a:lvl8pPr marL="3199823" algn="l" defTabSz="914235" rtl="0" eaLnBrk="1" latinLnBrk="0" hangingPunct="1">
        <a:defRPr kumimoji="1" sz="1800" kern="1200">
          <a:solidFill>
            <a:schemeClr val="tx1"/>
          </a:solidFill>
          <a:latin typeface="+mn-lt"/>
          <a:ea typeface="+mn-ea"/>
          <a:cs typeface="+mn-cs"/>
        </a:defRPr>
      </a:lvl8pPr>
      <a:lvl9pPr marL="3656940" algn="l" defTabSz="914235"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1637" y="429083"/>
            <a:ext cx="9212593" cy="276738"/>
          </a:xfrm>
        </p:spPr>
        <p:txBody>
          <a:bodyPr/>
          <a:lstStyle/>
          <a:p>
            <a:r>
              <a:rPr kumimoji="1" lang="en-US" altLang="ja-JP" dirty="0" smtClean="0"/>
              <a:t>2017</a:t>
            </a:r>
            <a:r>
              <a:rPr kumimoji="1" lang="ja-JP" altLang="en-US" dirty="0" smtClean="0"/>
              <a:t>　クリスマス</a:t>
            </a:r>
            <a:r>
              <a:rPr lang="ja-JP" altLang="en-US" dirty="0" smtClean="0"/>
              <a:t>サイト構成書案　ポータルトップページ（ティザー）　</a:t>
            </a:r>
            <a:r>
              <a:rPr lang="en-US" altLang="ja-JP" dirty="0" smtClean="0"/>
              <a:t>11/14</a:t>
            </a:r>
            <a:r>
              <a:rPr lang="ja-JP" altLang="en-US" dirty="0" smtClean="0"/>
              <a:t>（火）</a:t>
            </a:r>
            <a:r>
              <a:rPr lang="en-US" altLang="ja-JP" dirty="0" smtClean="0"/>
              <a:t>14</a:t>
            </a:r>
            <a:r>
              <a:rPr lang="ja-JP" altLang="en-US" dirty="0" smtClean="0"/>
              <a:t>時更新</a:t>
            </a:r>
            <a:endParaRPr kumimoji="1" lang="ja-JP" altLang="en-US" dirty="0"/>
          </a:p>
        </p:txBody>
      </p:sp>
      <p:sp>
        <p:nvSpPr>
          <p:cNvPr id="123" name="正方形/長方形 122"/>
          <p:cNvSpPr/>
          <p:nvPr/>
        </p:nvSpPr>
        <p:spPr>
          <a:xfrm>
            <a:off x="3377678" y="1253202"/>
            <a:ext cx="1744809" cy="268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正方形/長方形 161"/>
          <p:cNvSpPr/>
          <p:nvPr/>
        </p:nvSpPr>
        <p:spPr>
          <a:xfrm>
            <a:off x="7320880" y="861614"/>
            <a:ext cx="2023979" cy="1029171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91" name="正方形/長方形 190"/>
          <p:cNvSpPr/>
          <p:nvPr/>
        </p:nvSpPr>
        <p:spPr>
          <a:xfrm>
            <a:off x="7701023" y="1019670"/>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Beauty</a:t>
            </a:r>
          </a:p>
        </p:txBody>
      </p:sp>
      <p:sp>
        <p:nvSpPr>
          <p:cNvPr id="192" name="正方形/長方形 191"/>
          <p:cNvSpPr/>
          <p:nvPr/>
        </p:nvSpPr>
        <p:spPr>
          <a:xfrm>
            <a:off x="7448258" y="1255559"/>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2000" b="1" dirty="0" smtClean="0">
                <a:solidFill>
                  <a:schemeClr val="tx1"/>
                </a:solidFill>
                <a:latin typeface="A-OTF アンチック Std AN M" pitchFamily="18" charset="-128"/>
                <a:ea typeface="A-OTF アンチック Std AN M" pitchFamily="18" charset="-128"/>
              </a:rPr>
              <a:t>Beauty Up</a:t>
            </a:r>
            <a:endParaRPr lang="ja-JP" altLang="en-US" sz="2000" b="1" dirty="0" smtClean="0">
              <a:solidFill>
                <a:schemeClr val="tx1"/>
              </a:solidFill>
              <a:latin typeface="A-OTF アンチック Std AN M" pitchFamily="18" charset="-128"/>
              <a:ea typeface="A-OTF アンチック Std AN M" pitchFamily="18" charset="-128"/>
            </a:endParaRPr>
          </a:p>
        </p:txBody>
      </p:sp>
      <p:sp>
        <p:nvSpPr>
          <p:cNvPr id="209" name="正方形/長方形 208"/>
          <p:cNvSpPr/>
          <p:nvPr/>
        </p:nvSpPr>
        <p:spPr>
          <a:xfrm>
            <a:off x="7810714" y="1957085"/>
            <a:ext cx="1106671" cy="141135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err="1" smtClean="0">
                <a:solidFill>
                  <a:schemeClr val="tx1"/>
                </a:solidFill>
                <a:latin typeface="+mj-ea"/>
                <a:ea typeface="+mj-ea"/>
              </a:rPr>
              <a:t>Ellegirl</a:t>
            </a:r>
            <a:r>
              <a:rPr lang="ja-JP" altLang="en-US" sz="700" dirty="0" smtClean="0">
                <a:solidFill>
                  <a:schemeClr val="tx1"/>
                </a:solidFill>
                <a:latin typeface="+mj-ea"/>
                <a:ea typeface="+mj-ea"/>
              </a:rPr>
              <a:t>表紙画像</a:t>
            </a:r>
            <a:endParaRPr lang="ja-JP" altLang="en-US" sz="700" dirty="0">
              <a:solidFill>
                <a:schemeClr val="tx1"/>
              </a:solidFill>
              <a:latin typeface="+mj-ea"/>
              <a:ea typeface="+mj-ea"/>
            </a:endParaRPr>
          </a:p>
        </p:txBody>
      </p:sp>
      <p:sp>
        <p:nvSpPr>
          <p:cNvPr id="238" name="正方形/長方形 237"/>
          <p:cNvSpPr/>
          <p:nvPr/>
        </p:nvSpPr>
        <p:spPr>
          <a:xfrm>
            <a:off x="7320880" y="1632492"/>
            <a:ext cx="2021922" cy="28532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クリスマスビューティアップ</a:t>
            </a:r>
            <a:endParaRPr lang="en-US" altLang="ja-JP" sz="600" dirty="0" smtClean="0">
              <a:solidFill>
                <a:schemeClr val="tx1"/>
              </a:solidFill>
              <a:latin typeface="+mj-ea"/>
              <a:ea typeface="+mj-ea"/>
            </a:endParaRPr>
          </a:p>
          <a:p>
            <a:pPr algn="ctr"/>
            <a:r>
              <a:rPr lang="en-US" altLang="ja-JP" sz="600" dirty="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a:solidFill>
                  <a:schemeClr val="tx1"/>
                </a:solidFill>
                <a:latin typeface="+mj-ea"/>
                <a:ea typeface="+mj-ea"/>
              </a:rPr>
              <a:t>15</a:t>
            </a:r>
            <a:r>
              <a:rPr lang="ja-JP" altLang="en-US" sz="600" dirty="0" smtClean="0">
                <a:solidFill>
                  <a:schemeClr val="tx1"/>
                </a:solidFill>
                <a:latin typeface="+mj-ea"/>
                <a:ea typeface="+mj-ea"/>
              </a:rPr>
              <a:t>日（水）→</a:t>
            </a:r>
            <a:r>
              <a:rPr lang="en-US" altLang="ja-JP" sz="600" dirty="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a:solidFill>
                  <a:schemeClr val="tx1"/>
                </a:solidFill>
                <a:latin typeface="+mj-ea"/>
                <a:ea typeface="+mj-ea"/>
              </a:rPr>
              <a:t>25</a:t>
            </a:r>
            <a:r>
              <a:rPr lang="ja-JP" altLang="en-US" sz="600" dirty="0" smtClean="0">
                <a:solidFill>
                  <a:schemeClr val="tx1"/>
                </a:solidFill>
                <a:latin typeface="+mj-ea"/>
                <a:ea typeface="+mj-ea"/>
              </a:rPr>
              <a:t>日（</a:t>
            </a:r>
            <a:r>
              <a:rPr lang="ja-JP" altLang="en-US" sz="600" dirty="0">
                <a:solidFill>
                  <a:schemeClr val="tx1"/>
                </a:solidFill>
                <a:latin typeface="+mj-ea"/>
                <a:ea typeface="+mj-ea"/>
              </a:rPr>
              <a:t>月</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
        <p:nvSpPr>
          <p:cNvPr id="239" name="正方形/長方形 238"/>
          <p:cNvSpPr/>
          <p:nvPr/>
        </p:nvSpPr>
        <p:spPr>
          <a:xfrm>
            <a:off x="7536904" y="4096544"/>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24" name="正方形/長方形 123"/>
          <p:cNvSpPr/>
          <p:nvPr/>
        </p:nvSpPr>
        <p:spPr>
          <a:xfrm>
            <a:off x="2856384" y="308843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rPr>
              <a:t>詳細は、１１月</a:t>
            </a:r>
            <a:r>
              <a:rPr lang="en-US" altLang="ja-JP" sz="700" dirty="0" smtClean="0">
                <a:solidFill>
                  <a:schemeClr val="tx1"/>
                </a:solidFill>
                <a:latin typeface="+mj-ea"/>
              </a:rPr>
              <a:t>28</a:t>
            </a:r>
            <a:r>
              <a:rPr lang="ja-JP" altLang="en-US" sz="700" dirty="0" smtClean="0">
                <a:solidFill>
                  <a:schemeClr val="tx1"/>
                </a:solidFill>
                <a:latin typeface="+mj-ea"/>
              </a:rPr>
              <a:t>日（火）</a:t>
            </a:r>
            <a:r>
              <a:rPr lang="en-US" altLang="ja-JP" sz="700" dirty="0" smtClean="0">
                <a:solidFill>
                  <a:schemeClr val="tx1"/>
                </a:solidFill>
                <a:latin typeface="+mj-ea"/>
              </a:rPr>
              <a:t>15</a:t>
            </a:r>
            <a:r>
              <a:rPr lang="ja-JP" altLang="en-US" sz="700" dirty="0" smtClean="0">
                <a:solidFill>
                  <a:schemeClr val="tx1"/>
                </a:solidFill>
                <a:latin typeface="+mj-ea"/>
              </a:rPr>
              <a:t>時公開</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38" name="正方形/長方形 137"/>
          <p:cNvSpPr/>
          <p:nvPr/>
        </p:nvSpPr>
        <p:spPr>
          <a:xfrm>
            <a:off x="7661254" y="4830280"/>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Xmas</a:t>
            </a:r>
            <a:r>
              <a:rPr lang="ja-JP" altLang="en-US" sz="1050" b="1" dirty="0" smtClean="0">
                <a:solidFill>
                  <a:schemeClr val="tx1"/>
                </a:solidFill>
                <a:latin typeface="Lucida Calligraphy" panose="03010101010101010101" pitchFamily="66" charset="0"/>
                <a:ea typeface="+mj-ea"/>
              </a:rPr>
              <a:t>　</a:t>
            </a:r>
            <a:r>
              <a:rPr lang="en-US" altLang="ja-JP" sz="1050" b="1" dirty="0" smtClean="0">
                <a:solidFill>
                  <a:schemeClr val="tx1"/>
                </a:solidFill>
                <a:latin typeface="Lucida Calligraphy" panose="03010101010101010101" pitchFamily="66" charset="0"/>
                <a:ea typeface="+mj-ea"/>
              </a:rPr>
              <a:t>Cake</a:t>
            </a:r>
          </a:p>
        </p:txBody>
      </p:sp>
      <p:sp>
        <p:nvSpPr>
          <p:cNvPr id="139" name="正方形/長方形 138"/>
          <p:cNvSpPr/>
          <p:nvPr/>
        </p:nvSpPr>
        <p:spPr>
          <a:xfrm>
            <a:off x="7392888" y="5098842"/>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クリスマスケーキご予約承り</a:t>
            </a:r>
          </a:p>
        </p:txBody>
      </p:sp>
      <p:sp>
        <p:nvSpPr>
          <p:cNvPr id="140" name="正方形/長方形 139"/>
          <p:cNvSpPr/>
          <p:nvPr/>
        </p:nvSpPr>
        <p:spPr>
          <a:xfrm>
            <a:off x="7416703" y="5360459"/>
            <a:ext cx="1828175"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名門ブランドや有名パティシエの手による美しく、洗練された贅沢なケーキがそろいます。</a:t>
            </a:r>
            <a:endParaRPr lang="en-US" altLang="ja-JP" sz="600" dirty="0" smtClean="0">
              <a:solidFill>
                <a:schemeClr val="tx1"/>
              </a:solidFill>
              <a:latin typeface="+mj-ea"/>
              <a:ea typeface="+mj-ea"/>
            </a:endParaRPr>
          </a:p>
        </p:txBody>
      </p:sp>
      <p:sp>
        <p:nvSpPr>
          <p:cNvPr id="141" name="正方形/長方形 140"/>
          <p:cNvSpPr/>
          <p:nvPr/>
        </p:nvSpPr>
        <p:spPr>
          <a:xfrm>
            <a:off x="7416703" y="5728854"/>
            <a:ext cx="1812629" cy="172804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ケーキ画像</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カルーセルで</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写真栄え</a:t>
            </a:r>
            <a:r>
              <a:rPr lang="ja-JP" altLang="en-US" sz="700" dirty="0">
                <a:solidFill>
                  <a:schemeClr val="tx1"/>
                </a:solidFill>
                <a:latin typeface="+mj-ea"/>
                <a:ea typeface="+mj-ea"/>
              </a:rPr>
              <a:t>するものを</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複数掲載</a:t>
            </a:r>
            <a:endParaRPr lang="ja-JP" altLang="en-US" sz="700" dirty="0">
              <a:solidFill>
                <a:schemeClr val="tx1"/>
              </a:solidFill>
              <a:latin typeface="+mj-ea"/>
              <a:ea typeface="+mj-ea"/>
            </a:endParaRPr>
          </a:p>
        </p:txBody>
      </p:sp>
      <p:sp>
        <p:nvSpPr>
          <p:cNvPr id="142" name="正方形/長方形 141"/>
          <p:cNvSpPr/>
          <p:nvPr/>
        </p:nvSpPr>
        <p:spPr>
          <a:xfrm>
            <a:off x="7532992" y="7542027"/>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オンラインご予約　　　</a:t>
            </a:r>
            <a:endParaRPr lang="ja-JP" altLang="en-US" sz="700" dirty="0">
              <a:solidFill>
                <a:schemeClr val="tx1"/>
              </a:solidFill>
              <a:latin typeface="+mj-ea"/>
              <a:ea typeface="+mj-ea"/>
            </a:endParaRPr>
          </a:p>
        </p:txBody>
      </p:sp>
      <p:sp>
        <p:nvSpPr>
          <p:cNvPr id="143" name="正方形/長方形 142"/>
          <p:cNvSpPr/>
          <p:nvPr/>
        </p:nvSpPr>
        <p:spPr>
          <a:xfrm>
            <a:off x="7532992" y="7912968"/>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各店店頭承り場所　　　</a:t>
            </a:r>
            <a:endParaRPr lang="ja-JP" altLang="en-US" sz="700" dirty="0">
              <a:solidFill>
                <a:schemeClr val="tx1"/>
              </a:solidFill>
              <a:latin typeface="+mj-ea"/>
              <a:ea typeface="+mj-ea"/>
            </a:endParaRPr>
          </a:p>
        </p:txBody>
      </p:sp>
      <p:sp>
        <p:nvSpPr>
          <p:cNvPr id="145" name="正方形/長方形 144"/>
          <p:cNvSpPr/>
          <p:nvPr/>
        </p:nvSpPr>
        <p:spPr>
          <a:xfrm>
            <a:off x="7449962" y="3383051"/>
            <a:ext cx="1851990" cy="48142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輝くピュアメイクで</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幸運を独り占め！</a:t>
            </a:r>
          </a:p>
        </p:txBody>
      </p:sp>
      <p:sp>
        <p:nvSpPr>
          <p:cNvPr id="104" name="正方形/長方形 103"/>
          <p:cNvSpPr/>
          <p:nvPr/>
        </p:nvSpPr>
        <p:spPr>
          <a:xfrm>
            <a:off x="480120" y="1100931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詳細は、１１月</a:t>
            </a:r>
            <a:r>
              <a:rPr lang="en-US" altLang="ja-JP" sz="700" dirty="0" smtClean="0">
                <a:solidFill>
                  <a:schemeClr val="tx1"/>
                </a:solidFill>
                <a:latin typeface="+mj-ea"/>
                <a:ea typeface="+mj-ea"/>
              </a:rPr>
              <a:t>28</a:t>
            </a:r>
            <a:r>
              <a:rPr lang="ja-JP" altLang="en-US" sz="700" dirty="0" smtClean="0">
                <a:solidFill>
                  <a:schemeClr val="tx1"/>
                </a:solidFill>
                <a:latin typeface="+mj-ea"/>
                <a:ea typeface="+mj-ea"/>
              </a:rPr>
              <a:t>日（火）</a:t>
            </a:r>
            <a:r>
              <a:rPr lang="en-US" altLang="ja-JP" sz="700" dirty="0" smtClean="0">
                <a:solidFill>
                  <a:schemeClr val="tx1"/>
                </a:solidFill>
                <a:latin typeface="+mj-ea"/>
                <a:ea typeface="+mj-ea"/>
              </a:rPr>
              <a:t>15</a:t>
            </a:r>
            <a:r>
              <a:rPr lang="ja-JP" altLang="en-US" sz="700" dirty="0" smtClean="0">
                <a:solidFill>
                  <a:schemeClr val="tx1"/>
                </a:solidFill>
                <a:latin typeface="+mj-ea"/>
                <a:ea typeface="+mj-ea"/>
              </a:rPr>
              <a:t>時公開</a:t>
            </a:r>
            <a:endParaRPr lang="ja-JP" altLang="en-US" sz="700" dirty="0">
              <a:solidFill>
                <a:schemeClr val="tx1"/>
              </a:solidFill>
              <a:latin typeface="+mj-ea"/>
              <a:ea typeface="+mj-ea"/>
            </a:endParaRPr>
          </a:p>
        </p:txBody>
      </p:sp>
      <p:sp>
        <p:nvSpPr>
          <p:cNvPr id="121" name="正方形/長方形 120"/>
          <p:cNvSpPr/>
          <p:nvPr/>
        </p:nvSpPr>
        <p:spPr>
          <a:xfrm>
            <a:off x="7464896" y="3736504"/>
            <a:ext cx="178259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３つの売場でのお買物でお買物券</a:t>
            </a:r>
            <a:r>
              <a:rPr lang="en-US" altLang="ja-JP" sz="600" dirty="0">
                <a:solidFill>
                  <a:schemeClr val="tx1"/>
                </a:solidFill>
                <a:latin typeface="+mj-ea"/>
                <a:ea typeface="+mj-ea"/>
              </a:rPr>
              <a:t>1,000</a:t>
            </a:r>
            <a:r>
              <a:rPr lang="ja-JP" altLang="en-US" sz="600" dirty="0">
                <a:solidFill>
                  <a:schemeClr val="tx1"/>
                </a:solidFill>
                <a:latin typeface="+mj-ea"/>
                <a:ea typeface="+mj-ea"/>
              </a:rPr>
              <a:t>円分</a:t>
            </a:r>
            <a:r>
              <a:rPr lang="ja-JP" altLang="en-US" sz="600" dirty="0" smtClean="0">
                <a:solidFill>
                  <a:schemeClr val="tx1"/>
                </a:solidFill>
                <a:latin typeface="+mj-ea"/>
                <a:ea typeface="+mj-ea"/>
              </a:rPr>
              <a:t>”プレゼントやクリスマス限定キットなど○○○○</a:t>
            </a:r>
            <a:endParaRPr lang="ja-JP" altLang="en-US" sz="600" dirty="0">
              <a:solidFill>
                <a:schemeClr val="tx1"/>
              </a:solidFill>
              <a:latin typeface="+mj-ea"/>
              <a:ea typeface="+mj-ea"/>
            </a:endParaRPr>
          </a:p>
        </p:txBody>
      </p:sp>
      <p:cxnSp>
        <p:nvCxnSpPr>
          <p:cNvPr id="155" name="直線コネクタ 154"/>
          <p:cNvCxnSpPr/>
          <p:nvPr/>
        </p:nvCxnSpPr>
        <p:spPr>
          <a:xfrm>
            <a:off x="7320880" y="4600600"/>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6" name="正方形/長方形 155"/>
          <p:cNvSpPr/>
          <p:nvPr/>
        </p:nvSpPr>
        <p:spPr>
          <a:xfrm>
            <a:off x="2856384" y="5824736"/>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詳細は、１１月</a:t>
            </a:r>
            <a:r>
              <a:rPr lang="en-US" altLang="ja-JP" sz="700" dirty="0" smtClean="0">
                <a:solidFill>
                  <a:schemeClr val="tx1"/>
                </a:solidFill>
                <a:latin typeface="+mj-ea"/>
                <a:ea typeface="+mj-ea"/>
              </a:rPr>
              <a:t>28</a:t>
            </a:r>
            <a:r>
              <a:rPr lang="ja-JP" altLang="en-US" sz="700" dirty="0" smtClean="0">
                <a:solidFill>
                  <a:schemeClr val="tx1"/>
                </a:solidFill>
                <a:latin typeface="+mj-ea"/>
                <a:ea typeface="+mj-ea"/>
              </a:rPr>
              <a:t>日（火）</a:t>
            </a:r>
            <a:r>
              <a:rPr lang="en-US" altLang="ja-JP" sz="700" dirty="0" smtClean="0">
                <a:solidFill>
                  <a:schemeClr val="tx1"/>
                </a:solidFill>
                <a:latin typeface="+mj-ea"/>
                <a:ea typeface="+mj-ea"/>
              </a:rPr>
              <a:t>15</a:t>
            </a:r>
            <a:r>
              <a:rPr lang="ja-JP" altLang="en-US" sz="700" dirty="0" smtClean="0">
                <a:solidFill>
                  <a:schemeClr val="tx1"/>
                </a:solidFill>
                <a:latin typeface="+mj-ea"/>
                <a:ea typeface="+mj-ea"/>
              </a:rPr>
              <a:t>時公開</a:t>
            </a:r>
            <a:endParaRPr lang="ja-JP" altLang="en-US" sz="700" dirty="0">
              <a:solidFill>
                <a:schemeClr val="tx1"/>
              </a:solidFill>
              <a:latin typeface="+mj-ea"/>
              <a:ea typeface="+mj-ea"/>
            </a:endParaRPr>
          </a:p>
        </p:txBody>
      </p:sp>
      <p:sp>
        <p:nvSpPr>
          <p:cNvPr id="157" name="正方形/長方形 156"/>
          <p:cNvSpPr/>
          <p:nvPr/>
        </p:nvSpPr>
        <p:spPr>
          <a:xfrm>
            <a:off x="7608912" y="8540343"/>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Online Shopping</a:t>
            </a:r>
          </a:p>
        </p:txBody>
      </p:sp>
      <p:sp>
        <p:nvSpPr>
          <p:cNvPr id="158" name="正方形/長方形 157"/>
          <p:cNvSpPr/>
          <p:nvPr/>
        </p:nvSpPr>
        <p:spPr>
          <a:xfrm>
            <a:off x="7409543" y="9074830"/>
            <a:ext cx="1813281" cy="89185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商品画像</a:t>
            </a:r>
            <a:endParaRPr lang="ja-JP" altLang="en-US" sz="700" dirty="0">
              <a:solidFill>
                <a:schemeClr val="tx1"/>
              </a:solidFill>
              <a:latin typeface="+mj-ea"/>
              <a:ea typeface="+mj-ea"/>
            </a:endParaRPr>
          </a:p>
        </p:txBody>
      </p:sp>
      <p:sp>
        <p:nvSpPr>
          <p:cNvPr id="159" name="正方形/長方形 158"/>
          <p:cNvSpPr/>
          <p:nvPr/>
        </p:nvSpPr>
        <p:spPr>
          <a:xfrm>
            <a:off x="7414787" y="8808905"/>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クリスマス オンラインショッピング</a:t>
            </a:r>
          </a:p>
        </p:txBody>
      </p:sp>
      <p:sp>
        <p:nvSpPr>
          <p:cNvPr id="160" name="正方形/長方形 159"/>
          <p:cNvSpPr/>
          <p:nvPr/>
        </p:nvSpPr>
        <p:spPr>
          <a:xfrm>
            <a:off x="7438602" y="10212874"/>
            <a:ext cx="1828175"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a:t>
            </a:r>
            <a:r>
              <a:rPr lang="ja-JP" altLang="en-US" sz="600" dirty="0">
                <a:solidFill>
                  <a:schemeClr val="tx1"/>
                </a:solidFill>
                <a:latin typeface="+mj-ea"/>
              </a:rPr>
              <a:t>○○○○○○○○○○○○○○○</a:t>
            </a:r>
            <a:endParaRPr lang="en-US" altLang="ja-JP" sz="600" dirty="0">
              <a:solidFill>
                <a:schemeClr val="tx1"/>
              </a:solidFill>
              <a:latin typeface="+mj-ea"/>
            </a:endParaRPr>
          </a:p>
          <a:p>
            <a:endParaRPr lang="en-US" altLang="ja-JP" sz="600" dirty="0" smtClean="0">
              <a:solidFill>
                <a:schemeClr val="tx1"/>
              </a:solidFill>
              <a:latin typeface="+mj-ea"/>
              <a:ea typeface="+mj-ea"/>
            </a:endParaRPr>
          </a:p>
        </p:txBody>
      </p:sp>
      <p:sp>
        <p:nvSpPr>
          <p:cNvPr id="161" name="正方形/長方形 160"/>
          <p:cNvSpPr/>
          <p:nvPr/>
        </p:nvSpPr>
        <p:spPr>
          <a:xfrm>
            <a:off x="7409543" y="10012690"/>
            <a:ext cx="1829482" cy="28532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
        <p:nvSpPr>
          <p:cNvPr id="176" name="正方形/長方形 175"/>
          <p:cNvSpPr/>
          <p:nvPr/>
        </p:nvSpPr>
        <p:spPr>
          <a:xfrm>
            <a:off x="7499682" y="10577264"/>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cxnSp>
        <p:nvCxnSpPr>
          <p:cNvPr id="184" name="直線コネクタ 183"/>
          <p:cNvCxnSpPr/>
          <p:nvPr/>
        </p:nvCxnSpPr>
        <p:spPr>
          <a:xfrm>
            <a:off x="7320880" y="8417024"/>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正方形/長方形 91"/>
          <p:cNvSpPr/>
          <p:nvPr/>
        </p:nvSpPr>
        <p:spPr>
          <a:xfrm>
            <a:off x="271101" y="861615"/>
            <a:ext cx="2023979" cy="1175389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93" name="Picture 3"/>
          <p:cNvPicPr>
            <a:picLocks noChangeAspect="1" noChangeArrowheads="1"/>
          </p:cNvPicPr>
          <p:nvPr/>
        </p:nvPicPr>
        <p:blipFill>
          <a:blip r:embed="rId3" cstate="print"/>
          <a:srcRect/>
          <a:stretch>
            <a:fillRect/>
          </a:stretch>
        </p:blipFill>
        <p:spPr bwMode="auto">
          <a:xfrm>
            <a:off x="473333" y="957626"/>
            <a:ext cx="1542578" cy="181420"/>
          </a:xfrm>
          <a:prstGeom prst="rect">
            <a:avLst/>
          </a:prstGeom>
          <a:noFill/>
          <a:ln w="9525">
            <a:noFill/>
            <a:miter lim="800000"/>
            <a:headEnd/>
            <a:tailEnd/>
          </a:ln>
        </p:spPr>
      </p:pic>
      <p:grpSp>
        <p:nvGrpSpPr>
          <p:cNvPr id="95" name="グループ化 411"/>
          <p:cNvGrpSpPr/>
          <p:nvPr/>
        </p:nvGrpSpPr>
        <p:grpSpPr>
          <a:xfrm>
            <a:off x="2002953" y="956767"/>
            <a:ext cx="189932" cy="182280"/>
            <a:chOff x="3592488" y="2064296"/>
            <a:chExt cx="288032" cy="189735"/>
          </a:xfrm>
        </p:grpSpPr>
        <p:sp>
          <p:nvSpPr>
            <p:cNvPr id="96" name="正方形/長方形 95"/>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1" name="正方形/長方形 100"/>
          <p:cNvSpPr/>
          <p:nvPr/>
        </p:nvSpPr>
        <p:spPr>
          <a:xfrm>
            <a:off x="271101" y="1205217"/>
            <a:ext cx="2023979" cy="281931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ja-JP" altLang="en-US" sz="700" dirty="0">
              <a:solidFill>
                <a:schemeClr val="tx1"/>
              </a:solidFill>
              <a:latin typeface="+mj-ea"/>
              <a:ea typeface="+mj-ea"/>
            </a:endParaRPr>
          </a:p>
        </p:txBody>
      </p:sp>
      <p:sp>
        <p:nvSpPr>
          <p:cNvPr id="102" name="正方形/長方形 101"/>
          <p:cNvSpPr/>
          <p:nvPr/>
        </p:nvSpPr>
        <p:spPr>
          <a:xfrm>
            <a:off x="379603" y="7120880"/>
            <a:ext cx="1813281" cy="89185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　動画</a:t>
            </a:r>
            <a:endParaRPr lang="ja-JP" altLang="en-US" sz="700" dirty="0">
              <a:solidFill>
                <a:schemeClr val="tx1"/>
              </a:solidFill>
              <a:latin typeface="+mj-ea"/>
              <a:ea typeface="+mj-ea"/>
            </a:endParaRPr>
          </a:p>
        </p:txBody>
      </p:sp>
      <p:sp>
        <p:nvSpPr>
          <p:cNvPr id="109" name="正方形/長方形 108"/>
          <p:cNvSpPr/>
          <p:nvPr/>
        </p:nvSpPr>
        <p:spPr>
          <a:xfrm>
            <a:off x="442632" y="6904856"/>
            <a:ext cx="1724795" cy="25796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ロブ・ライアンとともに歩んだ</a:t>
            </a:r>
            <a:r>
              <a:rPr lang="en-US" altLang="ja-JP" sz="600" dirty="0" smtClean="0">
                <a:solidFill>
                  <a:schemeClr val="tx1"/>
                </a:solidFill>
                <a:latin typeface="+mj-ea"/>
                <a:ea typeface="+mj-ea"/>
              </a:rPr>
              <a:t>10</a:t>
            </a:r>
            <a:r>
              <a:rPr lang="ja-JP" altLang="en-US" sz="600" dirty="0" smtClean="0">
                <a:solidFill>
                  <a:schemeClr val="tx1"/>
                </a:solidFill>
                <a:latin typeface="+mj-ea"/>
                <a:ea typeface="+mj-ea"/>
              </a:rPr>
              <a:t>年を振り返ります。</a:t>
            </a:r>
            <a:endParaRPr lang="en-US" altLang="ja-JP" sz="600" dirty="0" smtClean="0">
              <a:solidFill>
                <a:schemeClr val="tx1"/>
              </a:solidFill>
              <a:latin typeface="+mj-ea"/>
              <a:ea typeface="+mj-ea"/>
            </a:endParaRPr>
          </a:p>
        </p:txBody>
      </p:sp>
      <p:sp>
        <p:nvSpPr>
          <p:cNvPr id="118" name="正方形/長方形 117"/>
          <p:cNvSpPr/>
          <p:nvPr/>
        </p:nvSpPr>
        <p:spPr>
          <a:xfrm>
            <a:off x="1388796" y="9569152"/>
            <a:ext cx="626053" cy="85103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119" name="正方形/長方形 118"/>
          <p:cNvSpPr/>
          <p:nvPr/>
        </p:nvSpPr>
        <p:spPr>
          <a:xfrm>
            <a:off x="1050713" y="9664363"/>
            <a:ext cx="541097" cy="75946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134" name="正方形/長方形 133"/>
          <p:cNvSpPr/>
          <p:nvPr/>
        </p:nvSpPr>
        <p:spPr>
          <a:xfrm>
            <a:off x="653015" y="9806428"/>
            <a:ext cx="488546" cy="61737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135" name="正方形/長方形 134"/>
          <p:cNvSpPr/>
          <p:nvPr/>
        </p:nvSpPr>
        <p:spPr>
          <a:xfrm>
            <a:off x="409240" y="9010606"/>
            <a:ext cx="1871080"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800" b="1" dirty="0" smtClean="0">
                <a:solidFill>
                  <a:schemeClr val="tx1"/>
                </a:solidFill>
                <a:latin typeface="+mj-ea"/>
              </a:rPr>
              <a:t>毎年ご好評のショッピングバッグ。</a:t>
            </a:r>
            <a:endParaRPr lang="en-US" altLang="ja-JP" sz="800" b="1" dirty="0" smtClean="0">
              <a:solidFill>
                <a:schemeClr val="tx1"/>
              </a:solidFill>
              <a:latin typeface="+mj-ea"/>
            </a:endParaRPr>
          </a:p>
          <a:p>
            <a:pPr algn="ctr"/>
            <a:r>
              <a:rPr lang="ja-JP" altLang="en-US" sz="800" b="1" dirty="0" smtClean="0">
                <a:solidFill>
                  <a:schemeClr val="tx1"/>
                </a:solidFill>
                <a:latin typeface="+mj-ea"/>
              </a:rPr>
              <a:t>今年は</a:t>
            </a:r>
            <a:r>
              <a:rPr lang="en-US" altLang="ja-JP" sz="800" b="1" dirty="0" smtClean="0">
                <a:solidFill>
                  <a:schemeClr val="tx1"/>
                </a:solidFill>
                <a:latin typeface="+mj-ea"/>
              </a:rPr>
              <a:t>11</a:t>
            </a:r>
            <a:r>
              <a:rPr lang="ja-JP" altLang="en-US" sz="800" b="1" dirty="0" smtClean="0">
                <a:solidFill>
                  <a:schemeClr val="tx1"/>
                </a:solidFill>
                <a:latin typeface="+mj-ea"/>
              </a:rPr>
              <a:t>月</a:t>
            </a:r>
            <a:r>
              <a:rPr lang="en-US" altLang="ja-JP" sz="800" b="1" dirty="0" smtClean="0">
                <a:solidFill>
                  <a:schemeClr val="tx1"/>
                </a:solidFill>
                <a:latin typeface="+mj-ea"/>
              </a:rPr>
              <a:t>29</a:t>
            </a:r>
            <a:r>
              <a:rPr lang="ja-JP" altLang="en-US" sz="800" b="1" dirty="0" smtClean="0">
                <a:solidFill>
                  <a:schemeClr val="tx1"/>
                </a:solidFill>
                <a:latin typeface="+mj-ea"/>
              </a:rPr>
              <a:t>日（水）から</a:t>
            </a:r>
            <a:endParaRPr lang="en-US" altLang="ja-JP" sz="800" b="1" dirty="0" smtClean="0">
              <a:solidFill>
                <a:schemeClr val="tx1"/>
              </a:solidFill>
              <a:latin typeface="+mj-ea"/>
            </a:endParaRPr>
          </a:p>
          <a:p>
            <a:pPr algn="ctr"/>
            <a:r>
              <a:rPr lang="ja-JP" altLang="en-US" sz="800" b="1" dirty="0" smtClean="0">
                <a:solidFill>
                  <a:schemeClr val="tx1"/>
                </a:solidFill>
                <a:latin typeface="+mj-ea"/>
              </a:rPr>
              <a:t>ご用意しています。</a:t>
            </a:r>
            <a:endParaRPr lang="en-US" altLang="ja-JP" sz="800" b="1" dirty="0" smtClean="0">
              <a:solidFill>
                <a:schemeClr val="tx1"/>
              </a:solidFill>
              <a:latin typeface="+mj-ea"/>
            </a:endParaRPr>
          </a:p>
        </p:txBody>
      </p:sp>
      <p:sp>
        <p:nvSpPr>
          <p:cNvPr id="136" name="正方形/長方形 135"/>
          <p:cNvSpPr/>
          <p:nvPr/>
        </p:nvSpPr>
        <p:spPr>
          <a:xfrm>
            <a:off x="586169" y="6383155"/>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Charity</a:t>
            </a:r>
          </a:p>
        </p:txBody>
      </p:sp>
      <p:sp>
        <p:nvSpPr>
          <p:cNvPr id="137" name="正方形/長方形 136"/>
          <p:cNvSpPr/>
          <p:nvPr/>
        </p:nvSpPr>
        <p:spPr>
          <a:xfrm>
            <a:off x="758812" y="8097614"/>
            <a:ext cx="1339107" cy="2545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ja-JP" altLang="en-US" sz="800" b="1" dirty="0" smtClean="0">
                <a:solidFill>
                  <a:schemeClr val="tx1"/>
                </a:solidFill>
                <a:latin typeface="+mj-ea"/>
                <a:ea typeface="+mj-ea"/>
              </a:rPr>
              <a:t>スペシャルムービー</a:t>
            </a:r>
            <a:endParaRPr lang="en-US" altLang="ja-JP" sz="800" b="1" dirty="0" smtClean="0">
              <a:solidFill>
                <a:schemeClr val="tx1"/>
              </a:solidFill>
              <a:latin typeface="+mj-ea"/>
              <a:ea typeface="+mj-ea"/>
            </a:endParaRPr>
          </a:p>
          <a:p>
            <a:r>
              <a:rPr lang="ja-JP" altLang="en-US" sz="800" b="1" dirty="0" smtClean="0">
                <a:solidFill>
                  <a:schemeClr val="tx1"/>
                </a:solidFill>
                <a:latin typeface="+mj-ea"/>
                <a:ea typeface="+mj-ea"/>
              </a:rPr>
              <a:t>再生回数分、寄付します。</a:t>
            </a:r>
          </a:p>
        </p:txBody>
      </p:sp>
      <p:sp>
        <p:nvSpPr>
          <p:cNvPr id="146" name="正方形/長方形 145"/>
          <p:cNvSpPr/>
          <p:nvPr/>
        </p:nvSpPr>
        <p:spPr>
          <a:xfrm>
            <a:off x="480120" y="848903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endParaRPr lang="ja-JP" altLang="en-US" sz="700" dirty="0">
              <a:solidFill>
                <a:schemeClr val="tx1"/>
              </a:solidFill>
              <a:latin typeface="+mj-ea"/>
              <a:ea typeface="+mj-ea"/>
            </a:endParaRPr>
          </a:p>
        </p:txBody>
      </p:sp>
      <p:sp>
        <p:nvSpPr>
          <p:cNvPr id="147" name="正方形/長方形 146"/>
          <p:cNvSpPr/>
          <p:nvPr/>
        </p:nvSpPr>
        <p:spPr>
          <a:xfrm>
            <a:off x="335097" y="10502673"/>
            <a:ext cx="1851990" cy="4190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今年は、スマホをかざして</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動画を再生。</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再生</a:t>
            </a:r>
            <a:r>
              <a:rPr lang="ja-JP" altLang="en-US" sz="800" b="1" dirty="0" smtClean="0">
                <a:solidFill>
                  <a:schemeClr val="tx1"/>
                </a:solidFill>
                <a:latin typeface="+mj-ea"/>
                <a:ea typeface="+mj-ea"/>
              </a:rPr>
              <a:t>回数分、寄付します。</a:t>
            </a:r>
          </a:p>
        </p:txBody>
      </p:sp>
      <p:pic>
        <p:nvPicPr>
          <p:cNvPr id="1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6169" y="6334915"/>
            <a:ext cx="283723" cy="2569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51"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63487" y="6318763"/>
            <a:ext cx="298062" cy="2980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3" name="正方形/長方形 152"/>
          <p:cNvSpPr/>
          <p:nvPr/>
        </p:nvSpPr>
        <p:spPr>
          <a:xfrm>
            <a:off x="360248" y="6688832"/>
            <a:ext cx="1851990" cy="2545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　スペシャルムービー</a:t>
            </a:r>
          </a:p>
        </p:txBody>
      </p:sp>
      <p:sp>
        <p:nvSpPr>
          <p:cNvPr id="163" name="正方形/長方形 162"/>
          <p:cNvSpPr/>
          <p:nvPr/>
        </p:nvSpPr>
        <p:spPr>
          <a:xfrm>
            <a:off x="408112" y="5536704"/>
            <a:ext cx="504056" cy="64807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写真</a:t>
            </a:r>
            <a:endParaRPr lang="en-US" altLang="ja-JP" sz="700" dirty="0" smtClean="0">
              <a:solidFill>
                <a:schemeClr val="tx1"/>
              </a:solidFill>
              <a:latin typeface="+mj-ea"/>
              <a:ea typeface="+mj-ea"/>
            </a:endParaRPr>
          </a:p>
        </p:txBody>
      </p:sp>
      <p:sp>
        <p:nvSpPr>
          <p:cNvPr id="164" name="正方形/長方形 163"/>
          <p:cNvSpPr/>
          <p:nvPr/>
        </p:nvSpPr>
        <p:spPr>
          <a:xfrm>
            <a:off x="984176" y="5896744"/>
            <a:ext cx="1152128" cy="28803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メッセージ＆プロフィール　　　</a:t>
            </a:r>
            <a:endParaRPr lang="ja-JP" altLang="en-US" sz="700" dirty="0">
              <a:solidFill>
                <a:schemeClr val="tx1"/>
              </a:solidFill>
              <a:latin typeface="+mj-ea"/>
              <a:ea typeface="+mj-ea"/>
            </a:endParaRPr>
          </a:p>
        </p:txBody>
      </p:sp>
      <p:sp>
        <p:nvSpPr>
          <p:cNvPr id="165" name="正方形/長方形 164"/>
          <p:cNvSpPr/>
          <p:nvPr/>
        </p:nvSpPr>
        <p:spPr>
          <a:xfrm>
            <a:off x="984176" y="5536704"/>
            <a:ext cx="1296144" cy="36664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1200" b="1" dirty="0" smtClean="0">
                <a:solidFill>
                  <a:schemeClr val="tx1"/>
                </a:solidFill>
                <a:latin typeface="+mj-ea"/>
                <a:ea typeface="+mj-ea"/>
              </a:rPr>
              <a:t>Ｒｏｂ　Ｒｙａｎ</a:t>
            </a:r>
            <a:endParaRPr lang="en-US" altLang="ja-JP" sz="1200" b="1" dirty="0" smtClean="0">
              <a:solidFill>
                <a:schemeClr val="tx1"/>
              </a:solidFill>
              <a:latin typeface="+mj-ea"/>
              <a:ea typeface="+mj-ea"/>
            </a:endParaRPr>
          </a:p>
          <a:p>
            <a:r>
              <a:rPr lang="ja-JP" altLang="en-US" sz="600" dirty="0" smtClean="0">
                <a:solidFill>
                  <a:schemeClr val="tx1"/>
                </a:solidFill>
                <a:latin typeface="+mj-ea"/>
                <a:ea typeface="+mj-ea"/>
              </a:rPr>
              <a:t>ロブ・ライアン</a:t>
            </a:r>
            <a:endParaRPr lang="en-US" altLang="ja-JP" sz="600" dirty="0" smtClean="0">
              <a:solidFill>
                <a:schemeClr val="tx1"/>
              </a:solidFill>
              <a:latin typeface="+mj-ea"/>
              <a:ea typeface="+mj-ea"/>
            </a:endParaRPr>
          </a:p>
        </p:txBody>
      </p:sp>
      <p:sp>
        <p:nvSpPr>
          <p:cNvPr id="166" name="正方形/長方形 165"/>
          <p:cNvSpPr/>
          <p:nvPr/>
        </p:nvSpPr>
        <p:spPr>
          <a:xfrm>
            <a:off x="480120" y="5032648"/>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支援活動への参加方法　　　</a:t>
            </a:r>
            <a:endParaRPr lang="ja-JP" altLang="en-US" sz="700" dirty="0">
              <a:solidFill>
                <a:schemeClr val="tx1"/>
              </a:solidFill>
              <a:latin typeface="+mj-ea"/>
              <a:ea typeface="+mj-ea"/>
            </a:endParaRPr>
          </a:p>
        </p:txBody>
      </p:sp>
      <p:sp>
        <p:nvSpPr>
          <p:cNvPr id="167" name="正方形/長方形 166"/>
          <p:cNvSpPr/>
          <p:nvPr/>
        </p:nvSpPr>
        <p:spPr>
          <a:xfrm>
            <a:off x="2644042" y="861615"/>
            <a:ext cx="2023979" cy="1175389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68" name="正方形/長方形 167"/>
          <p:cNvSpPr/>
          <p:nvPr/>
        </p:nvSpPr>
        <p:spPr>
          <a:xfrm>
            <a:off x="3144416" y="4024536"/>
            <a:ext cx="1070805" cy="123407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69" name="正方形/長方形 168"/>
          <p:cNvSpPr/>
          <p:nvPr/>
        </p:nvSpPr>
        <p:spPr>
          <a:xfrm>
            <a:off x="2743164" y="3524309"/>
            <a:ext cx="1851990" cy="63847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ロブ・ライアン原画展示＆</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チャリティーオークション</a:t>
            </a:r>
            <a:endParaRPr lang="en-US" altLang="ja-JP" sz="800" b="1" dirty="0" smtClean="0">
              <a:solidFill>
                <a:schemeClr val="tx1"/>
              </a:solidFill>
              <a:latin typeface="+mj-ea"/>
              <a:ea typeface="+mj-ea"/>
            </a:endParaRPr>
          </a:p>
          <a:p>
            <a:pPr algn="ctr"/>
            <a:r>
              <a:rPr lang="ja-JP" altLang="en-US" sz="800" dirty="0" smtClean="0">
                <a:solidFill>
                  <a:schemeClr val="tx1"/>
                </a:solidFill>
                <a:latin typeface="+mj-ea"/>
                <a:ea typeface="+mj-ea"/>
              </a:rPr>
              <a:t>（店頭＆</a:t>
            </a:r>
            <a:r>
              <a:rPr lang="en-US" altLang="ja-JP" sz="800" dirty="0" smtClean="0">
                <a:solidFill>
                  <a:schemeClr val="tx1"/>
                </a:solidFill>
                <a:latin typeface="+mj-ea"/>
                <a:ea typeface="+mj-ea"/>
              </a:rPr>
              <a:t>WEB</a:t>
            </a:r>
            <a:r>
              <a:rPr lang="ja-JP" altLang="en-US" sz="800" dirty="0" smtClean="0">
                <a:solidFill>
                  <a:schemeClr val="tx1"/>
                </a:solidFill>
                <a:latin typeface="+mj-ea"/>
                <a:ea typeface="+mj-ea"/>
              </a:rPr>
              <a:t>）</a:t>
            </a:r>
          </a:p>
        </p:txBody>
      </p:sp>
      <p:sp>
        <p:nvSpPr>
          <p:cNvPr id="170" name="正方形/長方形 169"/>
          <p:cNvSpPr/>
          <p:nvPr/>
        </p:nvSpPr>
        <p:spPr>
          <a:xfrm>
            <a:off x="2892603" y="9641160"/>
            <a:ext cx="729008" cy="76774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写真</a:t>
            </a:r>
            <a:endParaRPr lang="en-US" altLang="ja-JP" sz="700" dirty="0" smtClean="0">
              <a:solidFill>
                <a:schemeClr val="tx1"/>
              </a:solidFill>
              <a:latin typeface="+mj-ea"/>
              <a:ea typeface="+mj-ea"/>
            </a:endParaRPr>
          </a:p>
        </p:txBody>
      </p:sp>
      <p:sp>
        <p:nvSpPr>
          <p:cNvPr id="172" name="正方形/長方形 171"/>
          <p:cNvSpPr/>
          <p:nvPr/>
        </p:nvSpPr>
        <p:spPr>
          <a:xfrm>
            <a:off x="3730110" y="9641160"/>
            <a:ext cx="729008" cy="76774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ja-JP" altLang="en-US" sz="700" dirty="0">
              <a:solidFill>
                <a:schemeClr val="tx1"/>
              </a:solidFill>
              <a:latin typeface="+mj-ea"/>
              <a:ea typeface="+mj-ea"/>
            </a:endParaRPr>
          </a:p>
        </p:txBody>
      </p:sp>
      <p:sp>
        <p:nvSpPr>
          <p:cNvPr id="173" name="正方形/長方形 172"/>
          <p:cNvSpPr/>
          <p:nvPr/>
        </p:nvSpPr>
        <p:spPr>
          <a:xfrm>
            <a:off x="2730036" y="9126942"/>
            <a:ext cx="1851990" cy="47814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600" b="1" dirty="0" smtClean="0">
                <a:solidFill>
                  <a:schemeClr val="tx1"/>
                </a:solidFill>
                <a:latin typeface="+mj-ea"/>
                <a:ea typeface="+mj-ea"/>
              </a:rPr>
              <a:t>＃大丸のクリスマス　＃松坂屋のクリスマス</a:t>
            </a:r>
            <a:endParaRPr lang="en-US" altLang="ja-JP" sz="600" b="1" dirty="0" smtClean="0">
              <a:solidFill>
                <a:schemeClr val="tx1"/>
              </a:solidFill>
              <a:latin typeface="+mj-ea"/>
              <a:ea typeface="+mj-ea"/>
            </a:endParaRPr>
          </a:p>
          <a:p>
            <a:pPr algn="ctr"/>
            <a:r>
              <a:rPr lang="ja-JP" altLang="en-US" sz="800" b="1" dirty="0" smtClean="0">
                <a:solidFill>
                  <a:schemeClr val="tx1"/>
                </a:solidFill>
                <a:latin typeface="+mj-ea"/>
                <a:ea typeface="+mj-ea"/>
              </a:rPr>
              <a:t>ハッシュタグ</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チャリティーキャンペーン</a:t>
            </a:r>
          </a:p>
        </p:txBody>
      </p:sp>
      <p:sp>
        <p:nvSpPr>
          <p:cNvPr id="175" name="正方形/長方形 174"/>
          <p:cNvSpPr/>
          <p:nvPr/>
        </p:nvSpPr>
        <p:spPr>
          <a:xfrm>
            <a:off x="2741290" y="10508009"/>
            <a:ext cx="1829482" cy="28532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15</a:t>
            </a:r>
            <a:r>
              <a:rPr lang="ja-JP" altLang="en-US" sz="600" dirty="0" smtClean="0">
                <a:solidFill>
                  <a:schemeClr val="tx1"/>
                </a:solidFill>
                <a:latin typeface="+mj-ea"/>
                <a:ea typeface="+mj-ea"/>
              </a:rPr>
              <a:t>日（水）→</a:t>
            </a:r>
            <a:r>
              <a:rPr lang="en-US" altLang="ja-JP" sz="600" dirty="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月）</a:t>
            </a:r>
            <a:endParaRPr lang="en-US" altLang="ja-JP" sz="600" dirty="0" smtClean="0">
              <a:solidFill>
                <a:schemeClr val="tx1"/>
              </a:solidFill>
              <a:latin typeface="+mj-ea"/>
              <a:ea typeface="+mj-ea"/>
            </a:endParaRPr>
          </a:p>
        </p:txBody>
      </p:sp>
      <p:sp>
        <p:nvSpPr>
          <p:cNvPr id="194" name="正方形/長方形 193"/>
          <p:cNvSpPr/>
          <p:nvPr/>
        </p:nvSpPr>
        <p:spPr>
          <a:xfrm>
            <a:off x="2793633" y="10690182"/>
            <a:ext cx="1724795" cy="7080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大丸・松坂屋でお買いあげいただいた商品やフォトスポットで撮影した写真を投稿してください。</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抽選で</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名様に</a:t>
            </a:r>
            <a:r>
              <a:rPr lang="en-US" altLang="ja-JP" sz="600" dirty="0" smtClean="0">
                <a:solidFill>
                  <a:schemeClr val="tx1"/>
                </a:solidFill>
                <a:latin typeface="+mj-ea"/>
                <a:ea typeface="+mj-ea"/>
              </a:rPr>
              <a:t>000</a:t>
            </a:r>
            <a:r>
              <a:rPr lang="ja-JP" altLang="en-US" sz="600" dirty="0" smtClean="0">
                <a:solidFill>
                  <a:schemeClr val="tx1"/>
                </a:solidFill>
                <a:latin typeface="+mj-ea"/>
                <a:ea typeface="+mj-ea"/>
              </a:rPr>
              <a:t>をプレゼント！</a:t>
            </a:r>
            <a:endParaRPr lang="en-US" altLang="ja-JP" sz="600" dirty="0" smtClean="0">
              <a:solidFill>
                <a:schemeClr val="tx1"/>
              </a:solidFill>
              <a:latin typeface="+mj-ea"/>
              <a:ea typeface="+mj-ea"/>
            </a:endParaRPr>
          </a:p>
          <a:p>
            <a:r>
              <a:rPr lang="ja-JP" altLang="en-US" sz="600" dirty="0">
                <a:solidFill>
                  <a:schemeClr val="tx1"/>
                </a:solidFill>
                <a:latin typeface="+mj-ea"/>
                <a:ea typeface="+mj-ea"/>
              </a:rPr>
              <a:t>投稿</a:t>
            </a:r>
            <a:r>
              <a:rPr lang="ja-JP" altLang="en-US" sz="600" dirty="0" smtClean="0">
                <a:solidFill>
                  <a:schemeClr val="tx1"/>
                </a:solidFill>
                <a:latin typeface="+mj-ea"/>
                <a:ea typeface="+mj-ea"/>
              </a:rPr>
              <a:t>数</a:t>
            </a:r>
            <a:r>
              <a:rPr lang="en-US" altLang="ja-JP" sz="600" dirty="0" smtClean="0">
                <a:solidFill>
                  <a:schemeClr val="tx1"/>
                </a:solidFill>
                <a:latin typeface="+mj-ea"/>
                <a:ea typeface="+mj-ea"/>
              </a:rPr>
              <a:t>1</a:t>
            </a:r>
            <a:r>
              <a:rPr lang="ja-JP" altLang="en-US" sz="600" dirty="0" smtClean="0">
                <a:solidFill>
                  <a:schemeClr val="tx1"/>
                </a:solidFill>
                <a:latin typeface="+mj-ea"/>
                <a:ea typeface="+mj-ea"/>
              </a:rPr>
              <a:t>件につき</a:t>
            </a:r>
            <a:r>
              <a:rPr lang="en-US" altLang="ja-JP" sz="600" dirty="0" smtClean="0">
                <a:solidFill>
                  <a:schemeClr val="tx1"/>
                </a:solidFill>
                <a:latin typeface="+mj-ea"/>
                <a:ea typeface="+mj-ea"/>
              </a:rPr>
              <a:t>100</a:t>
            </a:r>
            <a:r>
              <a:rPr lang="ja-JP" altLang="en-US" sz="600" dirty="0" smtClean="0">
                <a:solidFill>
                  <a:schemeClr val="tx1"/>
                </a:solidFill>
                <a:latin typeface="+mj-ea"/>
                <a:ea typeface="+mj-ea"/>
              </a:rPr>
              <a:t>円（上限</a:t>
            </a:r>
            <a:r>
              <a:rPr lang="en-US" altLang="ja-JP" sz="600" dirty="0" smtClean="0">
                <a:solidFill>
                  <a:schemeClr val="tx1"/>
                </a:solidFill>
                <a:latin typeface="+mj-ea"/>
                <a:ea typeface="+mj-ea"/>
              </a:rPr>
              <a:t>30</a:t>
            </a:r>
            <a:r>
              <a:rPr lang="ja-JP" altLang="en-US" sz="600" dirty="0" smtClean="0">
                <a:solidFill>
                  <a:schemeClr val="tx1"/>
                </a:solidFill>
                <a:latin typeface="+mj-ea"/>
                <a:ea typeface="+mj-ea"/>
              </a:rPr>
              <a:t>万円）を○○○○に寄付いたします。</a:t>
            </a:r>
            <a:endParaRPr lang="en-US" altLang="ja-JP" sz="600" dirty="0" smtClean="0">
              <a:solidFill>
                <a:schemeClr val="tx1"/>
              </a:solidFill>
              <a:latin typeface="+mj-ea"/>
              <a:ea typeface="+mj-ea"/>
            </a:endParaRPr>
          </a:p>
        </p:txBody>
      </p:sp>
      <p:sp>
        <p:nvSpPr>
          <p:cNvPr id="195" name="正方形/長方形 194"/>
          <p:cNvSpPr/>
          <p:nvPr/>
        </p:nvSpPr>
        <p:spPr>
          <a:xfrm>
            <a:off x="2878091" y="11313487"/>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96" name="正方形/長方形 195"/>
          <p:cNvSpPr/>
          <p:nvPr/>
        </p:nvSpPr>
        <p:spPr>
          <a:xfrm>
            <a:off x="2784376" y="1360240"/>
            <a:ext cx="1728192" cy="936104"/>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神戸店外観</a:t>
            </a:r>
            <a:endParaRPr lang="ja-JP" altLang="en-US" sz="700" dirty="0">
              <a:solidFill>
                <a:schemeClr val="tx1"/>
              </a:solidFill>
              <a:latin typeface="+mj-ea"/>
              <a:ea typeface="+mj-ea"/>
            </a:endParaRPr>
          </a:p>
        </p:txBody>
      </p:sp>
      <p:sp>
        <p:nvSpPr>
          <p:cNvPr id="197" name="正方形/長方形 196"/>
          <p:cNvSpPr/>
          <p:nvPr/>
        </p:nvSpPr>
        <p:spPr>
          <a:xfrm>
            <a:off x="2718514" y="2381347"/>
            <a:ext cx="1829482" cy="21602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　</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endParaRPr lang="en-US" altLang="ja-JP" sz="600" dirty="0" smtClean="0">
              <a:solidFill>
                <a:schemeClr val="tx1"/>
              </a:solidFill>
              <a:latin typeface="+mj-ea"/>
              <a:ea typeface="+mj-ea"/>
            </a:endParaRPr>
          </a:p>
        </p:txBody>
      </p:sp>
      <p:sp>
        <p:nvSpPr>
          <p:cNvPr id="199" name="正方形/長方形 198"/>
          <p:cNvSpPr/>
          <p:nvPr/>
        </p:nvSpPr>
        <p:spPr>
          <a:xfrm>
            <a:off x="4296544" y="4024536"/>
            <a:ext cx="360040" cy="123407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200" name="正方形/長方形 199"/>
          <p:cNvSpPr/>
          <p:nvPr/>
        </p:nvSpPr>
        <p:spPr>
          <a:xfrm>
            <a:off x="2640360" y="4024536"/>
            <a:ext cx="360040" cy="123407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201" name="正方形/長方形 200"/>
          <p:cNvSpPr/>
          <p:nvPr/>
        </p:nvSpPr>
        <p:spPr>
          <a:xfrm>
            <a:off x="2804115" y="8273008"/>
            <a:ext cx="1779077" cy="36664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募金をしていただいた方には、ロブ・ライアンのクリスマスミニカードを差しあげます。</a:t>
            </a:r>
            <a:endParaRPr lang="en-US" altLang="ja-JP" sz="600" dirty="0" smtClean="0">
              <a:solidFill>
                <a:schemeClr val="tx1"/>
              </a:solidFill>
              <a:latin typeface="+mj-ea"/>
              <a:ea typeface="+mj-ea"/>
            </a:endParaRPr>
          </a:p>
        </p:txBody>
      </p:sp>
      <p:sp>
        <p:nvSpPr>
          <p:cNvPr id="202" name="正方形/長方形 201"/>
          <p:cNvSpPr/>
          <p:nvPr/>
        </p:nvSpPr>
        <p:spPr>
          <a:xfrm>
            <a:off x="2856384" y="6688832"/>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204" name="正方形/長方形 203"/>
          <p:cNvSpPr/>
          <p:nvPr/>
        </p:nvSpPr>
        <p:spPr>
          <a:xfrm>
            <a:off x="3720480" y="6688832"/>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207" name="正方形/長方形 206"/>
          <p:cNvSpPr/>
          <p:nvPr/>
        </p:nvSpPr>
        <p:spPr>
          <a:xfrm>
            <a:off x="2878091" y="8610164"/>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208" name="正方形/長方形 207"/>
          <p:cNvSpPr/>
          <p:nvPr/>
        </p:nvSpPr>
        <p:spPr>
          <a:xfrm>
            <a:off x="2784376" y="1089242"/>
            <a:ext cx="1724795"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800" b="1" dirty="0" smtClean="0">
                <a:solidFill>
                  <a:schemeClr val="tx1"/>
                </a:solidFill>
                <a:latin typeface="+mj-ea"/>
                <a:ea typeface="+mj-ea"/>
              </a:rPr>
              <a:t>大丸神戸店がライトアップ</a:t>
            </a:r>
            <a:endParaRPr lang="en-US" altLang="ja-JP" sz="800" b="1" dirty="0" smtClean="0">
              <a:solidFill>
                <a:schemeClr val="tx1"/>
              </a:solidFill>
              <a:latin typeface="+mj-ea"/>
              <a:ea typeface="+mj-ea"/>
            </a:endParaRPr>
          </a:p>
          <a:p>
            <a:pPr algn="ctr"/>
            <a:endParaRPr lang="en-US" altLang="ja-JP" sz="800" b="1" dirty="0" smtClean="0">
              <a:solidFill>
                <a:schemeClr val="tx1"/>
              </a:solidFill>
              <a:latin typeface="+mj-ea"/>
              <a:ea typeface="+mj-ea"/>
            </a:endParaRPr>
          </a:p>
        </p:txBody>
      </p:sp>
      <p:sp>
        <p:nvSpPr>
          <p:cNvPr id="213" name="正方形/長方形 212"/>
          <p:cNvSpPr/>
          <p:nvPr/>
        </p:nvSpPr>
        <p:spPr>
          <a:xfrm>
            <a:off x="2748773" y="2534138"/>
            <a:ext cx="1851990" cy="4190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今年は、スマホをかざして</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動画を再生。</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再生</a:t>
            </a:r>
            <a:r>
              <a:rPr lang="ja-JP" altLang="en-US" sz="800" b="1" dirty="0" smtClean="0">
                <a:solidFill>
                  <a:schemeClr val="tx1"/>
                </a:solidFill>
                <a:latin typeface="+mj-ea"/>
                <a:ea typeface="+mj-ea"/>
              </a:rPr>
              <a:t>回数分、寄付します。</a:t>
            </a:r>
          </a:p>
        </p:txBody>
      </p:sp>
      <p:sp>
        <p:nvSpPr>
          <p:cNvPr id="217" name="正方形/長方形 216"/>
          <p:cNvSpPr/>
          <p:nvPr/>
        </p:nvSpPr>
        <p:spPr>
          <a:xfrm>
            <a:off x="2796855" y="5382114"/>
            <a:ext cx="1724795" cy="99206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ロブ・ライアンが大丸・松坂屋のファンタスティッククリスマスのために制作した切り絵の原画を店頭で展示。その原画を特別にチャリティーオークションいたします。</a:t>
            </a:r>
            <a:endParaRPr lang="en-US" altLang="ja-JP" sz="600" dirty="0" smtClean="0">
              <a:solidFill>
                <a:schemeClr val="tx1"/>
              </a:solidFill>
              <a:latin typeface="+mj-ea"/>
              <a:ea typeface="+mj-ea"/>
            </a:endParaRPr>
          </a:p>
        </p:txBody>
      </p:sp>
      <p:sp>
        <p:nvSpPr>
          <p:cNvPr id="219" name="正方形/長方形 218"/>
          <p:cNvSpPr/>
          <p:nvPr/>
        </p:nvSpPr>
        <p:spPr>
          <a:xfrm>
            <a:off x="2856384" y="7192888"/>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220" name="正方形/長方形 219"/>
          <p:cNvSpPr/>
          <p:nvPr/>
        </p:nvSpPr>
        <p:spPr>
          <a:xfrm>
            <a:off x="3720480" y="7192888"/>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221" name="正方形/長方形 220"/>
          <p:cNvSpPr/>
          <p:nvPr/>
        </p:nvSpPr>
        <p:spPr>
          <a:xfrm>
            <a:off x="2856384" y="7696944"/>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222" name="正方形/長方形 221"/>
          <p:cNvSpPr/>
          <p:nvPr/>
        </p:nvSpPr>
        <p:spPr>
          <a:xfrm>
            <a:off x="3720480" y="7696944"/>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223" name="正方形/長方形 222"/>
          <p:cNvSpPr/>
          <p:nvPr/>
        </p:nvSpPr>
        <p:spPr>
          <a:xfrm>
            <a:off x="5217597" y="1572989"/>
            <a:ext cx="1458718" cy="144333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ロブ・ライアン本人画像</a:t>
            </a:r>
            <a:endParaRPr lang="ja-JP" altLang="en-US" sz="700" dirty="0">
              <a:solidFill>
                <a:schemeClr val="tx1"/>
              </a:solidFill>
              <a:latin typeface="+mj-ea"/>
              <a:ea typeface="+mj-ea"/>
            </a:endParaRPr>
          </a:p>
        </p:txBody>
      </p:sp>
      <p:sp>
        <p:nvSpPr>
          <p:cNvPr id="224" name="正方形/長方形 223"/>
          <p:cNvSpPr/>
          <p:nvPr/>
        </p:nvSpPr>
        <p:spPr>
          <a:xfrm>
            <a:off x="5016624" y="1000200"/>
            <a:ext cx="1851990" cy="48142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来日記念</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チャリティートークショー</a:t>
            </a:r>
          </a:p>
        </p:txBody>
      </p:sp>
      <p:sp>
        <p:nvSpPr>
          <p:cNvPr id="225" name="正方形/長方形 224"/>
          <p:cNvSpPr/>
          <p:nvPr/>
        </p:nvSpPr>
        <p:spPr>
          <a:xfrm>
            <a:off x="5108373" y="3148810"/>
            <a:ext cx="1724795" cy="504775"/>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ロブ・ライアンの来日が決定</a:t>
            </a:r>
            <a:r>
              <a:rPr lang="ja-JP" altLang="en-US" sz="600" dirty="0">
                <a:solidFill>
                  <a:schemeClr val="tx1"/>
                </a:solidFill>
                <a:latin typeface="+mj-ea"/>
                <a:ea typeface="+mj-ea"/>
              </a:rPr>
              <a:t>！</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各店で○○○○さんとのトークショーを開催します。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ロブの素顔とやさしさにふれるチャンスです。</a:t>
            </a:r>
            <a:endParaRPr lang="en-US" altLang="ja-JP" sz="600" dirty="0" smtClean="0">
              <a:solidFill>
                <a:schemeClr val="tx1"/>
              </a:solidFill>
              <a:latin typeface="+mj-ea"/>
              <a:ea typeface="+mj-ea"/>
            </a:endParaRPr>
          </a:p>
        </p:txBody>
      </p:sp>
      <p:sp>
        <p:nvSpPr>
          <p:cNvPr id="240" name="正方形/長方形 239"/>
          <p:cNvSpPr/>
          <p:nvPr/>
        </p:nvSpPr>
        <p:spPr>
          <a:xfrm>
            <a:off x="4940738" y="861615"/>
            <a:ext cx="2023979" cy="8203481"/>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242" name="正方形/長方形 241"/>
          <p:cNvSpPr/>
          <p:nvPr/>
        </p:nvSpPr>
        <p:spPr>
          <a:xfrm>
            <a:off x="5154930" y="488863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246" name="正方形/長方形 245"/>
          <p:cNvSpPr/>
          <p:nvPr/>
        </p:nvSpPr>
        <p:spPr>
          <a:xfrm>
            <a:off x="5036842" y="5845073"/>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スマートフォン用</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壁紙プレゼント</a:t>
            </a:r>
          </a:p>
        </p:txBody>
      </p:sp>
      <p:sp>
        <p:nvSpPr>
          <p:cNvPr id="247" name="正方形/長方形 246"/>
          <p:cNvSpPr/>
          <p:nvPr/>
        </p:nvSpPr>
        <p:spPr>
          <a:xfrm>
            <a:off x="5997703" y="6231893"/>
            <a:ext cx="837507" cy="108763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壁紙</a:t>
            </a:r>
            <a:endParaRPr lang="en-US" altLang="ja-JP" sz="700" dirty="0" smtClean="0">
              <a:solidFill>
                <a:schemeClr val="tx1"/>
              </a:solidFill>
              <a:latin typeface="+mj-ea"/>
              <a:ea typeface="+mj-ea"/>
            </a:endParaRPr>
          </a:p>
        </p:txBody>
      </p:sp>
      <p:sp>
        <p:nvSpPr>
          <p:cNvPr id="248" name="正方形/長方形 247"/>
          <p:cNvSpPr/>
          <p:nvPr/>
        </p:nvSpPr>
        <p:spPr>
          <a:xfrm>
            <a:off x="5092249" y="6238049"/>
            <a:ext cx="837507" cy="108763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壁紙</a:t>
            </a:r>
            <a:endParaRPr lang="en-US" altLang="ja-JP" sz="700" dirty="0" smtClean="0">
              <a:solidFill>
                <a:schemeClr val="tx1"/>
              </a:solidFill>
              <a:latin typeface="+mj-ea"/>
              <a:ea typeface="+mj-ea"/>
            </a:endParaRPr>
          </a:p>
        </p:txBody>
      </p:sp>
      <p:sp>
        <p:nvSpPr>
          <p:cNvPr id="249" name="正方形/長方形 248"/>
          <p:cNvSpPr/>
          <p:nvPr/>
        </p:nvSpPr>
        <p:spPr>
          <a:xfrm>
            <a:off x="5061887" y="7405996"/>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ロブ・ライアンの切り絵をモチーフにした壁紙をプレゼント！</a:t>
            </a:r>
            <a:endParaRPr lang="en-US" altLang="ja-JP" sz="600" dirty="0" smtClean="0">
              <a:solidFill>
                <a:schemeClr val="tx1"/>
              </a:solidFill>
              <a:latin typeface="+mj-ea"/>
              <a:ea typeface="+mj-ea"/>
            </a:endParaRPr>
          </a:p>
        </p:txBody>
      </p:sp>
      <p:sp>
        <p:nvSpPr>
          <p:cNvPr id="250" name="正方形/長方形 249"/>
          <p:cNvSpPr/>
          <p:nvPr/>
        </p:nvSpPr>
        <p:spPr>
          <a:xfrm>
            <a:off x="5165039" y="779299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251" name="正方形/長方形 250"/>
          <p:cNvSpPr/>
          <p:nvPr/>
        </p:nvSpPr>
        <p:spPr>
          <a:xfrm>
            <a:off x="5290155" y="5536704"/>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a:solidFill>
                  <a:schemeClr val="tx1"/>
                </a:solidFill>
                <a:latin typeface="Lucida Calligraphy" panose="03010101010101010101" pitchFamily="66" charset="0"/>
                <a:ea typeface="+mj-ea"/>
              </a:rPr>
              <a:t>Wallpaper</a:t>
            </a:r>
            <a:endParaRPr lang="en-US" altLang="ja-JP" sz="1050" b="1" dirty="0" smtClean="0">
              <a:solidFill>
                <a:schemeClr val="tx1"/>
              </a:solidFill>
              <a:latin typeface="Lucida Calligraphy" panose="03010101010101010101" pitchFamily="66" charset="0"/>
              <a:ea typeface="+mj-ea"/>
            </a:endParaRPr>
          </a:p>
        </p:txBody>
      </p:sp>
      <p:cxnSp>
        <p:nvCxnSpPr>
          <p:cNvPr id="252" name="直線コネクタ 251"/>
          <p:cNvCxnSpPr/>
          <p:nvPr/>
        </p:nvCxnSpPr>
        <p:spPr>
          <a:xfrm>
            <a:off x="4944616" y="5392688"/>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正方形/長方形 143"/>
          <p:cNvSpPr/>
          <p:nvPr/>
        </p:nvSpPr>
        <p:spPr>
          <a:xfrm>
            <a:off x="2640360" y="784177"/>
            <a:ext cx="6736136" cy="14401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253" name="正方形/長方形 252"/>
          <p:cNvSpPr/>
          <p:nvPr/>
        </p:nvSpPr>
        <p:spPr>
          <a:xfrm>
            <a:off x="4728592" y="8417024"/>
            <a:ext cx="2376264" cy="79208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254" name="正方形/長方形 253"/>
          <p:cNvSpPr/>
          <p:nvPr/>
        </p:nvSpPr>
        <p:spPr>
          <a:xfrm>
            <a:off x="0" y="11873408"/>
            <a:ext cx="4872608" cy="79208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99" name="正方形/長方形 98"/>
          <p:cNvSpPr/>
          <p:nvPr/>
        </p:nvSpPr>
        <p:spPr>
          <a:xfrm>
            <a:off x="300825" y="4101530"/>
            <a:ext cx="1954186" cy="114252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a:solidFill>
                  <a:schemeClr val="tx1"/>
                </a:solidFill>
                <a:latin typeface="+mj-ea"/>
                <a:ea typeface="+mj-ea"/>
              </a:rPr>
              <a:t>未来へ</a:t>
            </a:r>
            <a:r>
              <a:rPr lang="ja-JP" altLang="en-US" sz="800" b="1" dirty="0" smtClean="0">
                <a:solidFill>
                  <a:schemeClr val="tx1"/>
                </a:solidFill>
                <a:latin typeface="+mj-ea"/>
                <a:ea typeface="+mj-ea"/>
              </a:rPr>
              <a:t>のバトンリレー</a:t>
            </a:r>
            <a:endParaRPr lang="en-US" altLang="ja-JP" sz="800" b="1" dirty="0" smtClean="0">
              <a:solidFill>
                <a:schemeClr val="tx1"/>
              </a:solidFill>
              <a:latin typeface="+mj-ea"/>
              <a:ea typeface="+mj-ea"/>
            </a:endParaRPr>
          </a:p>
        </p:txBody>
      </p:sp>
      <p:sp>
        <p:nvSpPr>
          <p:cNvPr id="100" name="正方形/長方形 99"/>
          <p:cNvSpPr/>
          <p:nvPr/>
        </p:nvSpPr>
        <p:spPr>
          <a:xfrm>
            <a:off x="309150" y="1711192"/>
            <a:ext cx="1954186" cy="19493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世界</a:t>
            </a:r>
            <a:r>
              <a:rPr lang="ja-JP" altLang="en-US" sz="800" b="1" dirty="0" smtClean="0">
                <a:solidFill>
                  <a:schemeClr val="tx1"/>
                </a:solidFill>
                <a:latin typeface="+mj-ea"/>
                <a:ea typeface="+mj-ea"/>
              </a:rPr>
              <a:t>の</a:t>
            </a:r>
            <a:r>
              <a:rPr lang="ja-JP" altLang="en-US" sz="800" b="1" dirty="0">
                <a:solidFill>
                  <a:schemeClr val="tx1"/>
                </a:solidFill>
                <a:latin typeface="+mj-ea"/>
                <a:ea typeface="+mj-ea"/>
              </a:rPr>
              <a:t>こども</a:t>
            </a:r>
            <a:r>
              <a:rPr lang="ja-JP" altLang="en-US" sz="800" b="1" dirty="0" smtClean="0">
                <a:solidFill>
                  <a:schemeClr val="tx1"/>
                </a:solidFill>
                <a:latin typeface="+mj-ea"/>
                <a:ea typeface="+mj-ea"/>
              </a:rPr>
              <a:t>の写真数枚</a:t>
            </a:r>
            <a:endParaRPr lang="en-US" altLang="ja-JP" sz="800" b="1" dirty="0" smtClean="0">
              <a:solidFill>
                <a:schemeClr val="tx1"/>
              </a:solidFill>
              <a:latin typeface="+mj-ea"/>
              <a:ea typeface="+mj-ea"/>
            </a:endParaRPr>
          </a:p>
          <a:p>
            <a:pPr algn="ct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a:t>
            </a:r>
            <a:endParaRPr lang="en-US" altLang="ja-JP" sz="800" b="1" dirty="0">
              <a:solidFill>
                <a:schemeClr val="tx1"/>
              </a:solidFill>
              <a:latin typeface="+mj-ea"/>
              <a:ea typeface="+mj-ea"/>
            </a:endParaRPr>
          </a:p>
          <a:p>
            <a:pPr algn="ctr"/>
            <a:endParaRPr lang="en-US" altLang="ja-JP" sz="800" b="1" dirty="0">
              <a:solidFill>
                <a:schemeClr val="tx1"/>
              </a:solidFill>
              <a:latin typeface="+mj-ea"/>
              <a:ea typeface="+mj-ea"/>
            </a:endParaRPr>
          </a:p>
          <a:p>
            <a:pPr algn="ctr"/>
            <a:r>
              <a:rPr lang="ja-JP" altLang="en-US" sz="800" b="1" dirty="0" smtClean="0">
                <a:solidFill>
                  <a:schemeClr val="tx1"/>
                </a:solidFill>
                <a:latin typeface="+mj-ea"/>
                <a:ea typeface="+mj-ea"/>
              </a:rPr>
              <a:t>クリスマスチャリティ　</a:t>
            </a:r>
            <a:r>
              <a:rPr lang="en-US" altLang="ja-JP" sz="800" b="1" dirty="0" smtClean="0">
                <a:solidFill>
                  <a:schemeClr val="tx1"/>
                </a:solidFill>
                <a:latin typeface="+mj-ea"/>
                <a:ea typeface="+mj-ea"/>
              </a:rPr>
              <a:t>with </a:t>
            </a:r>
            <a:r>
              <a:rPr lang="ja-JP" altLang="en-US" sz="800" b="1" dirty="0" smtClean="0">
                <a:solidFill>
                  <a:schemeClr val="tx1"/>
                </a:solidFill>
                <a:latin typeface="+mj-ea"/>
                <a:ea typeface="+mj-ea"/>
              </a:rPr>
              <a:t>ロブ・ライアン</a:t>
            </a:r>
            <a:endParaRPr lang="en-US" altLang="ja-JP" sz="800" b="1" dirty="0" smtClean="0">
              <a:solidFill>
                <a:schemeClr val="tx1"/>
              </a:solidFill>
              <a:latin typeface="+mj-ea"/>
              <a:ea typeface="+mj-ea"/>
            </a:endParaRPr>
          </a:p>
          <a:p>
            <a:pPr algn="ctr"/>
            <a:r>
              <a:rPr lang="ja-JP" altLang="en-US" sz="800" dirty="0" smtClean="0">
                <a:solidFill>
                  <a:schemeClr val="tx1"/>
                </a:solidFill>
                <a:latin typeface="+mj-ea"/>
                <a:ea typeface="+mj-ea"/>
              </a:rPr>
              <a:t>世界の子どもたちに愛を届ける</a:t>
            </a:r>
            <a:endParaRPr lang="en-US" altLang="ja-JP" sz="800" dirty="0" smtClean="0">
              <a:solidFill>
                <a:schemeClr val="tx1"/>
              </a:solidFill>
              <a:latin typeface="+mj-ea"/>
              <a:ea typeface="+mj-ea"/>
            </a:endParaRPr>
          </a:p>
          <a:p>
            <a:pPr algn="ctr"/>
            <a:r>
              <a:rPr lang="ja-JP" altLang="en-US" sz="800" dirty="0" smtClean="0">
                <a:solidFill>
                  <a:schemeClr val="tx1"/>
                </a:solidFill>
                <a:latin typeface="+mj-ea"/>
                <a:ea typeface="+mj-ea"/>
              </a:rPr>
              <a:t>サンタになりませんか。</a:t>
            </a:r>
            <a:endParaRPr lang="en-US" altLang="ja-JP" sz="800" dirty="0" smtClean="0">
              <a:solidFill>
                <a:schemeClr val="tx1"/>
              </a:solidFill>
              <a:latin typeface="+mj-ea"/>
              <a:ea typeface="+mj-ea"/>
            </a:endParaRPr>
          </a:p>
          <a:p>
            <a:pPr algn="ctr"/>
            <a:endParaRPr lang="en-US" altLang="ja-JP" sz="800" dirty="0">
              <a:solidFill>
                <a:schemeClr val="tx1"/>
              </a:solidFill>
              <a:latin typeface="+mj-ea"/>
              <a:ea typeface="+mj-ea"/>
            </a:endParaRPr>
          </a:p>
          <a:p>
            <a:pPr algn="ctr"/>
            <a:r>
              <a:rPr lang="ja-JP" altLang="en-US" sz="800" b="1" dirty="0" smtClean="0">
                <a:solidFill>
                  <a:schemeClr val="tx1"/>
                </a:solidFill>
                <a:latin typeface="+mj-ea"/>
                <a:ea typeface="+mj-ea"/>
              </a:rPr>
              <a:t>↓</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ロブの今年の作品</a:t>
            </a:r>
            <a:endParaRPr lang="en-US" altLang="ja-JP" sz="800" b="1" dirty="0" smtClean="0">
              <a:solidFill>
                <a:schemeClr val="tx1"/>
              </a:solidFill>
              <a:latin typeface="+mj-ea"/>
              <a:ea typeface="+mj-ea"/>
            </a:endParaRPr>
          </a:p>
        </p:txBody>
      </p:sp>
      <p:sp>
        <p:nvSpPr>
          <p:cNvPr id="103" name="正方形/長方形 102"/>
          <p:cNvSpPr/>
          <p:nvPr/>
        </p:nvSpPr>
        <p:spPr>
          <a:xfrm>
            <a:off x="367227" y="4276750"/>
            <a:ext cx="1800200" cy="79208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ロブ・ライアンの緻密な切り絵でつくられた作品は、繊細でやさしさにあふれています。</a:t>
            </a:r>
            <a:endParaRPr lang="en-US" altLang="ja-JP" sz="600" dirty="0" smtClean="0">
              <a:solidFill>
                <a:schemeClr val="tx1"/>
              </a:solidFill>
              <a:latin typeface="+mj-ea"/>
              <a:ea typeface="+mj-ea"/>
            </a:endParaRPr>
          </a:p>
          <a:p>
            <a:r>
              <a:rPr lang="ja-JP" altLang="en-US" sz="600" dirty="0" smtClean="0">
                <a:solidFill>
                  <a:schemeClr val="tx1"/>
                </a:solidFill>
                <a:latin typeface="+mj-ea"/>
              </a:rPr>
              <a:t>そんなロブ・ライアンと</a:t>
            </a:r>
            <a:r>
              <a:rPr lang="ja-JP" altLang="en-US" sz="600" dirty="0" smtClean="0">
                <a:solidFill>
                  <a:schemeClr val="tx1"/>
                </a:solidFill>
                <a:latin typeface="+mj-ea"/>
                <a:ea typeface="+mj-ea"/>
              </a:rPr>
              <a:t>大丸・松坂屋は</a:t>
            </a:r>
            <a:r>
              <a:rPr lang="ja-JP" altLang="en-US" sz="600" dirty="0" smtClean="0">
                <a:solidFill>
                  <a:schemeClr val="tx1"/>
                </a:solidFill>
                <a:latin typeface="+mj-ea"/>
              </a:rPr>
              <a:t>世界の子どもたちにワクチンを　日本委員会（</a:t>
            </a:r>
            <a:r>
              <a:rPr lang="en-US" altLang="ja-JP" sz="600" dirty="0" smtClean="0">
                <a:solidFill>
                  <a:schemeClr val="tx1"/>
                </a:solidFill>
                <a:latin typeface="+mj-ea"/>
              </a:rPr>
              <a:t>JCV</a:t>
            </a:r>
            <a:r>
              <a:rPr lang="ja-JP" altLang="en-US" sz="600" dirty="0" smtClean="0">
                <a:solidFill>
                  <a:schemeClr val="tx1"/>
                </a:solidFill>
                <a:latin typeface="+mj-ea"/>
              </a:rPr>
              <a:t>）と</a:t>
            </a:r>
            <a:r>
              <a:rPr lang="ja-JP" altLang="en-US" sz="600" dirty="0" smtClean="0">
                <a:solidFill>
                  <a:schemeClr val="tx1"/>
                </a:solidFill>
                <a:latin typeface="+mj-ea"/>
                <a:ea typeface="+mj-ea"/>
              </a:rPr>
              <a:t>手をつなぎ、世界の子どもたちへのチャリティを実施します。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いろんなチャリティに参加していただき、あなたの想いを未来へつなげてください。</a:t>
            </a:r>
            <a:endParaRPr lang="en-US" altLang="ja-JP" sz="600" dirty="0" smtClean="0">
              <a:solidFill>
                <a:schemeClr val="tx1"/>
              </a:solidFill>
              <a:latin typeface="+mj-ea"/>
              <a:ea typeface="+mj-ea"/>
            </a:endParaRPr>
          </a:p>
        </p:txBody>
      </p:sp>
      <p:sp>
        <p:nvSpPr>
          <p:cNvPr id="105" name="正方形/長方形 104"/>
          <p:cNvSpPr/>
          <p:nvPr/>
        </p:nvSpPr>
        <p:spPr>
          <a:xfrm>
            <a:off x="2748773" y="6275098"/>
            <a:ext cx="1851990" cy="41263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募金箱に募金いただいた方に</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オリジナルミニメッセージカードプレゼント</a:t>
            </a:r>
          </a:p>
        </p:txBody>
      </p:sp>
      <p:sp>
        <p:nvSpPr>
          <p:cNvPr id="106" name="正方形/長方形 105"/>
          <p:cNvSpPr/>
          <p:nvPr/>
        </p:nvSpPr>
        <p:spPr>
          <a:xfrm>
            <a:off x="5158783" y="3759995"/>
            <a:ext cx="783836" cy="88157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アンバサダータレント画像</a:t>
            </a:r>
            <a:endParaRPr lang="ja-JP" altLang="en-US" sz="700" dirty="0">
              <a:solidFill>
                <a:schemeClr val="tx1"/>
              </a:solidFill>
              <a:latin typeface="+mj-ea"/>
              <a:ea typeface="+mj-ea"/>
            </a:endParaRPr>
          </a:p>
        </p:txBody>
      </p:sp>
      <p:sp>
        <p:nvSpPr>
          <p:cNvPr id="107" name="正方形/長方形 106"/>
          <p:cNvSpPr/>
          <p:nvPr/>
        </p:nvSpPr>
        <p:spPr>
          <a:xfrm>
            <a:off x="6017892" y="3759996"/>
            <a:ext cx="783836" cy="88157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アンバサダータレント画像</a:t>
            </a:r>
            <a:endParaRPr lang="ja-JP" altLang="en-US" sz="700" dirty="0">
              <a:solidFill>
                <a:schemeClr val="tx1"/>
              </a:solidFill>
              <a:latin typeface="+mj-ea"/>
              <a:ea typeface="+mj-ea"/>
            </a:endParaRPr>
          </a:p>
        </p:txBody>
      </p:sp>
      <p:sp>
        <p:nvSpPr>
          <p:cNvPr id="108" name="正方形/長方形 107"/>
          <p:cNvSpPr/>
          <p:nvPr/>
        </p:nvSpPr>
        <p:spPr>
          <a:xfrm>
            <a:off x="5303540" y="3554061"/>
            <a:ext cx="1326054" cy="25238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b="1" dirty="0" smtClean="0">
                <a:solidFill>
                  <a:schemeClr val="tx1"/>
                </a:solidFill>
                <a:latin typeface="+mj-ea"/>
                <a:ea typeface="+mj-ea"/>
              </a:rPr>
              <a:t>アンバサダ</a:t>
            </a:r>
            <a:r>
              <a:rPr lang="ja-JP" altLang="en-US" sz="600" dirty="0" smtClean="0">
                <a:solidFill>
                  <a:schemeClr val="tx1"/>
                </a:solidFill>
                <a:latin typeface="+mj-ea"/>
                <a:ea typeface="+mj-ea"/>
              </a:rPr>
              <a:t>ー</a:t>
            </a:r>
            <a:endParaRPr lang="en-US" altLang="ja-JP" sz="600" dirty="0" smtClean="0">
              <a:solidFill>
                <a:schemeClr val="tx1"/>
              </a:solidFill>
              <a:latin typeface="+mj-ea"/>
              <a:ea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正方形/長方形 170"/>
          <p:cNvSpPr/>
          <p:nvPr/>
        </p:nvSpPr>
        <p:spPr>
          <a:xfrm>
            <a:off x="271101" y="861615"/>
            <a:ext cx="2023979" cy="1175389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2" name="タイトル 1"/>
          <p:cNvSpPr>
            <a:spLocks noGrp="1"/>
          </p:cNvSpPr>
          <p:nvPr>
            <p:ph type="title"/>
          </p:nvPr>
        </p:nvSpPr>
        <p:spPr>
          <a:xfrm>
            <a:off x="161637" y="429083"/>
            <a:ext cx="9212593" cy="276738"/>
          </a:xfrm>
        </p:spPr>
        <p:txBody>
          <a:bodyPr/>
          <a:lstStyle/>
          <a:p>
            <a:r>
              <a:rPr kumimoji="1" lang="en-US" altLang="ja-JP" dirty="0" smtClean="0"/>
              <a:t>2017</a:t>
            </a:r>
            <a:r>
              <a:rPr kumimoji="1" lang="ja-JP" altLang="en-US" dirty="0" smtClean="0"/>
              <a:t>　クリスマス</a:t>
            </a:r>
            <a:r>
              <a:rPr lang="ja-JP" altLang="en-US" dirty="0" smtClean="0"/>
              <a:t>サイト構成書案　ポータルトップページ　</a:t>
            </a:r>
            <a:r>
              <a:rPr lang="en-US" altLang="ja-JP" dirty="0" smtClean="0"/>
              <a:t>11/28</a:t>
            </a:r>
            <a:r>
              <a:rPr lang="ja-JP" altLang="en-US" dirty="0" smtClean="0"/>
              <a:t>（火）</a:t>
            </a:r>
            <a:r>
              <a:rPr lang="en-US" altLang="ja-JP" dirty="0" smtClean="0"/>
              <a:t>14</a:t>
            </a:r>
            <a:r>
              <a:rPr lang="ja-JP" altLang="en-US" dirty="0" smtClean="0"/>
              <a:t>時更新</a:t>
            </a:r>
            <a:endParaRPr kumimoji="1" lang="ja-JP" altLang="en-US" dirty="0"/>
          </a:p>
        </p:txBody>
      </p:sp>
      <p:pic>
        <p:nvPicPr>
          <p:cNvPr id="1027" name="Picture 3"/>
          <p:cNvPicPr>
            <a:picLocks noChangeAspect="1" noChangeArrowheads="1"/>
          </p:cNvPicPr>
          <p:nvPr/>
        </p:nvPicPr>
        <p:blipFill>
          <a:blip r:embed="rId3" cstate="print"/>
          <a:srcRect/>
          <a:stretch>
            <a:fillRect/>
          </a:stretch>
        </p:blipFill>
        <p:spPr bwMode="auto">
          <a:xfrm>
            <a:off x="473333" y="957626"/>
            <a:ext cx="1542578" cy="181420"/>
          </a:xfrm>
          <a:prstGeom prst="rect">
            <a:avLst/>
          </a:prstGeom>
          <a:noFill/>
          <a:ln w="9525">
            <a:noFill/>
            <a:miter lim="800000"/>
            <a:headEnd/>
            <a:tailEnd/>
          </a:ln>
        </p:spPr>
      </p:pic>
      <p:sp>
        <p:nvSpPr>
          <p:cNvPr id="106" name="正方形/長方形 105"/>
          <p:cNvSpPr/>
          <p:nvPr/>
        </p:nvSpPr>
        <p:spPr>
          <a:xfrm>
            <a:off x="321411" y="4096544"/>
            <a:ext cx="1954186" cy="114252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a:solidFill>
                  <a:schemeClr val="tx1"/>
                </a:solidFill>
                <a:latin typeface="+mj-ea"/>
                <a:ea typeface="+mj-ea"/>
              </a:rPr>
              <a:t>未来へ</a:t>
            </a:r>
            <a:r>
              <a:rPr lang="ja-JP" altLang="en-US" sz="800" b="1" dirty="0" smtClean="0">
                <a:solidFill>
                  <a:schemeClr val="tx1"/>
                </a:solidFill>
                <a:latin typeface="+mj-ea"/>
                <a:ea typeface="+mj-ea"/>
              </a:rPr>
              <a:t>のバトンリレー</a:t>
            </a:r>
            <a:endParaRPr lang="en-US" altLang="ja-JP" sz="800" b="1" dirty="0" smtClean="0">
              <a:solidFill>
                <a:schemeClr val="tx1"/>
              </a:solidFill>
              <a:latin typeface="+mj-ea"/>
              <a:ea typeface="+mj-ea"/>
            </a:endParaRPr>
          </a:p>
        </p:txBody>
      </p:sp>
      <p:grpSp>
        <p:nvGrpSpPr>
          <p:cNvPr id="5" name="グループ化 411"/>
          <p:cNvGrpSpPr/>
          <p:nvPr/>
        </p:nvGrpSpPr>
        <p:grpSpPr>
          <a:xfrm>
            <a:off x="2002953" y="956767"/>
            <a:ext cx="189932" cy="182280"/>
            <a:chOff x="3592488" y="2064296"/>
            <a:chExt cx="288032" cy="189735"/>
          </a:xfrm>
        </p:grpSpPr>
        <p:sp>
          <p:nvSpPr>
            <p:cNvPr id="413" name="正方形/長方形 41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8" name="正方形/長方形 417"/>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9" name="正方形/長方形 418"/>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0" name="正方形/長方形 419"/>
          <p:cNvSpPr/>
          <p:nvPr/>
        </p:nvSpPr>
        <p:spPr>
          <a:xfrm>
            <a:off x="271101" y="1205217"/>
            <a:ext cx="2023979" cy="281931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ja-JP" altLang="en-US" sz="700" dirty="0">
              <a:solidFill>
                <a:schemeClr val="tx1"/>
              </a:solidFill>
              <a:latin typeface="+mj-ea"/>
              <a:ea typeface="+mj-ea"/>
            </a:endParaRPr>
          </a:p>
        </p:txBody>
      </p:sp>
      <p:sp>
        <p:nvSpPr>
          <p:cNvPr id="421" name="正方形/長方形 420"/>
          <p:cNvSpPr/>
          <p:nvPr/>
        </p:nvSpPr>
        <p:spPr>
          <a:xfrm>
            <a:off x="379603" y="7120880"/>
            <a:ext cx="1813281" cy="89185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　動画</a:t>
            </a:r>
            <a:endParaRPr lang="ja-JP" altLang="en-US" sz="700" dirty="0">
              <a:solidFill>
                <a:schemeClr val="tx1"/>
              </a:solidFill>
              <a:latin typeface="+mj-ea"/>
              <a:ea typeface="+mj-ea"/>
            </a:endParaRPr>
          </a:p>
        </p:txBody>
      </p:sp>
      <p:sp>
        <p:nvSpPr>
          <p:cNvPr id="123" name="正方形/長方形 122"/>
          <p:cNvSpPr/>
          <p:nvPr/>
        </p:nvSpPr>
        <p:spPr>
          <a:xfrm>
            <a:off x="3377678" y="1253202"/>
            <a:ext cx="1744809" cy="268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正方形/長方形 176"/>
          <p:cNvSpPr/>
          <p:nvPr/>
        </p:nvSpPr>
        <p:spPr>
          <a:xfrm>
            <a:off x="442632" y="6904856"/>
            <a:ext cx="1724795" cy="25796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ロブ・ライアンとともに歩んだ</a:t>
            </a:r>
            <a:r>
              <a:rPr lang="en-US" altLang="ja-JP" sz="600" dirty="0" smtClean="0">
                <a:solidFill>
                  <a:schemeClr val="tx1"/>
                </a:solidFill>
                <a:latin typeface="+mj-ea"/>
                <a:ea typeface="+mj-ea"/>
              </a:rPr>
              <a:t>10</a:t>
            </a:r>
            <a:r>
              <a:rPr lang="ja-JP" altLang="en-US" sz="600" dirty="0" smtClean="0">
                <a:solidFill>
                  <a:schemeClr val="tx1"/>
                </a:solidFill>
                <a:latin typeface="+mj-ea"/>
                <a:ea typeface="+mj-ea"/>
              </a:rPr>
              <a:t>年を振り返ります。</a:t>
            </a:r>
            <a:endParaRPr lang="en-US" altLang="ja-JP" sz="600" dirty="0" smtClean="0">
              <a:solidFill>
                <a:schemeClr val="tx1"/>
              </a:solidFill>
              <a:latin typeface="+mj-ea"/>
              <a:ea typeface="+mj-ea"/>
            </a:endParaRPr>
          </a:p>
        </p:txBody>
      </p:sp>
      <p:sp>
        <p:nvSpPr>
          <p:cNvPr id="179" name="正方形/長方形 178"/>
          <p:cNvSpPr/>
          <p:nvPr/>
        </p:nvSpPr>
        <p:spPr>
          <a:xfrm>
            <a:off x="1388796" y="9569152"/>
            <a:ext cx="626053" cy="85103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181" name="正方形/長方形 180"/>
          <p:cNvSpPr/>
          <p:nvPr/>
        </p:nvSpPr>
        <p:spPr>
          <a:xfrm>
            <a:off x="1050713" y="9664363"/>
            <a:ext cx="541097" cy="75946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182" name="正方形/長方形 181"/>
          <p:cNvSpPr/>
          <p:nvPr/>
        </p:nvSpPr>
        <p:spPr>
          <a:xfrm>
            <a:off x="653015" y="9806428"/>
            <a:ext cx="488546" cy="61737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183" name="正方形/長方形 182"/>
          <p:cNvSpPr/>
          <p:nvPr/>
        </p:nvSpPr>
        <p:spPr>
          <a:xfrm>
            <a:off x="409240" y="9010606"/>
            <a:ext cx="1871080"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800" b="1" dirty="0" smtClean="0">
                <a:solidFill>
                  <a:schemeClr val="tx1"/>
                </a:solidFill>
                <a:latin typeface="+mj-ea"/>
              </a:rPr>
              <a:t>毎年ご好評のショッピングバッグ。</a:t>
            </a:r>
            <a:endParaRPr lang="en-US" altLang="ja-JP" sz="800" b="1" dirty="0" smtClean="0">
              <a:solidFill>
                <a:schemeClr val="tx1"/>
              </a:solidFill>
              <a:latin typeface="+mj-ea"/>
            </a:endParaRPr>
          </a:p>
          <a:p>
            <a:pPr algn="ctr"/>
            <a:r>
              <a:rPr lang="ja-JP" altLang="en-US" sz="800" b="1" dirty="0" smtClean="0">
                <a:solidFill>
                  <a:schemeClr val="tx1"/>
                </a:solidFill>
                <a:latin typeface="+mj-ea"/>
              </a:rPr>
              <a:t>今年は</a:t>
            </a:r>
            <a:r>
              <a:rPr lang="en-US" altLang="ja-JP" sz="800" b="1" dirty="0" smtClean="0">
                <a:solidFill>
                  <a:schemeClr val="tx1"/>
                </a:solidFill>
                <a:latin typeface="+mj-ea"/>
              </a:rPr>
              <a:t>11</a:t>
            </a:r>
            <a:r>
              <a:rPr lang="ja-JP" altLang="en-US" sz="800" b="1" dirty="0" smtClean="0">
                <a:solidFill>
                  <a:schemeClr val="tx1"/>
                </a:solidFill>
                <a:latin typeface="+mj-ea"/>
              </a:rPr>
              <a:t>月</a:t>
            </a:r>
            <a:r>
              <a:rPr lang="en-US" altLang="ja-JP" sz="800" b="1" dirty="0" smtClean="0">
                <a:solidFill>
                  <a:schemeClr val="tx1"/>
                </a:solidFill>
                <a:latin typeface="+mj-ea"/>
              </a:rPr>
              <a:t>29</a:t>
            </a:r>
            <a:r>
              <a:rPr lang="ja-JP" altLang="en-US" sz="800" b="1" dirty="0" smtClean="0">
                <a:solidFill>
                  <a:schemeClr val="tx1"/>
                </a:solidFill>
                <a:latin typeface="+mj-ea"/>
              </a:rPr>
              <a:t>日（水）から</a:t>
            </a:r>
            <a:endParaRPr lang="en-US" altLang="ja-JP" sz="800" b="1" dirty="0" smtClean="0">
              <a:solidFill>
                <a:schemeClr val="tx1"/>
              </a:solidFill>
              <a:latin typeface="+mj-ea"/>
            </a:endParaRPr>
          </a:p>
          <a:p>
            <a:pPr algn="ctr"/>
            <a:r>
              <a:rPr lang="ja-JP" altLang="en-US" sz="800" b="1" dirty="0" smtClean="0">
                <a:solidFill>
                  <a:schemeClr val="tx1"/>
                </a:solidFill>
                <a:latin typeface="+mj-ea"/>
              </a:rPr>
              <a:t>ご用意しています。</a:t>
            </a:r>
            <a:endParaRPr lang="en-US" altLang="ja-JP" sz="800" b="1" dirty="0" smtClean="0">
              <a:solidFill>
                <a:schemeClr val="tx1"/>
              </a:solidFill>
              <a:latin typeface="+mj-ea"/>
            </a:endParaRPr>
          </a:p>
        </p:txBody>
      </p:sp>
      <p:sp>
        <p:nvSpPr>
          <p:cNvPr id="185" name="正方形/長方形 184"/>
          <p:cNvSpPr/>
          <p:nvPr/>
        </p:nvSpPr>
        <p:spPr>
          <a:xfrm>
            <a:off x="2644042" y="861615"/>
            <a:ext cx="2023979" cy="1175389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431" name="正方形/長方形 430"/>
          <p:cNvSpPr/>
          <p:nvPr/>
        </p:nvSpPr>
        <p:spPr>
          <a:xfrm>
            <a:off x="586169" y="6383155"/>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Charity</a:t>
            </a:r>
          </a:p>
        </p:txBody>
      </p:sp>
      <p:sp>
        <p:nvSpPr>
          <p:cNvPr id="201" name="正方形/長方形 200"/>
          <p:cNvSpPr/>
          <p:nvPr/>
        </p:nvSpPr>
        <p:spPr>
          <a:xfrm>
            <a:off x="5217597" y="1572989"/>
            <a:ext cx="1458718" cy="144333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ロブ・ライアン本人画像</a:t>
            </a:r>
            <a:endParaRPr lang="ja-JP" altLang="en-US" sz="700" dirty="0">
              <a:solidFill>
                <a:schemeClr val="tx1"/>
              </a:solidFill>
              <a:latin typeface="+mj-ea"/>
              <a:ea typeface="+mj-ea"/>
            </a:endParaRPr>
          </a:p>
        </p:txBody>
      </p:sp>
      <p:sp>
        <p:nvSpPr>
          <p:cNvPr id="202" name="正方形/長方形 201"/>
          <p:cNvSpPr/>
          <p:nvPr/>
        </p:nvSpPr>
        <p:spPr>
          <a:xfrm>
            <a:off x="5016624" y="1000200"/>
            <a:ext cx="1851990" cy="48142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ロブ・ライアンが来日！</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トークショー開催！</a:t>
            </a:r>
          </a:p>
        </p:txBody>
      </p:sp>
      <p:sp>
        <p:nvSpPr>
          <p:cNvPr id="204" name="正方形/長方形 203"/>
          <p:cNvSpPr/>
          <p:nvPr/>
        </p:nvSpPr>
        <p:spPr>
          <a:xfrm>
            <a:off x="5108373" y="3148810"/>
            <a:ext cx="1724795" cy="40098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ロブ・ライアンの来日が決定</a:t>
            </a:r>
            <a:r>
              <a:rPr lang="ja-JP" altLang="en-US" sz="600" dirty="0">
                <a:solidFill>
                  <a:schemeClr val="tx1"/>
                </a:solidFill>
                <a:latin typeface="+mj-ea"/>
                <a:ea typeface="+mj-ea"/>
              </a:rPr>
              <a:t>！</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各店で○○○○さんとのトークショーを開催します。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ロブの素顔とやさしさにふれるチャンスです。</a:t>
            </a:r>
            <a:endParaRPr lang="en-US" altLang="ja-JP" sz="600" dirty="0" smtClean="0">
              <a:solidFill>
                <a:schemeClr val="tx1"/>
              </a:solidFill>
              <a:latin typeface="+mj-ea"/>
              <a:ea typeface="+mj-ea"/>
            </a:endParaRPr>
          </a:p>
        </p:txBody>
      </p:sp>
      <p:sp>
        <p:nvSpPr>
          <p:cNvPr id="205" name="正方形/長方形 204"/>
          <p:cNvSpPr/>
          <p:nvPr/>
        </p:nvSpPr>
        <p:spPr>
          <a:xfrm>
            <a:off x="3144416" y="4024536"/>
            <a:ext cx="1070805" cy="123407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206" name="正方形/長方形 205"/>
          <p:cNvSpPr/>
          <p:nvPr/>
        </p:nvSpPr>
        <p:spPr>
          <a:xfrm>
            <a:off x="2743164" y="3524309"/>
            <a:ext cx="1851990" cy="63847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ロブ・ライアン原画展示＆</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チャリティオークション</a:t>
            </a:r>
            <a:endParaRPr lang="en-US" altLang="ja-JP" sz="800" b="1" dirty="0" smtClean="0">
              <a:solidFill>
                <a:schemeClr val="tx1"/>
              </a:solidFill>
              <a:latin typeface="+mj-ea"/>
              <a:ea typeface="+mj-ea"/>
            </a:endParaRPr>
          </a:p>
          <a:p>
            <a:pPr algn="ctr"/>
            <a:r>
              <a:rPr lang="ja-JP" altLang="en-US" sz="800" dirty="0" smtClean="0">
                <a:solidFill>
                  <a:schemeClr val="tx1"/>
                </a:solidFill>
                <a:latin typeface="+mj-ea"/>
                <a:ea typeface="+mj-ea"/>
              </a:rPr>
              <a:t>（店頭＆</a:t>
            </a:r>
            <a:r>
              <a:rPr lang="en-US" altLang="ja-JP" sz="800" dirty="0" smtClean="0">
                <a:solidFill>
                  <a:schemeClr val="tx1"/>
                </a:solidFill>
                <a:latin typeface="+mj-ea"/>
                <a:ea typeface="+mj-ea"/>
              </a:rPr>
              <a:t>WEB</a:t>
            </a:r>
            <a:r>
              <a:rPr lang="ja-JP" altLang="en-US" sz="800" dirty="0" smtClean="0">
                <a:solidFill>
                  <a:schemeClr val="tx1"/>
                </a:solidFill>
                <a:latin typeface="+mj-ea"/>
                <a:ea typeface="+mj-ea"/>
              </a:rPr>
              <a:t>）</a:t>
            </a:r>
          </a:p>
        </p:txBody>
      </p:sp>
      <p:sp>
        <p:nvSpPr>
          <p:cNvPr id="210" name="正方形/長方形 209"/>
          <p:cNvSpPr/>
          <p:nvPr/>
        </p:nvSpPr>
        <p:spPr>
          <a:xfrm>
            <a:off x="2892603" y="9641160"/>
            <a:ext cx="729008" cy="76774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写真</a:t>
            </a:r>
            <a:endParaRPr lang="en-US" altLang="ja-JP" sz="700" dirty="0" smtClean="0">
              <a:solidFill>
                <a:schemeClr val="tx1"/>
              </a:solidFill>
              <a:latin typeface="+mj-ea"/>
              <a:ea typeface="+mj-ea"/>
            </a:endParaRPr>
          </a:p>
        </p:txBody>
      </p:sp>
      <p:sp>
        <p:nvSpPr>
          <p:cNvPr id="211" name="正方形/長方形 210"/>
          <p:cNvSpPr/>
          <p:nvPr/>
        </p:nvSpPr>
        <p:spPr>
          <a:xfrm>
            <a:off x="3730110" y="9641160"/>
            <a:ext cx="729008" cy="76774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ja-JP" altLang="en-US" sz="700" dirty="0">
              <a:solidFill>
                <a:schemeClr val="tx1"/>
              </a:solidFill>
              <a:latin typeface="+mj-ea"/>
              <a:ea typeface="+mj-ea"/>
            </a:endParaRPr>
          </a:p>
        </p:txBody>
      </p:sp>
      <p:sp>
        <p:nvSpPr>
          <p:cNvPr id="212" name="正方形/長方形 211"/>
          <p:cNvSpPr/>
          <p:nvPr/>
        </p:nvSpPr>
        <p:spPr>
          <a:xfrm>
            <a:off x="2730036" y="9126942"/>
            <a:ext cx="1851990" cy="47814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600" b="1" dirty="0" smtClean="0">
                <a:solidFill>
                  <a:schemeClr val="tx1"/>
                </a:solidFill>
                <a:latin typeface="+mj-ea"/>
                <a:ea typeface="+mj-ea"/>
              </a:rPr>
              <a:t>＃大丸のクリスマス　＃松坂屋のクリスマス</a:t>
            </a:r>
            <a:endParaRPr lang="en-US" altLang="ja-JP" sz="600" b="1" dirty="0" smtClean="0">
              <a:solidFill>
                <a:schemeClr val="tx1"/>
              </a:solidFill>
              <a:latin typeface="+mj-ea"/>
              <a:ea typeface="+mj-ea"/>
            </a:endParaRPr>
          </a:p>
          <a:p>
            <a:pPr algn="ctr"/>
            <a:r>
              <a:rPr lang="ja-JP" altLang="en-US" sz="800" b="1" dirty="0" smtClean="0">
                <a:solidFill>
                  <a:schemeClr val="tx1"/>
                </a:solidFill>
                <a:latin typeface="+mj-ea"/>
                <a:ea typeface="+mj-ea"/>
              </a:rPr>
              <a:t>ハッシュタグ</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チャリティキャンペーン</a:t>
            </a:r>
          </a:p>
        </p:txBody>
      </p:sp>
      <p:sp>
        <p:nvSpPr>
          <p:cNvPr id="213" name="正方形/長方形 212"/>
          <p:cNvSpPr/>
          <p:nvPr/>
        </p:nvSpPr>
        <p:spPr>
          <a:xfrm>
            <a:off x="2892603" y="5868406"/>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214" name="正方形/長方形 213"/>
          <p:cNvSpPr/>
          <p:nvPr/>
        </p:nvSpPr>
        <p:spPr>
          <a:xfrm>
            <a:off x="2741290" y="10508009"/>
            <a:ext cx="1829482" cy="28532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15</a:t>
            </a:r>
            <a:r>
              <a:rPr lang="ja-JP" altLang="en-US" sz="600" dirty="0" smtClean="0">
                <a:solidFill>
                  <a:schemeClr val="tx1"/>
                </a:solidFill>
                <a:latin typeface="+mj-ea"/>
                <a:ea typeface="+mj-ea"/>
              </a:rPr>
              <a:t>日（水）→</a:t>
            </a:r>
            <a:r>
              <a:rPr lang="en-US" altLang="ja-JP" sz="600" dirty="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月）</a:t>
            </a:r>
            <a:endParaRPr lang="en-US" altLang="ja-JP" sz="600" dirty="0" smtClean="0">
              <a:solidFill>
                <a:schemeClr val="tx1"/>
              </a:solidFill>
              <a:latin typeface="+mj-ea"/>
              <a:ea typeface="+mj-ea"/>
            </a:endParaRPr>
          </a:p>
        </p:txBody>
      </p:sp>
      <p:sp>
        <p:nvSpPr>
          <p:cNvPr id="215" name="正方形/長方形 214"/>
          <p:cNvSpPr/>
          <p:nvPr/>
        </p:nvSpPr>
        <p:spPr>
          <a:xfrm>
            <a:off x="2793633" y="10690182"/>
            <a:ext cx="1724795" cy="7080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大丸・松坂屋でお買いあげいただいた商品やフォトスポットで撮影した写真を投稿してください。</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抽選で</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名様に</a:t>
            </a:r>
            <a:r>
              <a:rPr lang="en-US" altLang="ja-JP" sz="600" dirty="0" smtClean="0">
                <a:solidFill>
                  <a:schemeClr val="tx1"/>
                </a:solidFill>
                <a:latin typeface="+mj-ea"/>
                <a:ea typeface="+mj-ea"/>
              </a:rPr>
              <a:t>000</a:t>
            </a:r>
            <a:r>
              <a:rPr lang="ja-JP" altLang="en-US" sz="600" dirty="0" smtClean="0">
                <a:solidFill>
                  <a:schemeClr val="tx1"/>
                </a:solidFill>
                <a:latin typeface="+mj-ea"/>
                <a:ea typeface="+mj-ea"/>
              </a:rPr>
              <a:t>をプレゼント！</a:t>
            </a:r>
            <a:endParaRPr lang="en-US" altLang="ja-JP" sz="600" dirty="0" smtClean="0">
              <a:solidFill>
                <a:schemeClr val="tx1"/>
              </a:solidFill>
              <a:latin typeface="+mj-ea"/>
              <a:ea typeface="+mj-ea"/>
            </a:endParaRPr>
          </a:p>
          <a:p>
            <a:r>
              <a:rPr lang="ja-JP" altLang="en-US" sz="600" dirty="0">
                <a:solidFill>
                  <a:schemeClr val="tx1"/>
                </a:solidFill>
                <a:latin typeface="+mj-ea"/>
                <a:ea typeface="+mj-ea"/>
              </a:rPr>
              <a:t>投稿</a:t>
            </a:r>
            <a:r>
              <a:rPr lang="ja-JP" altLang="en-US" sz="600" dirty="0" smtClean="0">
                <a:solidFill>
                  <a:schemeClr val="tx1"/>
                </a:solidFill>
                <a:latin typeface="+mj-ea"/>
                <a:ea typeface="+mj-ea"/>
              </a:rPr>
              <a:t>数</a:t>
            </a:r>
            <a:r>
              <a:rPr lang="en-US" altLang="ja-JP" sz="600" dirty="0" smtClean="0">
                <a:solidFill>
                  <a:schemeClr val="tx1"/>
                </a:solidFill>
                <a:latin typeface="+mj-ea"/>
                <a:ea typeface="+mj-ea"/>
              </a:rPr>
              <a:t>1</a:t>
            </a:r>
            <a:r>
              <a:rPr lang="ja-JP" altLang="en-US" sz="600" dirty="0" smtClean="0">
                <a:solidFill>
                  <a:schemeClr val="tx1"/>
                </a:solidFill>
                <a:latin typeface="+mj-ea"/>
                <a:ea typeface="+mj-ea"/>
              </a:rPr>
              <a:t>件につき</a:t>
            </a:r>
            <a:r>
              <a:rPr lang="en-US" altLang="ja-JP" sz="600" dirty="0" smtClean="0">
                <a:solidFill>
                  <a:schemeClr val="tx1"/>
                </a:solidFill>
                <a:latin typeface="+mj-ea"/>
                <a:ea typeface="+mj-ea"/>
              </a:rPr>
              <a:t>100</a:t>
            </a:r>
            <a:r>
              <a:rPr lang="ja-JP" altLang="en-US" sz="600" dirty="0" smtClean="0">
                <a:solidFill>
                  <a:schemeClr val="tx1"/>
                </a:solidFill>
                <a:latin typeface="+mj-ea"/>
                <a:ea typeface="+mj-ea"/>
              </a:rPr>
              <a:t>円（上限</a:t>
            </a:r>
            <a:r>
              <a:rPr lang="en-US" altLang="ja-JP" sz="600" dirty="0" smtClean="0">
                <a:solidFill>
                  <a:schemeClr val="tx1"/>
                </a:solidFill>
                <a:latin typeface="+mj-ea"/>
                <a:ea typeface="+mj-ea"/>
              </a:rPr>
              <a:t>30</a:t>
            </a:r>
            <a:r>
              <a:rPr lang="ja-JP" altLang="en-US" sz="600" dirty="0" smtClean="0">
                <a:solidFill>
                  <a:schemeClr val="tx1"/>
                </a:solidFill>
                <a:latin typeface="+mj-ea"/>
                <a:ea typeface="+mj-ea"/>
              </a:rPr>
              <a:t>万円）を○○○○に寄付いたします。</a:t>
            </a:r>
            <a:endParaRPr lang="en-US" altLang="ja-JP" sz="600" dirty="0" smtClean="0">
              <a:solidFill>
                <a:schemeClr val="tx1"/>
              </a:solidFill>
              <a:latin typeface="+mj-ea"/>
              <a:ea typeface="+mj-ea"/>
            </a:endParaRPr>
          </a:p>
        </p:txBody>
      </p:sp>
      <p:sp>
        <p:nvSpPr>
          <p:cNvPr id="216" name="正方形/長方形 215"/>
          <p:cNvSpPr/>
          <p:nvPr/>
        </p:nvSpPr>
        <p:spPr>
          <a:xfrm>
            <a:off x="2878091" y="11313487"/>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62" name="正方形/長方形 161"/>
          <p:cNvSpPr/>
          <p:nvPr/>
        </p:nvSpPr>
        <p:spPr>
          <a:xfrm>
            <a:off x="7176864" y="784176"/>
            <a:ext cx="2023979" cy="1137726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63" name="正方形/長方形 162"/>
          <p:cNvSpPr/>
          <p:nvPr/>
        </p:nvSpPr>
        <p:spPr>
          <a:xfrm>
            <a:off x="5313515" y="8079080"/>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Send Message</a:t>
            </a:r>
          </a:p>
        </p:txBody>
      </p:sp>
      <p:sp>
        <p:nvSpPr>
          <p:cNvPr id="164" name="正方形/長方形 163"/>
          <p:cNvSpPr/>
          <p:nvPr/>
        </p:nvSpPr>
        <p:spPr>
          <a:xfrm>
            <a:off x="5476450" y="8374100"/>
            <a:ext cx="1416112"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en-US" altLang="ja-JP" sz="800" b="1" dirty="0" smtClean="0">
                <a:solidFill>
                  <a:schemeClr val="tx1"/>
                </a:solidFill>
                <a:latin typeface="+mj-ea"/>
                <a:ea typeface="+mj-ea"/>
              </a:rPr>
              <a:t>LINE</a:t>
            </a:r>
            <a:r>
              <a:rPr lang="ja-JP" altLang="en-US" sz="800" b="1" dirty="0" smtClean="0">
                <a:solidFill>
                  <a:schemeClr val="tx1"/>
                </a:solidFill>
                <a:latin typeface="+mj-ea"/>
                <a:ea typeface="+mj-ea"/>
              </a:rPr>
              <a:t>の友だちに送ろう！</a:t>
            </a:r>
            <a:endParaRPr lang="en-US" altLang="ja-JP" sz="800" b="1" dirty="0" smtClean="0">
              <a:solidFill>
                <a:schemeClr val="tx1"/>
              </a:solidFill>
              <a:latin typeface="+mj-ea"/>
              <a:ea typeface="+mj-ea"/>
            </a:endParaRPr>
          </a:p>
          <a:p>
            <a:r>
              <a:rPr lang="ja-JP" altLang="en-US" sz="800" b="1" dirty="0" smtClean="0">
                <a:solidFill>
                  <a:schemeClr val="tx1"/>
                </a:solidFill>
                <a:latin typeface="+mj-ea"/>
                <a:ea typeface="+mj-ea"/>
              </a:rPr>
              <a:t>ロブ・ライアンメッセージカード</a:t>
            </a:r>
          </a:p>
        </p:txBody>
      </p:sp>
      <p:sp>
        <p:nvSpPr>
          <p:cNvPr id="165" name="正方形/長方形 164"/>
          <p:cNvSpPr/>
          <p:nvPr/>
        </p:nvSpPr>
        <p:spPr>
          <a:xfrm>
            <a:off x="6001433" y="8769014"/>
            <a:ext cx="837507" cy="108763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メッセージカード</a:t>
            </a:r>
            <a:endParaRPr lang="en-US" altLang="ja-JP" sz="700" dirty="0" smtClean="0">
              <a:solidFill>
                <a:schemeClr val="tx1"/>
              </a:solidFill>
              <a:latin typeface="+mj-ea"/>
              <a:ea typeface="+mj-ea"/>
            </a:endParaRPr>
          </a:p>
        </p:txBody>
      </p:sp>
      <p:sp>
        <p:nvSpPr>
          <p:cNvPr id="166" name="正方形/長方形 165"/>
          <p:cNvSpPr/>
          <p:nvPr/>
        </p:nvSpPr>
        <p:spPr>
          <a:xfrm>
            <a:off x="5095979" y="8775170"/>
            <a:ext cx="837507" cy="108763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メッセージカード</a:t>
            </a:r>
            <a:endParaRPr lang="en-US" altLang="ja-JP" sz="700" dirty="0" smtClean="0">
              <a:solidFill>
                <a:schemeClr val="tx1"/>
              </a:solidFill>
              <a:latin typeface="+mj-ea"/>
              <a:ea typeface="+mj-ea"/>
            </a:endParaRPr>
          </a:p>
        </p:txBody>
      </p:sp>
      <p:sp>
        <p:nvSpPr>
          <p:cNvPr id="167" name="正方形/長方形 166"/>
          <p:cNvSpPr/>
          <p:nvPr/>
        </p:nvSpPr>
        <p:spPr>
          <a:xfrm>
            <a:off x="5065617" y="10125475"/>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大丸・松坂屋の公式アカウントの友だち限定で</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LINE</a:t>
            </a:r>
            <a:r>
              <a:rPr lang="ja-JP" altLang="en-US" sz="600" dirty="0" smtClean="0">
                <a:solidFill>
                  <a:schemeClr val="tx1"/>
                </a:solidFill>
                <a:latin typeface="+mj-ea"/>
                <a:ea typeface="+mj-ea"/>
              </a:rPr>
              <a:t>で友たちに送れるメッセージカードをご用意しましした。大切なあの人にメリークリスマスを贈りませんか。</a:t>
            </a:r>
            <a:endParaRPr lang="en-US" altLang="ja-JP" sz="600" dirty="0" smtClean="0">
              <a:solidFill>
                <a:schemeClr val="tx1"/>
              </a:solidFill>
              <a:latin typeface="+mj-ea"/>
              <a:ea typeface="+mj-ea"/>
            </a:endParaRPr>
          </a:p>
        </p:txBody>
      </p:sp>
      <p:sp>
        <p:nvSpPr>
          <p:cNvPr id="168" name="正方形/長方形 167"/>
          <p:cNvSpPr/>
          <p:nvPr/>
        </p:nvSpPr>
        <p:spPr>
          <a:xfrm>
            <a:off x="5063080" y="9883784"/>
            <a:ext cx="1829482" cy="28532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
        <p:nvSpPr>
          <p:cNvPr id="169" name="正方形/長方形 168"/>
          <p:cNvSpPr/>
          <p:nvPr/>
        </p:nvSpPr>
        <p:spPr>
          <a:xfrm>
            <a:off x="5168769" y="10532108"/>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70" name="正方形/長方形 169"/>
          <p:cNvSpPr/>
          <p:nvPr/>
        </p:nvSpPr>
        <p:spPr>
          <a:xfrm>
            <a:off x="5293815" y="5520129"/>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Photo Spot</a:t>
            </a:r>
          </a:p>
        </p:txBody>
      </p:sp>
      <p:sp>
        <p:nvSpPr>
          <p:cNvPr id="172" name="正方形/長方形 171"/>
          <p:cNvSpPr/>
          <p:nvPr/>
        </p:nvSpPr>
        <p:spPr>
          <a:xfrm>
            <a:off x="5076933" y="6889279"/>
            <a:ext cx="1724795" cy="7080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大丸・松坂屋各店では、ロブ・ライアンモチーフの</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フォトスポットを設置。</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SNS </a:t>
            </a:r>
            <a:r>
              <a:rPr lang="ja-JP" altLang="en-US" sz="600" dirty="0" smtClean="0">
                <a:solidFill>
                  <a:schemeClr val="tx1"/>
                </a:solidFill>
                <a:latin typeface="+mj-ea"/>
                <a:ea typeface="+mj-ea"/>
              </a:rPr>
              <a:t>映えする写真撮影をお楽しみください。</a:t>
            </a:r>
            <a:endParaRPr lang="en-US" altLang="ja-JP" sz="600" dirty="0" smtClean="0">
              <a:solidFill>
                <a:schemeClr val="tx1"/>
              </a:solidFill>
              <a:latin typeface="+mj-ea"/>
              <a:ea typeface="+mj-ea"/>
            </a:endParaRPr>
          </a:p>
        </p:txBody>
      </p:sp>
      <p:sp>
        <p:nvSpPr>
          <p:cNvPr id="173" name="正方形/長方形 172"/>
          <p:cNvSpPr/>
          <p:nvPr/>
        </p:nvSpPr>
        <p:spPr>
          <a:xfrm>
            <a:off x="5030476" y="5824736"/>
            <a:ext cx="891948" cy="9656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一例</a:t>
            </a:r>
            <a:endParaRPr lang="ja-JP" altLang="en-US" sz="700" dirty="0">
              <a:solidFill>
                <a:schemeClr val="tx1"/>
              </a:solidFill>
              <a:latin typeface="+mj-ea"/>
              <a:ea typeface="+mj-ea"/>
            </a:endParaRPr>
          </a:p>
        </p:txBody>
      </p:sp>
      <p:sp>
        <p:nvSpPr>
          <p:cNvPr id="174" name="正方形/長方形 173"/>
          <p:cNvSpPr/>
          <p:nvPr/>
        </p:nvSpPr>
        <p:spPr>
          <a:xfrm>
            <a:off x="6001433" y="5824736"/>
            <a:ext cx="851916" cy="95271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一例</a:t>
            </a:r>
            <a:endParaRPr lang="ja-JP" altLang="en-US" sz="700" dirty="0">
              <a:solidFill>
                <a:schemeClr val="tx1"/>
              </a:solidFill>
              <a:latin typeface="+mj-ea"/>
              <a:ea typeface="+mj-ea"/>
            </a:endParaRPr>
          </a:p>
        </p:txBody>
      </p:sp>
      <p:sp>
        <p:nvSpPr>
          <p:cNvPr id="175" name="正方形/長方形 174"/>
          <p:cNvSpPr/>
          <p:nvPr/>
        </p:nvSpPr>
        <p:spPr>
          <a:xfrm>
            <a:off x="5178903" y="737704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78" name="正方形/長方形 177"/>
          <p:cNvSpPr/>
          <p:nvPr/>
        </p:nvSpPr>
        <p:spPr>
          <a:xfrm>
            <a:off x="7224115" y="1452585"/>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スマートフォン用</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壁紙プレゼント</a:t>
            </a:r>
          </a:p>
        </p:txBody>
      </p:sp>
      <p:sp>
        <p:nvSpPr>
          <p:cNvPr id="180" name="正方形/長方形 179"/>
          <p:cNvSpPr/>
          <p:nvPr/>
        </p:nvSpPr>
        <p:spPr>
          <a:xfrm>
            <a:off x="8184976" y="1839405"/>
            <a:ext cx="837507" cy="108763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壁紙</a:t>
            </a:r>
            <a:endParaRPr lang="en-US" altLang="ja-JP" sz="700" dirty="0" smtClean="0">
              <a:solidFill>
                <a:schemeClr val="tx1"/>
              </a:solidFill>
              <a:latin typeface="+mj-ea"/>
              <a:ea typeface="+mj-ea"/>
            </a:endParaRPr>
          </a:p>
        </p:txBody>
      </p:sp>
      <p:sp>
        <p:nvSpPr>
          <p:cNvPr id="186" name="正方形/長方形 185"/>
          <p:cNvSpPr/>
          <p:nvPr/>
        </p:nvSpPr>
        <p:spPr>
          <a:xfrm>
            <a:off x="7279522" y="1845561"/>
            <a:ext cx="837507" cy="108763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壁紙</a:t>
            </a:r>
            <a:endParaRPr lang="en-US" altLang="ja-JP" sz="700" dirty="0" smtClean="0">
              <a:solidFill>
                <a:schemeClr val="tx1"/>
              </a:solidFill>
              <a:latin typeface="+mj-ea"/>
              <a:ea typeface="+mj-ea"/>
            </a:endParaRPr>
          </a:p>
        </p:txBody>
      </p:sp>
      <p:sp>
        <p:nvSpPr>
          <p:cNvPr id="188" name="正方形/長方形 187"/>
          <p:cNvSpPr/>
          <p:nvPr/>
        </p:nvSpPr>
        <p:spPr>
          <a:xfrm>
            <a:off x="7249160" y="3013508"/>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ロブ・ライアンの切り絵をモチーフにした壁紙をプレゼント！</a:t>
            </a:r>
            <a:endParaRPr lang="en-US" altLang="ja-JP" sz="600" dirty="0" smtClean="0">
              <a:solidFill>
                <a:schemeClr val="tx1"/>
              </a:solidFill>
              <a:latin typeface="+mj-ea"/>
              <a:ea typeface="+mj-ea"/>
            </a:endParaRPr>
          </a:p>
        </p:txBody>
      </p:sp>
      <p:sp>
        <p:nvSpPr>
          <p:cNvPr id="190" name="正方形/長方形 189"/>
          <p:cNvSpPr/>
          <p:nvPr/>
        </p:nvSpPr>
        <p:spPr>
          <a:xfrm>
            <a:off x="7352312" y="3400504"/>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91" name="正方形/長方形 190"/>
          <p:cNvSpPr/>
          <p:nvPr/>
        </p:nvSpPr>
        <p:spPr>
          <a:xfrm>
            <a:off x="7557007" y="3926326"/>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Beauty</a:t>
            </a:r>
          </a:p>
        </p:txBody>
      </p:sp>
      <p:sp>
        <p:nvSpPr>
          <p:cNvPr id="192" name="正方形/長方形 191"/>
          <p:cNvSpPr/>
          <p:nvPr/>
        </p:nvSpPr>
        <p:spPr>
          <a:xfrm>
            <a:off x="7304242" y="4162215"/>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2000" b="1" dirty="0" smtClean="0">
                <a:solidFill>
                  <a:schemeClr val="tx1"/>
                </a:solidFill>
                <a:latin typeface="A-OTF アンチック Std AN M" pitchFamily="18" charset="-128"/>
                <a:ea typeface="A-OTF アンチック Std AN M" pitchFamily="18" charset="-128"/>
              </a:rPr>
              <a:t>Beauty Up</a:t>
            </a:r>
            <a:endParaRPr lang="ja-JP" altLang="en-US" sz="2000" b="1" dirty="0" smtClean="0">
              <a:solidFill>
                <a:schemeClr val="tx1"/>
              </a:solidFill>
              <a:latin typeface="A-OTF アンチック Std AN M" pitchFamily="18" charset="-128"/>
              <a:ea typeface="A-OTF アンチック Std AN M" pitchFamily="18" charset="-128"/>
            </a:endParaRPr>
          </a:p>
        </p:txBody>
      </p:sp>
      <p:sp>
        <p:nvSpPr>
          <p:cNvPr id="209" name="正方形/長方形 208"/>
          <p:cNvSpPr/>
          <p:nvPr/>
        </p:nvSpPr>
        <p:spPr>
          <a:xfrm>
            <a:off x="7666698" y="4863741"/>
            <a:ext cx="1106671" cy="141135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err="1" smtClean="0">
                <a:solidFill>
                  <a:schemeClr val="tx1"/>
                </a:solidFill>
                <a:latin typeface="+mj-ea"/>
                <a:ea typeface="+mj-ea"/>
              </a:rPr>
              <a:t>Ellegirl</a:t>
            </a:r>
            <a:r>
              <a:rPr lang="ja-JP" altLang="en-US" sz="700" dirty="0" smtClean="0">
                <a:solidFill>
                  <a:schemeClr val="tx1"/>
                </a:solidFill>
                <a:latin typeface="+mj-ea"/>
                <a:ea typeface="+mj-ea"/>
              </a:rPr>
              <a:t>表紙画像</a:t>
            </a:r>
            <a:endParaRPr lang="ja-JP" altLang="en-US" sz="700" dirty="0">
              <a:solidFill>
                <a:schemeClr val="tx1"/>
              </a:solidFill>
              <a:latin typeface="+mj-ea"/>
              <a:ea typeface="+mj-ea"/>
            </a:endParaRPr>
          </a:p>
        </p:txBody>
      </p:sp>
      <p:sp>
        <p:nvSpPr>
          <p:cNvPr id="238" name="正方形/長方形 237"/>
          <p:cNvSpPr/>
          <p:nvPr/>
        </p:nvSpPr>
        <p:spPr>
          <a:xfrm>
            <a:off x="7176864" y="4539148"/>
            <a:ext cx="2021922" cy="28532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クリスマスビューティアップ</a:t>
            </a:r>
            <a:endParaRPr lang="en-US" altLang="ja-JP" sz="600" dirty="0" smtClean="0">
              <a:solidFill>
                <a:schemeClr val="tx1"/>
              </a:solidFill>
              <a:latin typeface="+mj-ea"/>
              <a:ea typeface="+mj-ea"/>
            </a:endParaRPr>
          </a:p>
          <a:p>
            <a:pPr algn="ctr"/>
            <a:r>
              <a:rPr lang="en-US" altLang="ja-JP" sz="600" dirty="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a:solidFill>
                  <a:schemeClr val="tx1"/>
                </a:solidFill>
                <a:latin typeface="+mj-ea"/>
                <a:ea typeface="+mj-ea"/>
              </a:rPr>
              <a:t>15</a:t>
            </a:r>
            <a:r>
              <a:rPr lang="ja-JP" altLang="en-US" sz="600" dirty="0" smtClean="0">
                <a:solidFill>
                  <a:schemeClr val="tx1"/>
                </a:solidFill>
                <a:latin typeface="+mj-ea"/>
                <a:ea typeface="+mj-ea"/>
              </a:rPr>
              <a:t>日（水）→</a:t>
            </a:r>
            <a:r>
              <a:rPr lang="en-US" altLang="ja-JP" sz="600" dirty="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a:solidFill>
                  <a:schemeClr val="tx1"/>
                </a:solidFill>
                <a:latin typeface="+mj-ea"/>
                <a:ea typeface="+mj-ea"/>
              </a:rPr>
              <a:t>25</a:t>
            </a:r>
            <a:r>
              <a:rPr lang="ja-JP" altLang="en-US" sz="600" dirty="0" smtClean="0">
                <a:solidFill>
                  <a:schemeClr val="tx1"/>
                </a:solidFill>
                <a:latin typeface="+mj-ea"/>
                <a:ea typeface="+mj-ea"/>
              </a:rPr>
              <a:t>日（</a:t>
            </a:r>
            <a:r>
              <a:rPr lang="ja-JP" altLang="en-US" sz="600" dirty="0">
                <a:solidFill>
                  <a:schemeClr val="tx1"/>
                </a:solidFill>
                <a:latin typeface="+mj-ea"/>
                <a:ea typeface="+mj-ea"/>
              </a:rPr>
              <a:t>月</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
        <p:nvSpPr>
          <p:cNvPr id="239" name="正方形/長方形 238"/>
          <p:cNvSpPr/>
          <p:nvPr/>
        </p:nvSpPr>
        <p:spPr>
          <a:xfrm>
            <a:off x="7392888" y="7003200"/>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10" name="正方形/長方形 109"/>
          <p:cNvSpPr/>
          <p:nvPr/>
        </p:nvSpPr>
        <p:spPr>
          <a:xfrm>
            <a:off x="758812" y="8097614"/>
            <a:ext cx="1339107" cy="2545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ja-JP" altLang="en-US" sz="800" b="1" dirty="0" smtClean="0">
                <a:solidFill>
                  <a:schemeClr val="tx1"/>
                </a:solidFill>
                <a:latin typeface="+mj-ea"/>
                <a:ea typeface="+mj-ea"/>
              </a:rPr>
              <a:t>スペシャルムービー</a:t>
            </a:r>
            <a:endParaRPr lang="en-US" altLang="ja-JP" sz="800" b="1" dirty="0" smtClean="0">
              <a:solidFill>
                <a:schemeClr val="tx1"/>
              </a:solidFill>
              <a:latin typeface="+mj-ea"/>
              <a:ea typeface="+mj-ea"/>
            </a:endParaRPr>
          </a:p>
          <a:p>
            <a:r>
              <a:rPr lang="ja-JP" altLang="en-US" sz="800" b="1" dirty="0" smtClean="0">
                <a:solidFill>
                  <a:schemeClr val="tx1"/>
                </a:solidFill>
                <a:latin typeface="+mj-ea"/>
                <a:ea typeface="+mj-ea"/>
              </a:rPr>
              <a:t>再生回数分、寄付します。</a:t>
            </a:r>
          </a:p>
        </p:txBody>
      </p:sp>
      <p:sp>
        <p:nvSpPr>
          <p:cNvPr id="111" name="正方形/長方形 110"/>
          <p:cNvSpPr/>
          <p:nvPr/>
        </p:nvSpPr>
        <p:spPr>
          <a:xfrm>
            <a:off x="480120" y="848903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endParaRPr lang="ja-JP" altLang="en-US" sz="700" dirty="0">
              <a:solidFill>
                <a:schemeClr val="tx1"/>
              </a:solidFill>
              <a:latin typeface="+mj-ea"/>
              <a:ea typeface="+mj-ea"/>
            </a:endParaRPr>
          </a:p>
        </p:txBody>
      </p:sp>
      <p:sp>
        <p:nvSpPr>
          <p:cNvPr id="112" name="正方形/長方形 111"/>
          <p:cNvSpPr/>
          <p:nvPr/>
        </p:nvSpPr>
        <p:spPr>
          <a:xfrm>
            <a:off x="335097" y="10502673"/>
            <a:ext cx="1851990" cy="4190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今年は、スマホをかざして</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動画を再生。</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再生</a:t>
            </a:r>
            <a:r>
              <a:rPr lang="ja-JP" altLang="en-US" sz="800" b="1" dirty="0" smtClean="0">
                <a:solidFill>
                  <a:schemeClr val="tx1"/>
                </a:solidFill>
                <a:latin typeface="+mj-ea"/>
                <a:ea typeface="+mj-ea"/>
              </a:rPr>
              <a:t>回数分、寄付します。</a:t>
            </a:r>
          </a:p>
        </p:txBody>
      </p:sp>
      <p:sp>
        <p:nvSpPr>
          <p:cNvPr id="120" name="正方形/長方形 119"/>
          <p:cNvSpPr/>
          <p:nvPr/>
        </p:nvSpPr>
        <p:spPr>
          <a:xfrm>
            <a:off x="2784376" y="1360240"/>
            <a:ext cx="1728192" cy="936104"/>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神戸店外観</a:t>
            </a:r>
            <a:endParaRPr lang="ja-JP" altLang="en-US" sz="700" dirty="0">
              <a:solidFill>
                <a:schemeClr val="tx1"/>
              </a:solidFill>
              <a:latin typeface="+mj-ea"/>
              <a:ea typeface="+mj-ea"/>
            </a:endParaRPr>
          </a:p>
        </p:txBody>
      </p:sp>
      <p:sp>
        <p:nvSpPr>
          <p:cNvPr id="122" name="正方形/長方形 121"/>
          <p:cNvSpPr/>
          <p:nvPr/>
        </p:nvSpPr>
        <p:spPr>
          <a:xfrm>
            <a:off x="2718514" y="2381347"/>
            <a:ext cx="1829482" cy="21602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　</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endParaRPr lang="en-US" altLang="ja-JP" sz="600" dirty="0" smtClean="0">
              <a:solidFill>
                <a:schemeClr val="tx1"/>
              </a:solidFill>
              <a:latin typeface="+mj-ea"/>
              <a:ea typeface="+mj-ea"/>
            </a:endParaRPr>
          </a:p>
        </p:txBody>
      </p:sp>
      <p:sp>
        <p:nvSpPr>
          <p:cNvPr id="124" name="正方形/長方形 123"/>
          <p:cNvSpPr/>
          <p:nvPr/>
        </p:nvSpPr>
        <p:spPr>
          <a:xfrm>
            <a:off x="2856384" y="2965327"/>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25" name="正方形/長方形 124"/>
          <p:cNvSpPr/>
          <p:nvPr/>
        </p:nvSpPr>
        <p:spPr>
          <a:xfrm>
            <a:off x="4296544" y="4024536"/>
            <a:ext cx="360040" cy="123407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26" name="正方形/長方形 125"/>
          <p:cNvSpPr/>
          <p:nvPr/>
        </p:nvSpPr>
        <p:spPr>
          <a:xfrm>
            <a:off x="2640360" y="4024536"/>
            <a:ext cx="360040" cy="123407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29" name="正方形/長方形 128"/>
          <p:cNvSpPr/>
          <p:nvPr/>
        </p:nvSpPr>
        <p:spPr>
          <a:xfrm>
            <a:off x="2804115" y="8273008"/>
            <a:ext cx="1779077" cy="36664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募金をしていただいた方には、ロブ・ライアンのオリジナルミニメッセージカードを差しあげます。</a:t>
            </a:r>
            <a:endParaRPr lang="en-US" altLang="ja-JP" sz="600" dirty="0" smtClean="0">
              <a:solidFill>
                <a:schemeClr val="tx1"/>
              </a:solidFill>
              <a:latin typeface="+mj-ea"/>
              <a:ea typeface="+mj-ea"/>
            </a:endParaRPr>
          </a:p>
        </p:txBody>
      </p:sp>
      <p:sp>
        <p:nvSpPr>
          <p:cNvPr id="130" name="正方形/長方形 129"/>
          <p:cNvSpPr/>
          <p:nvPr/>
        </p:nvSpPr>
        <p:spPr>
          <a:xfrm>
            <a:off x="2856384" y="6688832"/>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31" name="正方形/長方形 130"/>
          <p:cNvSpPr/>
          <p:nvPr/>
        </p:nvSpPr>
        <p:spPr>
          <a:xfrm>
            <a:off x="3720480" y="6688832"/>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32" name="正方形/長方形 131"/>
          <p:cNvSpPr/>
          <p:nvPr/>
        </p:nvSpPr>
        <p:spPr>
          <a:xfrm>
            <a:off x="2856384" y="7696944"/>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33" name="正方形/長方形 132"/>
          <p:cNvSpPr/>
          <p:nvPr/>
        </p:nvSpPr>
        <p:spPr>
          <a:xfrm>
            <a:off x="2878091" y="8610164"/>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34" name="正方形/長方形 133"/>
          <p:cNvSpPr/>
          <p:nvPr/>
        </p:nvSpPr>
        <p:spPr>
          <a:xfrm>
            <a:off x="4940738" y="861615"/>
            <a:ext cx="2023979" cy="11731873"/>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35" name="正方形/長方形 134"/>
          <p:cNvSpPr/>
          <p:nvPr/>
        </p:nvSpPr>
        <p:spPr>
          <a:xfrm>
            <a:off x="5158783" y="3759995"/>
            <a:ext cx="783836" cy="88157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アンバサダータレント画像</a:t>
            </a:r>
            <a:endParaRPr lang="ja-JP" altLang="en-US" sz="700" dirty="0">
              <a:solidFill>
                <a:schemeClr val="tx1"/>
              </a:solidFill>
              <a:latin typeface="+mj-ea"/>
              <a:ea typeface="+mj-ea"/>
            </a:endParaRPr>
          </a:p>
        </p:txBody>
      </p:sp>
      <p:sp>
        <p:nvSpPr>
          <p:cNvPr id="137" name="正方形/長方形 136"/>
          <p:cNvSpPr/>
          <p:nvPr/>
        </p:nvSpPr>
        <p:spPr>
          <a:xfrm>
            <a:off x="5168769" y="4824468"/>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38" name="正方形/長方形 137"/>
          <p:cNvSpPr/>
          <p:nvPr/>
        </p:nvSpPr>
        <p:spPr>
          <a:xfrm>
            <a:off x="7517238" y="7736936"/>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Xmas</a:t>
            </a:r>
            <a:r>
              <a:rPr lang="ja-JP" altLang="en-US" sz="1050" b="1" dirty="0" smtClean="0">
                <a:solidFill>
                  <a:schemeClr val="tx1"/>
                </a:solidFill>
                <a:latin typeface="Lucida Calligraphy" panose="03010101010101010101" pitchFamily="66" charset="0"/>
                <a:ea typeface="+mj-ea"/>
              </a:rPr>
              <a:t>　</a:t>
            </a:r>
            <a:r>
              <a:rPr lang="en-US" altLang="ja-JP" sz="1050" b="1" dirty="0" smtClean="0">
                <a:solidFill>
                  <a:schemeClr val="tx1"/>
                </a:solidFill>
                <a:latin typeface="Lucida Calligraphy" panose="03010101010101010101" pitchFamily="66" charset="0"/>
                <a:ea typeface="+mj-ea"/>
              </a:rPr>
              <a:t>Cake</a:t>
            </a:r>
          </a:p>
        </p:txBody>
      </p:sp>
      <p:sp>
        <p:nvSpPr>
          <p:cNvPr id="139" name="正方形/長方形 138"/>
          <p:cNvSpPr/>
          <p:nvPr/>
        </p:nvSpPr>
        <p:spPr>
          <a:xfrm>
            <a:off x="7248872" y="8005498"/>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クリスマスケーキご予約承り</a:t>
            </a:r>
          </a:p>
        </p:txBody>
      </p:sp>
      <p:sp>
        <p:nvSpPr>
          <p:cNvPr id="140" name="正方形/長方形 139"/>
          <p:cNvSpPr/>
          <p:nvPr/>
        </p:nvSpPr>
        <p:spPr>
          <a:xfrm>
            <a:off x="7272687" y="8267115"/>
            <a:ext cx="1828175"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名門ブランドや有名パティシエの手による美しく、洗練された贅沢なケーキがそろいます。</a:t>
            </a:r>
            <a:endParaRPr lang="en-US" altLang="ja-JP" sz="600" dirty="0" smtClean="0">
              <a:solidFill>
                <a:schemeClr val="tx1"/>
              </a:solidFill>
              <a:latin typeface="+mj-ea"/>
              <a:ea typeface="+mj-ea"/>
            </a:endParaRPr>
          </a:p>
        </p:txBody>
      </p:sp>
      <p:sp>
        <p:nvSpPr>
          <p:cNvPr id="141" name="正方形/長方形 140"/>
          <p:cNvSpPr/>
          <p:nvPr/>
        </p:nvSpPr>
        <p:spPr>
          <a:xfrm>
            <a:off x="7272687" y="8635510"/>
            <a:ext cx="1812629" cy="172804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ケーキ画像</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カルーセルで</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写真栄え</a:t>
            </a:r>
            <a:r>
              <a:rPr lang="ja-JP" altLang="en-US" sz="700" dirty="0">
                <a:solidFill>
                  <a:schemeClr val="tx1"/>
                </a:solidFill>
                <a:latin typeface="+mj-ea"/>
                <a:ea typeface="+mj-ea"/>
              </a:rPr>
              <a:t>するものを</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複数掲載</a:t>
            </a:r>
            <a:endParaRPr lang="ja-JP" altLang="en-US" sz="700" dirty="0">
              <a:solidFill>
                <a:schemeClr val="tx1"/>
              </a:solidFill>
              <a:latin typeface="+mj-ea"/>
              <a:ea typeface="+mj-ea"/>
            </a:endParaRPr>
          </a:p>
        </p:txBody>
      </p:sp>
      <p:sp>
        <p:nvSpPr>
          <p:cNvPr id="142" name="正方形/長方形 141"/>
          <p:cNvSpPr/>
          <p:nvPr/>
        </p:nvSpPr>
        <p:spPr>
          <a:xfrm>
            <a:off x="7388976" y="10448683"/>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オンラインご予約　　　</a:t>
            </a:r>
            <a:endParaRPr lang="ja-JP" altLang="en-US" sz="700" dirty="0">
              <a:solidFill>
                <a:schemeClr val="tx1"/>
              </a:solidFill>
              <a:latin typeface="+mj-ea"/>
              <a:ea typeface="+mj-ea"/>
            </a:endParaRPr>
          </a:p>
        </p:txBody>
      </p:sp>
      <p:sp>
        <p:nvSpPr>
          <p:cNvPr id="143" name="正方形/長方形 142"/>
          <p:cNvSpPr/>
          <p:nvPr/>
        </p:nvSpPr>
        <p:spPr>
          <a:xfrm>
            <a:off x="7388976" y="10819624"/>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各店店頭承り場所　　　</a:t>
            </a:r>
            <a:endParaRPr lang="ja-JP" altLang="en-US" sz="700" dirty="0">
              <a:solidFill>
                <a:schemeClr val="tx1"/>
              </a:solidFill>
              <a:latin typeface="+mj-ea"/>
              <a:ea typeface="+mj-ea"/>
            </a:endParaRPr>
          </a:p>
        </p:txBody>
      </p:sp>
      <p:sp>
        <p:nvSpPr>
          <p:cNvPr id="203" name="正方形/長方形 202"/>
          <p:cNvSpPr/>
          <p:nvPr/>
        </p:nvSpPr>
        <p:spPr>
          <a:xfrm>
            <a:off x="271102" y="12017424"/>
            <a:ext cx="9210018" cy="74210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4" name="正方形/長方形 143"/>
          <p:cNvSpPr/>
          <p:nvPr/>
        </p:nvSpPr>
        <p:spPr>
          <a:xfrm>
            <a:off x="9601200" y="1576264"/>
            <a:ext cx="6736136" cy="24410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5" name="正方形/長方形 144"/>
          <p:cNvSpPr/>
          <p:nvPr/>
        </p:nvSpPr>
        <p:spPr>
          <a:xfrm>
            <a:off x="7305946" y="6289707"/>
            <a:ext cx="1851990" cy="48142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輝くピュアメイクで</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幸運を独り占め！</a:t>
            </a:r>
          </a:p>
        </p:txBody>
      </p:sp>
      <p:sp>
        <p:nvSpPr>
          <p:cNvPr id="99" name="正方形/長方形 98"/>
          <p:cNvSpPr/>
          <p:nvPr/>
        </p:nvSpPr>
        <p:spPr>
          <a:xfrm>
            <a:off x="322314" y="1674376"/>
            <a:ext cx="1954186" cy="19493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世界</a:t>
            </a:r>
            <a:r>
              <a:rPr lang="ja-JP" altLang="en-US" sz="800" b="1" dirty="0" smtClean="0">
                <a:solidFill>
                  <a:schemeClr val="tx1"/>
                </a:solidFill>
                <a:latin typeface="+mj-ea"/>
                <a:ea typeface="+mj-ea"/>
              </a:rPr>
              <a:t>の</a:t>
            </a:r>
            <a:r>
              <a:rPr lang="ja-JP" altLang="en-US" sz="800" b="1" dirty="0">
                <a:solidFill>
                  <a:schemeClr val="tx1"/>
                </a:solidFill>
                <a:latin typeface="+mj-ea"/>
                <a:ea typeface="+mj-ea"/>
              </a:rPr>
              <a:t>こども</a:t>
            </a:r>
            <a:r>
              <a:rPr lang="ja-JP" altLang="en-US" sz="800" b="1" dirty="0" smtClean="0">
                <a:solidFill>
                  <a:schemeClr val="tx1"/>
                </a:solidFill>
                <a:latin typeface="+mj-ea"/>
                <a:ea typeface="+mj-ea"/>
              </a:rPr>
              <a:t>の写真数枚</a:t>
            </a:r>
            <a:endParaRPr lang="en-US" altLang="ja-JP" sz="800" b="1" dirty="0" smtClean="0">
              <a:solidFill>
                <a:schemeClr val="tx1"/>
              </a:solidFill>
              <a:latin typeface="+mj-ea"/>
              <a:ea typeface="+mj-ea"/>
            </a:endParaRPr>
          </a:p>
          <a:p>
            <a:pPr algn="ct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a:t>
            </a:r>
            <a:endParaRPr lang="en-US" altLang="ja-JP" sz="800" b="1" dirty="0">
              <a:solidFill>
                <a:schemeClr val="tx1"/>
              </a:solidFill>
              <a:latin typeface="+mj-ea"/>
              <a:ea typeface="+mj-ea"/>
            </a:endParaRPr>
          </a:p>
          <a:p>
            <a:pPr algn="ctr"/>
            <a:endParaRPr lang="en-US" altLang="ja-JP" sz="800" b="1" dirty="0">
              <a:solidFill>
                <a:schemeClr val="tx1"/>
              </a:solidFill>
              <a:latin typeface="+mj-ea"/>
              <a:ea typeface="+mj-ea"/>
            </a:endParaRPr>
          </a:p>
          <a:p>
            <a:pPr algn="ctr"/>
            <a:r>
              <a:rPr lang="ja-JP" altLang="en-US" sz="800" b="1" dirty="0" smtClean="0">
                <a:solidFill>
                  <a:schemeClr val="tx1"/>
                </a:solidFill>
                <a:latin typeface="+mj-ea"/>
                <a:ea typeface="+mj-ea"/>
              </a:rPr>
              <a:t>クリスマスチャリティ　</a:t>
            </a:r>
            <a:r>
              <a:rPr lang="en-US" altLang="ja-JP" sz="800" b="1" dirty="0" smtClean="0">
                <a:solidFill>
                  <a:schemeClr val="tx1"/>
                </a:solidFill>
                <a:latin typeface="+mj-ea"/>
                <a:ea typeface="+mj-ea"/>
              </a:rPr>
              <a:t>with </a:t>
            </a:r>
            <a:r>
              <a:rPr lang="ja-JP" altLang="en-US" sz="800" b="1" dirty="0" smtClean="0">
                <a:solidFill>
                  <a:schemeClr val="tx1"/>
                </a:solidFill>
                <a:latin typeface="+mj-ea"/>
                <a:ea typeface="+mj-ea"/>
              </a:rPr>
              <a:t>ロブ・ライアン</a:t>
            </a:r>
            <a:endParaRPr lang="en-US" altLang="ja-JP" sz="800" b="1" dirty="0" smtClean="0">
              <a:solidFill>
                <a:schemeClr val="tx1"/>
              </a:solidFill>
              <a:latin typeface="+mj-ea"/>
              <a:ea typeface="+mj-ea"/>
            </a:endParaRPr>
          </a:p>
          <a:p>
            <a:pPr algn="ctr"/>
            <a:r>
              <a:rPr lang="ja-JP" altLang="en-US" sz="800" dirty="0" smtClean="0">
                <a:solidFill>
                  <a:schemeClr val="tx1"/>
                </a:solidFill>
                <a:latin typeface="+mj-ea"/>
                <a:ea typeface="+mj-ea"/>
              </a:rPr>
              <a:t>世界の子どもたちに愛を届ける</a:t>
            </a:r>
            <a:endParaRPr lang="en-US" altLang="ja-JP" sz="800" dirty="0" smtClean="0">
              <a:solidFill>
                <a:schemeClr val="tx1"/>
              </a:solidFill>
              <a:latin typeface="+mj-ea"/>
              <a:ea typeface="+mj-ea"/>
            </a:endParaRPr>
          </a:p>
          <a:p>
            <a:pPr algn="ctr"/>
            <a:r>
              <a:rPr lang="ja-JP" altLang="en-US" sz="800" dirty="0" smtClean="0">
                <a:solidFill>
                  <a:schemeClr val="tx1"/>
                </a:solidFill>
                <a:latin typeface="+mj-ea"/>
                <a:ea typeface="+mj-ea"/>
              </a:rPr>
              <a:t>サンタになりませんか。</a:t>
            </a:r>
            <a:endParaRPr lang="en-US" altLang="ja-JP" sz="800" dirty="0" smtClean="0">
              <a:solidFill>
                <a:schemeClr val="tx1"/>
              </a:solidFill>
              <a:latin typeface="+mj-ea"/>
              <a:ea typeface="+mj-ea"/>
            </a:endParaRPr>
          </a:p>
          <a:p>
            <a:pPr algn="ctr"/>
            <a:endParaRPr lang="en-US" altLang="ja-JP" sz="800" dirty="0">
              <a:solidFill>
                <a:schemeClr val="tx1"/>
              </a:solidFill>
              <a:latin typeface="+mj-ea"/>
              <a:ea typeface="+mj-ea"/>
            </a:endParaRPr>
          </a:p>
          <a:p>
            <a:pPr algn="ctr"/>
            <a:r>
              <a:rPr lang="ja-JP" altLang="en-US" sz="800" b="1" dirty="0" smtClean="0">
                <a:solidFill>
                  <a:schemeClr val="tx1"/>
                </a:solidFill>
                <a:latin typeface="+mj-ea"/>
                <a:ea typeface="+mj-ea"/>
              </a:rPr>
              <a:t>↓</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ロブの今年の作品</a:t>
            </a:r>
            <a:endParaRPr lang="en-US" altLang="ja-JP" sz="800" b="1" dirty="0" smtClean="0">
              <a:solidFill>
                <a:schemeClr val="tx1"/>
              </a:solidFill>
              <a:latin typeface="+mj-ea"/>
              <a:ea typeface="+mj-ea"/>
            </a:endParaRPr>
          </a:p>
        </p:txBody>
      </p:sp>
      <p:sp>
        <p:nvSpPr>
          <p:cNvPr id="100" name="正方形/長方形 99"/>
          <p:cNvSpPr/>
          <p:nvPr/>
        </p:nvSpPr>
        <p:spPr>
          <a:xfrm>
            <a:off x="408112" y="4240560"/>
            <a:ext cx="1800200" cy="79208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ロブ・ライアンの緻密な切り絵でつくられた作品は、繊細でやさしさにあふれています。</a:t>
            </a:r>
            <a:endParaRPr lang="en-US" altLang="ja-JP" sz="600" dirty="0" smtClean="0">
              <a:solidFill>
                <a:schemeClr val="tx1"/>
              </a:solidFill>
              <a:latin typeface="+mj-ea"/>
              <a:ea typeface="+mj-ea"/>
            </a:endParaRPr>
          </a:p>
          <a:p>
            <a:r>
              <a:rPr lang="ja-JP" altLang="en-US" sz="600" dirty="0" smtClean="0">
                <a:solidFill>
                  <a:schemeClr val="tx1"/>
                </a:solidFill>
                <a:latin typeface="+mj-ea"/>
              </a:rPr>
              <a:t>そんなロブ・ライアンと</a:t>
            </a:r>
            <a:r>
              <a:rPr lang="ja-JP" altLang="en-US" sz="600" dirty="0" smtClean="0">
                <a:solidFill>
                  <a:schemeClr val="tx1"/>
                </a:solidFill>
                <a:latin typeface="+mj-ea"/>
                <a:ea typeface="+mj-ea"/>
              </a:rPr>
              <a:t>大丸・松坂屋は</a:t>
            </a:r>
            <a:r>
              <a:rPr lang="ja-JP" altLang="en-US" sz="600" dirty="0" smtClean="0">
                <a:solidFill>
                  <a:schemeClr val="tx1"/>
                </a:solidFill>
                <a:latin typeface="+mj-ea"/>
              </a:rPr>
              <a:t>世界の子どもたちにワクチンを　日本委員会（</a:t>
            </a:r>
            <a:r>
              <a:rPr lang="en-US" altLang="ja-JP" sz="600" dirty="0" smtClean="0">
                <a:solidFill>
                  <a:schemeClr val="tx1"/>
                </a:solidFill>
                <a:latin typeface="+mj-ea"/>
              </a:rPr>
              <a:t>JCV</a:t>
            </a:r>
            <a:r>
              <a:rPr lang="ja-JP" altLang="en-US" sz="600" dirty="0" smtClean="0">
                <a:solidFill>
                  <a:schemeClr val="tx1"/>
                </a:solidFill>
                <a:latin typeface="+mj-ea"/>
              </a:rPr>
              <a:t>）と</a:t>
            </a:r>
            <a:r>
              <a:rPr lang="ja-JP" altLang="en-US" sz="600" dirty="0" smtClean="0">
                <a:solidFill>
                  <a:schemeClr val="tx1"/>
                </a:solidFill>
                <a:latin typeface="+mj-ea"/>
                <a:ea typeface="+mj-ea"/>
              </a:rPr>
              <a:t>手をつなぎ、世界の子どもたちへのチャリティを実施します。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いろんなチャリティに参加していただき、あなたの想いを未来へつなげてください。</a:t>
            </a:r>
            <a:endParaRPr lang="en-US" altLang="ja-JP" sz="600" dirty="0" smtClean="0">
              <a:solidFill>
                <a:schemeClr val="tx1"/>
              </a:solidFill>
              <a:latin typeface="+mj-ea"/>
              <a:ea typeface="+mj-ea"/>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6169" y="6334915"/>
            <a:ext cx="283723" cy="2569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663487" y="6318763"/>
            <a:ext cx="298062" cy="2980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3" name="正方形/長方形 102"/>
          <p:cNvSpPr/>
          <p:nvPr/>
        </p:nvSpPr>
        <p:spPr>
          <a:xfrm>
            <a:off x="360248" y="6688832"/>
            <a:ext cx="1851990" cy="2545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　スペシャルムービー</a:t>
            </a:r>
          </a:p>
        </p:txBody>
      </p:sp>
      <p:sp>
        <p:nvSpPr>
          <p:cNvPr id="104" name="正方形/長方形 103"/>
          <p:cNvSpPr/>
          <p:nvPr/>
        </p:nvSpPr>
        <p:spPr>
          <a:xfrm>
            <a:off x="480120" y="1100931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endParaRPr lang="ja-JP" altLang="en-US" sz="700" dirty="0">
              <a:solidFill>
                <a:schemeClr val="tx1"/>
              </a:solidFill>
              <a:latin typeface="+mj-ea"/>
              <a:ea typeface="+mj-ea"/>
            </a:endParaRPr>
          </a:p>
        </p:txBody>
      </p:sp>
      <p:sp>
        <p:nvSpPr>
          <p:cNvPr id="105" name="正方形/長方形 104"/>
          <p:cNvSpPr/>
          <p:nvPr/>
        </p:nvSpPr>
        <p:spPr>
          <a:xfrm>
            <a:off x="2784376" y="1089242"/>
            <a:ext cx="1724795"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800" b="1" dirty="0" smtClean="0">
                <a:solidFill>
                  <a:schemeClr val="tx1"/>
                </a:solidFill>
                <a:latin typeface="+mj-ea"/>
                <a:ea typeface="+mj-ea"/>
              </a:rPr>
              <a:t>大丸神戸店がライトアップ</a:t>
            </a:r>
            <a:endParaRPr lang="en-US" altLang="ja-JP" sz="800" b="1" dirty="0" smtClean="0">
              <a:solidFill>
                <a:schemeClr val="tx1"/>
              </a:solidFill>
              <a:latin typeface="+mj-ea"/>
              <a:ea typeface="+mj-ea"/>
            </a:endParaRPr>
          </a:p>
          <a:p>
            <a:pPr algn="ctr"/>
            <a:endParaRPr lang="en-US" altLang="ja-JP" sz="800" b="1" dirty="0" smtClean="0">
              <a:solidFill>
                <a:schemeClr val="tx1"/>
              </a:solidFill>
              <a:latin typeface="+mj-ea"/>
              <a:ea typeface="+mj-ea"/>
            </a:endParaRPr>
          </a:p>
        </p:txBody>
      </p:sp>
      <p:sp>
        <p:nvSpPr>
          <p:cNvPr id="107" name="正方形/長方形 106"/>
          <p:cNvSpPr/>
          <p:nvPr/>
        </p:nvSpPr>
        <p:spPr>
          <a:xfrm>
            <a:off x="2748773" y="2534138"/>
            <a:ext cx="1851990" cy="4190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今年は、スマホをかざして</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動画を再生。</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再生</a:t>
            </a:r>
            <a:r>
              <a:rPr lang="ja-JP" altLang="en-US" sz="800" b="1" dirty="0" smtClean="0">
                <a:solidFill>
                  <a:schemeClr val="tx1"/>
                </a:solidFill>
                <a:latin typeface="+mj-ea"/>
                <a:ea typeface="+mj-ea"/>
              </a:rPr>
              <a:t>回数分、寄付します。</a:t>
            </a:r>
          </a:p>
        </p:txBody>
      </p:sp>
      <p:sp>
        <p:nvSpPr>
          <p:cNvPr id="114" name="正方形/長方形 113"/>
          <p:cNvSpPr/>
          <p:nvPr/>
        </p:nvSpPr>
        <p:spPr>
          <a:xfrm>
            <a:off x="2796855" y="5382114"/>
            <a:ext cx="1724795" cy="99206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ロブ・ライアンが大丸・松坂屋のファンタスティッククリスマスのために制作した切り絵の原画を店頭で展示。その原画を特別にチャリティオークションいたします。</a:t>
            </a:r>
            <a:endParaRPr lang="en-US" altLang="ja-JP" sz="600" dirty="0" smtClean="0">
              <a:solidFill>
                <a:schemeClr val="tx1"/>
              </a:solidFill>
              <a:latin typeface="+mj-ea"/>
              <a:ea typeface="+mj-ea"/>
            </a:endParaRPr>
          </a:p>
        </p:txBody>
      </p:sp>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113731" y="8387173"/>
            <a:ext cx="317903" cy="3103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8" name="正方形/長方形 127"/>
          <p:cNvSpPr/>
          <p:nvPr/>
        </p:nvSpPr>
        <p:spPr>
          <a:xfrm>
            <a:off x="7477428" y="1144216"/>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a:solidFill>
                  <a:schemeClr val="tx1"/>
                </a:solidFill>
                <a:latin typeface="Lucida Calligraphy" panose="03010101010101010101" pitchFamily="66" charset="0"/>
                <a:ea typeface="+mj-ea"/>
              </a:rPr>
              <a:t>Wallpaper</a:t>
            </a:r>
            <a:endParaRPr lang="en-US" altLang="ja-JP" sz="1050" b="1" dirty="0" smtClean="0">
              <a:solidFill>
                <a:schemeClr val="tx1"/>
              </a:solidFill>
              <a:latin typeface="Lucida Calligraphy" panose="03010101010101010101" pitchFamily="66" charset="0"/>
              <a:ea typeface="+mj-ea"/>
            </a:endParaRPr>
          </a:p>
        </p:txBody>
      </p:sp>
      <p:sp>
        <p:nvSpPr>
          <p:cNvPr id="121" name="正方形/長方形 120"/>
          <p:cNvSpPr/>
          <p:nvPr/>
        </p:nvSpPr>
        <p:spPr>
          <a:xfrm>
            <a:off x="7320880" y="6643160"/>
            <a:ext cx="178259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３つの売場でのお買物でお買物券</a:t>
            </a:r>
            <a:r>
              <a:rPr lang="en-US" altLang="ja-JP" sz="600" dirty="0">
                <a:solidFill>
                  <a:schemeClr val="tx1"/>
                </a:solidFill>
                <a:latin typeface="+mj-ea"/>
                <a:ea typeface="+mj-ea"/>
              </a:rPr>
              <a:t>1,000</a:t>
            </a:r>
            <a:r>
              <a:rPr lang="ja-JP" altLang="en-US" sz="600" dirty="0">
                <a:solidFill>
                  <a:schemeClr val="tx1"/>
                </a:solidFill>
                <a:latin typeface="+mj-ea"/>
                <a:ea typeface="+mj-ea"/>
              </a:rPr>
              <a:t>円分</a:t>
            </a:r>
            <a:r>
              <a:rPr lang="ja-JP" altLang="en-US" sz="600" dirty="0" smtClean="0">
                <a:solidFill>
                  <a:schemeClr val="tx1"/>
                </a:solidFill>
                <a:latin typeface="+mj-ea"/>
                <a:ea typeface="+mj-ea"/>
              </a:rPr>
              <a:t>”プレゼントやクリスマス限定キットなど○○○○</a:t>
            </a:r>
            <a:endParaRPr lang="ja-JP" altLang="en-US" sz="600" dirty="0">
              <a:solidFill>
                <a:schemeClr val="tx1"/>
              </a:solidFill>
              <a:latin typeface="+mj-ea"/>
              <a:ea typeface="+mj-ea"/>
            </a:endParaRPr>
          </a:p>
        </p:txBody>
      </p:sp>
      <p:cxnSp>
        <p:nvCxnSpPr>
          <p:cNvPr id="152" name="直線コネクタ 151"/>
          <p:cNvCxnSpPr/>
          <p:nvPr/>
        </p:nvCxnSpPr>
        <p:spPr>
          <a:xfrm>
            <a:off x="4944616" y="5398979"/>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a:off x="4944616" y="7919259"/>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a:off x="7176864" y="7507256"/>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408112" y="5536704"/>
            <a:ext cx="504056" cy="648072"/>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写真</a:t>
            </a:r>
            <a:endParaRPr lang="en-US" altLang="ja-JP" sz="700" dirty="0" smtClean="0">
              <a:solidFill>
                <a:schemeClr val="tx1"/>
              </a:solidFill>
              <a:latin typeface="+mj-ea"/>
              <a:ea typeface="+mj-ea"/>
            </a:endParaRPr>
          </a:p>
        </p:txBody>
      </p:sp>
      <p:sp>
        <p:nvSpPr>
          <p:cNvPr id="118" name="正方形/長方形 117"/>
          <p:cNvSpPr/>
          <p:nvPr/>
        </p:nvSpPr>
        <p:spPr>
          <a:xfrm>
            <a:off x="984176" y="5896744"/>
            <a:ext cx="1152128" cy="28803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メッセージ＆プロフィール　　　</a:t>
            </a:r>
            <a:endParaRPr lang="ja-JP" altLang="en-US" sz="700" dirty="0">
              <a:solidFill>
                <a:schemeClr val="tx1"/>
              </a:solidFill>
              <a:latin typeface="+mj-ea"/>
              <a:ea typeface="+mj-ea"/>
            </a:endParaRPr>
          </a:p>
        </p:txBody>
      </p:sp>
      <p:sp>
        <p:nvSpPr>
          <p:cNvPr id="136" name="正方形/長方形 135"/>
          <p:cNvSpPr/>
          <p:nvPr/>
        </p:nvSpPr>
        <p:spPr>
          <a:xfrm>
            <a:off x="984176" y="5536704"/>
            <a:ext cx="1296144" cy="36664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1200" b="1" dirty="0" smtClean="0">
                <a:solidFill>
                  <a:schemeClr val="tx1"/>
                </a:solidFill>
                <a:latin typeface="+mj-ea"/>
                <a:ea typeface="+mj-ea"/>
              </a:rPr>
              <a:t>Ｒｏｂ　Ｒｙａｎ</a:t>
            </a:r>
            <a:endParaRPr lang="en-US" altLang="ja-JP" sz="1200" b="1" dirty="0" smtClean="0">
              <a:solidFill>
                <a:schemeClr val="tx1"/>
              </a:solidFill>
              <a:latin typeface="+mj-ea"/>
              <a:ea typeface="+mj-ea"/>
            </a:endParaRPr>
          </a:p>
          <a:p>
            <a:r>
              <a:rPr lang="ja-JP" altLang="en-US" sz="600" dirty="0" smtClean="0">
                <a:solidFill>
                  <a:schemeClr val="tx1"/>
                </a:solidFill>
                <a:latin typeface="+mj-ea"/>
                <a:ea typeface="+mj-ea"/>
              </a:rPr>
              <a:t>ロブ・ライアン</a:t>
            </a:r>
            <a:endParaRPr lang="en-US" altLang="ja-JP" sz="600" dirty="0" smtClean="0">
              <a:solidFill>
                <a:schemeClr val="tx1"/>
              </a:solidFill>
              <a:latin typeface="+mj-ea"/>
              <a:ea typeface="+mj-ea"/>
            </a:endParaRPr>
          </a:p>
        </p:txBody>
      </p:sp>
      <p:sp>
        <p:nvSpPr>
          <p:cNvPr id="146" name="正方形/長方形 145"/>
          <p:cNvSpPr/>
          <p:nvPr/>
        </p:nvSpPr>
        <p:spPr>
          <a:xfrm>
            <a:off x="480120" y="5032648"/>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支援活動への参加方法　　　</a:t>
            </a:r>
            <a:endParaRPr lang="ja-JP" altLang="en-US" sz="700" dirty="0">
              <a:solidFill>
                <a:schemeClr val="tx1"/>
              </a:solidFill>
              <a:latin typeface="+mj-ea"/>
              <a:ea typeface="+mj-ea"/>
            </a:endParaRPr>
          </a:p>
        </p:txBody>
      </p:sp>
      <p:sp>
        <p:nvSpPr>
          <p:cNvPr id="147" name="正方形/長方形 146"/>
          <p:cNvSpPr/>
          <p:nvPr/>
        </p:nvSpPr>
        <p:spPr>
          <a:xfrm>
            <a:off x="2784376" y="6275098"/>
            <a:ext cx="1851990" cy="41263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募金箱に募金いただいた方に</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オリジナルミニメッセージカードプレゼント</a:t>
            </a:r>
          </a:p>
        </p:txBody>
      </p:sp>
      <p:sp>
        <p:nvSpPr>
          <p:cNvPr id="148" name="正方形/長方形 147"/>
          <p:cNvSpPr/>
          <p:nvPr/>
        </p:nvSpPr>
        <p:spPr>
          <a:xfrm>
            <a:off x="3720480" y="7696944"/>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61" name="正方形/長方形 160"/>
          <p:cNvSpPr/>
          <p:nvPr/>
        </p:nvSpPr>
        <p:spPr>
          <a:xfrm>
            <a:off x="2856384" y="7192888"/>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76" name="正方形/長方形 175"/>
          <p:cNvSpPr/>
          <p:nvPr/>
        </p:nvSpPr>
        <p:spPr>
          <a:xfrm>
            <a:off x="3720480" y="7192888"/>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08" name="正方形/長方形 107"/>
          <p:cNvSpPr/>
          <p:nvPr/>
        </p:nvSpPr>
        <p:spPr>
          <a:xfrm>
            <a:off x="6017892" y="3759996"/>
            <a:ext cx="783836" cy="88157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アンバサダータレント画像</a:t>
            </a:r>
            <a:endParaRPr lang="ja-JP" altLang="en-US" sz="700" dirty="0">
              <a:solidFill>
                <a:schemeClr val="tx1"/>
              </a:solidFill>
              <a:latin typeface="+mj-ea"/>
              <a:ea typeface="+mj-ea"/>
            </a:endParaRPr>
          </a:p>
        </p:txBody>
      </p:sp>
      <p:sp>
        <p:nvSpPr>
          <p:cNvPr id="113" name="正方形/長方形 112"/>
          <p:cNvSpPr/>
          <p:nvPr/>
        </p:nvSpPr>
        <p:spPr>
          <a:xfrm>
            <a:off x="5303540" y="3554061"/>
            <a:ext cx="1326054" cy="252387"/>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b="1" dirty="0" smtClean="0">
                <a:solidFill>
                  <a:schemeClr val="tx1"/>
                </a:solidFill>
                <a:latin typeface="+mj-ea"/>
                <a:ea typeface="+mj-ea"/>
              </a:rPr>
              <a:t>アンバサダ</a:t>
            </a:r>
            <a:r>
              <a:rPr lang="ja-JP" altLang="en-US" sz="600" dirty="0" smtClean="0">
                <a:solidFill>
                  <a:schemeClr val="tx1"/>
                </a:solidFill>
                <a:latin typeface="+mj-ea"/>
                <a:ea typeface="+mj-ea"/>
              </a:rPr>
              <a:t>ー</a:t>
            </a:r>
            <a:endParaRPr lang="en-US" altLang="ja-JP" sz="600" dirty="0" smtClean="0">
              <a:solidFill>
                <a:schemeClr val="tx1"/>
              </a:solidFill>
              <a:latin typeface="+mj-ea"/>
              <a:ea typeface="+mj-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1637" y="429083"/>
            <a:ext cx="9212593" cy="276738"/>
          </a:xfrm>
        </p:spPr>
        <p:txBody>
          <a:bodyPr/>
          <a:lstStyle/>
          <a:p>
            <a:r>
              <a:rPr lang="en-US" altLang="ja-JP" dirty="0" smtClean="0"/>
              <a:t>2017</a:t>
            </a:r>
            <a:r>
              <a:rPr lang="ja-JP" altLang="en-US" dirty="0" smtClean="0"/>
              <a:t>　クリスマスサイト構成書案　ポータルトップページ　</a:t>
            </a:r>
            <a:r>
              <a:rPr lang="en-US" altLang="ja-JP" dirty="0" smtClean="0"/>
              <a:t>11/28</a:t>
            </a:r>
            <a:r>
              <a:rPr lang="ja-JP" altLang="en-US" dirty="0" smtClean="0"/>
              <a:t>（火）</a:t>
            </a:r>
            <a:r>
              <a:rPr lang="en-US" altLang="ja-JP" dirty="0" smtClean="0"/>
              <a:t>14</a:t>
            </a:r>
            <a:r>
              <a:rPr lang="ja-JP" altLang="en-US" dirty="0" smtClean="0"/>
              <a:t>時更新</a:t>
            </a:r>
            <a:endParaRPr kumimoji="1" lang="ja-JP" altLang="en-US" dirty="0"/>
          </a:p>
        </p:txBody>
      </p:sp>
      <p:sp>
        <p:nvSpPr>
          <p:cNvPr id="221" name="正方形/長方形 220"/>
          <p:cNvSpPr/>
          <p:nvPr/>
        </p:nvSpPr>
        <p:spPr>
          <a:xfrm>
            <a:off x="696144" y="10052511"/>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Online Shopping</a:t>
            </a:r>
          </a:p>
        </p:txBody>
      </p:sp>
      <p:sp>
        <p:nvSpPr>
          <p:cNvPr id="222" name="正方形/長方形 221"/>
          <p:cNvSpPr/>
          <p:nvPr/>
        </p:nvSpPr>
        <p:spPr>
          <a:xfrm>
            <a:off x="496775" y="10586998"/>
            <a:ext cx="1813281" cy="89185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商品画像</a:t>
            </a:r>
            <a:endParaRPr lang="ja-JP" altLang="en-US" sz="700" dirty="0">
              <a:solidFill>
                <a:schemeClr val="tx1"/>
              </a:solidFill>
              <a:latin typeface="+mj-ea"/>
              <a:ea typeface="+mj-ea"/>
            </a:endParaRPr>
          </a:p>
        </p:txBody>
      </p:sp>
      <p:sp>
        <p:nvSpPr>
          <p:cNvPr id="223" name="正方形/長方形 222"/>
          <p:cNvSpPr/>
          <p:nvPr/>
        </p:nvSpPr>
        <p:spPr>
          <a:xfrm>
            <a:off x="502019" y="10321073"/>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クリスマス オンラインショッピング</a:t>
            </a:r>
          </a:p>
        </p:txBody>
      </p:sp>
      <p:sp>
        <p:nvSpPr>
          <p:cNvPr id="224" name="正方形/長方形 223"/>
          <p:cNvSpPr/>
          <p:nvPr/>
        </p:nvSpPr>
        <p:spPr>
          <a:xfrm>
            <a:off x="525834" y="11725042"/>
            <a:ext cx="1828175"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a:t>
            </a:r>
            <a:r>
              <a:rPr lang="ja-JP" altLang="en-US" sz="600" dirty="0">
                <a:solidFill>
                  <a:schemeClr val="tx1"/>
                </a:solidFill>
                <a:latin typeface="+mj-ea"/>
              </a:rPr>
              <a:t>○○○○○○○○○○○○○○○</a:t>
            </a:r>
            <a:endParaRPr lang="en-US" altLang="ja-JP" sz="600" dirty="0">
              <a:solidFill>
                <a:schemeClr val="tx1"/>
              </a:solidFill>
              <a:latin typeface="+mj-ea"/>
            </a:endParaRPr>
          </a:p>
          <a:p>
            <a:endParaRPr lang="en-US" altLang="ja-JP" sz="600" dirty="0" smtClean="0">
              <a:solidFill>
                <a:schemeClr val="tx1"/>
              </a:solidFill>
              <a:latin typeface="+mj-ea"/>
              <a:ea typeface="+mj-ea"/>
            </a:endParaRPr>
          </a:p>
        </p:txBody>
      </p:sp>
      <p:sp>
        <p:nvSpPr>
          <p:cNvPr id="227" name="正方形/長方形 226"/>
          <p:cNvSpPr/>
          <p:nvPr/>
        </p:nvSpPr>
        <p:spPr>
          <a:xfrm>
            <a:off x="496775" y="11524858"/>
            <a:ext cx="1829482" cy="28532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
        <p:nvSpPr>
          <p:cNvPr id="229" name="正方形/長方形 228"/>
          <p:cNvSpPr/>
          <p:nvPr/>
        </p:nvSpPr>
        <p:spPr>
          <a:xfrm>
            <a:off x="586914" y="1208943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5" name="正方形/長方形 14"/>
          <p:cNvSpPr/>
          <p:nvPr/>
        </p:nvSpPr>
        <p:spPr>
          <a:xfrm>
            <a:off x="410229" y="861615"/>
            <a:ext cx="2023979" cy="1165986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21" name="正方形/長方形 20"/>
          <p:cNvSpPr/>
          <p:nvPr/>
        </p:nvSpPr>
        <p:spPr>
          <a:xfrm>
            <a:off x="675760" y="999997"/>
            <a:ext cx="150081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Store</a:t>
            </a:r>
            <a:r>
              <a:rPr lang="ja-JP" altLang="en-US" sz="1050" b="1" dirty="0" smtClean="0">
                <a:solidFill>
                  <a:schemeClr val="tx1"/>
                </a:solidFill>
                <a:latin typeface="Lucida Calligraphy" panose="03010101010101010101" pitchFamily="66" charset="0"/>
                <a:ea typeface="+mj-ea"/>
              </a:rPr>
              <a:t>　</a:t>
            </a:r>
            <a:r>
              <a:rPr lang="en-US" altLang="ja-JP" sz="1050" b="1" dirty="0" smtClean="0">
                <a:solidFill>
                  <a:schemeClr val="tx1"/>
                </a:solidFill>
                <a:latin typeface="Lucida Calligraphy" panose="03010101010101010101" pitchFamily="66" charset="0"/>
                <a:ea typeface="+mj-ea"/>
              </a:rPr>
              <a:t>Site</a:t>
            </a:r>
          </a:p>
        </p:txBody>
      </p:sp>
      <p:sp>
        <p:nvSpPr>
          <p:cNvPr id="22" name="正方形/長方形 21"/>
          <p:cNvSpPr/>
          <p:nvPr/>
        </p:nvSpPr>
        <p:spPr>
          <a:xfrm>
            <a:off x="479509" y="1271043"/>
            <a:ext cx="1828175"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大丸・松坂屋各店では、素敵な聖夜を彩る</a:t>
            </a:r>
            <a:r>
              <a:rPr lang="ja-JP" altLang="en-US" sz="600" dirty="0">
                <a:solidFill>
                  <a:schemeClr val="tx1"/>
                </a:solidFill>
                <a:latin typeface="+mj-ea"/>
                <a:ea typeface="+mj-ea"/>
              </a:rPr>
              <a:t>アイテム</a:t>
            </a:r>
            <a:r>
              <a:rPr lang="ja-JP" altLang="en-US" sz="600" dirty="0" smtClean="0">
                <a:solidFill>
                  <a:schemeClr val="tx1"/>
                </a:solidFill>
                <a:latin typeface="+mj-ea"/>
                <a:ea typeface="+mj-ea"/>
              </a:rPr>
              <a:t>やイベントを取り揃えお客様のご来店をお待ちしております。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詳細は各店サイトをご覧ください。</a:t>
            </a:r>
            <a:endParaRPr lang="en-US" altLang="ja-JP" sz="600" dirty="0" smtClean="0">
              <a:solidFill>
                <a:schemeClr val="tx1"/>
              </a:solidFill>
              <a:latin typeface="+mj-ea"/>
              <a:ea typeface="+mj-ea"/>
            </a:endParaRPr>
          </a:p>
        </p:txBody>
      </p:sp>
      <p:sp>
        <p:nvSpPr>
          <p:cNvPr id="24" name="正方形/長方形 23"/>
          <p:cNvSpPr/>
          <p:nvPr/>
        </p:nvSpPr>
        <p:spPr>
          <a:xfrm>
            <a:off x="514639" y="1659693"/>
            <a:ext cx="1842937" cy="218354"/>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大丸　　　</a:t>
            </a:r>
            <a:endParaRPr lang="ja-JP" altLang="en-US" sz="700" dirty="0">
              <a:solidFill>
                <a:schemeClr val="tx1"/>
              </a:solidFill>
              <a:latin typeface="+mj-ea"/>
              <a:ea typeface="+mj-ea"/>
            </a:endParaRPr>
          </a:p>
        </p:txBody>
      </p:sp>
      <p:sp>
        <p:nvSpPr>
          <p:cNvPr id="25" name="正方形/長方形 24"/>
          <p:cNvSpPr/>
          <p:nvPr/>
        </p:nvSpPr>
        <p:spPr>
          <a:xfrm>
            <a:off x="514640" y="1946099"/>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心斎橋店　　　</a:t>
            </a:r>
            <a:endParaRPr lang="ja-JP" altLang="en-US" sz="700" dirty="0">
              <a:solidFill>
                <a:schemeClr val="tx1"/>
              </a:solidFill>
              <a:latin typeface="+mj-ea"/>
              <a:ea typeface="+mj-ea"/>
            </a:endParaRPr>
          </a:p>
        </p:txBody>
      </p:sp>
      <p:sp>
        <p:nvSpPr>
          <p:cNvPr id="26" name="正方形/長方形 25"/>
          <p:cNvSpPr/>
          <p:nvPr/>
        </p:nvSpPr>
        <p:spPr>
          <a:xfrm>
            <a:off x="1485092" y="1946099"/>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梅田</a:t>
            </a:r>
            <a:r>
              <a:rPr lang="ja-JP" altLang="en-US" sz="700" dirty="0" smtClean="0">
                <a:solidFill>
                  <a:schemeClr val="tx1"/>
                </a:solidFill>
                <a:latin typeface="+mj-ea"/>
                <a:ea typeface="+mj-ea"/>
              </a:rPr>
              <a:t>店　　　</a:t>
            </a:r>
            <a:endParaRPr lang="ja-JP" altLang="en-US" sz="700" dirty="0">
              <a:solidFill>
                <a:schemeClr val="tx1"/>
              </a:solidFill>
              <a:latin typeface="+mj-ea"/>
              <a:ea typeface="+mj-ea"/>
            </a:endParaRPr>
          </a:p>
        </p:txBody>
      </p:sp>
      <p:sp>
        <p:nvSpPr>
          <p:cNvPr id="27" name="正方形/長方形 26"/>
          <p:cNvSpPr/>
          <p:nvPr/>
        </p:nvSpPr>
        <p:spPr>
          <a:xfrm>
            <a:off x="519502" y="2181029"/>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28" name="正方形/長方形 27"/>
          <p:cNvSpPr/>
          <p:nvPr/>
        </p:nvSpPr>
        <p:spPr>
          <a:xfrm>
            <a:off x="1492295" y="2181029"/>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29" name="正方形/長方形 28"/>
          <p:cNvSpPr/>
          <p:nvPr/>
        </p:nvSpPr>
        <p:spPr>
          <a:xfrm>
            <a:off x="499094" y="3060292"/>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30" name="正方形/長方形 29"/>
          <p:cNvSpPr/>
          <p:nvPr/>
        </p:nvSpPr>
        <p:spPr>
          <a:xfrm>
            <a:off x="1427944" y="3060292"/>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31" name="正方形/長方形 30"/>
          <p:cNvSpPr/>
          <p:nvPr/>
        </p:nvSpPr>
        <p:spPr>
          <a:xfrm>
            <a:off x="514640" y="3497324"/>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京都店　　　</a:t>
            </a:r>
            <a:endParaRPr lang="ja-JP" altLang="en-US" sz="700" dirty="0">
              <a:solidFill>
                <a:schemeClr val="tx1"/>
              </a:solidFill>
              <a:latin typeface="+mj-ea"/>
              <a:ea typeface="+mj-ea"/>
            </a:endParaRPr>
          </a:p>
        </p:txBody>
      </p:sp>
      <p:sp>
        <p:nvSpPr>
          <p:cNvPr id="32" name="正方形/長方形 31"/>
          <p:cNvSpPr/>
          <p:nvPr/>
        </p:nvSpPr>
        <p:spPr>
          <a:xfrm>
            <a:off x="1485092" y="3497324"/>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神戸店　　　</a:t>
            </a:r>
            <a:endParaRPr lang="ja-JP" altLang="en-US" sz="700" dirty="0">
              <a:solidFill>
                <a:schemeClr val="tx1"/>
              </a:solidFill>
              <a:latin typeface="+mj-ea"/>
              <a:ea typeface="+mj-ea"/>
            </a:endParaRPr>
          </a:p>
        </p:txBody>
      </p:sp>
      <p:sp>
        <p:nvSpPr>
          <p:cNvPr id="33" name="正方形/長方形 32"/>
          <p:cNvSpPr/>
          <p:nvPr/>
        </p:nvSpPr>
        <p:spPr>
          <a:xfrm>
            <a:off x="519502" y="3732254"/>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34" name="正方形/長方形 33"/>
          <p:cNvSpPr/>
          <p:nvPr/>
        </p:nvSpPr>
        <p:spPr>
          <a:xfrm>
            <a:off x="1492295" y="3732254"/>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35" name="正方形/長方形 34"/>
          <p:cNvSpPr/>
          <p:nvPr/>
        </p:nvSpPr>
        <p:spPr>
          <a:xfrm>
            <a:off x="499094" y="4611517"/>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36" name="正方形/長方形 35"/>
          <p:cNvSpPr/>
          <p:nvPr/>
        </p:nvSpPr>
        <p:spPr>
          <a:xfrm>
            <a:off x="1427944" y="4611517"/>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37" name="正方形/長方形 36"/>
          <p:cNvSpPr/>
          <p:nvPr/>
        </p:nvSpPr>
        <p:spPr>
          <a:xfrm>
            <a:off x="514640" y="5059756"/>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東京店　　　</a:t>
            </a:r>
            <a:endParaRPr lang="ja-JP" altLang="en-US" sz="700" dirty="0">
              <a:solidFill>
                <a:schemeClr val="tx1"/>
              </a:solidFill>
              <a:latin typeface="+mj-ea"/>
              <a:ea typeface="+mj-ea"/>
            </a:endParaRPr>
          </a:p>
        </p:txBody>
      </p:sp>
      <p:sp>
        <p:nvSpPr>
          <p:cNvPr id="38" name="正方形/長方形 37"/>
          <p:cNvSpPr/>
          <p:nvPr/>
        </p:nvSpPr>
        <p:spPr>
          <a:xfrm>
            <a:off x="1485092" y="5059756"/>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札幌店　　　</a:t>
            </a:r>
            <a:endParaRPr lang="ja-JP" altLang="en-US" sz="700" dirty="0">
              <a:solidFill>
                <a:schemeClr val="tx1"/>
              </a:solidFill>
              <a:latin typeface="+mj-ea"/>
              <a:ea typeface="+mj-ea"/>
            </a:endParaRPr>
          </a:p>
        </p:txBody>
      </p:sp>
      <p:sp>
        <p:nvSpPr>
          <p:cNvPr id="39" name="正方形/長方形 38"/>
          <p:cNvSpPr/>
          <p:nvPr/>
        </p:nvSpPr>
        <p:spPr>
          <a:xfrm>
            <a:off x="519502" y="5294686"/>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40" name="正方形/長方形 39"/>
          <p:cNvSpPr/>
          <p:nvPr/>
        </p:nvSpPr>
        <p:spPr>
          <a:xfrm>
            <a:off x="1492295" y="5294686"/>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41" name="正方形/長方形 40"/>
          <p:cNvSpPr/>
          <p:nvPr/>
        </p:nvSpPr>
        <p:spPr>
          <a:xfrm>
            <a:off x="499094" y="6173949"/>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42" name="正方形/長方形 41"/>
          <p:cNvSpPr/>
          <p:nvPr/>
        </p:nvSpPr>
        <p:spPr>
          <a:xfrm>
            <a:off x="1427944" y="6173949"/>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43" name="正方形/長方形 42"/>
          <p:cNvSpPr/>
          <p:nvPr/>
        </p:nvSpPr>
        <p:spPr>
          <a:xfrm>
            <a:off x="514639" y="6567322"/>
            <a:ext cx="1842937" cy="218354"/>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松坂屋　　　</a:t>
            </a:r>
            <a:endParaRPr lang="ja-JP" altLang="en-US" sz="700" dirty="0">
              <a:solidFill>
                <a:schemeClr val="tx1"/>
              </a:solidFill>
              <a:latin typeface="+mj-ea"/>
              <a:ea typeface="+mj-ea"/>
            </a:endParaRPr>
          </a:p>
        </p:txBody>
      </p:sp>
      <p:sp>
        <p:nvSpPr>
          <p:cNvPr id="44" name="正方形/長方形 43"/>
          <p:cNvSpPr/>
          <p:nvPr/>
        </p:nvSpPr>
        <p:spPr>
          <a:xfrm>
            <a:off x="514640" y="6853728"/>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名古屋</a:t>
            </a:r>
            <a:r>
              <a:rPr lang="ja-JP" altLang="en-US" sz="700" dirty="0" smtClean="0">
                <a:solidFill>
                  <a:schemeClr val="tx1"/>
                </a:solidFill>
                <a:latin typeface="+mj-ea"/>
                <a:ea typeface="+mj-ea"/>
              </a:rPr>
              <a:t>店　　　</a:t>
            </a:r>
            <a:endParaRPr lang="ja-JP" altLang="en-US" sz="700" dirty="0">
              <a:solidFill>
                <a:schemeClr val="tx1"/>
              </a:solidFill>
              <a:latin typeface="+mj-ea"/>
              <a:ea typeface="+mj-ea"/>
            </a:endParaRPr>
          </a:p>
        </p:txBody>
      </p:sp>
      <p:sp>
        <p:nvSpPr>
          <p:cNvPr id="45" name="正方形/長方形 44"/>
          <p:cNvSpPr/>
          <p:nvPr/>
        </p:nvSpPr>
        <p:spPr>
          <a:xfrm>
            <a:off x="1485092" y="6853728"/>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上野店　　　</a:t>
            </a:r>
            <a:endParaRPr lang="ja-JP" altLang="en-US" sz="700" dirty="0">
              <a:solidFill>
                <a:schemeClr val="tx1"/>
              </a:solidFill>
              <a:latin typeface="+mj-ea"/>
              <a:ea typeface="+mj-ea"/>
            </a:endParaRPr>
          </a:p>
        </p:txBody>
      </p:sp>
      <p:sp>
        <p:nvSpPr>
          <p:cNvPr id="46" name="正方形/長方形 45"/>
          <p:cNvSpPr/>
          <p:nvPr/>
        </p:nvSpPr>
        <p:spPr>
          <a:xfrm>
            <a:off x="519502" y="7088658"/>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47" name="正方形/長方形 46"/>
          <p:cNvSpPr/>
          <p:nvPr/>
        </p:nvSpPr>
        <p:spPr>
          <a:xfrm>
            <a:off x="1492295" y="7088658"/>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48" name="正方形/長方形 47"/>
          <p:cNvSpPr/>
          <p:nvPr/>
        </p:nvSpPr>
        <p:spPr>
          <a:xfrm>
            <a:off x="499094" y="7967921"/>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49" name="正方形/長方形 48"/>
          <p:cNvSpPr/>
          <p:nvPr/>
        </p:nvSpPr>
        <p:spPr>
          <a:xfrm>
            <a:off x="1427944" y="7967921"/>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50" name="正方形/長方形 49"/>
          <p:cNvSpPr/>
          <p:nvPr/>
        </p:nvSpPr>
        <p:spPr>
          <a:xfrm>
            <a:off x="514640" y="8404953"/>
            <a:ext cx="878956" cy="21388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静岡店　　　</a:t>
            </a:r>
            <a:endParaRPr lang="ja-JP" altLang="en-US" sz="700" dirty="0">
              <a:solidFill>
                <a:schemeClr val="tx1"/>
              </a:solidFill>
              <a:latin typeface="+mj-ea"/>
              <a:ea typeface="+mj-ea"/>
            </a:endParaRPr>
          </a:p>
        </p:txBody>
      </p:sp>
      <p:sp>
        <p:nvSpPr>
          <p:cNvPr id="52" name="正方形/長方形 51"/>
          <p:cNvSpPr/>
          <p:nvPr/>
        </p:nvSpPr>
        <p:spPr>
          <a:xfrm>
            <a:off x="519502" y="8608148"/>
            <a:ext cx="874094" cy="84418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en-US" altLang="ja-JP" sz="700" dirty="0" smtClean="0">
              <a:solidFill>
                <a:schemeClr val="tx1"/>
              </a:solidFill>
              <a:latin typeface="+mj-ea"/>
              <a:ea typeface="+mj-ea"/>
            </a:endParaRPr>
          </a:p>
        </p:txBody>
      </p:sp>
      <p:sp>
        <p:nvSpPr>
          <p:cNvPr id="53" name="正方形/長方形 52"/>
          <p:cNvSpPr/>
          <p:nvPr/>
        </p:nvSpPr>
        <p:spPr>
          <a:xfrm>
            <a:off x="499094" y="9487411"/>
            <a:ext cx="929633" cy="36283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err="1" smtClean="0">
                <a:solidFill>
                  <a:schemeClr val="tx1"/>
                </a:solidFill>
                <a:latin typeface="+mj-ea"/>
                <a:ea typeface="+mj-ea"/>
              </a:rPr>
              <a:t>コメントコメントコメントコメントコメント</a:t>
            </a:r>
            <a:r>
              <a:rPr lang="ja-JP" altLang="en-US" sz="600" dirty="0" smtClean="0">
                <a:solidFill>
                  <a:schemeClr val="tx1"/>
                </a:solidFill>
                <a:latin typeface="+mj-ea"/>
                <a:ea typeface="+mj-ea"/>
              </a:rPr>
              <a:t>コメントコメントコメントコメントコメントコメント</a:t>
            </a:r>
            <a:endParaRPr lang="en-US" altLang="ja-JP" sz="600" dirty="0" smtClean="0">
              <a:solidFill>
                <a:schemeClr val="tx1"/>
              </a:solidFill>
              <a:latin typeface="+mj-ea"/>
              <a:ea typeface="+mj-ea"/>
            </a:endParaRPr>
          </a:p>
        </p:txBody>
      </p:sp>
      <p:sp>
        <p:nvSpPr>
          <p:cNvPr id="54" name="正方形/長方形 53"/>
          <p:cNvSpPr/>
          <p:nvPr/>
        </p:nvSpPr>
        <p:spPr>
          <a:xfrm>
            <a:off x="3576464" y="11729392"/>
            <a:ext cx="9210018" cy="28803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cxnSp>
        <p:nvCxnSpPr>
          <p:cNvPr id="51" name="直線コネクタ 50"/>
          <p:cNvCxnSpPr/>
          <p:nvPr/>
        </p:nvCxnSpPr>
        <p:spPr>
          <a:xfrm>
            <a:off x="408112" y="9929192"/>
            <a:ext cx="2016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72627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正方形/長方形 170"/>
          <p:cNvSpPr/>
          <p:nvPr/>
        </p:nvSpPr>
        <p:spPr>
          <a:xfrm>
            <a:off x="271101"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2" name="タイトル 1"/>
          <p:cNvSpPr>
            <a:spLocks noGrp="1"/>
          </p:cNvSpPr>
          <p:nvPr>
            <p:ph type="title"/>
          </p:nvPr>
        </p:nvSpPr>
        <p:spPr>
          <a:xfrm>
            <a:off x="161637" y="429083"/>
            <a:ext cx="9212593" cy="276738"/>
          </a:xfrm>
        </p:spPr>
        <p:txBody>
          <a:bodyPr/>
          <a:lstStyle/>
          <a:p>
            <a:r>
              <a:rPr lang="en-US" altLang="ja-JP" dirty="0" smtClean="0"/>
              <a:t>2017</a:t>
            </a:r>
            <a:r>
              <a:rPr lang="ja-JP" altLang="en-US" dirty="0" smtClean="0"/>
              <a:t>　クリスマスサイト構成書案　ロブ・ライアンページ　</a:t>
            </a:r>
            <a:r>
              <a:rPr lang="en-US" altLang="ja-JP" dirty="0" smtClean="0"/>
              <a:t>11/28</a:t>
            </a:r>
            <a:r>
              <a:rPr lang="ja-JP" altLang="en-US" dirty="0" smtClean="0"/>
              <a:t>（火）</a:t>
            </a:r>
            <a:r>
              <a:rPr lang="en-US" altLang="ja-JP" dirty="0" smtClean="0"/>
              <a:t>14</a:t>
            </a:r>
            <a:r>
              <a:rPr lang="ja-JP" altLang="en-US" dirty="0" smtClean="0"/>
              <a:t>時更新</a:t>
            </a:r>
            <a:endParaRPr kumimoji="1" lang="ja-JP" altLang="en-US" dirty="0"/>
          </a:p>
        </p:txBody>
      </p:sp>
      <p:pic>
        <p:nvPicPr>
          <p:cNvPr id="1027" name="Picture 3"/>
          <p:cNvPicPr>
            <a:picLocks noChangeAspect="1" noChangeArrowheads="1"/>
          </p:cNvPicPr>
          <p:nvPr/>
        </p:nvPicPr>
        <p:blipFill>
          <a:blip r:embed="rId3" cstate="print"/>
          <a:srcRect/>
          <a:stretch>
            <a:fillRect/>
          </a:stretch>
        </p:blipFill>
        <p:spPr bwMode="auto">
          <a:xfrm>
            <a:off x="473333" y="1168219"/>
            <a:ext cx="1542578" cy="181420"/>
          </a:xfrm>
          <a:prstGeom prst="rect">
            <a:avLst/>
          </a:prstGeom>
          <a:noFill/>
          <a:ln w="9525">
            <a:noFill/>
            <a:miter lim="800000"/>
            <a:headEnd/>
            <a:tailEnd/>
          </a:ln>
        </p:spPr>
      </p:pic>
      <p:sp>
        <p:nvSpPr>
          <p:cNvPr id="420" name="正方形/長方形 419"/>
          <p:cNvSpPr/>
          <p:nvPr/>
        </p:nvSpPr>
        <p:spPr>
          <a:xfrm>
            <a:off x="271101"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412" name="グループ化 411"/>
          <p:cNvGrpSpPr/>
          <p:nvPr/>
        </p:nvGrpSpPr>
        <p:grpSpPr>
          <a:xfrm>
            <a:off x="2014611" y="1472428"/>
            <a:ext cx="189932" cy="182280"/>
            <a:chOff x="3592488" y="2064296"/>
            <a:chExt cx="288032" cy="189735"/>
          </a:xfrm>
        </p:grpSpPr>
        <p:sp>
          <p:nvSpPr>
            <p:cNvPr id="413" name="正方形/長方形 41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8" name="正方形/長方形 417"/>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9" name="正方形/長方形 418"/>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6" name="正方形/長方形 125"/>
          <p:cNvSpPr/>
          <p:nvPr/>
        </p:nvSpPr>
        <p:spPr>
          <a:xfrm>
            <a:off x="624136" y="1858865"/>
            <a:ext cx="1326054" cy="2685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en-US" altLang="ja-JP" sz="1050" b="1" dirty="0" smtClean="0">
                <a:solidFill>
                  <a:schemeClr val="tx1"/>
                </a:solidFill>
                <a:latin typeface="Lucida Calligraphy" panose="03010101010101010101" pitchFamily="66" charset="0"/>
                <a:ea typeface="+mj-ea"/>
              </a:rPr>
              <a:t>Profile</a:t>
            </a:r>
          </a:p>
        </p:txBody>
      </p:sp>
      <p:sp>
        <p:nvSpPr>
          <p:cNvPr id="127" name="正方形/長方形 126"/>
          <p:cNvSpPr/>
          <p:nvPr/>
        </p:nvSpPr>
        <p:spPr>
          <a:xfrm>
            <a:off x="375074" y="6894174"/>
            <a:ext cx="1774487" cy="238191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en-US" altLang="ja-JP" sz="600" dirty="0">
                <a:solidFill>
                  <a:schemeClr val="tx1"/>
                </a:solidFill>
                <a:latin typeface="+mj-ea"/>
                <a:ea typeface="+mj-ea"/>
              </a:rPr>
              <a:t>Rob Ryan</a:t>
            </a:r>
            <a:r>
              <a:rPr lang="ja-JP" altLang="en-US" sz="600" dirty="0">
                <a:solidFill>
                  <a:schemeClr val="tx1"/>
                </a:solidFill>
                <a:latin typeface="+mj-ea"/>
                <a:ea typeface="+mj-ea"/>
              </a:rPr>
              <a:t>　ロブ・ライアン</a:t>
            </a:r>
          </a:p>
          <a:p>
            <a:endParaRPr lang="ja-JP" altLang="en-US" sz="600" dirty="0">
              <a:solidFill>
                <a:schemeClr val="tx1"/>
              </a:solidFill>
              <a:latin typeface="+mj-ea"/>
              <a:ea typeface="+mj-ea"/>
            </a:endParaRPr>
          </a:p>
          <a:p>
            <a:r>
              <a:rPr lang="en-US" altLang="ja-JP" sz="600" dirty="0">
                <a:solidFill>
                  <a:schemeClr val="tx1"/>
                </a:solidFill>
                <a:latin typeface="+mj-ea"/>
                <a:ea typeface="+mj-ea"/>
              </a:rPr>
              <a:t>1962</a:t>
            </a:r>
            <a:r>
              <a:rPr lang="ja-JP" altLang="en-US" sz="600" dirty="0">
                <a:solidFill>
                  <a:schemeClr val="tx1"/>
                </a:solidFill>
                <a:latin typeface="+mj-ea"/>
                <a:ea typeface="+mj-ea"/>
              </a:rPr>
              <a:t>年キプロス生まれ。</a:t>
            </a:r>
          </a:p>
          <a:p>
            <a:r>
              <a:rPr lang="ja-JP" altLang="en-US" sz="600" dirty="0">
                <a:solidFill>
                  <a:schemeClr val="tx1"/>
                </a:solidFill>
                <a:latin typeface="+mj-ea"/>
                <a:ea typeface="+mj-ea"/>
              </a:rPr>
              <a:t>イギリスのトレント大学（</a:t>
            </a:r>
            <a:r>
              <a:rPr lang="en-US" altLang="ja-JP" sz="600" dirty="0">
                <a:solidFill>
                  <a:schemeClr val="tx1"/>
                </a:solidFill>
                <a:latin typeface="+mj-ea"/>
                <a:ea typeface="+mj-ea"/>
              </a:rPr>
              <a:t>Trent Polytechnic</a:t>
            </a:r>
            <a:r>
              <a:rPr lang="ja-JP" altLang="en-US" sz="600" dirty="0">
                <a:solidFill>
                  <a:schemeClr val="tx1"/>
                </a:solidFill>
                <a:latin typeface="+mj-ea"/>
                <a:ea typeface="+mj-ea"/>
              </a:rPr>
              <a:t>）にてファインアートを、ロイヤル ・カレッジ・オブ・アート（</a:t>
            </a:r>
            <a:r>
              <a:rPr lang="en-US" altLang="ja-JP" sz="600" dirty="0">
                <a:solidFill>
                  <a:schemeClr val="tx1"/>
                </a:solidFill>
                <a:latin typeface="+mj-ea"/>
                <a:ea typeface="+mj-ea"/>
              </a:rPr>
              <a:t>Royal College of Art</a:t>
            </a:r>
            <a:r>
              <a:rPr lang="ja-JP" altLang="en-US" sz="600" dirty="0">
                <a:solidFill>
                  <a:schemeClr val="tx1"/>
                </a:solidFill>
                <a:latin typeface="+mj-ea"/>
                <a:ea typeface="+mj-ea"/>
              </a:rPr>
              <a:t>）にてプリントメイキング（製 版）をメインに学ぶ。</a:t>
            </a:r>
          </a:p>
          <a:p>
            <a:r>
              <a:rPr lang="ja-JP" altLang="en-US" sz="600" dirty="0">
                <a:solidFill>
                  <a:schemeClr val="tx1"/>
                </a:solidFill>
                <a:latin typeface="+mj-ea"/>
                <a:ea typeface="+mj-ea"/>
              </a:rPr>
              <a:t>ロブ ライアンの創作する繊細でロマンティックな独自の世界観は切り絵アートの枠を超え、セラミックやテキスタイル、ジュエリーへと活躍の場を拡げている。</a:t>
            </a:r>
          </a:p>
          <a:p>
            <a:r>
              <a:rPr lang="ja-JP" altLang="en-US" sz="600" dirty="0">
                <a:solidFill>
                  <a:schemeClr val="tx1"/>
                </a:solidFill>
                <a:latin typeface="+mj-ea"/>
                <a:ea typeface="+mj-ea"/>
              </a:rPr>
              <a:t>ポールスミス、リバティオブロンドンなど、イギリスを代表する有名ブランドとのコラボや、</a:t>
            </a:r>
            <a:r>
              <a:rPr lang="en-US" altLang="ja-JP" sz="600" dirty="0">
                <a:solidFill>
                  <a:schemeClr val="tx1"/>
                </a:solidFill>
                <a:latin typeface="+mj-ea"/>
                <a:ea typeface="+mj-ea"/>
              </a:rPr>
              <a:t>VOGUE</a:t>
            </a:r>
            <a:r>
              <a:rPr lang="ja-JP" altLang="en-US" sz="600" dirty="0">
                <a:solidFill>
                  <a:schemeClr val="tx1"/>
                </a:solidFill>
                <a:latin typeface="+mj-ea"/>
                <a:ea typeface="+mj-ea"/>
              </a:rPr>
              <a:t>などのファッション誌にも作品を提供。</a:t>
            </a:r>
          </a:p>
          <a:p>
            <a:r>
              <a:rPr lang="ja-JP" altLang="en-US" sz="600" dirty="0">
                <a:solidFill>
                  <a:schemeClr val="tx1"/>
                </a:solidFill>
                <a:latin typeface="+mj-ea"/>
                <a:ea typeface="+mj-ea"/>
              </a:rPr>
              <a:t>「</a:t>
            </a:r>
            <a:r>
              <a:rPr lang="en-US" altLang="ja-JP" sz="600" dirty="0">
                <a:solidFill>
                  <a:schemeClr val="tx1"/>
                </a:solidFill>
                <a:latin typeface="+mj-ea"/>
                <a:ea typeface="+mj-ea"/>
              </a:rPr>
              <a:t>This Is For You</a:t>
            </a:r>
            <a:r>
              <a:rPr lang="ja-JP" altLang="en-US" sz="600" dirty="0">
                <a:solidFill>
                  <a:schemeClr val="tx1"/>
                </a:solidFill>
                <a:latin typeface="+mj-ea"/>
                <a:ea typeface="+mj-ea"/>
              </a:rPr>
              <a:t>」「</a:t>
            </a:r>
            <a:r>
              <a:rPr lang="en-US" altLang="ja-JP" sz="600" dirty="0">
                <a:solidFill>
                  <a:schemeClr val="tx1"/>
                </a:solidFill>
                <a:latin typeface="+mj-ea"/>
                <a:ea typeface="+mj-ea"/>
              </a:rPr>
              <a:t>Sky Full of Kindness</a:t>
            </a:r>
            <a:r>
              <a:rPr lang="ja-JP" altLang="en-US" sz="600" dirty="0">
                <a:solidFill>
                  <a:schemeClr val="tx1"/>
                </a:solidFill>
                <a:latin typeface="+mj-ea"/>
                <a:ea typeface="+mj-ea"/>
              </a:rPr>
              <a:t>」、三部作である「</a:t>
            </a:r>
            <a:r>
              <a:rPr lang="en-US" altLang="ja-JP" sz="600" dirty="0">
                <a:solidFill>
                  <a:schemeClr val="tx1"/>
                </a:solidFill>
                <a:latin typeface="+mj-ea"/>
                <a:ea typeface="+mj-ea"/>
              </a:rPr>
              <a:t>The Invisible Kingdom</a:t>
            </a:r>
            <a:r>
              <a:rPr lang="ja-JP" altLang="en-US" sz="600" dirty="0">
                <a:solidFill>
                  <a:schemeClr val="tx1"/>
                </a:solidFill>
                <a:latin typeface="+mj-ea"/>
                <a:ea typeface="+mj-ea"/>
              </a:rPr>
              <a:t>」「</a:t>
            </a:r>
            <a:r>
              <a:rPr lang="en-US" altLang="ja-JP" sz="600" dirty="0">
                <a:solidFill>
                  <a:schemeClr val="tx1"/>
                </a:solidFill>
                <a:latin typeface="+mj-ea"/>
                <a:ea typeface="+mj-ea"/>
              </a:rPr>
              <a:t>The Kingdom Revealed</a:t>
            </a:r>
            <a:r>
              <a:rPr lang="ja-JP" altLang="en-US" sz="600" dirty="0">
                <a:solidFill>
                  <a:schemeClr val="tx1"/>
                </a:solidFill>
                <a:latin typeface="+mj-ea"/>
                <a:ea typeface="+mj-ea"/>
              </a:rPr>
              <a:t>」「</a:t>
            </a:r>
            <a:r>
              <a:rPr lang="en-US" altLang="ja-JP" sz="600" dirty="0">
                <a:solidFill>
                  <a:schemeClr val="tx1"/>
                </a:solidFill>
                <a:latin typeface="+mj-ea"/>
                <a:ea typeface="+mj-ea"/>
              </a:rPr>
              <a:t>The Invincible Kingdom</a:t>
            </a:r>
            <a:r>
              <a:rPr lang="ja-JP" altLang="en-US" sz="600" dirty="0">
                <a:solidFill>
                  <a:schemeClr val="tx1"/>
                </a:solidFill>
                <a:latin typeface="+mj-ea"/>
                <a:ea typeface="+mj-ea"/>
              </a:rPr>
              <a:t>」など、自身でイラストも手掛ける本の執筆活動も行っている。</a:t>
            </a:r>
          </a:p>
          <a:p>
            <a:r>
              <a:rPr lang="ja-JP" altLang="en-US" sz="600" dirty="0">
                <a:solidFill>
                  <a:schemeClr val="tx1"/>
                </a:solidFill>
                <a:latin typeface="+mj-ea"/>
                <a:ea typeface="+mj-ea"/>
              </a:rPr>
              <a:t>現在、ロンドンを制作活動の拠点に、イギリスのみならず海外でも数々の展示会や個展を開催中。</a:t>
            </a:r>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02" name="正方形/長方形 101"/>
          <p:cNvSpPr/>
          <p:nvPr/>
        </p:nvSpPr>
        <p:spPr>
          <a:xfrm>
            <a:off x="264096"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■ロブ・ライアンプロフィールページ</a:t>
            </a:r>
            <a:endParaRPr lang="en-US" altLang="ja-JP" sz="600" dirty="0" smtClean="0">
              <a:solidFill>
                <a:schemeClr val="tx1"/>
              </a:solidFill>
              <a:latin typeface="+mj-ea"/>
              <a:ea typeface="+mj-ea"/>
            </a:endParaRPr>
          </a:p>
        </p:txBody>
      </p:sp>
      <p:sp>
        <p:nvSpPr>
          <p:cNvPr id="103" name="正方形/長方形 102"/>
          <p:cNvSpPr/>
          <p:nvPr/>
        </p:nvSpPr>
        <p:spPr>
          <a:xfrm>
            <a:off x="336104" y="8849072"/>
            <a:ext cx="1774487" cy="360826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en-US" altLang="ja-JP" sz="600" dirty="0">
                <a:solidFill>
                  <a:schemeClr val="tx1"/>
                </a:solidFill>
                <a:latin typeface="+mj-ea"/>
                <a:ea typeface="+mj-ea"/>
              </a:rPr>
              <a:t>EXHIBITIONS</a:t>
            </a:r>
          </a:p>
          <a:p>
            <a:endParaRPr lang="en-US" altLang="ja-JP" sz="600" dirty="0">
              <a:solidFill>
                <a:schemeClr val="tx1"/>
              </a:solidFill>
              <a:latin typeface="+mj-ea"/>
              <a:ea typeface="+mj-ea"/>
            </a:endParaRPr>
          </a:p>
          <a:p>
            <a:r>
              <a:rPr lang="en-US" altLang="ja-JP" sz="600" dirty="0">
                <a:solidFill>
                  <a:schemeClr val="tx1"/>
                </a:solidFill>
                <a:latin typeface="+mj-ea"/>
                <a:ea typeface="+mj-ea"/>
              </a:rPr>
              <a:t>2015</a:t>
            </a:r>
            <a:r>
              <a:rPr lang="ja-JP" altLang="en-US" sz="600" dirty="0">
                <a:solidFill>
                  <a:schemeClr val="tx1"/>
                </a:solidFill>
                <a:latin typeface="+mj-ea"/>
                <a:ea typeface="+mj-ea"/>
              </a:rPr>
              <a:t>　‘</a:t>
            </a:r>
            <a:r>
              <a:rPr lang="en-US" altLang="ja-JP" sz="600" dirty="0">
                <a:solidFill>
                  <a:schemeClr val="tx1"/>
                </a:solidFill>
                <a:latin typeface="+mj-ea"/>
                <a:ea typeface="+mj-ea"/>
              </a:rPr>
              <a:t>Listen To the World’. Yorkshire Sculpture Park, Yorkshire.</a:t>
            </a:r>
          </a:p>
          <a:p>
            <a:r>
              <a:rPr lang="en-US" altLang="ja-JP" sz="600" dirty="0">
                <a:solidFill>
                  <a:schemeClr val="tx1"/>
                </a:solidFill>
                <a:latin typeface="+mj-ea"/>
                <a:ea typeface="+mj-ea"/>
              </a:rPr>
              <a:t>2013</a:t>
            </a:r>
            <a:r>
              <a:rPr lang="ja-JP" altLang="en-US" sz="600" dirty="0">
                <a:solidFill>
                  <a:schemeClr val="tx1"/>
                </a:solidFill>
                <a:latin typeface="+mj-ea"/>
                <a:ea typeface="+mj-ea"/>
              </a:rPr>
              <a:t>　‘</a:t>
            </a:r>
            <a:r>
              <a:rPr lang="en-US" altLang="ja-JP" sz="600" dirty="0">
                <a:solidFill>
                  <a:schemeClr val="tx1"/>
                </a:solidFill>
                <a:latin typeface="+mj-ea"/>
                <a:ea typeface="+mj-ea"/>
              </a:rPr>
              <a:t>There Is Only Time’ Sims Reed Gallery, London.</a:t>
            </a:r>
          </a:p>
          <a:p>
            <a:r>
              <a:rPr lang="en-US" altLang="ja-JP" sz="600" dirty="0">
                <a:solidFill>
                  <a:schemeClr val="tx1"/>
                </a:solidFill>
                <a:latin typeface="+mj-ea"/>
                <a:ea typeface="+mj-ea"/>
              </a:rPr>
              <a:t>2012</a:t>
            </a:r>
            <a:r>
              <a:rPr lang="ja-JP" altLang="en-US" sz="600" dirty="0">
                <a:solidFill>
                  <a:schemeClr val="tx1"/>
                </a:solidFill>
                <a:latin typeface="+mj-ea"/>
                <a:ea typeface="+mj-ea"/>
              </a:rPr>
              <a:t>　</a:t>
            </a:r>
            <a:r>
              <a:rPr lang="en-US" altLang="ja-JP" sz="600" dirty="0">
                <a:solidFill>
                  <a:schemeClr val="tx1"/>
                </a:solidFill>
                <a:latin typeface="+mj-ea"/>
                <a:ea typeface="+mj-ea"/>
              </a:rPr>
              <a:t>Exhibition of ceramics. The Charleston Gallery, East Sussex.</a:t>
            </a:r>
          </a:p>
          <a:p>
            <a:r>
              <a:rPr lang="en-US" altLang="ja-JP" sz="600" dirty="0">
                <a:solidFill>
                  <a:schemeClr val="tx1"/>
                </a:solidFill>
                <a:latin typeface="+mj-ea"/>
                <a:ea typeface="+mj-ea"/>
              </a:rPr>
              <a:t>2010</a:t>
            </a:r>
            <a:r>
              <a:rPr lang="ja-JP" altLang="en-US" sz="600" dirty="0">
                <a:solidFill>
                  <a:schemeClr val="tx1"/>
                </a:solidFill>
                <a:latin typeface="+mj-ea"/>
                <a:ea typeface="+mj-ea"/>
              </a:rPr>
              <a:t>　‘</a:t>
            </a:r>
            <a:r>
              <a:rPr lang="en-US" altLang="ja-JP" sz="600" dirty="0">
                <a:solidFill>
                  <a:schemeClr val="tx1"/>
                </a:solidFill>
                <a:latin typeface="+mj-ea"/>
                <a:ea typeface="+mj-ea"/>
              </a:rPr>
              <a:t>Your Job is to take this world apart and put it back together again</a:t>
            </a:r>
          </a:p>
          <a:p>
            <a:r>
              <a:rPr lang="en-US" altLang="ja-JP" sz="600" dirty="0">
                <a:solidFill>
                  <a:schemeClr val="tx1"/>
                </a:solidFill>
                <a:latin typeface="+mj-ea"/>
                <a:ea typeface="+mj-ea"/>
              </a:rPr>
              <a:t>           …. but even better!’.</a:t>
            </a:r>
          </a:p>
          <a:p>
            <a:r>
              <a:rPr lang="en-US" altLang="ja-JP" sz="600" dirty="0">
                <a:solidFill>
                  <a:schemeClr val="tx1"/>
                </a:solidFill>
                <a:latin typeface="+mj-ea"/>
                <a:ea typeface="+mj-ea"/>
              </a:rPr>
              <a:t>           The Shire Hall Gallery, Stafford.</a:t>
            </a:r>
          </a:p>
          <a:p>
            <a:r>
              <a:rPr lang="en-US" altLang="ja-JP" sz="600" dirty="0">
                <a:solidFill>
                  <a:schemeClr val="tx1"/>
                </a:solidFill>
                <a:latin typeface="+mj-ea"/>
                <a:ea typeface="+mj-ea"/>
              </a:rPr>
              <a:t>2010</a:t>
            </a:r>
            <a:r>
              <a:rPr lang="ja-JP" altLang="en-US" sz="600" dirty="0">
                <a:solidFill>
                  <a:schemeClr val="tx1"/>
                </a:solidFill>
                <a:latin typeface="+mj-ea"/>
                <a:ea typeface="+mj-ea"/>
              </a:rPr>
              <a:t>　‘</a:t>
            </a:r>
            <a:r>
              <a:rPr lang="en-US" altLang="ja-JP" sz="600" dirty="0">
                <a:solidFill>
                  <a:schemeClr val="tx1"/>
                </a:solidFill>
                <a:latin typeface="+mj-ea"/>
                <a:ea typeface="+mj-ea"/>
              </a:rPr>
              <a:t>The Stars Shine All Day Too’. Air Gallery, London.</a:t>
            </a:r>
          </a:p>
          <a:p>
            <a:r>
              <a:rPr lang="en-US" altLang="ja-JP" sz="600" dirty="0">
                <a:solidFill>
                  <a:schemeClr val="tx1"/>
                </a:solidFill>
                <a:latin typeface="+mj-ea"/>
                <a:ea typeface="+mj-ea"/>
              </a:rPr>
              <a:t>2006</a:t>
            </a:r>
            <a:r>
              <a:rPr lang="ja-JP" altLang="en-US" sz="600" dirty="0">
                <a:solidFill>
                  <a:schemeClr val="tx1"/>
                </a:solidFill>
                <a:latin typeface="+mj-ea"/>
                <a:ea typeface="+mj-ea"/>
              </a:rPr>
              <a:t>　</a:t>
            </a:r>
            <a:r>
              <a:rPr lang="en-US" altLang="ja-JP" sz="600" dirty="0">
                <a:solidFill>
                  <a:schemeClr val="tx1"/>
                </a:solidFill>
                <a:latin typeface="+mj-ea"/>
                <a:ea typeface="+mj-ea"/>
              </a:rPr>
              <a:t>The stars shine all day too. 17 Gallery, London</a:t>
            </a:r>
          </a:p>
          <a:p>
            <a:r>
              <a:rPr lang="en-US" altLang="ja-JP" sz="600" dirty="0">
                <a:solidFill>
                  <a:schemeClr val="tx1"/>
                </a:solidFill>
                <a:latin typeface="+mj-ea"/>
                <a:ea typeface="+mj-ea"/>
              </a:rPr>
              <a:t>2006</a:t>
            </a:r>
            <a:r>
              <a:rPr lang="ja-JP" altLang="en-US" sz="600" dirty="0">
                <a:solidFill>
                  <a:schemeClr val="tx1"/>
                </a:solidFill>
                <a:latin typeface="+mj-ea"/>
                <a:ea typeface="+mj-ea"/>
              </a:rPr>
              <a:t>　</a:t>
            </a:r>
            <a:r>
              <a:rPr lang="en-US" altLang="ja-JP" sz="600" dirty="0" err="1">
                <a:solidFill>
                  <a:schemeClr val="tx1"/>
                </a:solidFill>
                <a:latin typeface="+mj-ea"/>
                <a:ea typeface="+mj-ea"/>
              </a:rPr>
              <a:t>Screenprint</a:t>
            </a:r>
            <a:r>
              <a:rPr lang="en-US" altLang="ja-JP" sz="600" dirty="0">
                <a:solidFill>
                  <a:schemeClr val="tx1"/>
                </a:solidFill>
                <a:latin typeface="+mj-ea"/>
                <a:ea typeface="+mj-ea"/>
              </a:rPr>
              <a:t> show. Paul Smith, Tokyo, Japan</a:t>
            </a:r>
          </a:p>
          <a:p>
            <a:r>
              <a:rPr lang="en-US" altLang="ja-JP" sz="600" dirty="0">
                <a:solidFill>
                  <a:schemeClr val="tx1"/>
                </a:solidFill>
                <a:latin typeface="+mj-ea"/>
                <a:ea typeface="+mj-ea"/>
              </a:rPr>
              <a:t>2006</a:t>
            </a:r>
            <a:r>
              <a:rPr lang="ja-JP" altLang="en-US" sz="600" dirty="0">
                <a:solidFill>
                  <a:schemeClr val="tx1"/>
                </a:solidFill>
                <a:latin typeface="+mj-ea"/>
                <a:ea typeface="+mj-ea"/>
              </a:rPr>
              <a:t>　</a:t>
            </a:r>
            <a:r>
              <a:rPr lang="en-US" altLang="ja-JP" sz="600" dirty="0" err="1">
                <a:solidFill>
                  <a:schemeClr val="tx1"/>
                </a:solidFill>
                <a:latin typeface="+mj-ea"/>
                <a:ea typeface="+mj-ea"/>
              </a:rPr>
              <a:t>Screenprint</a:t>
            </a:r>
            <a:r>
              <a:rPr lang="en-US" altLang="ja-JP" sz="600" dirty="0">
                <a:solidFill>
                  <a:schemeClr val="tx1"/>
                </a:solidFill>
                <a:latin typeface="+mj-ea"/>
                <a:ea typeface="+mj-ea"/>
              </a:rPr>
              <a:t> show. Paul Smith, London</a:t>
            </a:r>
          </a:p>
          <a:p>
            <a:r>
              <a:rPr lang="en-US" altLang="ja-JP" sz="600" dirty="0">
                <a:solidFill>
                  <a:schemeClr val="tx1"/>
                </a:solidFill>
                <a:latin typeface="+mj-ea"/>
                <a:ea typeface="+mj-ea"/>
              </a:rPr>
              <a:t>2005</a:t>
            </a:r>
            <a:r>
              <a:rPr lang="ja-JP" altLang="en-US" sz="600" dirty="0">
                <a:solidFill>
                  <a:schemeClr val="tx1"/>
                </a:solidFill>
                <a:latin typeface="+mj-ea"/>
                <a:ea typeface="+mj-ea"/>
              </a:rPr>
              <a:t>　</a:t>
            </a:r>
            <a:r>
              <a:rPr lang="en-US" altLang="ja-JP" sz="600" dirty="0">
                <a:solidFill>
                  <a:schemeClr val="tx1"/>
                </a:solidFill>
                <a:latin typeface="+mj-ea"/>
                <a:ea typeface="+mj-ea"/>
              </a:rPr>
              <a:t>See the Job do the job. </a:t>
            </a:r>
            <a:r>
              <a:rPr lang="en-US" altLang="ja-JP" sz="600" dirty="0" err="1">
                <a:solidFill>
                  <a:schemeClr val="tx1"/>
                </a:solidFill>
                <a:latin typeface="+mj-ea"/>
                <a:ea typeface="+mj-ea"/>
              </a:rPr>
              <a:t>Hedspace</a:t>
            </a:r>
            <a:r>
              <a:rPr lang="en-US" altLang="ja-JP" sz="600" dirty="0">
                <a:solidFill>
                  <a:schemeClr val="tx1"/>
                </a:solidFill>
                <a:latin typeface="+mj-ea"/>
                <a:ea typeface="+mj-ea"/>
              </a:rPr>
              <a:t>, Brighton</a:t>
            </a:r>
          </a:p>
          <a:p>
            <a:r>
              <a:rPr lang="en-US" altLang="ja-JP" sz="600" dirty="0">
                <a:solidFill>
                  <a:schemeClr val="tx1"/>
                </a:solidFill>
                <a:latin typeface="+mj-ea"/>
                <a:ea typeface="+mj-ea"/>
              </a:rPr>
              <a:t>2005</a:t>
            </a:r>
            <a:r>
              <a:rPr lang="ja-JP" altLang="en-US" sz="600" dirty="0">
                <a:solidFill>
                  <a:schemeClr val="tx1"/>
                </a:solidFill>
                <a:latin typeface="+mj-ea"/>
                <a:ea typeface="+mj-ea"/>
              </a:rPr>
              <a:t>　</a:t>
            </a:r>
            <a:r>
              <a:rPr lang="en-US" altLang="ja-JP" sz="600" dirty="0">
                <a:solidFill>
                  <a:schemeClr val="tx1"/>
                </a:solidFill>
                <a:latin typeface="+mj-ea"/>
                <a:ea typeface="+mj-ea"/>
              </a:rPr>
              <a:t>Solo Show Gallery Frank, London</a:t>
            </a:r>
          </a:p>
          <a:p>
            <a:r>
              <a:rPr lang="en-US" altLang="ja-JP" sz="600" dirty="0">
                <a:solidFill>
                  <a:schemeClr val="tx1"/>
                </a:solidFill>
                <a:latin typeface="+mj-ea"/>
                <a:ea typeface="+mj-ea"/>
              </a:rPr>
              <a:t>2005</a:t>
            </a:r>
            <a:r>
              <a:rPr lang="ja-JP" altLang="en-US" sz="600" dirty="0">
                <a:solidFill>
                  <a:schemeClr val="tx1"/>
                </a:solidFill>
                <a:latin typeface="+mj-ea"/>
                <a:ea typeface="+mj-ea"/>
              </a:rPr>
              <a:t>　</a:t>
            </a:r>
            <a:r>
              <a:rPr lang="en-US" altLang="ja-JP" sz="600" dirty="0">
                <a:solidFill>
                  <a:schemeClr val="tx1"/>
                </a:solidFill>
                <a:latin typeface="+mj-ea"/>
                <a:ea typeface="+mj-ea"/>
              </a:rPr>
              <a:t>Solo Show. Vertigo Gallery, London</a:t>
            </a:r>
          </a:p>
          <a:p>
            <a:r>
              <a:rPr lang="en-US" altLang="ja-JP" sz="600" dirty="0">
                <a:solidFill>
                  <a:schemeClr val="tx1"/>
                </a:solidFill>
                <a:latin typeface="+mj-ea"/>
                <a:ea typeface="+mj-ea"/>
              </a:rPr>
              <a:t>2004</a:t>
            </a:r>
            <a:r>
              <a:rPr lang="ja-JP" altLang="en-US" sz="600" dirty="0">
                <a:solidFill>
                  <a:schemeClr val="tx1"/>
                </a:solidFill>
                <a:latin typeface="+mj-ea"/>
                <a:ea typeface="+mj-ea"/>
              </a:rPr>
              <a:t>　</a:t>
            </a:r>
            <a:r>
              <a:rPr lang="en-US" altLang="ja-JP" sz="600" dirty="0">
                <a:solidFill>
                  <a:schemeClr val="tx1"/>
                </a:solidFill>
                <a:latin typeface="+mj-ea"/>
                <a:ea typeface="+mj-ea"/>
              </a:rPr>
              <a:t>The Museum of Us, Horse Hospital, London</a:t>
            </a:r>
          </a:p>
          <a:p>
            <a:r>
              <a:rPr lang="en-US" altLang="ja-JP" sz="600" dirty="0">
                <a:solidFill>
                  <a:schemeClr val="tx1"/>
                </a:solidFill>
                <a:latin typeface="+mj-ea"/>
                <a:ea typeface="+mj-ea"/>
              </a:rPr>
              <a:t>2001</a:t>
            </a:r>
            <a:r>
              <a:rPr lang="ja-JP" altLang="en-US" sz="600" dirty="0">
                <a:solidFill>
                  <a:schemeClr val="tx1"/>
                </a:solidFill>
                <a:latin typeface="+mj-ea"/>
                <a:ea typeface="+mj-ea"/>
              </a:rPr>
              <a:t>　‘</a:t>
            </a:r>
            <a:r>
              <a:rPr lang="en-US" altLang="ja-JP" sz="600" dirty="0" err="1">
                <a:solidFill>
                  <a:schemeClr val="tx1"/>
                </a:solidFill>
                <a:latin typeface="+mj-ea"/>
                <a:ea typeface="+mj-ea"/>
              </a:rPr>
              <a:t>Screenprints</a:t>
            </a:r>
            <a:r>
              <a:rPr lang="en-US" altLang="ja-JP" sz="600" dirty="0">
                <a:solidFill>
                  <a:schemeClr val="tx1"/>
                </a:solidFill>
                <a:latin typeface="+mj-ea"/>
                <a:ea typeface="+mj-ea"/>
              </a:rPr>
              <a:t>’ Studio Gallery, London W10</a:t>
            </a:r>
          </a:p>
          <a:p>
            <a:r>
              <a:rPr lang="en-US" altLang="ja-JP" sz="600" dirty="0">
                <a:solidFill>
                  <a:schemeClr val="tx1"/>
                </a:solidFill>
                <a:latin typeface="+mj-ea"/>
                <a:ea typeface="+mj-ea"/>
              </a:rPr>
              <a:t>1999</a:t>
            </a:r>
            <a:r>
              <a:rPr lang="ja-JP" altLang="en-US" sz="600" dirty="0">
                <a:solidFill>
                  <a:schemeClr val="tx1"/>
                </a:solidFill>
                <a:latin typeface="+mj-ea"/>
                <a:ea typeface="+mj-ea"/>
              </a:rPr>
              <a:t>　‘</a:t>
            </a:r>
            <a:r>
              <a:rPr lang="en-US" altLang="ja-JP" sz="600" dirty="0">
                <a:solidFill>
                  <a:schemeClr val="tx1"/>
                </a:solidFill>
                <a:latin typeface="+mj-ea"/>
                <a:ea typeface="+mj-ea"/>
              </a:rPr>
              <a:t>Plates’ </a:t>
            </a:r>
            <a:r>
              <a:rPr lang="en-US" altLang="ja-JP" sz="600" dirty="0" err="1">
                <a:solidFill>
                  <a:schemeClr val="tx1"/>
                </a:solidFill>
                <a:latin typeface="+mj-ea"/>
                <a:ea typeface="+mj-ea"/>
              </a:rPr>
              <a:t>Broomhill</a:t>
            </a:r>
            <a:r>
              <a:rPr lang="en-US" altLang="ja-JP" sz="600" dirty="0">
                <a:solidFill>
                  <a:schemeClr val="tx1"/>
                </a:solidFill>
                <a:latin typeface="+mj-ea"/>
                <a:ea typeface="+mj-ea"/>
              </a:rPr>
              <a:t> Sculpture Garden and Gallery, Barnstable, Devon</a:t>
            </a:r>
          </a:p>
          <a:p>
            <a:r>
              <a:rPr lang="en-US" altLang="ja-JP" sz="600" dirty="0">
                <a:solidFill>
                  <a:schemeClr val="tx1"/>
                </a:solidFill>
                <a:latin typeface="+mj-ea"/>
                <a:ea typeface="+mj-ea"/>
              </a:rPr>
              <a:t>1997</a:t>
            </a:r>
            <a:r>
              <a:rPr lang="ja-JP" altLang="en-US" sz="600" dirty="0">
                <a:solidFill>
                  <a:schemeClr val="tx1"/>
                </a:solidFill>
                <a:latin typeface="+mj-ea"/>
                <a:ea typeface="+mj-ea"/>
              </a:rPr>
              <a:t>　‘</a:t>
            </a:r>
            <a:r>
              <a:rPr lang="en-US" altLang="ja-JP" sz="600" dirty="0">
                <a:solidFill>
                  <a:schemeClr val="tx1"/>
                </a:solidFill>
                <a:latin typeface="+mj-ea"/>
                <a:ea typeface="+mj-ea"/>
              </a:rPr>
              <a:t>Big Paintings’ Worse than Hell Itself, London E1</a:t>
            </a:r>
          </a:p>
          <a:p>
            <a:r>
              <a:rPr lang="en-US" altLang="ja-JP" sz="600" dirty="0">
                <a:solidFill>
                  <a:schemeClr val="tx1"/>
                </a:solidFill>
                <a:latin typeface="+mj-ea"/>
                <a:ea typeface="+mj-ea"/>
              </a:rPr>
              <a:t>1995</a:t>
            </a:r>
            <a:r>
              <a:rPr lang="ja-JP" altLang="en-US" sz="600" dirty="0">
                <a:solidFill>
                  <a:schemeClr val="tx1"/>
                </a:solidFill>
                <a:latin typeface="+mj-ea"/>
                <a:ea typeface="+mj-ea"/>
              </a:rPr>
              <a:t>　‘</a:t>
            </a:r>
            <a:r>
              <a:rPr lang="en-US" altLang="ja-JP" sz="600" dirty="0">
                <a:solidFill>
                  <a:schemeClr val="tx1"/>
                </a:solidFill>
                <a:latin typeface="+mj-ea"/>
                <a:ea typeface="+mj-ea"/>
              </a:rPr>
              <a:t>Nobody remembers, I remember’ Alternative Arts, London W1</a:t>
            </a:r>
          </a:p>
          <a:p>
            <a:r>
              <a:rPr lang="en-US" altLang="ja-JP" sz="600" dirty="0">
                <a:solidFill>
                  <a:schemeClr val="tx1"/>
                </a:solidFill>
                <a:latin typeface="+mj-ea"/>
                <a:ea typeface="+mj-ea"/>
              </a:rPr>
              <a:t>1993</a:t>
            </a:r>
            <a:r>
              <a:rPr lang="ja-JP" altLang="en-US" sz="600" dirty="0">
                <a:solidFill>
                  <a:schemeClr val="tx1"/>
                </a:solidFill>
                <a:latin typeface="+mj-ea"/>
                <a:ea typeface="+mj-ea"/>
              </a:rPr>
              <a:t>　‘</a:t>
            </a:r>
            <a:r>
              <a:rPr lang="en-US" altLang="ja-JP" sz="600" dirty="0">
                <a:solidFill>
                  <a:schemeClr val="tx1"/>
                </a:solidFill>
                <a:latin typeface="+mj-ea"/>
                <a:ea typeface="+mj-ea"/>
              </a:rPr>
              <a:t>Come on and </a:t>
            </a:r>
            <a:r>
              <a:rPr lang="en-US" altLang="ja-JP" sz="600" dirty="0" err="1">
                <a:solidFill>
                  <a:schemeClr val="tx1"/>
                </a:solidFill>
                <a:latin typeface="+mj-ea"/>
                <a:ea typeface="+mj-ea"/>
              </a:rPr>
              <a:t>Live’Conway</a:t>
            </a:r>
            <a:r>
              <a:rPr lang="en-US" altLang="ja-JP" sz="600" dirty="0">
                <a:solidFill>
                  <a:schemeClr val="tx1"/>
                </a:solidFill>
                <a:latin typeface="+mj-ea"/>
                <a:ea typeface="+mj-ea"/>
              </a:rPr>
              <a:t> Hall, London WC21990‘Beautifully now’</a:t>
            </a:r>
          </a:p>
          <a:p>
            <a:r>
              <a:rPr lang="en-US" altLang="ja-JP" sz="600" dirty="0">
                <a:solidFill>
                  <a:schemeClr val="tx1"/>
                </a:solidFill>
                <a:latin typeface="+mj-ea"/>
                <a:ea typeface="+mj-ea"/>
              </a:rPr>
              <a:t>           Wilson Hale Gallery, London W10</a:t>
            </a:r>
          </a:p>
          <a:p>
            <a:r>
              <a:rPr lang="en-US" altLang="ja-JP" sz="600" dirty="0">
                <a:solidFill>
                  <a:schemeClr val="tx1"/>
                </a:solidFill>
                <a:latin typeface="+mj-ea"/>
                <a:ea typeface="+mj-ea"/>
              </a:rPr>
              <a:t>1989</a:t>
            </a:r>
            <a:r>
              <a:rPr lang="ja-JP" altLang="en-US" sz="600" dirty="0">
                <a:solidFill>
                  <a:schemeClr val="tx1"/>
                </a:solidFill>
                <a:latin typeface="+mj-ea"/>
                <a:ea typeface="+mj-ea"/>
              </a:rPr>
              <a:t>　‘</a:t>
            </a:r>
            <a:r>
              <a:rPr lang="en-US" altLang="ja-JP" sz="600" dirty="0">
                <a:solidFill>
                  <a:schemeClr val="tx1"/>
                </a:solidFill>
                <a:latin typeface="+mj-ea"/>
                <a:ea typeface="+mj-ea"/>
              </a:rPr>
              <a:t>Mad is </a:t>
            </a:r>
            <a:r>
              <a:rPr lang="en-US" altLang="ja-JP" sz="600" dirty="0" err="1">
                <a:solidFill>
                  <a:schemeClr val="tx1"/>
                </a:solidFill>
                <a:latin typeface="+mj-ea"/>
                <a:ea typeface="+mj-ea"/>
              </a:rPr>
              <a:t>Sane’Wilson</a:t>
            </a:r>
            <a:r>
              <a:rPr lang="en-US" altLang="ja-JP" sz="600" dirty="0">
                <a:solidFill>
                  <a:schemeClr val="tx1"/>
                </a:solidFill>
                <a:latin typeface="+mj-ea"/>
                <a:ea typeface="+mj-ea"/>
              </a:rPr>
              <a:t> Hale Gallery, London W10</a:t>
            </a:r>
          </a:p>
          <a:p>
            <a:r>
              <a:rPr lang="en-US" altLang="ja-JP" sz="600" dirty="0">
                <a:solidFill>
                  <a:schemeClr val="tx1"/>
                </a:solidFill>
                <a:latin typeface="+mj-ea"/>
                <a:ea typeface="+mj-ea"/>
              </a:rPr>
              <a:t>1988</a:t>
            </a:r>
            <a:r>
              <a:rPr lang="ja-JP" altLang="en-US" sz="600" dirty="0">
                <a:solidFill>
                  <a:schemeClr val="tx1"/>
                </a:solidFill>
                <a:latin typeface="+mj-ea"/>
                <a:ea typeface="+mj-ea"/>
              </a:rPr>
              <a:t>　‘</a:t>
            </a:r>
            <a:r>
              <a:rPr lang="en-US" altLang="ja-JP" sz="600" dirty="0">
                <a:solidFill>
                  <a:schemeClr val="tx1"/>
                </a:solidFill>
                <a:latin typeface="+mj-ea"/>
                <a:ea typeface="+mj-ea"/>
              </a:rPr>
              <a:t>Aspects of </a:t>
            </a:r>
            <a:r>
              <a:rPr lang="en-US" altLang="ja-JP" sz="600" dirty="0" err="1">
                <a:solidFill>
                  <a:schemeClr val="tx1"/>
                </a:solidFill>
                <a:latin typeface="+mj-ea"/>
                <a:ea typeface="+mj-ea"/>
              </a:rPr>
              <a:t>Ryan’Wilson</a:t>
            </a:r>
            <a:r>
              <a:rPr lang="en-US" altLang="ja-JP" sz="600" dirty="0">
                <a:solidFill>
                  <a:schemeClr val="tx1"/>
                </a:solidFill>
                <a:latin typeface="+mj-ea"/>
                <a:ea typeface="+mj-ea"/>
              </a:rPr>
              <a:t> Hale Gallery, London W10</a:t>
            </a:r>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05" name="正方形/長方形 104"/>
          <p:cNvSpPr/>
          <p:nvPr/>
        </p:nvSpPr>
        <p:spPr>
          <a:xfrm>
            <a:off x="2568352" y="1072208"/>
            <a:ext cx="2023979" cy="769577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06" name="Picture 3"/>
          <p:cNvPicPr>
            <a:picLocks noChangeAspect="1" noChangeArrowheads="1"/>
          </p:cNvPicPr>
          <p:nvPr/>
        </p:nvPicPr>
        <p:blipFill>
          <a:blip r:embed="rId3" cstate="print"/>
          <a:srcRect/>
          <a:stretch>
            <a:fillRect/>
          </a:stretch>
        </p:blipFill>
        <p:spPr bwMode="auto">
          <a:xfrm>
            <a:off x="2770584" y="1168219"/>
            <a:ext cx="1542578" cy="181420"/>
          </a:xfrm>
          <a:prstGeom prst="rect">
            <a:avLst/>
          </a:prstGeom>
          <a:noFill/>
          <a:ln w="9525">
            <a:noFill/>
            <a:miter lim="800000"/>
            <a:headEnd/>
            <a:tailEnd/>
          </a:ln>
        </p:spPr>
      </p:pic>
      <p:sp>
        <p:nvSpPr>
          <p:cNvPr id="107" name="正方形/長方形 106"/>
          <p:cNvSpPr/>
          <p:nvPr/>
        </p:nvSpPr>
        <p:spPr>
          <a:xfrm>
            <a:off x="2568352"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08" name="グループ化 107"/>
          <p:cNvGrpSpPr/>
          <p:nvPr/>
        </p:nvGrpSpPr>
        <p:grpSpPr>
          <a:xfrm>
            <a:off x="4311862" y="1472428"/>
            <a:ext cx="189932" cy="182280"/>
            <a:chOff x="3592488" y="2064296"/>
            <a:chExt cx="288032" cy="189735"/>
          </a:xfrm>
        </p:grpSpPr>
        <p:sp>
          <p:nvSpPr>
            <p:cNvPr id="110" name="正方形/長方形 109"/>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7" name="正方形/長方形 116"/>
          <p:cNvSpPr/>
          <p:nvPr/>
        </p:nvSpPr>
        <p:spPr>
          <a:xfrm>
            <a:off x="2561347"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■ロブ・ライアンスペシャルムービーページ</a:t>
            </a:r>
            <a:endParaRPr lang="en-US" altLang="ja-JP" sz="600" dirty="0" smtClean="0">
              <a:solidFill>
                <a:schemeClr val="tx1"/>
              </a:solidFill>
              <a:latin typeface="+mj-ea"/>
              <a:ea typeface="+mj-ea"/>
            </a:endParaRPr>
          </a:p>
        </p:txBody>
      </p:sp>
      <p:sp>
        <p:nvSpPr>
          <p:cNvPr id="128" name="正方形/長方形 127"/>
          <p:cNvSpPr/>
          <p:nvPr/>
        </p:nvSpPr>
        <p:spPr>
          <a:xfrm>
            <a:off x="2683859" y="2312162"/>
            <a:ext cx="1813281" cy="89185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　動画</a:t>
            </a:r>
            <a:endParaRPr lang="ja-JP" altLang="en-US" sz="700" dirty="0">
              <a:solidFill>
                <a:schemeClr val="tx1"/>
              </a:solidFill>
              <a:latin typeface="+mj-ea"/>
              <a:ea typeface="+mj-ea"/>
            </a:endParaRPr>
          </a:p>
        </p:txBody>
      </p:sp>
      <p:sp>
        <p:nvSpPr>
          <p:cNvPr id="129" name="正方形/長方形 128"/>
          <p:cNvSpPr/>
          <p:nvPr/>
        </p:nvSpPr>
        <p:spPr>
          <a:xfrm>
            <a:off x="2784376" y="3232448"/>
            <a:ext cx="1724795" cy="25796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ロブ・ライアンとともに歩んだ</a:t>
            </a:r>
            <a:r>
              <a:rPr lang="en-US" altLang="ja-JP" sz="600" dirty="0" smtClean="0">
                <a:solidFill>
                  <a:schemeClr val="tx1"/>
                </a:solidFill>
                <a:latin typeface="+mj-ea"/>
                <a:ea typeface="+mj-ea"/>
              </a:rPr>
              <a:t>10</a:t>
            </a:r>
            <a:r>
              <a:rPr lang="ja-JP" altLang="en-US" sz="600" dirty="0" smtClean="0">
                <a:solidFill>
                  <a:schemeClr val="tx1"/>
                </a:solidFill>
                <a:latin typeface="+mj-ea"/>
                <a:ea typeface="+mj-ea"/>
              </a:rPr>
              <a:t>年を振り返ります。</a:t>
            </a:r>
            <a:endParaRPr lang="en-US" altLang="ja-JP" sz="600" dirty="0" smtClean="0">
              <a:solidFill>
                <a:schemeClr val="tx1"/>
              </a:solidFill>
              <a:latin typeface="+mj-ea"/>
              <a:ea typeface="+mj-ea"/>
            </a:endParaRPr>
          </a:p>
        </p:txBody>
      </p:sp>
      <p:sp>
        <p:nvSpPr>
          <p:cNvPr id="130" name="正方形/長方形 129"/>
          <p:cNvSpPr/>
          <p:nvPr/>
        </p:nvSpPr>
        <p:spPr>
          <a:xfrm>
            <a:off x="2683859" y="3558671"/>
            <a:ext cx="1813281" cy="89185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　動画</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バッグができるまでは</a:t>
            </a:r>
            <a:endParaRPr lang="en-US" altLang="ja-JP" sz="700" dirty="0" smtClean="0">
              <a:solidFill>
                <a:schemeClr val="tx1"/>
              </a:solidFill>
              <a:latin typeface="+mj-ea"/>
              <a:ea typeface="+mj-ea"/>
            </a:endParaRPr>
          </a:p>
          <a:p>
            <a:pPr algn="ctr"/>
            <a:r>
              <a:rPr lang="en-US" altLang="ja-JP" sz="700" dirty="0" smtClean="0">
                <a:solidFill>
                  <a:schemeClr val="tx1"/>
                </a:solidFill>
                <a:latin typeface="+mj-ea"/>
                <a:ea typeface="+mj-ea"/>
              </a:rPr>
              <a:t>11/28</a:t>
            </a:r>
            <a:r>
              <a:rPr lang="ja-JP" altLang="en-US" sz="700" dirty="0" smtClean="0">
                <a:solidFill>
                  <a:schemeClr val="tx1"/>
                </a:solidFill>
                <a:latin typeface="+mj-ea"/>
                <a:ea typeface="+mj-ea"/>
              </a:rPr>
              <a:t>公開</a:t>
            </a:r>
            <a:endParaRPr lang="ja-JP" altLang="en-US" sz="700" dirty="0">
              <a:solidFill>
                <a:schemeClr val="tx1"/>
              </a:solidFill>
              <a:latin typeface="+mj-ea"/>
              <a:ea typeface="+mj-ea"/>
            </a:endParaRPr>
          </a:p>
        </p:txBody>
      </p:sp>
      <p:sp>
        <p:nvSpPr>
          <p:cNvPr id="131" name="正方形/長方形 130"/>
          <p:cNvSpPr/>
          <p:nvPr/>
        </p:nvSpPr>
        <p:spPr>
          <a:xfrm>
            <a:off x="2689127" y="4528592"/>
            <a:ext cx="1724795" cy="257968"/>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ロブ・ライアンの切り絵をモチーフにしたショッピングバッグができるまで</a:t>
            </a:r>
            <a:endParaRPr lang="en-US" altLang="ja-JP" sz="600" dirty="0" smtClean="0">
              <a:solidFill>
                <a:schemeClr val="tx1"/>
              </a:solidFill>
              <a:latin typeface="+mj-ea"/>
              <a:ea typeface="+mj-ea"/>
            </a:endParaRPr>
          </a:p>
        </p:txBody>
      </p:sp>
      <p:sp>
        <p:nvSpPr>
          <p:cNvPr id="132" name="正方形/長方形 131"/>
          <p:cNvSpPr/>
          <p:nvPr/>
        </p:nvSpPr>
        <p:spPr>
          <a:xfrm>
            <a:off x="2712368" y="4888632"/>
            <a:ext cx="1851990" cy="43094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スペシャルムービー</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再生回数分、寄付します。</a:t>
            </a:r>
          </a:p>
        </p:txBody>
      </p:sp>
      <p:sp>
        <p:nvSpPr>
          <p:cNvPr id="135" name="正方形/長方形 134"/>
          <p:cNvSpPr/>
          <p:nvPr/>
        </p:nvSpPr>
        <p:spPr>
          <a:xfrm>
            <a:off x="2712368" y="5248672"/>
            <a:ext cx="1829482" cy="50405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対象期間</a:t>
            </a:r>
            <a:endParaRPr lang="en-US" altLang="ja-JP" sz="600" dirty="0" smtClean="0">
              <a:solidFill>
                <a:schemeClr val="tx1"/>
              </a:solidFill>
              <a:latin typeface="+mj-ea"/>
              <a:ea typeface="+mj-ea"/>
            </a:endParaRPr>
          </a:p>
          <a:p>
            <a:pPr algn="ct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14</a:t>
            </a:r>
            <a:r>
              <a:rPr lang="ja-JP" altLang="en-US" sz="600" dirty="0" smtClean="0">
                <a:solidFill>
                  <a:schemeClr val="tx1"/>
                </a:solidFill>
                <a:latin typeface="+mj-ea"/>
                <a:ea typeface="+mj-ea"/>
              </a:rPr>
              <a:t>日（火）</a:t>
            </a:r>
            <a:r>
              <a:rPr lang="ja-JP" altLang="en-US" sz="600" dirty="0">
                <a:solidFill>
                  <a:schemeClr val="tx1"/>
                </a:solidFill>
                <a:latin typeface="+mj-ea"/>
                <a:ea typeface="+mj-ea"/>
              </a:rPr>
              <a:t>→</a:t>
            </a:r>
            <a:r>
              <a:rPr lang="en-US" altLang="ja-JP" sz="600" dirty="0">
                <a:solidFill>
                  <a:schemeClr val="tx1"/>
                </a:solidFill>
                <a:latin typeface="+mj-ea"/>
                <a:ea typeface="+mj-ea"/>
              </a:rPr>
              <a:t>12</a:t>
            </a:r>
            <a:r>
              <a:rPr lang="ja-JP" altLang="en-US" sz="600" dirty="0">
                <a:solidFill>
                  <a:schemeClr val="tx1"/>
                </a:solidFill>
                <a:latin typeface="+mj-ea"/>
                <a:ea typeface="+mj-ea"/>
              </a:rPr>
              <a:t>月</a:t>
            </a:r>
            <a:r>
              <a:rPr lang="en-US" altLang="ja-JP" sz="600" dirty="0" smtClean="0">
                <a:solidFill>
                  <a:schemeClr val="tx1"/>
                </a:solidFill>
                <a:latin typeface="+mj-ea"/>
                <a:ea typeface="+mj-ea"/>
              </a:rPr>
              <a:t>24</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日）</a:t>
            </a:r>
            <a:endParaRPr lang="en-US" altLang="ja-JP" sz="600" dirty="0" smtClean="0">
              <a:solidFill>
                <a:schemeClr val="tx1"/>
              </a:solidFill>
              <a:latin typeface="+mj-ea"/>
              <a:ea typeface="+mj-ea"/>
            </a:endParaRPr>
          </a:p>
          <a:p>
            <a:pPr algn="ctr"/>
            <a:r>
              <a:rPr lang="ja-JP" altLang="en-US" sz="600" dirty="0" smtClean="0">
                <a:solidFill>
                  <a:schemeClr val="tx1"/>
                </a:solidFill>
                <a:latin typeface="+mj-ea"/>
              </a:rPr>
              <a:t>寄付先</a:t>
            </a:r>
            <a:endParaRPr lang="en-US" altLang="ja-JP" sz="600" dirty="0" smtClean="0">
              <a:solidFill>
                <a:schemeClr val="tx1"/>
              </a:solidFill>
              <a:latin typeface="+mj-ea"/>
            </a:endParaRPr>
          </a:p>
          <a:p>
            <a:pPr algn="ctr"/>
            <a:r>
              <a:rPr lang="ja-JP" altLang="en-US" sz="600" dirty="0" smtClean="0">
                <a:solidFill>
                  <a:schemeClr val="tx1"/>
                </a:solidFill>
                <a:latin typeface="+mj-ea"/>
              </a:rPr>
              <a:t>世界の子どもたちにワクチンを　日本委員会（</a:t>
            </a:r>
            <a:r>
              <a:rPr lang="en-US" altLang="ja-JP" sz="600" dirty="0" smtClean="0">
                <a:solidFill>
                  <a:schemeClr val="tx1"/>
                </a:solidFill>
                <a:latin typeface="+mj-ea"/>
              </a:rPr>
              <a:t>JCV</a:t>
            </a:r>
            <a:r>
              <a:rPr lang="ja-JP" altLang="en-US" sz="600" dirty="0" smtClean="0">
                <a:solidFill>
                  <a:schemeClr val="tx1"/>
                </a:solidFill>
                <a:latin typeface="+mj-ea"/>
              </a:rPr>
              <a:t>）</a:t>
            </a:r>
            <a:endParaRPr lang="ja-JP" altLang="en-US" sz="600" dirty="0">
              <a:solidFill>
                <a:schemeClr val="tx1"/>
              </a:solidFill>
              <a:latin typeface="+mj-ea"/>
              <a:ea typeface="+mj-ea"/>
            </a:endParaRPr>
          </a:p>
          <a:p>
            <a:pPr algn="ctr"/>
            <a:endParaRPr lang="en-US" altLang="ja-JP" sz="600" dirty="0" smtClean="0">
              <a:solidFill>
                <a:schemeClr val="tx1"/>
              </a:solidFill>
              <a:latin typeface="+mj-ea"/>
              <a:ea typeface="+mj-ea"/>
            </a:endParaRPr>
          </a:p>
        </p:txBody>
      </p:sp>
      <p:sp>
        <p:nvSpPr>
          <p:cNvPr id="140" name="正方形/長方形 139"/>
          <p:cNvSpPr/>
          <p:nvPr/>
        </p:nvSpPr>
        <p:spPr>
          <a:xfrm>
            <a:off x="2640360" y="5680720"/>
            <a:ext cx="1872208" cy="72008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再生回数</a:t>
            </a:r>
            <a:r>
              <a:rPr lang="ja-JP" altLang="en-US" sz="600" dirty="0">
                <a:solidFill>
                  <a:schemeClr val="tx1"/>
                </a:solidFill>
                <a:latin typeface="+mj-ea"/>
                <a:ea typeface="+mj-ea"/>
              </a:rPr>
              <a:t>に</a:t>
            </a:r>
            <a:r>
              <a:rPr lang="ja-JP" altLang="en-US" sz="600" dirty="0" smtClean="0">
                <a:solidFill>
                  <a:schemeClr val="tx1"/>
                </a:solidFill>
                <a:latin typeface="+mj-ea"/>
                <a:ea typeface="+mj-ea"/>
              </a:rPr>
              <a:t>応じて、</a:t>
            </a:r>
            <a:r>
              <a:rPr lang="en-US" altLang="ja-JP" sz="600" dirty="0" smtClean="0">
                <a:solidFill>
                  <a:schemeClr val="tx1"/>
                </a:solidFill>
                <a:latin typeface="+mj-ea"/>
                <a:ea typeface="+mj-ea"/>
              </a:rPr>
              <a:t>1</a:t>
            </a:r>
            <a:r>
              <a:rPr lang="ja-JP" altLang="en-US" sz="600" dirty="0" smtClean="0">
                <a:solidFill>
                  <a:schemeClr val="tx1"/>
                </a:solidFill>
                <a:latin typeface="+mj-ea"/>
                <a:ea typeface="+mj-ea"/>
              </a:rPr>
              <a:t>回あたり</a:t>
            </a:r>
            <a:r>
              <a:rPr lang="en-US" altLang="ja-JP" sz="600" dirty="0" smtClean="0">
                <a:solidFill>
                  <a:schemeClr val="tx1"/>
                </a:solidFill>
                <a:latin typeface="+mj-ea"/>
                <a:ea typeface="+mj-ea"/>
              </a:rPr>
              <a:t>10</a:t>
            </a:r>
            <a:r>
              <a:rPr lang="ja-JP" altLang="en-US" sz="600" dirty="0" smtClean="0">
                <a:solidFill>
                  <a:schemeClr val="tx1"/>
                </a:solidFill>
                <a:latin typeface="+mj-ea"/>
                <a:ea typeface="+mj-ea"/>
              </a:rPr>
              <a:t>円を寄付いたします。</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期間中の上記スペシャルムービーのＹｏｕｔｕｂｅ再生回数が対象です。</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寄付上限は</a:t>
            </a:r>
            <a:r>
              <a:rPr lang="en-US" altLang="ja-JP" sz="600" dirty="0" smtClean="0">
                <a:solidFill>
                  <a:schemeClr val="tx1"/>
                </a:solidFill>
                <a:latin typeface="+mj-ea"/>
                <a:ea typeface="+mj-ea"/>
              </a:rPr>
              <a:t>300,000</a:t>
            </a:r>
            <a:r>
              <a:rPr lang="ja-JP" altLang="en-US" sz="600" dirty="0" smtClean="0">
                <a:solidFill>
                  <a:schemeClr val="tx1"/>
                </a:solidFill>
                <a:latin typeface="+mj-ea"/>
                <a:ea typeface="+mj-ea"/>
              </a:rPr>
              <a:t>円とし、再生回数</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が</a:t>
            </a:r>
            <a:r>
              <a:rPr lang="en-US" altLang="ja-JP" sz="600" dirty="0" smtClean="0">
                <a:solidFill>
                  <a:schemeClr val="tx1"/>
                </a:solidFill>
                <a:latin typeface="+mj-ea"/>
                <a:ea typeface="+mj-ea"/>
              </a:rPr>
              <a:t>3,000</a:t>
            </a:r>
            <a:r>
              <a:rPr lang="ja-JP" altLang="en-US" sz="600" dirty="0" smtClean="0">
                <a:solidFill>
                  <a:schemeClr val="tx1"/>
                </a:solidFill>
                <a:latin typeface="+mj-ea"/>
                <a:ea typeface="+mj-ea"/>
              </a:rPr>
              <a:t>件を超えた場合でも上限額の寄付とさせていただきます。</a:t>
            </a:r>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61" name="正方形/長方形 160"/>
          <p:cNvSpPr/>
          <p:nvPr/>
        </p:nvSpPr>
        <p:spPr>
          <a:xfrm>
            <a:off x="2722744" y="2008312"/>
            <a:ext cx="1724795" cy="25796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ロブ・ライアンとともに歩んだ</a:t>
            </a:r>
            <a:r>
              <a:rPr lang="en-US" altLang="ja-JP" sz="600" dirty="0" smtClean="0">
                <a:solidFill>
                  <a:schemeClr val="tx1"/>
                </a:solidFill>
                <a:latin typeface="+mj-ea"/>
                <a:ea typeface="+mj-ea"/>
              </a:rPr>
              <a:t>10</a:t>
            </a:r>
            <a:r>
              <a:rPr lang="ja-JP" altLang="en-US" sz="600" dirty="0" smtClean="0">
                <a:solidFill>
                  <a:schemeClr val="tx1"/>
                </a:solidFill>
                <a:latin typeface="+mj-ea"/>
                <a:ea typeface="+mj-ea"/>
              </a:rPr>
              <a:t>年を振り返ります。</a:t>
            </a:r>
            <a:endParaRPr lang="en-US" altLang="ja-JP" sz="600" dirty="0" smtClean="0">
              <a:solidFill>
                <a:schemeClr val="tx1"/>
              </a:solidFill>
              <a:latin typeface="+mj-ea"/>
              <a:ea typeface="+mj-ea"/>
            </a:endParaRPr>
          </a:p>
        </p:txBody>
      </p:sp>
      <p:sp>
        <p:nvSpPr>
          <p:cNvPr id="174" name="正方形/長方形 173"/>
          <p:cNvSpPr/>
          <p:nvPr/>
        </p:nvSpPr>
        <p:spPr>
          <a:xfrm>
            <a:off x="2640360" y="1792288"/>
            <a:ext cx="1851990" cy="2545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　スペシャルムービー</a:t>
            </a:r>
          </a:p>
        </p:txBody>
      </p:sp>
      <p:sp>
        <p:nvSpPr>
          <p:cNvPr id="176" name="正方形/長方形 175"/>
          <p:cNvSpPr/>
          <p:nvPr/>
        </p:nvSpPr>
        <p:spPr>
          <a:xfrm>
            <a:off x="4879613"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79" name="Picture 3"/>
          <p:cNvPicPr>
            <a:picLocks noChangeAspect="1" noChangeArrowheads="1"/>
          </p:cNvPicPr>
          <p:nvPr/>
        </p:nvPicPr>
        <p:blipFill>
          <a:blip r:embed="rId3" cstate="print"/>
          <a:srcRect/>
          <a:stretch>
            <a:fillRect/>
          </a:stretch>
        </p:blipFill>
        <p:spPr bwMode="auto">
          <a:xfrm>
            <a:off x="5081845" y="1168219"/>
            <a:ext cx="1542578" cy="181420"/>
          </a:xfrm>
          <a:prstGeom prst="rect">
            <a:avLst/>
          </a:prstGeom>
          <a:noFill/>
          <a:ln w="9525">
            <a:noFill/>
            <a:miter lim="800000"/>
            <a:headEnd/>
            <a:tailEnd/>
          </a:ln>
        </p:spPr>
      </p:pic>
      <p:sp>
        <p:nvSpPr>
          <p:cNvPr id="181" name="正方形/長方形 180"/>
          <p:cNvSpPr/>
          <p:nvPr/>
        </p:nvSpPr>
        <p:spPr>
          <a:xfrm>
            <a:off x="4879613"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82" name="グループ化 181"/>
          <p:cNvGrpSpPr/>
          <p:nvPr/>
        </p:nvGrpSpPr>
        <p:grpSpPr>
          <a:xfrm>
            <a:off x="6623123" y="1472428"/>
            <a:ext cx="189932" cy="182280"/>
            <a:chOff x="3592488" y="2064296"/>
            <a:chExt cx="288032" cy="189735"/>
          </a:xfrm>
        </p:grpSpPr>
        <p:sp>
          <p:nvSpPr>
            <p:cNvPr id="183" name="正方形/長方形 18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正方形/長方形 183"/>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正方形/長方形 186"/>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9" name="正方形/長方形 188"/>
          <p:cNvSpPr/>
          <p:nvPr/>
        </p:nvSpPr>
        <p:spPr>
          <a:xfrm>
            <a:off x="4872608"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■ロブ・ライアンプ</a:t>
            </a:r>
            <a:r>
              <a:rPr lang="en-US" altLang="ja-JP" sz="600" dirty="0" smtClean="0">
                <a:solidFill>
                  <a:schemeClr val="tx1"/>
                </a:solidFill>
                <a:latin typeface="+mj-ea"/>
                <a:ea typeface="+mj-ea"/>
              </a:rPr>
              <a:t>AR</a:t>
            </a:r>
            <a:r>
              <a:rPr lang="ja-JP" altLang="en-US" sz="600" dirty="0" smtClean="0">
                <a:solidFill>
                  <a:schemeClr val="tx1"/>
                </a:solidFill>
                <a:latin typeface="+mj-ea"/>
                <a:ea typeface="+mj-ea"/>
              </a:rPr>
              <a:t>チャリティーページ</a:t>
            </a:r>
            <a:endParaRPr lang="en-US" altLang="ja-JP" sz="600" dirty="0" smtClean="0">
              <a:solidFill>
                <a:schemeClr val="tx1"/>
              </a:solidFill>
              <a:latin typeface="+mj-ea"/>
              <a:ea typeface="+mj-ea"/>
            </a:endParaRPr>
          </a:p>
        </p:txBody>
      </p:sp>
      <p:sp>
        <p:nvSpPr>
          <p:cNvPr id="200" name="正方形/長方形 199"/>
          <p:cNvSpPr/>
          <p:nvPr/>
        </p:nvSpPr>
        <p:spPr>
          <a:xfrm>
            <a:off x="5924172" y="2219844"/>
            <a:ext cx="626053" cy="85103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201" name="正方形/長方形 200"/>
          <p:cNvSpPr/>
          <p:nvPr/>
        </p:nvSpPr>
        <p:spPr>
          <a:xfrm>
            <a:off x="5586089" y="2315055"/>
            <a:ext cx="541097" cy="759469"/>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202" name="正方形/長方形 201"/>
          <p:cNvSpPr/>
          <p:nvPr/>
        </p:nvSpPr>
        <p:spPr>
          <a:xfrm>
            <a:off x="5188391" y="2457120"/>
            <a:ext cx="488546" cy="61737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ショッピングバッグ</a:t>
            </a:r>
            <a:endParaRPr lang="ja-JP" altLang="en-US" sz="700" dirty="0">
              <a:solidFill>
                <a:schemeClr val="tx1"/>
              </a:solidFill>
              <a:latin typeface="+mj-ea"/>
              <a:ea typeface="+mj-ea"/>
            </a:endParaRPr>
          </a:p>
        </p:txBody>
      </p:sp>
      <p:sp>
        <p:nvSpPr>
          <p:cNvPr id="203" name="正方形/長方形 202"/>
          <p:cNvSpPr/>
          <p:nvPr/>
        </p:nvSpPr>
        <p:spPr>
          <a:xfrm>
            <a:off x="4944616" y="1792288"/>
            <a:ext cx="1944216"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800" b="1" dirty="0" smtClean="0">
                <a:solidFill>
                  <a:schemeClr val="tx1"/>
                </a:solidFill>
                <a:latin typeface="+mj-ea"/>
                <a:ea typeface="+mj-ea"/>
              </a:rPr>
              <a:t>毎年ご好評のショッピングバッグ。</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今年は</a:t>
            </a:r>
            <a:r>
              <a:rPr lang="en-US" altLang="ja-JP" sz="800" b="1" dirty="0" smtClean="0">
                <a:solidFill>
                  <a:schemeClr val="tx1"/>
                </a:solidFill>
                <a:latin typeface="+mj-ea"/>
                <a:ea typeface="+mj-ea"/>
              </a:rPr>
              <a:t>11</a:t>
            </a:r>
            <a:r>
              <a:rPr lang="ja-JP" altLang="en-US" sz="800" b="1" dirty="0" smtClean="0">
                <a:solidFill>
                  <a:schemeClr val="tx1"/>
                </a:solidFill>
                <a:latin typeface="+mj-ea"/>
                <a:ea typeface="+mj-ea"/>
              </a:rPr>
              <a:t>月</a:t>
            </a:r>
            <a:r>
              <a:rPr lang="en-US" altLang="ja-JP" sz="800" b="1" dirty="0" smtClean="0">
                <a:solidFill>
                  <a:schemeClr val="tx1"/>
                </a:solidFill>
                <a:latin typeface="+mj-ea"/>
                <a:ea typeface="+mj-ea"/>
              </a:rPr>
              <a:t>29</a:t>
            </a:r>
            <a:r>
              <a:rPr lang="ja-JP" altLang="en-US" sz="800" b="1" dirty="0" smtClean="0">
                <a:solidFill>
                  <a:schemeClr val="tx1"/>
                </a:solidFill>
                <a:latin typeface="+mj-ea"/>
                <a:ea typeface="+mj-ea"/>
              </a:rPr>
              <a:t>日（水）からご用意しています。</a:t>
            </a:r>
            <a:endParaRPr lang="en-US" altLang="ja-JP" sz="800" b="1" dirty="0" smtClean="0">
              <a:solidFill>
                <a:schemeClr val="tx1"/>
              </a:solidFill>
              <a:latin typeface="+mj-ea"/>
              <a:ea typeface="+mj-ea"/>
            </a:endParaRPr>
          </a:p>
        </p:txBody>
      </p:sp>
      <p:sp>
        <p:nvSpPr>
          <p:cNvPr id="204" name="正方形/長方形 203"/>
          <p:cNvSpPr/>
          <p:nvPr/>
        </p:nvSpPr>
        <p:spPr>
          <a:xfrm>
            <a:off x="5016190" y="3139778"/>
            <a:ext cx="1851990" cy="4190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今年は、スマホをかざして</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動画を再生。</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再生</a:t>
            </a:r>
            <a:r>
              <a:rPr lang="ja-JP" altLang="en-US" sz="800" b="1" dirty="0" smtClean="0">
                <a:solidFill>
                  <a:schemeClr val="tx1"/>
                </a:solidFill>
                <a:latin typeface="+mj-ea"/>
                <a:ea typeface="+mj-ea"/>
              </a:rPr>
              <a:t>回数分、寄付します。</a:t>
            </a:r>
          </a:p>
        </p:txBody>
      </p:sp>
      <p:sp>
        <p:nvSpPr>
          <p:cNvPr id="205" name="正方形/長方形 204"/>
          <p:cNvSpPr/>
          <p:nvPr/>
        </p:nvSpPr>
        <p:spPr>
          <a:xfrm>
            <a:off x="5027392" y="4084685"/>
            <a:ext cx="1728192" cy="936104"/>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神戸店外観</a:t>
            </a:r>
            <a:endParaRPr lang="ja-JP" altLang="en-US" sz="700" dirty="0">
              <a:solidFill>
                <a:schemeClr val="tx1"/>
              </a:solidFill>
              <a:latin typeface="+mj-ea"/>
              <a:ea typeface="+mj-ea"/>
            </a:endParaRPr>
          </a:p>
        </p:txBody>
      </p:sp>
      <p:sp>
        <p:nvSpPr>
          <p:cNvPr id="206" name="正方形/長方形 205"/>
          <p:cNvSpPr/>
          <p:nvPr/>
        </p:nvSpPr>
        <p:spPr>
          <a:xfrm>
            <a:off x="4961530" y="5105792"/>
            <a:ext cx="1829482" cy="21602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日（○）　</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endParaRPr lang="en-US" altLang="ja-JP" sz="600" dirty="0" smtClean="0">
              <a:solidFill>
                <a:schemeClr val="tx1"/>
              </a:solidFill>
              <a:latin typeface="+mj-ea"/>
              <a:ea typeface="+mj-ea"/>
            </a:endParaRPr>
          </a:p>
        </p:txBody>
      </p:sp>
      <p:sp>
        <p:nvSpPr>
          <p:cNvPr id="207" name="正方形/長方形 206"/>
          <p:cNvSpPr/>
          <p:nvPr/>
        </p:nvSpPr>
        <p:spPr>
          <a:xfrm>
            <a:off x="5099400" y="5689772"/>
            <a:ext cx="1595596"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209" name="正方形/長方形 208"/>
          <p:cNvSpPr/>
          <p:nvPr/>
        </p:nvSpPr>
        <p:spPr>
          <a:xfrm>
            <a:off x="5027392" y="3813687"/>
            <a:ext cx="1724795"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800" b="1" dirty="0" smtClean="0">
                <a:solidFill>
                  <a:schemeClr val="tx1"/>
                </a:solidFill>
                <a:latin typeface="+mj-ea"/>
                <a:ea typeface="+mj-ea"/>
              </a:rPr>
              <a:t>大丸神戸店がライトアップ</a:t>
            </a:r>
            <a:endParaRPr lang="en-US" altLang="ja-JP" sz="800" b="1" dirty="0" smtClean="0">
              <a:solidFill>
                <a:schemeClr val="tx1"/>
              </a:solidFill>
              <a:latin typeface="+mj-ea"/>
              <a:ea typeface="+mj-ea"/>
            </a:endParaRPr>
          </a:p>
          <a:p>
            <a:pPr algn="ctr"/>
            <a:endParaRPr lang="en-US" altLang="ja-JP" sz="800" b="1" dirty="0" smtClean="0">
              <a:solidFill>
                <a:schemeClr val="tx1"/>
              </a:solidFill>
              <a:latin typeface="+mj-ea"/>
              <a:ea typeface="+mj-ea"/>
            </a:endParaRPr>
          </a:p>
        </p:txBody>
      </p:sp>
      <p:sp>
        <p:nvSpPr>
          <p:cNvPr id="210" name="正方形/長方形 209"/>
          <p:cNvSpPr/>
          <p:nvPr/>
        </p:nvSpPr>
        <p:spPr>
          <a:xfrm>
            <a:off x="4991789" y="5258583"/>
            <a:ext cx="1851990" cy="4190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今年は、スマホをかざして</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動画を再生。</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再生</a:t>
            </a:r>
            <a:r>
              <a:rPr lang="ja-JP" altLang="en-US" sz="800" b="1" dirty="0" smtClean="0">
                <a:solidFill>
                  <a:schemeClr val="tx1"/>
                </a:solidFill>
                <a:latin typeface="+mj-ea"/>
                <a:ea typeface="+mj-ea"/>
              </a:rPr>
              <a:t>回数分、寄付します。</a:t>
            </a:r>
          </a:p>
        </p:txBody>
      </p:sp>
      <p:sp>
        <p:nvSpPr>
          <p:cNvPr id="84" name="角丸四角形 83"/>
          <p:cNvSpPr/>
          <p:nvPr/>
        </p:nvSpPr>
        <p:spPr>
          <a:xfrm>
            <a:off x="4997098" y="6591140"/>
            <a:ext cx="1800200" cy="2304256"/>
          </a:xfrm>
          <a:prstGeom prst="roundRect">
            <a:avLst>
              <a:gd name="adj" fmla="val 78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p:cNvSpPr/>
          <p:nvPr/>
        </p:nvSpPr>
        <p:spPr>
          <a:xfrm>
            <a:off x="5069106" y="6663148"/>
            <a:ext cx="216024" cy="21602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ja-JP" altLang="en-US" sz="1200" b="1" dirty="0" smtClean="0">
                <a:solidFill>
                  <a:schemeClr val="tx1"/>
                </a:solidFill>
                <a:latin typeface="+mj-ea"/>
                <a:ea typeface="+mj-ea"/>
              </a:rPr>
              <a:t>①</a:t>
            </a:r>
          </a:p>
        </p:txBody>
      </p:sp>
      <p:sp>
        <p:nvSpPr>
          <p:cNvPr id="92" name="正方形/長方形 91"/>
          <p:cNvSpPr/>
          <p:nvPr/>
        </p:nvSpPr>
        <p:spPr>
          <a:xfrm>
            <a:off x="5357139" y="6663149"/>
            <a:ext cx="1368151" cy="28803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ＡＲアプリ「○○○○○○」をインストール。</a:t>
            </a:r>
            <a:endParaRPr lang="en-US" altLang="ja-JP" sz="600" dirty="0" smtClean="0">
              <a:solidFill>
                <a:schemeClr val="tx1"/>
              </a:solidFill>
              <a:latin typeface="+mj-ea"/>
              <a:ea typeface="+mj-ea"/>
            </a:endParaRPr>
          </a:p>
        </p:txBody>
      </p:sp>
      <p:sp>
        <p:nvSpPr>
          <p:cNvPr id="93" name="角丸四角形 92"/>
          <p:cNvSpPr/>
          <p:nvPr/>
        </p:nvSpPr>
        <p:spPr>
          <a:xfrm>
            <a:off x="5429146" y="7023188"/>
            <a:ext cx="936104" cy="792088"/>
          </a:xfrm>
          <a:prstGeom prst="roundRect">
            <a:avLst>
              <a:gd name="adj" fmla="val 784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p:cNvSpPr/>
          <p:nvPr/>
        </p:nvSpPr>
        <p:spPr>
          <a:xfrm>
            <a:off x="5501154" y="7095196"/>
            <a:ext cx="720080" cy="57606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2400" b="1" dirty="0" smtClean="0">
                <a:solidFill>
                  <a:schemeClr val="tx1"/>
                </a:solidFill>
                <a:latin typeface="+mj-ea"/>
                <a:ea typeface="+mj-ea"/>
              </a:rPr>
              <a:t>ＡＲ</a:t>
            </a:r>
          </a:p>
        </p:txBody>
      </p:sp>
      <p:pic>
        <p:nvPicPr>
          <p:cNvPr id="101" name="Picture 2"/>
          <p:cNvPicPr>
            <a:picLocks noChangeAspect="1" noChangeArrowheads="1"/>
          </p:cNvPicPr>
          <p:nvPr/>
        </p:nvPicPr>
        <p:blipFill>
          <a:blip r:embed="rId4" cstate="print"/>
          <a:srcRect/>
          <a:stretch>
            <a:fillRect/>
          </a:stretch>
        </p:blipFill>
        <p:spPr bwMode="auto">
          <a:xfrm>
            <a:off x="5213122" y="7887284"/>
            <a:ext cx="1440160" cy="443126"/>
          </a:xfrm>
          <a:prstGeom prst="rect">
            <a:avLst/>
          </a:prstGeom>
          <a:noFill/>
          <a:ln w="9525">
            <a:noFill/>
            <a:miter lim="800000"/>
            <a:headEnd/>
            <a:tailEnd/>
          </a:ln>
        </p:spPr>
      </p:pic>
      <p:pic>
        <p:nvPicPr>
          <p:cNvPr id="109" name="Picture 3"/>
          <p:cNvPicPr>
            <a:picLocks noChangeAspect="1" noChangeArrowheads="1"/>
          </p:cNvPicPr>
          <p:nvPr/>
        </p:nvPicPr>
        <p:blipFill>
          <a:blip r:embed="rId5" cstate="print"/>
          <a:srcRect/>
          <a:stretch>
            <a:fillRect/>
          </a:stretch>
        </p:blipFill>
        <p:spPr bwMode="auto">
          <a:xfrm>
            <a:off x="5213122" y="8319332"/>
            <a:ext cx="1440160" cy="448648"/>
          </a:xfrm>
          <a:prstGeom prst="rect">
            <a:avLst/>
          </a:prstGeom>
          <a:noFill/>
          <a:ln w="9525">
            <a:noFill/>
            <a:miter lim="800000"/>
            <a:headEnd/>
            <a:tailEnd/>
          </a:ln>
        </p:spPr>
      </p:pic>
      <p:sp>
        <p:nvSpPr>
          <p:cNvPr id="112" name="角丸四角形 111"/>
          <p:cNvSpPr/>
          <p:nvPr/>
        </p:nvSpPr>
        <p:spPr>
          <a:xfrm>
            <a:off x="4997098" y="9039411"/>
            <a:ext cx="1800200" cy="1584177"/>
          </a:xfrm>
          <a:prstGeom prst="roundRect">
            <a:avLst>
              <a:gd name="adj" fmla="val 78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正方形/長方形 112"/>
          <p:cNvSpPr/>
          <p:nvPr/>
        </p:nvSpPr>
        <p:spPr>
          <a:xfrm>
            <a:off x="5069106" y="9111419"/>
            <a:ext cx="216024" cy="21602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ja-JP" altLang="en-US" sz="1200" b="1" dirty="0" smtClean="0">
                <a:solidFill>
                  <a:schemeClr val="tx1"/>
                </a:solidFill>
                <a:latin typeface="+mj-ea"/>
                <a:ea typeface="+mj-ea"/>
              </a:rPr>
              <a:t>②</a:t>
            </a:r>
          </a:p>
        </p:txBody>
      </p:sp>
      <p:sp>
        <p:nvSpPr>
          <p:cNvPr id="116" name="正方形/長方形 115"/>
          <p:cNvSpPr/>
          <p:nvPr/>
        </p:nvSpPr>
        <p:spPr>
          <a:xfrm>
            <a:off x="5357139" y="9111420"/>
            <a:ext cx="1368151" cy="28803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アプリを立ち上げ、スマートフォンのカメラ部分を対象に向ける</a:t>
            </a:r>
            <a:endParaRPr lang="en-US" altLang="ja-JP" sz="600" dirty="0" smtClean="0">
              <a:solidFill>
                <a:schemeClr val="tx1"/>
              </a:solidFill>
              <a:latin typeface="+mj-ea"/>
              <a:ea typeface="+mj-ea"/>
            </a:endParaRPr>
          </a:p>
        </p:txBody>
      </p:sp>
      <p:pic>
        <p:nvPicPr>
          <p:cNvPr id="118" name="Picture 4"/>
          <p:cNvPicPr>
            <a:picLocks noChangeAspect="1" noChangeArrowheads="1"/>
          </p:cNvPicPr>
          <p:nvPr/>
        </p:nvPicPr>
        <p:blipFill>
          <a:blip r:embed="rId6" cstate="print"/>
          <a:srcRect/>
          <a:stretch>
            <a:fillRect/>
          </a:stretch>
        </p:blipFill>
        <p:spPr bwMode="auto">
          <a:xfrm>
            <a:off x="5141115" y="9471461"/>
            <a:ext cx="1512168" cy="1010204"/>
          </a:xfrm>
          <a:prstGeom prst="rect">
            <a:avLst/>
          </a:prstGeom>
          <a:noFill/>
          <a:ln w="9525">
            <a:noFill/>
            <a:miter lim="800000"/>
            <a:headEnd/>
            <a:tailEnd/>
          </a:ln>
        </p:spPr>
      </p:pic>
      <p:sp>
        <p:nvSpPr>
          <p:cNvPr id="119" name="角丸四角形 118"/>
          <p:cNvSpPr/>
          <p:nvPr/>
        </p:nvSpPr>
        <p:spPr>
          <a:xfrm>
            <a:off x="4997098" y="10551582"/>
            <a:ext cx="1800200" cy="1152128"/>
          </a:xfrm>
          <a:prstGeom prst="roundRect">
            <a:avLst>
              <a:gd name="adj" fmla="val 784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正方形/長方形 120"/>
          <p:cNvSpPr/>
          <p:nvPr/>
        </p:nvSpPr>
        <p:spPr>
          <a:xfrm>
            <a:off x="5069106" y="10767604"/>
            <a:ext cx="216024" cy="21602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ja-JP" altLang="en-US" sz="1200" b="1" dirty="0" smtClean="0">
                <a:solidFill>
                  <a:schemeClr val="tx1"/>
                </a:solidFill>
                <a:latin typeface="+mj-ea"/>
                <a:ea typeface="+mj-ea"/>
              </a:rPr>
              <a:t>③</a:t>
            </a:r>
          </a:p>
        </p:txBody>
      </p:sp>
      <p:sp>
        <p:nvSpPr>
          <p:cNvPr id="122" name="正方形/長方形 121"/>
          <p:cNvSpPr/>
          <p:nvPr/>
        </p:nvSpPr>
        <p:spPr>
          <a:xfrm>
            <a:off x="5357139" y="10767605"/>
            <a:ext cx="1368151" cy="28803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再生回数の合計</a:t>
            </a:r>
            <a:r>
              <a:rPr lang="en-US" altLang="ja-JP" sz="600" dirty="0" smtClean="0">
                <a:solidFill>
                  <a:schemeClr val="tx1"/>
                </a:solidFill>
                <a:latin typeface="+mj-ea"/>
              </a:rPr>
              <a:t>×10</a:t>
            </a:r>
            <a:r>
              <a:rPr lang="ja-JP" altLang="en-US" sz="600" dirty="0" smtClean="0">
                <a:solidFill>
                  <a:schemeClr val="tx1"/>
                </a:solidFill>
                <a:latin typeface="+mj-ea"/>
              </a:rPr>
              <a:t>円（上限金額</a:t>
            </a:r>
            <a:r>
              <a:rPr lang="en-US" altLang="ja-JP" sz="600" dirty="0" smtClean="0">
                <a:solidFill>
                  <a:schemeClr val="tx1"/>
                </a:solidFill>
                <a:latin typeface="+mj-ea"/>
              </a:rPr>
              <a:t>30</a:t>
            </a:r>
            <a:r>
              <a:rPr lang="ja-JP" altLang="en-US" sz="600" dirty="0" smtClean="0">
                <a:solidFill>
                  <a:schemeClr val="tx1"/>
                </a:solidFill>
                <a:latin typeface="+mj-ea"/>
              </a:rPr>
              <a:t>万円）を世界の子どもたちにワクチンを　日本委員会（</a:t>
            </a:r>
            <a:r>
              <a:rPr lang="en-US" altLang="ja-JP" sz="600" dirty="0" smtClean="0">
                <a:solidFill>
                  <a:schemeClr val="tx1"/>
                </a:solidFill>
                <a:latin typeface="+mj-ea"/>
              </a:rPr>
              <a:t>JCV</a:t>
            </a:r>
            <a:r>
              <a:rPr lang="ja-JP" altLang="en-US" sz="600" dirty="0" smtClean="0">
                <a:solidFill>
                  <a:schemeClr val="tx1"/>
                </a:solidFill>
                <a:latin typeface="+mj-ea"/>
              </a:rPr>
              <a:t>）に寄付いたします。</a:t>
            </a:r>
            <a:endParaRPr lang="en-US" altLang="ja-JP" sz="600" dirty="0" smtClean="0">
              <a:solidFill>
                <a:schemeClr val="tx1"/>
              </a:solidFill>
              <a:latin typeface="+mj-ea"/>
              <a:ea typeface="+mj-ea"/>
            </a:endParaRPr>
          </a:p>
        </p:txBody>
      </p:sp>
      <p:pic>
        <p:nvPicPr>
          <p:cNvPr id="124" name="Picture 5"/>
          <p:cNvPicPr>
            <a:picLocks noChangeAspect="1" noChangeArrowheads="1"/>
          </p:cNvPicPr>
          <p:nvPr/>
        </p:nvPicPr>
        <p:blipFill>
          <a:blip r:embed="rId7" cstate="print"/>
          <a:srcRect/>
          <a:stretch>
            <a:fillRect/>
          </a:stretch>
        </p:blipFill>
        <p:spPr bwMode="auto">
          <a:xfrm>
            <a:off x="5285130" y="11253295"/>
            <a:ext cx="1162050" cy="857250"/>
          </a:xfrm>
          <a:prstGeom prst="rect">
            <a:avLst/>
          </a:prstGeom>
          <a:noFill/>
          <a:ln w="9525">
            <a:noFill/>
            <a:miter lim="800000"/>
            <a:headEnd/>
            <a:tailEnd/>
          </a:ln>
        </p:spPr>
      </p:pic>
      <p:pic>
        <p:nvPicPr>
          <p:cNvPr id="125" name="Picture 6"/>
          <p:cNvPicPr>
            <a:picLocks noChangeAspect="1" noChangeArrowheads="1"/>
          </p:cNvPicPr>
          <p:nvPr/>
        </p:nvPicPr>
        <p:blipFill>
          <a:blip r:embed="rId8" cstate="print"/>
          <a:srcRect/>
          <a:stretch>
            <a:fillRect/>
          </a:stretch>
        </p:blipFill>
        <p:spPr bwMode="auto">
          <a:xfrm>
            <a:off x="5285130" y="11685343"/>
            <a:ext cx="1227227" cy="275654"/>
          </a:xfrm>
          <a:prstGeom prst="rect">
            <a:avLst/>
          </a:prstGeom>
          <a:noFill/>
          <a:ln w="9525">
            <a:noFill/>
            <a:miter lim="800000"/>
            <a:headEnd/>
            <a:tailEnd/>
          </a:ln>
        </p:spPr>
      </p:pic>
      <p:sp>
        <p:nvSpPr>
          <p:cNvPr id="133" name="正方形/長方形 132"/>
          <p:cNvSpPr/>
          <p:nvPr/>
        </p:nvSpPr>
        <p:spPr>
          <a:xfrm>
            <a:off x="5103870" y="6256784"/>
            <a:ext cx="1724795" cy="5793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800" b="1" dirty="0" smtClean="0">
                <a:solidFill>
                  <a:schemeClr val="tx1"/>
                </a:solidFill>
                <a:latin typeface="+mj-ea"/>
                <a:ea typeface="+mj-ea"/>
              </a:rPr>
              <a:t>AR</a:t>
            </a:r>
            <a:r>
              <a:rPr lang="ja-JP" altLang="en-US" sz="800" b="1" dirty="0" smtClean="0">
                <a:solidFill>
                  <a:schemeClr val="tx1"/>
                </a:solidFill>
                <a:latin typeface="+mj-ea"/>
                <a:ea typeface="+mj-ea"/>
              </a:rPr>
              <a:t>動画の再生方法と寄付について</a:t>
            </a:r>
            <a:endParaRPr lang="en-US" altLang="ja-JP" sz="800" b="1" dirty="0" smtClean="0">
              <a:solidFill>
                <a:schemeClr val="tx1"/>
              </a:solidFill>
              <a:latin typeface="+mj-ea"/>
              <a:ea typeface="+mj-ea"/>
            </a:endParaRPr>
          </a:p>
          <a:p>
            <a:pPr algn="ctr"/>
            <a:endParaRPr lang="en-US" altLang="ja-JP" sz="800" b="1" dirty="0" smtClean="0">
              <a:solidFill>
                <a:schemeClr val="tx1"/>
              </a:solidFill>
              <a:latin typeface="+mj-ea"/>
              <a:ea typeface="+mj-ea"/>
            </a:endParaRPr>
          </a:p>
        </p:txBody>
      </p:sp>
      <p:sp>
        <p:nvSpPr>
          <p:cNvPr id="142" name="正方形/長方形 141"/>
          <p:cNvSpPr/>
          <p:nvPr/>
        </p:nvSpPr>
        <p:spPr>
          <a:xfrm>
            <a:off x="271102" y="12615514"/>
            <a:ext cx="9210018" cy="14401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3" name="正方形/長方形 142"/>
          <p:cNvSpPr/>
          <p:nvPr/>
        </p:nvSpPr>
        <p:spPr>
          <a:xfrm>
            <a:off x="4152528" y="12161440"/>
            <a:ext cx="3312368" cy="28803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4" name="正方形/長方形 143"/>
          <p:cNvSpPr/>
          <p:nvPr/>
        </p:nvSpPr>
        <p:spPr>
          <a:xfrm>
            <a:off x="7111861" y="1072208"/>
            <a:ext cx="2023979" cy="76328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45" name="Picture 3"/>
          <p:cNvPicPr>
            <a:picLocks noChangeAspect="1" noChangeArrowheads="1"/>
          </p:cNvPicPr>
          <p:nvPr/>
        </p:nvPicPr>
        <p:blipFill>
          <a:blip r:embed="rId3" cstate="print"/>
          <a:srcRect/>
          <a:stretch>
            <a:fillRect/>
          </a:stretch>
        </p:blipFill>
        <p:spPr bwMode="auto">
          <a:xfrm>
            <a:off x="7314093" y="1168219"/>
            <a:ext cx="1542578" cy="181420"/>
          </a:xfrm>
          <a:prstGeom prst="rect">
            <a:avLst/>
          </a:prstGeom>
          <a:noFill/>
          <a:ln w="9525">
            <a:noFill/>
            <a:miter lim="800000"/>
            <a:headEnd/>
            <a:tailEnd/>
          </a:ln>
        </p:spPr>
      </p:pic>
      <p:sp>
        <p:nvSpPr>
          <p:cNvPr id="146" name="正方形/長方形 145"/>
          <p:cNvSpPr/>
          <p:nvPr/>
        </p:nvSpPr>
        <p:spPr>
          <a:xfrm>
            <a:off x="7111861"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47" name="グループ化 146"/>
          <p:cNvGrpSpPr/>
          <p:nvPr/>
        </p:nvGrpSpPr>
        <p:grpSpPr>
          <a:xfrm>
            <a:off x="8855371" y="1472428"/>
            <a:ext cx="189932" cy="182280"/>
            <a:chOff x="3592488" y="2064296"/>
            <a:chExt cx="288032" cy="189735"/>
          </a:xfrm>
        </p:grpSpPr>
        <p:sp>
          <p:nvSpPr>
            <p:cNvPr id="148" name="正方形/長方形 147"/>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正方形/長方形 148"/>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正方形/長方形 149"/>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1" name="正方形/長方形 150"/>
          <p:cNvSpPr/>
          <p:nvPr/>
        </p:nvSpPr>
        <p:spPr>
          <a:xfrm>
            <a:off x="7104856"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■ロブ・ライアンプ</a:t>
            </a:r>
            <a:r>
              <a:rPr lang="en-US" altLang="ja-JP" sz="600" dirty="0" smtClean="0">
                <a:solidFill>
                  <a:schemeClr val="tx1"/>
                </a:solidFill>
                <a:latin typeface="+mj-ea"/>
                <a:ea typeface="+mj-ea"/>
              </a:rPr>
              <a:t>AR</a:t>
            </a:r>
            <a:r>
              <a:rPr lang="ja-JP" altLang="en-US" sz="600" dirty="0" smtClean="0">
                <a:solidFill>
                  <a:schemeClr val="tx1"/>
                </a:solidFill>
                <a:latin typeface="+mj-ea"/>
                <a:ea typeface="+mj-ea"/>
              </a:rPr>
              <a:t>チャリティーページ</a:t>
            </a:r>
            <a:endParaRPr lang="en-US" altLang="ja-JP" sz="600" dirty="0" smtClean="0">
              <a:solidFill>
                <a:schemeClr val="tx1"/>
              </a:solidFill>
              <a:latin typeface="+mj-ea"/>
              <a:ea typeface="+mj-ea"/>
            </a:endParaRPr>
          </a:p>
        </p:txBody>
      </p:sp>
      <p:sp>
        <p:nvSpPr>
          <p:cNvPr id="153" name="正方形/長方形 152"/>
          <p:cNvSpPr/>
          <p:nvPr/>
        </p:nvSpPr>
        <p:spPr>
          <a:xfrm>
            <a:off x="7197855" y="3736504"/>
            <a:ext cx="1779077" cy="36664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募金をしていただいた方には、ロブ・ライアンのオリジナルミニメッセージカードを差しあげます。</a:t>
            </a:r>
            <a:endParaRPr lang="en-US" altLang="ja-JP" sz="600" dirty="0" smtClean="0">
              <a:solidFill>
                <a:schemeClr val="tx1"/>
              </a:solidFill>
              <a:latin typeface="+mj-ea"/>
              <a:ea typeface="+mj-ea"/>
            </a:endParaRPr>
          </a:p>
        </p:txBody>
      </p:sp>
      <p:sp>
        <p:nvSpPr>
          <p:cNvPr id="157" name="正方形/長方形 156"/>
          <p:cNvSpPr/>
          <p:nvPr/>
        </p:nvSpPr>
        <p:spPr>
          <a:xfrm>
            <a:off x="7170641" y="4081491"/>
            <a:ext cx="1829482" cy="25202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募金箱設置場所・設置期間</a:t>
            </a:r>
            <a:endParaRPr lang="en-US" altLang="ja-JP" sz="600" dirty="0" smtClean="0">
              <a:solidFill>
                <a:schemeClr val="tx1"/>
              </a:solidFill>
              <a:latin typeface="+mj-ea"/>
              <a:ea typeface="+mj-ea"/>
            </a:endParaRPr>
          </a:p>
        </p:txBody>
      </p:sp>
      <p:sp>
        <p:nvSpPr>
          <p:cNvPr id="158" name="正方形/長方形 157"/>
          <p:cNvSpPr/>
          <p:nvPr/>
        </p:nvSpPr>
        <p:spPr>
          <a:xfrm>
            <a:off x="7197855" y="4594979"/>
            <a:ext cx="1872208" cy="279816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大丸心斎橋店</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場所　</a:t>
            </a:r>
            <a:r>
              <a:rPr lang="en-US" altLang="ja-JP" sz="600" dirty="0" smtClean="0">
                <a:solidFill>
                  <a:schemeClr val="tx1"/>
                </a:solidFill>
                <a:latin typeface="+mj-ea"/>
                <a:ea typeface="+mj-ea"/>
              </a:rPr>
              <a:t>0</a:t>
            </a:r>
            <a:r>
              <a:rPr lang="ja-JP" altLang="en-US" sz="600" dirty="0" smtClean="0">
                <a:solidFill>
                  <a:schemeClr val="tx1"/>
                </a:solidFill>
                <a:latin typeface="+mj-ea"/>
                <a:ea typeface="+mj-ea"/>
              </a:rPr>
              <a:t>階　○○</a:t>
            </a:r>
            <a:r>
              <a:rPr lang="ja-JP" altLang="en-US" sz="600" dirty="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期間　</a:t>
            </a:r>
            <a:r>
              <a:rPr lang="en-US" altLang="ja-JP" sz="600" dirty="0" smtClean="0">
                <a:solidFill>
                  <a:schemeClr val="tx1"/>
                </a:solidFill>
                <a:latin typeface="+mj-ea"/>
                <a:ea typeface="+mj-ea"/>
              </a:rPr>
              <a:t>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0</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0</a:t>
            </a:r>
            <a:r>
              <a:rPr lang="ja-JP" altLang="en-US" sz="600" dirty="0" smtClean="0">
                <a:solidFill>
                  <a:schemeClr val="tx1"/>
                </a:solidFill>
                <a:latin typeface="+mj-ea"/>
                <a:ea typeface="+mj-ea"/>
              </a:rPr>
              <a:t>日（○）</a:t>
            </a:r>
            <a:endParaRPr lang="en-US" altLang="ja-JP" sz="600" dirty="0" smtClean="0">
              <a:solidFill>
                <a:schemeClr val="tx1"/>
              </a:solidFill>
              <a:latin typeface="+mj-ea"/>
              <a:ea typeface="+mj-ea"/>
            </a:endParaRPr>
          </a:p>
        </p:txBody>
      </p:sp>
      <p:sp>
        <p:nvSpPr>
          <p:cNvPr id="159" name="正方形/長方形 158"/>
          <p:cNvSpPr/>
          <p:nvPr/>
        </p:nvSpPr>
        <p:spPr>
          <a:xfrm>
            <a:off x="7165924" y="4333519"/>
            <a:ext cx="1904139" cy="218354"/>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大丸　　　</a:t>
            </a:r>
            <a:endParaRPr lang="ja-JP" altLang="en-US" sz="700" dirty="0">
              <a:solidFill>
                <a:schemeClr val="tx1"/>
              </a:solidFill>
              <a:latin typeface="+mj-ea"/>
              <a:ea typeface="+mj-ea"/>
            </a:endParaRPr>
          </a:p>
        </p:txBody>
      </p:sp>
      <p:pic>
        <p:nvPicPr>
          <p:cNvPr id="3" name="Picture 2"/>
          <p:cNvPicPr>
            <a:picLocks noChangeAspect="1" noChangeArrowheads="1"/>
          </p:cNvPicPr>
          <p:nvPr/>
        </p:nvPicPr>
        <p:blipFill>
          <a:blip r:embed="rId9" cstate="print"/>
          <a:srcRect/>
          <a:stretch>
            <a:fillRect/>
          </a:stretch>
        </p:blipFill>
        <p:spPr bwMode="auto">
          <a:xfrm>
            <a:off x="624136" y="2080320"/>
            <a:ext cx="1247775" cy="1828800"/>
          </a:xfrm>
          <a:prstGeom prst="rect">
            <a:avLst/>
          </a:prstGeom>
          <a:noFill/>
          <a:ln w="9525">
            <a:noFill/>
            <a:miter lim="800000"/>
            <a:headEnd/>
            <a:tailEnd/>
          </a:ln>
        </p:spPr>
      </p:pic>
      <p:sp>
        <p:nvSpPr>
          <p:cNvPr id="89" name="正方形/長方形 88"/>
          <p:cNvSpPr/>
          <p:nvPr/>
        </p:nvSpPr>
        <p:spPr>
          <a:xfrm>
            <a:off x="336104" y="4024536"/>
            <a:ext cx="1774487"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ロブからのメッセ</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＾ジ</a:t>
            </a:r>
            <a:endParaRPr lang="ja-JP" altLang="en-US"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90" name="正方形/長方形 89"/>
          <p:cNvSpPr/>
          <p:nvPr/>
        </p:nvSpPr>
        <p:spPr>
          <a:xfrm>
            <a:off x="336104" y="6688832"/>
            <a:ext cx="1774487" cy="1440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　プロフィール（ダミー）</a:t>
            </a:r>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91" name="正方形/長方形 90"/>
          <p:cNvSpPr/>
          <p:nvPr/>
        </p:nvSpPr>
        <p:spPr>
          <a:xfrm>
            <a:off x="7320880" y="2152328"/>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94" name="正方形/長方形 93"/>
          <p:cNvSpPr/>
          <p:nvPr/>
        </p:nvSpPr>
        <p:spPr>
          <a:xfrm>
            <a:off x="8184976" y="2152328"/>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95" name="正方形/長方形 94"/>
          <p:cNvSpPr/>
          <p:nvPr/>
        </p:nvSpPr>
        <p:spPr>
          <a:xfrm>
            <a:off x="7320880" y="3160440"/>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96" name="正方形/長方形 95"/>
          <p:cNvSpPr/>
          <p:nvPr/>
        </p:nvSpPr>
        <p:spPr>
          <a:xfrm>
            <a:off x="8184976" y="3160440"/>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98" name="正方形/長方形 97"/>
          <p:cNvSpPr/>
          <p:nvPr/>
        </p:nvSpPr>
        <p:spPr>
          <a:xfrm>
            <a:off x="7320880" y="2656384"/>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99" name="正方形/長方形 98"/>
          <p:cNvSpPr/>
          <p:nvPr/>
        </p:nvSpPr>
        <p:spPr>
          <a:xfrm>
            <a:off x="8184976" y="2656384"/>
            <a:ext cx="729008" cy="4606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カード画像</a:t>
            </a:r>
            <a:endParaRPr lang="en-US" altLang="ja-JP" sz="700" dirty="0" smtClean="0">
              <a:solidFill>
                <a:schemeClr val="tx1"/>
              </a:solidFill>
              <a:latin typeface="+mj-ea"/>
              <a:ea typeface="+mj-ea"/>
            </a:endParaRPr>
          </a:p>
        </p:txBody>
      </p:sp>
      <p:sp>
        <p:nvSpPr>
          <p:cNvPr id="100" name="正方形/長方形 99"/>
          <p:cNvSpPr/>
          <p:nvPr/>
        </p:nvSpPr>
        <p:spPr>
          <a:xfrm>
            <a:off x="7191998" y="1789446"/>
            <a:ext cx="1851990" cy="29246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募金箱に募金いただいた方に</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オリジナルミニメッセージカードプレゼント</a:t>
            </a:r>
          </a:p>
        </p:txBody>
      </p:sp>
    </p:spTree>
    <p:extLst>
      <p:ext uri="{BB962C8B-B14F-4D97-AF65-F5344CB8AC3E}">
        <p14:creationId xmlns:p14="http://schemas.microsoft.com/office/powerpoint/2010/main" xmlns="" val="3060677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正方形/長方形 170"/>
          <p:cNvSpPr/>
          <p:nvPr/>
        </p:nvSpPr>
        <p:spPr>
          <a:xfrm>
            <a:off x="271101" y="1072208"/>
            <a:ext cx="2023979" cy="1159328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06" name="正方形/長方形 105"/>
          <p:cNvSpPr/>
          <p:nvPr/>
        </p:nvSpPr>
        <p:spPr>
          <a:xfrm>
            <a:off x="317534" y="3142102"/>
            <a:ext cx="1907869" cy="3829675"/>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ja-JP" altLang="en-US" sz="700" dirty="0">
              <a:solidFill>
                <a:schemeClr val="tx1"/>
              </a:solidFill>
              <a:latin typeface="+mj-ea"/>
              <a:ea typeface="+mj-ea"/>
            </a:endParaRPr>
          </a:p>
        </p:txBody>
      </p:sp>
      <p:sp>
        <p:nvSpPr>
          <p:cNvPr id="2" name="タイトル 1"/>
          <p:cNvSpPr>
            <a:spLocks noGrp="1"/>
          </p:cNvSpPr>
          <p:nvPr>
            <p:ph type="title"/>
          </p:nvPr>
        </p:nvSpPr>
        <p:spPr>
          <a:xfrm>
            <a:off x="161637" y="429083"/>
            <a:ext cx="9212593" cy="276738"/>
          </a:xfrm>
        </p:spPr>
        <p:txBody>
          <a:bodyPr/>
          <a:lstStyle/>
          <a:p>
            <a:r>
              <a:rPr lang="en-US" altLang="ja-JP" dirty="0" smtClean="0"/>
              <a:t>2017</a:t>
            </a:r>
            <a:r>
              <a:rPr lang="ja-JP" altLang="en-US" dirty="0" smtClean="0"/>
              <a:t>　クリスマスサイト構成書案　ロブ・ライアンページ　</a:t>
            </a:r>
            <a:r>
              <a:rPr lang="en-US" altLang="ja-JP" dirty="0" smtClean="0"/>
              <a:t>11/28</a:t>
            </a:r>
            <a:r>
              <a:rPr lang="ja-JP" altLang="en-US" dirty="0" smtClean="0"/>
              <a:t>（火）</a:t>
            </a:r>
            <a:r>
              <a:rPr lang="en-US" altLang="ja-JP" dirty="0" smtClean="0"/>
              <a:t>14</a:t>
            </a:r>
            <a:r>
              <a:rPr lang="ja-JP" altLang="en-US" dirty="0" smtClean="0"/>
              <a:t>時更新</a:t>
            </a:r>
            <a:endParaRPr kumimoji="1" lang="ja-JP" altLang="en-US" dirty="0"/>
          </a:p>
        </p:txBody>
      </p:sp>
      <p:pic>
        <p:nvPicPr>
          <p:cNvPr id="1027" name="Picture 3"/>
          <p:cNvPicPr>
            <a:picLocks noChangeAspect="1" noChangeArrowheads="1"/>
          </p:cNvPicPr>
          <p:nvPr/>
        </p:nvPicPr>
        <p:blipFill>
          <a:blip r:embed="rId3" cstate="print"/>
          <a:srcRect/>
          <a:stretch>
            <a:fillRect/>
          </a:stretch>
        </p:blipFill>
        <p:spPr bwMode="auto">
          <a:xfrm>
            <a:off x="473333" y="1168219"/>
            <a:ext cx="1542578" cy="181420"/>
          </a:xfrm>
          <a:prstGeom prst="rect">
            <a:avLst/>
          </a:prstGeom>
          <a:noFill/>
          <a:ln w="9525">
            <a:noFill/>
            <a:miter lim="800000"/>
            <a:headEnd/>
            <a:tailEnd/>
          </a:ln>
        </p:spPr>
      </p:pic>
      <p:sp>
        <p:nvSpPr>
          <p:cNvPr id="420" name="正方形/長方形 419"/>
          <p:cNvSpPr/>
          <p:nvPr/>
        </p:nvSpPr>
        <p:spPr>
          <a:xfrm>
            <a:off x="271101"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412" name="グループ化 411"/>
          <p:cNvGrpSpPr/>
          <p:nvPr/>
        </p:nvGrpSpPr>
        <p:grpSpPr>
          <a:xfrm>
            <a:off x="2014611" y="1472428"/>
            <a:ext cx="189932" cy="182280"/>
            <a:chOff x="3592488" y="2064296"/>
            <a:chExt cx="288032" cy="189735"/>
          </a:xfrm>
        </p:grpSpPr>
        <p:sp>
          <p:nvSpPr>
            <p:cNvPr id="413" name="正方形/長方形 41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8" name="正方形/長方形 417"/>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9" name="正方形/長方形 418"/>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2" name="正方形/長方形 101"/>
          <p:cNvSpPr/>
          <p:nvPr/>
        </p:nvSpPr>
        <p:spPr>
          <a:xfrm>
            <a:off x="264096"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■ロブ・ライアン原画チャリティーオークションページ</a:t>
            </a:r>
            <a:endParaRPr lang="en-US" altLang="ja-JP" sz="600" dirty="0" smtClean="0">
              <a:solidFill>
                <a:schemeClr val="tx1"/>
              </a:solidFill>
              <a:latin typeface="+mj-ea"/>
              <a:ea typeface="+mj-ea"/>
            </a:endParaRPr>
          </a:p>
        </p:txBody>
      </p:sp>
      <p:sp>
        <p:nvSpPr>
          <p:cNvPr id="105" name="正方形/長方形 104"/>
          <p:cNvSpPr/>
          <p:nvPr/>
        </p:nvSpPr>
        <p:spPr>
          <a:xfrm>
            <a:off x="2568352" y="1072208"/>
            <a:ext cx="2023979" cy="921702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76" name="正方形/長方形 175"/>
          <p:cNvSpPr/>
          <p:nvPr/>
        </p:nvSpPr>
        <p:spPr>
          <a:xfrm>
            <a:off x="4879613"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79" name="Picture 3"/>
          <p:cNvPicPr>
            <a:picLocks noChangeAspect="1" noChangeArrowheads="1"/>
          </p:cNvPicPr>
          <p:nvPr/>
        </p:nvPicPr>
        <p:blipFill>
          <a:blip r:embed="rId3" cstate="print"/>
          <a:srcRect/>
          <a:stretch>
            <a:fillRect/>
          </a:stretch>
        </p:blipFill>
        <p:spPr bwMode="auto">
          <a:xfrm>
            <a:off x="5081845" y="1168219"/>
            <a:ext cx="1542578" cy="181420"/>
          </a:xfrm>
          <a:prstGeom prst="rect">
            <a:avLst/>
          </a:prstGeom>
          <a:noFill/>
          <a:ln w="9525">
            <a:noFill/>
            <a:miter lim="800000"/>
            <a:headEnd/>
            <a:tailEnd/>
          </a:ln>
        </p:spPr>
      </p:pic>
      <p:sp>
        <p:nvSpPr>
          <p:cNvPr id="181" name="正方形/長方形 180"/>
          <p:cNvSpPr/>
          <p:nvPr/>
        </p:nvSpPr>
        <p:spPr>
          <a:xfrm>
            <a:off x="4879613"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82" name="グループ化 181"/>
          <p:cNvGrpSpPr/>
          <p:nvPr/>
        </p:nvGrpSpPr>
        <p:grpSpPr>
          <a:xfrm>
            <a:off x="6623123" y="1472428"/>
            <a:ext cx="189932" cy="182280"/>
            <a:chOff x="3592488" y="2064296"/>
            <a:chExt cx="288032" cy="189735"/>
          </a:xfrm>
        </p:grpSpPr>
        <p:sp>
          <p:nvSpPr>
            <p:cNvPr id="183" name="正方形/長方形 18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正方形/長方形 183"/>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正方形/長方形 186"/>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9" name="正方形/長方形 188"/>
          <p:cNvSpPr/>
          <p:nvPr/>
        </p:nvSpPr>
        <p:spPr>
          <a:xfrm>
            <a:off x="4872608"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■ロブ・ライアンプ</a:t>
            </a:r>
            <a:r>
              <a:rPr lang="en-US" altLang="ja-JP" sz="600" dirty="0" smtClean="0">
                <a:solidFill>
                  <a:schemeClr val="tx1"/>
                </a:solidFill>
                <a:latin typeface="+mj-ea"/>
                <a:ea typeface="+mj-ea"/>
              </a:rPr>
              <a:t>R</a:t>
            </a:r>
            <a:r>
              <a:rPr lang="ja-JP" altLang="en-US" sz="600" dirty="0" smtClean="0">
                <a:solidFill>
                  <a:schemeClr val="tx1"/>
                </a:solidFill>
                <a:latin typeface="+mj-ea"/>
                <a:ea typeface="+mj-ea"/>
              </a:rPr>
              <a:t>チャリティーページ</a:t>
            </a:r>
            <a:endParaRPr lang="en-US" altLang="ja-JP" sz="600" dirty="0" smtClean="0">
              <a:solidFill>
                <a:schemeClr val="tx1"/>
              </a:solidFill>
              <a:latin typeface="+mj-ea"/>
              <a:ea typeface="+mj-ea"/>
            </a:endParaRPr>
          </a:p>
        </p:txBody>
      </p:sp>
      <p:sp>
        <p:nvSpPr>
          <p:cNvPr id="139" name="正方形/長方形 138"/>
          <p:cNvSpPr/>
          <p:nvPr/>
        </p:nvSpPr>
        <p:spPr>
          <a:xfrm>
            <a:off x="7176864"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142" name="正方形/長方形 141"/>
          <p:cNvSpPr/>
          <p:nvPr/>
        </p:nvSpPr>
        <p:spPr>
          <a:xfrm>
            <a:off x="271102" y="12615514"/>
            <a:ext cx="9210018" cy="14401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3" name="正方形/長方形 142"/>
          <p:cNvSpPr/>
          <p:nvPr/>
        </p:nvSpPr>
        <p:spPr>
          <a:xfrm>
            <a:off x="4152528" y="12161440"/>
            <a:ext cx="2880320" cy="28803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74" name="正方形/長方形 73"/>
          <p:cNvSpPr/>
          <p:nvPr/>
        </p:nvSpPr>
        <p:spPr>
          <a:xfrm>
            <a:off x="383992" y="1818059"/>
            <a:ext cx="1851990" cy="63847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ロブ・ライアン原画展示＆</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チャリティーオークション</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＜店頭＆</a:t>
            </a:r>
            <a:r>
              <a:rPr lang="en-US" altLang="ja-JP" sz="800" b="1" dirty="0" smtClean="0">
                <a:solidFill>
                  <a:schemeClr val="tx1"/>
                </a:solidFill>
                <a:latin typeface="+mj-ea"/>
                <a:ea typeface="+mj-ea"/>
              </a:rPr>
              <a:t>WEB</a:t>
            </a:r>
            <a:r>
              <a:rPr lang="ja-JP" altLang="en-US" sz="800" b="1" dirty="0" smtClean="0">
                <a:solidFill>
                  <a:schemeClr val="tx1"/>
                </a:solidFill>
                <a:latin typeface="+mj-ea"/>
                <a:ea typeface="+mj-ea"/>
              </a:rPr>
              <a:t>＞</a:t>
            </a:r>
          </a:p>
        </p:txBody>
      </p:sp>
      <p:sp>
        <p:nvSpPr>
          <p:cNvPr id="75" name="正方形/長方形 74"/>
          <p:cNvSpPr/>
          <p:nvPr/>
        </p:nvSpPr>
        <p:spPr>
          <a:xfrm>
            <a:off x="-1985317" y="309004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76" name="正方形/長方形 75"/>
          <p:cNvSpPr/>
          <p:nvPr/>
        </p:nvSpPr>
        <p:spPr>
          <a:xfrm>
            <a:off x="353196" y="2326039"/>
            <a:ext cx="1872208" cy="8547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世界が注目する、ロンドン在住の切り絵アーティスト、ロブ・ライアン。彼が大丸・松坂屋のファンタスティッククリスマスのために制作した切り絵の原画を店頭で展示。そしてなんど！その原画をチャリティーオークションに出品します。最高金額で</a:t>
            </a:r>
            <a:r>
              <a:rPr lang="ja-JP" altLang="en-US" sz="600" dirty="0" err="1" smtClean="0">
                <a:solidFill>
                  <a:schemeClr val="tx1"/>
                </a:solidFill>
                <a:latin typeface="+mj-ea"/>
                <a:ea typeface="+mj-ea"/>
              </a:rPr>
              <a:t>え</a:t>
            </a:r>
            <a:r>
              <a:rPr lang="ja-JP" altLang="en-US" sz="600" dirty="0" smtClean="0">
                <a:solidFill>
                  <a:schemeClr val="tx1"/>
                </a:solidFill>
                <a:latin typeface="+mj-ea"/>
                <a:ea typeface="+mj-ea"/>
              </a:rPr>
              <a:t>ご入札いた御客様に落札いただき、落札価格の全額を</a:t>
            </a:r>
            <a:r>
              <a:rPr lang="ja-JP" altLang="en-US" sz="600" dirty="0" smtClean="0">
                <a:solidFill>
                  <a:schemeClr val="tx1"/>
                </a:solidFill>
                <a:latin typeface="+mj-ea"/>
              </a:rPr>
              <a:t>世界の子どもたちにワクチンを　日本委員会（</a:t>
            </a:r>
            <a:r>
              <a:rPr lang="en-US" altLang="ja-JP" sz="600" dirty="0" smtClean="0">
                <a:solidFill>
                  <a:schemeClr val="tx1"/>
                </a:solidFill>
                <a:latin typeface="+mj-ea"/>
              </a:rPr>
              <a:t>JCV</a:t>
            </a:r>
            <a:r>
              <a:rPr lang="ja-JP" altLang="en-US" sz="600" dirty="0" smtClean="0">
                <a:solidFill>
                  <a:schemeClr val="tx1"/>
                </a:solidFill>
                <a:latin typeface="+mj-ea"/>
              </a:rPr>
              <a:t>）</a:t>
            </a:r>
            <a:r>
              <a:rPr lang="ja-JP" altLang="en-US" sz="600" dirty="0" smtClean="0">
                <a:solidFill>
                  <a:schemeClr val="tx1"/>
                </a:solidFill>
                <a:latin typeface="+mj-ea"/>
                <a:ea typeface="+mj-ea"/>
              </a:rPr>
              <a:t>に寄付します。</a:t>
            </a:r>
            <a:endParaRPr lang="en-US" altLang="ja-JP" sz="600" dirty="0" smtClean="0">
              <a:solidFill>
                <a:schemeClr val="tx1"/>
              </a:solidFill>
              <a:latin typeface="+mj-ea"/>
              <a:ea typeface="+mj-ea"/>
            </a:endParaRPr>
          </a:p>
        </p:txBody>
      </p:sp>
      <p:sp>
        <p:nvSpPr>
          <p:cNvPr id="77" name="正方形/長方形 76"/>
          <p:cNvSpPr/>
          <p:nvPr/>
        </p:nvSpPr>
        <p:spPr>
          <a:xfrm>
            <a:off x="-1094445" y="309004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endParaRPr lang="en-US" altLang="ja-JP" sz="600" dirty="0" smtClean="0">
              <a:solidFill>
                <a:schemeClr val="tx1"/>
              </a:solidFill>
              <a:latin typeface="+mj-ea"/>
            </a:endParaRPr>
          </a:p>
          <a:p>
            <a:r>
              <a:rPr lang="en-US" altLang="ja-JP" sz="600" dirty="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endParaRPr lang="en-US" altLang="ja-JP" sz="600" dirty="0" smtClean="0">
              <a:solidFill>
                <a:schemeClr val="tx1"/>
              </a:solidFill>
              <a:latin typeface="+mj-ea"/>
            </a:endParaRPr>
          </a:p>
          <a:p>
            <a:r>
              <a:rPr lang="en-US" altLang="ja-JP" sz="600" dirty="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80" name="正方形/長方形 79"/>
          <p:cNvSpPr/>
          <p:nvPr/>
        </p:nvSpPr>
        <p:spPr>
          <a:xfrm>
            <a:off x="-1968152" y="8681465"/>
            <a:ext cx="1861038" cy="194212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原画チャリティーオークション</a:t>
            </a:r>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■展示場所　</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大丸○○店、大丸○○店、大丸○○店</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松坂屋○○店、松坂屋○○店</a:t>
            </a:r>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■入札期間</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２０１７年　１２月０日（○）→２５日（○）</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r>
              <a:rPr lang="ja-JP" altLang="en-US" sz="600" dirty="0" smtClean="0">
                <a:solidFill>
                  <a:schemeClr val="tx1"/>
                </a:solidFill>
                <a:latin typeface="+mj-ea"/>
                <a:ea typeface="+mj-ea"/>
              </a:rPr>
              <a:t>■入札方法</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＜店頭＞</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上記の店舗内に備え付けの入札票に必要事項をご休の上、「入札ボックス」へ投函ください。</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（入札ボックスは原画近くに設置しております。）</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r>
              <a:rPr lang="ja-JP" altLang="en-US" sz="600" dirty="0" smtClean="0">
                <a:solidFill>
                  <a:schemeClr val="tx1"/>
                </a:solidFill>
                <a:latin typeface="+mj-ea"/>
                <a:ea typeface="+mj-ea"/>
              </a:rPr>
              <a:t>＜</a:t>
            </a:r>
            <a:r>
              <a:rPr lang="en-US" altLang="ja-JP" sz="600" dirty="0" smtClean="0">
                <a:solidFill>
                  <a:schemeClr val="tx1"/>
                </a:solidFill>
                <a:latin typeface="+mj-ea"/>
                <a:ea typeface="+mj-ea"/>
              </a:rPr>
              <a:t>WEB</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下記入札フォームに必要事項をご入力の上送信してください。</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81" name="正方形/長方形 80"/>
          <p:cNvSpPr/>
          <p:nvPr/>
        </p:nvSpPr>
        <p:spPr>
          <a:xfrm>
            <a:off x="-1057320" y="3817783"/>
            <a:ext cx="950206" cy="19090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82" name="正方形/長方形 81"/>
          <p:cNvSpPr/>
          <p:nvPr/>
        </p:nvSpPr>
        <p:spPr>
          <a:xfrm>
            <a:off x="-1985317" y="4248993"/>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83" name="正方形/長方形 82"/>
          <p:cNvSpPr/>
          <p:nvPr/>
        </p:nvSpPr>
        <p:spPr>
          <a:xfrm>
            <a:off x="-1094445" y="4248993"/>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a:t>
            </a:r>
            <a:r>
              <a:rPr lang="ja-JP" altLang="en-US" sz="600" dirty="0">
                <a:solidFill>
                  <a:schemeClr val="tx1"/>
                </a:solidFill>
                <a:latin typeface="+mj-ea"/>
                <a:ea typeface="+mj-ea"/>
              </a:rPr>
              <a:t>②</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endParaRPr lang="en-US" altLang="ja-JP" sz="600" dirty="0" smtClean="0">
              <a:solidFill>
                <a:schemeClr val="tx1"/>
              </a:solidFill>
              <a:latin typeface="+mj-ea"/>
            </a:endParaRPr>
          </a:p>
          <a:p>
            <a:r>
              <a:rPr lang="en-US" altLang="ja-JP" sz="600" dirty="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endParaRPr lang="en-US" altLang="ja-JP" sz="600" dirty="0" smtClean="0">
              <a:solidFill>
                <a:schemeClr val="tx1"/>
              </a:solidFill>
              <a:latin typeface="+mj-ea"/>
            </a:endParaRPr>
          </a:p>
          <a:p>
            <a:r>
              <a:rPr lang="en-US" altLang="ja-JP" sz="600" dirty="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86" name="正方形/長方形 85"/>
          <p:cNvSpPr/>
          <p:nvPr/>
        </p:nvSpPr>
        <p:spPr>
          <a:xfrm>
            <a:off x="-1057320" y="4976735"/>
            <a:ext cx="950206" cy="19090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87" name="正方形/長方形 86"/>
          <p:cNvSpPr/>
          <p:nvPr/>
        </p:nvSpPr>
        <p:spPr>
          <a:xfrm>
            <a:off x="-1985317" y="5353013"/>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88" name="正方形/長方形 87"/>
          <p:cNvSpPr/>
          <p:nvPr/>
        </p:nvSpPr>
        <p:spPr>
          <a:xfrm>
            <a:off x="-1094445" y="5353013"/>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作品番号③</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endParaRPr lang="en-US" altLang="ja-JP" sz="600" dirty="0" smtClean="0">
              <a:solidFill>
                <a:schemeClr val="tx1"/>
              </a:solidFill>
              <a:latin typeface="+mj-ea"/>
            </a:endParaRPr>
          </a:p>
          <a:p>
            <a:r>
              <a:rPr lang="en-US" altLang="ja-JP" sz="600" dirty="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endParaRPr lang="en-US" altLang="ja-JP" sz="600" dirty="0" smtClean="0">
              <a:solidFill>
                <a:schemeClr val="tx1"/>
              </a:solidFill>
              <a:latin typeface="+mj-ea"/>
            </a:endParaRPr>
          </a:p>
          <a:p>
            <a:r>
              <a:rPr lang="en-US" altLang="ja-JP" sz="600" dirty="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89" name="正方形/長方形 88"/>
          <p:cNvSpPr/>
          <p:nvPr/>
        </p:nvSpPr>
        <p:spPr>
          <a:xfrm>
            <a:off x="-1057320" y="6080755"/>
            <a:ext cx="950206" cy="19090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90" name="正方形/長方形 89"/>
          <p:cNvSpPr/>
          <p:nvPr/>
        </p:nvSpPr>
        <p:spPr>
          <a:xfrm>
            <a:off x="-1985317" y="6465127"/>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91" name="正方形/長方形 90"/>
          <p:cNvSpPr/>
          <p:nvPr/>
        </p:nvSpPr>
        <p:spPr>
          <a:xfrm>
            <a:off x="-1094445" y="6465127"/>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作品番号④</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endParaRPr lang="en-US" altLang="ja-JP" sz="600" dirty="0" smtClean="0">
              <a:solidFill>
                <a:schemeClr val="tx1"/>
              </a:solidFill>
              <a:latin typeface="+mj-ea"/>
            </a:endParaRPr>
          </a:p>
          <a:p>
            <a:r>
              <a:rPr lang="en-US" altLang="ja-JP" sz="600" dirty="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endParaRPr lang="en-US" altLang="ja-JP" sz="600" dirty="0" smtClean="0">
              <a:solidFill>
                <a:schemeClr val="tx1"/>
              </a:solidFill>
              <a:latin typeface="+mj-ea"/>
            </a:endParaRPr>
          </a:p>
          <a:p>
            <a:r>
              <a:rPr lang="en-US" altLang="ja-JP" sz="600" dirty="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94" name="正方形/長方形 93"/>
          <p:cNvSpPr/>
          <p:nvPr/>
        </p:nvSpPr>
        <p:spPr>
          <a:xfrm>
            <a:off x="-1057320" y="7192869"/>
            <a:ext cx="950206" cy="19090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95" name="正方形/長方形 94"/>
          <p:cNvSpPr/>
          <p:nvPr/>
        </p:nvSpPr>
        <p:spPr>
          <a:xfrm>
            <a:off x="-1985317" y="7571548"/>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96" name="正方形/長方形 95"/>
          <p:cNvSpPr/>
          <p:nvPr/>
        </p:nvSpPr>
        <p:spPr>
          <a:xfrm>
            <a:off x="-1094445" y="7571548"/>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作品番号⑤</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endParaRPr lang="en-US" altLang="ja-JP" sz="600" dirty="0" smtClean="0">
              <a:solidFill>
                <a:schemeClr val="tx1"/>
              </a:solidFill>
              <a:latin typeface="+mj-ea"/>
            </a:endParaRPr>
          </a:p>
          <a:p>
            <a:r>
              <a:rPr lang="en-US" altLang="ja-JP" sz="600" dirty="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endParaRPr lang="en-US" altLang="ja-JP" sz="600" dirty="0" smtClean="0">
              <a:solidFill>
                <a:schemeClr val="tx1"/>
              </a:solidFill>
              <a:latin typeface="+mj-ea"/>
            </a:endParaRPr>
          </a:p>
          <a:p>
            <a:r>
              <a:rPr lang="en-US" altLang="ja-JP" sz="600" dirty="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98" name="正方形/長方形 97"/>
          <p:cNvSpPr/>
          <p:nvPr/>
        </p:nvSpPr>
        <p:spPr>
          <a:xfrm>
            <a:off x="-1057320" y="8299290"/>
            <a:ext cx="950206" cy="19090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99" name="正方形/長方形 98"/>
          <p:cNvSpPr/>
          <p:nvPr/>
        </p:nvSpPr>
        <p:spPr>
          <a:xfrm>
            <a:off x="2568351" y="4713026"/>
            <a:ext cx="2023979" cy="21602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落札について　　　</a:t>
            </a:r>
            <a:endParaRPr lang="ja-JP" altLang="en-US" sz="700" dirty="0">
              <a:solidFill>
                <a:schemeClr val="tx1"/>
              </a:solidFill>
              <a:latin typeface="+mj-ea"/>
              <a:ea typeface="+mj-ea"/>
            </a:endParaRPr>
          </a:p>
        </p:txBody>
      </p:sp>
      <p:sp>
        <p:nvSpPr>
          <p:cNvPr id="100" name="正方形/長方形 99"/>
          <p:cNvSpPr/>
          <p:nvPr/>
        </p:nvSpPr>
        <p:spPr>
          <a:xfrm>
            <a:off x="2568351" y="6027113"/>
            <a:ext cx="2023979" cy="21602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商品のお引渡し　　　</a:t>
            </a:r>
            <a:endParaRPr lang="ja-JP" altLang="en-US" sz="700" dirty="0">
              <a:solidFill>
                <a:schemeClr val="tx1"/>
              </a:solidFill>
              <a:latin typeface="+mj-ea"/>
              <a:ea typeface="+mj-ea"/>
            </a:endParaRPr>
          </a:p>
        </p:txBody>
      </p:sp>
      <p:sp>
        <p:nvSpPr>
          <p:cNvPr id="104" name="正方形/長方形 103"/>
          <p:cNvSpPr/>
          <p:nvPr/>
        </p:nvSpPr>
        <p:spPr>
          <a:xfrm>
            <a:off x="2568351" y="7515746"/>
            <a:ext cx="2023979" cy="21602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その他　　</a:t>
            </a:r>
            <a:endParaRPr lang="ja-JP" altLang="en-US" sz="700" dirty="0">
              <a:solidFill>
                <a:schemeClr val="tx1"/>
              </a:solidFill>
              <a:latin typeface="+mj-ea"/>
              <a:ea typeface="+mj-ea"/>
            </a:endParaRPr>
          </a:p>
        </p:txBody>
      </p:sp>
      <p:sp>
        <p:nvSpPr>
          <p:cNvPr id="115" name="正方形/長方形 114"/>
          <p:cNvSpPr/>
          <p:nvPr/>
        </p:nvSpPr>
        <p:spPr>
          <a:xfrm>
            <a:off x="2649821" y="4995204"/>
            <a:ext cx="1861038" cy="8299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各商品とも、チャリティ入札期間終了後、最高落札価格提示いただいた方に、お電話にてご連絡させていただきます。</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ただし、お一人様</a:t>
            </a:r>
            <a:r>
              <a:rPr lang="en-US" altLang="ja-JP" sz="600" dirty="0" smtClean="0">
                <a:solidFill>
                  <a:schemeClr val="tx1"/>
                </a:solidFill>
                <a:latin typeface="+mj-ea"/>
                <a:ea typeface="+mj-ea"/>
              </a:rPr>
              <a:t>1</a:t>
            </a:r>
            <a:r>
              <a:rPr lang="ja-JP" altLang="en-US" sz="600" dirty="0" smtClean="0">
                <a:solidFill>
                  <a:schemeClr val="tx1"/>
                </a:solidFill>
                <a:latin typeface="+mj-ea"/>
                <a:ea typeface="+mj-ea"/>
              </a:rPr>
              <a:t>商品の落札とさせていただきます、入札のキャンセル、落札のキャンセルは受付ませんのでご了承ください。</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同一商品に同額の最高価格が入札された場合、厳正なる抽選により決定させていただきます。</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20" name="正方形/長方形 119"/>
          <p:cNvSpPr/>
          <p:nvPr/>
        </p:nvSpPr>
        <p:spPr>
          <a:xfrm>
            <a:off x="2649821" y="6328792"/>
            <a:ext cx="1861038" cy="118695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ご入金には、大丸各種カード、各種クレジットカードは使用できません。</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現金振込みにて指定期日までに指定口座にお振込み願います。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各種優待券、割引券等はご使用になれません。</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ご入金確認後、商品をお届けさせていただきます（</a:t>
            </a:r>
            <a:r>
              <a:rPr lang="en-US" altLang="ja-JP" sz="600" dirty="0" smtClean="0">
                <a:solidFill>
                  <a:schemeClr val="tx1"/>
                </a:solidFill>
                <a:latin typeface="+mj-ea"/>
                <a:ea typeface="+mj-ea"/>
              </a:rPr>
              <a:t>2018</a:t>
            </a:r>
            <a:r>
              <a:rPr lang="ja-JP" altLang="en-US" sz="600" dirty="0" smtClean="0">
                <a:solidFill>
                  <a:schemeClr val="tx1"/>
                </a:solidFill>
                <a:latin typeface="+mj-ea"/>
                <a:ea typeface="+mj-ea"/>
              </a:rPr>
              <a:t>年</a:t>
            </a:r>
            <a:r>
              <a:rPr lang="en-US" altLang="ja-JP" sz="600" dirty="0" smtClean="0">
                <a:solidFill>
                  <a:schemeClr val="tx1"/>
                </a:solidFill>
                <a:latin typeface="+mj-ea"/>
                <a:ea typeface="+mj-ea"/>
              </a:rPr>
              <a:t>1</a:t>
            </a:r>
            <a:r>
              <a:rPr lang="ja-JP" altLang="en-US" sz="600" dirty="0" smtClean="0">
                <a:solidFill>
                  <a:schemeClr val="tx1"/>
                </a:solidFill>
                <a:latin typeface="+mj-ea"/>
                <a:ea typeface="+mj-ea"/>
              </a:rPr>
              <a:t>月中旬頃発送予定）。</a:t>
            </a:r>
            <a:endParaRPr lang="en-US" altLang="ja-JP" sz="600" dirty="0" smtClean="0">
              <a:solidFill>
                <a:schemeClr val="tx1"/>
              </a:solidFill>
              <a:latin typeface="+mj-ea"/>
              <a:ea typeface="+mj-ea"/>
            </a:endParaRPr>
          </a:p>
          <a:p>
            <a:r>
              <a:rPr lang="ja-JP" altLang="en-US" sz="600" dirty="0">
                <a:solidFill>
                  <a:schemeClr val="tx1"/>
                </a:solidFill>
                <a:latin typeface="+mj-ea"/>
                <a:ea typeface="+mj-ea"/>
              </a:rPr>
              <a:t>送料</a:t>
            </a:r>
            <a:r>
              <a:rPr lang="ja-JP" altLang="en-US" sz="600" dirty="0" smtClean="0">
                <a:solidFill>
                  <a:schemeClr val="tx1"/>
                </a:solidFill>
                <a:latin typeface="+mj-ea"/>
                <a:ea typeface="+mj-ea"/>
              </a:rPr>
              <a:t>は国内発送の場合のみ、当方で負担いたします（海外発送は対応いたしません）。</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返品は不可とさせていただきます。</a:t>
            </a:r>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23" name="正方形/長方形 122"/>
          <p:cNvSpPr/>
          <p:nvPr/>
        </p:nvSpPr>
        <p:spPr>
          <a:xfrm>
            <a:off x="2649821" y="7836855"/>
            <a:ext cx="1861038" cy="118695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お客様の個人情報は、原画作品落札のご確認または落札品のお届けのみに使用させていただきます。</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当オークション勝因はロバート・ライアン氏からチャリティの趣旨にご賛同いただき、ご提供いただいたものです。</a:t>
            </a:r>
            <a:endParaRPr lang="en-US" altLang="ja-JP" sz="600" dirty="0" smtClean="0">
              <a:solidFill>
                <a:schemeClr val="tx1"/>
              </a:solidFill>
              <a:latin typeface="+mj-ea"/>
              <a:ea typeface="+mj-ea"/>
            </a:endParaRPr>
          </a:p>
          <a:p>
            <a:r>
              <a:rPr lang="ja-JP" altLang="en-US" sz="600" dirty="0">
                <a:solidFill>
                  <a:schemeClr val="tx1"/>
                </a:solidFill>
                <a:latin typeface="+mj-ea"/>
                <a:ea typeface="+mj-ea"/>
              </a:rPr>
              <a:t>販売</a:t>
            </a:r>
            <a:r>
              <a:rPr lang="ja-JP" altLang="en-US" sz="600" dirty="0" smtClean="0">
                <a:solidFill>
                  <a:schemeClr val="tx1"/>
                </a:solidFill>
                <a:latin typeface="+mj-ea"/>
                <a:ea typeface="+mj-ea"/>
              </a:rPr>
              <a:t>を目的としたものではございません。</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掲載</a:t>
            </a:r>
            <a:r>
              <a:rPr lang="ja-JP" altLang="en-US" sz="600" dirty="0">
                <a:solidFill>
                  <a:schemeClr val="tx1"/>
                </a:solidFill>
                <a:latin typeface="+mj-ea"/>
                <a:ea typeface="+mj-ea"/>
              </a:rPr>
              <a:t>の</a:t>
            </a:r>
            <a:r>
              <a:rPr lang="ja-JP" altLang="en-US" sz="600" dirty="0" smtClean="0">
                <a:solidFill>
                  <a:schemeClr val="tx1"/>
                </a:solidFill>
                <a:latin typeface="+mj-ea"/>
                <a:ea typeface="+mj-ea"/>
              </a:rPr>
              <a:t>サイズは大丸松坂屋百貨店サイドで計測したものです。落札権の転売や譲渡、商業目的の入札はご遠慮ください。</a:t>
            </a:r>
            <a:endParaRPr lang="en-US" altLang="ja-JP" sz="600" dirty="0" smtClean="0">
              <a:solidFill>
                <a:schemeClr val="tx1"/>
              </a:solidFill>
              <a:latin typeface="+mj-ea"/>
              <a:ea typeface="+mj-ea"/>
            </a:endParaRPr>
          </a:p>
        </p:txBody>
      </p:sp>
      <p:sp>
        <p:nvSpPr>
          <p:cNvPr id="134" name="正方形/長方形 133"/>
          <p:cNvSpPr/>
          <p:nvPr/>
        </p:nvSpPr>
        <p:spPr>
          <a:xfrm>
            <a:off x="2681657" y="8927369"/>
            <a:ext cx="1797368" cy="39323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900" b="1" dirty="0" smtClean="0">
                <a:solidFill>
                  <a:schemeClr val="tx1"/>
                </a:solidFill>
                <a:latin typeface="+mj-ea"/>
                <a:ea typeface="+mj-ea"/>
              </a:rPr>
              <a:t>チャリティーオークション</a:t>
            </a:r>
            <a:endParaRPr lang="en-US" altLang="ja-JP" sz="900" b="1" dirty="0" smtClean="0">
              <a:solidFill>
                <a:schemeClr val="tx1"/>
              </a:solidFill>
              <a:latin typeface="+mj-ea"/>
              <a:ea typeface="+mj-ea"/>
            </a:endParaRPr>
          </a:p>
          <a:p>
            <a:pPr algn="ctr"/>
            <a:r>
              <a:rPr lang="ja-JP" altLang="en-US" sz="900" b="1" dirty="0" smtClean="0">
                <a:solidFill>
                  <a:schemeClr val="tx1"/>
                </a:solidFill>
                <a:latin typeface="+mj-ea"/>
                <a:ea typeface="+mj-ea"/>
              </a:rPr>
              <a:t>入札</a:t>
            </a:r>
            <a:r>
              <a:rPr lang="ja-JP" altLang="en-US" sz="900" b="1" dirty="0">
                <a:solidFill>
                  <a:schemeClr val="tx1"/>
                </a:solidFill>
                <a:latin typeface="+mj-ea"/>
                <a:ea typeface="+mj-ea"/>
              </a:rPr>
              <a:t>フォーム</a:t>
            </a:r>
            <a:r>
              <a:rPr lang="ja-JP" altLang="en-US" sz="900" b="1" dirty="0" smtClean="0">
                <a:solidFill>
                  <a:schemeClr val="tx1"/>
                </a:solidFill>
                <a:latin typeface="+mj-ea"/>
                <a:ea typeface="+mj-ea"/>
              </a:rPr>
              <a:t>　　　</a:t>
            </a:r>
            <a:endParaRPr lang="ja-JP" altLang="en-US" sz="900" b="1" dirty="0">
              <a:solidFill>
                <a:schemeClr val="tx1"/>
              </a:solidFill>
              <a:latin typeface="+mj-ea"/>
              <a:ea typeface="+mj-ea"/>
            </a:endParaRPr>
          </a:p>
        </p:txBody>
      </p:sp>
      <p:sp>
        <p:nvSpPr>
          <p:cNvPr id="136" name="正方形/長方形 135"/>
          <p:cNvSpPr/>
          <p:nvPr/>
        </p:nvSpPr>
        <p:spPr>
          <a:xfrm>
            <a:off x="4972748" y="1722383"/>
            <a:ext cx="1851990" cy="63847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ロブ・ライアン原画展示＆</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チャリティーオークション</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＜店頭＆</a:t>
            </a:r>
            <a:r>
              <a:rPr lang="en-US" altLang="ja-JP" sz="800" b="1" dirty="0" smtClean="0">
                <a:solidFill>
                  <a:schemeClr val="tx1"/>
                </a:solidFill>
                <a:latin typeface="+mj-ea"/>
                <a:ea typeface="+mj-ea"/>
              </a:rPr>
              <a:t>WEB</a:t>
            </a:r>
            <a:r>
              <a:rPr lang="ja-JP" altLang="en-US" sz="800" b="1" dirty="0" smtClean="0">
                <a:solidFill>
                  <a:schemeClr val="tx1"/>
                </a:solidFill>
                <a:latin typeface="+mj-ea"/>
                <a:ea typeface="+mj-ea"/>
              </a:rPr>
              <a:t>＞</a:t>
            </a:r>
          </a:p>
        </p:txBody>
      </p:sp>
      <p:sp>
        <p:nvSpPr>
          <p:cNvPr id="137" name="正方形/長方形 136"/>
          <p:cNvSpPr/>
          <p:nvPr/>
        </p:nvSpPr>
        <p:spPr>
          <a:xfrm>
            <a:off x="4943092" y="2457642"/>
            <a:ext cx="1881645" cy="235898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38" name="正方形/長方形 137"/>
          <p:cNvSpPr/>
          <p:nvPr/>
        </p:nvSpPr>
        <p:spPr>
          <a:xfrm>
            <a:off x="4943092" y="2182349"/>
            <a:ext cx="1881645"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pPr algn="ctr"/>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p:txBody>
      </p:sp>
      <p:sp>
        <p:nvSpPr>
          <p:cNvPr id="144" name="正方形/長方形 143"/>
          <p:cNvSpPr/>
          <p:nvPr/>
        </p:nvSpPr>
        <p:spPr>
          <a:xfrm>
            <a:off x="4953039" y="5104656"/>
            <a:ext cx="1871698" cy="77670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額装サイズ：</a:t>
            </a:r>
            <a:r>
              <a:rPr lang="en-US" altLang="ja-JP" sz="600" dirty="0" smtClean="0">
                <a:solidFill>
                  <a:schemeClr val="tx1"/>
                </a:solidFill>
                <a:latin typeface="+mj-ea"/>
              </a:rPr>
              <a:t>00.0</a:t>
            </a:r>
            <a:r>
              <a:rPr lang="ja-JP" altLang="en-US" sz="600" dirty="0" smtClean="0">
                <a:solidFill>
                  <a:schemeClr val="tx1"/>
                </a:solidFill>
                <a:latin typeface="+mj-ea"/>
              </a:rPr>
              <a:t>ｃｍ</a:t>
            </a:r>
            <a:r>
              <a:rPr lang="en-US" altLang="ja-JP" sz="600" dirty="0" smtClean="0">
                <a:solidFill>
                  <a:schemeClr val="tx1"/>
                </a:solidFill>
                <a:latin typeface="+mj-ea"/>
              </a:rPr>
              <a:t>×00</a:t>
            </a:r>
            <a:r>
              <a:rPr lang="ja-JP" altLang="en-US" sz="600" dirty="0" smtClean="0">
                <a:solidFill>
                  <a:schemeClr val="tx1"/>
                </a:solidFill>
                <a:latin typeface="+mj-ea"/>
              </a:rPr>
              <a:t>ｃｍ</a:t>
            </a:r>
            <a:endParaRPr lang="en-US" altLang="ja-JP" sz="600" dirty="0" smtClean="0">
              <a:solidFill>
                <a:schemeClr val="tx1"/>
              </a:solidFill>
              <a:latin typeface="+mj-ea"/>
            </a:endParaRPr>
          </a:p>
          <a:p>
            <a:r>
              <a:rPr lang="ja-JP" altLang="en-US" sz="600" dirty="0" smtClean="0">
                <a:solidFill>
                  <a:schemeClr val="tx1"/>
                </a:solidFill>
                <a:latin typeface="+mj-ea"/>
              </a:rPr>
              <a:t>最低入札価格：税込</a:t>
            </a:r>
            <a:r>
              <a:rPr lang="en-US" altLang="ja-JP" sz="600" dirty="0" smtClean="0">
                <a:solidFill>
                  <a:schemeClr val="tx1"/>
                </a:solidFill>
                <a:latin typeface="+mj-ea"/>
              </a:rPr>
              <a:t>100,000</a:t>
            </a:r>
            <a:r>
              <a:rPr lang="ja-JP" altLang="en-US" sz="600" dirty="0" smtClean="0">
                <a:solidFill>
                  <a:schemeClr val="tx1"/>
                </a:solidFill>
                <a:latin typeface="+mj-ea"/>
              </a:rPr>
              <a:t>円</a:t>
            </a:r>
            <a:endParaRPr lang="en-US" altLang="ja-JP" sz="600" dirty="0" smtClean="0">
              <a:solidFill>
                <a:schemeClr val="tx1"/>
              </a:solidFill>
              <a:latin typeface="+mj-ea"/>
            </a:endParaRP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r>
              <a:rPr lang="ja-JP" altLang="en-US" sz="600" dirty="0">
                <a:solidFill>
                  <a:schemeClr val="tx1"/>
                </a:solidFill>
                <a:latin typeface="+mj-ea"/>
              </a:rPr>
              <a:t>　</a:t>
            </a:r>
            <a:r>
              <a:rPr lang="en-US" altLang="ja-JP" sz="600" dirty="0" smtClean="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r>
              <a:rPr lang="ja-JP" altLang="en-US" sz="600" dirty="0">
                <a:solidFill>
                  <a:schemeClr val="tx1"/>
                </a:solidFill>
                <a:latin typeface="+mj-ea"/>
              </a:rPr>
              <a:t>：</a:t>
            </a:r>
            <a:r>
              <a:rPr lang="en-US" altLang="ja-JP" sz="600" dirty="0" smtClean="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45" name="正方形/長方形 144"/>
          <p:cNvSpPr/>
          <p:nvPr/>
        </p:nvSpPr>
        <p:spPr>
          <a:xfrm>
            <a:off x="4943092" y="6614341"/>
            <a:ext cx="1881645" cy="2358981"/>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46" name="正方形/長方形 145"/>
          <p:cNvSpPr/>
          <p:nvPr/>
        </p:nvSpPr>
        <p:spPr>
          <a:xfrm>
            <a:off x="4943092" y="6339048"/>
            <a:ext cx="1881645"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pPr algn="ctr"/>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p:txBody>
      </p:sp>
      <p:sp>
        <p:nvSpPr>
          <p:cNvPr id="147" name="正方形/長方形 146"/>
          <p:cNvSpPr/>
          <p:nvPr/>
        </p:nvSpPr>
        <p:spPr>
          <a:xfrm>
            <a:off x="4953039" y="9248016"/>
            <a:ext cx="1871698" cy="77670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額装サイズ：</a:t>
            </a:r>
            <a:r>
              <a:rPr lang="en-US" altLang="ja-JP" sz="600" dirty="0" smtClean="0">
                <a:solidFill>
                  <a:schemeClr val="tx1"/>
                </a:solidFill>
                <a:latin typeface="+mj-ea"/>
              </a:rPr>
              <a:t>00.0</a:t>
            </a:r>
            <a:r>
              <a:rPr lang="ja-JP" altLang="en-US" sz="600" dirty="0" smtClean="0">
                <a:solidFill>
                  <a:schemeClr val="tx1"/>
                </a:solidFill>
                <a:latin typeface="+mj-ea"/>
              </a:rPr>
              <a:t>ｃｍ</a:t>
            </a:r>
            <a:r>
              <a:rPr lang="en-US" altLang="ja-JP" sz="600" dirty="0" smtClean="0">
                <a:solidFill>
                  <a:schemeClr val="tx1"/>
                </a:solidFill>
                <a:latin typeface="+mj-ea"/>
              </a:rPr>
              <a:t>×00</a:t>
            </a:r>
            <a:r>
              <a:rPr lang="ja-JP" altLang="en-US" sz="600" dirty="0" smtClean="0">
                <a:solidFill>
                  <a:schemeClr val="tx1"/>
                </a:solidFill>
                <a:latin typeface="+mj-ea"/>
              </a:rPr>
              <a:t>ｃｍ</a:t>
            </a:r>
            <a:endParaRPr lang="en-US" altLang="ja-JP" sz="600" dirty="0" smtClean="0">
              <a:solidFill>
                <a:schemeClr val="tx1"/>
              </a:solidFill>
              <a:latin typeface="+mj-ea"/>
            </a:endParaRPr>
          </a:p>
          <a:p>
            <a:r>
              <a:rPr lang="ja-JP" altLang="en-US" sz="600" dirty="0" smtClean="0">
                <a:solidFill>
                  <a:schemeClr val="tx1"/>
                </a:solidFill>
                <a:latin typeface="+mj-ea"/>
              </a:rPr>
              <a:t>最低入札価格：税込</a:t>
            </a:r>
            <a:r>
              <a:rPr lang="en-US" altLang="ja-JP" sz="600" dirty="0" smtClean="0">
                <a:solidFill>
                  <a:schemeClr val="tx1"/>
                </a:solidFill>
                <a:latin typeface="+mj-ea"/>
              </a:rPr>
              <a:t>100,000</a:t>
            </a:r>
            <a:r>
              <a:rPr lang="ja-JP" altLang="en-US" sz="600" dirty="0" smtClean="0">
                <a:solidFill>
                  <a:schemeClr val="tx1"/>
                </a:solidFill>
                <a:latin typeface="+mj-ea"/>
              </a:rPr>
              <a:t>円</a:t>
            </a:r>
            <a:endParaRPr lang="en-US" altLang="ja-JP" sz="600" dirty="0" smtClean="0">
              <a:solidFill>
                <a:schemeClr val="tx1"/>
              </a:solidFill>
              <a:latin typeface="+mj-ea"/>
            </a:endParaRPr>
          </a:p>
          <a:p>
            <a:r>
              <a:rPr lang="ja-JP" altLang="en-US" sz="600" dirty="0" smtClean="0">
                <a:solidFill>
                  <a:schemeClr val="tx1"/>
                </a:solidFill>
                <a:latin typeface="+mj-ea"/>
              </a:rPr>
              <a:t>展示場所：</a:t>
            </a:r>
            <a:endParaRPr lang="en-US" altLang="ja-JP" sz="600" dirty="0" smtClean="0">
              <a:solidFill>
                <a:schemeClr val="tx1"/>
              </a:solidFill>
              <a:latin typeface="+mj-ea"/>
            </a:endParaRPr>
          </a:p>
          <a:p>
            <a:r>
              <a:rPr lang="ja-JP" altLang="en-US" sz="600" dirty="0" smtClean="0">
                <a:solidFill>
                  <a:schemeClr val="tx1"/>
                </a:solidFill>
                <a:latin typeface="+mj-ea"/>
              </a:rPr>
              <a:t>大丸○○店</a:t>
            </a:r>
            <a:r>
              <a:rPr lang="ja-JP" altLang="en-US" sz="600" dirty="0">
                <a:solidFill>
                  <a:schemeClr val="tx1"/>
                </a:solidFill>
                <a:latin typeface="+mj-ea"/>
              </a:rPr>
              <a:t>　</a:t>
            </a:r>
            <a:r>
              <a:rPr lang="en-US" altLang="ja-JP" sz="600" dirty="0" smtClean="0">
                <a:solidFill>
                  <a:schemeClr val="tx1"/>
                </a:solidFill>
                <a:latin typeface="+mj-ea"/>
              </a:rPr>
              <a:t>0</a:t>
            </a:r>
            <a:r>
              <a:rPr lang="ja-JP" altLang="en-US" sz="600" dirty="0" smtClean="0">
                <a:solidFill>
                  <a:schemeClr val="tx1"/>
                </a:solidFill>
                <a:latin typeface="+mj-ea"/>
              </a:rPr>
              <a:t>階○○○○○○○○○</a:t>
            </a:r>
            <a:endParaRPr lang="en-US" altLang="ja-JP" sz="600" dirty="0" smtClean="0">
              <a:solidFill>
                <a:schemeClr val="tx1"/>
              </a:solidFill>
              <a:latin typeface="+mj-ea"/>
            </a:endParaRPr>
          </a:p>
          <a:p>
            <a:r>
              <a:rPr lang="ja-JP" altLang="en-US" sz="600" dirty="0" smtClean="0">
                <a:solidFill>
                  <a:schemeClr val="tx1"/>
                </a:solidFill>
                <a:latin typeface="+mj-ea"/>
              </a:rPr>
              <a:t>展示期間</a:t>
            </a:r>
            <a:r>
              <a:rPr lang="ja-JP" altLang="en-US" sz="600" dirty="0">
                <a:solidFill>
                  <a:schemeClr val="tx1"/>
                </a:solidFill>
                <a:latin typeface="+mj-ea"/>
              </a:rPr>
              <a:t>：</a:t>
            </a:r>
            <a:r>
              <a:rPr lang="en-US" altLang="ja-JP" sz="600" dirty="0" smtClean="0">
                <a:solidFill>
                  <a:schemeClr val="tx1"/>
                </a:solidFill>
                <a:latin typeface="+mj-ea"/>
              </a:rPr>
              <a:t>00</a:t>
            </a:r>
            <a:r>
              <a:rPr lang="ja-JP" altLang="en-US" sz="600" dirty="0" smtClean="0">
                <a:solidFill>
                  <a:schemeClr val="tx1"/>
                </a:solidFill>
                <a:latin typeface="+mj-ea"/>
              </a:rPr>
              <a:t>月</a:t>
            </a:r>
            <a:r>
              <a:rPr lang="en-US" altLang="ja-JP" sz="600" dirty="0" smtClean="0">
                <a:solidFill>
                  <a:schemeClr val="tx1"/>
                </a:solidFill>
                <a:latin typeface="+mj-ea"/>
              </a:rPr>
              <a:t>00</a:t>
            </a:r>
            <a:r>
              <a:rPr lang="ja-JP" altLang="en-US" sz="600" dirty="0" smtClean="0">
                <a:solidFill>
                  <a:schemeClr val="tx1"/>
                </a:solidFill>
                <a:latin typeface="+mj-ea"/>
              </a:rPr>
              <a:t>日（○）→</a:t>
            </a:r>
            <a:r>
              <a:rPr lang="en-US" altLang="ja-JP" sz="600" dirty="0" smtClean="0">
                <a:solidFill>
                  <a:schemeClr val="tx1"/>
                </a:solidFill>
                <a:latin typeface="+mj-ea"/>
              </a:rPr>
              <a:t>25</a:t>
            </a:r>
            <a:r>
              <a:rPr lang="ja-JP" altLang="en-US" sz="600" dirty="0" smtClean="0">
                <a:solidFill>
                  <a:schemeClr val="tx1"/>
                </a:solidFill>
                <a:latin typeface="+mj-ea"/>
              </a:rPr>
              <a:t>日（○）</a:t>
            </a:r>
            <a:endParaRPr lang="en-US" altLang="ja-JP" sz="600" dirty="0" smtClean="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48" name="正方形/長方形 147"/>
          <p:cNvSpPr/>
          <p:nvPr/>
        </p:nvSpPr>
        <p:spPr>
          <a:xfrm>
            <a:off x="4992918" y="5722754"/>
            <a:ext cx="1797368"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チャリティーオークション</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ページへ戻る　　　</a:t>
            </a:r>
            <a:endParaRPr lang="ja-JP" altLang="en-US" sz="700" dirty="0">
              <a:solidFill>
                <a:schemeClr val="tx1"/>
              </a:solidFill>
              <a:latin typeface="+mj-ea"/>
              <a:ea typeface="+mj-ea"/>
            </a:endParaRPr>
          </a:p>
        </p:txBody>
      </p:sp>
      <p:sp>
        <p:nvSpPr>
          <p:cNvPr id="149" name="正方形/長方形 148"/>
          <p:cNvSpPr/>
          <p:nvPr/>
        </p:nvSpPr>
        <p:spPr>
          <a:xfrm>
            <a:off x="4992918" y="9857184"/>
            <a:ext cx="1797368" cy="2985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チャリティーオークション</a:t>
            </a:r>
            <a:endParaRPr lang="en-US" altLang="ja-JP" sz="700" dirty="0" smtClean="0">
              <a:solidFill>
                <a:schemeClr val="tx1"/>
              </a:solidFill>
              <a:latin typeface="+mj-ea"/>
              <a:ea typeface="+mj-ea"/>
            </a:endParaRPr>
          </a:p>
          <a:p>
            <a:pPr algn="ctr"/>
            <a:r>
              <a:rPr lang="ja-JP" altLang="en-US" sz="700" dirty="0" smtClean="0">
                <a:solidFill>
                  <a:schemeClr val="tx1"/>
                </a:solidFill>
                <a:latin typeface="+mj-ea"/>
                <a:ea typeface="+mj-ea"/>
              </a:rPr>
              <a:t>ページへ戻る　　　</a:t>
            </a:r>
            <a:endParaRPr lang="ja-JP" altLang="en-US" sz="700" dirty="0">
              <a:solidFill>
                <a:schemeClr val="tx1"/>
              </a:solidFill>
              <a:latin typeface="+mj-ea"/>
              <a:ea typeface="+mj-ea"/>
            </a:endParaRPr>
          </a:p>
        </p:txBody>
      </p:sp>
      <p:sp>
        <p:nvSpPr>
          <p:cNvPr id="150" name="正方形/長方形 149"/>
          <p:cNvSpPr/>
          <p:nvPr/>
        </p:nvSpPr>
        <p:spPr>
          <a:xfrm>
            <a:off x="7262858" y="1156216"/>
            <a:ext cx="1851990" cy="63847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ロブ・ライアン原画</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チャリティーオークション</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入札フォーム</a:t>
            </a:r>
          </a:p>
        </p:txBody>
      </p:sp>
      <p:sp>
        <p:nvSpPr>
          <p:cNvPr id="151" name="正方形/長方形 150"/>
          <p:cNvSpPr/>
          <p:nvPr/>
        </p:nvSpPr>
        <p:spPr>
          <a:xfrm>
            <a:off x="7172275" y="856184"/>
            <a:ext cx="2028568"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■ロブ・ライアンチャリティーオークション入札フォーム</a:t>
            </a:r>
            <a:endParaRPr lang="en-US" altLang="ja-JP" sz="600" dirty="0" smtClean="0">
              <a:solidFill>
                <a:schemeClr val="tx1"/>
              </a:solidFill>
              <a:latin typeface="+mj-ea"/>
              <a:ea typeface="+mj-ea"/>
            </a:endParaRPr>
          </a:p>
        </p:txBody>
      </p:sp>
      <p:sp>
        <p:nvSpPr>
          <p:cNvPr id="152" name="正方形/長方形 151"/>
          <p:cNvSpPr/>
          <p:nvPr/>
        </p:nvSpPr>
        <p:spPr>
          <a:xfrm>
            <a:off x="7253810" y="1602454"/>
            <a:ext cx="1861038" cy="35414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■入札期間</a:t>
            </a:r>
            <a:endParaRPr lang="en-US" altLang="ja-JP" sz="600" dirty="0" smtClean="0">
              <a:solidFill>
                <a:schemeClr val="tx1"/>
              </a:solidFill>
              <a:latin typeface="+mj-ea"/>
              <a:ea typeface="+mj-ea"/>
            </a:endParaRPr>
          </a:p>
          <a:p>
            <a:pPr algn="ctr"/>
            <a:r>
              <a:rPr lang="ja-JP" altLang="en-US" sz="600" dirty="0" smtClean="0">
                <a:solidFill>
                  <a:schemeClr val="tx1"/>
                </a:solidFill>
                <a:latin typeface="+mj-ea"/>
                <a:ea typeface="+mj-ea"/>
              </a:rPr>
              <a:t>２０１７年　１２月０日（○）→２５日（○）</a:t>
            </a:r>
            <a:endParaRPr lang="en-US" altLang="ja-JP" sz="600" dirty="0" smtClean="0">
              <a:solidFill>
                <a:schemeClr val="tx1"/>
              </a:solidFill>
              <a:latin typeface="+mj-ea"/>
              <a:ea typeface="+mj-ea"/>
            </a:endParaRPr>
          </a:p>
          <a:p>
            <a:pPr algn="ctr"/>
            <a:endParaRPr lang="en-US" altLang="ja-JP" sz="600" dirty="0">
              <a:solidFill>
                <a:schemeClr val="tx1"/>
              </a:solidFill>
              <a:latin typeface="+mj-ea"/>
              <a:ea typeface="+mj-ea"/>
            </a:endParaRPr>
          </a:p>
          <a:p>
            <a:pPr algn="ctr"/>
            <a:endParaRPr lang="en-US" altLang="ja-JP" sz="600" dirty="0">
              <a:solidFill>
                <a:schemeClr val="tx1"/>
              </a:solidFill>
              <a:latin typeface="+mj-ea"/>
              <a:ea typeface="+mj-ea"/>
            </a:endParaRPr>
          </a:p>
          <a:p>
            <a:pPr algn="ctr"/>
            <a:endParaRPr lang="en-US" altLang="ja-JP" sz="600" dirty="0" smtClean="0">
              <a:solidFill>
                <a:schemeClr val="tx1"/>
              </a:solidFill>
              <a:latin typeface="+mj-ea"/>
              <a:ea typeface="+mj-ea"/>
            </a:endParaRPr>
          </a:p>
          <a:p>
            <a:pPr algn="ctr"/>
            <a:endParaRPr lang="en-US" altLang="ja-JP" sz="600" dirty="0" smtClean="0">
              <a:solidFill>
                <a:schemeClr val="tx1"/>
              </a:solidFill>
              <a:latin typeface="+mj-ea"/>
              <a:ea typeface="+mj-ea"/>
            </a:endParaRPr>
          </a:p>
        </p:txBody>
      </p:sp>
      <p:sp>
        <p:nvSpPr>
          <p:cNvPr id="153" name="正方形/長方形 152"/>
          <p:cNvSpPr/>
          <p:nvPr/>
        </p:nvSpPr>
        <p:spPr>
          <a:xfrm>
            <a:off x="2649821" y="4095351"/>
            <a:ext cx="1851990" cy="63847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入札要項</a:t>
            </a:r>
          </a:p>
        </p:txBody>
      </p:sp>
      <p:sp>
        <p:nvSpPr>
          <p:cNvPr id="154" name="正方形/長方形 153"/>
          <p:cNvSpPr/>
          <p:nvPr/>
        </p:nvSpPr>
        <p:spPr>
          <a:xfrm>
            <a:off x="2649822" y="4378199"/>
            <a:ext cx="1861038" cy="8299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下記内容をよくお読みいただき、ご同意いただいた上で</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ご入札</a:t>
            </a:r>
            <a:r>
              <a:rPr lang="ja-JP" altLang="en-US" sz="600" dirty="0">
                <a:solidFill>
                  <a:schemeClr val="tx1"/>
                </a:solidFill>
                <a:latin typeface="+mj-ea"/>
                <a:ea typeface="+mj-ea"/>
              </a:rPr>
              <a:t>お願い</a:t>
            </a:r>
            <a:r>
              <a:rPr lang="ja-JP" altLang="en-US" sz="600" dirty="0" smtClean="0">
                <a:solidFill>
                  <a:schemeClr val="tx1"/>
                </a:solidFill>
                <a:latin typeface="+mj-ea"/>
                <a:ea typeface="+mj-ea"/>
              </a:rPr>
              <a:t>します</a:t>
            </a:r>
            <a:r>
              <a:rPr lang="ja-JP" altLang="en-US" sz="600" dirty="0">
                <a:solidFill>
                  <a:schemeClr val="tx1"/>
                </a:solidFill>
                <a:latin typeface="+mj-ea"/>
                <a:ea typeface="+mj-ea"/>
              </a:rPr>
              <a:t>。</a:t>
            </a:r>
            <a:endParaRPr lang="en-US" altLang="ja-JP" sz="600" dirty="0" smtClean="0">
              <a:solidFill>
                <a:schemeClr val="tx1"/>
              </a:solidFill>
              <a:latin typeface="+mj-ea"/>
              <a:ea typeface="+mj-ea"/>
            </a:endParaRPr>
          </a:p>
        </p:txBody>
      </p:sp>
      <p:sp>
        <p:nvSpPr>
          <p:cNvPr id="155" name="正方形/長方形 154"/>
          <p:cNvSpPr/>
          <p:nvPr/>
        </p:nvSpPr>
        <p:spPr>
          <a:xfrm>
            <a:off x="7243094" y="1899836"/>
            <a:ext cx="1861038" cy="194212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入札要項を</a:t>
            </a:r>
            <a:r>
              <a:rPr lang="ja-JP" altLang="en-US" sz="600" dirty="0">
                <a:solidFill>
                  <a:schemeClr val="tx1"/>
                </a:solidFill>
                <a:latin typeface="+mj-ea"/>
              </a:rPr>
              <a:t>よくお読みいただき、ご同意いただいた上で</a:t>
            </a:r>
            <a:endParaRPr lang="en-US" altLang="ja-JP" sz="600" dirty="0">
              <a:solidFill>
                <a:schemeClr val="tx1"/>
              </a:solidFill>
              <a:latin typeface="+mj-ea"/>
            </a:endParaRPr>
          </a:p>
          <a:p>
            <a:r>
              <a:rPr lang="ja-JP" altLang="en-US" sz="600" dirty="0">
                <a:solidFill>
                  <a:schemeClr val="tx1"/>
                </a:solidFill>
                <a:latin typeface="+mj-ea"/>
              </a:rPr>
              <a:t>ご入札お願いします。</a:t>
            </a:r>
            <a:endParaRPr lang="en-US" altLang="ja-JP" sz="600" dirty="0">
              <a:solidFill>
                <a:schemeClr val="tx1"/>
              </a:solidFill>
              <a:latin typeface="+mj-ea"/>
            </a:endParaRPr>
          </a:p>
          <a:p>
            <a:r>
              <a:rPr lang="ja-JP" altLang="en-US" sz="600" dirty="0" smtClean="0">
                <a:solidFill>
                  <a:schemeClr val="tx1"/>
                </a:solidFill>
                <a:latin typeface="+mj-ea"/>
                <a:ea typeface="+mj-ea"/>
              </a:rPr>
              <a:t>必要事項をご入力の上送信してください。</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56" name="正方形/長方形 155"/>
          <p:cNvSpPr/>
          <p:nvPr/>
        </p:nvSpPr>
        <p:spPr>
          <a:xfrm>
            <a:off x="7253810" y="2355551"/>
            <a:ext cx="571126" cy="66087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57" name="正方形/長方形 156"/>
          <p:cNvSpPr/>
          <p:nvPr/>
        </p:nvSpPr>
        <p:spPr>
          <a:xfrm>
            <a:off x="7224287" y="3090041"/>
            <a:ext cx="600650" cy="5892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a:solidFill>
                  <a:schemeClr val="tx1"/>
                </a:solidFill>
                <a:latin typeface="+mj-ea"/>
              </a:rPr>
              <a:t>最低入札価格：税込</a:t>
            </a:r>
            <a:r>
              <a:rPr lang="en-US" altLang="ja-JP" sz="600" dirty="0">
                <a:solidFill>
                  <a:schemeClr val="tx1"/>
                </a:solidFill>
                <a:latin typeface="+mj-ea"/>
              </a:rPr>
              <a:t>100,000</a:t>
            </a:r>
            <a:r>
              <a:rPr lang="ja-JP" altLang="en-US" sz="600" dirty="0">
                <a:solidFill>
                  <a:schemeClr val="tx1"/>
                </a:solidFill>
                <a:latin typeface="+mj-ea"/>
              </a:rPr>
              <a:t>円</a:t>
            </a:r>
            <a:endParaRPr lang="en-US" altLang="ja-JP" sz="600" dirty="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58" name="正方形/長方形 157"/>
          <p:cNvSpPr/>
          <p:nvPr/>
        </p:nvSpPr>
        <p:spPr>
          <a:xfrm>
            <a:off x="7918051" y="2355551"/>
            <a:ext cx="571126" cy="66087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59" name="正方形/長方形 158"/>
          <p:cNvSpPr/>
          <p:nvPr/>
        </p:nvSpPr>
        <p:spPr>
          <a:xfrm>
            <a:off x="7888528" y="3090041"/>
            <a:ext cx="600650" cy="5892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a:solidFill>
                  <a:schemeClr val="tx1"/>
                </a:solidFill>
                <a:latin typeface="+mj-ea"/>
              </a:rPr>
              <a:t>最低入札価格：税込</a:t>
            </a:r>
            <a:r>
              <a:rPr lang="en-US" altLang="ja-JP" sz="600" dirty="0">
                <a:solidFill>
                  <a:schemeClr val="tx1"/>
                </a:solidFill>
                <a:latin typeface="+mj-ea"/>
              </a:rPr>
              <a:t>100,000</a:t>
            </a:r>
            <a:r>
              <a:rPr lang="ja-JP" altLang="en-US" sz="600" dirty="0">
                <a:solidFill>
                  <a:schemeClr val="tx1"/>
                </a:solidFill>
                <a:latin typeface="+mj-ea"/>
              </a:rPr>
              <a:t>円</a:t>
            </a:r>
            <a:endParaRPr lang="en-US" altLang="ja-JP" sz="600" dirty="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60" name="正方形/長方形 159"/>
          <p:cNvSpPr/>
          <p:nvPr/>
        </p:nvSpPr>
        <p:spPr>
          <a:xfrm>
            <a:off x="8543722" y="2355551"/>
            <a:ext cx="571126" cy="66087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62" name="正方形/長方形 161"/>
          <p:cNvSpPr/>
          <p:nvPr/>
        </p:nvSpPr>
        <p:spPr>
          <a:xfrm>
            <a:off x="8514199" y="3090041"/>
            <a:ext cx="600650" cy="5892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a:solidFill>
                  <a:schemeClr val="tx1"/>
                </a:solidFill>
                <a:latin typeface="+mj-ea"/>
              </a:rPr>
              <a:t>最低入札価格：税込</a:t>
            </a:r>
            <a:r>
              <a:rPr lang="en-US" altLang="ja-JP" sz="600" dirty="0">
                <a:solidFill>
                  <a:schemeClr val="tx1"/>
                </a:solidFill>
                <a:latin typeface="+mj-ea"/>
              </a:rPr>
              <a:t>100,000</a:t>
            </a:r>
            <a:r>
              <a:rPr lang="ja-JP" altLang="en-US" sz="600" dirty="0">
                <a:solidFill>
                  <a:schemeClr val="tx1"/>
                </a:solidFill>
                <a:latin typeface="+mj-ea"/>
              </a:rPr>
              <a:t>円</a:t>
            </a:r>
            <a:endParaRPr lang="en-US" altLang="ja-JP" sz="600" dirty="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63" name="正方形/長方形 162"/>
          <p:cNvSpPr/>
          <p:nvPr/>
        </p:nvSpPr>
        <p:spPr>
          <a:xfrm>
            <a:off x="7253810" y="3691510"/>
            <a:ext cx="571126" cy="66087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64" name="正方形/長方形 163"/>
          <p:cNvSpPr/>
          <p:nvPr/>
        </p:nvSpPr>
        <p:spPr>
          <a:xfrm>
            <a:off x="7224287" y="4426000"/>
            <a:ext cx="600650" cy="5892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a:solidFill>
                  <a:schemeClr val="tx1"/>
                </a:solidFill>
                <a:latin typeface="+mj-ea"/>
              </a:rPr>
              <a:t>最低入札価格：税込</a:t>
            </a:r>
            <a:r>
              <a:rPr lang="en-US" altLang="ja-JP" sz="600" dirty="0">
                <a:solidFill>
                  <a:schemeClr val="tx1"/>
                </a:solidFill>
                <a:latin typeface="+mj-ea"/>
              </a:rPr>
              <a:t>100,000</a:t>
            </a:r>
            <a:r>
              <a:rPr lang="ja-JP" altLang="en-US" sz="600" dirty="0">
                <a:solidFill>
                  <a:schemeClr val="tx1"/>
                </a:solidFill>
                <a:latin typeface="+mj-ea"/>
              </a:rPr>
              <a:t>円</a:t>
            </a:r>
            <a:endParaRPr lang="en-US" altLang="ja-JP" sz="600" dirty="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65" name="正方形/長方形 164"/>
          <p:cNvSpPr/>
          <p:nvPr/>
        </p:nvSpPr>
        <p:spPr>
          <a:xfrm>
            <a:off x="7918051" y="3691510"/>
            <a:ext cx="571126" cy="66087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66" name="正方形/長方形 165"/>
          <p:cNvSpPr/>
          <p:nvPr/>
        </p:nvSpPr>
        <p:spPr>
          <a:xfrm>
            <a:off x="7888528" y="4426000"/>
            <a:ext cx="600650" cy="58929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　</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 ○○○○○</a:t>
            </a:r>
            <a:r>
              <a:rPr lang="en-US" altLang="ja-JP" sz="600" dirty="0" smtClean="0">
                <a:solidFill>
                  <a:schemeClr val="tx1"/>
                </a:solidFill>
                <a:latin typeface="+mj-ea"/>
                <a:ea typeface="+mj-ea"/>
              </a:rPr>
              <a:t>]</a:t>
            </a:r>
          </a:p>
          <a:p>
            <a:r>
              <a:rPr lang="ja-JP" altLang="en-US" sz="600" dirty="0">
                <a:solidFill>
                  <a:schemeClr val="tx1"/>
                </a:solidFill>
                <a:latin typeface="+mj-ea"/>
              </a:rPr>
              <a:t>最低入札価格：税込</a:t>
            </a:r>
            <a:r>
              <a:rPr lang="en-US" altLang="ja-JP" sz="600" dirty="0">
                <a:solidFill>
                  <a:schemeClr val="tx1"/>
                </a:solidFill>
                <a:latin typeface="+mj-ea"/>
              </a:rPr>
              <a:t>100,000</a:t>
            </a:r>
            <a:r>
              <a:rPr lang="ja-JP" altLang="en-US" sz="600" dirty="0">
                <a:solidFill>
                  <a:schemeClr val="tx1"/>
                </a:solidFill>
                <a:latin typeface="+mj-ea"/>
              </a:rPr>
              <a:t>円</a:t>
            </a:r>
            <a:endParaRPr lang="en-US" altLang="ja-JP" sz="600" dirty="0">
              <a:solidFill>
                <a:schemeClr val="tx1"/>
              </a:solidFill>
              <a:latin typeface="+mj-ea"/>
            </a:endParaRPr>
          </a:p>
          <a:p>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67" name="正方形/長方形 166"/>
          <p:cNvSpPr/>
          <p:nvPr/>
        </p:nvSpPr>
        <p:spPr>
          <a:xfrm>
            <a:off x="7253810" y="5310735"/>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作品を選択　</a:t>
            </a:r>
            <a:endParaRPr lang="ja-JP" altLang="en-US" sz="700" dirty="0">
              <a:solidFill>
                <a:schemeClr val="tx1"/>
              </a:solidFill>
              <a:latin typeface="+mj-ea"/>
              <a:ea typeface="+mj-ea"/>
            </a:endParaRPr>
          </a:p>
        </p:txBody>
      </p:sp>
      <p:sp>
        <p:nvSpPr>
          <p:cNvPr id="168" name="正方形/長方形 167"/>
          <p:cNvSpPr/>
          <p:nvPr/>
        </p:nvSpPr>
        <p:spPr>
          <a:xfrm>
            <a:off x="7243094" y="5109693"/>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入札作品（必須）</a:t>
            </a:r>
            <a:endParaRPr lang="en-US" altLang="ja-JP" sz="600" dirty="0" smtClean="0">
              <a:solidFill>
                <a:schemeClr val="tx1"/>
              </a:solidFill>
              <a:latin typeface="+mj-ea"/>
              <a:ea typeface="+mj-ea"/>
            </a:endParaRPr>
          </a:p>
        </p:txBody>
      </p:sp>
      <p:sp>
        <p:nvSpPr>
          <p:cNvPr id="169" name="正方形/長方形 168"/>
          <p:cNvSpPr/>
          <p:nvPr/>
        </p:nvSpPr>
        <p:spPr>
          <a:xfrm>
            <a:off x="8840298" y="5310735"/>
            <a:ext cx="210880"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a:t>
            </a:r>
            <a:endParaRPr lang="ja-JP" altLang="en-US" sz="700" dirty="0">
              <a:solidFill>
                <a:schemeClr val="tx1"/>
              </a:solidFill>
              <a:latin typeface="+mj-ea"/>
              <a:ea typeface="+mj-ea"/>
            </a:endParaRPr>
          </a:p>
        </p:txBody>
      </p:sp>
      <p:sp>
        <p:nvSpPr>
          <p:cNvPr id="170" name="正方形/長方形 169"/>
          <p:cNvSpPr/>
          <p:nvPr/>
        </p:nvSpPr>
        <p:spPr>
          <a:xfrm>
            <a:off x="7253810" y="5874251"/>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72" name="正方形/長方形 171"/>
          <p:cNvSpPr/>
          <p:nvPr/>
        </p:nvSpPr>
        <p:spPr>
          <a:xfrm>
            <a:off x="7243094" y="5673209"/>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入札価格（必須）</a:t>
            </a:r>
            <a:endParaRPr lang="en-US" altLang="ja-JP" sz="600" dirty="0" smtClean="0">
              <a:solidFill>
                <a:schemeClr val="tx1"/>
              </a:solidFill>
              <a:latin typeface="+mj-ea"/>
              <a:ea typeface="+mj-ea"/>
            </a:endParaRPr>
          </a:p>
        </p:txBody>
      </p:sp>
      <p:sp>
        <p:nvSpPr>
          <p:cNvPr id="173" name="正方形/長方形 172"/>
          <p:cNvSpPr/>
          <p:nvPr/>
        </p:nvSpPr>
        <p:spPr>
          <a:xfrm>
            <a:off x="7253810" y="6396727"/>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77" name="正方形/長方形 176"/>
          <p:cNvSpPr/>
          <p:nvPr/>
        </p:nvSpPr>
        <p:spPr>
          <a:xfrm>
            <a:off x="7243094" y="6195685"/>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お名前（必須）</a:t>
            </a:r>
            <a:endParaRPr lang="en-US" altLang="ja-JP" sz="600" dirty="0" smtClean="0">
              <a:solidFill>
                <a:schemeClr val="tx1"/>
              </a:solidFill>
              <a:latin typeface="+mj-ea"/>
              <a:ea typeface="+mj-ea"/>
            </a:endParaRPr>
          </a:p>
        </p:txBody>
      </p:sp>
      <p:sp>
        <p:nvSpPr>
          <p:cNvPr id="178" name="正方形/長方形 177"/>
          <p:cNvSpPr/>
          <p:nvPr/>
        </p:nvSpPr>
        <p:spPr>
          <a:xfrm>
            <a:off x="7253810" y="6951181"/>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80" name="正方形/長方形 179"/>
          <p:cNvSpPr/>
          <p:nvPr/>
        </p:nvSpPr>
        <p:spPr>
          <a:xfrm>
            <a:off x="7243094" y="6750139"/>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フリガナ（必須）</a:t>
            </a:r>
            <a:endParaRPr lang="en-US" altLang="ja-JP" sz="600" dirty="0" smtClean="0">
              <a:solidFill>
                <a:schemeClr val="tx1"/>
              </a:solidFill>
              <a:latin typeface="+mj-ea"/>
              <a:ea typeface="+mj-ea"/>
            </a:endParaRPr>
          </a:p>
        </p:txBody>
      </p:sp>
      <p:sp>
        <p:nvSpPr>
          <p:cNvPr id="185" name="正方形/長方形 184"/>
          <p:cNvSpPr/>
          <p:nvPr/>
        </p:nvSpPr>
        <p:spPr>
          <a:xfrm>
            <a:off x="7253810" y="7488842"/>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86" name="正方形/長方形 185"/>
          <p:cNvSpPr/>
          <p:nvPr/>
        </p:nvSpPr>
        <p:spPr>
          <a:xfrm>
            <a:off x="7243094" y="7287800"/>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電話番号（必須）</a:t>
            </a:r>
            <a:endParaRPr lang="en-US" altLang="ja-JP" sz="600" dirty="0" smtClean="0">
              <a:solidFill>
                <a:schemeClr val="tx1"/>
              </a:solidFill>
              <a:latin typeface="+mj-ea"/>
              <a:ea typeface="+mj-ea"/>
            </a:endParaRPr>
          </a:p>
        </p:txBody>
      </p:sp>
      <p:sp>
        <p:nvSpPr>
          <p:cNvPr id="188" name="正方形/長方形 187"/>
          <p:cNvSpPr/>
          <p:nvPr/>
        </p:nvSpPr>
        <p:spPr>
          <a:xfrm>
            <a:off x="7253810" y="8042799"/>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90" name="正方形/長方形 189"/>
          <p:cNvSpPr/>
          <p:nvPr/>
        </p:nvSpPr>
        <p:spPr>
          <a:xfrm>
            <a:off x="7243094" y="7841757"/>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メールアドレス（必須）</a:t>
            </a:r>
            <a:endParaRPr lang="en-US" altLang="ja-JP" sz="600" dirty="0" smtClean="0">
              <a:solidFill>
                <a:schemeClr val="tx1"/>
              </a:solidFill>
              <a:latin typeface="+mj-ea"/>
              <a:ea typeface="+mj-ea"/>
            </a:endParaRPr>
          </a:p>
        </p:txBody>
      </p:sp>
      <p:sp>
        <p:nvSpPr>
          <p:cNvPr id="191" name="正方形/長方形 190"/>
          <p:cNvSpPr/>
          <p:nvPr/>
        </p:nvSpPr>
        <p:spPr>
          <a:xfrm>
            <a:off x="7253810" y="8599705"/>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92" name="正方形/長方形 191"/>
          <p:cNvSpPr/>
          <p:nvPr/>
        </p:nvSpPr>
        <p:spPr>
          <a:xfrm>
            <a:off x="7243094" y="8398663"/>
            <a:ext cx="1861038" cy="4316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郵便番号（必須）</a:t>
            </a:r>
            <a:endParaRPr lang="en-US" altLang="ja-JP" sz="600" dirty="0" smtClean="0">
              <a:solidFill>
                <a:schemeClr val="tx1"/>
              </a:solidFill>
              <a:latin typeface="+mj-ea"/>
              <a:ea typeface="+mj-ea"/>
            </a:endParaRPr>
          </a:p>
        </p:txBody>
      </p:sp>
      <p:sp>
        <p:nvSpPr>
          <p:cNvPr id="193" name="正方形/長方形 192"/>
          <p:cNvSpPr/>
          <p:nvPr/>
        </p:nvSpPr>
        <p:spPr>
          <a:xfrm>
            <a:off x="7253810" y="9133120"/>
            <a:ext cx="1797368" cy="122811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94" name="正方形/長方形 193"/>
          <p:cNvSpPr/>
          <p:nvPr/>
        </p:nvSpPr>
        <p:spPr>
          <a:xfrm>
            <a:off x="7243094" y="8932078"/>
            <a:ext cx="1861038" cy="2010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rPr>
              <a:t>住所（必須）</a:t>
            </a:r>
            <a:endParaRPr lang="en-US" altLang="ja-JP" sz="600" dirty="0" smtClean="0">
              <a:solidFill>
                <a:schemeClr val="tx1"/>
              </a:solidFill>
              <a:latin typeface="+mj-ea"/>
              <a:ea typeface="+mj-ea"/>
            </a:endParaRPr>
          </a:p>
        </p:txBody>
      </p:sp>
      <p:sp>
        <p:nvSpPr>
          <p:cNvPr id="195" name="正方形/長方形 194"/>
          <p:cNvSpPr/>
          <p:nvPr/>
        </p:nvSpPr>
        <p:spPr>
          <a:xfrm>
            <a:off x="7253810" y="10508265"/>
            <a:ext cx="1797368" cy="2306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入力内容確認</a:t>
            </a:r>
            <a:endParaRPr lang="ja-JP" altLang="en-US" sz="700" dirty="0">
              <a:solidFill>
                <a:schemeClr val="tx1"/>
              </a:solidFill>
              <a:latin typeface="+mj-ea"/>
              <a:ea typeface="+mj-ea"/>
            </a:endParaRPr>
          </a:p>
        </p:txBody>
      </p:sp>
      <p:sp>
        <p:nvSpPr>
          <p:cNvPr id="93" name="正方形/長方形 92"/>
          <p:cNvSpPr/>
          <p:nvPr/>
        </p:nvSpPr>
        <p:spPr>
          <a:xfrm>
            <a:off x="353196" y="3207359"/>
            <a:ext cx="1872208" cy="8547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800" b="1" dirty="0" smtClean="0">
                <a:solidFill>
                  <a:schemeClr val="tx1"/>
                </a:solidFill>
                <a:latin typeface="+mj-ea"/>
                <a:ea typeface="+mj-ea"/>
              </a:rPr>
              <a:t>大丸神戸店　</a:t>
            </a:r>
            <a:r>
              <a:rPr lang="en-US" altLang="ja-JP" sz="800" b="1" dirty="0" smtClean="0">
                <a:solidFill>
                  <a:schemeClr val="tx1"/>
                </a:solidFill>
                <a:latin typeface="+mj-ea"/>
                <a:ea typeface="+mj-ea"/>
              </a:rPr>
              <a:t>2</a:t>
            </a:r>
            <a:r>
              <a:rPr lang="ja-JP" altLang="en-US" sz="800" b="1" dirty="0" smtClean="0">
                <a:solidFill>
                  <a:schemeClr val="tx1"/>
                </a:solidFill>
                <a:latin typeface="+mj-ea"/>
                <a:ea typeface="+mj-ea"/>
              </a:rPr>
              <a:t>階シャネルジュエリー前</a:t>
            </a:r>
            <a:endParaRPr lang="en-US" altLang="ja-JP" sz="800" b="1" dirty="0" smtClean="0">
              <a:solidFill>
                <a:schemeClr val="tx1"/>
              </a:solidFill>
              <a:latin typeface="+mj-ea"/>
              <a:ea typeface="+mj-ea"/>
            </a:endParaRPr>
          </a:p>
          <a:p>
            <a:r>
              <a:rPr lang="ja-JP" altLang="en-US" sz="600" dirty="0" smtClean="0">
                <a:solidFill>
                  <a:schemeClr val="tx1"/>
                </a:solidFill>
                <a:latin typeface="+mj-ea"/>
                <a:ea typeface="+mj-ea"/>
              </a:rPr>
              <a:t>展示期間：</a:t>
            </a: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29</a:t>
            </a:r>
            <a:r>
              <a:rPr lang="ja-JP" altLang="en-US" sz="600" dirty="0" smtClean="0">
                <a:solidFill>
                  <a:schemeClr val="tx1"/>
                </a:solidFill>
                <a:latin typeface="+mj-ea"/>
                <a:ea typeface="+mj-ea"/>
              </a:rPr>
              <a:t>日（水）⇒</a:t>
            </a:r>
            <a:r>
              <a:rPr lang="en-US" altLang="ja-JP" sz="600" dirty="0" smtClean="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日（月）</a:t>
            </a:r>
            <a:endParaRPr lang="en-US" altLang="ja-JP" sz="600" dirty="0" smtClean="0">
              <a:solidFill>
                <a:schemeClr val="tx1"/>
              </a:solidFill>
              <a:latin typeface="+mj-ea"/>
              <a:ea typeface="+mj-ea"/>
            </a:endParaRPr>
          </a:p>
          <a:p>
            <a:r>
              <a:rPr lang="en-US" altLang="ja-JP" sz="600" dirty="0" smtClean="0">
                <a:solidFill>
                  <a:schemeClr val="tx1"/>
                </a:solidFill>
                <a:latin typeface="+mj-ea"/>
              </a:rPr>
              <a:t>2013</a:t>
            </a:r>
            <a:r>
              <a:rPr lang="ja-JP" altLang="en-US" sz="600" dirty="0">
                <a:solidFill>
                  <a:schemeClr val="tx1"/>
                </a:solidFill>
                <a:latin typeface="+mj-ea"/>
              </a:rPr>
              <a:t>年原画作品（</a:t>
            </a:r>
            <a:r>
              <a:rPr lang="en-US" altLang="ja-JP" sz="600" dirty="0">
                <a:solidFill>
                  <a:schemeClr val="tx1"/>
                </a:solidFill>
                <a:latin typeface="+mj-ea"/>
              </a:rPr>
              <a:t>3</a:t>
            </a:r>
            <a:r>
              <a:rPr lang="ja-JP" altLang="en-US" sz="600" dirty="0">
                <a:solidFill>
                  <a:schemeClr val="tx1"/>
                </a:solidFill>
                <a:latin typeface="+mj-ea"/>
              </a:rPr>
              <a:t>点）展示</a:t>
            </a:r>
            <a:endParaRPr lang="en-US" altLang="ja-JP" sz="600" dirty="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97" name="正方形/長方形 96"/>
          <p:cNvSpPr/>
          <p:nvPr/>
        </p:nvSpPr>
        <p:spPr>
          <a:xfrm>
            <a:off x="347201" y="368753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01" name="正方形/長方形 100"/>
          <p:cNvSpPr/>
          <p:nvPr/>
        </p:nvSpPr>
        <p:spPr>
          <a:xfrm>
            <a:off x="1238073" y="368753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作品番号①</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03" name="正方形/長方形 102"/>
          <p:cNvSpPr/>
          <p:nvPr/>
        </p:nvSpPr>
        <p:spPr>
          <a:xfrm>
            <a:off x="1238073" y="4415273"/>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07" name="正方形/長方形 106"/>
          <p:cNvSpPr/>
          <p:nvPr/>
        </p:nvSpPr>
        <p:spPr>
          <a:xfrm>
            <a:off x="347201" y="481364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08" name="正方形/長方形 107"/>
          <p:cNvSpPr/>
          <p:nvPr/>
        </p:nvSpPr>
        <p:spPr>
          <a:xfrm>
            <a:off x="1238073" y="481364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作品番号②</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09" name="正方形/長方形 108"/>
          <p:cNvSpPr/>
          <p:nvPr/>
        </p:nvSpPr>
        <p:spPr>
          <a:xfrm>
            <a:off x="1238073" y="5541383"/>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10" name="正方形/長方形 109"/>
          <p:cNvSpPr/>
          <p:nvPr/>
        </p:nvSpPr>
        <p:spPr>
          <a:xfrm>
            <a:off x="347201" y="5916664"/>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11" name="正方形/長方形 110"/>
          <p:cNvSpPr/>
          <p:nvPr/>
        </p:nvSpPr>
        <p:spPr>
          <a:xfrm>
            <a:off x="1238073" y="5916664"/>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作品番号②</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12" name="正方形/長方形 111"/>
          <p:cNvSpPr/>
          <p:nvPr/>
        </p:nvSpPr>
        <p:spPr>
          <a:xfrm>
            <a:off x="1238073" y="6644406"/>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13" name="正方形/長方形 112"/>
          <p:cNvSpPr/>
          <p:nvPr/>
        </p:nvSpPr>
        <p:spPr>
          <a:xfrm>
            <a:off x="336104" y="7048872"/>
            <a:ext cx="1907869" cy="2763129"/>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ja-JP" altLang="en-US" sz="700" dirty="0">
              <a:solidFill>
                <a:schemeClr val="tx1"/>
              </a:solidFill>
              <a:latin typeface="+mj-ea"/>
              <a:ea typeface="+mj-ea"/>
            </a:endParaRPr>
          </a:p>
        </p:txBody>
      </p:sp>
      <p:sp>
        <p:nvSpPr>
          <p:cNvPr id="114" name="正方形/長方形 113"/>
          <p:cNvSpPr/>
          <p:nvPr/>
        </p:nvSpPr>
        <p:spPr>
          <a:xfrm>
            <a:off x="371766" y="7114129"/>
            <a:ext cx="1872208" cy="8547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en-US" altLang="ja-JP" sz="800" b="1" dirty="0">
                <a:solidFill>
                  <a:schemeClr val="tx1"/>
                </a:solidFill>
                <a:latin typeface="+mj-ea"/>
                <a:ea typeface="+mj-ea"/>
              </a:rPr>
              <a:t>0000</a:t>
            </a:r>
            <a:r>
              <a:rPr lang="ja-JP" altLang="en-US" sz="800" b="1" dirty="0" smtClean="0">
                <a:solidFill>
                  <a:schemeClr val="tx1"/>
                </a:solidFill>
                <a:latin typeface="+mj-ea"/>
                <a:ea typeface="+mj-ea"/>
              </a:rPr>
              <a:t>店　</a:t>
            </a:r>
            <a:r>
              <a:rPr lang="en-US" altLang="ja-JP" sz="800" b="1" dirty="0">
                <a:solidFill>
                  <a:schemeClr val="tx1"/>
                </a:solidFill>
                <a:latin typeface="+mj-ea"/>
                <a:ea typeface="+mj-ea"/>
              </a:rPr>
              <a:t>0</a:t>
            </a:r>
            <a:r>
              <a:rPr lang="ja-JP" altLang="en-US" sz="800" b="1" dirty="0" smtClean="0">
                <a:solidFill>
                  <a:schemeClr val="tx1"/>
                </a:solidFill>
                <a:latin typeface="+mj-ea"/>
                <a:ea typeface="+mj-ea"/>
              </a:rPr>
              <a:t>階</a:t>
            </a:r>
            <a:endParaRPr lang="en-US" altLang="ja-JP" sz="800" b="1" dirty="0" smtClean="0">
              <a:solidFill>
                <a:schemeClr val="tx1"/>
              </a:solidFill>
              <a:latin typeface="+mj-ea"/>
              <a:ea typeface="+mj-ea"/>
            </a:endParaRPr>
          </a:p>
          <a:p>
            <a:r>
              <a:rPr lang="ja-JP" altLang="en-US" sz="600" dirty="0" smtClean="0">
                <a:solidFill>
                  <a:schemeClr val="tx1"/>
                </a:solidFill>
                <a:latin typeface="+mj-ea"/>
                <a:ea typeface="+mj-ea"/>
              </a:rPr>
              <a:t>展示期間：</a:t>
            </a: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29</a:t>
            </a:r>
            <a:r>
              <a:rPr lang="ja-JP" altLang="en-US" sz="600" dirty="0" smtClean="0">
                <a:solidFill>
                  <a:schemeClr val="tx1"/>
                </a:solidFill>
                <a:latin typeface="+mj-ea"/>
                <a:ea typeface="+mj-ea"/>
              </a:rPr>
              <a:t>日（水）⇒</a:t>
            </a:r>
            <a:r>
              <a:rPr lang="en-US" altLang="ja-JP" sz="600" dirty="0" smtClean="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日（月）</a:t>
            </a:r>
            <a:endParaRPr lang="en-US" altLang="ja-JP" sz="600" dirty="0" smtClean="0">
              <a:solidFill>
                <a:schemeClr val="tx1"/>
              </a:solidFill>
              <a:latin typeface="+mj-ea"/>
              <a:ea typeface="+mj-ea"/>
            </a:endParaRPr>
          </a:p>
          <a:p>
            <a:r>
              <a:rPr lang="en-US" altLang="ja-JP" sz="600" dirty="0" smtClean="0">
                <a:solidFill>
                  <a:schemeClr val="tx1"/>
                </a:solidFill>
                <a:latin typeface="+mj-ea"/>
              </a:rPr>
              <a:t>2014</a:t>
            </a:r>
            <a:r>
              <a:rPr lang="ja-JP" altLang="en-US" sz="600" dirty="0" smtClean="0">
                <a:solidFill>
                  <a:schemeClr val="tx1"/>
                </a:solidFill>
                <a:latin typeface="+mj-ea"/>
              </a:rPr>
              <a:t>年</a:t>
            </a:r>
            <a:r>
              <a:rPr lang="ja-JP" altLang="en-US" sz="600" dirty="0">
                <a:solidFill>
                  <a:schemeClr val="tx1"/>
                </a:solidFill>
                <a:latin typeface="+mj-ea"/>
              </a:rPr>
              <a:t>原画作品（</a:t>
            </a:r>
            <a:r>
              <a:rPr lang="en-US" altLang="ja-JP" sz="600" dirty="0">
                <a:solidFill>
                  <a:schemeClr val="tx1"/>
                </a:solidFill>
                <a:latin typeface="+mj-ea"/>
              </a:rPr>
              <a:t>3</a:t>
            </a:r>
            <a:r>
              <a:rPr lang="ja-JP" altLang="en-US" sz="600" dirty="0">
                <a:solidFill>
                  <a:schemeClr val="tx1"/>
                </a:solidFill>
                <a:latin typeface="+mj-ea"/>
              </a:rPr>
              <a:t>点）展示</a:t>
            </a:r>
            <a:endParaRPr lang="en-US" altLang="ja-JP" sz="600" dirty="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16" name="正方形/長方形 115"/>
          <p:cNvSpPr/>
          <p:nvPr/>
        </p:nvSpPr>
        <p:spPr>
          <a:xfrm>
            <a:off x="365771" y="759430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17" name="正方形/長方形 116"/>
          <p:cNvSpPr/>
          <p:nvPr/>
        </p:nvSpPr>
        <p:spPr>
          <a:xfrm>
            <a:off x="1256643" y="759430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a:t>
            </a:r>
            <a:r>
              <a:rPr lang="ja-JP" altLang="en-US" sz="600" dirty="0" smtClean="0">
                <a:solidFill>
                  <a:schemeClr val="tx1"/>
                </a:solidFill>
                <a:latin typeface="+mj-ea"/>
                <a:ea typeface="+mj-ea"/>
              </a:rPr>
              <a:t>番号</a:t>
            </a:r>
            <a:r>
              <a:rPr lang="ja-JP" altLang="en-US" sz="600" dirty="0" smtClean="0">
                <a:solidFill>
                  <a:schemeClr val="tx1"/>
                </a:solidFill>
                <a:latin typeface="+mj-ea"/>
                <a:ea typeface="+mj-ea"/>
              </a:rPr>
              <a:t>③</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18" name="正方形/長方形 117"/>
          <p:cNvSpPr/>
          <p:nvPr/>
        </p:nvSpPr>
        <p:spPr>
          <a:xfrm>
            <a:off x="1256643" y="8322043"/>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19" name="正方形/長方形 118"/>
          <p:cNvSpPr/>
          <p:nvPr/>
        </p:nvSpPr>
        <p:spPr>
          <a:xfrm>
            <a:off x="365771" y="872041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21" name="正方形/長方形 120"/>
          <p:cNvSpPr/>
          <p:nvPr/>
        </p:nvSpPr>
        <p:spPr>
          <a:xfrm>
            <a:off x="1256643" y="872041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a:t>
            </a:r>
            <a:r>
              <a:rPr lang="ja-JP" altLang="en-US" sz="600" dirty="0" smtClean="0">
                <a:solidFill>
                  <a:schemeClr val="tx1"/>
                </a:solidFill>
                <a:latin typeface="+mj-ea"/>
                <a:ea typeface="+mj-ea"/>
              </a:rPr>
              <a:t>番号④</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22" name="正方形/長方形 121"/>
          <p:cNvSpPr/>
          <p:nvPr/>
        </p:nvSpPr>
        <p:spPr>
          <a:xfrm>
            <a:off x="1256643" y="9448153"/>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27" name="正方形/長方形 126"/>
          <p:cNvSpPr/>
          <p:nvPr/>
        </p:nvSpPr>
        <p:spPr>
          <a:xfrm>
            <a:off x="319012" y="9884009"/>
            <a:ext cx="1907869" cy="2763129"/>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ja-JP" altLang="en-US" sz="700" dirty="0">
              <a:solidFill>
                <a:schemeClr val="tx1"/>
              </a:solidFill>
              <a:latin typeface="+mj-ea"/>
              <a:ea typeface="+mj-ea"/>
            </a:endParaRPr>
          </a:p>
        </p:txBody>
      </p:sp>
      <p:sp>
        <p:nvSpPr>
          <p:cNvPr id="128" name="正方形/長方形 127"/>
          <p:cNvSpPr/>
          <p:nvPr/>
        </p:nvSpPr>
        <p:spPr>
          <a:xfrm>
            <a:off x="354674" y="9949266"/>
            <a:ext cx="1872208" cy="8547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800" b="1" dirty="0" smtClean="0">
                <a:solidFill>
                  <a:schemeClr val="tx1"/>
                </a:solidFill>
                <a:latin typeface="+mj-ea"/>
                <a:ea typeface="+mj-ea"/>
              </a:rPr>
              <a:t>大丸札幌店</a:t>
            </a:r>
            <a:r>
              <a:rPr lang="ja-JP" altLang="en-US" sz="800" b="1" dirty="0" smtClean="0">
                <a:solidFill>
                  <a:schemeClr val="tx1"/>
                </a:solidFill>
                <a:latin typeface="+mj-ea"/>
                <a:ea typeface="+mj-ea"/>
              </a:rPr>
              <a:t>　</a:t>
            </a:r>
            <a:r>
              <a:rPr lang="en-US" altLang="ja-JP" sz="800" b="1" dirty="0" smtClean="0">
                <a:solidFill>
                  <a:schemeClr val="tx1"/>
                </a:solidFill>
                <a:latin typeface="+mj-ea"/>
                <a:ea typeface="+mj-ea"/>
              </a:rPr>
              <a:t>1</a:t>
            </a:r>
            <a:r>
              <a:rPr lang="ja-JP" altLang="en-US" sz="800" b="1" dirty="0" smtClean="0">
                <a:solidFill>
                  <a:schemeClr val="tx1"/>
                </a:solidFill>
                <a:latin typeface="+mj-ea"/>
                <a:ea typeface="+mj-ea"/>
              </a:rPr>
              <a:t>階正面玄関内</a:t>
            </a:r>
            <a:endParaRPr lang="en-US" altLang="ja-JP" sz="800" b="1" dirty="0" smtClean="0">
              <a:solidFill>
                <a:schemeClr val="tx1"/>
              </a:solidFill>
              <a:latin typeface="+mj-ea"/>
              <a:ea typeface="+mj-ea"/>
            </a:endParaRPr>
          </a:p>
          <a:p>
            <a:r>
              <a:rPr lang="ja-JP" altLang="en-US" sz="600" dirty="0" smtClean="0">
                <a:solidFill>
                  <a:schemeClr val="tx1"/>
                </a:solidFill>
                <a:latin typeface="+mj-ea"/>
                <a:ea typeface="+mj-ea"/>
              </a:rPr>
              <a:t>展示期間：</a:t>
            </a: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29</a:t>
            </a:r>
            <a:r>
              <a:rPr lang="ja-JP" altLang="en-US" sz="600" dirty="0" smtClean="0">
                <a:solidFill>
                  <a:schemeClr val="tx1"/>
                </a:solidFill>
                <a:latin typeface="+mj-ea"/>
                <a:ea typeface="+mj-ea"/>
              </a:rPr>
              <a:t>日（水）⇒</a:t>
            </a:r>
            <a:r>
              <a:rPr lang="en-US" altLang="ja-JP" sz="600" dirty="0" smtClean="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日（月）</a:t>
            </a:r>
            <a:endParaRPr lang="en-US" altLang="ja-JP" sz="600" dirty="0" smtClean="0">
              <a:solidFill>
                <a:schemeClr val="tx1"/>
              </a:solidFill>
              <a:latin typeface="+mj-ea"/>
              <a:ea typeface="+mj-ea"/>
            </a:endParaRPr>
          </a:p>
          <a:p>
            <a:r>
              <a:rPr lang="en-US" altLang="ja-JP" sz="600" dirty="0" smtClean="0">
                <a:solidFill>
                  <a:schemeClr val="tx1"/>
                </a:solidFill>
                <a:latin typeface="+mj-ea"/>
              </a:rPr>
              <a:t>2016</a:t>
            </a:r>
            <a:r>
              <a:rPr lang="ja-JP" altLang="en-US" sz="600" dirty="0" smtClean="0">
                <a:solidFill>
                  <a:schemeClr val="tx1"/>
                </a:solidFill>
                <a:latin typeface="+mj-ea"/>
              </a:rPr>
              <a:t>年</a:t>
            </a:r>
            <a:r>
              <a:rPr lang="ja-JP" altLang="en-US" sz="600" dirty="0">
                <a:solidFill>
                  <a:schemeClr val="tx1"/>
                </a:solidFill>
                <a:latin typeface="+mj-ea"/>
              </a:rPr>
              <a:t>原画作品</a:t>
            </a:r>
            <a:r>
              <a:rPr lang="ja-JP" altLang="en-US" sz="600" dirty="0" smtClean="0">
                <a:solidFill>
                  <a:schemeClr val="tx1"/>
                </a:solidFill>
                <a:latin typeface="+mj-ea"/>
              </a:rPr>
              <a:t>（</a:t>
            </a:r>
            <a:r>
              <a:rPr lang="en-US" altLang="ja-JP" sz="600" dirty="0" smtClean="0">
                <a:solidFill>
                  <a:schemeClr val="tx1"/>
                </a:solidFill>
                <a:latin typeface="+mj-ea"/>
              </a:rPr>
              <a:t>2</a:t>
            </a:r>
            <a:r>
              <a:rPr lang="ja-JP" altLang="en-US" sz="600" dirty="0" smtClean="0">
                <a:solidFill>
                  <a:schemeClr val="tx1"/>
                </a:solidFill>
                <a:latin typeface="+mj-ea"/>
              </a:rPr>
              <a:t>点</a:t>
            </a:r>
            <a:r>
              <a:rPr lang="ja-JP" altLang="en-US" sz="600" dirty="0">
                <a:solidFill>
                  <a:schemeClr val="tx1"/>
                </a:solidFill>
                <a:latin typeface="+mj-ea"/>
              </a:rPr>
              <a:t>）展示</a:t>
            </a:r>
            <a:endParaRPr lang="en-US" altLang="ja-JP" sz="600" dirty="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29" name="正方形/長方形 128"/>
          <p:cNvSpPr/>
          <p:nvPr/>
        </p:nvSpPr>
        <p:spPr>
          <a:xfrm>
            <a:off x="348679" y="10379596"/>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30" name="正方形/長方形 129"/>
          <p:cNvSpPr/>
          <p:nvPr/>
        </p:nvSpPr>
        <p:spPr>
          <a:xfrm>
            <a:off x="1239551" y="10379596"/>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a:t>
            </a:r>
            <a:r>
              <a:rPr lang="ja-JP" altLang="en-US" sz="600" dirty="0" smtClean="0">
                <a:solidFill>
                  <a:schemeClr val="tx1"/>
                </a:solidFill>
                <a:latin typeface="+mj-ea"/>
                <a:ea typeface="+mj-ea"/>
              </a:rPr>
              <a:t>番号⑤</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31" name="正方形/長方形 130"/>
          <p:cNvSpPr/>
          <p:nvPr/>
        </p:nvSpPr>
        <p:spPr>
          <a:xfrm>
            <a:off x="1239551" y="11107338"/>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32" name="正方形/長方形 131"/>
          <p:cNvSpPr/>
          <p:nvPr/>
        </p:nvSpPr>
        <p:spPr>
          <a:xfrm>
            <a:off x="348679" y="11505706"/>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33" name="正方形/長方形 132"/>
          <p:cNvSpPr/>
          <p:nvPr/>
        </p:nvSpPr>
        <p:spPr>
          <a:xfrm>
            <a:off x="1239551" y="11505706"/>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a:t>
            </a:r>
            <a:r>
              <a:rPr lang="ja-JP" altLang="en-US" sz="600" dirty="0" smtClean="0">
                <a:solidFill>
                  <a:schemeClr val="tx1"/>
                </a:solidFill>
                <a:latin typeface="+mj-ea"/>
                <a:ea typeface="+mj-ea"/>
              </a:rPr>
              <a:t>番号⑥</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35" name="正方形/長方形 134"/>
          <p:cNvSpPr/>
          <p:nvPr/>
        </p:nvSpPr>
        <p:spPr>
          <a:xfrm>
            <a:off x="1239551" y="12233448"/>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40" name="正方形/長方形 139"/>
          <p:cNvSpPr/>
          <p:nvPr/>
        </p:nvSpPr>
        <p:spPr>
          <a:xfrm>
            <a:off x="2640360" y="1216224"/>
            <a:ext cx="1907869" cy="2763129"/>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endParaRPr lang="ja-JP" altLang="en-US" sz="700" dirty="0">
              <a:solidFill>
                <a:schemeClr val="tx1"/>
              </a:solidFill>
              <a:latin typeface="+mj-ea"/>
              <a:ea typeface="+mj-ea"/>
            </a:endParaRPr>
          </a:p>
        </p:txBody>
      </p:sp>
      <p:sp>
        <p:nvSpPr>
          <p:cNvPr id="141" name="正方形/長方形 140"/>
          <p:cNvSpPr/>
          <p:nvPr/>
        </p:nvSpPr>
        <p:spPr>
          <a:xfrm>
            <a:off x="2676022" y="1281481"/>
            <a:ext cx="1872208" cy="85479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800" b="1" dirty="0" smtClean="0">
                <a:solidFill>
                  <a:schemeClr val="tx1"/>
                </a:solidFill>
                <a:latin typeface="+mj-ea"/>
                <a:ea typeface="+mj-ea"/>
              </a:rPr>
              <a:t>大丸心斎橋店</a:t>
            </a:r>
            <a:r>
              <a:rPr lang="ja-JP" altLang="en-US" sz="800" b="1" dirty="0" smtClean="0">
                <a:solidFill>
                  <a:schemeClr val="tx1"/>
                </a:solidFill>
                <a:latin typeface="+mj-ea"/>
                <a:ea typeface="+mj-ea"/>
              </a:rPr>
              <a:t>　</a:t>
            </a:r>
            <a:r>
              <a:rPr lang="ja-JP" altLang="en-US" sz="800" b="1" dirty="0" smtClean="0">
                <a:solidFill>
                  <a:schemeClr val="tx1"/>
                </a:solidFill>
                <a:latin typeface="+mj-ea"/>
                <a:ea typeface="+mj-ea"/>
              </a:rPr>
              <a:t>北館</a:t>
            </a:r>
            <a:r>
              <a:rPr lang="en-US" altLang="ja-JP" sz="800" b="1" dirty="0" smtClean="0">
                <a:solidFill>
                  <a:schemeClr val="tx1"/>
                </a:solidFill>
                <a:latin typeface="+mj-ea"/>
                <a:ea typeface="+mj-ea"/>
              </a:rPr>
              <a:t>1</a:t>
            </a:r>
            <a:r>
              <a:rPr lang="ja-JP" altLang="en-US" sz="800" b="1" dirty="0" smtClean="0">
                <a:solidFill>
                  <a:schemeClr val="tx1"/>
                </a:solidFill>
                <a:latin typeface="+mj-ea"/>
                <a:ea typeface="+mj-ea"/>
              </a:rPr>
              <a:t>階特設</a:t>
            </a:r>
            <a:endParaRPr lang="en-US" altLang="ja-JP" sz="800" b="1" dirty="0" smtClean="0">
              <a:solidFill>
                <a:schemeClr val="tx1"/>
              </a:solidFill>
              <a:latin typeface="+mj-ea"/>
              <a:ea typeface="+mj-ea"/>
            </a:endParaRPr>
          </a:p>
          <a:p>
            <a:r>
              <a:rPr lang="ja-JP" altLang="en-US" sz="600" dirty="0" smtClean="0">
                <a:solidFill>
                  <a:schemeClr val="tx1"/>
                </a:solidFill>
                <a:latin typeface="+mj-ea"/>
                <a:ea typeface="+mj-ea"/>
              </a:rPr>
              <a:t>展示期間：</a:t>
            </a: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29</a:t>
            </a:r>
            <a:r>
              <a:rPr lang="ja-JP" altLang="en-US" sz="600" dirty="0" smtClean="0">
                <a:solidFill>
                  <a:schemeClr val="tx1"/>
                </a:solidFill>
                <a:latin typeface="+mj-ea"/>
                <a:ea typeface="+mj-ea"/>
              </a:rPr>
              <a:t>日（水）⇒</a:t>
            </a:r>
            <a:r>
              <a:rPr lang="en-US" altLang="ja-JP" sz="600" dirty="0" smtClean="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日（月）</a:t>
            </a:r>
            <a:endParaRPr lang="en-US" altLang="ja-JP" sz="600" dirty="0" smtClean="0">
              <a:solidFill>
                <a:schemeClr val="tx1"/>
              </a:solidFill>
              <a:latin typeface="+mj-ea"/>
              <a:ea typeface="+mj-ea"/>
            </a:endParaRPr>
          </a:p>
          <a:p>
            <a:r>
              <a:rPr lang="en-US" altLang="ja-JP" sz="600" dirty="0" smtClean="0">
                <a:solidFill>
                  <a:schemeClr val="tx1"/>
                </a:solidFill>
                <a:latin typeface="+mj-ea"/>
              </a:rPr>
              <a:t>2016</a:t>
            </a:r>
            <a:r>
              <a:rPr lang="ja-JP" altLang="en-US" sz="600" dirty="0" smtClean="0">
                <a:solidFill>
                  <a:schemeClr val="tx1"/>
                </a:solidFill>
                <a:latin typeface="+mj-ea"/>
              </a:rPr>
              <a:t>年</a:t>
            </a:r>
            <a:r>
              <a:rPr lang="ja-JP" altLang="en-US" sz="600" dirty="0">
                <a:solidFill>
                  <a:schemeClr val="tx1"/>
                </a:solidFill>
                <a:latin typeface="+mj-ea"/>
              </a:rPr>
              <a:t>原画作品</a:t>
            </a:r>
            <a:r>
              <a:rPr lang="ja-JP" altLang="en-US" sz="600" dirty="0" smtClean="0">
                <a:solidFill>
                  <a:schemeClr val="tx1"/>
                </a:solidFill>
                <a:latin typeface="+mj-ea"/>
              </a:rPr>
              <a:t>（</a:t>
            </a:r>
            <a:r>
              <a:rPr lang="en-US" altLang="ja-JP" sz="600" dirty="0" smtClean="0">
                <a:solidFill>
                  <a:schemeClr val="tx1"/>
                </a:solidFill>
                <a:latin typeface="+mj-ea"/>
              </a:rPr>
              <a:t>2</a:t>
            </a:r>
            <a:r>
              <a:rPr lang="ja-JP" altLang="en-US" sz="600" dirty="0" smtClean="0">
                <a:solidFill>
                  <a:schemeClr val="tx1"/>
                </a:solidFill>
                <a:latin typeface="+mj-ea"/>
              </a:rPr>
              <a:t>点</a:t>
            </a:r>
            <a:r>
              <a:rPr lang="ja-JP" altLang="en-US" sz="600" dirty="0">
                <a:solidFill>
                  <a:schemeClr val="tx1"/>
                </a:solidFill>
                <a:latin typeface="+mj-ea"/>
              </a:rPr>
              <a:t>）展示</a:t>
            </a:r>
            <a:endParaRPr lang="en-US" altLang="ja-JP" sz="600" dirty="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61" name="正方形/長方形 160"/>
          <p:cNvSpPr/>
          <p:nvPr/>
        </p:nvSpPr>
        <p:spPr>
          <a:xfrm>
            <a:off x="2670027" y="171181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74" name="正方形/長方形 173"/>
          <p:cNvSpPr/>
          <p:nvPr/>
        </p:nvSpPr>
        <p:spPr>
          <a:xfrm>
            <a:off x="3560899" y="171181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a:t>
            </a:r>
            <a:r>
              <a:rPr lang="ja-JP" altLang="en-US" sz="600" dirty="0" smtClean="0">
                <a:solidFill>
                  <a:schemeClr val="tx1"/>
                </a:solidFill>
                <a:latin typeface="+mj-ea"/>
                <a:ea typeface="+mj-ea"/>
              </a:rPr>
              <a:t>番号⑧</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75" name="正方形/長方形 174"/>
          <p:cNvSpPr/>
          <p:nvPr/>
        </p:nvSpPr>
        <p:spPr>
          <a:xfrm>
            <a:off x="3560899" y="2439553"/>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196" name="正方形/長方形 195"/>
          <p:cNvSpPr/>
          <p:nvPr/>
        </p:nvSpPr>
        <p:spPr>
          <a:xfrm>
            <a:off x="2670027" y="2837921"/>
            <a:ext cx="828092" cy="9721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a:t>
            </a:r>
            <a:endParaRPr lang="en-US" altLang="ja-JP" sz="700" dirty="0">
              <a:solidFill>
                <a:schemeClr val="tx1"/>
              </a:solidFill>
              <a:latin typeface="+mj-ea"/>
              <a:ea typeface="+mj-ea"/>
            </a:endParaRPr>
          </a:p>
          <a:p>
            <a:pPr algn="ctr"/>
            <a:r>
              <a:rPr lang="ja-JP" altLang="en-US" sz="700" dirty="0" smtClean="0">
                <a:solidFill>
                  <a:schemeClr val="tx1"/>
                </a:solidFill>
                <a:latin typeface="+mj-ea"/>
                <a:ea typeface="+mj-ea"/>
              </a:rPr>
              <a:t>原画</a:t>
            </a:r>
            <a:endParaRPr lang="ja-JP" altLang="en-US" sz="700" dirty="0">
              <a:solidFill>
                <a:schemeClr val="tx1"/>
              </a:solidFill>
              <a:latin typeface="+mj-ea"/>
              <a:ea typeface="+mj-ea"/>
            </a:endParaRPr>
          </a:p>
        </p:txBody>
      </p:sp>
      <p:sp>
        <p:nvSpPr>
          <p:cNvPr id="198" name="正方形/長方形 197"/>
          <p:cNvSpPr/>
          <p:nvPr/>
        </p:nvSpPr>
        <p:spPr>
          <a:xfrm>
            <a:off x="3560899" y="2837921"/>
            <a:ext cx="985949" cy="10133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作品</a:t>
            </a:r>
            <a:r>
              <a:rPr lang="ja-JP" altLang="en-US" sz="600" dirty="0" smtClean="0">
                <a:solidFill>
                  <a:schemeClr val="tx1"/>
                </a:solidFill>
                <a:latin typeface="+mj-ea"/>
                <a:ea typeface="+mj-ea"/>
              </a:rPr>
              <a:t>番号⑨</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a:t>
            </a:r>
            <a:r>
              <a:rPr lang="ja-JP" altLang="en-US" sz="600" dirty="0" smtClean="0">
                <a:solidFill>
                  <a:schemeClr val="tx1"/>
                </a:solidFill>
                <a:latin typeface="+mj-ea"/>
              </a:rPr>
              <a:t>○○○○○</a:t>
            </a:r>
            <a:r>
              <a:rPr lang="en-US" altLang="ja-JP" sz="600" dirty="0" smtClean="0">
                <a:solidFill>
                  <a:schemeClr val="tx1"/>
                </a:solidFill>
                <a:latin typeface="+mj-ea"/>
              </a:rPr>
              <a:t>○○○○○ </a:t>
            </a:r>
            <a:r>
              <a:rPr lang="en-US" altLang="ja-JP" sz="600" dirty="0">
                <a:solidFill>
                  <a:schemeClr val="tx1"/>
                </a:solidFill>
                <a:latin typeface="+mj-ea"/>
              </a:rPr>
              <a:t>○○○○○</a:t>
            </a:r>
            <a:r>
              <a:rPr lang="en-US" altLang="ja-JP" sz="600" dirty="0" smtClean="0">
                <a:solidFill>
                  <a:schemeClr val="tx1"/>
                </a:solidFill>
                <a:latin typeface="+mj-ea"/>
                <a:ea typeface="+mj-ea"/>
              </a:rPr>
              <a:t>]</a:t>
            </a:r>
          </a:p>
          <a:p>
            <a:r>
              <a:rPr lang="ja-JP" altLang="en-US" sz="600" dirty="0" smtClean="0">
                <a:solidFill>
                  <a:schemeClr val="tx1"/>
                </a:solidFill>
                <a:latin typeface="+mj-ea"/>
                <a:ea typeface="+mj-ea"/>
              </a:rPr>
              <a:t>日本語訳</a:t>
            </a:r>
            <a:r>
              <a:rPr lang="ja-JP" altLang="en-US" sz="600" dirty="0">
                <a:solidFill>
                  <a:schemeClr val="tx1"/>
                </a:solidFill>
                <a:latin typeface="+mj-ea"/>
                <a:ea typeface="+mj-ea"/>
              </a:rPr>
              <a:t>日本語</a:t>
            </a:r>
            <a:r>
              <a:rPr lang="ja-JP" altLang="en-US" sz="600" dirty="0" smtClean="0">
                <a:solidFill>
                  <a:schemeClr val="tx1"/>
                </a:solidFill>
                <a:latin typeface="+mj-ea"/>
                <a:ea typeface="+mj-ea"/>
              </a:rPr>
              <a:t>訳日本語訳日本語訳「日本語訳</a:t>
            </a:r>
            <a:endParaRPr lang="en-US" altLang="ja-JP" sz="600" dirty="0" smtClean="0">
              <a:solidFill>
                <a:schemeClr val="tx1"/>
              </a:solidFill>
              <a:latin typeface="+mj-ea"/>
              <a:ea typeface="+mj-ea"/>
            </a:endParaRPr>
          </a:p>
          <a:p>
            <a:r>
              <a:rPr lang="ja-JP" altLang="en-US" sz="600" dirty="0" smtClean="0">
                <a:solidFill>
                  <a:schemeClr val="tx1"/>
                </a:solidFill>
                <a:latin typeface="+mj-ea"/>
              </a:rPr>
              <a:t>最低入札価格</a:t>
            </a:r>
            <a:endParaRPr lang="en-US" altLang="ja-JP" sz="600" dirty="0" smtClean="0">
              <a:solidFill>
                <a:schemeClr val="tx1"/>
              </a:solidFill>
              <a:latin typeface="+mj-ea"/>
            </a:endParaRPr>
          </a:p>
          <a:p>
            <a:r>
              <a:rPr lang="en-US" altLang="ja-JP" sz="600" dirty="0">
                <a:solidFill>
                  <a:schemeClr val="tx1"/>
                </a:solidFill>
                <a:latin typeface="+mj-ea"/>
              </a:rPr>
              <a:t>0,000</a:t>
            </a:r>
            <a:r>
              <a:rPr lang="ja-JP" altLang="en-US" sz="600" dirty="0">
                <a:solidFill>
                  <a:schemeClr val="tx1"/>
                </a:solidFill>
                <a:latin typeface="+mj-ea"/>
              </a:rPr>
              <a:t>円</a:t>
            </a:r>
            <a:endParaRPr lang="en-US" altLang="ja-JP" sz="600" dirty="0" smtClean="0">
              <a:solidFill>
                <a:schemeClr val="tx1"/>
              </a:solidFill>
              <a:latin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99" name="正方形/長方形 198"/>
          <p:cNvSpPr/>
          <p:nvPr/>
        </p:nvSpPr>
        <p:spPr>
          <a:xfrm>
            <a:off x="3560899" y="3565663"/>
            <a:ext cx="950206" cy="19090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en-US" altLang="ja-JP" sz="700" dirty="0" smtClean="0">
                <a:solidFill>
                  <a:schemeClr val="tx1"/>
                </a:solidFill>
                <a:latin typeface="+mj-ea"/>
                <a:ea typeface="+mj-ea"/>
              </a:rPr>
              <a:t>ZOOM &amp;</a:t>
            </a:r>
            <a:r>
              <a:rPr lang="ja-JP" altLang="en-US" sz="700" dirty="0" smtClean="0">
                <a:solidFill>
                  <a:schemeClr val="tx1"/>
                </a:solidFill>
                <a:latin typeface="+mj-ea"/>
                <a:ea typeface="+mj-ea"/>
              </a:rPr>
              <a:t> </a:t>
            </a:r>
            <a:r>
              <a:rPr lang="en-US" altLang="ja-JP" sz="700" dirty="0" smtClean="0">
                <a:solidFill>
                  <a:schemeClr val="tx1"/>
                </a:solidFill>
                <a:latin typeface="+mj-ea"/>
                <a:ea typeface="+mj-ea"/>
              </a:rPr>
              <a:t>MORE</a:t>
            </a:r>
            <a:r>
              <a:rPr lang="ja-JP" altLang="en-US" sz="700" dirty="0" smtClean="0">
                <a:solidFill>
                  <a:schemeClr val="tx1"/>
                </a:solidFill>
                <a:latin typeface="+mj-ea"/>
                <a:ea typeface="+mj-ea"/>
              </a:rPr>
              <a:t>　　　</a:t>
            </a:r>
            <a:endParaRPr lang="ja-JP" altLang="en-US" sz="700" dirty="0">
              <a:solidFill>
                <a:schemeClr val="tx1"/>
              </a:solidFill>
              <a:latin typeface="+mj-ea"/>
              <a:ea typeface="+mj-ea"/>
            </a:endParaRPr>
          </a:p>
        </p:txBody>
      </p:sp>
      <p:sp>
        <p:nvSpPr>
          <p:cNvPr id="200" name="正方形/長方形 199"/>
          <p:cNvSpPr/>
          <p:nvPr/>
        </p:nvSpPr>
        <p:spPr>
          <a:xfrm>
            <a:off x="4943092" y="4888632"/>
            <a:ext cx="1881645" cy="1440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
        <p:nvSpPr>
          <p:cNvPr id="201" name="正方形/長方形 200"/>
          <p:cNvSpPr/>
          <p:nvPr/>
        </p:nvSpPr>
        <p:spPr>
          <a:xfrm>
            <a:off x="4943092" y="8993088"/>
            <a:ext cx="1881645" cy="1440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p:txBody>
      </p:sp>
    </p:spTree>
    <p:extLst>
      <p:ext uri="{BB962C8B-B14F-4D97-AF65-F5344CB8AC3E}">
        <p14:creationId xmlns:p14="http://schemas.microsoft.com/office/powerpoint/2010/main" xmlns="" val="3427243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正方形/長方形 170"/>
          <p:cNvSpPr/>
          <p:nvPr/>
        </p:nvSpPr>
        <p:spPr>
          <a:xfrm>
            <a:off x="271101"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2" name="タイトル 1"/>
          <p:cNvSpPr>
            <a:spLocks noGrp="1"/>
          </p:cNvSpPr>
          <p:nvPr>
            <p:ph type="title"/>
          </p:nvPr>
        </p:nvSpPr>
        <p:spPr>
          <a:xfrm>
            <a:off x="161637" y="429083"/>
            <a:ext cx="9212593" cy="276738"/>
          </a:xfrm>
        </p:spPr>
        <p:txBody>
          <a:bodyPr/>
          <a:lstStyle/>
          <a:p>
            <a:r>
              <a:rPr lang="en-US" altLang="ja-JP" dirty="0" smtClean="0"/>
              <a:t>2017</a:t>
            </a:r>
            <a:r>
              <a:rPr lang="ja-JP" altLang="en-US" dirty="0" smtClean="0"/>
              <a:t>　クリスマスサイト構成書案　ロブ・ライアンページ　</a:t>
            </a:r>
            <a:r>
              <a:rPr lang="en-US" altLang="ja-JP" dirty="0" smtClean="0"/>
              <a:t>11/28</a:t>
            </a:r>
            <a:r>
              <a:rPr lang="ja-JP" altLang="en-US" dirty="0" smtClean="0"/>
              <a:t>（火）</a:t>
            </a:r>
            <a:r>
              <a:rPr lang="en-US" altLang="ja-JP" dirty="0" smtClean="0"/>
              <a:t>14</a:t>
            </a:r>
            <a:r>
              <a:rPr lang="ja-JP" altLang="en-US" dirty="0" smtClean="0"/>
              <a:t>時更新</a:t>
            </a:r>
            <a:endParaRPr kumimoji="1" lang="ja-JP" altLang="en-US" dirty="0"/>
          </a:p>
        </p:txBody>
      </p:sp>
      <p:pic>
        <p:nvPicPr>
          <p:cNvPr id="1027" name="Picture 3"/>
          <p:cNvPicPr>
            <a:picLocks noChangeAspect="1" noChangeArrowheads="1"/>
          </p:cNvPicPr>
          <p:nvPr/>
        </p:nvPicPr>
        <p:blipFill>
          <a:blip r:embed="rId3" cstate="print"/>
          <a:srcRect/>
          <a:stretch>
            <a:fillRect/>
          </a:stretch>
        </p:blipFill>
        <p:spPr bwMode="auto">
          <a:xfrm>
            <a:off x="473333" y="1168219"/>
            <a:ext cx="1542578" cy="181420"/>
          </a:xfrm>
          <a:prstGeom prst="rect">
            <a:avLst/>
          </a:prstGeom>
          <a:noFill/>
          <a:ln w="9525">
            <a:noFill/>
            <a:miter lim="800000"/>
            <a:headEnd/>
            <a:tailEnd/>
          </a:ln>
        </p:spPr>
      </p:pic>
      <p:sp>
        <p:nvSpPr>
          <p:cNvPr id="420" name="正方形/長方形 419"/>
          <p:cNvSpPr/>
          <p:nvPr/>
        </p:nvSpPr>
        <p:spPr>
          <a:xfrm>
            <a:off x="271101"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412" name="グループ化 411"/>
          <p:cNvGrpSpPr/>
          <p:nvPr/>
        </p:nvGrpSpPr>
        <p:grpSpPr>
          <a:xfrm>
            <a:off x="2014611" y="1472428"/>
            <a:ext cx="189932" cy="182280"/>
            <a:chOff x="3592488" y="2064296"/>
            <a:chExt cx="288032" cy="189735"/>
          </a:xfrm>
        </p:grpSpPr>
        <p:sp>
          <p:nvSpPr>
            <p:cNvPr id="413" name="正方形/長方形 41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8" name="正方形/長方形 417"/>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9" name="正方形/長方形 418"/>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2" name="正方形/長方形 101"/>
          <p:cNvSpPr/>
          <p:nvPr/>
        </p:nvSpPr>
        <p:spPr>
          <a:xfrm>
            <a:off x="264096"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■ハッシュタグキャンペーンページ</a:t>
            </a:r>
            <a:endParaRPr lang="en-US" altLang="ja-JP" sz="600" dirty="0" smtClean="0">
              <a:solidFill>
                <a:schemeClr val="tx1"/>
              </a:solidFill>
              <a:latin typeface="+mj-ea"/>
              <a:ea typeface="+mj-ea"/>
            </a:endParaRPr>
          </a:p>
        </p:txBody>
      </p:sp>
      <p:sp>
        <p:nvSpPr>
          <p:cNvPr id="105" name="正方形/長方形 104"/>
          <p:cNvSpPr/>
          <p:nvPr/>
        </p:nvSpPr>
        <p:spPr>
          <a:xfrm>
            <a:off x="2568352" y="1072208"/>
            <a:ext cx="2023979" cy="769577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06" name="Picture 3"/>
          <p:cNvPicPr>
            <a:picLocks noChangeAspect="1" noChangeArrowheads="1"/>
          </p:cNvPicPr>
          <p:nvPr/>
        </p:nvPicPr>
        <p:blipFill>
          <a:blip r:embed="rId3" cstate="print"/>
          <a:srcRect/>
          <a:stretch>
            <a:fillRect/>
          </a:stretch>
        </p:blipFill>
        <p:spPr bwMode="auto">
          <a:xfrm>
            <a:off x="2770584" y="1168219"/>
            <a:ext cx="1542578" cy="181420"/>
          </a:xfrm>
          <a:prstGeom prst="rect">
            <a:avLst/>
          </a:prstGeom>
          <a:noFill/>
          <a:ln w="9525">
            <a:noFill/>
            <a:miter lim="800000"/>
            <a:headEnd/>
            <a:tailEnd/>
          </a:ln>
        </p:spPr>
      </p:pic>
      <p:sp>
        <p:nvSpPr>
          <p:cNvPr id="107" name="正方形/長方形 106"/>
          <p:cNvSpPr/>
          <p:nvPr/>
        </p:nvSpPr>
        <p:spPr>
          <a:xfrm>
            <a:off x="2568352"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08" name="グループ化 107"/>
          <p:cNvGrpSpPr/>
          <p:nvPr/>
        </p:nvGrpSpPr>
        <p:grpSpPr>
          <a:xfrm>
            <a:off x="4311862" y="1472428"/>
            <a:ext cx="189932" cy="182280"/>
            <a:chOff x="3592488" y="2064296"/>
            <a:chExt cx="288032" cy="189735"/>
          </a:xfrm>
        </p:grpSpPr>
        <p:sp>
          <p:nvSpPr>
            <p:cNvPr id="110" name="正方形/長方形 109"/>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7" name="正方形/長方形 116"/>
          <p:cNvSpPr/>
          <p:nvPr/>
        </p:nvSpPr>
        <p:spPr>
          <a:xfrm>
            <a:off x="2561347"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■ロブ・ライアントークショーページ</a:t>
            </a:r>
            <a:endParaRPr lang="en-US" altLang="ja-JP" sz="600" dirty="0" smtClean="0">
              <a:solidFill>
                <a:schemeClr val="tx1"/>
              </a:solidFill>
              <a:latin typeface="+mj-ea"/>
              <a:ea typeface="+mj-ea"/>
            </a:endParaRPr>
          </a:p>
        </p:txBody>
      </p:sp>
      <p:sp>
        <p:nvSpPr>
          <p:cNvPr id="176" name="正方形/長方形 175"/>
          <p:cNvSpPr/>
          <p:nvPr/>
        </p:nvSpPr>
        <p:spPr>
          <a:xfrm>
            <a:off x="4879613"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79" name="Picture 3"/>
          <p:cNvPicPr>
            <a:picLocks noChangeAspect="1" noChangeArrowheads="1"/>
          </p:cNvPicPr>
          <p:nvPr/>
        </p:nvPicPr>
        <p:blipFill>
          <a:blip r:embed="rId3" cstate="print"/>
          <a:srcRect/>
          <a:stretch>
            <a:fillRect/>
          </a:stretch>
        </p:blipFill>
        <p:spPr bwMode="auto">
          <a:xfrm>
            <a:off x="5081845" y="1168219"/>
            <a:ext cx="1542578" cy="181420"/>
          </a:xfrm>
          <a:prstGeom prst="rect">
            <a:avLst/>
          </a:prstGeom>
          <a:noFill/>
          <a:ln w="9525">
            <a:noFill/>
            <a:miter lim="800000"/>
            <a:headEnd/>
            <a:tailEnd/>
          </a:ln>
        </p:spPr>
      </p:pic>
      <p:sp>
        <p:nvSpPr>
          <p:cNvPr id="181" name="正方形/長方形 180"/>
          <p:cNvSpPr/>
          <p:nvPr/>
        </p:nvSpPr>
        <p:spPr>
          <a:xfrm>
            <a:off x="4879613"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82" name="グループ化 181"/>
          <p:cNvGrpSpPr/>
          <p:nvPr/>
        </p:nvGrpSpPr>
        <p:grpSpPr>
          <a:xfrm>
            <a:off x="6623123" y="1472428"/>
            <a:ext cx="189932" cy="182280"/>
            <a:chOff x="3592488" y="2064296"/>
            <a:chExt cx="288032" cy="189735"/>
          </a:xfrm>
        </p:grpSpPr>
        <p:sp>
          <p:nvSpPr>
            <p:cNvPr id="183" name="正方形/長方形 18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正方形/長方形 183"/>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7" name="正方形/長方形 186"/>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9" name="正方形/長方形 188"/>
          <p:cNvSpPr/>
          <p:nvPr/>
        </p:nvSpPr>
        <p:spPr>
          <a:xfrm>
            <a:off x="4872608"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■ロブ・ライアンフォトスポットページ</a:t>
            </a:r>
            <a:endParaRPr lang="en-US" altLang="ja-JP" sz="600" dirty="0" smtClean="0">
              <a:solidFill>
                <a:schemeClr val="tx1"/>
              </a:solidFill>
              <a:latin typeface="+mj-ea"/>
              <a:ea typeface="+mj-ea"/>
            </a:endParaRPr>
          </a:p>
        </p:txBody>
      </p:sp>
      <p:sp>
        <p:nvSpPr>
          <p:cNvPr id="142" name="正方形/長方形 141"/>
          <p:cNvSpPr/>
          <p:nvPr/>
        </p:nvSpPr>
        <p:spPr>
          <a:xfrm>
            <a:off x="271102" y="12615514"/>
            <a:ext cx="9210018" cy="14401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3" name="正方形/長方形 142"/>
          <p:cNvSpPr/>
          <p:nvPr/>
        </p:nvSpPr>
        <p:spPr>
          <a:xfrm>
            <a:off x="4152528" y="12161440"/>
            <a:ext cx="3312368" cy="28803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4" name="正方形/長方形 143"/>
          <p:cNvSpPr/>
          <p:nvPr/>
        </p:nvSpPr>
        <p:spPr>
          <a:xfrm>
            <a:off x="7111861"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pic>
        <p:nvPicPr>
          <p:cNvPr id="145" name="Picture 3"/>
          <p:cNvPicPr>
            <a:picLocks noChangeAspect="1" noChangeArrowheads="1"/>
          </p:cNvPicPr>
          <p:nvPr/>
        </p:nvPicPr>
        <p:blipFill>
          <a:blip r:embed="rId3" cstate="print"/>
          <a:srcRect/>
          <a:stretch>
            <a:fillRect/>
          </a:stretch>
        </p:blipFill>
        <p:spPr bwMode="auto">
          <a:xfrm>
            <a:off x="7314093" y="1168219"/>
            <a:ext cx="1542578" cy="181420"/>
          </a:xfrm>
          <a:prstGeom prst="rect">
            <a:avLst/>
          </a:prstGeom>
          <a:noFill/>
          <a:ln w="9525">
            <a:noFill/>
            <a:miter lim="800000"/>
            <a:headEnd/>
            <a:tailEnd/>
          </a:ln>
        </p:spPr>
      </p:pic>
      <p:sp>
        <p:nvSpPr>
          <p:cNvPr id="146" name="正方形/長方形 145"/>
          <p:cNvSpPr/>
          <p:nvPr/>
        </p:nvSpPr>
        <p:spPr>
          <a:xfrm>
            <a:off x="7111861"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147" name="グループ化 146"/>
          <p:cNvGrpSpPr/>
          <p:nvPr/>
        </p:nvGrpSpPr>
        <p:grpSpPr>
          <a:xfrm>
            <a:off x="8855371" y="1472428"/>
            <a:ext cx="189932" cy="182280"/>
            <a:chOff x="3592488" y="2064296"/>
            <a:chExt cx="288032" cy="189735"/>
          </a:xfrm>
        </p:grpSpPr>
        <p:sp>
          <p:nvSpPr>
            <p:cNvPr id="148" name="正方形/長方形 147"/>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正方形/長方形 148"/>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正方形/長方形 149"/>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1" name="正方形/長方形 150"/>
          <p:cNvSpPr/>
          <p:nvPr/>
        </p:nvSpPr>
        <p:spPr>
          <a:xfrm>
            <a:off x="7104856"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a:t>
            </a:r>
            <a:r>
              <a:rPr lang="en-US" altLang="ja-JP" sz="600" dirty="0" smtClean="0">
                <a:solidFill>
                  <a:schemeClr val="tx1"/>
                </a:solidFill>
                <a:latin typeface="+mj-ea"/>
                <a:ea typeface="+mj-ea"/>
              </a:rPr>
              <a:t>LINE</a:t>
            </a:r>
            <a:r>
              <a:rPr lang="ja-JP" altLang="en-US" sz="600" dirty="0" smtClean="0">
                <a:solidFill>
                  <a:schemeClr val="tx1"/>
                </a:solidFill>
                <a:latin typeface="+mj-ea"/>
                <a:ea typeface="+mj-ea"/>
              </a:rPr>
              <a:t>メッセージカード</a:t>
            </a:r>
            <a:r>
              <a:rPr lang="ja-JP" altLang="en-US" sz="600" dirty="0">
                <a:solidFill>
                  <a:schemeClr val="tx1"/>
                </a:solidFill>
                <a:latin typeface="+mj-ea"/>
                <a:ea typeface="+mj-ea"/>
              </a:rPr>
              <a:t>ページ</a:t>
            </a:r>
            <a:endParaRPr lang="en-US" altLang="ja-JP" sz="600" dirty="0" smtClean="0">
              <a:solidFill>
                <a:schemeClr val="tx1"/>
              </a:solidFill>
              <a:latin typeface="+mj-ea"/>
              <a:ea typeface="+mj-ea"/>
            </a:endParaRPr>
          </a:p>
        </p:txBody>
      </p:sp>
      <p:sp>
        <p:nvSpPr>
          <p:cNvPr id="88" name="正方形/長方形 87"/>
          <p:cNvSpPr/>
          <p:nvPr/>
        </p:nvSpPr>
        <p:spPr>
          <a:xfrm>
            <a:off x="519662" y="2322018"/>
            <a:ext cx="729008" cy="76774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写真</a:t>
            </a:r>
            <a:endParaRPr lang="en-US" altLang="ja-JP" sz="700" dirty="0" smtClean="0">
              <a:solidFill>
                <a:schemeClr val="tx1"/>
              </a:solidFill>
              <a:latin typeface="+mj-ea"/>
              <a:ea typeface="+mj-ea"/>
            </a:endParaRPr>
          </a:p>
        </p:txBody>
      </p:sp>
      <p:sp>
        <p:nvSpPr>
          <p:cNvPr id="89" name="正方形/長方形 88"/>
          <p:cNvSpPr/>
          <p:nvPr/>
        </p:nvSpPr>
        <p:spPr>
          <a:xfrm>
            <a:off x="1357169" y="2322018"/>
            <a:ext cx="729008" cy="767747"/>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写真</a:t>
            </a:r>
            <a:endParaRPr lang="ja-JP" altLang="en-US" sz="700" dirty="0">
              <a:solidFill>
                <a:schemeClr val="tx1"/>
              </a:solidFill>
              <a:latin typeface="+mj-ea"/>
              <a:ea typeface="+mj-ea"/>
            </a:endParaRPr>
          </a:p>
        </p:txBody>
      </p:sp>
      <p:sp>
        <p:nvSpPr>
          <p:cNvPr id="90" name="正方形/長方形 89"/>
          <p:cNvSpPr/>
          <p:nvPr/>
        </p:nvSpPr>
        <p:spPr>
          <a:xfrm>
            <a:off x="357095" y="1807800"/>
            <a:ext cx="1851990" cy="47814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600" b="1" dirty="0" smtClean="0">
                <a:solidFill>
                  <a:schemeClr val="tx1"/>
                </a:solidFill>
                <a:latin typeface="+mj-ea"/>
                <a:ea typeface="+mj-ea"/>
              </a:rPr>
              <a:t>＃大丸のクリスマス　＃松坂屋のクリスマス</a:t>
            </a:r>
            <a:endParaRPr lang="en-US" altLang="ja-JP" sz="600" b="1" dirty="0" smtClean="0">
              <a:solidFill>
                <a:schemeClr val="tx1"/>
              </a:solidFill>
              <a:latin typeface="+mj-ea"/>
              <a:ea typeface="+mj-ea"/>
            </a:endParaRPr>
          </a:p>
          <a:p>
            <a:pPr algn="ctr"/>
            <a:r>
              <a:rPr lang="ja-JP" altLang="en-US" sz="800" b="1" dirty="0" smtClean="0">
                <a:solidFill>
                  <a:schemeClr val="tx1"/>
                </a:solidFill>
                <a:latin typeface="+mj-ea"/>
                <a:ea typeface="+mj-ea"/>
              </a:rPr>
              <a:t>ハッシュタグ</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チャリティーキャンペーン</a:t>
            </a:r>
          </a:p>
        </p:txBody>
      </p:sp>
      <p:sp>
        <p:nvSpPr>
          <p:cNvPr id="91" name="正方形/長方形 90"/>
          <p:cNvSpPr/>
          <p:nvPr/>
        </p:nvSpPr>
        <p:spPr>
          <a:xfrm>
            <a:off x="368349" y="3188867"/>
            <a:ext cx="1829482" cy="28532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en-US" altLang="ja-JP" sz="600" dirty="0" smtClean="0">
                <a:solidFill>
                  <a:schemeClr val="tx1"/>
                </a:solidFill>
                <a:latin typeface="+mj-ea"/>
                <a:ea typeface="+mj-ea"/>
              </a:rPr>
              <a:t>11</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15</a:t>
            </a:r>
            <a:r>
              <a:rPr lang="ja-JP" altLang="en-US" sz="600" dirty="0" smtClean="0">
                <a:solidFill>
                  <a:schemeClr val="tx1"/>
                </a:solidFill>
                <a:latin typeface="+mj-ea"/>
                <a:ea typeface="+mj-ea"/>
              </a:rPr>
              <a:t>日（水）→</a:t>
            </a:r>
            <a:r>
              <a:rPr lang="en-US" altLang="ja-JP" sz="600" dirty="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月）</a:t>
            </a:r>
            <a:endParaRPr lang="en-US" altLang="ja-JP" sz="600" dirty="0" smtClean="0">
              <a:solidFill>
                <a:schemeClr val="tx1"/>
              </a:solidFill>
              <a:latin typeface="+mj-ea"/>
              <a:ea typeface="+mj-ea"/>
            </a:endParaRPr>
          </a:p>
        </p:txBody>
      </p:sp>
      <p:sp>
        <p:nvSpPr>
          <p:cNvPr id="94" name="正方形/長方形 93"/>
          <p:cNvSpPr/>
          <p:nvPr/>
        </p:nvSpPr>
        <p:spPr>
          <a:xfrm>
            <a:off x="420692" y="3371040"/>
            <a:ext cx="1724795" cy="7080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大丸・松坂屋でお買いあげいただいた商品やフォトスポットで撮影した写真を投稿してください。</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抽選で</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名様に</a:t>
            </a:r>
            <a:r>
              <a:rPr lang="en-US" altLang="ja-JP" sz="600" dirty="0" smtClean="0">
                <a:solidFill>
                  <a:schemeClr val="tx1"/>
                </a:solidFill>
                <a:latin typeface="+mj-ea"/>
                <a:ea typeface="+mj-ea"/>
              </a:rPr>
              <a:t>000</a:t>
            </a:r>
            <a:r>
              <a:rPr lang="ja-JP" altLang="en-US" sz="600" dirty="0" smtClean="0">
                <a:solidFill>
                  <a:schemeClr val="tx1"/>
                </a:solidFill>
                <a:latin typeface="+mj-ea"/>
                <a:ea typeface="+mj-ea"/>
              </a:rPr>
              <a:t>をプレゼント！</a:t>
            </a:r>
            <a:endParaRPr lang="en-US" altLang="ja-JP" sz="600" dirty="0" smtClean="0">
              <a:solidFill>
                <a:schemeClr val="tx1"/>
              </a:solidFill>
              <a:latin typeface="+mj-ea"/>
              <a:ea typeface="+mj-ea"/>
            </a:endParaRPr>
          </a:p>
          <a:p>
            <a:r>
              <a:rPr lang="ja-JP" altLang="en-US" sz="600" dirty="0">
                <a:solidFill>
                  <a:schemeClr val="tx1"/>
                </a:solidFill>
                <a:latin typeface="+mj-ea"/>
                <a:ea typeface="+mj-ea"/>
              </a:rPr>
              <a:t>投稿</a:t>
            </a:r>
            <a:r>
              <a:rPr lang="ja-JP" altLang="en-US" sz="600" dirty="0" smtClean="0">
                <a:solidFill>
                  <a:schemeClr val="tx1"/>
                </a:solidFill>
                <a:latin typeface="+mj-ea"/>
                <a:ea typeface="+mj-ea"/>
              </a:rPr>
              <a:t>数</a:t>
            </a:r>
            <a:r>
              <a:rPr lang="en-US" altLang="ja-JP" sz="600" dirty="0" smtClean="0">
                <a:solidFill>
                  <a:schemeClr val="tx1"/>
                </a:solidFill>
                <a:latin typeface="+mj-ea"/>
                <a:ea typeface="+mj-ea"/>
              </a:rPr>
              <a:t>1</a:t>
            </a:r>
            <a:r>
              <a:rPr lang="ja-JP" altLang="en-US" sz="600" dirty="0" smtClean="0">
                <a:solidFill>
                  <a:schemeClr val="tx1"/>
                </a:solidFill>
                <a:latin typeface="+mj-ea"/>
                <a:ea typeface="+mj-ea"/>
              </a:rPr>
              <a:t>件につき</a:t>
            </a:r>
            <a:r>
              <a:rPr lang="en-US" altLang="ja-JP" sz="600" dirty="0" smtClean="0">
                <a:solidFill>
                  <a:schemeClr val="tx1"/>
                </a:solidFill>
                <a:latin typeface="+mj-ea"/>
                <a:ea typeface="+mj-ea"/>
              </a:rPr>
              <a:t>100</a:t>
            </a:r>
            <a:r>
              <a:rPr lang="ja-JP" altLang="en-US" sz="600" dirty="0" smtClean="0">
                <a:solidFill>
                  <a:schemeClr val="tx1"/>
                </a:solidFill>
                <a:latin typeface="+mj-ea"/>
                <a:ea typeface="+mj-ea"/>
              </a:rPr>
              <a:t>円（上限</a:t>
            </a:r>
            <a:r>
              <a:rPr lang="en-US" altLang="ja-JP" sz="600" dirty="0" smtClean="0">
                <a:solidFill>
                  <a:schemeClr val="tx1"/>
                </a:solidFill>
                <a:latin typeface="+mj-ea"/>
                <a:ea typeface="+mj-ea"/>
              </a:rPr>
              <a:t>30</a:t>
            </a:r>
            <a:r>
              <a:rPr lang="ja-JP" altLang="en-US" sz="600" dirty="0" smtClean="0">
                <a:solidFill>
                  <a:schemeClr val="tx1"/>
                </a:solidFill>
                <a:latin typeface="+mj-ea"/>
                <a:ea typeface="+mj-ea"/>
              </a:rPr>
              <a:t>万円）を○○○○に寄付いたします。</a:t>
            </a:r>
            <a:endParaRPr lang="en-US" altLang="ja-JP" sz="600" dirty="0" smtClean="0">
              <a:solidFill>
                <a:schemeClr val="tx1"/>
              </a:solidFill>
              <a:latin typeface="+mj-ea"/>
              <a:ea typeface="+mj-ea"/>
            </a:endParaRPr>
          </a:p>
        </p:txBody>
      </p:sp>
      <p:sp>
        <p:nvSpPr>
          <p:cNvPr id="96" name="正方形/長方形 95"/>
          <p:cNvSpPr/>
          <p:nvPr/>
        </p:nvSpPr>
        <p:spPr>
          <a:xfrm>
            <a:off x="2908600" y="2377314"/>
            <a:ext cx="1458718" cy="1443335"/>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ロブ・ライアン本人画像</a:t>
            </a:r>
            <a:endParaRPr lang="ja-JP" altLang="en-US" sz="700" dirty="0">
              <a:solidFill>
                <a:schemeClr val="tx1"/>
              </a:solidFill>
              <a:latin typeface="+mj-ea"/>
              <a:ea typeface="+mj-ea"/>
            </a:endParaRPr>
          </a:p>
        </p:txBody>
      </p:sp>
      <p:sp>
        <p:nvSpPr>
          <p:cNvPr id="98" name="正方形/長方形 97"/>
          <p:cNvSpPr/>
          <p:nvPr/>
        </p:nvSpPr>
        <p:spPr>
          <a:xfrm>
            <a:off x="2707627" y="1804525"/>
            <a:ext cx="1851990" cy="48142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来日記念</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チャリティートークショー</a:t>
            </a:r>
          </a:p>
        </p:txBody>
      </p:sp>
      <p:sp>
        <p:nvSpPr>
          <p:cNvPr id="99" name="正方形/長方形 98"/>
          <p:cNvSpPr/>
          <p:nvPr/>
        </p:nvSpPr>
        <p:spPr>
          <a:xfrm>
            <a:off x="2799376" y="3953135"/>
            <a:ext cx="1724795" cy="504775"/>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ロブ・ライアンの来日が決定</a:t>
            </a:r>
            <a:r>
              <a:rPr lang="ja-JP" altLang="en-US" sz="600" dirty="0">
                <a:solidFill>
                  <a:schemeClr val="tx1"/>
                </a:solidFill>
                <a:latin typeface="+mj-ea"/>
                <a:ea typeface="+mj-ea"/>
              </a:rPr>
              <a:t>！</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各店で○○○○さんとのトークショーを開催します。</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ロブの素顔とやさしさにふれるチャンスです。</a:t>
            </a:r>
            <a:endParaRPr lang="en-US" altLang="ja-JP" sz="600" dirty="0" smtClean="0">
              <a:solidFill>
                <a:schemeClr val="tx1"/>
              </a:solidFill>
              <a:latin typeface="+mj-ea"/>
              <a:ea typeface="+mj-ea"/>
            </a:endParaRPr>
          </a:p>
        </p:txBody>
      </p:sp>
      <p:sp>
        <p:nvSpPr>
          <p:cNvPr id="100" name="正方形/長方形 99"/>
          <p:cNvSpPr/>
          <p:nvPr/>
        </p:nvSpPr>
        <p:spPr>
          <a:xfrm>
            <a:off x="3000400" y="4461898"/>
            <a:ext cx="1224136" cy="112341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アンバサダータレント画像</a:t>
            </a:r>
            <a:endParaRPr lang="ja-JP" altLang="en-US" sz="700" dirty="0">
              <a:solidFill>
                <a:schemeClr val="tx1"/>
              </a:solidFill>
              <a:latin typeface="+mj-ea"/>
              <a:ea typeface="+mj-ea"/>
            </a:endParaRPr>
          </a:p>
        </p:txBody>
      </p:sp>
      <p:sp>
        <p:nvSpPr>
          <p:cNvPr id="115" name="正方形/長方形 114"/>
          <p:cNvSpPr/>
          <p:nvPr/>
        </p:nvSpPr>
        <p:spPr>
          <a:xfrm>
            <a:off x="2629586" y="7120880"/>
            <a:ext cx="1872208" cy="238151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大丸神戸店</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smtClean="0">
                <a:solidFill>
                  <a:schemeClr val="tx1"/>
                </a:solidFill>
                <a:latin typeface="+mj-ea"/>
                <a:ea typeface="+mj-ea"/>
              </a:rPr>
              <a:t>2</a:t>
            </a:r>
            <a:r>
              <a:rPr lang="ja-JP" altLang="en-US" sz="600" dirty="0" smtClean="0">
                <a:solidFill>
                  <a:schemeClr val="tx1"/>
                </a:solidFill>
                <a:latin typeface="+mj-ea"/>
                <a:ea typeface="+mj-ea"/>
              </a:rPr>
              <a:t>日（土）</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0</a:t>
            </a:r>
            <a:r>
              <a:rPr lang="ja-JP" altLang="en-US" sz="600" dirty="0" smtClean="0">
                <a:solidFill>
                  <a:schemeClr val="tx1"/>
                </a:solidFill>
                <a:latin typeface="+mj-ea"/>
                <a:ea typeface="+mj-ea"/>
              </a:rPr>
              <a:t>階　○○</a:t>
            </a:r>
            <a:r>
              <a:rPr lang="ja-JP" altLang="en-US" sz="600" dirty="0">
                <a:solidFill>
                  <a:schemeClr val="tx1"/>
                </a:solidFill>
                <a:latin typeface="+mj-ea"/>
                <a:ea typeface="+mj-ea"/>
              </a:rPr>
              <a:t>○○○○○○○○○</a:t>
            </a:r>
            <a:r>
              <a:rPr lang="ja-JP" altLang="en-US" sz="600" dirty="0" smtClean="0">
                <a:solidFill>
                  <a:schemeClr val="tx1"/>
                </a:solidFill>
                <a:latin typeface="+mj-ea"/>
                <a:ea typeface="+mj-ea"/>
              </a:rPr>
              <a:t>○</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r>
              <a:rPr lang="ja-JP" altLang="en-US" sz="600" dirty="0" smtClean="0">
                <a:solidFill>
                  <a:schemeClr val="tx1"/>
                </a:solidFill>
                <a:latin typeface="+mj-ea"/>
              </a:rPr>
              <a:t>大丸心斎橋店</a:t>
            </a:r>
            <a:endParaRPr lang="en-US" altLang="ja-JP" sz="600" dirty="0">
              <a:solidFill>
                <a:schemeClr val="tx1"/>
              </a:solidFill>
              <a:latin typeface="+mj-ea"/>
            </a:endParaRPr>
          </a:p>
          <a:p>
            <a:r>
              <a:rPr lang="en-US" altLang="ja-JP" sz="600" dirty="0">
                <a:solidFill>
                  <a:schemeClr val="tx1"/>
                </a:solidFill>
                <a:latin typeface="+mj-ea"/>
              </a:rPr>
              <a:t>12</a:t>
            </a:r>
            <a:r>
              <a:rPr lang="ja-JP" altLang="en-US" sz="600" dirty="0" smtClean="0">
                <a:solidFill>
                  <a:schemeClr val="tx1"/>
                </a:solidFill>
                <a:latin typeface="+mj-ea"/>
              </a:rPr>
              <a:t>月</a:t>
            </a:r>
            <a:r>
              <a:rPr lang="en-US" altLang="ja-JP" sz="600" dirty="0" smtClean="0">
                <a:solidFill>
                  <a:schemeClr val="tx1"/>
                </a:solidFill>
                <a:latin typeface="+mj-ea"/>
              </a:rPr>
              <a:t>3</a:t>
            </a:r>
            <a:r>
              <a:rPr lang="ja-JP" altLang="en-US" sz="600" dirty="0" smtClean="0">
                <a:solidFill>
                  <a:schemeClr val="tx1"/>
                </a:solidFill>
                <a:latin typeface="+mj-ea"/>
              </a:rPr>
              <a:t>日（日）</a:t>
            </a:r>
            <a:r>
              <a:rPr lang="en-US" altLang="ja-JP" sz="600" dirty="0">
                <a:solidFill>
                  <a:schemeClr val="tx1"/>
                </a:solidFill>
                <a:latin typeface="+mj-ea"/>
              </a:rPr>
              <a:t>00</a:t>
            </a:r>
            <a:r>
              <a:rPr lang="ja-JP" altLang="en-US" sz="600" dirty="0">
                <a:solidFill>
                  <a:schemeClr val="tx1"/>
                </a:solidFill>
                <a:latin typeface="+mj-ea"/>
              </a:rPr>
              <a:t>時～</a:t>
            </a:r>
            <a:endParaRPr lang="en-US" altLang="ja-JP" sz="600" dirty="0">
              <a:solidFill>
                <a:schemeClr val="tx1"/>
              </a:solidFill>
              <a:latin typeface="+mj-ea"/>
            </a:endParaRPr>
          </a:p>
          <a:p>
            <a:r>
              <a:rPr lang="en-US" altLang="ja-JP" sz="600" dirty="0">
                <a:solidFill>
                  <a:schemeClr val="tx1"/>
                </a:solidFill>
                <a:latin typeface="+mj-ea"/>
              </a:rPr>
              <a:t>0</a:t>
            </a:r>
            <a:r>
              <a:rPr lang="ja-JP" altLang="en-US" sz="600" dirty="0">
                <a:solidFill>
                  <a:schemeClr val="tx1"/>
                </a:solidFill>
                <a:latin typeface="+mj-ea"/>
              </a:rPr>
              <a:t>階　○○○○○○○○○○○</a:t>
            </a:r>
            <a:r>
              <a:rPr lang="ja-JP" altLang="en-US" sz="600" dirty="0" smtClean="0">
                <a:solidFill>
                  <a:schemeClr val="tx1"/>
                </a:solidFill>
                <a:latin typeface="+mj-ea"/>
              </a:rPr>
              <a:t>○</a:t>
            </a:r>
            <a:endParaRPr lang="en-US" altLang="ja-JP" sz="600" dirty="0" smtClean="0">
              <a:solidFill>
                <a:schemeClr val="tx1"/>
              </a:solidFill>
              <a:latin typeface="+mj-ea"/>
            </a:endParaRPr>
          </a:p>
          <a:p>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来日イベントの日程・時間等変更になる場合がございます。</a:t>
            </a:r>
            <a:endParaRPr lang="en-US" altLang="ja-JP" sz="600" dirty="0" smtClean="0">
              <a:solidFill>
                <a:schemeClr val="tx1"/>
              </a:solidFill>
              <a:latin typeface="+mj-ea"/>
              <a:ea typeface="+mj-ea"/>
            </a:endParaRPr>
          </a:p>
        </p:txBody>
      </p:sp>
      <p:sp>
        <p:nvSpPr>
          <p:cNvPr id="123" name="正方形/長方形 122"/>
          <p:cNvSpPr/>
          <p:nvPr/>
        </p:nvSpPr>
        <p:spPr>
          <a:xfrm>
            <a:off x="5027070" y="2196637"/>
            <a:ext cx="1724795" cy="7080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大丸・松坂屋各店では、ロブ・ライアンモチーフの</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フォトスポットを設置。</a:t>
            </a:r>
            <a:endParaRPr lang="en-US" altLang="ja-JP" sz="600" dirty="0" smtClean="0">
              <a:solidFill>
                <a:schemeClr val="tx1"/>
              </a:solidFill>
              <a:latin typeface="+mj-ea"/>
              <a:ea typeface="+mj-ea"/>
            </a:endParaRPr>
          </a:p>
          <a:p>
            <a:r>
              <a:rPr lang="en-US" altLang="ja-JP" sz="600" dirty="0" smtClean="0">
                <a:solidFill>
                  <a:schemeClr val="tx1"/>
                </a:solidFill>
                <a:latin typeface="+mj-ea"/>
                <a:ea typeface="+mj-ea"/>
              </a:rPr>
              <a:t>SNS </a:t>
            </a:r>
            <a:r>
              <a:rPr lang="ja-JP" altLang="en-US" sz="600" dirty="0" smtClean="0">
                <a:solidFill>
                  <a:schemeClr val="tx1"/>
                </a:solidFill>
                <a:latin typeface="+mj-ea"/>
                <a:ea typeface="+mj-ea"/>
              </a:rPr>
              <a:t>映えする写真撮影をお楽しみください。</a:t>
            </a:r>
            <a:endParaRPr lang="en-US" altLang="ja-JP" sz="600" dirty="0" smtClean="0">
              <a:solidFill>
                <a:schemeClr val="tx1"/>
              </a:solidFill>
              <a:latin typeface="+mj-ea"/>
              <a:ea typeface="+mj-ea"/>
            </a:endParaRPr>
          </a:p>
        </p:txBody>
      </p:sp>
      <p:sp>
        <p:nvSpPr>
          <p:cNvPr id="134" name="正方形/長方形 133"/>
          <p:cNvSpPr/>
          <p:nvPr/>
        </p:nvSpPr>
        <p:spPr>
          <a:xfrm>
            <a:off x="5053186" y="2655907"/>
            <a:ext cx="1698679" cy="131223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フォトスポット大</a:t>
            </a:r>
            <a:endParaRPr lang="ja-JP" altLang="en-US" sz="700" dirty="0">
              <a:solidFill>
                <a:schemeClr val="tx1"/>
              </a:solidFill>
              <a:latin typeface="+mj-ea"/>
              <a:ea typeface="+mj-ea"/>
            </a:endParaRPr>
          </a:p>
        </p:txBody>
      </p:sp>
      <p:sp>
        <p:nvSpPr>
          <p:cNvPr id="136" name="正方形/長方形 135"/>
          <p:cNvSpPr/>
          <p:nvPr/>
        </p:nvSpPr>
        <p:spPr>
          <a:xfrm>
            <a:off x="5027070" y="3968143"/>
            <a:ext cx="1724795" cy="23779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フォトスポット大</a:t>
            </a:r>
            <a:endParaRPr lang="en-US" altLang="ja-JP" sz="600" dirty="0" smtClean="0">
              <a:solidFill>
                <a:schemeClr val="tx1"/>
              </a:solidFill>
              <a:latin typeface="+mj-ea"/>
              <a:ea typeface="+mj-ea"/>
            </a:endParaRPr>
          </a:p>
        </p:txBody>
      </p:sp>
      <p:sp>
        <p:nvSpPr>
          <p:cNvPr id="137" name="正方形/長方形 136"/>
          <p:cNvSpPr/>
          <p:nvPr/>
        </p:nvSpPr>
        <p:spPr>
          <a:xfrm>
            <a:off x="5003494" y="4223924"/>
            <a:ext cx="1774487" cy="70209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■フォトスポット大設置場所</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r>
              <a:rPr lang="ja-JP" altLang="en-US" sz="600" dirty="0" smtClean="0">
                <a:solidFill>
                  <a:schemeClr val="tx1"/>
                </a:solidFill>
                <a:latin typeface="+mj-ea"/>
                <a:ea typeface="+mj-ea"/>
              </a:rPr>
              <a:t>大丸心斎橋店</a:t>
            </a:r>
            <a:endParaRPr lang="en-US" altLang="ja-JP" sz="600" dirty="0" smtClean="0">
              <a:solidFill>
                <a:schemeClr val="tx1"/>
              </a:solidFill>
              <a:latin typeface="+mj-ea"/>
              <a:ea typeface="+mj-ea"/>
            </a:endParaRPr>
          </a:p>
          <a:p>
            <a:r>
              <a:rPr lang="en-US" altLang="ja-JP" sz="600" dirty="0">
                <a:solidFill>
                  <a:schemeClr val="tx1"/>
                </a:solidFill>
                <a:latin typeface="+mj-ea"/>
                <a:ea typeface="+mj-ea"/>
              </a:rPr>
              <a:t>0</a:t>
            </a:r>
            <a:r>
              <a:rPr lang="ja-JP" altLang="en-US" sz="600" dirty="0" smtClean="0">
                <a:solidFill>
                  <a:schemeClr val="tx1"/>
                </a:solidFill>
                <a:latin typeface="+mj-ea"/>
                <a:ea typeface="+mj-ea"/>
              </a:rPr>
              <a:t>階　○○○○○○○○○○</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松坂屋名古屋店</a:t>
            </a:r>
            <a:endParaRPr lang="en-US" altLang="ja-JP" sz="600" dirty="0" smtClean="0">
              <a:solidFill>
                <a:schemeClr val="tx1"/>
              </a:solidFill>
              <a:latin typeface="+mj-ea"/>
              <a:ea typeface="+mj-ea"/>
            </a:endParaRPr>
          </a:p>
          <a:p>
            <a:r>
              <a:rPr lang="en-US" altLang="ja-JP" sz="600" dirty="0">
                <a:solidFill>
                  <a:schemeClr val="tx1"/>
                </a:solidFill>
                <a:latin typeface="+mj-ea"/>
                <a:ea typeface="+mj-ea"/>
              </a:rPr>
              <a:t>0</a:t>
            </a:r>
            <a:r>
              <a:rPr lang="ja-JP" altLang="en-US" sz="600" dirty="0" smtClean="0">
                <a:solidFill>
                  <a:schemeClr val="tx1"/>
                </a:solidFill>
                <a:latin typeface="+mj-ea"/>
                <a:ea typeface="+mj-ea"/>
              </a:rPr>
              <a:t>階　</a:t>
            </a:r>
            <a:r>
              <a:rPr lang="ja-JP" altLang="en-US" sz="600" dirty="0">
                <a:solidFill>
                  <a:schemeClr val="tx1"/>
                </a:solidFill>
                <a:latin typeface="+mj-ea"/>
              </a:rPr>
              <a:t>○○○○○○○○○</a:t>
            </a:r>
            <a:r>
              <a:rPr lang="ja-JP" altLang="en-US" sz="600" dirty="0" smtClean="0">
                <a:solidFill>
                  <a:schemeClr val="tx1"/>
                </a:solidFill>
                <a:latin typeface="+mj-ea"/>
              </a:rPr>
              <a:t>○</a:t>
            </a:r>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38" name="正方形/長方形 137"/>
          <p:cNvSpPr/>
          <p:nvPr/>
        </p:nvSpPr>
        <p:spPr>
          <a:xfrm>
            <a:off x="5015215" y="5044577"/>
            <a:ext cx="1698679" cy="131223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フォトスポット小</a:t>
            </a:r>
            <a:endParaRPr lang="ja-JP" altLang="en-US" sz="700" dirty="0">
              <a:solidFill>
                <a:schemeClr val="tx1"/>
              </a:solidFill>
              <a:latin typeface="+mj-ea"/>
              <a:ea typeface="+mj-ea"/>
            </a:endParaRPr>
          </a:p>
        </p:txBody>
      </p:sp>
      <p:sp>
        <p:nvSpPr>
          <p:cNvPr id="139" name="正方形/長方形 138"/>
          <p:cNvSpPr/>
          <p:nvPr/>
        </p:nvSpPr>
        <p:spPr>
          <a:xfrm>
            <a:off x="5003494" y="6447153"/>
            <a:ext cx="1774487" cy="70209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■フォトスポット小設置場所</a:t>
            </a:r>
            <a:endParaRPr lang="en-US" altLang="ja-JP" sz="600" dirty="0" smtClean="0">
              <a:solidFill>
                <a:schemeClr val="tx1"/>
              </a:solidFill>
              <a:latin typeface="+mj-ea"/>
              <a:ea typeface="+mj-ea"/>
            </a:endParaRPr>
          </a:p>
          <a:p>
            <a:endParaRPr lang="en-US" altLang="ja-JP" sz="600" dirty="0">
              <a:solidFill>
                <a:schemeClr val="tx1"/>
              </a:solidFill>
              <a:latin typeface="+mj-ea"/>
              <a:ea typeface="+mj-ea"/>
            </a:endParaRPr>
          </a:p>
          <a:p>
            <a:r>
              <a:rPr lang="ja-JP" altLang="en-US" sz="600" dirty="0" smtClean="0">
                <a:solidFill>
                  <a:schemeClr val="tx1"/>
                </a:solidFill>
                <a:latin typeface="+mj-ea"/>
                <a:ea typeface="+mj-ea"/>
              </a:rPr>
              <a:t>大丸心斎橋店</a:t>
            </a:r>
            <a:endParaRPr lang="en-US" altLang="ja-JP" sz="600" dirty="0" smtClean="0">
              <a:solidFill>
                <a:schemeClr val="tx1"/>
              </a:solidFill>
              <a:latin typeface="+mj-ea"/>
              <a:ea typeface="+mj-ea"/>
            </a:endParaRPr>
          </a:p>
          <a:p>
            <a:r>
              <a:rPr lang="en-US" altLang="ja-JP" sz="600" dirty="0">
                <a:solidFill>
                  <a:schemeClr val="tx1"/>
                </a:solidFill>
                <a:latin typeface="+mj-ea"/>
                <a:ea typeface="+mj-ea"/>
              </a:rPr>
              <a:t>0</a:t>
            </a:r>
            <a:r>
              <a:rPr lang="ja-JP" altLang="en-US" sz="600" dirty="0" smtClean="0">
                <a:solidFill>
                  <a:schemeClr val="tx1"/>
                </a:solidFill>
                <a:latin typeface="+mj-ea"/>
                <a:ea typeface="+mj-ea"/>
              </a:rPr>
              <a:t>階　○○○○○○○○○○</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松坂屋名古屋店</a:t>
            </a:r>
            <a:endParaRPr lang="en-US" altLang="ja-JP" sz="600" dirty="0" smtClean="0">
              <a:solidFill>
                <a:schemeClr val="tx1"/>
              </a:solidFill>
              <a:latin typeface="+mj-ea"/>
              <a:ea typeface="+mj-ea"/>
            </a:endParaRPr>
          </a:p>
          <a:p>
            <a:r>
              <a:rPr lang="en-US" altLang="ja-JP" sz="600" dirty="0">
                <a:solidFill>
                  <a:schemeClr val="tx1"/>
                </a:solidFill>
                <a:latin typeface="+mj-ea"/>
                <a:ea typeface="+mj-ea"/>
              </a:rPr>
              <a:t>0</a:t>
            </a:r>
            <a:r>
              <a:rPr lang="ja-JP" altLang="en-US" sz="600" dirty="0" smtClean="0">
                <a:solidFill>
                  <a:schemeClr val="tx1"/>
                </a:solidFill>
                <a:latin typeface="+mj-ea"/>
                <a:ea typeface="+mj-ea"/>
              </a:rPr>
              <a:t>階　</a:t>
            </a:r>
            <a:r>
              <a:rPr lang="ja-JP" altLang="en-US" sz="600" dirty="0">
                <a:solidFill>
                  <a:schemeClr val="tx1"/>
                </a:solidFill>
                <a:latin typeface="+mj-ea"/>
              </a:rPr>
              <a:t>○○○○○○○○○</a:t>
            </a:r>
            <a:r>
              <a:rPr lang="ja-JP" altLang="en-US" sz="600" dirty="0" smtClean="0">
                <a:solidFill>
                  <a:schemeClr val="tx1"/>
                </a:solidFill>
                <a:latin typeface="+mj-ea"/>
              </a:rPr>
              <a:t>○</a:t>
            </a:r>
            <a:endParaRPr lang="en-US" altLang="ja-JP" sz="600" dirty="0">
              <a:solidFill>
                <a:schemeClr val="tx1"/>
              </a:solidFill>
              <a:latin typeface="+mj-ea"/>
              <a:ea typeface="+mj-ea"/>
            </a:endParaRPr>
          </a:p>
          <a:p>
            <a:endParaRPr lang="en-US" altLang="ja-JP" sz="600" dirty="0" smtClean="0">
              <a:solidFill>
                <a:schemeClr val="tx1"/>
              </a:solidFill>
              <a:latin typeface="+mj-ea"/>
              <a:ea typeface="+mj-ea"/>
            </a:endParaRPr>
          </a:p>
          <a:p>
            <a:endParaRPr lang="en-US" altLang="ja-JP" sz="600" dirty="0" smtClean="0">
              <a:solidFill>
                <a:schemeClr val="tx1"/>
              </a:solidFill>
              <a:latin typeface="+mj-ea"/>
              <a:ea typeface="+mj-ea"/>
            </a:endParaRPr>
          </a:p>
        </p:txBody>
      </p:sp>
      <p:sp>
        <p:nvSpPr>
          <p:cNvPr id="141" name="正方形/長方形 140"/>
          <p:cNvSpPr/>
          <p:nvPr/>
        </p:nvSpPr>
        <p:spPr>
          <a:xfrm>
            <a:off x="5003494" y="1804525"/>
            <a:ext cx="1851990" cy="48142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a:t>
            </a:r>
            <a:endParaRPr lang="en-US" altLang="ja-JP" sz="800" b="1" dirty="0" smtClean="0">
              <a:solidFill>
                <a:schemeClr val="tx1"/>
              </a:solidFill>
              <a:latin typeface="+mj-ea"/>
              <a:ea typeface="+mj-ea"/>
            </a:endParaRPr>
          </a:p>
          <a:p>
            <a:pPr algn="ctr"/>
            <a:r>
              <a:rPr lang="ja-JP" altLang="en-US" sz="800" b="1" dirty="0">
                <a:solidFill>
                  <a:schemeClr val="tx1"/>
                </a:solidFill>
                <a:latin typeface="+mj-ea"/>
                <a:ea typeface="+mj-ea"/>
              </a:rPr>
              <a:t>フォトスポット</a:t>
            </a:r>
            <a:endParaRPr lang="ja-JP" altLang="en-US" sz="800" b="1" dirty="0" smtClean="0">
              <a:solidFill>
                <a:schemeClr val="tx1"/>
              </a:solidFill>
              <a:latin typeface="+mj-ea"/>
              <a:ea typeface="+mj-ea"/>
            </a:endParaRPr>
          </a:p>
        </p:txBody>
      </p:sp>
      <p:sp>
        <p:nvSpPr>
          <p:cNvPr id="162" name="正方形/長方形 161"/>
          <p:cNvSpPr/>
          <p:nvPr/>
        </p:nvSpPr>
        <p:spPr>
          <a:xfrm>
            <a:off x="7623758" y="1884879"/>
            <a:ext cx="1416112"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r>
              <a:rPr lang="en-US" altLang="ja-JP" sz="800" b="1" dirty="0" smtClean="0">
                <a:solidFill>
                  <a:schemeClr val="tx1"/>
                </a:solidFill>
                <a:latin typeface="+mj-ea"/>
                <a:ea typeface="+mj-ea"/>
              </a:rPr>
              <a:t>LINE</a:t>
            </a:r>
            <a:r>
              <a:rPr lang="ja-JP" altLang="en-US" sz="800" b="1" dirty="0" smtClean="0">
                <a:solidFill>
                  <a:schemeClr val="tx1"/>
                </a:solidFill>
                <a:latin typeface="+mj-ea"/>
                <a:ea typeface="+mj-ea"/>
              </a:rPr>
              <a:t>の友だちに送ろう！</a:t>
            </a:r>
            <a:endParaRPr lang="en-US" altLang="ja-JP" sz="800" b="1" dirty="0" smtClean="0">
              <a:solidFill>
                <a:schemeClr val="tx1"/>
              </a:solidFill>
              <a:latin typeface="+mj-ea"/>
              <a:ea typeface="+mj-ea"/>
            </a:endParaRPr>
          </a:p>
          <a:p>
            <a:r>
              <a:rPr lang="ja-JP" altLang="en-US" sz="800" b="1" dirty="0" smtClean="0">
                <a:solidFill>
                  <a:schemeClr val="tx1"/>
                </a:solidFill>
                <a:latin typeface="+mj-ea"/>
                <a:ea typeface="+mj-ea"/>
              </a:rPr>
              <a:t>ロブ・ライアンメッセージカード</a:t>
            </a:r>
          </a:p>
        </p:txBody>
      </p:sp>
      <p:sp>
        <p:nvSpPr>
          <p:cNvPr id="164" name="正方形/長方形 163"/>
          <p:cNvSpPr/>
          <p:nvPr/>
        </p:nvSpPr>
        <p:spPr>
          <a:xfrm>
            <a:off x="7464896" y="2285949"/>
            <a:ext cx="1229721" cy="1599600"/>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メッセージカード</a:t>
            </a:r>
            <a:endParaRPr lang="en-US" altLang="ja-JP" sz="700" dirty="0" smtClean="0">
              <a:solidFill>
                <a:schemeClr val="tx1"/>
              </a:solidFill>
              <a:latin typeface="+mj-ea"/>
              <a:ea typeface="+mj-ea"/>
            </a:endParaRPr>
          </a:p>
        </p:txBody>
      </p:sp>
      <p:pic>
        <p:nvPicPr>
          <p:cNvPr id="16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61039" y="1897952"/>
            <a:ext cx="317903" cy="3103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67" name="正方形/長方形 166"/>
          <p:cNvSpPr/>
          <p:nvPr/>
        </p:nvSpPr>
        <p:spPr>
          <a:xfrm>
            <a:off x="7270606" y="3968143"/>
            <a:ext cx="1724795" cy="7080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大切な人や仲間にあなたの想いを届けませんか？</a:t>
            </a:r>
            <a:endParaRPr lang="en-US" altLang="ja-JP" sz="600" dirty="0" smtClean="0">
              <a:solidFill>
                <a:schemeClr val="tx1"/>
              </a:solidFill>
              <a:latin typeface="+mj-ea"/>
              <a:ea typeface="+mj-ea"/>
            </a:endParaRPr>
          </a:p>
          <a:p>
            <a:r>
              <a:rPr lang="ja-JP" altLang="en-US" sz="600" dirty="0" smtClean="0">
                <a:solidFill>
                  <a:schemeClr val="tx1"/>
                </a:solidFill>
                <a:latin typeface="+mj-ea"/>
                <a:ea typeface="+mj-ea"/>
              </a:rPr>
              <a:t>大丸・松坂屋の</a:t>
            </a:r>
            <a:r>
              <a:rPr lang="en-US" altLang="ja-JP" sz="600" dirty="0" smtClean="0">
                <a:solidFill>
                  <a:schemeClr val="tx1"/>
                </a:solidFill>
                <a:latin typeface="+mj-ea"/>
                <a:ea typeface="+mj-ea"/>
              </a:rPr>
              <a:t>LINE</a:t>
            </a:r>
            <a:r>
              <a:rPr lang="ja-JP" altLang="en-US" sz="600" dirty="0" smtClean="0">
                <a:solidFill>
                  <a:schemeClr val="tx1"/>
                </a:solidFill>
                <a:latin typeface="+mj-ea"/>
                <a:ea typeface="+mj-ea"/>
              </a:rPr>
              <a:t>公式アカウントの友達の皆様に、ロブ・ライアンデザインのメッセージカードをご用視しました。あなたの想いは届きます。</a:t>
            </a:r>
            <a:endParaRPr lang="en-US" altLang="ja-JP" sz="600" dirty="0" smtClean="0">
              <a:solidFill>
                <a:schemeClr val="tx1"/>
              </a:solidFill>
              <a:latin typeface="+mj-ea"/>
              <a:ea typeface="+mj-ea"/>
            </a:endParaRPr>
          </a:p>
        </p:txBody>
      </p:sp>
      <p:sp>
        <p:nvSpPr>
          <p:cNvPr id="168" name="正方形/長方形 167"/>
          <p:cNvSpPr/>
          <p:nvPr/>
        </p:nvSpPr>
        <p:spPr>
          <a:xfrm>
            <a:off x="7210388" y="4826984"/>
            <a:ext cx="1797368" cy="393239"/>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800" b="1" dirty="0" smtClean="0">
                <a:solidFill>
                  <a:schemeClr val="tx1"/>
                </a:solidFill>
                <a:latin typeface="+mj-ea"/>
                <a:ea typeface="+mj-ea"/>
              </a:rPr>
              <a:t>まずは大丸・松坂屋の</a:t>
            </a:r>
            <a:endParaRPr lang="en-US" altLang="ja-JP" sz="800" b="1" dirty="0" smtClean="0">
              <a:solidFill>
                <a:schemeClr val="tx1"/>
              </a:solidFill>
              <a:latin typeface="+mj-ea"/>
              <a:ea typeface="+mj-ea"/>
            </a:endParaRPr>
          </a:p>
          <a:p>
            <a:pPr algn="ctr"/>
            <a:r>
              <a:rPr lang="en-US" altLang="ja-JP" sz="800" b="1" dirty="0" smtClean="0">
                <a:solidFill>
                  <a:schemeClr val="tx1"/>
                </a:solidFill>
                <a:latin typeface="+mj-ea"/>
                <a:ea typeface="+mj-ea"/>
              </a:rPr>
              <a:t>LINE</a:t>
            </a:r>
            <a:r>
              <a:rPr lang="ja-JP" altLang="en-US" sz="800" b="1" dirty="0" smtClean="0">
                <a:solidFill>
                  <a:schemeClr val="tx1"/>
                </a:solidFill>
                <a:latin typeface="+mj-ea"/>
                <a:ea typeface="+mj-ea"/>
              </a:rPr>
              <a:t>公式アカウントと友だちになろう　　　</a:t>
            </a:r>
            <a:endParaRPr lang="ja-JP" altLang="en-US" sz="800" b="1" dirty="0">
              <a:solidFill>
                <a:schemeClr val="tx1"/>
              </a:solidFill>
              <a:latin typeface="+mj-ea"/>
              <a:ea typeface="+mj-ea"/>
            </a:endParaRPr>
          </a:p>
        </p:txBody>
      </p:sp>
      <p:sp>
        <p:nvSpPr>
          <p:cNvPr id="169" name="正方形/長方形 168"/>
          <p:cNvSpPr/>
          <p:nvPr/>
        </p:nvSpPr>
        <p:spPr>
          <a:xfrm>
            <a:off x="7209109" y="4469415"/>
            <a:ext cx="1829482" cy="28532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実施</a:t>
            </a:r>
            <a:r>
              <a:rPr lang="en-US" altLang="ja-JP" sz="600" dirty="0" smtClean="0">
                <a:solidFill>
                  <a:schemeClr val="tx1"/>
                </a:solidFill>
                <a:latin typeface="+mj-ea"/>
                <a:ea typeface="+mj-ea"/>
              </a:rPr>
              <a:t>9</a:t>
            </a:r>
            <a:r>
              <a:rPr lang="ja-JP" altLang="en-US" sz="600" dirty="0" smtClean="0">
                <a:solidFill>
                  <a:schemeClr val="tx1"/>
                </a:solidFill>
                <a:latin typeface="+mj-ea"/>
                <a:ea typeface="+mj-ea"/>
              </a:rPr>
              <a:t>機関</a:t>
            </a:r>
            <a:endParaRPr lang="en-US" altLang="ja-JP" sz="600" dirty="0" smtClean="0">
              <a:solidFill>
                <a:schemeClr val="tx1"/>
              </a:solidFill>
              <a:latin typeface="+mj-ea"/>
              <a:ea typeface="+mj-ea"/>
            </a:endParaRPr>
          </a:p>
          <a:p>
            <a:pPr algn="ctr"/>
            <a:r>
              <a:rPr lang="en-US" altLang="ja-JP" sz="600" dirty="0" smtClean="0">
                <a:solidFill>
                  <a:schemeClr val="tx1"/>
                </a:solidFill>
                <a:latin typeface="+mj-ea"/>
                <a:ea typeface="+mj-ea"/>
              </a:rPr>
              <a:t>12</a:t>
            </a:r>
            <a:r>
              <a:rPr lang="ja-JP" altLang="en-US" sz="600" dirty="0" smtClean="0">
                <a:solidFill>
                  <a:schemeClr val="tx1"/>
                </a:solidFill>
                <a:latin typeface="+mj-ea"/>
                <a:ea typeface="+mj-ea"/>
              </a:rPr>
              <a:t>月</a:t>
            </a:r>
            <a:r>
              <a:rPr lang="en-US" altLang="ja-JP" sz="600" dirty="0">
                <a:solidFill>
                  <a:schemeClr val="tx1"/>
                </a:solidFill>
                <a:latin typeface="+mj-ea"/>
                <a:ea typeface="+mj-ea"/>
              </a:rPr>
              <a:t>5</a:t>
            </a:r>
            <a:r>
              <a:rPr lang="ja-JP" altLang="en-US" sz="600" dirty="0" smtClean="0">
                <a:solidFill>
                  <a:schemeClr val="tx1"/>
                </a:solidFill>
                <a:latin typeface="+mj-ea"/>
                <a:ea typeface="+mj-ea"/>
              </a:rPr>
              <a:t>日（火）</a:t>
            </a:r>
            <a:r>
              <a:rPr lang="en-US" altLang="ja-JP" sz="600" dirty="0" smtClean="0">
                <a:solidFill>
                  <a:schemeClr val="tx1"/>
                </a:solidFill>
                <a:latin typeface="+mj-ea"/>
                <a:ea typeface="+mj-ea"/>
              </a:rPr>
              <a:t>00</a:t>
            </a:r>
            <a:r>
              <a:rPr lang="ja-JP" altLang="en-US" sz="600" dirty="0" smtClean="0">
                <a:solidFill>
                  <a:schemeClr val="tx1"/>
                </a:solidFill>
                <a:latin typeface="+mj-ea"/>
                <a:ea typeface="+mj-ea"/>
              </a:rPr>
              <a:t>時→</a:t>
            </a:r>
            <a:r>
              <a:rPr lang="en-US" altLang="ja-JP" sz="600" dirty="0" smtClean="0">
                <a:solidFill>
                  <a:schemeClr val="tx1"/>
                </a:solidFill>
                <a:latin typeface="+mj-ea"/>
                <a:ea typeface="+mj-ea"/>
              </a:rPr>
              <a:t>25</a:t>
            </a:r>
            <a:r>
              <a:rPr lang="ja-JP" altLang="en-US" sz="600" dirty="0" smtClean="0">
                <a:solidFill>
                  <a:schemeClr val="tx1"/>
                </a:solidFill>
                <a:latin typeface="+mj-ea"/>
                <a:ea typeface="+mj-ea"/>
              </a:rPr>
              <a:t>日</a:t>
            </a:r>
            <a:r>
              <a:rPr lang="en-US" altLang="ja-JP" sz="600" dirty="0" smtClean="0">
                <a:solidFill>
                  <a:schemeClr val="tx1"/>
                </a:solidFill>
                <a:latin typeface="+mj-ea"/>
                <a:ea typeface="+mj-ea"/>
              </a:rPr>
              <a:t>(</a:t>
            </a:r>
            <a:r>
              <a:rPr lang="ja-JP" altLang="en-US" sz="600" dirty="0" smtClean="0">
                <a:solidFill>
                  <a:schemeClr val="tx1"/>
                </a:solidFill>
                <a:latin typeface="+mj-ea"/>
                <a:ea typeface="+mj-ea"/>
              </a:rPr>
              <a:t>月）</a:t>
            </a:r>
            <a:endParaRPr lang="en-US" altLang="ja-JP" sz="600" dirty="0" smtClean="0">
              <a:solidFill>
                <a:schemeClr val="tx1"/>
              </a:solidFill>
              <a:latin typeface="+mj-ea"/>
              <a:ea typeface="+mj-ea"/>
            </a:endParaRPr>
          </a:p>
        </p:txBody>
      </p:sp>
      <p:pic>
        <p:nvPicPr>
          <p:cNvPr id="4"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52623" y="5760425"/>
            <a:ext cx="1542454" cy="26069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72" name="正方形/長方形 171"/>
          <p:cNvSpPr/>
          <p:nvPr/>
        </p:nvSpPr>
        <p:spPr>
          <a:xfrm>
            <a:off x="7285067" y="5406418"/>
            <a:ext cx="1724795" cy="439348"/>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期間中に大丸・松坂屋の公式アカウントのリッチメニューをタップしてください。</a:t>
            </a:r>
            <a:endParaRPr lang="en-US" altLang="ja-JP" sz="600" dirty="0" smtClean="0">
              <a:solidFill>
                <a:schemeClr val="tx1"/>
              </a:solidFill>
              <a:latin typeface="+mj-ea"/>
              <a:ea typeface="+mj-ea"/>
            </a:endParaRPr>
          </a:p>
        </p:txBody>
      </p:sp>
      <p:sp>
        <p:nvSpPr>
          <p:cNvPr id="173" name="正方形/長方形 172"/>
          <p:cNvSpPr/>
          <p:nvPr/>
        </p:nvSpPr>
        <p:spPr>
          <a:xfrm>
            <a:off x="7381290" y="7091831"/>
            <a:ext cx="1506156" cy="1050106"/>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メッセージカード</a:t>
            </a:r>
            <a:endParaRPr lang="en-US" altLang="ja-JP" sz="700" dirty="0" smtClean="0">
              <a:solidFill>
                <a:schemeClr val="tx1"/>
              </a:solidFill>
              <a:latin typeface="+mj-ea"/>
              <a:ea typeface="+mj-ea"/>
            </a:endParaRPr>
          </a:p>
        </p:txBody>
      </p:sp>
      <p:sp>
        <p:nvSpPr>
          <p:cNvPr id="5" name="下矢印 4"/>
          <p:cNvSpPr/>
          <p:nvPr/>
        </p:nvSpPr>
        <p:spPr>
          <a:xfrm>
            <a:off x="7965056" y="8457570"/>
            <a:ext cx="288032" cy="2069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p:cNvSpPr/>
          <p:nvPr/>
        </p:nvSpPr>
        <p:spPr>
          <a:xfrm>
            <a:off x="3000400" y="5752728"/>
            <a:ext cx="1224136" cy="1123413"/>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アンバサダータレント画像</a:t>
            </a:r>
            <a:endParaRPr lang="ja-JP" altLang="en-US" sz="700" dirty="0">
              <a:solidFill>
                <a:schemeClr val="tx1"/>
              </a:solidFill>
              <a:latin typeface="+mj-ea"/>
              <a:ea typeface="+mj-ea"/>
            </a:endParaRPr>
          </a:p>
        </p:txBody>
      </p:sp>
    </p:spTree>
    <p:extLst>
      <p:ext uri="{BB962C8B-B14F-4D97-AF65-F5344CB8AC3E}">
        <p14:creationId xmlns:p14="http://schemas.microsoft.com/office/powerpoint/2010/main" xmlns="" val="154207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正方形/長方形 170"/>
          <p:cNvSpPr/>
          <p:nvPr/>
        </p:nvSpPr>
        <p:spPr>
          <a:xfrm>
            <a:off x="271101" y="1072208"/>
            <a:ext cx="2023979" cy="11233248"/>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107980" rIns="91423" bIns="107980" rtlCol="0" anchor="ctr"/>
          <a:lstStyle/>
          <a:p>
            <a:pPr algn="ctr"/>
            <a:endParaRPr lang="ja-JP" altLang="en-US" sz="800" dirty="0">
              <a:solidFill>
                <a:schemeClr val="tx1"/>
              </a:solidFill>
              <a:latin typeface="+mj-ea"/>
              <a:ea typeface="+mj-ea"/>
            </a:endParaRPr>
          </a:p>
        </p:txBody>
      </p:sp>
      <p:sp>
        <p:nvSpPr>
          <p:cNvPr id="2" name="タイトル 1"/>
          <p:cNvSpPr>
            <a:spLocks noGrp="1"/>
          </p:cNvSpPr>
          <p:nvPr>
            <p:ph type="title"/>
          </p:nvPr>
        </p:nvSpPr>
        <p:spPr>
          <a:xfrm>
            <a:off x="161637" y="429083"/>
            <a:ext cx="9212593" cy="276738"/>
          </a:xfrm>
        </p:spPr>
        <p:txBody>
          <a:bodyPr/>
          <a:lstStyle/>
          <a:p>
            <a:r>
              <a:rPr lang="en-US" altLang="ja-JP" dirty="0" smtClean="0"/>
              <a:t>2017</a:t>
            </a:r>
            <a:r>
              <a:rPr lang="ja-JP" altLang="en-US" dirty="0" smtClean="0"/>
              <a:t>　クリスマスサイト構成書案　ロブ・ライアンページ　</a:t>
            </a:r>
            <a:r>
              <a:rPr lang="en-US" altLang="ja-JP" dirty="0" smtClean="0"/>
              <a:t>11/28</a:t>
            </a:r>
            <a:r>
              <a:rPr lang="ja-JP" altLang="en-US" dirty="0" smtClean="0"/>
              <a:t>（火）</a:t>
            </a:r>
            <a:r>
              <a:rPr lang="en-US" altLang="ja-JP" dirty="0" smtClean="0"/>
              <a:t>14</a:t>
            </a:r>
            <a:r>
              <a:rPr lang="ja-JP" altLang="en-US" dirty="0" smtClean="0"/>
              <a:t>時更新</a:t>
            </a:r>
            <a:endParaRPr kumimoji="1" lang="ja-JP" altLang="en-US" dirty="0"/>
          </a:p>
        </p:txBody>
      </p:sp>
      <p:pic>
        <p:nvPicPr>
          <p:cNvPr id="1027" name="Picture 3"/>
          <p:cNvPicPr>
            <a:picLocks noChangeAspect="1" noChangeArrowheads="1"/>
          </p:cNvPicPr>
          <p:nvPr/>
        </p:nvPicPr>
        <p:blipFill>
          <a:blip r:embed="rId3" cstate="print"/>
          <a:srcRect/>
          <a:stretch>
            <a:fillRect/>
          </a:stretch>
        </p:blipFill>
        <p:spPr bwMode="auto">
          <a:xfrm>
            <a:off x="473333" y="1168219"/>
            <a:ext cx="1542578" cy="181420"/>
          </a:xfrm>
          <a:prstGeom prst="rect">
            <a:avLst/>
          </a:prstGeom>
          <a:noFill/>
          <a:ln w="9525">
            <a:noFill/>
            <a:miter lim="800000"/>
            <a:headEnd/>
            <a:tailEnd/>
          </a:ln>
        </p:spPr>
      </p:pic>
      <p:sp>
        <p:nvSpPr>
          <p:cNvPr id="420" name="正方形/長方形 419"/>
          <p:cNvSpPr/>
          <p:nvPr/>
        </p:nvSpPr>
        <p:spPr>
          <a:xfrm>
            <a:off x="271101" y="1415809"/>
            <a:ext cx="2023979" cy="278817"/>
          </a:xfrm>
          <a:prstGeom prst="rect">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r>
              <a:rPr lang="ja-JP" altLang="en-US" sz="700" dirty="0" smtClean="0">
                <a:solidFill>
                  <a:schemeClr val="tx1"/>
                </a:solidFill>
                <a:latin typeface="+mj-ea"/>
                <a:ea typeface="+mj-ea"/>
              </a:rPr>
              <a:t>大丸・松坂屋のファンタスティッククリスマス</a:t>
            </a:r>
            <a:endParaRPr lang="ja-JP" altLang="en-US" sz="700" dirty="0">
              <a:solidFill>
                <a:schemeClr val="tx1"/>
              </a:solidFill>
              <a:latin typeface="+mj-ea"/>
              <a:ea typeface="+mj-ea"/>
            </a:endParaRPr>
          </a:p>
        </p:txBody>
      </p:sp>
      <p:grpSp>
        <p:nvGrpSpPr>
          <p:cNvPr id="412" name="グループ化 411"/>
          <p:cNvGrpSpPr/>
          <p:nvPr/>
        </p:nvGrpSpPr>
        <p:grpSpPr>
          <a:xfrm>
            <a:off x="2014611" y="1472428"/>
            <a:ext cx="189932" cy="182280"/>
            <a:chOff x="3592488" y="2064296"/>
            <a:chExt cx="288032" cy="189735"/>
          </a:xfrm>
        </p:grpSpPr>
        <p:sp>
          <p:nvSpPr>
            <p:cNvPr id="413" name="正方形/長方形 412"/>
            <p:cNvSpPr/>
            <p:nvPr/>
          </p:nvSpPr>
          <p:spPr>
            <a:xfrm>
              <a:off x="3592488" y="2064296"/>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8" name="正方形/長方形 417"/>
            <p:cNvSpPr/>
            <p:nvPr/>
          </p:nvSpPr>
          <p:spPr>
            <a:xfrm>
              <a:off x="3592488" y="2136304"/>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9" name="正方形/長方形 418"/>
            <p:cNvSpPr/>
            <p:nvPr/>
          </p:nvSpPr>
          <p:spPr>
            <a:xfrm>
              <a:off x="3592488" y="2208312"/>
              <a:ext cx="28803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2" name="正方形/長方形 101"/>
          <p:cNvSpPr/>
          <p:nvPr/>
        </p:nvSpPr>
        <p:spPr>
          <a:xfrm>
            <a:off x="264096" y="856184"/>
            <a:ext cx="1782590" cy="40324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r>
              <a:rPr lang="ja-JP" altLang="en-US" sz="600" dirty="0" smtClean="0">
                <a:solidFill>
                  <a:schemeClr val="tx1"/>
                </a:solidFill>
                <a:latin typeface="+mj-ea"/>
                <a:ea typeface="+mj-ea"/>
              </a:rPr>
              <a:t>■ロブ・ライアン壁紙ダウンロード</a:t>
            </a:r>
            <a:endParaRPr lang="en-US" altLang="ja-JP" sz="600" dirty="0" smtClean="0">
              <a:solidFill>
                <a:schemeClr val="tx1"/>
              </a:solidFill>
              <a:latin typeface="+mj-ea"/>
              <a:ea typeface="+mj-ea"/>
            </a:endParaRPr>
          </a:p>
        </p:txBody>
      </p:sp>
      <p:sp>
        <p:nvSpPr>
          <p:cNvPr id="142" name="正方形/長方形 141"/>
          <p:cNvSpPr/>
          <p:nvPr/>
        </p:nvSpPr>
        <p:spPr>
          <a:xfrm>
            <a:off x="271102" y="12615514"/>
            <a:ext cx="9210018" cy="14401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143" name="正方形/長方形 142"/>
          <p:cNvSpPr/>
          <p:nvPr/>
        </p:nvSpPr>
        <p:spPr>
          <a:xfrm>
            <a:off x="4152528" y="12161440"/>
            <a:ext cx="3312368" cy="28803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endParaRPr lang="zh-TW" altLang="en-US" sz="600" dirty="0">
              <a:solidFill>
                <a:schemeClr val="tx1"/>
              </a:solidFill>
              <a:latin typeface="+mj-ea"/>
              <a:ea typeface="+mj-ea"/>
            </a:endParaRPr>
          </a:p>
        </p:txBody>
      </p:sp>
      <p:sp>
        <p:nvSpPr>
          <p:cNvPr id="66" name="正方形/長方形 65"/>
          <p:cNvSpPr/>
          <p:nvPr/>
        </p:nvSpPr>
        <p:spPr>
          <a:xfrm>
            <a:off x="352553" y="1811152"/>
            <a:ext cx="1851990" cy="43094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algn="ctr"/>
            <a:r>
              <a:rPr lang="ja-JP" altLang="en-US" sz="800" b="1" dirty="0" smtClean="0">
                <a:solidFill>
                  <a:schemeClr val="tx1"/>
                </a:solidFill>
                <a:latin typeface="+mj-ea"/>
                <a:ea typeface="+mj-ea"/>
              </a:rPr>
              <a:t>ロブ・ライアン</a:t>
            </a:r>
            <a:endParaRPr lang="en-US" altLang="ja-JP" sz="800" b="1" dirty="0" smtClean="0">
              <a:solidFill>
                <a:schemeClr val="tx1"/>
              </a:solidFill>
              <a:latin typeface="+mj-ea"/>
              <a:ea typeface="+mj-ea"/>
            </a:endParaRPr>
          </a:p>
          <a:p>
            <a:pPr algn="ctr"/>
            <a:r>
              <a:rPr lang="ja-JP" altLang="en-US" sz="800" b="1" dirty="0" smtClean="0">
                <a:solidFill>
                  <a:schemeClr val="tx1"/>
                </a:solidFill>
                <a:latin typeface="+mj-ea"/>
                <a:ea typeface="+mj-ea"/>
              </a:rPr>
              <a:t>壁紙</a:t>
            </a:r>
            <a:r>
              <a:rPr lang="ja-JP" altLang="en-US" sz="800" b="1" dirty="0">
                <a:solidFill>
                  <a:schemeClr val="tx1"/>
                </a:solidFill>
                <a:latin typeface="+mj-ea"/>
                <a:ea typeface="+mj-ea"/>
              </a:rPr>
              <a:t>ダウンロード</a:t>
            </a:r>
            <a:endParaRPr lang="ja-JP" altLang="en-US" sz="800" b="1" dirty="0" smtClean="0">
              <a:solidFill>
                <a:schemeClr val="tx1"/>
              </a:solidFill>
              <a:latin typeface="+mj-ea"/>
              <a:ea typeface="+mj-ea"/>
            </a:endParaRPr>
          </a:p>
        </p:txBody>
      </p:sp>
      <p:sp>
        <p:nvSpPr>
          <p:cNvPr id="67" name="正方形/長方形 66"/>
          <p:cNvSpPr/>
          <p:nvPr/>
        </p:nvSpPr>
        <p:spPr>
          <a:xfrm>
            <a:off x="1313414" y="2197972"/>
            <a:ext cx="837507" cy="13225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smtClean="0">
                <a:solidFill>
                  <a:schemeClr val="tx1"/>
                </a:solidFill>
                <a:latin typeface="+mj-ea"/>
                <a:ea typeface="+mj-ea"/>
              </a:rPr>
              <a:t>壁紙</a:t>
            </a:r>
            <a:endParaRPr lang="en-US" altLang="ja-JP" sz="700" dirty="0" smtClean="0">
              <a:solidFill>
                <a:schemeClr val="tx1"/>
              </a:solidFill>
              <a:latin typeface="+mj-ea"/>
              <a:ea typeface="+mj-ea"/>
            </a:endParaRPr>
          </a:p>
        </p:txBody>
      </p:sp>
      <p:sp>
        <p:nvSpPr>
          <p:cNvPr id="68" name="正方形/長方形 67"/>
          <p:cNvSpPr/>
          <p:nvPr/>
        </p:nvSpPr>
        <p:spPr>
          <a:xfrm>
            <a:off x="407960" y="2204128"/>
            <a:ext cx="837507" cy="1322508"/>
          </a:xfrm>
          <a:prstGeom prst="rect">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ja-JP" altLang="en-US" sz="700" dirty="0">
                <a:solidFill>
                  <a:schemeClr val="tx1"/>
                </a:solidFill>
                <a:latin typeface="+mj-ea"/>
                <a:ea typeface="+mj-ea"/>
              </a:rPr>
              <a:t>壁紙</a:t>
            </a:r>
            <a:endParaRPr lang="en-US" altLang="ja-JP" sz="700" dirty="0" smtClean="0">
              <a:solidFill>
                <a:schemeClr val="tx1"/>
              </a:solidFill>
              <a:latin typeface="+mj-ea"/>
              <a:ea typeface="+mj-ea"/>
            </a:endParaRPr>
          </a:p>
        </p:txBody>
      </p:sp>
      <p:sp>
        <p:nvSpPr>
          <p:cNvPr id="70" name="正方形/長方形 69"/>
          <p:cNvSpPr/>
          <p:nvPr/>
        </p:nvSpPr>
        <p:spPr>
          <a:xfrm>
            <a:off x="411509" y="3641945"/>
            <a:ext cx="1724795" cy="44509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t"/>
          <a:lstStyle/>
          <a:p>
            <a:pPr algn="ctr"/>
            <a:r>
              <a:rPr lang="ja-JP" altLang="en-US" sz="600" dirty="0" smtClean="0">
                <a:solidFill>
                  <a:schemeClr val="tx1"/>
                </a:solidFill>
                <a:latin typeface="+mj-ea"/>
                <a:ea typeface="+mj-ea"/>
              </a:rPr>
              <a:t>▼壁紙ダウンロードはこちら</a:t>
            </a:r>
            <a:endParaRPr lang="en-US" altLang="ja-JP" sz="600" dirty="0" smtClean="0">
              <a:solidFill>
                <a:schemeClr val="tx1"/>
              </a:solidFill>
              <a:latin typeface="+mj-ea"/>
              <a:ea typeface="+mj-ea"/>
            </a:endParaRPr>
          </a:p>
        </p:txBody>
      </p:sp>
    </p:spTree>
    <p:extLst>
      <p:ext uri="{BB962C8B-B14F-4D97-AF65-F5344CB8AC3E}">
        <p14:creationId xmlns:p14="http://schemas.microsoft.com/office/powerpoint/2010/main" xmlns="" val="147167720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5105</TotalTime>
  <Words>2968</Words>
  <Application>Microsoft Office PowerPoint</Application>
  <PresentationFormat>A3 297x420 mm</PresentationFormat>
  <Paragraphs>768</Paragraphs>
  <Slides>7</Slides>
  <Notes>7</Notes>
  <HiddenSlides>0</HiddenSlides>
  <MMClips>0</MMClips>
  <ScaleCrop>false</ScaleCrop>
  <HeadingPairs>
    <vt:vector size="4" baseType="variant">
      <vt:variant>
        <vt:lpstr>テーマ</vt:lpstr>
      </vt:variant>
      <vt:variant>
        <vt:i4>2</vt:i4>
      </vt:variant>
      <vt:variant>
        <vt:lpstr>スライド タイトル</vt:lpstr>
      </vt:variant>
      <vt:variant>
        <vt:i4>7</vt:i4>
      </vt:variant>
    </vt:vector>
  </HeadingPairs>
  <TitlesOfParts>
    <vt:vector size="9" baseType="lpstr">
      <vt:lpstr>Office テーマ</vt:lpstr>
      <vt:lpstr>デザインの設定</vt:lpstr>
      <vt:lpstr>2017　クリスマスサイト構成書案　ポータルトップページ（ティザー）　11/14（火）14時更新</vt:lpstr>
      <vt:lpstr>2017　クリスマスサイト構成書案　ポータルトップページ　11/28（火）14時更新</vt:lpstr>
      <vt:lpstr>2017　クリスマスサイト構成書案　ポータルトップページ　11/28（火）14時更新</vt:lpstr>
      <vt:lpstr>2017　クリスマスサイト構成書案　ロブ・ライアンページ　11/28（火）14時更新</vt:lpstr>
      <vt:lpstr>2017　クリスマスサイト構成書案　ロブ・ライアンページ　11/28（火）14時更新</vt:lpstr>
      <vt:lpstr>2017　クリスマスサイト構成書案　ロブ・ライアンページ　11/28（火）14時更新</vt:lpstr>
      <vt:lpstr>2017　クリスマスサイト構成書案　ロブ・ライアンページ　11/28（火）14時更新</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Shinji</dc:creator>
  <cp:lastModifiedBy>Shinji</cp:lastModifiedBy>
  <cp:revision>426</cp:revision>
  <cp:lastPrinted>2017-10-18T01:02:59Z</cp:lastPrinted>
  <dcterms:created xsi:type="dcterms:W3CDTF">2017-05-27T07:12:51Z</dcterms:created>
  <dcterms:modified xsi:type="dcterms:W3CDTF">2017-10-18T13:30:21Z</dcterms:modified>
</cp:coreProperties>
</file>