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73" r:id="rId1"/>
  </p:sldMasterIdLst>
  <p:notesMasterIdLst>
    <p:notesMasterId r:id="rId75"/>
  </p:notesMasterIdLst>
  <p:handoutMasterIdLst>
    <p:handoutMasterId r:id="rId76"/>
  </p:handoutMasterIdLst>
  <p:sldIdLst>
    <p:sldId id="256" r:id="rId2"/>
    <p:sldId id="257" r:id="rId3"/>
    <p:sldId id="421" r:id="rId4"/>
    <p:sldId id="383" r:id="rId5"/>
    <p:sldId id="345" r:id="rId6"/>
    <p:sldId id="286" r:id="rId7"/>
    <p:sldId id="417" r:id="rId8"/>
    <p:sldId id="347" r:id="rId9"/>
    <p:sldId id="346" r:id="rId10"/>
    <p:sldId id="389" r:id="rId11"/>
    <p:sldId id="394" r:id="rId12"/>
    <p:sldId id="353" r:id="rId13"/>
    <p:sldId id="418" r:id="rId14"/>
    <p:sldId id="354" r:id="rId15"/>
    <p:sldId id="395" r:id="rId16"/>
    <p:sldId id="397" r:id="rId17"/>
    <p:sldId id="398" r:id="rId18"/>
    <p:sldId id="373" r:id="rId19"/>
    <p:sldId id="374" r:id="rId20"/>
    <p:sldId id="399" r:id="rId21"/>
    <p:sldId id="348" r:id="rId22"/>
    <p:sldId id="350" r:id="rId23"/>
    <p:sldId id="356" r:id="rId24"/>
    <p:sldId id="375" r:id="rId25"/>
    <p:sldId id="377" r:id="rId26"/>
    <p:sldId id="376" r:id="rId27"/>
    <p:sldId id="328" r:id="rId28"/>
    <p:sldId id="329" r:id="rId29"/>
    <p:sldId id="409" r:id="rId30"/>
    <p:sldId id="410" r:id="rId31"/>
    <p:sldId id="411" r:id="rId32"/>
    <p:sldId id="412" r:id="rId33"/>
    <p:sldId id="413" r:id="rId34"/>
    <p:sldId id="420" r:id="rId35"/>
    <p:sldId id="334" r:id="rId36"/>
    <p:sldId id="315" r:id="rId37"/>
    <p:sldId id="316" r:id="rId38"/>
    <p:sldId id="378" r:id="rId39"/>
    <p:sldId id="391" r:id="rId40"/>
    <p:sldId id="359" r:id="rId41"/>
    <p:sldId id="392" r:id="rId42"/>
    <p:sldId id="381" r:id="rId43"/>
    <p:sldId id="333" r:id="rId44"/>
    <p:sldId id="270" r:id="rId45"/>
    <p:sldId id="265" r:id="rId46"/>
    <p:sldId id="366" r:id="rId47"/>
    <p:sldId id="365" r:id="rId48"/>
    <p:sldId id="363" r:id="rId49"/>
    <p:sldId id="364" r:id="rId50"/>
    <p:sldId id="266" r:id="rId51"/>
    <p:sldId id="308" r:id="rId52"/>
    <p:sldId id="309" r:id="rId53"/>
    <p:sldId id="419" r:id="rId54"/>
    <p:sldId id="310" r:id="rId55"/>
    <p:sldId id="342" r:id="rId56"/>
    <p:sldId id="343" r:id="rId57"/>
    <p:sldId id="311" r:id="rId58"/>
    <p:sldId id="332" r:id="rId59"/>
    <p:sldId id="325" r:id="rId60"/>
    <p:sldId id="323" r:id="rId61"/>
    <p:sldId id="362" r:id="rId62"/>
    <p:sldId id="368" r:id="rId63"/>
    <p:sldId id="263" r:id="rId64"/>
    <p:sldId id="388" r:id="rId65"/>
    <p:sldId id="371" r:id="rId66"/>
    <p:sldId id="367" r:id="rId67"/>
    <p:sldId id="372" r:id="rId68"/>
    <p:sldId id="405" r:id="rId69"/>
    <p:sldId id="406" r:id="rId70"/>
    <p:sldId id="407" r:id="rId71"/>
    <p:sldId id="408" r:id="rId72"/>
    <p:sldId id="259" r:id="rId73"/>
    <p:sldId id="258" r:id="rId74"/>
  </p:sldIdLst>
  <p:sldSz cx="9906000" cy="6858000" type="A4"/>
  <p:notesSz cx="9866313" cy="6735763"/>
  <p:defaultText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userDrawn="1">
          <p15:clr>
            <a:srgbClr val="A4A3A4"/>
          </p15:clr>
        </p15:guide>
        <p15:guide id="2" pos="3120">
          <p15:clr>
            <a:srgbClr val="A4A3A4"/>
          </p15:clr>
        </p15:guide>
      </p15:sldGuideLst>
    </p:ext>
    <p:ext uri="{2D200454-40CA-4A62-9FC3-DE9A4176ACB9}">
      <p15:notesGuideLst xmlns="" xmlns:p15="http://schemas.microsoft.com/office/powerpoint/2012/main">
        <p15:guide id="1" orient="horz" pos="2122">
          <p15:clr>
            <a:srgbClr val="A4A3A4"/>
          </p15:clr>
        </p15:guide>
        <p15:guide id="2" pos="31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0000"/>
    <a:srgbClr val="FF3399"/>
    <a:srgbClr val="FFFFFF"/>
    <a:srgbClr val="FF5574"/>
    <a:srgbClr val="4EB691"/>
    <a:srgbClr val="81C59D"/>
    <a:srgbClr val="9BD1B1"/>
    <a:srgbClr val="A9D8BC"/>
    <a:srgbClr val="ECF7F5"/>
    <a:srgbClr val="FDEADA"/>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0"/>
    </p:ext>
  </p:extLst>
</p:presentationPr>
</file>

<file path=ppt/tableStyles.xml><?xml version="1.0" encoding="utf-8"?>
<a:tblStyleLst xmlns:a="http://schemas.openxmlformats.org/drawingml/2006/main" def="{5C22544A-7EE6-4342-B048-85BDC9FD1C3A}">
  <a:tblStyle styleId="{2D5ABB26-0587-4C30-8999-92F81FD0307C}" styleName="スタイル/表のグリッド線なし">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72833802-FEF1-4C79-8D5D-14CF1EAF98D9}" styleName="淡色 2 - アクセント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 styleId="{912C8C85-51F0-491E-9774-3900AFEF0FD7}" styleName="淡色 2 - アクセント 6">
    <a:wholeTbl>
      <a:tcTxStyle>
        <a:fontRef idx="minor">
          <a:scrgbClr r="0" g="0" b="0"/>
        </a:fontRef>
        <a:schemeClr val="tx1"/>
      </a:tcTxStyle>
      <a:tcStyle>
        <a:tcBdr>
          <a:left>
            <a:lnRef idx="1">
              <a:schemeClr val="accent6"/>
            </a:lnRef>
          </a:left>
          <a:right>
            <a:lnRef idx="1">
              <a:schemeClr val="accent6"/>
            </a:lnRef>
          </a:right>
          <a:top>
            <a:lnRef idx="1">
              <a:schemeClr val="accent6"/>
            </a:lnRef>
          </a:top>
          <a:bottom>
            <a:lnRef idx="1">
              <a:schemeClr val="accent6"/>
            </a:lnRef>
          </a:bottom>
          <a:insideH>
            <a:ln>
              <a:noFill/>
            </a:ln>
          </a:insideH>
          <a:insideV>
            <a:ln>
              <a:noFill/>
            </a:ln>
          </a:insideV>
        </a:tcBdr>
        <a:fill>
          <a:noFill/>
        </a:fill>
      </a:tcStyle>
    </a:wholeTbl>
    <a:band1H>
      <a:tcStyle>
        <a:tcBdr>
          <a:top>
            <a:lnRef idx="1">
              <a:schemeClr val="accent6"/>
            </a:lnRef>
          </a:top>
          <a:bottom>
            <a:lnRef idx="1">
              <a:schemeClr val="accent6"/>
            </a:lnRef>
          </a:bottom>
        </a:tcBdr>
      </a:tcStyle>
    </a:band1H>
    <a:band1V>
      <a:tcStyle>
        <a:tcBdr>
          <a:left>
            <a:lnRef idx="1">
              <a:schemeClr val="accent6"/>
            </a:lnRef>
          </a:left>
          <a:right>
            <a:lnRef idx="1">
              <a:schemeClr val="accent6"/>
            </a:lnRef>
          </a:right>
        </a:tcBdr>
      </a:tcStyle>
    </a:band1V>
    <a:band2V>
      <a:tcStyle>
        <a:tcBdr>
          <a:left>
            <a:lnRef idx="1">
              <a:schemeClr val="accent6"/>
            </a:lnRef>
          </a:left>
          <a:right>
            <a:lnRef idx="1">
              <a:schemeClr val="accent6"/>
            </a:lnRef>
          </a:right>
        </a:tcBdr>
      </a:tcStyle>
    </a:band2V>
    <a:lastCol>
      <a:tcTxStyle b="on"/>
      <a:tcStyle>
        <a:tcBdr/>
      </a:tcStyle>
    </a:lastCol>
    <a:firstCol>
      <a:tcTxStyle b="on"/>
      <a:tcStyle>
        <a:tcBdr/>
      </a:tcStyle>
    </a:firstCol>
    <a:lastRow>
      <a:tcTxStyle b="on"/>
      <a:tcStyle>
        <a:tcBdr>
          <a:top>
            <a:ln w="50800" cmpd="dbl">
              <a:solidFill>
                <a:schemeClr val="accent6"/>
              </a:solidFill>
            </a:ln>
          </a:top>
        </a:tcBdr>
      </a:tcStyle>
    </a:lastRow>
    <a:firstRow>
      <a:tcTxStyle b="on">
        <a:fontRef idx="minor">
          <a:scrgbClr r="0" g="0" b="0"/>
        </a:fontRef>
        <a:schemeClr val="bg1"/>
      </a:tcTxStyle>
      <a:tcStyle>
        <a:tcBdr/>
        <a:fillRef idx="1">
          <a:schemeClr val="accent6"/>
        </a:fillRef>
      </a:tcStyle>
    </a:firstRow>
  </a:tblStyle>
  <a:tblStyle styleId="{17292A2E-F333-43FB-9621-5CBBE7FDCDCB}" styleName="淡色 2 - アクセント 4">
    <a:wholeTbl>
      <a:tcTxStyle>
        <a:fontRef idx="minor">
          <a:scrgbClr r="0" g="0" b="0"/>
        </a:fontRef>
        <a:schemeClr val="tx1"/>
      </a:tcTxStyle>
      <a:tcStyle>
        <a:tcBdr>
          <a:left>
            <a:lnRef idx="1">
              <a:schemeClr val="accent4"/>
            </a:lnRef>
          </a:left>
          <a:right>
            <a:lnRef idx="1">
              <a:schemeClr val="accent4"/>
            </a:lnRef>
          </a:right>
          <a:top>
            <a:lnRef idx="1">
              <a:schemeClr val="accent4"/>
            </a:lnRef>
          </a:top>
          <a:bottom>
            <a:lnRef idx="1">
              <a:schemeClr val="accent4"/>
            </a:lnRef>
          </a:bottom>
          <a:insideH>
            <a:ln>
              <a:noFill/>
            </a:ln>
          </a:insideH>
          <a:insideV>
            <a:ln>
              <a:noFill/>
            </a:ln>
          </a:insideV>
        </a:tcBdr>
        <a:fill>
          <a:noFill/>
        </a:fill>
      </a:tcStyle>
    </a:wholeTbl>
    <a:band1H>
      <a:tcStyle>
        <a:tcBdr>
          <a:top>
            <a:lnRef idx="1">
              <a:schemeClr val="accent4"/>
            </a:lnRef>
          </a:top>
          <a:bottom>
            <a:lnRef idx="1">
              <a:schemeClr val="accent4"/>
            </a:lnRef>
          </a:bottom>
        </a:tcBdr>
      </a:tcStyle>
    </a:band1H>
    <a:band1V>
      <a:tcStyle>
        <a:tcBdr>
          <a:left>
            <a:lnRef idx="1">
              <a:schemeClr val="accent4"/>
            </a:lnRef>
          </a:left>
          <a:right>
            <a:lnRef idx="1">
              <a:schemeClr val="accent4"/>
            </a:lnRef>
          </a:right>
        </a:tcBdr>
      </a:tcStyle>
    </a:band1V>
    <a:band2V>
      <a:tcStyle>
        <a:tcBdr>
          <a:left>
            <a:lnRef idx="1">
              <a:schemeClr val="accent4"/>
            </a:lnRef>
          </a:left>
          <a:right>
            <a:lnRef idx="1">
              <a:schemeClr val="accent4"/>
            </a:lnRef>
          </a:right>
        </a:tcBdr>
      </a:tcStyle>
    </a:band2V>
    <a:lastCol>
      <a:tcTxStyle b="on"/>
      <a:tcStyle>
        <a:tcBdr/>
      </a:tcStyle>
    </a:lastCol>
    <a:firstCol>
      <a:tcTxStyle b="on"/>
      <a:tcStyle>
        <a:tcBdr/>
      </a:tcStyle>
    </a:firstCol>
    <a:lastRow>
      <a:tcTxStyle b="on"/>
      <a:tcStyle>
        <a:tcBdr>
          <a:top>
            <a:ln w="50800" cmpd="dbl">
              <a:solidFill>
                <a:schemeClr val="accent4"/>
              </a:solidFill>
            </a:ln>
          </a:top>
        </a:tcBdr>
      </a:tcStyle>
    </a:lastRow>
    <a:firstRow>
      <a:tcTxStyle b="on">
        <a:fontRef idx="minor">
          <a:scrgbClr r="0" g="0" b="0"/>
        </a:fontRef>
        <a:schemeClr val="bg1"/>
      </a:tcTxStyle>
      <a:tcStyle>
        <a:tcBdr/>
        <a:fillRef idx="1">
          <a:schemeClr val="accent4"/>
        </a:fillRef>
      </a:tcStyle>
    </a:firstRow>
  </a:tblStyle>
  <a:tblStyle styleId="{9DCAF9ED-07DC-4A11-8D7F-57B35C25682E}" styleName="中間 1 - アクセント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69CF1AB2-1976-4502-BF36-3FF5EA218861}" styleName="中間 4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6E25E649-3F16-4E02-A733-19D2CDBF48F0}" styleName="中間 3 - アクセント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中間 2 - アクセント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中間 1 - アクセント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 styleId="{0660B408-B3CF-4A94-85FC-2B1E0A45F4A2}" styleName="濃色 2 - アクセント 1/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1">
              <a:tint val="20000"/>
            </a:schemeClr>
          </a:solidFill>
        </a:fill>
      </a:tcStyle>
    </a:lastRow>
    <a:firstRow>
      <a:tcTxStyle b="on">
        <a:fontRef idx="minor">
          <a:scrgbClr r="0" g="0" b="0"/>
        </a:fontRef>
        <a:schemeClr val="lt1"/>
      </a:tcTxStyle>
      <a:tcStyle>
        <a:tcBdr/>
        <a:fill>
          <a:solidFill>
            <a:schemeClr val="accent2"/>
          </a:solidFill>
        </a:fill>
      </a:tcStyle>
    </a:firstRow>
  </a:tblStyle>
  <a:tblStyle styleId="{3C2FFA5D-87B4-456A-9821-1D502468CF0F}" styleName="テーマ 1 - アクセント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D113A9D2-9D6B-4929-AA2D-F23B5EE8CBE7}" styleName="テーマ 2 - アクセント 1">
    <a:tblBg>
      <a:fillRef idx="3">
        <a:schemeClr val="accent1"/>
      </a:fillRef>
      <a:effectRef idx="3">
        <a:schemeClr val="accent1"/>
      </a:effectRef>
    </a:tblBg>
    <a:wholeTbl>
      <a:tcTxStyle>
        <a:fontRef idx="minor">
          <a:scrgbClr r="0" g="0" b="0"/>
        </a:fontRef>
        <a:schemeClr val="lt1"/>
      </a:tcTxStyle>
      <a:tcStyle>
        <a:tcBdr>
          <a:left>
            <a:lnRef idx="1">
              <a:schemeClr val="accent1">
                <a:tint val="50000"/>
              </a:schemeClr>
            </a:lnRef>
          </a:left>
          <a:right>
            <a:lnRef idx="1">
              <a:schemeClr val="accent1">
                <a:tint val="50000"/>
              </a:schemeClr>
            </a:lnRef>
          </a:right>
          <a:top>
            <a:lnRef idx="1">
              <a:schemeClr val="accent1">
                <a:tint val="50000"/>
              </a:schemeClr>
            </a:lnRef>
          </a:top>
          <a:bottom>
            <a:lnRef idx="1">
              <a:schemeClr val="accent1">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284E427A-3D55-4303-BF80-6455036E1DE7}" styleName="テーマ 1 - アクセント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06799F8-075E-4A3A-A7F6-7FBC6576F1A4}" styleName="テーマ 2 - アクセント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75DCB02-9BB8-47FD-8907-85C794F793BA}" styleName="テーマ 1 - アクセント 4">
    <a:tblBg>
      <a:fillRef idx="2">
        <a:schemeClr val="accent4"/>
      </a:fillRef>
      <a:effectRef idx="1">
        <a:schemeClr val="accent4"/>
      </a:effectRef>
    </a:tblBg>
    <a:wholeTbl>
      <a:tcTxStyle>
        <a:fontRef idx="minor">
          <a:scrgbClr r="0" g="0" b="0"/>
        </a:fontRef>
        <a:schemeClr val="dk1"/>
      </a:tcTxStyle>
      <a:tcStyle>
        <a:tcBdr>
          <a:left>
            <a:lnRef idx="1">
              <a:schemeClr val="accent4"/>
            </a:lnRef>
          </a:left>
          <a:right>
            <a:lnRef idx="1">
              <a:schemeClr val="accent4"/>
            </a:lnRef>
          </a:right>
          <a:top>
            <a:lnRef idx="1">
              <a:schemeClr val="accent4"/>
            </a:lnRef>
          </a:top>
          <a:bottom>
            <a:lnRef idx="1">
              <a:schemeClr val="accent4"/>
            </a:lnRef>
          </a:bottom>
          <a:insideH>
            <a:lnRef idx="1">
              <a:schemeClr val="accent4"/>
            </a:lnRef>
          </a:insideH>
          <a:insideV>
            <a:lnRef idx="1">
              <a:schemeClr val="accent4"/>
            </a:lnRef>
          </a:insideV>
        </a:tcBdr>
        <a:fill>
          <a:noFill/>
        </a:fill>
      </a:tcStyle>
    </a:wholeTbl>
    <a:band1H>
      <a:tcStyle>
        <a:tcBdr/>
        <a:fill>
          <a:solidFill>
            <a:schemeClr val="accent4">
              <a:alpha val="40000"/>
            </a:schemeClr>
          </a:solidFill>
        </a:fill>
      </a:tcStyle>
    </a:band1H>
    <a:band2H>
      <a:tcStyle>
        <a:tcBdr/>
      </a:tcStyle>
    </a:band2H>
    <a:band1V>
      <a:tcStyle>
        <a:tcBdr>
          <a:top>
            <a:lnRef idx="1">
              <a:schemeClr val="accent4"/>
            </a:lnRef>
          </a:top>
          <a:bottom>
            <a:lnRef idx="1">
              <a:schemeClr val="accent4"/>
            </a:lnRef>
          </a:bottom>
        </a:tcBdr>
        <a:fill>
          <a:solidFill>
            <a:schemeClr val="accent4">
              <a:alpha val="40000"/>
            </a:schemeClr>
          </a:solidFill>
        </a:fill>
      </a:tcStyle>
    </a:band1V>
    <a:band2V>
      <a:tcStyle>
        <a:tcBdr/>
      </a:tcStyle>
    </a:band2V>
    <a:lastCol>
      <a:tcTxStyle b="on"/>
      <a:tcStyle>
        <a:tcBdr>
          <a:left>
            <a:lnRef idx="2">
              <a:schemeClr val="accent4"/>
            </a:lnRef>
          </a:left>
          <a:right>
            <a:lnRef idx="1">
              <a:schemeClr val="accent4"/>
            </a:lnRef>
          </a:right>
          <a:top>
            <a:lnRef idx="1">
              <a:schemeClr val="accent4"/>
            </a:lnRef>
          </a:top>
          <a:bottom>
            <a:lnRef idx="1">
              <a:schemeClr val="accent4"/>
            </a:lnRef>
          </a:bottom>
          <a:insideH>
            <a:lnRef idx="1">
              <a:schemeClr val="accent4"/>
            </a:lnRef>
          </a:insideH>
          <a:insideV>
            <a:ln>
              <a:noFill/>
            </a:ln>
          </a:insideV>
        </a:tcBdr>
      </a:tcStyle>
    </a:lastCol>
    <a:firstCol>
      <a:tcTxStyle b="on"/>
      <a:tcStyle>
        <a:tcBdr>
          <a:left>
            <a:lnRef idx="1">
              <a:schemeClr val="accent4"/>
            </a:lnRef>
          </a:left>
          <a:right>
            <a:lnRef idx="2">
              <a:schemeClr val="accent4"/>
            </a:lnRef>
          </a:right>
          <a:top>
            <a:lnRef idx="1">
              <a:schemeClr val="accent4"/>
            </a:lnRef>
          </a:top>
          <a:bottom>
            <a:lnRef idx="1">
              <a:schemeClr val="accent4"/>
            </a:lnRef>
          </a:bottom>
          <a:insideH>
            <a:lnRef idx="1">
              <a:schemeClr val="accent4"/>
            </a:lnRef>
          </a:insideH>
          <a:insideV>
            <a:ln>
              <a:noFill/>
            </a:ln>
          </a:insideV>
        </a:tcBdr>
      </a:tcStyle>
    </a:firstCol>
    <a:lastRow>
      <a:tcTxStyle b="on"/>
      <a:tcStyle>
        <a:tcBdr>
          <a:left>
            <a:lnRef idx="1">
              <a:schemeClr val="accent4"/>
            </a:lnRef>
          </a:left>
          <a:right>
            <a:lnRef idx="1">
              <a:schemeClr val="accent4"/>
            </a:lnRef>
          </a:right>
          <a:top>
            <a:lnRef idx="2">
              <a:schemeClr val="accent4"/>
            </a:lnRef>
          </a:top>
          <a:bottom>
            <a:lnRef idx="2">
              <a:schemeClr val="accent4"/>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4"/>
            </a:lnRef>
          </a:left>
          <a:right>
            <a:lnRef idx="1">
              <a:schemeClr val="accent4"/>
            </a:lnRef>
          </a:right>
          <a:top>
            <a:lnRef idx="1">
              <a:schemeClr val="accent4"/>
            </a:lnRef>
          </a:top>
          <a:bottom>
            <a:lnRef idx="2">
              <a:schemeClr val="lt1"/>
            </a:lnRef>
          </a:bottom>
          <a:insideH>
            <a:ln>
              <a:noFill/>
            </a:ln>
          </a:insideH>
          <a:insideV>
            <a:ln>
              <a:noFill/>
            </a:ln>
          </a:insideV>
        </a:tcBdr>
        <a:fill>
          <a:solidFill>
            <a:schemeClr val="accent4"/>
          </a:solidFill>
        </a:fill>
      </a:tcStyle>
    </a:firstRow>
  </a:tblStyle>
  <a:tblStyle styleId="{37CE84F3-28C3-443E-9E96-99CF82512B78}" styleName="濃色 1 - アクセント 2">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2"/>
          </a:solidFill>
        </a:fill>
      </a:tcStyle>
    </a:wholeTbl>
    <a:band1H>
      <a:tcStyle>
        <a:tcBdr/>
        <a:fill>
          <a:solidFill>
            <a:schemeClr val="accent2">
              <a:shade val="60000"/>
            </a:schemeClr>
          </a:solidFill>
        </a:fill>
      </a:tcStyle>
    </a:band1H>
    <a:band1V>
      <a:tcStyle>
        <a:tcBdr/>
        <a:fill>
          <a:solidFill>
            <a:schemeClr val="accent2">
              <a:shade val="60000"/>
            </a:schemeClr>
          </a:solidFill>
        </a:fill>
      </a:tcStyle>
    </a:band1V>
    <a:lastCol>
      <a:tcTxStyle b="on"/>
      <a:tcStyle>
        <a:tcBdr>
          <a:left>
            <a:ln w="25400" cmpd="sng">
              <a:solidFill>
                <a:schemeClr val="lt1"/>
              </a:solidFill>
            </a:ln>
          </a:left>
        </a:tcBdr>
        <a:fill>
          <a:solidFill>
            <a:schemeClr val="accent2">
              <a:shade val="60000"/>
            </a:schemeClr>
          </a:solidFill>
        </a:fill>
      </a:tcStyle>
    </a:lastCol>
    <a:firstCol>
      <a:tcTxStyle b="on"/>
      <a:tcStyle>
        <a:tcBdr>
          <a:right>
            <a:ln w="25400" cmpd="sng">
              <a:solidFill>
                <a:schemeClr val="lt1"/>
              </a:solidFill>
            </a:ln>
          </a:right>
        </a:tcBdr>
        <a:fill>
          <a:solidFill>
            <a:schemeClr val="accent2">
              <a:shade val="60000"/>
            </a:schemeClr>
          </a:solidFill>
        </a:fill>
      </a:tcStyle>
    </a:firstCol>
    <a:lastRow>
      <a:tcTxStyle b="on"/>
      <a:tcStyle>
        <a:tcBdr>
          <a:top>
            <a:ln w="25400" cmpd="sng">
              <a:solidFill>
                <a:schemeClr val="lt1"/>
              </a:solidFill>
            </a:ln>
          </a:top>
        </a:tcBdr>
        <a:fill>
          <a:solidFill>
            <a:schemeClr val="accent2">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91EBBBCC-DAD2-459C-BE2E-F6DE35CF9A28}" styleName="濃色 2 - アクセント 3/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E8034E78-7F5D-4C2E-B375-FC64B27BC917}" styleName="濃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left>
            <a:ln w="25400" cmpd="sng">
              <a:solidFill>
                <a:schemeClr val="lt1"/>
              </a:solidFill>
            </a:ln>
          </a:left>
        </a:tcBdr>
        <a:fill>
          <a:solidFill>
            <a:schemeClr val="dk1">
              <a:tint val="60000"/>
            </a:schemeClr>
          </a:solidFill>
        </a:fill>
      </a:tcStyle>
    </a:lastCol>
    <a:firstCol>
      <a:tcTxStyle b="on"/>
      <a:tcStyle>
        <a:tcBdr>
          <a:right>
            <a:ln w="25400" cmpd="sng">
              <a:solidFill>
                <a:schemeClr val="lt1"/>
              </a:solidFill>
            </a:ln>
          </a:right>
        </a:tcBdr>
        <a:fill>
          <a:solidFill>
            <a:schemeClr val="dk1">
              <a:tint val="60000"/>
            </a:schemeClr>
          </a:solidFill>
        </a:fill>
      </a:tcStyle>
    </a:firstCol>
    <a:lastRow>
      <a:tcTxStyle b="on"/>
      <a:tcStyle>
        <a:tcBdr>
          <a:top>
            <a:ln w="25400" cmpd="sng">
              <a:solidFill>
                <a:schemeClr val="lt1"/>
              </a:solidFill>
            </a:ln>
          </a:top>
        </a:tcBdr>
        <a:fill>
          <a:solidFill>
            <a:schemeClr val="dk1">
              <a:tint val="6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濃色 1 - アクセント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F2DE63D5-997A-4646-A377-4702673A728D}" styleName="淡色 2 - アクセント 3">
    <a:wholeTbl>
      <a:tcTxStyle>
        <a:fontRef idx="minor">
          <a:scrgbClr r="0" g="0" b="0"/>
        </a:fontRef>
        <a:schemeClr val="tx1"/>
      </a:tcTxStyle>
      <a:tcStyle>
        <a:tcBdr>
          <a:left>
            <a:lnRef idx="1">
              <a:schemeClr val="accent3"/>
            </a:lnRef>
          </a:left>
          <a:right>
            <a:lnRef idx="1">
              <a:schemeClr val="accent3"/>
            </a:lnRef>
          </a:right>
          <a:top>
            <a:lnRef idx="1">
              <a:schemeClr val="accent3"/>
            </a:lnRef>
          </a:top>
          <a:bottom>
            <a:lnRef idx="1">
              <a:schemeClr val="accent3"/>
            </a:lnRef>
          </a:bottom>
          <a:insideH>
            <a:ln>
              <a:noFill/>
            </a:ln>
          </a:insideH>
          <a:insideV>
            <a:ln>
              <a:noFill/>
            </a:ln>
          </a:insideV>
        </a:tcBdr>
        <a:fill>
          <a:noFill/>
        </a:fill>
      </a:tcStyle>
    </a:wholeTbl>
    <a:band1H>
      <a:tcStyle>
        <a:tcBdr>
          <a:top>
            <a:lnRef idx="1">
              <a:schemeClr val="accent3"/>
            </a:lnRef>
          </a:top>
          <a:bottom>
            <a:lnRef idx="1">
              <a:schemeClr val="accent3"/>
            </a:lnRef>
          </a:bottom>
        </a:tcBdr>
      </a:tcStyle>
    </a:band1H>
    <a:band1V>
      <a:tcStyle>
        <a:tcBdr>
          <a:left>
            <a:lnRef idx="1">
              <a:schemeClr val="accent3"/>
            </a:lnRef>
          </a:left>
          <a:right>
            <a:lnRef idx="1">
              <a:schemeClr val="accent3"/>
            </a:lnRef>
          </a:right>
        </a:tcBdr>
      </a:tcStyle>
    </a:band1V>
    <a:band2V>
      <a:tcStyle>
        <a:tcBdr>
          <a:left>
            <a:lnRef idx="1">
              <a:schemeClr val="accent3"/>
            </a:lnRef>
          </a:left>
          <a:right>
            <a:lnRef idx="1">
              <a:schemeClr val="accent3"/>
            </a:lnRef>
          </a:right>
        </a:tcBdr>
      </a:tcStyle>
    </a:band2V>
    <a:lastCol>
      <a:tcTxStyle b="on"/>
      <a:tcStyle>
        <a:tcBdr/>
      </a:tcStyle>
    </a:lastCol>
    <a:firstCol>
      <a:tcTxStyle b="on"/>
      <a:tcStyle>
        <a:tcBdr/>
      </a:tcStyle>
    </a:firstCol>
    <a:lastRow>
      <a:tcTxStyle b="on"/>
      <a:tcStyle>
        <a:tcBdr>
          <a:top>
            <a:ln w="50800" cmpd="dbl">
              <a:solidFill>
                <a:schemeClr val="accent3"/>
              </a:solidFill>
            </a:ln>
          </a:top>
        </a:tcBdr>
      </a:tcStyle>
    </a:lastRow>
    <a:firstRow>
      <a:tcTxStyle b="on">
        <a:fontRef idx="minor">
          <a:scrgbClr r="0" g="0" b="0"/>
        </a:fontRef>
        <a:schemeClr val="bg1"/>
      </a:tcTxStyle>
      <a:tcStyle>
        <a:tcBdr/>
        <a:fillRef idx="1">
          <a:schemeClr val="accent3"/>
        </a:fillRef>
      </a:tcStyle>
    </a:firstRow>
  </a:tblStyle>
  <a:tblStyle styleId="{5940675A-B579-460E-94D1-54222C63F5DA}" styleName="スタイルなし/グリッド線あり">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18603FDC-E32A-4AB5-989C-0864C3EAD2B8}" styleName="テーマ 2 - アクセント 2">
    <a:tblBg>
      <a:fillRef idx="3">
        <a:schemeClr val="accent2"/>
      </a:fillRef>
      <a:effectRef idx="3">
        <a:schemeClr val="accent2"/>
      </a:effectRef>
    </a:tblBg>
    <a:wholeTbl>
      <a:tcTxStyle>
        <a:fontRef idx="minor">
          <a:scrgbClr r="0" g="0" b="0"/>
        </a:fontRef>
        <a:schemeClr val="lt1"/>
      </a:tcTxStyle>
      <a:tcStyle>
        <a:tcBdr>
          <a:left>
            <a:lnRef idx="1">
              <a:schemeClr val="accent2">
                <a:tint val="50000"/>
              </a:schemeClr>
            </a:lnRef>
          </a:left>
          <a:right>
            <a:lnRef idx="1">
              <a:schemeClr val="accent2">
                <a:tint val="50000"/>
              </a:schemeClr>
            </a:lnRef>
          </a:right>
          <a:top>
            <a:lnRef idx="1">
              <a:schemeClr val="accent2">
                <a:tint val="50000"/>
              </a:schemeClr>
            </a:lnRef>
          </a:top>
          <a:bottom>
            <a:lnRef idx="1">
              <a:schemeClr val="accent2">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7E9639D4-E3E2-4D34-9284-5A2195B3D0D7}" styleName="淡色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3B4B98B0-60AC-42C2-AFA5-B58CD77FA1E5}" styleName="淡色 1 - アクセント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5FD0F851-EC5A-4D38-B0AD-8093EC10F338}" styleName="淡色 1 - アクセント 5">
    <a:wholeTbl>
      <a:tcTxStyle>
        <a:fontRef idx="minor">
          <a:scrgbClr r="0" g="0" b="0"/>
        </a:fontRef>
        <a:schemeClr val="tx1"/>
      </a:tcTxStyle>
      <a:tcStyle>
        <a:tcBdr>
          <a:left>
            <a:ln>
              <a:noFill/>
            </a:ln>
          </a:left>
          <a:right>
            <a:ln>
              <a:noFill/>
            </a:ln>
          </a:right>
          <a:top>
            <a:ln w="12700" cmpd="sng">
              <a:solidFill>
                <a:schemeClr val="accent5"/>
              </a:solidFill>
            </a:ln>
          </a:top>
          <a:bottom>
            <a:ln w="12700" cmpd="sng">
              <a:solidFill>
                <a:schemeClr val="accent5"/>
              </a:solidFill>
            </a:ln>
          </a:bottom>
          <a:insideH>
            <a:ln>
              <a:noFill/>
            </a:ln>
          </a:insideH>
          <a:insideV>
            <a:ln>
              <a:noFill/>
            </a:ln>
          </a:insideV>
        </a:tcBdr>
        <a:fill>
          <a:noFill/>
        </a:fill>
      </a:tcStyle>
    </a:wholeTbl>
    <a:band1H>
      <a:tcStyle>
        <a:tcBdr/>
        <a:fill>
          <a:solidFill>
            <a:schemeClr val="accent5">
              <a:alpha val="20000"/>
            </a:schemeClr>
          </a:solidFill>
        </a:fill>
      </a:tcStyle>
    </a:band1H>
    <a:band2H>
      <a:tcStyle>
        <a:tcBdr/>
      </a:tcStyle>
    </a:band2H>
    <a:band1V>
      <a:tcStyle>
        <a:tcBdr/>
        <a:fill>
          <a:solidFill>
            <a:schemeClr val="accent5">
              <a:alpha val="20000"/>
            </a:schemeClr>
          </a:solidFill>
        </a:fill>
      </a:tcStyle>
    </a:band1V>
    <a:lastCol>
      <a:tcTxStyle b="on"/>
      <a:tcStyle>
        <a:tcBdr/>
      </a:tcStyle>
    </a:lastCol>
    <a:firstCol>
      <a:tcTxStyle b="on"/>
      <a:tcStyle>
        <a:tcBdr/>
      </a:tcStyle>
    </a:firstCol>
    <a:lastRow>
      <a:tcTxStyle b="on"/>
      <a:tcStyle>
        <a:tcBdr>
          <a:top>
            <a:ln w="12700" cmpd="sng">
              <a:solidFill>
                <a:schemeClr val="accent5"/>
              </a:solidFill>
            </a:ln>
          </a:top>
        </a:tcBdr>
        <a:fill>
          <a:noFill/>
        </a:fill>
      </a:tcStyle>
    </a:lastRow>
    <a:firstRow>
      <a:tcTxStyle b="on"/>
      <a:tcStyle>
        <a:tcBdr>
          <a:bottom>
            <a:ln w="12700" cmpd="sng">
              <a:solidFill>
                <a:schemeClr val="accent5"/>
              </a:solidFill>
            </a:ln>
          </a:bottom>
        </a:tcBdr>
        <a:fill>
          <a:noFill/>
        </a:fill>
      </a:tcStyle>
    </a:firstRow>
  </a:tblStyle>
  <a:tblStyle styleId="{073A0DAA-6AF3-43AB-8588-CEC1D06C72B9}" styleName="スタイル (中間)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08FB837D-C827-4EFA-A057-4D05807E0F7C}" styleName="テーマ スタイル 1 - アクセント 6">
    <a:tblBg>
      <a:fillRef idx="2">
        <a:schemeClr val="accent6"/>
      </a:fillRef>
      <a:effectRef idx="1">
        <a:schemeClr val="accent6"/>
      </a:effectRef>
    </a:tblBg>
    <a:wholeTbl>
      <a:tcTxStyle>
        <a:fontRef idx="minor">
          <a:scrgbClr r="0" g="0" b="0"/>
        </a:fontRef>
        <a:schemeClr val="dk1"/>
      </a:tcTxStyle>
      <a:tcStyle>
        <a:tcBdr>
          <a:left>
            <a:lnRef idx="1">
              <a:schemeClr val="accent6"/>
            </a:lnRef>
          </a:left>
          <a:right>
            <a:lnRef idx="1">
              <a:schemeClr val="accent6"/>
            </a:lnRef>
          </a:right>
          <a:top>
            <a:lnRef idx="1">
              <a:schemeClr val="accent6"/>
            </a:lnRef>
          </a:top>
          <a:bottom>
            <a:lnRef idx="1">
              <a:schemeClr val="accent6"/>
            </a:lnRef>
          </a:bottom>
          <a:insideH>
            <a:lnRef idx="1">
              <a:schemeClr val="accent6"/>
            </a:lnRef>
          </a:insideH>
          <a:insideV>
            <a:lnRef idx="1">
              <a:schemeClr val="accent6"/>
            </a:lnRef>
          </a:insideV>
        </a:tcBdr>
        <a:fill>
          <a:noFill/>
        </a:fill>
      </a:tcStyle>
    </a:wholeTbl>
    <a:band1H>
      <a:tcStyle>
        <a:tcBdr/>
        <a:fill>
          <a:solidFill>
            <a:schemeClr val="accent6">
              <a:alpha val="40000"/>
            </a:schemeClr>
          </a:solidFill>
        </a:fill>
      </a:tcStyle>
    </a:band1H>
    <a:band2H>
      <a:tcStyle>
        <a:tcBdr/>
      </a:tcStyle>
    </a:band2H>
    <a:band1V>
      <a:tcStyle>
        <a:tcBdr>
          <a:top>
            <a:lnRef idx="1">
              <a:schemeClr val="accent6"/>
            </a:lnRef>
          </a:top>
          <a:bottom>
            <a:lnRef idx="1">
              <a:schemeClr val="accent6"/>
            </a:lnRef>
          </a:bottom>
        </a:tcBdr>
        <a:fill>
          <a:solidFill>
            <a:schemeClr val="accent6">
              <a:alpha val="40000"/>
            </a:schemeClr>
          </a:solidFill>
        </a:fill>
      </a:tcStyle>
    </a:band1V>
    <a:band2V>
      <a:tcStyle>
        <a:tcBdr/>
      </a:tcStyle>
    </a:band2V>
    <a:lastCol>
      <a:tcTxStyle b="on"/>
      <a:tcStyle>
        <a:tcBdr>
          <a:left>
            <a:lnRef idx="2">
              <a:schemeClr val="accent6"/>
            </a:lnRef>
          </a:left>
          <a:right>
            <a:lnRef idx="1">
              <a:schemeClr val="accent6"/>
            </a:lnRef>
          </a:right>
          <a:top>
            <a:lnRef idx="1">
              <a:schemeClr val="accent6"/>
            </a:lnRef>
          </a:top>
          <a:bottom>
            <a:lnRef idx="1">
              <a:schemeClr val="accent6"/>
            </a:lnRef>
          </a:bottom>
          <a:insideH>
            <a:lnRef idx="1">
              <a:schemeClr val="accent6"/>
            </a:lnRef>
          </a:insideH>
          <a:insideV>
            <a:ln>
              <a:noFill/>
            </a:ln>
          </a:insideV>
        </a:tcBdr>
      </a:tcStyle>
    </a:lastCol>
    <a:firstCol>
      <a:tcTxStyle b="on"/>
      <a:tcStyle>
        <a:tcBdr>
          <a:left>
            <a:lnRef idx="1">
              <a:schemeClr val="accent6"/>
            </a:lnRef>
          </a:left>
          <a:right>
            <a:lnRef idx="2">
              <a:schemeClr val="accent6"/>
            </a:lnRef>
          </a:right>
          <a:top>
            <a:lnRef idx="1">
              <a:schemeClr val="accent6"/>
            </a:lnRef>
          </a:top>
          <a:bottom>
            <a:lnRef idx="1">
              <a:schemeClr val="accent6"/>
            </a:lnRef>
          </a:bottom>
          <a:insideH>
            <a:lnRef idx="1">
              <a:schemeClr val="accent6"/>
            </a:lnRef>
          </a:insideH>
          <a:insideV>
            <a:ln>
              <a:noFill/>
            </a:ln>
          </a:insideV>
        </a:tcBdr>
      </a:tcStyle>
    </a:firstCol>
    <a:lastRow>
      <a:tcTxStyle b="on"/>
      <a:tcStyle>
        <a:tcBdr>
          <a:left>
            <a:lnRef idx="1">
              <a:schemeClr val="accent6"/>
            </a:lnRef>
          </a:left>
          <a:right>
            <a:lnRef idx="1">
              <a:schemeClr val="accent6"/>
            </a:lnRef>
          </a:right>
          <a:top>
            <a:lnRef idx="2">
              <a:schemeClr val="accent6"/>
            </a:lnRef>
          </a:top>
          <a:bottom>
            <a:lnRef idx="2">
              <a:schemeClr val="accent6"/>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6"/>
            </a:lnRef>
          </a:left>
          <a:right>
            <a:lnRef idx="1">
              <a:schemeClr val="accent6"/>
            </a:lnRef>
          </a:right>
          <a:top>
            <a:lnRef idx="1">
              <a:schemeClr val="accent6"/>
            </a:lnRef>
          </a:top>
          <a:bottom>
            <a:lnRef idx="2">
              <a:schemeClr val="lt1"/>
            </a:lnRef>
          </a:bottom>
          <a:insideH>
            <a:ln>
              <a:noFill/>
            </a:ln>
          </a:insideH>
          <a:insideV>
            <a:ln>
              <a:noFill/>
            </a:ln>
          </a:insideV>
        </a:tcBdr>
        <a:fill>
          <a:solidFill>
            <a:schemeClr val="accent6"/>
          </a:solidFill>
        </a:fill>
      </a:tcStyle>
    </a:firstRow>
  </a:tblStyle>
  <a:tblStyle styleId="{35758FB7-9AC5-4552-8A53-C91805E547FA}" styleName="テーマ スタイル 1 - アクセント 5">
    <a:tblBg>
      <a:fillRef idx="2">
        <a:schemeClr val="accent5"/>
      </a:fillRef>
      <a:effectRef idx="1">
        <a:schemeClr val="accent5"/>
      </a:effectRef>
    </a:tblBg>
    <a:wholeTbl>
      <a:tcTxStyle>
        <a:fontRef idx="minor">
          <a:scrgbClr r="0" g="0" b="0"/>
        </a:fontRef>
        <a:schemeClr val="dk1"/>
      </a:tcTxStyle>
      <a:tcStyle>
        <a:tcBdr>
          <a:left>
            <a:lnRef idx="1">
              <a:schemeClr val="accent5"/>
            </a:lnRef>
          </a:left>
          <a:right>
            <a:lnRef idx="1">
              <a:schemeClr val="accent5"/>
            </a:lnRef>
          </a:right>
          <a:top>
            <a:lnRef idx="1">
              <a:schemeClr val="accent5"/>
            </a:lnRef>
          </a:top>
          <a:bottom>
            <a:lnRef idx="1">
              <a:schemeClr val="accent5"/>
            </a:lnRef>
          </a:bottom>
          <a:insideH>
            <a:lnRef idx="1">
              <a:schemeClr val="accent5"/>
            </a:lnRef>
          </a:insideH>
          <a:insideV>
            <a:lnRef idx="1">
              <a:schemeClr val="accent5"/>
            </a:lnRef>
          </a:insideV>
        </a:tcBdr>
        <a:fill>
          <a:noFill/>
        </a:fill>
      </a:tcStyle>
    </a:wholeTbl>
    <a:band1H>
      <a:tcStyle>
        <a:tcBdr/>
        <a:fill>
          <a:solidFill>
            <a:schemeClr val="accent5">
              <a:alpha val="40000"/>
            </a:schemeClr>
          </a:solidFill>
        </a:fill>
      </a:tcStyle>
    </a:band1H>
    <a:band2H>
      <a:tcStyle>
        <a:tcBdr/>
      </a:tcStyle>
    </a:band2H>
    <a:band1V>
      <a:tcStyle>
        <a:tcBdr>
          <a:top>
            <a:lnRef idx="1">
              <a:schemeClr val="accent5"/>
            </a:lnRef>
          </a:top>
          <a:bottom>
            <a:lnRef idx="1">
              <a:schemeClr val="accent5"/>
            </a:lnRef>
          </a:bottom>
        </a:tcBdr>
        <a:fill>
          <a:solidFill>
            <a:schemeClr val="accent5">
              <a:alpha val="40000"/>
            </a:schemeClr>
          </a:solidFill>
        </a:fill>
      </a:tcStyle>
    </a:band1V>
    <a:band2V>
      <a:tcStyle>
        <a:tcBdr/>
      </a:tcStyle>
    </a:band2V>
    <a:lastCol>
      <a:tcTxStyle b="on"/>
      <a:tcStyle>
        <a:tcBdr>
          <a:left>
            <a:lnRef idx="2">
              <a:schemeClr val="accent5"/>
            </a:lnRef>
          </a:left>
          <a:right>
            <a:lnRef idx="1">
              <a:schemeClr val="accent5"/>
            </a:lnRef>
          </a:right>
          <a:top>
            <a:lnRef idx="1">
              <a:schemeClr val="accent5"/>
            </a:lnRef>
          </a:top>
          <a:bottom>
            <a:lnRef idx="1">
              <a:schemeClr val="accent5"/>
            </a:lnRef>
          </a:bottom>
          <a:insideH>
            <a:lnRef idx="1">
              <a:schemeClr val="accent5"/>
            </a:lnRef>
          </a:insideH>
          <a:insideV>
            <a:ln>
              <a:noFill/>
            </a:ln>
          </a:insideV>
        </a:tcBdr>
      </a:tcStyle>
    </a:lastCol>
    <a:firstCol>
      <a:tcTxStyle b="on"/>
      <a:tcStyle>
        <a:tcBdr>
          <a:left>
            <a:lnRef idx="1">
              <a:schemeClr val="accent5"/>
            </a:lnRef>
          </a:left>
          <a:right>
            <a:lnRef idx="2">
              <a:schemeClr val="accent5"/>
            </a:lnRef>
          </a:right>
          <a:top>
            <a:lnRef idx="1">
              <a:schemeClr val="accent5"/>
            </a:lnRef>
          </a:top>
          <a:bottom>
            <a:lnRef idx="1">
              <a:schemeClr val="accent5"/>
            </a:lnRef>
          </a:bottom>
          <a:insideH>
            <a:lnRef idx="1">
              <a:schemeClr val="accent5"/>
            </a:lnRef>
          </a:insideH>
          <a:insideV>
            <a:ln>
              <a:noFill/>
            </a:ln>
          </a:insideV>
        </a:tcBdr>
      </a:tcStyle>
    </a:firstCol>
    <a:lastRow>
      <a:tcTxStyle b="on"/>
      <a:tcStyle>
        <a:tcBdr>
          <a:left>
            <a:lnRef idx="1">
              <a:schemeClr val="accent5"/>
            </a:lnRef>
          </a:left>
          <a:right>
            <a:lnRef idx="1">
              <a:schemeClr val="accent5"/>
            </a:lnRef>
          </a:right>
          <a:top>
            <a:lnRef idx="2">
              <a:schemeClr val="accent5"/>
            </a:lnRef>
          </a:top>
          <a:bottom>
            <a:lnRef idx="2">
              <a:schemeClr val="accent5"/>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5"/>
            </a:lnRef>
          </a:left>
          <a:right>
            <a:lnRef idx="1">
              <a:schemeClr val="accent5"/>
            </a:lnRef>
          </a:right>
          <a:top>
            <a:lnRef idx="1">
              <a:schemeClr val="accent5"/>
            </a:lnRef>
          </a:top>
          <a:bottom>
            <a:lnRef idx="2">
              <a:schemeClr val="lt1"/>
            </a:lnRef>
          </a:bottom>
          <a:insideH>
            <a:ln>
              <a:noFill/>
            </a:ln>
          </a:insideH>
          <a:insideV>
            <a:ln>
              <a:noFill/>
            </a:ln>
          </a:insideV>
        </a:tcBdr>
        <a:fill>
          <a:solidFill>
            <a:schemeClr val="accent5"/>
          </a:solidFill>
        </a:fill>
      </a:tcStyle>
    </a:firstRow>
  </a:tblStyle>
  <a:tblStyle styleId="{21E4AEA4-8DFA-4A89-87EB-49C32662AFE0}" styleName="中間スタイル 2 - アクセント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D7B26C5-4107-4FEC-AEDC-1716B250A1EF}" styleName="スタイル (淡色)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93D81CF-94F2-401A-BA57-92F5A7B2D0C5}" styleName="スタイル (中間) 1">
    <a:wholeTbl>
      <a:tcTxStyle>
        <a:fontRef idx="minor">
          <a:scrgbClr r="0" g="0" b="0"/>
        </a:fontRef>
        <a:schemeClr val="dk1"/>
      </a:tcTxStyle>
      <a:tcStyle>
        <a:tcBdr>
          <a:left>
            <a:ln w="12700" cmpd="sng">
              <a:solidFill>
                <a:schemeClr val="dk1"/>
              </a:solidFill>
            </a:ln>
          </a:left>
          <a:right>
            <a:ln w="12700" cmpd="sng">
              <a:solidFill>
                <a:schemeClr val="dk1"/>
              </a:solidFill>
            </a:ln>
          </a:right>
          <a:top>
            <a:ln w="12700" cmpd="sng">
              <a:solidFill>
                <a:schemeClr val="dk1"/>
              </a:solidFill>
            </a:ln>
          </a:top>
          <a:bottom>
            <a:ln w="12700" cmpd="sng">
              <a:solidFill>
                <a:schemeClr val="dk1"/>
              </a:solidFill>
            </a:ln>
          </a:bottom>
          <a:insideH>
            <a:ln w="12700" cmpd="sng">
              <a:solidFill>
                <a:schemeClr val="dk1"/>
              </a:solid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lt1"/>
          </a:solidFill>
        </a:fill>
      </a:tcStyle>
    </a:lastRow>
    <a:firstRow>
      <a:tcTxStyle b="on">
        <a:fontRef idx="minor">
          <a:scrgbClr r="0" g="0" b="0"/>
        </a:fontRef>
        <a:schemeClr val="lt1"/>
      </a:tcTxStyle>
      <a:tcStyle>
        <a:tcBdr/>
        <a:fill>
          <a:solidFill>
            <a:schemeClr val="dk1"/>
          </a:solidFill>
        </a:fill>
      </a:tcStyle>
    </a:firstRow>
  </a:tblStyle>
  <a:tblStyle styleId="{10A1B5D5-9B99-4C35-A422-299274C87663}" styleName="中間スタイル 1 - アクセント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69C7853C-536D-4A76-A0AE-DD22124D55A5}" styleName="テーマ スタイル 1 - アクセント 3">
    <a:tblBg>
      <a:fillRef idx="2">
        <a:schemeClr val="accent3"/>
      </a:fillRef>
      <a:effectRef idx="1">
        <a:schemeClr val="accent3"/>
      </a:effectRef>
    </a:tblBg>
    <a:wholeTbl>
      <a:tcTxStyle>
        <a:fontRef idx="minor">
          <a:scrgbClr r="0" g="0" b="0"/>
        </a:fontRef>
        <a:schemeClr val="dk1"/>
      </a:tcTxStyle>
      <a:tcStyle>
        <a:tcBdr>
          <a:left>
            <a:lnRef idx="1">
              <a:schemeClr val="accent3"/>
            </a:lnRef>
          </a:left>
          <a:right>
            <a:lnRef idx="1">
              <a:schemeClr val="accent3"/>
            </a:lnRef>
          </a:right>
          <a:top>
            <a:lnRef idx="1">
              <a:schemeClr val="accent3"/>
            </a:lnRef>
          </a:top>
          <a:bottom>
            <a:lnRef idx="1">
              <a:schemeClr val="accent3"/>
            </a:lnRef>
          </a:bottom>
          <a:insideH>
            <a:lnRef idx="1">
              <a:schemeClr val="accent3"/>
            </a:lnRef>
          </a:insideH>
          <a:insideV>
            <a:lnRef idx="1">
              <a:schemeClr val="accent3"/>
            </a:lnRef>
          </a:insideV>
        </a:tcBdr>
        <a:fill>
          <a:noFill/>
        </a:fill>
      </a:tcStyle>
    </a:wholeTbl>
    <a:band1H>
      <a:tcStyle>
        <a:tcBdr/>
        <a:fill>
          <a:solidFill>
            <a:schemeClr val="accent3">
              <a:alpha val="40000"/>
            </a:schemeClr>
          </a:solidFill>
        </a:fill>
      </a:tcStyle>
    </a:band1H>
    <a:band2H>
      <a:tcStyle>
        <a:tcBdr/>
      </a:tcStyle>
    </a:band2H>
    <a:band1V>
      <a:tcStyle>
        <a:tcBdr>
          <a:top>
            <a:lnRef idx="1">
              <a:schemeClr val="accent3"/>
            </a:lnRef>
          </a:top>
          <a:bottom>
            <a:lnRef idx="1">
              <a:schemeClr val="accent3"/>
            </a:lnRef>
          </a:bottom>
        </a:tcBdr>
        <a:fill>
          <a:solidFill>
            <a:schemeClr val="accent3">
              <a:alpha val="40000"/>
            </a:schemeClr>
          </a:solidFill>
        </a:fill>
      </a:tcStyle>
    </a:band1V>
    <a:band2V>
      <a:tcStyle>
        <a:tcBdr/>
      </a:tcStyle>
    </a:band2V>
    <a:lastCol>
      <a:tcTxStyle b="on"/>
      <a:tcStyle>
        <a:tcBdr>
          <a:left>
            <a:lnRef idx="2">
              <a:schemeClr val="accent3"/>
            </a:lnRef>
          </a:left>
          <a:right>
            <a:lnRef idx="1">
              <a:schemeClr val="accent3"/>
            </a:lnRef>
          </a:right>
          <a:top>
            <a:lnRef idx="1">
              <a:schemeClr val="accent3"/>
            </a:lnRef>
          </a:top>
          <a:bottom>
            <a:lnRef idx="1">
              <a:schemeClr val="accent3"/>
            </a:lnRef>
          </a:bottom>
          <a:insideH>
            <a:lnRef idx="1">
              <a:schemeClr val="accent3"/>
            </a:lnRef>
          </a:insideH>
          <a:insideV>
            <a:ln>
              <a:noFill/>
            </a:ln>
          </a:insideV>
        </a:tcBdr>
      </a:tcStyle>
    </a:lastCol>
    <a:firstCol>
      <a:tcTxStyle b="on"/>
      <a:tcStyle>
        <a:tcBdr>
          <a:left>
            <a:lnRef idx="1">
              <a:schemeClr val="accent3"/>
            </a:lnRef>
          </a:left>
          <a:right>
            <a:lnRef idx="2">
              <a:schemeClr val="accent3"/>
            </a:lnRef>
          </a:right>
          <a:top>
            <a:lnRef idx="1">
              <a:schemeClr val="accent3"/>
            </a:lnRef>
          </a:top>
          <a:bottom>
            <a:lnRef idx="1">
              <a:schemeClr val="accent3"/>
            </a:lnRef>
          </a:bottom>
          <a:insideH>
            <a:lnRef idx="1">
              <a:schemeClr val="accent3"/>
            </a:lnRef>
          </a:insideH>
          <a:insideV>
            <a:ln>
              <a:noFill/>
            </a:ln>
          </a:insideV>
        </a:tcBdr>
      </a:tcStyle>
    </a:firstCol>
    <a:lastRow>
      <a:tcTxStyle b="on"/>
      <a:tcStyle>
        <a:tcBdr>
          <a:left>
            <a:lnRef idx="1">
              <a:schemeClr val="accent3"/>
            </a:lnRef>
          </a:left>
          <a:right>
            <a:lnRef idx="1">
              <a:schemeClr val="accent3"/>
            </a:lnRef>
          </a:right>
          <a:top>
            <a:lnRef idx="2">
              <a:schemeClr val="accent3"/>
            </a:lnRef>
          </a:top>
          <a:bottom>
            <a:lnRef idx="2">
              <a:schemeClr val="accent3"/>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3"/>
            </a:lnRef>
          </a:left>
          <a:right>
            <a:lnRef idx="1">
              <a:schemeClr val="accent3"/>
            </a:lnRef>
          </a:right>
          <a:top>
            <a:lnRef idx="1">
              <a:schemeClr val="accent3"/>
            </a:lnRef>
          </a:top>
          <a:bottom>
            <a:lnRef idx="2">
              <a:schemeClr val="lt1"/>
            </a:lnRef>
          </a:bottom>
          <a:insideH>
            <a:ln>
              <a:noFill/>
            </a:ln>
          </a:insideH>
          <a:insideV>
            <a:ln>
              <a:noFill/>
            </a:ln>
          </a:insideV>
        </a:tcBdr>
        <a:fill>
          <a:solidFill>
            <a:schemeClr val="accent3"/>
          </a:solidFill>
        </a:fill>
      </a:tcStyle>
    </a:firstRow>
  </a:tblStyle>
  <a:tblStyle styleId="{93296810-A885-4BE3-A3E7-6D5BEEA58F35}" styleName="中間スタイル 2 - アクセント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中間スタイル 2 - アクセント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602" autoAdjust="0"/>
    <p:restoredTop sz="86410" autoAdjust="0"/>
  </p:normalViewPr>
  <p:slideViewPr>
    <p:cSldViewPr snapToGrid="0" snapToObjects="1">
      <p:cViewPr varScale="1">
        <p:scale>
          <a:sx n="79" d="100"/>
          <a:sy n="79" d="100"/>
        </p:scale>
        <p:origin x="-528" y="-90"/>
      </p:cViewPr>
      <p:guideLst>
        <p:guide orient="horz" pos="2160"/>
        <p:guide orient="horz" pos="697"/>
        <p:guide pos="3120"/>
        <p:guide pos="174"/>
        <p:guide pos="6053"/>
      </p:guideLst>
    </p:cSldViewPr>
  </p:slideViewPr>
  <p:outlineViewPr>
    <p:cViewPr>
      <p:scale>
        <a:sx n="33" d="100"/>
        <a:sy n="33" d="100"/>
      </p:scale>
      <p:origin x="0" y="5700"/>
    </p:cViewPr>
    <p:sldLst>
      <p:sld r:id="rId1" collapse="1"/>
      <p:sld r:id="rId2" collapse="1"/>
      <p:sld r:id="rId3" collapse="1"/>
      <p:sld r:id="rId4" collapse="1"/>
      <p:sld r:id="rId5" collapse="1"/>
      <p:sld r:id="rId6" collapse="1"/>
      <p:sld r:id="rId7" collapse="1"/>
      <p:sld r:id="rId8" collapse="1"/>
      <p:sld r:id="rId9" collapse="1"/>
      <p:sld r:id="rId10" collapse="1"/>
      <p:sld r:id="rId11" collapse="1"/>
      <p:sld r:id="rId12" collapse="1"/>
      <p:sld r:id="rId13" collapse="1"/>
      <p:sld r:id="rId14" collapse="1"/>
      <p:sld r:id="rId15" collapse="1"/>
      <p:sld r:id="rId16" collapse="1"/>
      <p:sld r:id="rId17" collapse="1"/>
      <p:sld r:id="rId18" collapse="1"/>
      <p:sld r:id="rId19" collapse="1"/>
      <p:sld r:id="rId20" collapse="1"/>
      <p:sld r:id="rId21" collapse="1"/>
      <p:sld r:id="rId22" collapse="1"/>
      <p:sld r:id="rId23" collapse="1"/>
      <p:sld r:id="rId24" collapse="1"/>
      <p:sld r:id="rId25" collapse="1"/>
      <p:sld r:id="rId26" collapse="1"/>
      <p:sld r:id="rId27" collapse="1"/>
      <p:sld r:id="rId28" collapse="1"/>
      <p:sld r:id="rId29" collapse="1"/>
      <p:sld r:id="rId30" collapse="1"/>
      <p:sld r:id="rId31" collapse="1"/>
      <p:sld r:id="rId32" collapse="1"/>
      <p:sld r:id="rId33" collapse="1"/>
      <p:sld r:id="rId34" collapse="1"/>
      <p:sld r:id="rId35" collapse="1"/>
      <p:sld r:id="rId36" collapse="1"/>
      <p:sld r:id="rId37" collapse="1"/>
      <p:sld r:id="rId38" collapse="1"/>
      <p:sld r:id="rId39" collapse="1"/>
      <p:sld r:id="rId40" collapse="1"/>
      <p:sld r:id="rId41" collapse="1"/>
      <p:sld r:id="rId42" collapse="1"/>
      <p:sld r:id="rId43" collapse="1"/>
      <p:sld r:id="rId44" collapse="1"/>
      <p:sld r:id="rId45" collapse="1"/>
      <p:sld r:id="rId46" collapse="1"/>
      <p:sld r:id="rId47" collapse="1"/>
      <p:sld r:id="rId48" collapse="1"/>
      <p:sld r:id="rId49" collapse="1"/>
      <p:sld r:id="rId50" collapse="1"/>
      <p:sld r:id="rId51" collapse="1"/>
      <p:sld r:id="rId52" collapse="1"/>
      <p:sld r:id="rId53" collapse="1"/>
      <p:sld r:id="rId54" collapse="1"/>
      <p:sld r:id="rId55" collapse="1"/>
      <p:sld r:id="rId56" collapse="1"/>
      <p:sld r:id="rId57" collapse="1"/>
      <p:sld r:id="rId58" collapse="1"/>
      <p:sld r:id="rId59" collapse="1"/>
      <p:sld r:id="rId60" collapse="1"/>
    </p:sldLst>
  </p:outlineViewPr>
  <p:notesTextViewPr>
    <p:cViewPr>
      <p:scale>
        <a:sx n="100" d="100"/>
        <a:sy n="100" d="100"/>
      </p:scale>
      <p:origin x="0" y="0"/>
    </p:cViewPr>
  </p:notesTextViewPr>
  <p:sorterViewPr>
    <p:cViewPr>
      <p:scale>
        <a:sx n="150" d="100"/>
        <a:sy n="150" d="100"/>
      </p:scale>
      <p:origin x="0" y="0"/>
    </p:cViewPr>
  </p:sorterViewPr>
  <p:notesViewPr>
    <p:cSldViewPr snapToGrid="0" snapToObjects="1">
      <p:cViewPr varScale="1">
        <p:scale>
          <a:sx n="52" d="100"/>
          <a:sy n="52" d="100"/>
        </p:scale>
        <p:origin x="-2994" y="-102"/>
      </p:cViewPr>
      <p:guideLst>
        <p:guide orient="horz" pos="2122"/>
        <p:guide pos="3108"/>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16" Type="http://schemas.openxmlformats.org/officeDocument/2006/relationships/slide" Target="slides/slide1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theme" Target="theme/theme1.xml"/><Relationship Id="rId5" Type="http://schemas.openxmlformats.org/officeDocument/2006/relationships/slide" Target="slides/slide4.xml"/><Relationship Id="rId61" Type="http://schemas.openxmlformats.org/officeDocument/2006/relationships/slide" Target="slides/slide60.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presProps" Target="pres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handoutMaster" Target="handoutMasters/handoutMaster1.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s>
</file>

<file path=ppt/_rels/viewProps.xml.rels><?xml version="1.0" encoding="UTF-8" standalone="yes"?>
<Relationships xmlns="http://schemas.openxmlformats.org/package/2006/relationships"><Relationship Id="rId13" Type="http://schemas.openxmlformats.org/officeDocument/2006/relationships/slide" Target="slides/slide18.xml"/><Relationship Id="rId18" Type="http://schemas.openxmlformats.org/officeDocument/2006/relationships/slide" Target="slides/slide23.xml"/><Relationship Id="rId26" Type="http://schemas.openxmlformats.org/officeDocument/2006/relationships/slide" Target="slides/slide37.xml"/><Relationship Id="rId39" Type="http://schemas.openxmlformats.org/officeDocument/2006/relationships/slide" Target="slides/slide50.xml"/><Relationship Id="rId21" Type="http://schemas.openxmlformats.org/officeDocument/2006/relationships/slide" Target="slides/slide26.xml"/><Relationship Id="rId34" Type="http://schemas.openxmlformats.org/officeDocument/2006/relationships/slide" Target="slides/slide45.xml"/><Relationship Id="rId42" Type="http://schemas.openxmlformats.org/officeDocument/2006/relationships/slide" Target="slides/slide53.xml"/><Relationship Id="rId47" Type="http://schemas.openxmlformats.org/officeDocument/2006/relationships/slide" Target="slides/slide58.xml"/><Relationship Id="rId50" Type="http://schemas.openxmlformats.org/officeDocument/2006/relationships/slide" Target="slides/slide62.xml"/><Relationship Id="rId55" Type="http://schemas.openxmlformats.org/officeDocument/2006/relationships/slide" Target="slides/slide68.xml"/><Relationship Id="rId7" Type="http://schemas.openxmlformats.org/officeDocument/2006/relationships/slide" Target="slides/slide9.xml"/><Relationship Id="rId2" Type="http://schemas.openxmlformats.org/officeDocument/2006/relationships/slide" Target="slides/slide2.xml"/><Relationship Id="rId16" Type="http://schemas.openxmlformats.org/officeDocument/2006/relationships/slide" Target="slides/slide21.xml"/><Relationship Id="rId29" Type="http://schemas.openxmlformats.org/officeDocument/2006/relationships/slide" Target="slides/slide40.xml"/><Relationship Id="rId11" Type="http://schemas.openxmlformats.org/officeDocument/2006/relationships/slide" Target="slides/slide13.xml"/><Relationship Id="rId24" Type="http://schemas.openxmlformats.org/officeDocument/2006/relationships/slide" Target="slides/slide35.xml"/><Relationship Id="rId32" Type="http://schemas.openxmlformats.org/officeDocument/2006/relationships/slide" Target="slides/slide43.xml"/><Relationship Id="rId37" Type="http://schemas.openxmlformats.org/officeDocument/2006/relationships/slide" Target="slides/slide48.xml"/><Relationship Id="rId40" Type="http://schemas.openxmlformats.org/officeDocument/2006/relationships/slide" Target="slides/slide51.xml"/><Relationship Id="rId45" Type="http://schemas.openxmlformats.org/officeDocument/2006/relationships/slide" Target="slides/slide56.xml"/><Relationship Id="rId53" Type="http://schemas.openxmlformats.org/officeDocument/2006/relationships/slide" Target="slides/slide66.xml"/><Relationship Id="rId58" Type="http://schemas.openxmlformats.org/officeDocument/2006/relationships/slide" Target="slides/slide71.xml"/><Relationship Id="rId5" Type="http://schemas.openxmlformats.org/officeDocument/2006/relationships/slide" Target="slides/slide7.xml"/><Relationship Id="rId19" Type="http://schemas.openxmlformats.org/officeDocument/2006/relationships/slide" Target="slides/slide24.xml"/><Relationship Id="rId4" Type="http://schemas.openxmlformats.org/officeDocument/2006/relationships/slide" Target="slides/slide6.xml"/><Relationship Id="rId9" Type="http://schemas.openxmlformats.org/officeDocument/2006/relationships/slide" Target="slides/slide11.xml"/><Relationship Id="rId14" Type="http://schemas.openxmlformats.org/officeDocument/2006/relationships/slide" Target="slides/slide19.xml"/><Relationship Id="rId22" Type="http://schemas.openxmlformats.org/officeDocument/2006/relationships/slide" Target="slides/slide27.xml"/><Relationship Id="rId27" Type="http://schemas.openxmlformats.org/officeDocument/2006/relationships/slide" Target="slides/slide38.xml"/><Relationship Id="rId30" Type="http://schemas.openxmlformats.org/officeDocument/2006/relationships/slide" Target="slides/slide41.xml"/><Relationship Id="rId35" Type="http://schemas.openxmlformats.org/officeDocument/2006/relationships/slide" Target="slides/slide46.xml"/><Relationship Id="rId43" Type="http://schemas.openxmlformats.org/officeDocument/2006/relationships/slide" Target="slides/slide54.xml"/><Relationship Id="rId48" Type="http://schemas.openxmlformats.org/officeDocument/2006/relationships/slide" Target="slides/slide59.xml"/><Relationship Id="rId56" Type="http://schemas.openxmlformats.org/officeDocument/2006/relationships/slide" Target="slides/slide69.xml"/><Relationship Id="rId8" Type="http://schemas.openxmlformats.org/officeDocument/2006/relationships/slide" Target="slides/slide10.xml"/><Relationship Id="rId51" Type="http://schemas.openxmlformats.org/officeDocument/2006/relationships/slide" Target="slides/slide63.xml"/><Relationship Id="rId3" Type="http://schemas.openxmlformats.org/officeDocument/2006/relationships/slide" Target="slides/slide5.xml"/><Relationship Id="rId12" Type="http://schemas.openxmlformats.org/officeDocument/2006/relationships/slide" Target="slides/slide14.xml"/><Relationship Id="rId17" Type="http://schemas.openxmlformats.org/officeDocument/2006/relationships/slide" Target="slides/slide22.xml"/><Relationship Id="rId25" Type="http://schemas.openxmlformats.org/officeDocument/2006/relationships/slide" Target="slides/slide36.xml"/><Relationship Id="rId33" Type="http://schemas.openxmlformats.org/officeDocument/2006/relationships/slide" Target="slides/slide44.xml"/><Relationship Id="rId38" Type="http://schemas.openxmlformats.org/officeDocument/2006/relationships/slide" Target="slides/slide49.xml"/><Relationship Id="rId46" Type="http://schemas.openxmlformats.org/officeDocument/2006/relationships/slide" Target="slides/slide57.xml"/><Relationship Id="rId59" Type="http://schemas.openxmlformats.org/officeDocument/2006/relationships/slide" Target="slides/slide72.xml"/><Relationship Id="rId20" Type="http://schemas.openxmlformats.org/officeDocument/2006/relationships/slide" Target="slides/slide25.xml"/><Relationship Id="rId41" Type="http://schemas.openxmlformats.org/officeDocument/2006/relationships/slide" Target="slides/slide52.xml"/><Relationship Id="rId54" Type="http://schemas.openxmlformats.org/officeDocument/2006/relationships/slide" Target="slides/slide67.xml"/><Relationship Id="rId1" Type="http://schemas.openxmlformats.org/officeDocument/2006/relationships/slide" Target="slides/slide1.xml"/><Relationship Id="rId6" Type="http://schemas.openxmlformats.org/officeDocument/2006/relationships/slide" Target="slides/slide8.xml"/><Relationship Id="rId15" Type="http://schemas.openxmlformats.org/officeDocument/2006/relationships/slide" Target="slides/slide20.xml"/><Relationship Id="rId23" Type="http://schemas.openxmlformats.org/officeDocument/2006/relationships/slide" Target="slides/slide28.xml"/><Relationship Id="rId28" Type="http://schemas.openxmlformats.org/officeDocument/2006/relationships/slide" Target="slides/slide39.xml"/><Relationship Id="rId36" Type="http://schemas.openxmlformats.org/officeDocument/2006/relationships/slide" Target="slides/slide47.xml"/><Relationship Id="rId49" Type="http://schemas.openxmlformats.org/officeDocument/2006/relationships/slide" Target="slides/slide61.xml"/><Relationship Id="rId57" Type="http://schemas.openxmlformats.org/officeDocument/2006/relationships/slide" Target="slides/slide70.xml"/><Relationship Id="rId10" Type="http://schemas.openxmlformats.org/officeDocument/2006/relationships/slide" Target="slides/slide12.xml"/><Relationship Id="rId31" Type="http://schemas.openxmlformats.org/officeDocument/2006/relationships/slide" Target="slides/slide42.xml"/><Relationship Id="rId44" Type="http://schemas.openxmlformats.org/officeDocument/2006/relationships/slide" Target="slides/slide55.xml"/><Relationship Id="rId52" Type="http://schemas.openxmlformats.org/officeDocument/2006/relationships/slide" Target="slides/slide65.xml"/><Relationship Id="rId60" Type="http://schemas.openxmlformats.org/officeDocument/2006/relationships/slide" Target="slides/slide73.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___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______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______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225988700564999"/>
          <c:y val="0.25089605734767001"/>
          <c:w val="0.39830508474576298"/>
          <c:h val="0.50537634408602095"/>
        </c:manualLayout>
      </c:layout>
      <c:pieChart>
        <c:varyColors val="1"/>
        <c:ser>
          <c:idx val="0"/>
          <c:order val="0"/>
          <c:spPr>
            <a:solidFill>
              <a:srgbClr val="9999FF"/>
            </a:solidFill>
            <a:ln w="12659">
              <a:solidFill>
                <a:srgbClr val="000000"/>
              </a:solidFill>
              <a:prstDash val="solid"/>
            </a:ln>
          </c:spPr>
          <c:dPt>
            <c:idx val="0"/>
            <c:bubble3D val="0"/>
          </c:dPt>
          <c:dPt>
            <c:idx val="1"/>
            <c:bubble3D val="0"/>
            <c:spPr>
              <a:solidFill>
                <a:srgbClr val="993366"/>
              </a:solidFill>
              <a:ln w="12659">
                <a:solidFill>
                  <a:srgbClr val="000000"/>
                </a:solidFill>
                <a:prstDash val="solid"/>
              </a:ln>
            </c:spPr>
          </c:dPt>
          <c:dPt>
            <c:idx val="2"/>
            <c:bubble3D val="0"/>
            <c:spPr>
              <a:solidFill>
                <a:srgbClr val="FFFFCC"/>
              </a:solidFill>
              <a:ln w="12659">
                <a:solidFill>
                  <a:srgbClr val="000000"/>
                </a:solidFill>
                <a:prstDash val="solid"/>
              </a:ln>
            </c:spPr>
          </c:dPt>
          <c:dPt>
            <c:idx val="3"/>
            <c:bubble3D val="0"/>
            <c:spPr>
              <a:solidFill>
                <a:srgbClr val="CCFFFF"/>
              </a:solidFill>
              <a:ln w="12659">
                <a:solidFill>
                  <a:srgbClr val="000000"/>
                </a:solidFill>
                <a:prstDash val="solid"/>
              </a:ln>
            </c:spPr>
          </c:dPt>
          <c:dPt>
            <c:idx val="4"/>
            <c:bubble3D val="0"/>
            <c:spPr>
              <a:solidFill>
                <a:srgbClr val="660066"/>
              </a:solidFill>
              <a:ln w="12659">
                <a:solidFill>
                  <a:srgbClr val="000000"/>
                </a:solidFill>
                <a:prstDash val="solid"/>
              </a:ln>
            </c:spPr>
          </c:dPt>
          <c:dPt>
            <c:idx val="5"/>
            <c:bubble3D val="0"/>
            <c:spPr>
              <a:solidFill>
                <a:srgbClr val="FF8080"/>
              </a:solidFill>
              <a:ln w="12659">
                <a:solidFill>
                  <a:srgbClr val="000000"/>
                </a:solidFill>
                <a:prstDash val="solid"/>
              </a:ln>
            </c:spPr>
          </c:dPt>
          <c:dLbls>
            <c:dLbl>
              <c:idx val="0"/>
              <c:layout>
                <c:manualLayout>
                  <c:x val="-1.8217406045818198E-2"/>
                  <c:y val="-2.64734149697777E-2"/>
                </c:manualLayout>
              </c:layout>
              <c:tx>
                <c:rich>
                  <a:bodyPr/>
                  <a:lstStyle/>
                  <a:p>
                    <a:r>
                      <a:rPr lang="en-US" altLang="ja-JP" dirty="0"/>
                      <a:t>20</a:t>
                    </a:r>
                    <a:r>
                      <a:rPr lang="ja-JP" altLang="en-US" dirty="0"/>
                      <a:t>歳</a:t>
                    </a:r>
                    <a:r>
                      <a:rPr lang="ja-JP" altLang="en-US" dirty="0" smtClean="0"/>
                      <a:t>未満</a:t>
                    </a:r>
                    <a:r>
                      <a:rPr lang="en-US" altLang="ja-JP" dirty="0" smtClean="0"/>
                      <a:t> 3%</a:t>
                    </a:r>
                    <a:endParaRPr lang="ja-JP" altLang="en-US" dirty="0"/>
                  </a:p>
                </c:rich>
              </c:tx>
              <c:dLblPos val="bestFit"/>
              <c:showLegendKey val="0"/>
              <c:showVal val="1"/>
              <c:showCatName val="1"/>
              <c:showSerName val="0"/>
              <c:showPercent val="0"/>
              <c:showBubbleSize val="0"/>
            </c:dLbl>
            <c:dLbl>
              <c:idx val="1"/>
              <c:layout>
                <c:manualLayout>
                  <c:x val="5.1319422749770902E-2"/>
                  <c:y val="1.1169765300840601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is-IS" altLang="ja-JP" sz="797" b="0" i="0" u="none" strike="noStrike" baseline="0" dirty="0">
                        <a:solidFill>
                          <a:srgbClr val="000000"/>
                        </a:solidFill>
                        <a:latin typeface="Meiryo UI"/>
                        <a:ea typeface="Meiryo UI"/>
                        <a:cs typeface="Meiryo UI"/>
                      </a:rPr>
                      <a:t>20</a:t>
                    </a:r>
                    <a:r>
                      <a:rPr lang="ja-JP" altLang="is-IS" sz="797" b="0" i="0" u="none" strike="noStrike" baseline="0" dirty="0">
                        <a:solidFill>
                          <a:srgbClr val="000000"/>
                        </a:solidFill>
                        <a:latin typeface="Meiryo UI"/>
                        <a:ea typeface="Meiryo UI"/>
                        <a:cs typeface="Meiryo UI"/>
                      </a:rPr>
                      <a:t>代</a:t>
                    </a:r>
                    <a:r>
                      <a:rPr lang="ja-JP" altLang="is-IS" sz="797" b="0" i="0" u="none" strike="noStrike" baseline="0" dirty="0" smtClean="0">
                        <a:solidFill>
                          <a:srgbClr val="000000"/>
                        </a:solidFill>
                        <a:latin typeface="Meiryo UI"/>
                        <a:ea typeface="Meiryo UI"/>
                        <a:cs typeface="Meiryo UI"/>
                      </a:rPr>
                      <a:t>前半</a:t>
                    </a:r>
                    <a:r>
                      <a:rPr lang="is-IS" altLang="ja-JP" sz="797" b="0" i="0" u="none" strike="noStrike" baseline="0" dirty="0" smtClean="0">
                        <a:solidFill>
                          <a:srgbClr val="000000"/>
                        </a:solidFill>
                        <a:latin typeface="Meiryo UI"/>
                        <a:ea typeface="Meiryo UI"/>
                        <a:cs typeface="Meiryo UI"/>
                      </a:rPr>
                      <a:t> 12%</a:t>
                    </a:r>
                    <a:endParaRPr lang="is-IS" altLang="ja-JP"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0"/>
              <c:showBubbleSize val="0"/>
            </c:dLbl>
            <c:dLbl>
              <c:idx val="2"/>
              <c:layout>
                <c:manualLayout>
                  <c:x val="3.6341831394014597E-2"/>
                  <c:y val="1.0648769273294801E-2"/>
                </c:manualLayout>
              </c:layout>
              <c:tx>
                <c:rich>
                  <a:bodyPr/>
                  <a:lstStyle/>
                  <a:p>
                    <a:r>
                      <a:rPr lang="en-US" altLang="ja-JP" dirty="0"/>
                      <a:t>20</a:t>
                    </a:r>
                    <a:r>
                      <a:rPr lang="ja-JP" altLang="en-US" dirty="0"/>
                      <a:t>代</a:t>
                    </a:r>
                    <a:r>
                      <a:rPr lang="ja-JP" altLang="en-US" dirty="0" smtClean="0"/>
                      <a:t>後半</a:t>
                    </a:r>
                    <a:r>
                      <a:rPr lang="en-US" altLang="ja-JP" dirty="0" smtClean="0"/>
                      <a:t> </a:t>
                    </a:r>
                    <a:r>
                      <a:rPr lang="en-US" altLang="ja-JP" dirty="0"/>
                      <a:t>21%</a:t>
                    </a:r>
                  </a:p>
                </c:rich>
              </c:tx>
              <c:dLblPos val="bestFit"/>
              <c:showLegendKey val="0"/>
              <c:showVal val="1"/>
              <c:showCatName val="1"/>
              <c:showSerName val="0"/>
              <c:showPercent val="0"/>
              <c:showBubbleSize val="0"/>
              <c:extLst>
                <c:ext xmlns:c15="http://schemas.microsoft.com/office/drawing/2012/chart" uri="{CE6537A1-D6FC-4f65-9D91-7224C49458BB}">
                  <c15:layout/>
                </c:ext>
              </c:extLst>
            </c:dLbl>
            <c:dLbl>
              <c:idx val="3"/>
              <c:layout>
                <c:manualLayout>
                  <c:x val="5.2000935729313698E-2"/>
                  <c:y val="5.2598500460319303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is-IS" altLang="ja-JP" sz="797" b="0" i="0" u="none" strike="noStrike" baseline="0" dirty="0">
                        <a:solidFill>
                          <a:srgbClr val="000000"/>
                        </a:solidFill>
                        <a:latin typeface="Meiryo UI"/>
                        <a:ea typeface="Meiryo UI"/>
                        <a:cs typeface="Meiryo UI"/>
                      </a:rPr>
                      <a:t>30</a:t>
                    </a:r>
                    <a:r>
                      <a:rPr lang="ja-JP" altLang="is-IS" sz="797" b="0" i="0" u="none" strike="noStrike" baseline="0" dirty="0">
                        <a:solidFill>
                          <a:srgbClr val="000000"/>
                        </a:solidFill>
                        <a:latin typeface="Meiryo UI"/>
                        <a:ea typeface="Meiryo UI"/>
                        <a:cs typeface="Meiryo UI"/>
                      </a:rPr>
                      <a:t>代</a:t>
                    </a:r>
                    <a:r>
                      <a:rPr lang="ja-JP" altLang="is-IS" sz="797" b="0" i="0" u="none" strike="noStrike" baseline="0" dirty="0" smtClean="0">
                        <a:solidFill>
                          <a:srgbClr val="000000"/>
                        </a:solidFill>
                        <a:latin typeface="Meiryo UI"/>
                        <a:ea typeface="Meiryo UI"/>
                        <a:cs typeface="Meiryo UI"/>
                      </a:rPr>
                      <a:t>前半</a:t>
                    </a:r>
                    <a:r>
                      <a:rPr lang="is-IS" altLang="ja-JP" sz="797" b="0" i="0" u="none" strike="noStrike" baseline="0" dirty="0" smtClean="0">
                        <a:solidFill>
                          <a:srgbClr val="000000"/>
                        </a:solidFill>
                        <a:latin typeface="Meiryo UI"/>
                        <a:ea typeface="Meiryo UI"/>
                        <a:cs typeface="Meiryo UI"/>
                      </a:rPr>
                      <a:t> 20%</a:t>
                    </a:r>
                    <a:endParaRPr lang="is-IS" altLang="ja-JP"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0"/>
              <c:showBubbleSize val="0"/>
            </c:dLbl>
            <c:dLbl>
              <c:idx val="4"/>
              <c:layout>
                <c:manualLayout>
                  <c:x val="-1.15623274193859E-2"/>
                  <c:y val="4.9892017861436801E-2"/>
                </c:manualLayout>
              </c:layout>
              <c:tx>
                <c:rich>
                  <a:bodyPr/>
                  <a:lstStyle/>
                  <a:p>
                    <a:r>
                      <a:rPr lang="en-US" altLang="ja-JP" dirty="0"/>
                      <a:t>30</a:t>
                    </a:r>
                    <a:r>
                      <a:rPr lang="ja-JP" altLang="en-US" dirty="0"/>
                      <a:t>代</a:t>
                    </a:r>
                    <a:r>
                      <a:rPr lang="ja-JP" altLang="en-US" dirty="0" smtClean="0"/>
                      <a:t>後半</a:t>
                    </a:r>
                    <a:r>
                      <a:rPr lang="en-US" altLang="ja-JP" dirty="0" smtClean="0"/>
                      <a:t> </a:t>
                    </a:r>
                    <a:r>
                      <a:rPr lang="en-US" altLang="ja-JP" dirty="0"/>
                      <a:t>16%</a:t>
                    </a:r>
                  </a:p>
                </c:rich>
              </c:tx>
              <c:dLblPos val="bestFit"/>
              <c:showLegendKey val="0"/>
              <c:showVal val="1"/>
              <c:showCatName val="1"/>
              <c:showSerName val="0"/>
              <c:showPercent val="0"/>
              <c:showBubbleSize val="0"/>
              <c:extLst>
                <c:ext xmlns:c15="http://schemas.microsoft.com/office/drawing/2012/chart" uri="{CE6537A1-D6FC-4f65-9D91-7224C49458BB}">
                  <c15:layout/>
                </c:ext>
              </c:extLst>
            </c:dLbl>
            <c:dLbl>
              <c:idx val="5"/>
              <c:layout>
                <c:manualLayout>
                  <c:x val="-2.6857504119726001E-2"/>
                  <c:y val="4.5153613300343197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is-IS" altLang="ja-JP" sz="797" b="0" i="0" u="none" strike="noStrike" baseline="0" dirty="0">
                        <a:solidFill>
                          <a:srgbClr val="000000"/>
                        </a:solidFill>
                        <a:latin typeface="Meiryo UI"/>
                        <a:ea typeface="Meiryo UI"/>
                        <a:cs typeface="Meiryo UI"/>
                      </a:rPr>
                      <a:t>40</a:t>
                    </a:r>
                    <a:r>
                      <a:rPr lang="ja-JP" altLang="is-IS" sz="797" b="0" i="0" u="none" strike="noStrike" baseline="0" dirty="0">
                        <a:solidFill>
                          <a:srgbClr val="000000"/>
                        </a:solidFill>
                        <a:latin typeface="Meiryo UI"/>
                        <a:ea typeface="Meiryo UI"/>
                        <a:cs typeface="Meiryo UI"/>
                      </a:rPr>
                      <a:t>代</a:t>
                    </a:r>
                    <a:r>
                      <a:rPr lang="ja-JP" altLang="is-IS" sz="797" b="0" i="0" u="none" strike="noStrike" baseline="0" dirty="0" smtClean="0">
                        <a:solidFill>
                          <a:srgbClr val="000000"/>
                        </a:solidFill>
                        <a:latin typeface="Meiryo UI"/>
                        <a:ea typeface="Meiryo UI"/>
                        <a:cs typeface="Meiryo UI"/>
                      </a:rPr>
                      <a:t>以上</a:t>
                    </a:r>
                    <a:r>
                      <a:rPr lang="is-IS" altLang="ja-JP" sz="797" b="0" i="0" u="none" strike="noStrike" baseline="0" dirty="0" smtClean="0">
                        <a:solidFill>
                          <a:srgbClr val="000000"/>
                        </a:solidFill>
                        <a:latin typeface="Meiryo UI"/>
                        <a:ea typeface="Meiryo UI"/>
                        <a:cs typeface="Meiryo UI"/>
                      </a:rPr>
                      <a:t> 28%</a:t>
                    </a:r>
                    <a:endParaRPr lang="is-IS" altLang="ja-JP" sz="797" b="0" i="0" u="none" strike="noStrike" baseline="0" dirty="0">
                      <a:solidFill>
                        <a:srgbClr val="000000"/>
                      </a:solidFill>
                      <a:latin typeface="Meiryo UI"/>
                      <a:ea typeface="Meiryo UI"/>
                      <a:cs typeface="Meiryo UI"/>
                    </a:endParaRPr>
                  </a:p>
                </c:rich>
              </c:tx>
              <c:spPr>
                <a:noFill/>
                <a:ln w="25318">
                  <a:noFill/>
                </a:ln>
              </c:spPr>
              <c:dLblPos val="bestFit"/>
              <c:showLegendKey val="0"/>
              <c:showVal val="0"/>
              <c:showCatName val="0"/>
              <c:showSerName val="0"/>
              <c:showPercent val="1"/>
              <c:showBubbleSize val="0"/>
            </c:dLbl>
            <c:spPr>
              <a:noFill/>
              <a:ln w="25318">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c:ext xmlns:c15="http://schemas.microsoft.com/office/drawing/2012/chart" uri="{CE6537A1-D6FC-4f65-9D91-7224C49458BB}"/>
            </c:extLst>
          </c:dLbls>
          <c:cat>
            <c:strRef>
              <c:f>Sheet1!$B$3:$B$8</c:f>
              <c:strCache>
                <c:ptCount val="6"/>
                <c:pt idx="0">
                  <c:v>20歳未満</c:v>
                </c:pt>
                <c:pt idx="1">
                  <c:v>20代前半</c:v>
                </c:pt>
                <c:pt idx="2">
                  <c:v>20代後半</c:v>
                </c:pt>
                <c:pt idx="3">
                  <c:v>30代前半</c:v>
                </c:pt>
                <c:pt idx="4">
                  <c:v>30代後半</c:v>
                </c:pt>
                <c:pt idx="5">
                  <c:v>40代以上</c:v>
                </c:pt>
              </c:strCache>
            </c:strRef>
          </c:cat>
          <c:val>
            <c:numRef>
              <c:f>Sheet1!$C$3:$C$8</c:f>
              <c:numCache>
                <c:formatCode>0%</c:formatCode>
                <c:ptCount val="6"/>
                <c:pt idx="0">
                  <c:v>0.03</c:v>
                </c:pt>
                <c:pt idx="1">
                  <c:v>0.13</c:v>
                </c:pt>
                <c:pt idx="2">
                  <c:v>0.21</c:v>
                </c:pt>
                <c:pt idx="3">
                  <c:v>0.2</c:v>
                </c:pt>
                <c:pt idx="4">
                  <c:v>0.16</c:v>
                </c:pt>
                <c:pt idx="5">
                  <c:v>0.25</c:v>
                </c:pt>
              </c:numCache>
            </c:numRef>
          </c:val>
        </c:ser>
        <c:dLbls>
          <c:showLegendKey val="0"/>
          <c:showVal val="0"/>
          <c:showCatName val="0"/>
          <c:showSerName val="0"/>
          <c:showPercent val="0"/>
          <c:showBubbleSize val="0"/>
          <c:showLeaderLines val="1"/>
        </c:dLbls>
        <c:firstSliceAng val="0"/>
      </c:pieChart>
      <c:spPr>
        <a:noFill/>
        <a:ln w="25318">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5084745762712"/>
          <c:y val="0.25089605734767001"/>
          <c:w val="0.39548022598870097"/>
          <c:h val="0.50179211469534102"/>
        </c:manualLayout>
      </c:layout>
      <c:pieChart>
        <c:varyColors val="1"/>
        <c:ser>
          <c:idx val="0"/>
          <c:order val="0"/>
          <c:spPr>
            <a:solidFill>
              <a:srgbClr val="9999FF"/>
            </a:solidFill>
            <a:ln w="12656">
              <a:solidFill>
                <a:srgbClr val="000000"/>
              </a:solidFill>
              <a:prstDash val="solid"/>
            </a:ln>
          </c:spPr>
          <c:explosion val="6"/>
          <c:dPt>
            <c:idx val="0"/>
            <c:bubble3D val="0"/>
            <c:explosion val="0"/>
          </c:dPt>
          <c:dPt>
            <c:idx val="1"/>
            <c:bubble3D val="0"/>
            <c:explosion val="0"/>
            <c:spPr>
              <a:solidFill>
                <a:srgbClr val="993366"/>
              </a:solidFill>
              <a:ln w="12656">
                <a:solidFill>
                  <a:srgbClr val="000000"/>
                </a:solidFill>
                <a:prstDash val="solid"/>
              </a:ln>
            </c:spPr>
          </c:dPt>
          <c:dPt>
            <c:idx val="2"/>
            <c:bubble3D val="0"/>
            <c:explosion val="0"/>
            <c:spPr>
              <a:solidFill>
                <a:srgbClr val="FFFFCC"/>
              </a:solidFill>
              <a:ln w="12656">
                <a:solidFill>
                  <a:srgbClr val="000000"/>
                </a:solidFill>
                <a:prstDash val="solid"/>
              </a:ln>
            </c:spPr>
          </c:dPt>
          <c:dPt>
            <c:idx val="3"/>
            <c:bubble3D val="0"/>
            <c:explosion val="0"/>
            <c:spPr>
              <a:solidFill>
                <a:srgbClr val="CCFFFF"/>
              </a:solidFill>
              <a:ln w="12656">
                <a:solidFill>
                  <a:srgbClr val="000000"/>
                </a:solidFill>
                <a:prstDash val="solid"/>
              </a:ln>
            </c:spPr>
          </c:dPt>
          <c:dPt>
            <c:idx val="4"/>
            <c:bubble3D val="0"/>
            <c:explosion val="0"/>
            <c:spPr>
              <a:solidFill>
                <a:srgbClr val="660066"/>
              </a:solidFill>
              <a:ln w="12656">
                <a:solidFill>
                  <a:srgbClr val="000000"/>
                </a:solidFill>
                <a:prstDash val="solid"/>
              </a:ln>
            </c:spPr>
          </c:dPt>
          <c:dPt>
            <c:idx val="5"/>
            <c:bubble3D val="0"/>
            <c:explosion val="0"/>
            <c:spPr>
              <a:solidFill>
                <a:srgbClr val="FF8080"/>
              </a:solidFill>
              <a:ln w="12656">
                <a:solidFill>
                  <a:srgbClr val="000000"/>
                </a:solidFill>
                <a:prstDash val="solid"/>
              </a:ln>
            </c:spPr>
          </c:dPt>
          <c:dPt>
            <c:idx val="6"/>
            <c:bubble3D val="0"/>
            <c:explosion val="0"/>
            <c:spPr>
              <a:solidFill>
                <a:srgbClr val="0066CC"/>
              </a:solidFill>
              <a:ln w="12656">
                <a:solidFill>
                  <a:srgbClr val="000000"/>
                </a:solidFill>
                <a:prstDash val="solid"/>
              </a:ln>
            </c:spPr>
          </c:dPt>
          <c:dPt>
            <c:idx val="7"/>
            <c:bubble3D val="0"/>
            <c:explosion val="0"/>
            <c:spPr>
              <a:solidFill>
                <a:srgbClr val="CCCCFF"/>
              </a:solidFill>
              <a:ln w="12656">
                <a:solidFill>
                  <a:srgbClr val="000000"/>
                </a:solidFill>
                <a:prstDash val="solid"/>
              </a:ln>
            </c:spPr>
          </c:dPt>
          <c:dLbls>
            <c:dLbl>
              <c:idx val="0"/>
              <c:layout>
                <c:manualLayout>
                  <c:x val="7.8998355070779305E-2"/>
                  <c:y val="-5.6676202654345503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会</a:t>
                    </a:r>
                    <a:r>
                      <a:rPr lang="ja-JP" altLang="en-US" sz="797" b="0" i="0" u="none" strike="noStrike" baseline="0" dirty="0" smtClean="0">
                        <a:solidFill>
                          <a:srgbClr val="000000"/>
                        </a:solidFill>
                        <a:latin typeface="Meiryo UI"/>
                        <a:ea typeface="Meiryo UI"/>
                        <a:cs typeface="Meiryo UI"/>
                      </a:rPr>
                      <a:t>社員</a:t>
                    </a:r>
                    <a:r>
                      <a:rPr lang="en-US" altLang="ja-JP" sz="797" b="0" i="0" u="none" strike="noStrike" baseline="0" dirty="0" smtClean="0">
                        <a:solidFill>
                          <a:srgbClr val="000000"/>
                        </a:solidFill>
                        <a:latin typeface="Meiryo UI"/>
                        <a:ea typeface="Meiryo UI"/>
                        <a:cs typeface="Meiryo UI"/>
                      </a:rPr>
                      <a:t> 37%</a:t>
                    </a:r>
                    <a:endParaRPr lang="ja-JP" altLang="en-US"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dLbl>
            <c:dLbl>
              <c:idx val="1"/>
              <c:layout>
                <c:manualLayout>
                  <c:x val="-4.4175603227081701E-2"/>
                  <c:y val="4.6124441268278901E-2"/>
                </c:manualLayout>
              </c:layout>
              <c:tx>
                <c:rich>
                  <a:bodyPr/>
                  <a:lstStyle/>
                  <a:p>
                    <a:r>
                      <a:rPr lang="ja-JP" altLang="en-US" dirty="0" smtClean="0"/>
                      <a:t>専業主婦</a:t>
                    </a:r>
                    <a:r>
                      <a:rPr lang="en-US" altLang="ja-JP" dirty="0" smtClean="0"/>
                      <a:t> 12%</a:t>
                    </a:r>
                    <a:endParaRPr lang="ja-JP" altLang="en-US" dirty="0"/>
                  </a:p>
                </c:rich>
              </c:tx>
              <c:dLblPos val="bestFit"/>
              <c:showLegendKey val="0"/>
              <c:showVal val="1"/>
              <c:showCatName val="1"/>
              <c:showSerName val="0"/>
              <c:showPercent val="0"/>
              <c:showBubbleSize val="0"/>
            </c:dLbl>
            <c:dLbl>
              <c:idx val="2"/>
              <c:layout>
                <c:manualLayout>
                  <c:x val="1.24555639619845E-2"/>
                  <c:y val="3.5661447717243402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パート・</a:t>
                    </a:r>
                    <a:r>
                      <a:rPr lang="ja-JP" altLang="en-US" sz="797" b="0" i="0" u="none" strike="noStrike" baseline="0" dirty="0" smtClean="0">
                        <a:solidFill>
                          <a:srgbClr val="000000"/>
                        </a:solidFill>
                        <a:latin typeface="Meiryo UI"/>
                        <a:ea typeface="Meiryo UI"/>
                        <a:cs typeface="Meiryo UI"/>
                      </a:rPr>
                      <a:t>フリーター</a:t>
                    </a:r>
                    <a:r>
                      <a:rPr lang="en-US" altLang="ja-JP" sz="797" b="0" i="0" u="none" strike="noStrike" baseline="0" dirty="0" smtClean="0">
                        <a:solidFill>
                          <a:srgbClr val="000000"/>
                        </a:solidFill>
                        <a:latin typeface="Meiryo UI"/>
                        <a:ea typeface="Meiryo UI"/>
                        <a:cs typeface="Meiryo UI"/>
                      </a:rPr>
                      <a:t> </a:t>
                    </a:r>
                    <a:r>
                      <a:rPr lang="en-US" altLang="ja-JP" sz="797" b="0" i="0" u="none" strike="noStrike" baseline="0" dirty="0">
                        <a:solidFill>
                          <a:srgbClr val="000000"/>
                        </a:solidFill>
                        <a:latin typeface="Meiryo UI"/>
                        <a:ea typeface="Meiryo UI"/>
                        <a:cs typeface="Meiryo UI"/>
                      </a:rPr>
                      <a:t>10%</a:t>
                    </a:r>
                  </a:p>
                </c:rich>
              </c:tx>
              <c:spPr>
                <a:noFill/>
                <a:ln w="25313">
                  <a:noFill/>
                </a:ln>
              </c:spPr>
              <c:dLblPos val="bestFit"/>
              <c:showLegendKey val="0"/>
              <c:showVal val="0"/>
              <c:showCatName val="0"/>
              <c:showSerName val="0"/>
              <c:showPercent val="0"/>
              <c:showBubbleSize val="0"/>
            </c:dLbl>
            <c:dLbl>
              <c:idx val="3"/>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大学院生・</a:t>
                    </a:r>
                    <a:r>
                      <a:rPr lang="ja-JP" altLang="en-US" sz="797" b="0" i="0" u="none" strike="noStrike" baseline="0" dirty="0" smtClean="0">
                        <a:solidFill>
                          <a:srgbClr val="000000"/>
                        </a:solidFill>
                        <a:latin typeface="Meiryo UI"/>
                        <a:ea typeface="Meiryo UI"/>
                        <a:cs typeface="Meiryo UI"/>
                      </a:rPr>
                      <a:t>大学生</a:t>
                    </a:r>
                    <a:r>
                      <a:rPr lang="en-US" altLang="ja-JP" sz="797" b="0" i="0" u="none" strike="noStrike" baseline="0" dirty="0" smtClean="0">
                        <a:solidFill>
                          <a:srgbClr val="000000"/>
                        </a:solidFill>
                        <a:latin typeface="Meiryo UI"/>
                        <a:ea typeface="Meiryo UI"/>
                        <a:cs typeface="Meiryo UI"/>
                      </a:rPr>
                      <a:t> </a:t>
                    </a:r>
                    <a:r>
                      <a:rPr lang="en-US" altLang="ja-JP" sz="797" b="0" i="0" u="none" strike="noStrike" baseline="0" dirty="0">
                        <a:solidFill>
                          <a:srgbClr val="000000"/>
                        </a:solidFill>
                        <a:latin typeface="Meiryo UI"/>
                        <a:ea typeface="Meiryo UI"/>
                        <a:cs typeface="Meiryo UI"/>
                      </a:rPr>
                      <a:t>9%</a:t>
                    </a:r>
                  </a:p>
                </c:rich>
              </c:tx>
              <c:spPr>
                <a:noFill/>
                <a:ln w="25313">
                  <a:noFill/>
                </a:ln>
              </c:spPr>
              <c:showLegendKey val="0"/>
              <c:showVal val="0"/>
              <c:showCatName val="0"/>
              <c:showSerName val="0"/>
              <c:showPercent val="0"/>
              <c:showBubbleSize val="0"/>
            </c:dLbl>
            <c:dLbl>
              <c:idx val="4"/>
              <c:layout>
                <c:manualLayout>
                  <c:x val="-4.5357896300698301E-2"/>
                  <c:y val="5.8202461219293698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短大生・専門</a:t>
                    </a:r>
                    <a:r>
                      <a:rPr lang="ja-JP" altLang="en-US" sz="797" b="0" i="0" u="none" strike="noStrike" baseline="0" dirty="0" smtClean="0">
                        <a:solidFill>
                          <a:srgbClr val="000000"/>
                        </a:solidFill>
                        <a:latin typeface="Meiryo UI"/>
                        <a:ea typeface="Meiryo UI"/>
                        <a:cs typeface="Meiryo UI"/>
                      </a:rPr>
                      <a:t>学校生</a:t>
                    </a:r>
                    <a:r>
                      <a:rPr lang="en-US" altLang="ja-JP" sz="797" b="0" i="0" u="none" strike="noStrike" baseline="0" dirty="0" smtClean="0">
                        <a:solidFill>
                          <a:srgbClr val="000000"/>
                        </a:solidFill>
                        <a:latin typeface="Meiryo UI"/>
                        <a:ea typeface="Meiryo UI"/>
                        <a:cs typeface="Meiryo UI"/>
                      </a:rPr>
                      <a:t> </a:t>
                    </a:r>
                    <a:r>
                      <a:rPr lang="en-US" altLang="ja-JP" sz="797" b="0" i="0" u="none" strike="noStrike" baseline="0" dirty="0">
                        <a:solidFill>
                          <a:srgbClr val="000000"/>
                        </a:solidFill>
                        <a:latin typeface="Meiryo UI"/>
                        <a:ea typeface="Meiryo UI"/>
                        <a:cs typeface="Meiryo UI"/>
                      </a:rPr>
                      <a:t>2%</a:t>
                    </a:r>
                  </a:p>
                </c:rich>
              </c:tx>
              <c:spPr>
                <a:noFill/>
                <a:ln w="25313">
                  <a:noFill/>
                </a:ln>
              </c:spPr>
              <c:showLegendKey val="0"/>
              <c:showVal val="0"/>
              <c:showCatName val="0"/>
              <c:showSerName val="0"/>
              <c:showPercent val="0"/>
              <c:showBubbleSize val="0"/>
            </c:dLbl>
            <c:dLbl>
              <c:idx val="5"/>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a:solidFill>
                          <a:srgbClr val="000000"/>
                        </a:solidFill>
                        <a:latin typeface="Meiryo UI"/>
                        <a:ea typeface="Meiryo UI"/>
                        <a:cs typeface="Meiryo UI"/>
                      </a:rPr>
                      <a:t>高校生・</a:t>
                    </a:r>
                    <a:r>
                      <a:rPr lang="ja-JP" altLang="en-US" sz="797" b="0" i="0" u="none" strike="noStrike" baseline="0" dirty="0" smtClean="0">
                        <a:solidFill>
                          <a:srgbClr val="000000"/>
                        </a:solidFill>
                        <a:latin typeface="Meiryo UI"/>
                        <a:ea typeface="Meiryo UI"/>
                        <a:cs typeface="Meiryo UI"/>
                      </a:rPr>
                      <a:t>予備校生</a:t>
                    </a:r>
                    <a:r>
                      <a:rPr lang="en-US" altLang="ja-JP" sz="797" b="0" i="0" u="none" strike="noStrike" baseline="0" dirty="0" smtClean="0">
                        <a:solidFill>
                          <a:srgbClr val="000000"/>
                        </a:solidFill>
                        <a:latin typeface="Meiryo UI"/>
                        <a:ea typeface="Meiryo UI"/>
                        <a:cs typeface="Meiryo UI"/>
                      </a:rPr>
                      <a:t> </a:t>
                    </a:r>
                    <a:r>
                      <a:rPr lang="en-US" altLang="ja-JP" sz="797" b="0" i="0" u="none" strike="noStrike" baseline="0" dirty="0">
                        <a:solidFill>
                          <a:srgbClr val="000000"/>
                        </a:solidFill>
                        <a:latin typeface="Meiryo UI"/>
                        <a:ea typeface="Meiryo UI"/>
                        <a:cs typeface="Meiryo UI"/>
                      </a:rPr>
                      <a:t>6%</a:t>
                    </a:r>
                  </a:p>
                </c:rich>
              </c:tx>
              <c:spPr>
                <a:noFill/>
                <a:ln w="25313">
                  <a:noFill/>
                </a:ln>
              </c:spPr>
              <c:showLegendKey val="0"/>
              <c:showVal val="0"/>
              <c:showCatName val="0"/>
              <c:showSerName val="0"/>
              <c:showPercent val="0"/>
              <c:showBubbleSize val="0"/>
            </c:dLbl>
            <c:dLbl>
              <c:idx val="6"/>
              <c:layout/>
              <c:tx>
                <c:rich>
                  <a:bodyPr/>
                  <a:lstStyle/>
                  <a:p>
                    <a:r>
                      <a:rPr lang="ja-JP" altLang="en-US" dirty="0"/>
                      <a:t>中学生</a:t>
                    </a:r>
                    <a:r>
                      <a:rPr lang="ja-JP" altLang="en-US"/>
                      <a:t>・</a:t>
                    </a:r>
                    <a:r>
                      <a:rPr lang="ja-JP" altLang="en-US" smtClean="0"/>
                      <a:t>小学生</a:t>
                    </a:r>
                    <a:r>
                      <a:rPr lang="en-US" altLang="ja-JP" smtClean="0"/>
                      <a:t> </a:t>
                    </a:r>
                    <a:r>
                      <a:rPr lang="en-US" altLang="ja-JP"/>
                      <a:t>1%</a:t>
                    </a:r>
                    <a:endParaRPr lang="ja-JP" altLang="en-US" dirty="0"/>
                  </a:p>
                </c:rich>
              </c:tx>
              <c:showLegendKey val="0"/>
              <c:showVal val="1"/>
              <c:showCatName val="1"/>
              <c:showSerName val="0"/>
              <c:showPercent val="0"/>
              <c:showBubbleSize val="0"/>
            </c:dLbl>
            <c:dLbl>
              <c:idx val="7"/>
              <c:layout>
                <c:manualLayout>
                  <c:x val="9.3082709883937007E-2"/>
                  <c:y val="-0.12613796993579501"/>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smtClean="0">
                        <a:solidFill>
                          <a:srgbClr val="000000"/>
                        </a:solidFill>
                        <a:latin typeface="Meiryo UI"/>
                        <a:ea typeface="Meiryo UI"/>
                        <a:cs typeface="Meiryo UI"/>
                      </a:rPr>
                      <a:t>その他</a:t>
                    </a:r>
                    <a:r>
                      <a:rPr lang="en-US" altLang="ja-JP" sz="797" b="0" i="0" u="none" strike="noStrike" baseline="0" dirty="0" smtClean="0">
                        <a:solidFill>
                          <a:srgbClr val="000000"/>
                        </a:solidFill>
                        <a:latin typeface="Meiryo UI"/>
                        <a:ea typeface="Meiryo UI"/>
                        <a:cs typeface="Meiryo UI"/>
                      </a:rPr>
                      <a:t> 24%</a:t>
                    </a:r>
                    <a:endParaRPr lang="ja-JP" altLang="en-US"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dLbl>
            <c:spPr>
              <a:noFill/>
              <a:ln w="25313">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Sheet1!$B$1:$B$8</c:f>
              <c:strCache>
                <c:ptCount val="8"/>
                <c:pt idx="0">
                  <c:v>会社員</c:v>
                </c:pt>
                <c:pt idx="1">
                  <c:v>専業主婦</c:v>
                </c:pt>
                <c:pt idx="2">
                  <c:v>パート・フリーター</c:v>
                </c:pt>
                <c:pt idx="3">
                  <c:v>大学院生・大学生</c:v>
                </c:pt>
                <c:pt idx="4">
                  <c:v>短大生・専門学校生</c:v>
                </c:pt>
                <c:pt idx="5">
                  <c:v>高校生・予備校生</c:v>
                </c:pt>
                <c:pt idx="6">
                  <c:v>中学生・小学生</c:v>
                </c:pt>
                <c:pt idx="7">
                  <c:v>その他</c:v>
                </c:pt>
              </c:strCache>
            </c:strRef>
          </c:cat>
          <c:val>
            <c:numRef>
              <c:f>Sheet1!$C$1:$C$8</c:f>
              <c:numCache>
                <c:formatCode>0%</c:formatCode>
                <c:ptCount val="8"/>
                <c:pt idx="0">
                  <c:v>0.39</c:v>
                </c:pt>
                <c:pt idx="1">
                  <c:v>0.13</c:v>
                </c:pt>
                <c:pt idx="2">
                  <c:v>0.11</c:v>
                </c:pt>
                <c:pt idx="3">
                  <c:v>0.1</c:v>
                </c:pt>
                <c:pt idx="4">
                  <c:v>0.03</c:v>
                </c:pt>
                <c:pt idx="5">
                  <c:v>0.04</c:v>
                </c:pt>
                <c:pt idx="6">
                  <c:v>0.01</c:v>
                </c:pt>
                <c:pt idx="7">
                  <c:v>0.17</c:v>
                </c:pt>
              </c:numCache>
            </c:numRef>
          </c:val>
        </c:ser>
        <c:dLbls>
          <c:showLegendKey val="0"/>
          <c:showVal val="0"/>
          <c:showCatName val="0"/>
          <c:showSerName val="0"/>
          <c:showPercent val="0"/>
          <c:showBubbleSize val="0"/>
          <c:showLeaderLines val="1"/>
        </c:dLbls>
        <c:firstSliceAng val="0"/>
      </c:pieChart>
      <c:spPr>
        <a:noFill/>
        <a:ln w="25313">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ja-JP"/>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305084745762712"/>
          <c:y val="0.25089605734767001"/>
          <c:w val="0.39548022598870097"/>
          <c:h val="0.50179211469534102"/>
        </c:manualLayout>
      </c:layout>
      <c:pieChart>
        <c:varyColors val="1"/>
        <c:ser>
          <c:idx val="0"/>
          <c:order val="0"/>
          <c:spPr>
            <a:solidFill>
              <a:srgbClr val="9999FF"/>
            </a:solidFill>
            <a:ln w="12656">
              <a:solidFill>
                <a:srgbClr val="000000"/>
              </a:solidFill>
              <a:prstDash val="solid"/>
            </a:ln>
          </c:spPr>
          <c:dPt>
            <c:idx val="0"/>
            <c:bubble3D val="0"/>
          </c:dPt>
          <c:dPt>
            <c:idx val="1"/>
            <c:bubble3D val="0"/>
            <c:spPr>
              <a:solidFill>
                <a:srgbClr val="993366"/>
              </a:solidFill>
              <a:ln w="12656">
                <a:solidFill>
                  <a:srgbClr val="000000"/>
                </a:solidFill>
                <a:prstDash val="solid"/>
              </a:ln>
            </c:spPr>
          </c:dPt>
          <c:dPt>
            <c:idx val="2"/>
            <c:bubble3D val="0"/>
            <c:spPr>
              <a:solidFill>
                <a:srgbClr val="FFFFCC"/>
              </a:solidFill>
              <a:ln w="12656">
                <a:solidFill>
                  <a:srgbClr val="000000"/>
                </a:solidFill>
                <a:prstDash val="solid"/>
              </a:ln>
            </c:spPr>
          </c:dPt>
          <c:dPt>
            <c:idx val="3"/>
            <c:bubble3D val="0"/>
            <c:spPr>
              <a:solidFill>
                <a:srgbClr val="CCFFFF"/>
              </a:solidFill>
              <a:ln w="12656">
                <a:solidFill>
                  <a:srgbClr val="000000"/>
                </a:solidFill>
                <a:prstDash val="solid"/>
              </a:ln>
            </c:spPr>
          </c:dPt>
          <c:dPt>
            <c:idx val="4"/>
            <c:bubble3D val="0"/>
            <c:spPr>
              <a:solidFill>
                <a:srgbClr val="660066"/>
              </a:solidFill>
              <a:ln w="12656">
                <a:solidFill>
                  <a:srgbClr val="000000"/>
                </a:solidFill>
                <a:prstDash val="solid"/>
              </a:ln>
            </c:spPr>
          </c:dPt>
          <c:dPt>
            <c:idx val="5"/>
            <c:bubble3D val="0"/>
            <c:spPr>
              <a:solidFill>
                <a:srgbClr val="FF8080"/>
              </a:solidFill>
              <a:ln w="12656">
                <a:solidFill>
                  <a:srgbClr val="000000"/>
                </a:solidFill>
                <a:prstDash val="solid"/>
              </a:ln>
            </c:spPr>
          </c:dPt>
          <c:dLbls>
            <c:dLbl>
              <c:idx val="0"/>
              <c:layout>
                <c:manualLayout>
                  <c:x val="4.3109286373145803E-2"/>
                  <c:y val="5.9939263324351698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is-IS" sz="797" b="0" i="0" u="none" strike="noStrike" baseline="0" dirty="0">
                        <a:solidFill>
                          <a:srgbClr val="000000"/>
                        </a:solidFill>
                        <a:latin typeface="Meiryo UI"/>
                        <a:ea typeface="Meiryo UI"/>
                        <a:cs typeface="Meiryo UI"/>
                      </a:rPr>
                      <a:t>普通</a:t>
                    </a:r>
                    <a:r>
                      <a:rPr lang="ja-JP" altLang="is-IS" sz="797" b="0" i="0" u="none" strike="noStrike" baseline="0" dirty="0" smtClean="0">
                        <a:solidFill>
                          <a:srgbClr val="000000"/>
                        </a:solidFill>
                        <a:latin typeface="Meiryo UI"/>
                        <a:ea typeface="Meiryo UI"/>
                        <a:cs typeface="Meiryo UI"/>
                      </a:rPr>
                      <a:t>肌</a:t>
                    </a:r>
                    <a:r>
                      <a:rPr lang="is-IS" altLang="ja-JP" sz="797" b="0" i="0" u="none" strike="noStrike" baseline="0" dirty="0" smtClean="0">
                        <a:solidFill>
                          <a:srgbClr val="000000"/>
                        </a:solidFill>
                        <a:latin typeface="Meiryo UI"/>
                        <a:ea typeface="Meiryo UI"/>
                        <a:cs typeface="Meiryo UI"/>
                      </a:rPr>
                      <a:t> 20%</a:t>
                    </a:r>
                    <a:endParaRPr lang="is-IS" altLang="ja-JP"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dLbl>
            <c:dLbl>
              <c:idx val="1"/>
              <c:layout>
                <c:manualLayout>
                  <c:x val="3.25197028763312E-2"/>
                  <c:y val="-1.06903440821069E-2"/>
                </c:manualLayout>
              </c:layout>
              <c:tx>
                <c:rich>
                  <a:bodyPr/>
                  <a:lstStyle/>
                  <a:p>
                    <a:r>
                      <a:rPr lang="ja-JP" altLang="en-US" dirty="0"/>
                      <a:t>乾燥</a:t>
                    </a:r>
                    <a:r>
                      <a:rPr lang="ja-JP" altLang="en-US" dirty="0" smtClean="0"/>
                      <a:t>肌</a:t>
                    </a:r>
                    <a:r>
                      <a:rPr lang="en-US" altLang="ja-JP" dirty="0" smtClean="0"/>
                      <a:t> 22%</a:t>
                    </a:r>
                    <a:endParaRPr lang="ja-JP" altLang="en-US" dirty="0"/>
                  </a:p>
                </c:rich>
              </c:tx>
              <c:dLblPos val="bestFit"/>
              <c:showLegendKey val="0"/>
              <c:showVal val="1"/>
              <c:showCatName val="1"/>
              <c:showSerName val="0"/>
              <c:showPercent val="0"/>
              <c:showBubbleSize val="0"/>
              <c:extLst>
                <c:ext xmlns:c15="http://schemas.microsoft.com/office/drawing/2012/chart" uri="{CE6537A1-D6FC-4f65-9D91-7224C49458BB}">
                  <c15:layout/>
                </c:ext>
              </c:extLst>
            </c:dLbl>
            <c:dLbl>
              <c:idx val="2"/>
              <c:layout/>
              <c:tx>
                <c:rich>
                  <a:bodyPr/>
                  <a:lstStyle/>
                  <a:p>
                    <a:r>
                      <a:rPr lang="ja-JP" altLang="en-US" dirty="0"/>
                      <a:t>脂性</a:t>
                    </a:r>
                    <a:r>
                      <a:rPr lang="ja-JP" altLang="en-US" dirty="0" smtClean="0"/>
                      <a:t>肌</a:t>
                    </a:r>
                    <a:r>
                      <a:rPr lang="en-US" altLang="ja-JP" dirty="0" smtClean="0"/>
                      <a:t> 9%</a:t>
                    </a:r>
                    <a:endParaRPr lang="en-US" altLang="ja-JP" dirty="0"/>
                  </a:p>
                </c:rich>
              </c:tx>
              <c:showLegendKey val="0"/>
              <c:showVal val="1"/>
              <c:showCatName val="1"/>
              <c:showSerName val="0"/>
              <c:showPercent val="0"/>
              <c:showBubbleSize val="0"/>
            </c:dLbl>
            <c:dLbl>
              <c:idx val="3"/>
              <c:layout>
                <c:manualLayout>
                  <c:x val="-2.06862804611724E-2"/>
                  <c:y val="-4.2104793987458602E-2"/>
                </c:manualLayout>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pt-BR" sz="797" b="0" i="0" u="none" strike="noStrike" baseline="0" dirty="0">
                        <a:solidFill>
                          <a:srgbClr val="000000"/>
                        </a:solidFill>
                        <a:latin typeface="Meiryo UI"/>
                        <a:ea typeface="Meiryo UI"/>
                        <a:cs typeface="Meiryo UI"/>
                      </a:rPr>
                      <a:t>混合</a:t>
                    </a:r>
                    <a:r>
                      <a:rPr lang="ja-JP" altLang="pt-BR" sz="797" b="0" i="0" u="none" strike="noStrike" baseline="0" dirty="0" smtClean="0">
                        <a:solidFill>
                          <a:srgbClr val="000000"/>
                        </a:solidFill>
                        <a:latin typeface="Meiryo UI"/>
                        <a:ea typeface="Meiryo UI"/>
                        <a:cs typeface="Meiryo UI"/>
                      </a:rPr>
                      <a:t>肌</a:t>
                    </a:r>
                    <a:r>
                      <a:rPr lang="pt-BR" altLang="ja-JP" sz="797" b="0" i="0" u="none" strike="noStrike" baseline="0" dirty="0" smtClean="0">
                        <a:solidFill>
                          <a:srgbClr val="000000"/>
                        </a:solidFill>
                        <a:latin typeface="Meiryo UI"/>
                        <a:ea typeface="Meiryo UI"/>
                        <a:cs typeface="Meiryo UI"/>
                      </a:rPr>
                      <a:t> 35%</a:t>
                    </a:r>
                    <a:endParaRPr lang="pt-BR" altLang="ja-JP" sz="797" b="0" i="0" u="none" strike="noStrike" baseline="0" dirty="0">
                      <a:solidFill>
                        <a:srgbClr val="000000"/>
                      </a:solidFill>
                      <a:latin typeface="Meiryo UI"/>
                      <a:ea typeface="Meiryo UI"/>
                      <a:cs typeface="Meiryo UI"/>
                    </a:endParaRPr>
                  </a:p>
                </c:rich>
              </c:tx>
              <c:spPr>
                <a:noFill/>
                <a:ln w="25313">
                  <a:noFill/>
                </a:ln>
              </c:spPr>
              <c:dLblPos val="bestFit"/>
              <c:showLegendKey val="0"/>
              <c:showVal val="0"/>
              <c:showCatName val="0"/>
              <c:showSerName val="0"/>
              <c:showPercent val="0"/>
              <c:showBubbleSize val="0"/>
            </c:dLbl>
            <c:dLbl>
              <c:idx val="4"/>
              <c:layout/>
              <c:tx>
                <c:rich>
                  <a:bodyPr/>
                  <a:lstStyle/>
                  <a:p>
                    <a:r>
                      <a:rPr lang="ja-JP" altLang="en-US" dirty="0"/>
                      <a:t>敏感</a:t>
                    </a:r>
                    <a:r>
                      <a:rPr lang="ja-JP" altLang="en-US" dirty="0" smtClean="0"/>
                      <a:t>肌</a:t>
                    </a:r>
                    <a:r>
                      <a:rPr lang="en-US" altLang="ja-JP" dirty="0" smtClean="0"/>
                      <a:t> 12%</a:t>
                    </a:r>
                    <a:endParaRPr lang="en-US" altLang="ja-JP" dirty="0"/>
                  </a:p>
                </c:rich>
              </c:tx>
              <c:showLegendKey val="0"/>
              <c:showVal val="1"/>
              <c:showCatName val="1"/>
              <c:showSerName val="0"/>
              <c:showPercent val="0"/>
              <c:showBubbleSize val="0"/>
            </c:dLbl>
            <c:dLbl>
              <c:idx val="5"/>
              <c:layout/>
              <c:tx>
                <c:rich>
                  <a:bodyPr/>
                  <a:lstStyle/>
                  <a:p>
                    <a:pPr>
                      <a:defRPr sz="797" b="0" i="0" u="none" strike="noStrike" baseline="0">
                        <a:solidFill>
                          <a:srgbClr val="000000"/>
                        </a:solidFill>
                        <a:latin typeface="ＭＳ Ｐゴシック"/>
                        <a:ea typeface="ＭＳ Ｐゴシック"/>
                        <a:cs typeface="ＭＳ Ｐゴシック"/>
                      </a:defRPr>
                    </a:pPr>
                    <a:r>
                      <a:rPr lang="ja-JP" altLang="en-US" sz="797" b="0" i="0" u="none" strike="noStrike" baseline="0" dirty="0" smtClean="0">
                        <a:solidFill>
                          <a:srgbClr val="000000"/>
                        </a:solidFill>
                        <a:latin typeface="Meiryo UI"/>
                        <a:ea typeface="Meiryo UI"/>
                        <a:cs typeface="Meiryo UI"/>
                      </a:rPr>
                      <a:t>アトピー</a:t>
                    </a:r>
                    <a:r>
                      <a:rPr lang="en-US" altLang="ja-JP" sz="797" b="0" i="0" u="none" strike="noStrike" baseline="0" dirty="0" smtClean="0">
                        <a:solidFill>
                          <a:srgbClr val="000000"/>
                        </a:solidFill>
                        <a:latin typeface="Meiryo UI"/>
                        <a:ea typeface="Meiryo UI"/>
                        <a:cs typeface="Meiryo UI"/>
                      </a:rPr>
                      <a:t> </a:t>
                    </a:r>
                    <a:r>
                      <a:rPr lang="en-US" altLang="ja-JP" sz="797" b="0" i="0" u="none" strike="noStrike" baseline="0" dirty="0">
                        <a:solidFill>
                          <a:srgbClr val="000000"/>
                        </a:solidFill>
                        <a:latin typeface="Meiryo UI"/>
                        <a:ea typeface="Meiryo UI"/>
                        <a:cs typeface="Meiryo UI"/>
                      </a:rPr>
                      <a:t>2%</a:t>
                    </a:r>
                  </a:p>
                </c:rich>
              </c:tx>
              <c:spPr>
                <a:noFill/>
                <a:ln w="25313">
                  <a:noFill/>
                </a:ln>
              </c:spPr>
              <c:showLegendKey val="0"/>
              <c:showVal val="0"/>
              <c:showCatName val="0"/>
              <c:showSerName val="0"/>
              <c:showPercent val="0"/>
              <c:showBubbleSize val="0"/>
            </c:dLbl>
            <c:spPr>
              <a:noFill/>
              <a:ln w="25313">
                <a:noFill/>
              </a:ln>
            </c:spPr>
            <c:txPr>
              <a:bodyPr/>
              <a:lstStyle/>
              <a:p>
                <a:pPr>
                  <a:defRPr sz="797" b="0" i="0" u="none" strike="noStrike" baseline="0">
                    <a:solidFill>
                      <a:srgbClr val="000000"/>
                    </a:solidFill>
                    <a:latin typeface="Meiryo UI"/>
                    <a:ea typeface="Meiryo UI"/>
                    <a:cs typeface="Meiryo UI"/>
                  </a:defRPr>
                </a:pPr>
                <a:endParaRPr lang="ja-JP"/>
              </a:p>
            </c:txPr>
            <c:showLegendKey val="0"/>
            <c:showVal val="1"/>
            <c:showCatName val="1"/>
            <c:showSerName val="0"/>
            <c:showPercent val="0"/>
            <c:showBubbleSize val="0"/>
            <c:showLeaderLines val="1"/>
            <c:extLst>
              <c:ext xmlns:c15="http://schemas.microsoft.com/office/drawing/2012/chart" uri="{CE6537A1-D6FC-4f65-9D91-7224C49458BB}">
                <c15:layout/>
              </c:ext>
            </c:extLst>
          </c:dLbls>
          <c:cat>
            <c:strRef>
              <c:f>Sheet1!$B$1:$B$6</c:f>
              <c:strCache>
                <c:ptCount val="6"/>
                <c:pt idx="0">
                  <c:v>普通肌</c:v>
                </c:pt>
                <c:pt idx="1">
                  <c:v>乾燥肌</c:v>
                </c:pt>
                <c:pt idx="2">
                  <c:v>脂性肌</c:v>
                </c:pt>
                <c:pt idx="3">
                  <c:v>混合肌</c:v>
                </c:pt>
                <c:pt idx="4">
                  <c:v>敏感肌</c:v>
                </c:pt>
                <c:pt idx="5">
                  <c:v>アトピー</c:v>
                </c:pt>
              </c:strCache>
            </c:strRef>
          </c:cat>
          <c:val>
            <c:numRef>
              <c:f>Sheet1!$C$1:$C$6</c:f>
              <c:numCache>
                <c:formatCode>0%</c:formatCode>
                <c:ptCount val="6"/>
                <c:pt idx="0">
                  <c:v>0.18</c:v>
                </c:pt>
                <c:pt idx="1">
                  <c:v>0.21</c:v>
                </c:pt>
                <c:pt idx="2">
                  <c:v>0.1</c:v>
                </c:pt>
                <c:pt idx="3">
                  <c:v>0.37</c:v>
                </c:pt>
                <c:pt idx="4">
                  <c:v>0.11</c:v>
                </c:pt>
                <c:pt idx="5">
                  <c:v>0.03</c:v>
                </c:pt>
              </c:numCache>
            </c:numRef>
          </c:val>
        </c:ser>
        <c:dLbls>
          <c:showLegendKey val="0"/>
          <c:showVal val="0"/>
          <c:showCatName val="0"/>
          <c:showSerName val="0"/>
          <c:showPercent val="0"/>
          <c:showBubbleSize val="0"/>
          <c:showLeaderLines val="1"/>
        </c:dLbls>
        <c:firstSliceAng val="0"/>
      </c:pieChart>
      <c:spPr>
        <a:noFill/>
        <a:ln w="25313">
          <a:noFill/>
        </a:ln>
      </c:spPr>
    </c:plotArea>
    <c:plotVisOnly val="1"/>
    <c:dispBlanksAs val="zero"/>
    <c:showDLblsOverMax val="0"/>
  </c:chart>
  <c:spPr>
    <a:noFill/>
    <a:ln>
      <a:noFill/>
    </a:ln>
  </c:spPr>
  <c:txPr>
    <a:bodyPr/>
    <a:lstStyle/>
    <a:p>
      <a:pPr>
        <a:defRPr sz="797" b="0" i="0" u="none" strike="noStrike" baseline="0">
          <a:solidFill>
            <a:srgbClr val="000000"/>
          </a:solidFill>
          <a:latin typeface="ＭＳ Ｐゴシック"/>
          <a:ea typeface="ＭＳ Ｐゴシック"/>
          <a:cs typeface="ＭＳ Ｐゴシック"/>
        </a:defRPr>
      </a:pPr>
      <a:endParaRPr lang="ja-JP"/>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4275403" cy="336788"/>
          </a:xfrm>
          <a:prstGeom prst="rect">
            <a:avLst/>
          </a:prstGeom>
        </p:spPr>
        <p:txBody>
          <a:bodyPr vert="horz" lIns="91440" tIns="45720" rIns="91440" bIns="45720" rtlCol="0"/>
          <a:lstStyle>
            <a:lvl1pPr algn="l">
              <a:defRPr sz="1200"/>
            </a:lvl1pPr>
          </a:lstStyle>
          <a:p>
            <a:endParaRPr lang="ja-JP" altLang="en-US" dirty="0">
              <a:latin typeface="Alte Haas Grotesk" panose="02000503000000020004" pitchFamily="2" charset="0"/>
            </a:endParaRPr>
          </a:p>
        </p:txBody>
      </p:sp>
      <p:sp>
        <p:nvSpPr>
          <p:cNvPr id="3" name="日付プレースホルダ 2"/>
          <p:cNvSpPr>
            <a:spLocks noGrp="1"/>
          </p:cNvSpPr>
          <p:nvPr>
            <p:ph type="dt" sz="quarter" idx="1"/>
          </p:nvPr>
        </p:nvSpPr>
        <p:spPr>
          <a:xfrm>
            <a:off x="5588627" y="0"/>
            <a:ext cx="4275403" cy="336788"/>
          </a:xfrm>
          <a:prstGeom prst="rect">
            <a:avLst/>
          </a:prstGeom>
        </p:spPr>
        <p:txBody>
          <a:bodyPr vert="horz" lIns="91440" tIns="45720" rIns="91440" bIns="45720" rtlCol="0"/>
          <a:lstStyle>
            <a:lvl1pPr algn="r">
              <a:defRPr sz="1200"/>
            </a:lvl1pPr>
          </a:lstStyle>
          <a:p>
            <a:fld id="{96153252-8C5C-BE42-844B-903B03CF5AFC}" type="datetime1">
              <a:rPr lang="ja-JP" altLang="en-US" smtClean="0">
                <a:latin typeface="Alte Haas Grotesk" panose="02000503000000020004" pitchFamily="2" charset="0"/>
              </a:rPr>
              <a:pPr/>
              <a:t>2017/11/15</a:t>
            </a:fld>
            <a:endParaRPr lang="ja-JP" altLang="en-US" dirty="0">
              <a:latin typeface="Alte Haas Grotesk" panose="02000503000000020004" pitchFamily="2" charset="0"/>
            </a:endParaRPr>
          </a:p>
        </p:txBody>
      </p:sp>
      <p:sp>
        <p:nvSpPr>
          <p:cNvPr id="4" name="フッター プレースホルダ 3"/>
          <p:cNvSpPr>
            <a:spLocks noGrp="1"/>
          </p:cNvSpPr>
          <p:nvPr>
            <p:ph type="ftr" sz="quarter" idx="2"/>
          </p:nvPr>
        </p:nvSpPr>
        <p:spPr>
          <a:xfrm>
            <a:off x="1" y="6397806"/>
            <a:ext cx="4275403" cy="336788"/>
          </a:xfrm>
          <a:prstGeom prst="rect">
            <a:avLst/>
          </a:prstGeom>
        </p:spPr>
        <p:txBody>
          <a:bodyPr vert="horz" lIns="91440" tIns="45720" rIns="91440" bIns="45720" rtlCol="0" anchor="b"/>
          <a:lstStyle>
            <a:lvl1pPr algn="l">
              <a:defRPr sz="1200"/>
            </a:lvl1pPr>
          </a:lstStyle>
          <a:p>
            <a:endParaRPr lang="ja-JP" altLang="en-US" dirty="0">
              <a:latin typeface="Alte Haas Grotesk" panose="02000503000000020004" pitchFamily="2" charset="0"/>
            </a:endParaRPr>
          </a:p>
        </p:txBody>
      </p:sp>
      <p:sp>
        <p:nvSpPr>
          <p:cNvPr id="5" name="スライド番号プレースホルダ 4"/>
          <p:cNvSpPr>
            <a:spLocks noGrp="1"/>
          </p:cNvSpPr>
          <p:nvPr>
            <p:ph type="sldNum" sz="quarter" idx="3"/>
          </p:nvPr>
        </p:nvSpPr>
        <p:spPr>
          <a:xfrm>
            <a:off x="5588627" y="6397806"/>
            <a:ext cx="4275403" cy="336788"/>
          </a:xfrm>
          <a:prstGeom prst="rect">
            <a:avLst/>
          </a:prstGeom>
        </p:spPr>
        <p:txBody>
          <a:bodyPr vert="horz" lIns="91440" tIns="45720" rIns="91440" bIns="45720" rtlCol="0" anchor="b"/>
          <a:lstStyle>
            <a:lvl1pPr algn="r">
              <a:defRPr sz="1200"/>
            </a:lvl1pPr>
          </a:lstStyle>
          <a:p>
            <a:fld id="{73D20E6E-EA5F-F242-B8D5-C3C0CE91E4EF}" type="slidenum">
              <a:rPr lang="ja-JP" altLang="en-US" smtClean="0">
                <a:latin typeface="Alte Haas Grotesk" panose="02000503000000020004" pitchFamily="2" charset="0"/>
              </a:rPr>
              <a:pPr/>
              <a:t>‹#›</a:t>
            </a:fld>
            <a:endParaRPr lang="ja-JP" altLang="en-US" dirty="0">
              <a:latin typeface="Alte Haas Grotesk" panose="02000503000000020004" pitchFamily="2" charset="0"/>
            </a:endParaRPr>
          </a:p>
        </p:txBody>
      </p:sp>
    </p:spTree>
    <p:extLst>
      <p:ext uri="{BB962C8B-B14F-4D97-AF65-F5344CB8AC3E}">
        <p14:creationId xmlns:p14="http://schemas.microsoft.com/office/powerpoint/2010/main" val="2051082740"/>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ヘッダー プレースホルダ 1"/>
          <p:cNvSpPr>
            <a:spLocks noGrp="1"/>
          </p:cNvSpPr>
          <p:nvPr>
            <p:ph type="hdr" sz="quarter"/>
          </p:nvPr>
        </p:nvSpPr>
        <p:spPr>
          <a:xfrm>
            <a:off x="1" y="0"/>
            <a:ext cx="4275403" cy="336788"/>
          </a:xfrm>
          <a:prstGeom prst="rect">
            <a:avLst/>
          </a:prstGeom>
        </p:spPr>
        <p:txBody>
          <a:bodyPr vert="horz" lIns="91440" tIns="45720" rIns="91440" bIns="45720" rtlCol="0"/>
          <a:lstStyle>
            <a:lvl1pPr algn="l">
              <a:defRPr sz="1200">
                <a:latin typeface="Alte Haas Grotesk" panose="02000503000000020004" pitchFamily="2" charset="0"/>
              </a:defRPr>
            </a:lvl1pPr>
          </a:lstStyle>
          <a:p>
            <a:endParaRPr lang="ja-JP" altLang="en-US" dirty="0"/>
          </a:p>
        </p:txBody>
      </p:sp>
      <p:sp>
        <p:nvSpPr>
          <p:cNvPr id="3" name="日付プレースホルダ 2"/>
          <p:cNvSpPr>
            <a:spLocks noGrp="1"/>
          </p:cNvSpPr>
          <p:nvPr>
            <p:ph type="dt" idx="1"/>
          </p:nvPr>
        </p:nvSpPr>
        <p:spPr>
          <a:xfrm>
            <a:off x="5588627" y="0"/>
            <a:ext cx="4275403" cy="336788"/>
          </a:xfrm>
          <a:prstGeom prst="rect">
            <a:avLst/>
          </a:prstGeom>
        </p:spPr>
        <p:txBody>
          <a:bodyPr vert="horz" lIns="91440" tIns="45720" rIns="91440" bIns="45720" rtlCol="0"/>
          <a:lstStyle>
            <a:lvl1pPr algn="r">
              <a:defRPr sz="1200">
                <a:latin typeface="Alte Haas Grotesk" panose="02000503000000020004" pitchFamily="2" charset="0"/>
              </a:defRPr>
            </a:lvl1pPr>
          </a:lstStyle>
          <a:p>
            <a:fld id="{DBC8AFB5-C3A4-404F-B6ED-D2306CD8CCCB}" type="datetime1">
              <a:rPr lang="ja-JP" altLang="en-US" smtClean="0"/>
              <a:pPr/>
              <a:t>2017/11/15</a:t>
            </a:fld>
            <a:endParaRPr lang="ja-JP" altLang="en-US" dirty="0"/>
          </a:p>
        </p:txBody>
      </p:sp>
      <p:sp>
        <p:nvSpPr>
          <p:cNvPr id="4" name="スライド イメージ プレースホルダ 3"/>
          <p:cNvSpPr>
            <a:spLocks noGrp="1" noRot="1" noChangeAspect="1"/>
          </p:cNvSpPr>
          <p:nvPr>
            <p:ph type="sldImg" idx="2"/>
          </p:nvPr>
        </p:nvSpPr>
        <p:spPr>
          <a:xfrm>
            <a:off x="3108325" y="504825"/>
            <a:ext cx="3649663" cy="2527300"/>
          </a:xfrm>
          <a:prstGeom prst="rect">
            <a:avLst/>
          </a:prstGeom>
          <a:noFill/>
          <a:ln w="12700">
            <a:solidFill>
              <a:prstClr val="black"/>
            </a:solidFill>
          </a:ln>
        </p:spPr>
        <p:txBody>
          <a:bodyPr vert="horz" lIns="91440" tIns="45720" rIns="91440" bIns="45720" rtlCol="0" anchor="ctr"/>
          <a:lstStyle/>
          <a:p>
            <a:endParaRPr lang="ja-JP" altLang="en-US" dirty="0"/>
          </a:p>
        </p:txBody>
      </p:sp>
      <p:sp>
        <p:nvSpPr>
          <p:cNvPr id="5" name="ノート プレースホルダ 4"/>
          <p:cNvSpPr>
            <a:spLocks noGrp="1"/>
          </p:cNvSpPr>
          <p:nvPr>
            <p:ph type="body" sz="quarter" idx="3"/>
          </p:nvPr>
        </p:nvSpPr>
        <p:spPr>
          <a:xfrm>
            <a:off x="986632" y="3199488"/>
            <a:ext cx="7893050" cy="3031093"/>
          </a:xfrm>
          <a:prstGeom prst="rect">
            <a:avLst/>
          </a:prstGeom>
        </p:spPr>
        <p:txBody>
          <a:bodyPr vert="horz" lIns="91440" tIns="45720" rIns="91440" bIns="45720" rtlCol="0">
            <a:normAutofit/>
          </a:bodyPr>
          <a:lstStyle/>
          <a:p>
            <a:pPr lvl="0"/>
            <a:r>
              <a:rPr lang="ja-JP" altLang="en-US" dirty="0" smtClean="0"/>
              <a:t>マスタ テキストの書式設定</a:t>
            </a:r>
          </a:p>
          <a:p>
            <a:pPr lvl="1"/>
            <a:r>
              <a:rPr lang="ja-JP" altLang="en-US" dirty="0" smtClean="0"/>
              <a:t>第 </a:t>
            </a:r>
            <a:r>
              <a:rPr lang="en-US" altLang="ja-JP" dirty="0" smtClean="0"/>
              <a:t>2 </a:t>
            </a:r>
            <a:r>
              <a:rPr lang="ja-JP" altLang="en-US" dirty="0" smtClean="0"/>
              <a:t>レベル</a:t>
            </a:r>
          </a:p>
          <a:p>
            <a:pPr lvl="2"/>
            <a:r>
              <a:rPr lang="ja-JP" altLang="en-US" dirty="0" smtClean="0"/>
              <a:t>第 </a:t>
            </a:r>
            <a:r>
              <a:rPr lang="en-US" altLang="ja-JP" dirty="0" smtClean="0"/>
              <a:t>3 </a:t>
            </a:r>
            <a:r>
              <a:rPr lang="ja-JP" altLang="en-US" dirty="0" smtClean="0"/>
              <a:t>レベル</a:t>
            </a:r>
          </a:p>
          <a:p>
            <a:pPr lvl="3"/>
            <a:r>
              <a:rPr lang="ja-JP" altLang="en-US" dirty="0" smtClean="0"/>
              <a:t>第 </a:t>
            </a:r>
            <a:r>
              <a:rPr lang="en-US" altLang="ja-JP" dirty="0" smtClean="0"/>
              <a:t>4 </a:t>
            </a:r>
            <a:r>
              <a:rPr lang="ja-JP" altLang="en-US" dirty="0" smtClean="0"/>
              <a:t>レベル</a:t>
            </a:r>
          </a:p>
          <a:p>
            <a:pPr lvl="4"/>
            <a:r>
              <a:rPr lang="ja-JP" altLang="en-US" dirty="0" smtClean="0"/>
              <a:t>第 </a:t>
            </a:r>
            <a:r>
              <a:rPr lang="en-US" altLang="ja-JP" dirty="0" smtClean="0"/>
              <a:t>5 </a:t>
            </a:r>
            <a:r>
              <a:rPr lang="ja-JP" altLang="en-US" dirty="0" smtClean="0"/>
              <a:t>レベル</a:t>
            </a:r>
            <a:endParaRPr lang="ja-JP" altLang="en-US" dirty="0"/>
          </a:p>
        </p:txBody>
      </p:sp>
      <p:sp>
        <p:nvSpPr>
          <p:cNvPr id="6" name="フッター プレースホルダ 5"/>
          <p:cNvSpPr>
            <a:spLocks noGrp="1"/>
          </p:cNvSpPr>
          <p:nvPr>
            <p:ph type="ftr" sz="quarter" idx="4"/>
          </p:nvPr>
        </p:nvSpPr>
        <p:spPr>
          <a:xfrm>
            <a:off x="1" y="6397806"/>
            <a:ext cx="4275403" cy="336788"/>
          </a:xfrm>
          <a:prstGeom prst="rect">
            <a:avLst/>
          </a:prstGeom>
        </p:spPr>
        <p:txBody>
          <a:bodyPr vert="horz" lIns="91440" tIns="45720" rIns="91440" bIns="45720" rtlCol="0" anchor="b"/>
          <a:lstStyle>
            <a:lvl1pPr algn="l">
              <a:defRPr sz="1200">
                <a:latin typeface="Alte Haas Grotesk" panose="02000503000000020004" pitchFamily="2" charset="0"/>
              </a:defRPr>
            </a:lvl1pPr>
          </a:lstStyle>
          <a:p>
            <a:endParaRPr lang="ja-JP" altLang="en-US" dirty="0"/>
          </a:p>
        </p:txBody>
      </p:sp>
      <p:sp>
        <p:nvSpPr>
          <p:cNvPr id="7" name="スライド番号プレースホルダ 6"/>
          <p:cNvSpPr>
            <a:spLocks noGrp="1"/>
          </p:cNvSpPr>
          <p:nvPr>
            <p:ph type="sldNum" sz="quarter" idx="5"/>
          </p:nvPr>
        </p:nvSpPr>
        <p:spPr>
          <a:xfrm>
            <a:off x="5588627" y="6397806"/>
            <a:ext cx="4275403" cy="336788"/>
          </a:xfrm>
          <a:prstGeom prst="rect">
            <a:avLst/>
          </a:prstGeom>
        </p:spPr>
        <p:txBody>
          <a:bodyPr vert="horz" lIns="91440" tIns="45720" rIns="91440" bIns="45720" rtlCol="0" anchor="b"/>
          <a:lstStyle>
            <a:lvl1pPr algn="r">
              <a:defRPr sz="1200">
                <a:latin typeface="Alte Haas Grotesk" panose="02000503000000020004" pitchFamily="2" charset="0"/>
              </a:defRPr>
            </a:lvl1pPr>
          </a:lstStyle>
          <a:p>
            <a:fld id="{4B32B6D7-9B4D-E748-8478-A48F9D459F2C}" type="slidenum">
              <a:rPr lang="ja-JP" altLang="en-US" smtClean="0"/>
              <a:pPr/>
              <a:t>‹#›</a:t>
            </a:fld>
            <a:endParaRPr lang="ja-JP" altLang="en-US" dirty="0"/>
          </a:p>
        </p:txBody>
      </p:sp>
    </p:spTree>
    <p:extLst>
      <p:ext uri="{BB962C8B-B14F-4D97-AF65-F5344CB8AC3E}">
        <p14:creationId xmlns:p14="http://schemas.microsoft.com/office/powerpoint/2010/main" val="2040565054"/>
      </p:ext>
    </p:extLst>
  </p:cSld>
  <p:clrMap bg1="lt1" tx1="dk1" bg2="lt2" tx2="dk2" accent1="accent1" accent2="accent2" accent3="accent3" accent4="accent4" accent5="accent5" accent6="accent6" hlink="hlink" folHlink="folHlink"/>
  <p:hf hdr="0" ftr="0" dt="0"/>
  <p:notesStyle>
    <a:lvl1pPr marL="0" algn="l" defTabSz="457200" rtl="0" eaLnBrk="1" latinLnBrk="0" hangingPunct="1">
      <a:defRPr kumimoji="1" sz="1200" kern="1200">
        <a:solidFill>
          <a:schemeClr val="tx1"/>
        </a:solidFill>
        <a:latin typeface="Alte Haas Grotesk" panose="02000503000000020004" pitchFamily="2" charset="0"/>
        <a:ea typeface="+mn-ea"/>
        <a:cs typeface="+mn-cs"/>
      </a:defRPr>
    </a:lvl1pPr>
    <a:lvl2pPr marL="457200" algn="l" defTabSz="457200" rtl="0" eaLnBrk="1" latinLnBrk="0" hangingPunct="1">
      <a:defRPr kumimoji="1" sz="1200" kern="1200">
        <a:solidFill>
          <a:schemeClr val="tx1"/>
        </a:solidFill>
        <a:latin typeface="Alte Haas Grotesk" panose="02000503000000020004" pitchFamily="2" charset="0"/>
        <a:ea typeface="+mn-ea"/>
        <a:cs typeface="+mn-cs"/>
      </a:defRPr>
    </a:lvl2pPr>
    <a:lvl3pPr marL="914400" algn="l" defTabSz="457200" rtl="0" eaLnBrk="1" latinLnBrk="0" hangingPunct="1">
      <a:defRPr kumimoji="1" sz="1200" kern="1200">
        <a:solidFill>
          <a:schemeClr val="tx1"/>
        </a:solidFill>
        <a:latin typeface="Alte Haas Grotesk" panose="02000503000000020004" pitchFamily="2" charset="0"/>
        <a:ea typeface="+mn-ea"/>
        <a:cs typeface="+mn-cs"/>
      </a:defRPr>
    </a:lvl3pPr>
    <a:lvl4pPr marL="1371600" algn="l" defTabSz="457200" rtl="0" eaLnBrk="1" latinLnBrk="0" hangingPunct="1">
      <a:defRPr kumimoji="1" sz="1200" kern="1200">
        <a:solidFill>
          <a:schemeClr val="tx1"/>
        </a:solidFill>
        <a:latin typeface="Alte Haas Grotesk" panose="02000503000000020004" pitchFamily="2" charset="0"/>
        <a:ea typeface="+mn-ea"/>
        <a:cs typeface="+mn-cs"/>
      </a:defRPr>
    </a:lvl4pPr>
    <a:lvl5pPr marL="1828800" algn="l" defTabSz="457200" rtl="0" eaLnBrk="1" latinLnBrk="0" hangingPunct="1">
      <a:defRPr kumimoji="1" sz="1200" kern="1200">
        <a:solidFill>
          <a:schemeClr val="tx1"/>
        </a:solidFill>
        <a:latin typeface="Alte Haas Grotesk" panose="02000503000000020004" pitchFamily="2" charset="0"/>
        <a:ea typeface="+mn-ea"/>
        <a:cs typeface="+mn-cs"/>
      </a:defRPr>
    </a:lvl5pPr>
    <a:lvl6pPr marL="2286000" algn="l" defTabSz="457200" rtl="0" eaLnBrk="1" latinLnBrk="0" hangingPunct="1">
      <a:defRPr kumimoji="1" sz="1200" kern="1200">
        <a:solidFill>
          <a:schemeClr val="tx1"/>
        </a:solidFill>
        <a:latin typeface="+mn-lt"/>
        <a:ea typeface="+mn-ea"/>
        <a:cs typeface="+mn-cs"/>
      </a:defRPr>
    </a:lvl6pPr>
    <a:lvl7pPr marL="2743200" algn="l" defTabSz="457200" rtl="0" eaLnBrk="1" latinLnBrk="0" hangingPunct="1">
      <a:defRPr kumimoji="1" sz="1200" kern="1200">
        <a:solidFill>
          <a:schemeClr val="tx1"/>
        </a:solidFill>
        <a:latin typeface="+mn-lt"/>
        <a:ea typeface="+mn-ea"/>
        <a:cs typeface="+mn-cs"/>
      </a:defRPr>
    </a:lvl7pPr>
    <a:lvl8pPr marL="3200400" algn="l" defTabSz="457200" rtl="0" eaLnBrk="1" latinLnBrk="0" hangingPunct="1">
      <a:defRPr kumimoji="1" sz="1200" kern="1200">
        <a:solidFill>
          <a:schemeClr val="tx1"/>
        </a:solidFill>
        <a:latin typeface="+mn-lt"/>
        <a:ea typeface="+mn-ea"/>
        <a:cs typeface="+mn-cs"/>
      </a:defRPr>
    </a:lvl8pPr>
    <a:lvl9pPr marL="3657600" algn="l" defTabSz="457200" rtl="0" eaLnBrk="1" latinLnBrk="0" hangingPunct="1">
      <a:defRPr kumimoji="1"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a:t>
            </a:fld>
            <a:endParaRPr lang="ja-JP" altLang="en-US" dirty="0"/>
          </a:p>
        </p:txBody>
      </p:sp>
    </p:spTree>
    <p:extLst>
      <p:ext uri="{BB962C8B-B14F-4D97-AF65-F5344CB8AC3E}">
        <p14:creationId xmlns:p14="http://schemas.microsoft.com/office/powerpoint/2010/main" val="225842938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a:t>
            </a:fld>
            <a:endParaRPr lang="ja-JP" altLang="en-US" dirty="0"/>
          </a:p>
        </p:txBody>
      </p:sp>
    </p:spTree>
    <p:extLst>
      <p:ext uri="{BB962C8B-B14F-4D97-AF65-F5344CB8AC3E}">
        <p14:creationId xmlns:p14="http://schemas.microsoft.com/office/powerpoint/2010/main" val="39008397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a:t>
            </a:fld>
            <a:endParaRPr lang="ja-JP" altLang="en-US" dirty="0"/>
          </a:p>
        </p:txBody>
      </p:sp>
    </p:spTree>
    <p:extLst>
      <p:ext uri="{BB962C8B-B14F-4D97-AF65-F5344CB8AC3E}">
        <p14:creationId xmlns:p14="http://schemas.microsoft.com/office/powerpoint/2010/main" val="107378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a:t>
            </a:fld>
            <a:endParaRPr lang="ja-JP" altLang="en-US" dirty="0"/>
          </a:p>
        </p:txBody>
      </p:sp>
    </p:spTree>
    <p:extLst>
      <p:ext uri="{BB962C8B-B14F-4D97-AF65-F5344CB8AC3E}">
        <p14:creationId xmlns:p14="http://schemas.microsoft.com/office/powerpoint/2010/main" val="250637380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7</a:t>
            </a:fld>
            <a:endParaRPr lang="ja-JP" altLang="en-US" dirty="0"/>
          </a:p>
        </p:txBody>
      </p:sp>
    </p:spTree>
    <p:extLst>
      <p:ext uri="{BB962C8B-B14F-4D97-AF65-F5344CB8AC3E}">
        <p14:creationId xmlns:p14="http://schemas.microsoft.com/office/powerpoint/2010/main" val="320134475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8</a:t>
            </a:fld>
            <a:endParaRPr lang="ja-JP" altLang="en-US" dirty="0"/>
          </a:p>
        </p:txBody>
      </p:sp>
    </p:spTree>
    <p:extLst>
      <p:ext uri="{BB962C8B-B14F-4D97-AF65-F5344CB8AC3E}">
        <p14:creationId xmlns:p14="http://schemas.microsoft.com/office/powerpoint/2010/main" val="42784455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lang="ja-JP" altLang="en-US"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9</a:t>
            </a:fld>
            <a:endParaRPr lang="ja-JP" altLang="en-US" dirty="0"/>
          </a:p>
        </p:txBody>
      </p:sp>
    </p:spTree>
    <p:extLst>
      <p:ext uri="{BB962C8B-B14F-4D97-AF65-F5344CB8AC3E}">
        <p14:creationId xmlns:p14="http://schemas.microsoft.com/office/powerpoint/2010/main" val="178667008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10</a:t>
            </a:fld>
            <a:endParaRPr lang="ja-JP" altLang="en-US" dirty="0"/>
          </a:p>
        </p:txBody>
      </p:sp>
    </p:spTree>
    <p:extLst>
      <p:ext uri="{BB962C8B-B14F-4D97-AF65-F5344CB8AC3E}">
        <p14:creationId xmlns:p14="http://schemas.microsoft.com/office/powerpoint/2010/main" val="170567580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11</a:t>
            </a:fld>
            <a:endParaRPr lang="ja-JP" altLang="en-US" dirty="0"/>
          </a:p>
        </p:txBody>
      </p:sp>
    </p:spTree>
    <p:extLst>
      <p:ext uri="{BB962C8B-B14F-4D97-AF65-F5344CB8AC3E}">
        <p14:creationId xmlns:p14="http://schemas.microsoft.com/office/powerpoint/2010/main" val="1705675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12</a:t>
            </a:fld>
            <a:endParaRPr lang="ja-JP" altLang="en-US" dirty="0"/>
          </a:p>
        </p:txBody>
      </p:sp>
    </p:spTree>
    <p:extLst>
      <p:ext uri="{BB962C8B-B14F-4D97-AF65-F5344CB8AC3E}">
        <p14:creationId xmlns:p14="http://schemas.microsoft.com/office/powerpoint/2010/main" val="17056758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13</a:t>
            </a:fld>
            <a:endParaRPr lang="ja-JP" altLang="en-US" dirty="0"/>
          </a:p>
        </p:txBody>
      </p:sp>
    </p:spTree>
    <p:extLst>
      <p:ext uri="{BB962C8B-B14F-4D97-AF65-F5344CB8AC3E}">
        <p14:creationId xmlns:p14="http://schemas.microsoft.com/office/powerpoint/2010/main" val="170567580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14</a:t>
            </a:fld>
            <a:endParaRPr lang="ja-JP" altLang="en-US" dirty="0"/>
          </a:p>
        </p:txBody>
      </p:sp>
    </p:spTree>
    <p:extLst>
      <p:ext uri="{BB962C8B-B14F-4D97-AF65-F5344CB8AC3E}">
        <p14:creationId xmlns:p14="http://schemas.microsoft.com/office/powerpoint/2010/main" val="27076882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18</a:t>
            </a:fld>
            <a:endParaRPr lang="ja-JP" altLang="en-US" dirty="0"/>
          </a:p>
        </p:txBody>
      </p:sp>
    </p:spTree>
    <p:extLst>
      <p:ext uri="{BB962C8B-B14F-4D97-AF65-F5344CB8AC3E}">
        <p14:creationId xmlns:p14="http://schemas.microsoft.com/office/powerpoint/2010/main" val="19927680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19</a:t>
            </a:fld>
            <a:endParaRPr lang="ja-JP" altLang="en-US" dirty="0"/>
          </a:p>
        </p:txBody>
      </p:sp>
    </p:spTree>
    <p:extLst>
      <p:ext uri="{BB962C8B-B14F-4D97-AF65-F5344CB8AC3E}">
        <p14:creationId xmlns:p14="http://schemas.microsoft.com/office/powerpoint/2010/main" val="423918027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20</a:t>
            </a:fld>
            <a:endParaRPr lang="ja-JP" altLang="en-US" dirty="0"/>
          </a:p>
        </p:txBody>
      </p:sp>
    </p:spTree>
    <p:extLst>
      <p:ext uri="{BB962C8B-B14F-4D97-AF65-F5344CB8AC3E}">
        <p14:creationId xmlns:p14="http://schemas.microsoft.com/office/powerpoint/2010/main" val="19927680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21</a:t>
            </a:fld>
            <a:endParaRPr lang="ja-JP" altLang="en-US" dirty="0"/>
          </a:p>
        </p:txBody>
      </p:sp>
    </p:spTree>
    <p:extLst>
      <p:ext uri="{BB962C8B-B14F-4D97-AF65-F5344CB8AC3E}">
        <p14:creationId xmlns:p14="http://schemas.microsoft.com/office/powerpoint/2010/main" val="22306124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22</a:t>
            </a:fld>
            <a:endParaRPr lang="ja-JP" altLang="en-US" dirty="0"/>
          </a:p>
        </p:txBody>
      </p:sp>
    </p:spTree>
    <p:extLst>
      <p:ext uri="{BB962C8B-B14F-4D97-AF65-F5344CB8AC3E}">
        <p14:creationId xmlns:p14="http://schemas.microsoft.com/office/powerpoint/2010/main" val="169332041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23</a:t>
            </a:fld>
            <a:endParaRPr lang="ja-JP" altLang="en-US" dirty="0"/>
          </a:p>
        </p:txBody>
      </p:sp>
    </p:spTree>
    <p:extLst>
      <p:ext uri="{BB962C8B-B14F-4D97-AF65-F5344CB8AC3E}">
        <p14:creationId xmlns:p14="http://schemas.microsoft.com/office/powerpoint/2010/main" val="291119750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24</a:t>
            </a:fld>
            <a:endParaRPr lang="ja-JP" altLang="en-US" dirty="0"/>
          </a:p>
        </p:txBody>
      </p:sp>
    </p:spTree>
    <p:extLst>
      <p:ext uri="{BB962C8B-B14F-4D97-AF65-F5344CB8AC3E}">
        <p14:creationId xmlns:p14="http://schemas.microsoft.com/office/powerpoint/2010/main" val="17316509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25</a:t>
            </a:fld>
            <a:endParaRPr lang="ja-JP" altLang="en-US" dirty="0"/>
          </a:p>
        </p:txBody>
      </p:sp>
    </p:spTree>
    <p:extLst>
      <p:ext uri="{BB962C8B-B14F-4D97-AF65-F5344CB8AC3E}">
        <p14:creationId xmlns:p14="http://schemas.microsoft.com/office/powerpoint/2010/main" val="699809118"/>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26</a:t>
            </a:fld>
            <a:endParaRPr lang="ja-JP" altLang="en-US" dirty="0"/>
          </a:p>
        </p:txBody>
      </p:sp>
    </p:spTree>
    <p:extLst>
      <p:ext uri="{BB962C8B-B14F-4D97-AF65-F5344CB8AC3E}">
        <p14:creationId xmlns:p14="http://schemas.microsoft.com/office/powerpoint/2010/main" val="321978734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27</a:t>
            </a:fld>
            <a:endParaRPr lang="ja-JP" altLang="en-US" dirty="0"/>
          </a:p>
        </p:txBody>
      </p:sp>
    </p:spTree>
    <p:extLst>
      <p:ext uri="{BB962C8B-B14F-4D97-AF65-F5344CB8AC3E}">
        <p14:creationId xmlns:p14="http://schemas.microsoft.com/office/powerpoint/2010/main" val="258059298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28</a:t>
            </a:fld>
            <a:endParaRPr lang="ja-JP" altLang="en-US" dirty="0"/>
          </a:p>
        </p:txBody>
      </p:sp>
    </p:spTree>
    <p:extLst>
      <p:ext uri="{BB962C8B-B14F-4D97-AF65-F5344CB8AC3E}">
        <p14:creationId xmlns:p14="http://schemas.microsoft.com/office/powerpoint/2010/main" val="6335693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35</a:t>
            </a:fld>
            <a:endParaRPr lang="ja-JP" altLang="en-US" dirty="0"/>
          </a:p>
        </p:txBody>
      </p:sp>
    </p:spTree>
    <p:extLst>
      <p:ext uri="{BB962C8B-B14F-4D97-AF65-F5344CB8AC3E}">
        <p14:creationId xmlns:p14="http://schemas.microsoft.com/office/powerpoint/2010/main" val="2066321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36</a:t>
            </a:fld>
            <a:endParaRPr lang="ja-JP" altLang="en-US" dirty="0"/>
          </a:p>
        </p:txBody>
      </p:sp>
    </p:spTree>
    <p:extLst>
      <p:ext uri="{BB962C8B-B14F-4D97-AF65-F5344CB8AC3E}">
        <p14:creationId xmlns:p14="http://schemas.microsoft.com/office/powerpoint/2010/main" val="316241031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37</a:t>
            </a:fld>
            <a:endParaRPr lang="ja-JP" altLang="en-US" dirty="0"/>
          </a:p>
        </p:txBody>
      </p:sp>
    </p:spTree>
    <p:extLst>
      <p:ext uri="{BB962C8B-B14F-4D97-AF65-F5344CB8AC3E}">
        <p14:creationId xmlns:p14="http://schemas.microsoft.com/office/powerpoint/2010/main" val="3481712760"/>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38</a:t>
            </a:fld>
            <a:endParaRPr lang="ja-JP" altLang="en-US" dirty="0"/>
          </a:p>
        </p:txBody>
      </p:sp>
    </p:spTree>
    <p:extLst>
      <p:ext uri="{BB962C8B-B14F-4D97-AF65-F5344CB8AC3E}">
        <p14:creationId xmlns:p14="http://schemas.microsoft.com/office/powerpoint/2010/main" val="16830302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solidFill>
                  <a:prstClr val="black"/>
                </a:solidFill>
              </a:rPr>
              <a:pPr/>
              <a:t>39</a:t>
            </a:fld>
            <a:endParaRPr lang="ja-JP" altLang="en-US" dirty="0">
              <a:solidFill>
                <a:prstClr val="black"/>
              </a:solidFill>
            </a:endParaRPr>
          </a:p>
        </p:txBody>
      </p:sp>
    </p:spTree>
    <p:extLst>
      <p:ext uri="{BB962C8B-B14F-4D97-AF65-F5344CB8AC3E}">
        <p14:creationId xmlns:p14="http://schemas.microsoft.com/office/powerpoint/2010/main" val="2367743125"/>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pPr marL="0" marR="0" indent="0" algn="l" defTabSz="457200" rtl="0" eaLnBrk="1" fontAlgn="auto" latinLnBrk="0" hangingPunct="1">
              <a:lnSpc>
                <a:spcPct val="100000"/>
              </a:lnSpc>
              <a:spcBef>
                <a:spcPts val="0"/>
              </a:spcBef>
              <a:spcAft>
                <a:spcPts val="0"/>
              </a:spcAft>
              <a:buClrTx/>
              <a:buSzTx/>
              <a:buFontTx/>
              <a:buNone/>
              <a:tabLst/>
              <a:defRPr/>
            </a:pPr>
            <a:endParaRPr kumimoji="1" lang="ja-JP" altLang="en-US"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40</a:t>
            </a:fld>
            <a:endParaRPr lang="ja-JP" altLang="en-US" dirty="0"/>
          </a:p>
        </p:txBody>
      </p:sp>
    </p:spTree>
    <p:extLst>
      <p:ext uri="{BB962C8B-B14F-4D97-AF65-F5344CB8AC3E}">
        <p14:creationId xmlns:p14="http://schemas.microsoft.com/office/powerpoint/2010/main" val="16830302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41</a:t>
            </a:fld>
            <a:endParaRPr lang="ja-JP" altLang="en-US" dirty="0"/>
          </a:p>
        </p:txBody>
      </p:sp>
    </p:spTree>
    <p:extLst>
      <p:ext uri="{BB962C8B-B14F-4D97-AF65-F5344CB8AC3E}">
        <p14:creationId xmlns:p14="http://schemas.microsoft.com/office/powerpoint/2010/main" val="236774312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42</a:t>
            </a:fld>
            <a:endParaRPr lang="ja-JP" altLang="en-US" dirty="0"/>
          </a:p>
        </p:txBody>
      </p:sp>
    </p:spTree>
    <p:extLst>
      <p:ext uri="{BB962C8B-B14F-4D97-AF65-F5344CB8AC3E}">
        <p14:creationId xmlns:p14="http://schemas.microsoft.com/office/powerpoint/2010/main" val="411320038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43</a:t>
            </a:fld>
            <a:endParaRPr lang="ja-JP" altLang="en-US" dirty="0"/>
          </a:p>
        </p:txBody>
      </p:sp>
    </p:spTree>
    <p:extLst>
      <p:ext uri="{BB962C8B-B14F-4D97-AF65-F5344CB8AC3E}">
        <p14:creationId xmlns:p14="http://schemas.microsoft.com/office/powerpoint/2010/main" val="217975222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44</a:t>
            </a:fld>
            <a:endParaRPr lang="ja-JP" altLang="en-US" dirty="0"/>
          </a:p>
        </p:txBody>
      </p:sp>
    </p:spTree>
    <p:extLst>
      <p:ext uri="{BB962C8B-B14F-4D97-AF65-F5344CB8AC3E}">
        <p14:creationId xmlns:p14="http://schemas.microsoft.com/office/powerpoint/2010/main" val="25976752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45</a:t>
            </a:fld>
            <a:endParaRPr lang="ja-JP" altLang="en-US" dirty="0"/>
          </a:p>
        </p:txBody>
      </p:sp>
    </p:spTree>
    <p:extLst>
      <p:ext uri="{BB962C8B-B14F-4D97-AF65-F5344CB8AC3E}">
        <p14:creationId xmlns:p14="http://schemas.microsoft.com/office/powerpoint/2010/main" val="420305815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en-US" altLang="ja-JP" dirty="0" smtClean="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46</a:t>
            </a:fld>
            <a:endParaRPr lang="ja-JP" altLang="en-US" dirty="0"/>
          </a:p>
        </p:txBody>
      </p:sp>
    </p:spTree>
    <p:extLst>
      <p:ext uri="{BB962C8B-B14F-4D97-AF65-F5344CB8AC3E}">
        <p14:creationId xmlns:p14="http://schemas.microsoft.com/office/powerpoint/2010/main" val="401259388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47</a:t>
            </a:fld>
            <a:endParaRPr lang="ja-JP" altLang="en-US" dirty="0"/>
          </a:p>
        </p:txBody>
      </p:sp>
    </p:spTree>
    <p:extLst>
      <p:ext uri="{BB962C8B-B14F-4D97-AF65-F5344CB8AC3E}">
        <p14:creationId xmlns:p14="http://schemas.microsoft.com/office/powerpoint/2010/main" val="8434995"/>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dirty="0"/>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48</a:t>
            </a:fld>
            <a:endParaRPr lang="ja-JP" altLang="en-US" dirty="0"/>
          </a:p>
        </p:txBody>
      </p:sp>
    </p:spTree>
    <p:extLst>
      <p:ext uri="{BB962C8B-B14F-4D97-AF65-F5344CB8AC3E}">
        <p14:creationId xmlns:p14="http://schemas.microsoft.com/office/powerpoint/2010/main" val="4112895072"/>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49</a:t>
            </a:fld>
            <a:endParaRPr lang="ja-JP" altLang="en-US" dirty="0"/>
          </a:p>
        </p:txBody>
      </p:sp>
    </p:spTree>
    <p:extLst>
      <p:ext uri="{BB962C8B-B14F-4D97-AF65-F5344CB8AC3E}">
        <p14:creationId xmlns:p14="http://schemas.microsoft.com/office/powerpoint/2010/main" val="3898112599"/>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50</a:t>
            </a:fld>
            <a:endParaRPr lang="ja-JP" altLang="en-US" dirty="0"/>
          </a:p>
        </p:txBody>
      </p:sp>
    </p:spTree>
    <p:extLst>
      <p:ext uri="{BB962C8B-B14F-4D97-AF65-F5344CB8AC3E}">
        <p14:creationId xmlns:p14="http://schemas.microsoft.com/office/powerpoint/2010/main" val="104236950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51</a:t>
            </a:fld>
            <a:endParaRPr lang="ja-JP" altLang="en-US" dirty="0"/>
          </a:p>
        </p:txBody>
      </p:sp>
    </p:spTree>
    <p:extLst>
      <p:ext uri="{BB962C8B-B14F-4D97-AF65-F5344CB8AC3E}">
        <p14:creationId xmlns:p14="http://schemas.microsoft.com/office/powerpoint/2010/main" val="89655788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52</a:t>
            </a:fld>
            <a:endParaRPr lang="ja-JP" altLang="en-US" dirty="0"/>
          </a:p>
        </p:txBody>
      </p:sp>
    </p:spTree>
    <p:extLst>
      <p:ext uri="{BB962C8B-B14F-4D97-AF65-F5344CB8AC3E}">
        <p14:creationId xmlns:p14="http://schemas.microsoft.com/office/powerpoint/2010/main" val="76370451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53</a:t>
            </a:fld>
            <a:endParaRPr lang="ja-JP" altLang="en-US" dirty="0"/>
          </a:p>
        </p:txBody>
      </p:sp>
    </p:spTree>
    <p:extLst>
      <p:ext uri="{BB962C8B-B14F-4D97-AF65-F5344CB8AC3E}">
        <p14:creationId xmlns:p14="http://schemas.microsoft.com/office/powerpoint/2010/main" val="46731388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54</a:t>
            </a:fld>
            <a:endParaRPr lang="ja-JP" altLang="en-US" dirty="0"/>
          </a:p>
        </p:txBody>
      </p:sp>
    </p:spTree>
    <p:extLst>
      <p:ext uri="{BB962C8B-B14F-4D97-AF65-F5344CB8AC3E}">
        <p14:creationId xmlns:p14="http://schemas.microsoft.com/office/powerpoint/2010/main" val="46731388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55</a:t>
            </a:fld>
            <a:endParaRPr lang="ja-JP" altLang="en-US" dirty="0"/>
          </a:p>
        </p:txBody>
      </p:sp>
    </p:spTree>
    <p:extLst>
      <p:ext uri="{BB962C8B-B14F-4D97-AF65-F5344CB8AC3E}">
        <p14:creationId xmlns:p14="http://schemas.microsoft.com/office/powerpoint/2010/main" val="1019147018"/>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56</a:t>
            </a:fld>
            <a:endParaRPr lang="ja-JP" altLang="en-US" dirty="0"/>
          </a:p>
        </p:txBody>
      </p:sp>
    </p:spTree>
    <p:extLst>
      <p:ext uri="{BB962C8B-B14F-4D97-AF65-F5344CB8AC3E}">
        <p14:creationId xmlns:p14="http://schemas.microsoft.com/office/powerpoint/2010/main" val="1634741606"/>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57</a:t>
            </a:fld>
            <a:endParaRPr lang="ja-JP" altLang="en-US" dirty="0"/>
          </a:p>
        </p:txBody>
      </p:sp>
    </p:spTree>
    <p:extLst>
      <p:ext uri="{BB962C8B-B14F-4D97-AF65-F5344CB8AC3E}">
        <p14:creationId xmlns:p14="http://schemas.microsoft.com/office/powerpoint/2010/main" val="3822021259"/>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58</a:t>
            </a:fld>
            <a:endParaRPr lang="ja-JP" altLang="en-US" dirty="0"/>
          </a:p>
        </p:txBody>
      </p:sp>
    </p:spTree>
    <p:extLst>
      <p:ext uri="{BB962C8B-B14F-4D97-AF65-F5344CB8AC3E}">
        <p14:creationId xmlns:p14="http://schemas.microsoft.com/office/powerpoint/2010/main" val="748202801"/>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59</a:t>
            </a:fld>
            <a:endParaRPr lang="ja-JP" altLang="en-US" dirty="0"/>
          </a:p>
        </p:txBody>
      </p:sp>
    </p:spTree>
    <p:extLst>
      <p:ext uri="{BB962C8B-B14F-4D97-AF65-F5344CB8AC3E}">
        <p14:creationId xmlns:p14="http://schemas.microsoft.com/office/powerpoint/2010/main" val="4027426323"/>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60</a:t>
            </a:fld>
            <a:endParaRPr lang="ja-JP" altLang="en-US" dirty="0"/>
          </a:p>
        </p:txBody>
      </p:sp>
    </p:spTree>
    <p:extLst>
      <p:ext uri="{BB962C8B-B14F-4D97-AF65-F5344CB8AC3E}">
        <p14:creationId xmlns:p14="http://schemas.microsoft.com/office/powerpoint/2010/main" val="839669342"/>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61</a:t>
            </a:fld>
            <a:endParaRPr lang="ja-JP" altLang="en-US" dirty="0"/>
          </a:p>
        </p:txBody>
      </p:sp>
    </p:spTree>
    <p:extLst>
      <p:ext uri="{BB962C8B-B14F-4D97-AF65-F5344CB8AC3E}">
        <p14:creationId xmlns:p14="http://schemas.microsoft.com/office/powerpoint/2010/main" val="3221549068"/>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62</a:t>
            </a:fld>
            <a:endParaRPr lang="ja-JP" altLang="en-US" dirty="0"/>
          </a:p>
        </p:txBody>
      </p:sp>
    </p:spTree>
    <p:extLst>
      <p:ext uri="{BB962C8B-B14F-4D97-AF65-F5344CB8AC3E}">
        <p14:creationId xmlns:p14="http://schemas.microsoft.com/office/powerpoint/2010/main" val="386528082"/>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63</a:t>
            </a:fld>
            <a:endParaRPr lang="ja-JP" altLang="en-US" dirty="0"/>
          </a:p>
        </p:txBody>
      </p:sp>
    </p:spTree>
    <p:extLst>
      <p:ext uri="{BB962C8B-B14F-4D97-AF65-F5344CB8AC3E}">
        <p14:creationId xmlns:p14="http://schemas.microsoft.com/office/powerpoint/2010/main" val="1359273256"/>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64</a:t>
            </a:fld>
            <a:endParaRPr lang="ja-JP" altLang="en-US" dirty="0"/>
          </a:p>
        </p:txBody>
      </p:sp>
    </p:spTree>
    <p:extLst>
      <p:ext uri="{BB962C8B-B14F-4D97-AF65-F5344CB8AC3E}">
        <p14:creationId xmlns:p14="http://schemas.microsoft.com/office/powerpoint/2010/main" val="358879324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65</a:t>
            </a:fld>
            <a:endParaRPr lang="ja-JP" altLang="en-US" dirty="0"/>
          </a:p>
        </p:txBody>
      </p:sp>
    </p:spTree>
    <p:extLst>
      <p:ext uri="{BB962C8B-B14F-4D97-AF65-F5344CB8AC3E}">
        <p14:creationId xmlns:p14="http://schemas.microsoft.com/office/powerpoint/2010/main" val="413539254"/>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66</a:t>
            </a:fld>
            <a:endParaRPr lang="ja-JP" altLang="en-US" dirty="0"/>
          </a:p>
        </p:txBody>
      </p:sp>
    </p:spTree>
    <p:extLst>
      <p:ext uri="{BB962C8B-B14F-4D97-AF65-F5344CB8AC3E}">
        <p14:creationId xmlns:p14="http://schemas.microsoft.com/office/powerpoint/2010/main" val="537132044"/>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68</a:t>
            </a:fld>
            <a:endParaRPr lang="ja-JP" altLang="en-US" dirty="0"/>
          </a:p>
        </p:txBody>
      </p:sp>
    </p:spTree>
    <p:extLst>
      <p:ext uri="{BB962C8B-B14F-4D97-AF65-F5344CB8AC3E}">
        <p14:creationId xmlns:p14="http://schemas.microsoft.com/office/powerpoint/2010/main" val="91610109"/>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69</a:t>
            </a:fld>
            <a:endParaRPr lang="ja-JP" altLang="en-US" dirty="0"/>
          </a:p>
        </p:txBody>
      </p:sp>
    </p:spTree>
    <p:extLst>
      <p:ext uri="{BB962C8B-B14F-4D97-AF65-F5344CB8AC3E}">
        <p14:creationId xmlns:p14="http://schemas.microsoft.com/office/powerpoint/2010/main" val="1761226190"/>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70</a:t>
            </a:fld>
            <a:endParaRPr lang="ja-JP" altLang="en-US" dirty="0"/>
          </a:p>
        </p:txBody>
      </p:sp>
    </p:spTree>
    <p:extLst>
      <p:ext uri="{BB962C8B-B14F-4D97-AF65-F5344CB8AC3E}">
        <p14:creationId xmlns:p14="http://schemas.microsoft.com/office/powerpoint/2010/main" val="1828434438"/>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71</a:t>
            </a:fld>
            <a:endParaRPr lang="ja-JP" altLang="en-US" dirty="0"/>
          </a:p>
        </p:txBody>
      </p:sp>
    </p:spTree>
    <p:extLst>
      <p:ext uri="{BB962C8B-B14F-4D97-AF65-F5344CB8AC3E}">
        <p14:creationId xmlns:p14="http://schemas.microsoft.com/office/powerpoint/2010/main" val="2300693079"/>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72</a:t>
            </a:fld>
            <a:endParaRPr lang="ja-JP" altLang="en-US" dirty="0"/>
          </a:p>
        </p:txBody>
      </p:sp>
    </p:spTree>
    <p:extLst>
      <p:ext uri="{BB962C8B-B14F-4D97-AF65-F5344CB8AC3E}">
        <p14:creationId xmlns:p14="http://schemas.microsoft.com/office/powerpoint/2010/main" val="2173140601"/>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スライド イメージ プレースホルダー 1"/>
          <p:cNvSpPr>
            <a:spLocks noGrp="1" noRot="1" noChangeAspect="1"/>
          </p:cNvSpPr>
          <p:nvPr>
            <p:ph type="sldImg"/>
          </p:nvPr>
        </p:nvSpPr>
        <p:spPr/>
      </p:sp>
      <p:sp>
        <p:nvSpPr>
          <p:cNvPr id="3" name="ノート プレースホルダー 2"/>
          <p:cNvSpPr>
            <a:spLocks noGrp="1"/>
          </p:cNvSpPr>
          <p:nvPr>
            <p:ph type="body" idx="1"/>
          </p:nvPr>
        </p:nvSpPr>
        <p:spPr/>
        <p:txBody>
          <a:bodyPr/>
          <a:lstStyle/>
          <a:p>
            <a:endParaRPr kumimoji="1" lang="ja-JP" altLang="en-US"/>
          </a:p>
        </p:txBody>
      </p:sp>
      <p:sp>
        <p:nvSpPr>
          <p:cNvPr id="4" name="スライド番号プレースホルダー 3"/>
          <p:cNvSpPr>
            <a:spLocks noGrp="1"/>
          </p:cNvSpPr>
          <p:nvPr>
            <p:ph type="sldNum" sz="quarter" idx="10"/>
          </p:nvPr>
        </p:nvSpPr>
        <p:spPr/>
        <p:txBody>
          <a:bodyPr/>
          <a:lstStyle/>
          <a:p>
            <a:fld id="{4B32B6D7-9B4D-E748-8478-A48F9D459F2C}" type="slidenum">
              <a:rPr lang="ja-JP" altLang="en-US" smtClean="0"/>
              <a:pPr/>
              <a:t>73</a:t>
            </a:fld>
            <a:endParaRPr lang="ja-JP" altLang="en-US" dirty="0"/>
          </a:p>
        </p:txBody>
      </p:sp>
    </p:spTree>
    <p:extLst>
      <p:ext uri="{BB962C8B-B14F-4D97-AF65-F5344CB8AC3E}">
        <p14:creationId xmlns:p14="http://schemas.microsoft.com/office/powerpoint/2010/main" val="94162231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Master" Target="../slideMasters/slideMaster1.xml"/><Relationship Id="rId4" Type="http://schemas.openxmlformats.org/officeDocument/2006/relationships/image" Target="../media/image5.png"/></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p:cSld name="表紙">
    <p:spTree>
      <p:nvGrpSpPr>
        <p:cNvPr id="1" name=""/>
        <p:cNvGrpSpPr/>
        <p:nvPr/>
      </p:nvGrpSpPr>
      <p:grpSpPr>
        <a:xfrm>
          <a:off x="0" y="0"/>
          <a:ext cx="0" cy="0"/>
          <a:chOff x="0" y="0"/>
          <a:chExt cx="0" cy="0"/>
        </a:xfrm>
      </p:grpSpPr>
      <p:sp>
        <p:nvSpPr>
          <p:cNvPr id="10" name="正方形/長方形 9"/>
          <p:cNvSpPr>
            <a:spLocks noChangeAspect="1"/>
          </p:cNvSpPr>
          <p:nvPr userDrawn="1"/>
        </p:nvSpPr>
        <p:spPr>
          <a:xfrm>
            <a:off x="0" y="0"/>
            <a:ext cx="9906000" cy="6858000"/>
          </a:xfrm>
          <a:prstGeom prst="rect">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kumimoji="1" lang="ja-JP" altLang="en-US" dirty="0">
              <a:latin typeface="Alte Haas Grotesk"/>
              <a:ea typeface=""/>
            </a:endParaRPr>
          </a:p>
        </p:txBody>
      </p:sp>
      <p:sp>
        <p:nvSpPr>
          <p:cNvPr id="6" name="テキスト プレースホルダ 5"/>
          <p:cNvSpPr>
            <a:spLocks noGrp="1"/>
          </p:cNvSpPr>
          <p:nvPr>
            <p:ph type="body" sz="quarter" idx="12" hasCustomPrompt="1"/>
          </p:nvPr>
        </p:nvSpPr>
        <p:spPr>
          <a:xfrm>
            <a:off x="917575" y="1365081"/>
            <a:ext cx="8070850" cy="1904920"/>
          </a:xfrm>
          <a:prstGeom prst="rect">
            <a:avLst/>
          </a:prstGeom>
        </p:spPr>
        <p:txBody>
          <a:bodyPr vert="horz" anchor="ctr"/>
          <a:lstStyle>
            <a:lvl1pPr marL="0" algn="ctr">
              <a:lnSpc>
                <a:spcPts val="4700"/>
              </a:lnSpc>
              <a:buFontTx/>
              <a:buNone/>
              <a:defRPr sz="5700">
                <a:solidFill>
                  <a:schemeClr val="bg1"/>
                </a:solidFill>
                <a:latin typeface="Alte Haas Grotesk"/>
                <a:ea typeface=""/>
              </a:defRPr>
            </a:lvl1pPr>
          </a:lstStyle>
          <a:p>
            <a:pPr lvl="0"/>
            <a:r>
              <a:rPr lang="ja-JP" altLang="en-US" dirty="0" smtClean="0"/>
              <a:t>表紙</a:t>
            </a:r>
            <a:endParaRPr lang="en-US" altLang="ja-JP" dirty="0" smtClean="0"/>
          </a:p>
          <a:p>
            <a:pPr lvl="0"/>
            <a:r>
              <a:rPr lang="en-US" altLang="ja-JP" dirty="0" smtClean="0"/>
              <a:t>Document Title</a:t>
            </a:r>
            <a:endParaRPr lang="ja-JP" altLang="en-US" dirty="0"/>
          </a:p>
        </p:txBody>
      </p:sp>
      <p:pic>
        <p:nvPicPr>
          <p:cNvPr id="7" name="図 6" descr="@cosme_logo.png"/>
          <p:cNvPicPr>
            <a:picLocks noChangeAspect="1"/>
          </p:cNvPicPr>
          <p:nvPr/>
        </p:nvPicPr>
        <p:blipFill>
          <a:blip r:embed="rId2"/>
          <a:stretch>
            <a:fillRect/>
          </a:stretch>
        </p:blipFill>
        <p:spPr>
          <a:xfrm>
            <a:off x="3375467" y="540751"/>
            <a:ext cx="3155066" cy="936000"/>
          </a:xfrm>
          <a:prstGeom prst="rect">
            <a:avLst/>
          </a:prstGeom>
        </p:spPr>
      </p:pic>
      <p:cxnSp>
        <p:nvCxnSpPr>
          <p:cNvPr id="9" name="直線コネクタ 8"/>
          <p:cNvCxnSpPr/>
          <p:nvPr/>
        </p:nvCxnSpPr>
        <p:spPr>
          <a:xfrm>
            <a:off x="2150616" y="3429000"/>
            <a:ext cx="5604767" cy="1588"/>
          </a:xfrm>
          <a:prstGeom prst="line">
            <a:avLst/>
          </a:prstGeom>
          <a:ln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12" name="テキスト プレースホルダ 11"/>
          <p:cNvSpPr>
            <a:spLocks noGrp="1"/>
          </p:cNvSpPr>
          <p:nvPr>
            <p:ph type="body" sz="quarter" idx="13" hasCustomPrompt="1"/>
          </p:nvPr>
        </p:nvSpPr>
        <p:spPr>
          <a:xfrm>
            <a:off x="1454148" y="3693062"/>
            <a:ext cx="6997700" cy="911225"/>
          </a:xfrm>
          <a:prstGeom prst="rect">
            <a:avLst/>
          </a:prstGeom>
        </p:spPr>
        <p:txBody>
          <a:bodyPr vert="horz" anchor="ctr"/>
          <a:lstStyle>
            <a:lvl1pPr marL="0" indent="-342000" algn="ctr">
              <a:buFontTx/>
              <a:buNone/>
              <a:defRPr sz="2200" b="1" i="0" u="none" baseline="0">
                <a:solidFill>
                  <a:schemeClr val="bg1"/>
                </a:solidFill>
                <a:latin typeface="+mj-lt"/>
                <a:ea typeface="+mj-ea"/>
              </a:defRPr>
            </a:lvl1pPr>
          </a:lstStyle>
          <a:p>
            <a:pPr lvl="0"/>
            <a:r>
              <a:rPr lang="ja-JP" altLang="en-US" dirty="0" smtClean="0"/>
              <a:t>資料のタイトルを入力</a:t>
            </a:r>
            <a:endParaRPr lang="en-US" altLang="ja-JP" dirty="0" smtClean="0"/>
          </a:p>
          <a:p>
            <a:pPr lvl="0"/>
            <a:r>
              <a:rPr lang="en-US" altLang="ja-JP" dirty="0" smtClean="0"/>
              <a:t>1~2</a:t>
            </a:r>
            <a:r>
              <a:rPr lang="ja-JP" altLang="en-US" dirty="0" smtClean="0"/>
              <a:t>行</a:t>
            </a:r>
            <a:endParaRPr lang="ja-JP" altLang="en-US" dirty="0"/>
          </a:p>
        </p:txBody>
      </p:sp>
      <p:sp>
        <p:nvSpPr>
          <p:cNvPr id="14" name="テキスト プレースホルダ 13"/>
          <p:cNvSpPr>
            <a:spLocks noGrp="1"/>
          </p:cNvSpPr>
          <p:nvPr>
            <p:ph type="body" sz="quarter" idx="14" hasCustomPrompt="1"/>
          </p:nvPr>
        </p:nvSpPr>
        <p:spPr>
          <a:xfrm>
            <a:off x="1454148" y="4565650"/>
            <a:ext cx="6997700" cy="527050"/>
          </a:xfrm>
          <a:prstGeom prst="rect">
            <a:avLst/>
          </a:prstGeom>
        </p:spPr>
        <p:txBody>
          <a:bodyPr vert="horz" anchor="ctr"/>
          <a:lstStyle>
            <a:lvl1pPr marL="0" algn="ctr">
              <a:buFontTx/>
              <a:buNone/>
              <a:defRPr sz="1400" b="1" i="0" baseline="0">
                <a:solidFill>
                  <a:schemeClr val="bg1"/>
                </a:solidFill>
                <a:latin typeface="Alte Haas Grotesk"/>
                <a:ea typeface=""/>
              </a:defRPr>
            </a:lvl1pPr>
          </a:lstStyle>
          <a:p>
            <a:pPr lvl="0"/>
            <a:r>
              <a:rPr lang="ja-JP" altLang="en-US" dirty="0" smtClean="0"/>
              <a:t>掲載期間を入力</a:t>
            </a:r>
            <a:endParaRPr lang="ja-JP" altLang="en-US" dirty="0"/>
          </a:p>
        </p:txBody>
      </p:sp>
      <p:cxnSp>
        <p:nvCxnSpPr>
          <p:cNvPr id="21" name="直線コネクタ 20"/>
          <p:cNvCxnSpPr/>
          <p:nvPr userDrawn="1"/>
        </p:nvCxnSpPr>
        <p:spPr>
          <a:xfrm>
            <a:off x="2150616" y="5256212"/>
            <a:ext cx="5604767" cy="1588"/>
          </a:xfrm>
          <a:prstGeom prst="line">
            <a:avLst/>
          </a:prstGeom>
          <a:ln cap="rnd">
            <a:solidFill>
              <a:schemeClr val="bg1"/>
            </a:solidFill>
            <a:prstDash val="sysDot"/>
          </a:ln>
          <a:effectLst/>
        </p:spPr>
        <p:style>
          <a:lnRef idx="2">
            <a:schemeClr val="accent1"/>
          </a:lnRef>
          <a:fillRef idx="0">
            <a:schemeClr val="accent1"/>
          </a:fillRef>
          <a:effectRef idx="1">
            <a:schemeClr val="accent1"/>
          </a:effectRef>
          <a:fontRef idx="minor">
            <a:schemeClr val="tx1"/>
          </a:fontRef>
        </p:style>
      </p:cxnSp>
      <p:sp>
        <p:nvSpPr>
          <p:cNvPr id="2" name="テキスト ボックス 1"/>
          <p:cNvSpPr txBox="1"/>
          <p:nvPr userDrawn="1"/>
        </p:nvSpPr>
        <p:spPr>
          <a:xfrm>
            <a:off x="3459049" y="5808372"/>
            <a:ext cx="2987899" cy="246221"/>
          </a:xfrm>
          <a:prstGeom prst="rect">
            <a:avLst/>
          </a:prstGeom>
          <a:noFill/>
        </p:spPr>
        <p:txBody>
          <a:bodyPr wrap="square" rtlCol="0" anchor="ctr">
            <a:spAutoFit/>
          </a:bodyPr>
          <a:lstStyle/>
          <a:p>
            <a:pPr algn="ctr"/>
            <a:r>
              <a:rPr kumimoji="1" lang="en-US" altLang="ja-JP" sz="1000" dirty="0" smtClean="0">
                <a:solidFill>
                  <a:schemeClr val="bg1"/>
                </a:solidFill>
                <a:latin typeface="+mj-lt"/>
              </a:rPr>
              <a:t>copyright © All rights reserved, </a:t>
            </a:r>
            <a:r>
              <a:rPr kumimoji="1" lang="en-US" altLang="ja-JP" sz="1000" dirty="0" err="1" smtClean="0">
                <a:solidFill>
                  <a:schemeClr val="bg1"/>
                </a:solidFill>
                <a:latin typeface="+mj-lt"/>
              </a:rPr>
              <a:t>istyle</a:t>
            </a:r>
            <a:r>
              <a:rPr kumimoji="1" lang="en-US" altLang="ja-JP" sz="1000" dirty="0" smtClean="0">
                <a:solidFill>
                  <a:schemeClr val="bg1"/>
                </a:solidFill>
                <a:latin typeface="+mj-lt"/>
              </a:rPr>
              <a:t> Inc.</a:t>
            </a:r>
            <a:endParaRPr kumimoji="1" lang="en-US" altLang="ja-JP" sz="1000" dirty="0">
              <a:solidFill>
                <a:schemeClr val="bg1"/>
              </a:solidFill>
              <a:latin typeface="+mj-lt"/>
            </a:endParaRPr>
          </a:p>
        </p:txBody>
      </p:sp>
    </p:spTree>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トビラページ">
    <p:spTree>
      <p:nvGrpSpPr>
        <p:cNvPr id="1" name=""/>
        <p:cNvGrpSpPr/>
        <p:nvPr/>
      </p:nvGrpSpPr>
      <p:grpSpPr>
        <a:xfrm>
          <a:off x="0" y="0"/>
          <a:ext cx="0" cy="0"/>
          <a:chOff x="0" y="0"/>
          <a:chExt cx="0" cy="0"/>
        </a:xfrm>
      </p:grpSpPr>
      <p:sp>
        <p:nvSpPr>
          <p:cNvPr id="9" name="正方形/長方形 8"/>
          <p:cNvSpPr/>
          <p:nvPr userDrawn="1"/>
        </p:nvSpPr>
        <p:spPr>
          <a:xfrm>
            <a:off x="495300" y="406401"/>
            <a:ext cx="8915400" cy="6045198"/>
          </a:xfrm>
          <a:prstGeom prst="rect">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FontTx/>
              <a:buNone/>
            </a:pPr>
            <a:endParaRPr kumimoji="1" lang="ja-JP" altLang="en-US" dirty="0">
              <a:latin typeface="Alte Haas Grotesk"/>
              <a:ea typeface=""/>
            </a:endParaRPr>
          </a:p>
        </p:txBody>
      </p:sp>
      <p:sp>
        <p:nvSpPr>
          <p:cNvPr id="16" name="正方形/長方形 15"/>
          <p:cNvSpPr/>
          <p:nvPr/>
        </p:nvSpPr>
        <p:spPr>
          <a:xfrm>
            <a:off x="495300" y="406401"/>
            <a:ext cx="8915400" cy="6045198"/>
          </a:xfrm>
          <a:prstGeom prst="rect">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lstStyle/>
          <a:p>
            <a:pPr algn="ctr">
              <a:buFontTx/>
              <a:buNone/>
            </a:pPr>
            <a:endParaRPr kumimoji="1" lang="ja-JP" altLang="en-US" dirty="0">
              <a:latin typeface="Alte Haas Grotesk"/>
              <a:ea typeface=""/>
            </a:endParaRPr>
          </a:p>
        </p:txBody>
      </p:sp>
      <p:sp>
        <p:nvSpPr>
          <p:cNvPr id="2" name="タイトル 1"/>
          <p:cNvSpPr>
            <a:spLocks noGrp="1"/>
          </p:cNvSpPr>
          <p:nvPr>
            <p:ph type="title" hasCustomPrompt="1"/>
          </p:nvPr>
        </p:nvSpPr>
        <p:spPr>
          <a:xfrm>
            <a:off x="800100" y="1917700"/>
            <a:ext cx="8305800" cy="1158080"/>
          </a:xfrm>
        </p:spPr>
        <p:txBody>
          <a:bodyPr>
            <a:noAutofit/>
          </a:bodyPr>
          <a:lstStyle>
            <a:lvl1pPr algn="ctr">
              <a:defRPr sz="5500" spc="0">
                <a:solidFill>
                  <a:schemeClr val="bg1"/>
                </a:solidFill>
                <a:latin typeface="Alte Haas Grotesk"/>
                <a:ea typeface=""/>
              </a:defRPr>
            </a:lvl1pPr>
          </a:lstStyle>
          <a:p>
            <a:r>
              <a:rPr lang="en-US" altLang="ja-JP" dirty="0" smtClean="0"/>
              <a:t>TITLE</a:t>
            </a:r>
            <a:endParaRPr lang="ja-JP" altLang="en-US" dirty="0"/>
          </a:p>
        </p:txBody>
      </p:sp>
      <p:sp>
        <p:nvSpPr>
          <p:cNvPr id="6" name="フッター プレースホルダ 5"/>
          <p:cNvSpPr>
            <a:spLocks noGrp="1"/>
          </p:cNvSpPr>
          <p:nvPr>
            <p:ph type="ftr" sz="quarter" idx="11"/>
          </p:nvPr>
        </p:nvSpPr>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13" name="テキスト プレースホルダ 12"/>
          <p:cNvSpPr>
            <a:spLocks noGrp="1"/>
          </p:cNvSpPr>
          <p:nvPr>
            <p:ph type="body" sz="quarter" idx="13" hasCustomPrompt="1"/>
          </p:nvPr>
        </p:nvSpPr>
        <p:spPr>
          <a:xfrm>
            <a:off x="1625600" y="4495800"/>
            <a:ext cx="6654800" cy="1498600"/>
          </a:xfrm>
          <a:prstGeom prst="rect">
            <a:avLst/>
          </a:prstGeom>
        </p:spPr>
        <p:txBody>
          <a:bodyPr vert="horz" wrap="none">
            <a:normAutofit/>
          </a:bodyPr>
          <a:lstStyle>
            <a:lvl1pPr algn="ctr">
              <a:buFontTx/>
              <a:buNone/>
              <a:defRPr sz="2500" baseline="0">
                <a:solidFill>
                  <a:schemeClr val="bg1"/>
                </a:solidFill>
                <a:latin typeface="+mj-ea"/>
                <a:ea typeface="+mj-ea"/>
              </a:defRPr>
            </a:lvl1pPr>
          </a:lstStyle>
          <a:p>
            <a:pPr lvl="0"/>
            <a:r>
              <a:rPr lang="ja-JP" altLang="en-US" dirty="0" smtClean="0"/>
              <a:t>テキスト入力</a:t>
            </a:r>
            <a:r>
              <a:rPr lang="en-US" altLang="ja-JP" dirty="0" smtClean="0"/>
              <a:t> / text</a:t>
            </a:r>
            <a:endParaRPr lang="ja-JP" altLang="en-US" dirty="0" smtClean="0"/>
          </a:p>
        </p:txBody>
      </p:sp>
      <p:pic>
        <p:nvPicPr>
          <p:cNvPr id="18" name="図 17" descr="star_tobira.png"/>
          <p:cNvPicPr>
            <a:picLocks noChangeAspect="1"/>
          </p:cNvPicPr>
          <p:nvPr/>
        </p:nvPicPr>
        <p:blipFill>
          <a:blip r:embed="rId2"/>
          <a:stretch>
            <a:fillRect/>
          </a:stretch>
        </p:blipFill>
        <p:spPr>
          <a:xfrm>
            <a:off x="2019300" y="3239061"/>
            <a:ext cx="533400" cy="580464"/>
          </a:xfrm>
          <a:prstGeom prst="rect">
            <a:avLst/>
          </a:prstGeom>
        </p:spPr>
      </p:pic>
      <p:pic>
        <p:nvPicPr>
          <p:cNvPr id="19" name="図 18" descr="star_tobira.png"/>
          <p:cNvPicPr>
            <a:picLocks noChangeAspect="1"/>
          </p:cNvPicPr>
          <p:nvPr/>
        </p:nvPicPr>
        <p:blipFill>
          <a:blip r:embed="rId2"/>
          <a:stretch>
            <a:fillRect/>
          </a:stretch>
        </p:blipFill>
        <p:spPr>
          <a:xfrm>
            <a:off x="7258050" y="3239061"/>
            <a:ext cx="533400" cy="580464"/>
          </a:xfrm>
          <a:prstGeom prst="rect">
            <a:avLst/>
          </a:prstGeom>
        </p:spPr>
      </p:pic>
      <p:sp>
        <p:nvSpPr>
          <p:cNvPr id="17" name="テキスト プレースホルダ 16"/>
          <p:cNvSpPr>
            <a:spLocks noGrp="1"/>
          </p:cNvSpPr>
          <p:nvPr>
            <p:ph type="body" sz="quarter" idx="14" hasCustomPrompt="1"/>
          </p:nvPr>
        </p:nvSpPr>
        <p:spPr>
          <a:xfrm>
            <a:off x="2425700" y="3277137"/>
            <a:ext cx="5003800" cy="581025"/>
          </a:xfrm>
          <a:prstGeom prst="rect">
            <a:avLst/>
          </a:prstGeom>
        </p:spPr>
        <p:txBody>
          <a:bodyPr vert="horz" anchor="ctr"/>
          <a:lstStyle>
            <a:lvl1pPr marL="0" indent="0" algn="ctr">
              <a:buFontTx/>
              <a:buNone/>
              <a:defRPr sz="2500">
                <a:solidFill>
                  <a:schemeClr val="bg1"/>
                </a:solidFill>
                <a:latin typeface="+mj-lt"/>
                <a:ea typeface="+mj-ea"/>
              </a:defRPr>
            </a:lvl1pPr>
          </a:lstStyle>
          <a:p>
            <a:pPr lvl="0"/>
            <a:r>
              <a:rPr lang="ja-JP" altLang="en-US" dirty="0" smtClean="0"/>
              <a:t>トビラのタイトルを入力</a:t>
            </a:r>
            <a:endParaRPr lang="en-US" altLang="ja-JP" dirty="0" smtClean="0"/>
          </a:p>
        </p:txBody>
      </p:sp>
      <p:pic>
        <p:nvPicPr>
          <p:cNvPr id="10" name="図 9" descr="footer_logo.png"/>
          <p:cNvPicPr>
            <a:picLocks noChangeAspect="1"/>
          </p:cNvPicPr>
          <p:nvPr userDrawn="1"/>
        </p:nvPicPr>
        <p:blipFill>
          <a:blip r:embed="rId3"/>
          <a:stretch>
            <a:fillRect/>
          </a:stretch>
        </p:blipFill>
        <p:spPr>
          <a:xfrm>
            <a:off x="4462289" y="6623887"/>
            <a:ext cx="444562" cy="176292"/>
          </a:xfrm>
          <a:prstGeom prst="rect">
            <a:avLst/>
          </a:prstGeom>
        </p:spPr>
      </p:pic>
      <p:sp>
        <p:nvSpPr>
          <p:cNvPr id="11" name="スライド番号プレースホルダ 5"/>
          <p:cNvSpPr>
            <a:spLocks noGrp="1"/>
          </p:cNvSpPr>
          <p:nvPr>
            <p:ph type="sldNum" sz="quarter" idx="12"/>
          </p:nvPr>
        </p:nvSpPr>
        <p:spPr>
          <a:xfrm>
            <a:off x="5008049" y="6585250"/>
            <a:ext cx="527095" cy="259873"/>
          </a:xfrm>
        </p:spPr>
        <p:txBody>
          <a:bodyPr/>
          <a:lstStyle/>
          <a:p>
            <a:fld id="{D1BB40C7-AB44-C647-B8F2-09508EB95348}" type="slidenum">
              <a:rPr lang="ja-JP" altLang="en-US" smtClean="0"/>
              <a:pPr/>
              <a:t>‹#›</a:t>
            </a:fld>
            <a:endParaRPr lang="ja-JP" altLang="en-US" dirty="0"/>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インデックス">
    <p:spTree>
      <p:nvGrpSpPr>
        <p:cNvPr id="1" name=""/>
        <p:cNvGrpSpPr/>
        <p:nvPr/>
      </p:nvGrpSpPr>
      <p:grpSpPr>
        <a:xfrm>
          <a:off x="0" y="0"/>
          <a:ext cx="0" cy="0"/>
          <a:chOff x="0" y="0"/>
          <a:chExt cx="0" cy="0"/>
        </a:xfrm>
      </p:grpSpPr>
      <p:sp>
        <p:nvSpPr>
          <p:cNvPr id="2" name="正方形/長方形 1"/>
          <p:cNvSpPr/>
          <p:nvPr userDrawn="1"/>
        </p:nvSpPr>
        <p:spPr>
          <a:xfrm>
            <a:off x="0" y="0"/>
            <a:ext cx="9906000" cy="1030310"/>
          </a:xfrm>
          <a:prstGeom prst="rect">
            <a:avLst/>
          </a:prstGeom>
          <a:solidFill>
            <a:srgbClr val="EC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3" name="タイトル 14"/>
          <p:cNvSpPr>
            <a:spLocks noGrp="1"/>
          </p:cNvSpPr>
          <p:nvPr>
            <p:ph type="title" hasCustomPrompt="1"/>
          </p:nvPr>
        </p:nvSpPr>
        <p:spPr>
          <a:xfrm>
            <a:off x="495300" y="246065"/>
            <a:ext cx="8915400" cy="661155"/>
          </a:xfrm>
        </p:spPr>
        <p:txBody>
          <a:bodyPr/>
          <a:lstStyle>
            <a:lvl1pPr>
              <a:defRPr>
                <a:latin typeface="Alte Haas Grotesk"/>
                <a:ea typeface=""/>
              </a:defRPr>
            </a:lvl1pPr>
          </a:lstStyle>
          <a:p>
            <a:r>
              <a:rPr lang="en-US" altLang="ja-JP" dirty="0" smtClean="0"/>
              <a:t>INDEX</a:t>
            </a:r>
            <a:endParaRPr lang="ja-JP" altLang="en-US" dirty="0"/>
          </a:p>
        </p:txBody>
      </p:sp>
      <p:sp>
        <p:nvSpPr>
          <p:cNvPr id="15" name="テキスト プレースホルダ 14"/>
          <p:cNvSpPr>
            <a:spLocks noGrp="1"/>
          </p:cNvSpPr>
          <p:nvPr>
            <p:ph type="body" sz="quarter" idx="13" hasCustomPrompt="1"/>
          </p:nvPr>
        </p:nvSpPr>
        <p:spPr>
          <a:xfrm>
            <a:off x="495300" y="1207655"/>
            <a:ext cx="8915400" cy="5237316"/>
          </a:xfrm>
          <a:prstGeom prst="rect">
            <a:avLst/>
          </a:prstGeom>
        </p:spPr>
        <p:txBody>
          <a:bodyPr vert="horz" tIns="0"/>
          <a:lstStyle>
            <a:lvl1pPr marL="0" indent="342000" algn="l">
              <a:lnSpc>
                <a:spcPct val="200000"/>
              </a:lnSpc>
              <a:spcBef>
                <a:spcPts val="400"/>
              </a:spcBef>
              <a:buSzPct val="150000"/>
              <a:buFontTx/>
              <a:buBlip>
                <a:blip r:embed="rId2"/>
              </a:buBlip>
              <a:defRPr sz="1400" b="0" i="0" u="none">
                <a:solidFill>
                  <a:srgbClr val="4EB691"/>
                </a:solidFill>
                <a:latin typeface="+mn-lt"/>
                <a:ea typeface=""/>
              </a:defRPr>
            </a:lvl1pPr>
            <a:lvl2pPr marL="742950" indent="-285750">
              <a:buFont typeface="メイリオ" panose="020B0604030504040204" pitchFamily="50" charset="-128"/>
              <a:buChar char="☆"/>
              <a:defRPr sz="1200">
                <a:solidFill>
                  <a:srgbClr val="4EB691"/>
                </a:solidFill>
              </a:defRPr>
            </a:lvl2pPr>
          </a:lstStyle>
          <a:p>
            <a:pPr lvl="0"/>
            <a:r>
              <a:rPr lang="en-US" altLang="ja-JP" dirty="0" smtClean="0"/>
              <a:t>@</a:t>
            </a:r>
            <a:r>
              <a:rPr lang="en-US" altLang="ja-JP" dirty="0" err="1" smtClean="0"/>
              <a:t>cosme</a:t>
            </a:r>
            <a:r>
              <a:rPr lang="ja-JP" altLang="en-US" dirty="0" smtClean="0"/>
              <a:t>とは？</a:t>
            </a:r>
            <a:endParaRPr lang="en-US" altLang="ja-JP" dirty="0" smtClean="0"/>
          </a:p>
          <a:p>
            <a:pPr lvl="1"/>
            <a:r>
              <a:rPr lang="ja-JP" altLang="en-US" dirty="0" smtClean="0"/>
              <a:t>第二階層</a:t>
            </a:r>
            <a:endParaRPr lang="en-US" altLang="ja-JP" dirty="0" smtClean="0"/>
          </a:p>
        </p:txBody>
      </p:sp>
      <p:sp>
        <p:nvSpPr>
          <p:cNvPr id="10" name="フッター プレースホルダ 4"/>
          <p:cNvSpPr>
            <a:spLocks noGrp="1"/>
          </p:cNvSpPr>
          <p:nvPr>
            <p:ph type="ftr" sz="quarter" idx="3"/>
          </p:nvPr>
        </p:nvSpPr>
        <p:spPr>
          <a:xfrm>
            <a:off x="6946900" y="6609600"/>
            <a:ext cx="2463800" cy="234113"/>
          </a:xfrm>
          <a:prstGeom prst="rect">
            <a:avLst/>
          </a:prstGeom>
        </p:spPr>
        <p:txBody>
          <a:bodyPr vert="horz" lIns="91440" tIns="45720" rIns="91440" bIns="45720" rtlCol="0" anchor="ctr"/>
          <a:lstStyle>
            <a:lvl1pPr algn="ctr">
              <a:defRPr sz="1000">
                <a:solidFill>
                  <a:schemeClr val="tx1">
                    <a:tint val="75000"/>
                  </a:schemeClr>
                </a:solidFill>
                <a:latin typeface="+mn-ea"/>
                <a:ea typeface="+mn-ea"/>
                <a:cs typeface="Calibri (本文)"/>
              </a:defRPr>
            </a:lvl1p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pic>
        <p:nvPicPr>
          <p:cNvPr id="12" name="図 11" descr="footer_logo.png"/>
          <p:cNvPicPr>
            <a:picLocks noChangeAspect="1"/>
          </p:cNvPicPr>
          <p:nvPr userDrawn="1"/>
        </p:nvPicPr>
        <p:blipFill>
          <a:blip r:embed="rId3"/>
          <a:stretch>
            <a:fillRect/>
          </a:stretch>
        </p:blipFill>
        <p:spPr>
          <a:xfrm>
            <a:off x="4462289" y="6623887"/>
            <a:ext cx="444562" cy="176292"/>
          </a:xfrm>
          <a:prstGeom prst="rect">
            <a:avLst/>
          </a:prstGeom>
        </p:spPr>
      </p:pic>
      <p:sp>
        <p:nvSpPr>
          <p:cNvPr id="8" name="スライド番号プレースホルダ 5"/>
          <p:cNvSpPr>
            <a:spLocks noGrp="1"/>
          </p:cNvSpPr>
          <p:nvPr>
            <p:ph type="sldNum" sz="quarter" idx="12"/>
          </p:nvPr>
        </p:nvSpPr>
        <p:spPr>
          <a:xfrm>
            <a:off x="5008049" y="6585250"/>
            <a:ext cx="527095" cy="259873"/>
          </a:xfrm>
        </p:spPr>
        <p:txBody>
          <a:bodyPr/>
          <a:lstStyle/>
          <a:p>
            <a:fld id="{D1BB40C7-AB44-C647-B8F2-09508EB95348}" type="slidenum">
              <a:rPr lang="ja-JP" altLang="en-US" smtClean="0"/>
              <a:pPr/>
              <a:t>‹#›</a:t>
            </a:fld>
            <a:endParaRPr lang="ja-JP" altLang="en-US" dirty="0"/>
          </a:p>
        </p:txBody>
      </p:sp>
      <p:pic>
        <p:nvPicPr>
          <p:cNvPr id="3" name="図 2"/>
          <p:cNvPicPr>
            <a:picLocks noChangeAspect="1"/>
          </p:cNvPicPr>
          <p:nvPr userDrawn="1"/>
        </p:nvPicPr>
        <p:blipFill>
          <a:blip r:embed="rId4"/>
          <a:stretch>
            <a:fillRect/>
          </a:stretch>
        </p:blipFill>
        <p:spPr>
          <a:xfrm>
            <a:off x="-3478" y="1015644"/>
            <a:ext cx="9912955" cy="12193"/>
          </a:xfrm>
          <a:prstGeom prst="rect">
            <a:avLst/>
          </a:prstGeom>
        </p:spPr>
      </p:pic>
    </p:spTree>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図・テキスト（ポイント）">
    <p:spTree>
      <p:nvGrpSpPr>
        <p:cNvPr id="1" name=""/>
        <p:cNvGrpSpPr/>
        <p:nvPr/>
      </p:nvGrpSpPr>
      <p:grpSpPr>
        <a:xfrm>
          <a:off x="0" y="0"/>
          <a:ext cx="0" cy="0"/>
          <a:chOff x="0" y="0"/>
          <a:chExt cx="0" cy="0"/>
        </a:xfrm>
      </p:grpSpPr>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7844" y="897534"/>
            <a:ext cx="959971" cy="959971"/>
          </a:xfrm>
          <a:prstGeom prst="rect">
            <a:avLst/>
          </a:prstGeom>
        </p:spPr>
      </p:pic>
      <p:sp>
        <p:nvSpPr>
          <p:cNvPr id="5" name="フッター プレースホルダ 4"/>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6" name="スライド番号プレースホルダ 5"/>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a:t>
            </a:fld>
            <a:endParaRPr lang="ja-JP" altLang="en-US" dirty="0"/>
          </a:p>
        </p:txBody>
      </p:sp>
      <p:sp>
        <p:nvSpPr>
          <p:cNvPr id="20" name="タイトル 14"/>
          <p:cNvSpPr>
            <a:spLocks noGrp="1"/>
          </p:cNvSpPr>
          <p:nvPr>
            <p:ph type="title" hasCustomPrompt="1"/>
          </p:nvPr>
        </p:nvSpPr>
        <p:spPr>
          <a:xfrm>
            <a:off x="495300" y="246065"/>
            <a:ext cx="8915400" cy="661155"/>
          </a:xfrm>
        </p:spPr>
        <p:txBody>
          <a:bodyPr/>
          <a:lstStyle>
            <a:lvl1pPr>
              <a:defRPr>
                <a:solidFill>
                  <a:srgbClr val="4EB691"/>
                </a:solidFill>
                <a:latin typeface="Alte Haas Grotesk"/>
                <a:ea typeface=""/>
              </a:defRPr>
            </a:lvl1pPr>
          </a:lstStyle>
          <a:p>
            <a:r>
              <a:rPr lang="ja-JP" altLang="en-US" dirty="0" smtClean="0"/>
              <a:t>タイトルを入力</a:t>
            </a:r>
            <a:endParaRPr lang="ja-JP" altLang="en-US" dirty="0"/>
          </a:p>
        </p:txBody>
      </p:sp>
      <p:sp>
        <p:nvSpPr>
          <p:cNvPr id="30" name="テキスト プレースホルダ 27"/>
          <p:cNvSpPr>
            <a:spLocks noGrp="1"/>
          </p:cNvSpPr>
          <p:nvPr>
            <p:ph type="body" sz="quarter" idx="17" hasCustomPrompt="1"/>
          </p:nvPr>
        </p:nvSpPr>
        <p:spPr>
          <a:xfrm>
            <a:off x="2072249" y="1115745"/>
            <a:ext cx="6897417" cy="589906"/>
          </a:xfrm>
          <a:prstGeom prst="rect">
            <a:avLst/>
          </a:prstGeom>
        </p:spPr>
        <p:txBody>
          <a:bodyPr vert="horz" anchor="ctr"/>
          <a:lstStyle>
            <a:lvl1pPr marL="0" algn="l">
              <a:buFontTx/>
              <a:buNone/>
              <a:defRPr sz="1200" b="0">
                <a:solidFill>
                  <a:schemeClr val="tx1">
                    <a:lumMod val="65000"/>
                    <a:lumOff val="35000"/>
                  </a:schemeClr>
                </a:solidFill>
                <a:latin typeface="+mj-lt"/>
                <a:ea typeface="+mj-ea"/>
              </a:defRPr>
            </a:lvl1pPr>
            <a:lvl2pPr marL="0">
              <a:buFontTx/>
              <a:buNone/>
              <a:defRPr sz="1200"/>
            </a:lvl2pPr>
          </a:lstStyle>
          <a:p>
            <a:pPr lvl="0"/>
            <a:r>
              <a:rPr lang="ja-JP" altLang="en-US" dirty="0" smtClean="0"/>
              <a:t>ポイントテキスト。</a:t>
            </a:r>
            <a:r>
              <a:rPr lang="en-US" altLang="ja-JP" dirty="0" smtClean="0"/>
              <a:t>1〜2</a:t>
            </a:r>
            <a:r>
              <a:rPr lang="ja-JP" altLang="en-US" dirty="0" smtClean="0"/>
              <a:t>行、フォントサイズ</a:t>
            </a:r>
            <a:r>
              <a:rPr lang="en-US" altLang="ja-JP" dirty="0" smtClean="0"/>
              <a:t>12pt</a:t>
            </a:r>
            <a:r>
              <a:rPr lang="ja-JP" altLang="en-US" dirty="0" smtClean="0"/>
              <a:t>程度</a:t>
            </a:r>
            <a:endParaRPr lang="en-US" altLang="ja-JP" dirty="0" smtClean="0"/>
          </a:p>
        </p:txBody>
      </p:sp>
      <p:sp>
        <p:nvSpPr>
          <p:cNvPr id="49" name="コンテンツ プレースホルダ 48"/>
          <p:cNvSpPr>
            <a:spLocks noGrp="1"/>
          </p:cNvSpPr>
          <p:nvPr>
            <p:ph sz="quarter" idx="27"/>
          </p:nvPr>
        </p:nvSpPr>
        <p:spPr>
          <a:xfrm>
            <a:off x="1010406" y="2006599"/>
            <a:ext cx="7959260" cy="4368443"/>
          </a:xfrm>
          <a:prstGeom prst="rect">
            <a:avLst/>
          </a:prstGeom>
        </p:spPr>
        <p:txBody>
          <a:bodyPr vert="horz"/>
          <a:lstStyle>
            <a:lvl1pPr marL="0" algn="l">
              <a:buFontTx/>
              <a:buNone/>
              <a:defRPr sz="1500">
                <a:solidFill>
                  <a:srgbClr val="4EB691"/>
                </a:solidFill>
                <a:latin typeface="Alte Haas Grotesk"/>
                <a:ea typeface=""/>
              </a:defRPr>
            </a:lvl1pPr>
            <a:lvl2pPr algn="l">
              <a:buFontTx/>
              <a:buNone/>
              <a:defRPr/>
            </a:lvl2pPr>
          </a:lstStyle>
          <a:p>
            <a:pPr lvl="0"/>
            <a:r>
              <a:rPr lang="ja-JP" altLang="en-US" dirty="0" smtClean="0"/>
              <a:t>マスター テキストの書式設定</a:t>
            </a:r>
            <a:endParaRPr lang="en-US" altLang="ja-JP" dirty="0" smtClean="0"/>
          </a:p>
        </p:txBody>
      </p:sp>
    </p:spTree>
  </p:cSld>
  <p:clrMapOvr>
    <a:masterClrMapping/>
  </p:clrMapOvr>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目次用">
    <p:spTree>
      <p:nvGrpSpPr>
        <p:cNvPr id="1" name=""/>
        <p:cNvGrpSpPr/>
        <p:nvPr/>
      </p:nvGrpSpPr>
      <p:grpSpPr>
        <a:xfrm>
          <a:off x="0" y="0"/>
          <a:ext cx="0" cy="0"/>
          <a:chOff x="0" y="0"/>
          <a:chExt cx="0" cy="0"/>
        </a:xfrm>
      </p:grpSpPr>
      <p:sp>
        <p:nvSpPr>
          <p:cNvPr id="9" name="角丸四角形 8"/>
          <p:cNvSpPr/>
          <p:nvPr userDrawn="1"/>
        </p:nvSpPr>
        <p:spPr>
          <a:xfrm>
            <a:off x="267025" y="1783240"/>
            <a:ext cx="9340613" cy="4801159"/>
          </a:xfrm>
          <a:prstGeom prst="roundRect">
            <a:avLst>
              <a:gd name="adj" fmla="val 2566"/>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 name="図 1"/>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947844" y="897534"/>
            <a:ext cx="959971" cy="959971"/>
          </a:xfrm>
          <a:prstGeom prst="rect">
            <a:avLst/>
          </a:prstGeom>
        </p:spPr>
      </p:pic>
      <p:sp>
        <p:nvSpPr>
          <p:cNvPr id="5" name="フッター プレースホルダ 4"/>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6" name="スライド番号プレースホルダ 5"/>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a:t>
            </a:fld>
            <a:endParaRPr lang="ja-JP" altLang="en-US" dirty="0"/>
          </a:p>
        </p:txBody>
      </p:sp>
      <p:sp>
        <p:nvSpPr>
          <p:cNvPr id="20" name="タイトル 14"/>
          <p:cNvSpPr>
            <a:spLocks noGrp="1"/>
          </p:cNvSpPr>
          <p:nvPr>
            <p:ph type="title" hasCustomPrompt="1"/>
          </p:nvPr>
        </p:nvSpPr>
        <p:spPr>
          <a:xfrm>
            <a:off x="495300" y="246065"/>
            <a:ext cx="8915400" cy="661155"/>
          </a:xfrm>
        </p:spPr>
        <p:txBody>
          <a:bodyPr/>
          <a:lstStyle>
            <a:lvl1pPr>
              <a:defRPr>
                <a:solidFill>
                  <a:srgbClr val="4EB691"/>
                </a:solidFill>
                <a:latin typeface="Alte Haas Grotesk"/>
                <a:ea typeface=""/>
              </a:defRPr>
            </a:lvl1pPr>
          </a:lstStyle>
          <a:p>
            <a:r>
              <a:rPr lang="ja-JP" altLang="en-US" dirty="0" smtClean="0"/>
              <a:t>タイトルを入力</a:t>
            </a:r>
            <a:endParaRPr lang="ja-JP" altLang="en-US" dirty="0"/>
          </a:p>
        </p:txBody>
      </p:sp>
      <p:sp>
        <p:nvSpPr>
          <p:cNvPr id="30" name="テキスト プレースホルダ 27"/>
          <p:cNvSpPr>
            <a:spLocks noGrp="1"/>
          </p:cNvSpPr>
          <p:nvPr>
            <p:ph type="body" sz="quarter" idx="17" hasCustomPrompt="1"/>
          </p:nvPr>
        </p:nvSpPr>
        <p:spPr>
          <a:xfrm>
            <a:off x="2072249" y="1115745"/>
            <a:ext cx="6897417" cy="589906"/>
          </a:xfrm>
          <a:prstGeom prst="rect">
            <a:avLst/>
          </a:prstGeom>
        </p:spPr>
        <p:txBody>
          <a:bodyPr vert="horz" anchor="ctr"/>
          <a:lstStyle>
            <a:lvl1pPr marL="0" algn="l">
              <a:buFontTx/>
              <a:buNone/>
              <a:defRPr sz="1200" b="0">
                <a:solidFill>
                  <a:schemeClr val="tx1">
                    <a:lumMod val="65000"/>
                    <a:lumOff val="35000"/>
                  </a:schemeClr>
                </a:solidFill>
                <a:latin typeface="+mj-lt"/>
                <a:ea typeface="+mj-ea"/>
              </a:defRPr>
            </a:lvl1pPr>
            <a:lvl2pPr marL="0">
              <a:buFontTx/>
              <a:buNone/>
              <a:defRPr sz="1200"/>
            </a:lvl2pPr>
          </a:lstStyle>
          <a:p>
            <a:pPr lvl="0"/>
            <a:r>
              <a:rPr lang="ja-JP" altLang="en-US" dirty="0" smtClean="0"/>
              <a:t>ポイントテキスト。</a:t>
            </a:r>
            <a:r>
              <a:rPr lang="en-US" altLang="ja-JP" dirty="0" smtClean="0"/>
              <a:t>1〜2</a:t>
            </a:r>
            <a:r>
              <a:rPr lang="ja-JP" altLang="en-US" dirty="0" smtClean="0"/>
              <a:t>行、フォントサイズ</a:t>
            </a:r>
            <a:r>
              <a:rPr lang="en-US" altLang="ja-JP" dirty="0" smtClean="0"/>
              <a:t>12pt</a:t>
            </a:r>
            <a:r>
              <a:rPr lang="ja-JP" altLang="en-US" dirty="0" smtClean="0"/>
              <a:t>程度</a:t>
            </a:r>
            <a:endParaRPr lang="en-US" altLang="ja-JP" dirty="0" smtClean="0"/>
          </a:p>
        </p:txBody>
      </p:sp>
      <p:sp>
        <p:nvSpPr>
          <p:cNvPr id="4" name="テキスト プレースホルダー 3"/>
          <p:cNvSpPr>
            <a:spLocks noGrp="1"/>
          </p:cNvSpPr>
          <p:nvPr>
            <p:ph type="body" sz="quarter" idx="28"/>
          </p:nvPr>
        </p:nvSpPr>
        <p:spPr>
          <a:xfrm>
            <a:off x="495300" y="1892300"/>
            <a:ext cx="4457700" cy="4381500"/>
          </a:xfrm>
          <a:prstGeom prst="rect">
            <a:avLst/>
          </a:prstGeom>
        </p:spPr>
        <p:txBody>
          <a:bodyPr/>
          <a:lstStyle>
            <a:lvl1pPr marL="0" indent="0">
              <a:buNone/>
              <a:defRPr sz="1100">
                <a:solidFill>
                  <a:srgbClr val="4EB691"/>
                </a:solidFill>
              </a:defRPr>
            </a:lvl1pPr>
            <a:lvl2pPr marL="457200" indent="0">
              <a:buNone/>
              <a:defRPr sz="1100">
                <a:solidFill>
                  <a:schemeClr val="tx1">
                    <a:lumMod val="65000"/>
                    <a:lumOff val="35000"/>
                  </a:schemeClr>
                </a:solidFill>
              </a:defRPr>
            </a:lvl2pPr>
            <a:lvl3pPr marL="914400" indent="0">
              <a:buNone/>
              <a:defRPr sz="1100">
                <a:solidFill>
                  <a:schemeClr val="tx1">
                    <a:lumMod val="65000"/>
                    <a:lumOff val="35000"/>
                  </a:schemeClr>
                </a:solidFill>
              </a:defRPr>
            </a:lvl3pPr>
            <a:lvl4pPr marL="1371600" indent="0">
              <a:buNone/>
              <a:defRPr sz="1100">
                <a:solidFill>
                  <a:schemeClr val="tx1">
                    <a:lumMod val="65000"/>
                    <a:lumOff val="35000"/>
                  </a:schemeClr>
                </a:solidFill>
              </a:defRPr>
            </a:lvl4pPr>
            <a:lvl5pPr marL="1828800" indent="0">
              <a:buNone/>
              <a:defRPr sz="1100">
                <a:solidFill>
                  <a:schemeClr val="tx1">
                    <a:lumMod val="65000"/>
                    <a:lumOff val="35000"/>
                  </a:schemeClr>
                </a:solidFill>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10" name="テキスト プレースホルダー 3"/>
          <p:cNvSpPr>
            <a:spLocks noGrp="1"/>
          </p:cNvSpPr>
          <p:nvPr>
            <p:ph type="body" sz="quarter" idx="29"/>
          </p:nvPr>
        </p:nvSpPr>
        <p:spPr>
          <a:xfrm>
            <a:off x="4953000" y="1892300"/>
            <a:ext cx="4457700" cy="4381500"/>
          </a:xfrm>
          <a:prstGeom prst="rect">
            <a:avLst/>
          </a:prstGeom>
        </p:spPr>
        <p:txBody>
          <a:bodyPr/>
          <a:lstStyle>
            <a:lvl1pPr marL="0" indent="0">
              <a:buNone/>
              <a:defRPr sz="1100">
                <a:solidFill>
                  <a:srgbClr val="4EB691"/>
                </a:solidFill>
              </a:defRPr>
            </a:lvl1pPr>
            <a:lvl2pPr marL="457200" indent="0">
              <a:buNone/>
              <a:defRPr sz="1100">
                <a:solidFill>
                  <a:schemeClr val="tx1">
                    <a:lumMod val="65000"/>
                    <a:lumOff val="35000"/>
                  </a:schemeClr>
                </a:solidFill>
              </a:defRPr>
            </a:lvl2pPr>
            <a:lvl3pPr marL="914400" indent="0">
              <a:buNone/>
              <a:defRPr sz="1100">
                <a:solidFill>
                  <a:schemeClr val="tx1">
                    <a:lumMod val="65000"/>
                    <a:lumOff val="35000"/>
                  </a:schemeClr>
                </a:solidFill>
              </a:defRPr>
            </a:lvl3pPr>
            <a:lvl4pPr marL="1371600" indent="0">
              <a:buNone/>
              <a:defRPr sz="1100">
                <a:solidFill>
                  <a:schemeClr val="tx1">
                    <a:lumMod val="65000"/>
                    <a:lumOff val="35000"/>
                  </a:schemeClr>
                </a:solidFill>
              </a:defRPr>
            </a:lvl4pPr>
            <a:lvl5pPr marL="1828800" indent="0">
              <a:buNone/>
              <a:defRPr sz="1100">
                <a:solidFill>
                  <a:schemeClr val="tx1">
                    <a:lumMod val="65000"/>
                    <a:lumOff val="35000"/>
                  </a:schemeClr>
                </a:solidFill>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Tree>
    <p:extLst>
      <p:ext uri="{BB962C8B-B14F-4D97-AF65-F5344CB8AC3E}">
        <p14:creationId xmlns:p14="http://schemas.microsoft.com/office/powerpoint/2010/main" val="1346039284"/>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仕様説明">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マスター タイトルの書式設定</a:t>
            </a:r>
            <a:endParaRPr kumimoji="1" lang="ja-JP" altLang="en-US" dirty="0"/>
          </a:p>
        </p:txBody>
      </p:sp>
      <p:sp>
        <p:nvSpPr>
          <p:cNvPr id="3" name="フッター プレースホルダー 2"/>
          <p:cNvSpPr>
            <a:spLocks noGrp="1"/>
          </p:cNvSpPr>
          <p:nvPr>
            <p:ph type="ftr" sz="quarter" idx="10"/>
          </p:nvPr>
        </p:nvSpPr>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a:xfrm>
            <a:off x="5007600" y="6584400"/>
            <a:ext cx="527095" cy="259873"/>
          </a:xfrm>
        </p:spPr>
        <p:txBody>
          <a:bodyPr/>
          <a:lstStyle/>
          <a:p>
            <a:fld id="{D1BB40C7-AB44-C647-B8F2-09508EB95348}" type="slidenum">
              <a:rPr lang="ja-JP" altLang="en-US" smtClean="0"/>
              <a:pPr/>
              <a:t>‹#›</a:t>
            </a:fld>
            <a:endParaRPr lang="ja-JP" altLang="en-US" dirty="0"/>
          </a:p>
        </p:txBody>
      </p:sp>
      <p:sp>
        <p:nvSpPr>
          <p:cNvPr id="5" name="コンテンツ プレースホルダ 48"/>
          <p:cNvSpPr>
            <a:spLocks noGrp="1"/>
          </p:cNvSpPr>
          <p:nvPr>
            <p:ph sz="quarter" idx="27"/>
          </p:nvPr>
        </p:nvSpPr>
        <p:spPr>
          <a:xfrm>
            <a:off x="1010406" y="1575661"/>
            <a:ext cx="7959260" cy="4368443"/>
          </a:xfrm>
          <a:prstGeom prst="rect">
            <a:avLst/>
          </a:prstGeom>
        </p:spPr>
        <p:txBody>
          <a:bodyPr vert="horz"/>
          <a:lstStyle>
            <a:lvl1pPr marL="0" indent="0" algn="l">
              <a:buFontTx/>
              <a:buNone/>
              <a:defRPr sz="1500">
                <a:solidFill>
                  <a:srgbClr val="4EB691"/>
                </a:solidFill>
                <a:latin typeface="Alte Haas Grotesk"/>
                <a:ea typeface=""/>
              </a:defRPr>
            </a:lvl1pPr>
            <a:lvl2pPr marL="457200" indent="0" algn="l">
              <a:buFontTx/>
              <a:buNone/>
              <a:defRPr sz="1500">
                <a:solidFill>
                  <a:srgbClr val="4EB691"/>
                </a:solidFill>
              </a:defRPr>
            </a:lvl2pPr>
          </a:lstStyle>
          <a:p>
            <a:pPr lvl="0"/>
            <a:r>
              <a:rPr lang="ja-JP" altLang="en-US" dirty="0" smtClean="0"/>
              <a:t>マスター テキストの書式設定</a:t>
            </a:r>
            <a:endParaRPr lang="en-US" altLang="ja-JP" dirty="0" smtClean="0"/>
          </a:p>
          <a:p>
            <a:pPr lvl="1"/>
            <a:r>
              <a:rPr lang="ja-JP" altLang="en-US" dirty="0" smtClean="0"/>
              <a:t>ああ</a:t>
            </a:r>
            <a:endParaRPr lang="en-US" altLang="ja-JP" dirty="0" smtClean="0"/>
          </a:p>
        </p:txBody>
      </p:sp>
    </p:spTree>
    <p:extLst>
      <p:ext uri="{BB962C8B-B14F-4D97-AF65-F5344CB8AC3E}">
        <p14:creationId xmlns:p14="http://schemas.microsoft.com/office/powerpoint/2010/main" val="594897753"/>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ユーザー設定レイアウト">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マスター タイトルの書式設定</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4" name="スライド番号プレースホルダー 3"/>
          <p:cNvSpPr>
            <a:spLocks noGrp="1"/>
          </p:cNvSpPr>
          <p:nvPr>
            <p:ph type="sldNum" sz="quarter" idx="11"/>
          </p:nvPr>
        </p:nvSpPr>
        <p:spPr>
          <a:xfrm>
            <a:off x="5007600" y="6585250"/>
            <a:ext cx="527095" cy="259873"/>
          </a:xfrm>
        </p:spPr>
        <p:txBody>
          <a:bodyPr/>
          <a:lstStyle/>
          <a:p>
            <a:fld id="{D1BB40C7-AB44-C647-B8F2-09508EB95348}" type="slidenum">
              <a:rPr lang="ja-JP" altLang="en-US" smtClean="0"/>
              <a:pPr/>
              <a:t>‹#›</a:t>
            </a:fld>
            <a:endParaRPr lang="ja-JP" altLang="en-US" dirty="0"/>
          </a:p>
        </p:txBody>
      </p:sp>
      <p:sp>
        <p:nvSpPr>
          <p:cNvPr id="6" name="フッター プレースホルダ 4"/>
          <p:cNvSpPr txBox="1">
            <a:spLocks/>
          </p:cNvSpPr>
          <p:nvPr userDrawn="1"/>
        </p:nvSpPr>
        <p:spPr>
          <a:xfrm>
            <a:off x="276225" y="6415594"/>
            <a:ext cx="2463800" cy="234113"/>
          </a:xfrm>
          <a:prstGeom prst="rect">
            <a:avLst/>
          </a:prstGeom>
          <a:solidFill>
            <a:schemeClr val="bg1"/>
          </a:solidFill>
          <a:ln w="3175">
            <a:solidFill>
              <a:schemeClr val="tx1"/>
            </a:solidFill>
            <a:prstDash val="sysDot"/>
          </a:ln>
        </p:spPr>
        <p:txBody>
          <a:bodyPr vert="horz" lIns="91440" tIns="45720" rIns="91440" bIns="45720" rtlCol="0" anchor="ctr"/>
          <a:lstStyle>
            <a:defPPr>
              <a:defRPr lang="ja-JP"/>
            </a:defPPr>
            <a:lvl1pPr marL="0" algn="ctr" defTabSz="457200" rtl="0" eaLnBrk="1" latinLnBrk="0" hangingPunct="1">
              <a:defRPr kumimoji="1" sz="1000" kern="1200">
                <a:solidFill>
                  <a:schemeClr val="tx1">
                    <a:tint val="75000"/>
                  </a:schemeClr>
                </a:solidFill>
                <a:latin typeface="+mn-lt"/>
                <a:ea typeface="+mn-ea"/>
                <a:cs typeface="Calibri (本文)"/>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ctr"/>
            <a:r>
              <a:rPr lang="en-US" altLang="ja-JP" sz="800" dirty="0" smtClean="0">
                <a:solidFill>
                  <a:schemeClr val="tx1">
                    <a:lumMod val="65000"/>
                    <a:lumOff val="35000"/>
                  </a:schemeClr>
                </a:solidFill>
                <a:cs typeface="メイリオ" panose="020B0604030504040204" pitchFamily="50" charset="-128"/>
              </a:rPr>
              <a:t>※</a:t>
            </a:r>
            <a:r>
              <a:rPr lang="ja-JP" altLang="en-US" sz="800" dirty="0" smtClean="0">
                <a:solidFill>
                  <a:schemeClr val="tx1">
                    <a:lumMod val="65000"/>
                    <a:lumOff val="35000"/>
                  </a:schemeClr>
                </a:solidFill>
                <a:cs typeface="メイリオ" panose="020B0604030504040204" pitchFamily="50" charset="-128"/>
              </a:rPr>
              <a:t>価格表記はすべてグロスとなります</a:t>
            </a:r>
            <a:endParaRPr lang="en-US" altLang="ja-JP" sz="800" dirty="0" smtClean="0">
              <a:solidFill>
                <a:schemeClr val="tx1">
                  <a:lumMod val="65000"/>
                  <a:lumOff val="35000"/>
                </a:schemeClr>
              </a:solidFill>
              <a:cs typeface="メイリオ" panose="020B0604030504040204" pitchFamily="50" charset="-128"/>
            </a:endParaRPr>
          </a:p>
        </p:txBody>
      </p:sp>
    </p:spTree>
    <p:extLst>
      <p:ext uri="{BB962C8B-B14F-4D97-AF65-F5344CB8AC3E}">
        <p14:creationId xmlns:p14="http://schemas.microsoft.com/office/powerpoint/2010/main" val="918965117"/>
      </p:ext>
    </p:extLst>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メニュー内容（グロス表記あり）">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45798"/>
            <a:ext cx="8915400" cy="650080"/>
          </a:xfrm>
        </p:spPr>
        <p:txBody>
          <a:bodyPr wrap="square">
            <a:noAutofit/>
          </a:bodyPr>
          <a:lstStyle/>
          <a:p>
            <a:r>
              <a:rPr kumimoji="1" lang="ja-JP" altLang="en-US" dirty="0" smtClean="0"/>
              <a:t>マスター タイトルの書式設定</a:t>
            </a:r>
            <a:endParaRPr kumimoji="1" lang="ja-JP" altLang="en-US" dirty="0"/>
          </a:p>
        </p:txBody>
      </p:sp>
      <p:sp>
        <p:nvSpPr>
          <p:cNvPr id="3" name="フッター プレースホルダー 2"/>
          <p:cNvSpPr>
            <a:spLocks noGrp="1"/>
          </p:cNvSpPr>
          <p:nvPr>
            <p:ph type="ftr" sz="quarter" idx="10"/>
          </p:nvPr>
        </p:nvSpPr>
        <p:spPr/>
        <p:txBody>
          <a:bodyPr/>
          <a:lstStyle>
            <a:lvl1pPr>
              <a:defRPr>
                <a:latin typeface="+mn-ea"/>
                <a:ea typeface="+mn-ea"/>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a:xfrm>
            <a:off x="5007600" y="6585250"/>
            <a:ext cx="527095" cy="259873"/>
          </a:xfrm>
        </p:spPr>
        <p:txBody>
          <a:bodyPr/>
          <a:lstStyle/>
          <a:p>
            <a:fld id="{D1BB40C7-AB44-C647-B8F2-09508EB95348}" type="slidenum">
              <a:rPr lang="ja-JP" altLang="en-US" smtClean="0"/>
              <a:pPr/>
              <a:t>‹#›</a:t>
            </a:fld>
            <a:endParaRPr lang="ja-JP" altLang="en-US" dirty="0"/>
          </a:p>
        </p:txBody>
      </p:sp>
      <p:sp>
        <p:nvSpPr>
          <p:cNvPr id="10" name="テキスト プレースホルダ 27"/>
          <p:cNvSpPr>
            <a:spLocks noGrp="1"/>
          </p:cNvSpPr>
          <p:nvPr>
            <p:ph type="body" sz="quarter" idx="17" hasCustomPrompt="1"/>
          </p:nvPr>
        </p:nvSpPr>
        <p:spPr>
          <a:xfrm>
            <a:off x="728044" y="1084923"/>
            <a:ext cx="4111223" cy="1132155"/>
          </a:xfrm>
          <a:prstGeom prst="rect">
            <a:avLst/>
          </a:prstGeom>
        </p:spPr>
        <p:txBody>
          <a:bodyPr vert="horz" anchor="ctr"/>
          <a:lstStyle>
            <a:lvl1pPr marL="0" algn="l">
              <a:buFontTx/>
              <a:buNone/>
              <a:defRPr sz="1200" b="0">
                <a:solidFill>
                  <a:schemeClr val="tx1">
                    <a:lumMod val="65000"/>
                    <a:lumOff val="35000"/>
                  </a:schemeClr>
                </a:solidFill>
                <a:latin typeface="+mj-ea"/>
                <a:ea typeface="+mj-ea"/>
              </a:defRPr>
            </a:lvl1pPr>
            <a:lvl2pPr marL="0">
              <a:buFontTx/>
              <a:buNone/>
              <a:defRPr sz="1200"/>
            </a:lvl2pPr>
          </a:lstStyle>
          <a:p>
            <a:pPr lvl="0"/>
            <a:r>
              <a:rPr lang="ja-JP" altLang="en-US" dirty="0" smtClean="0"/>
              <a:t>ポイントテキスト。</a:t>
            </a:r>
            <a:r>
              <a:rPr lang="en-US" altLang="ja-JP" dirty="0" smtClean="0"/>
              <a:t>max4</a:t>
            </a:r>
            <a:r>
              <a:rPr lang="ja-JP" altLang="en-US" dirty="0" smtClean="0"/>
              <a:t>行、</a:t>
            </a:r>
            <a:endParaRPr lang="en-US" altLang="ja-JP" dirty="0" smtClean="0"/>
          </a:p>
          <a:p>
            <a:pPr lvl="0"/>
            <a:r>
              <a:rPr lang="ja-JP" altLang="en-US" dirty="0" smtClean="0"/>
              <a:t>フォントサイズ</a:t>
            </a:r>
            <a:r>
              <a:rPr lang="en-US" altLang="ja-JP" dirty="0" smtClean="0"/>
              <a:t>12pt</a:t>
            </a:r>
            <a:r>
              <a:rPr lang="ja-JP" altLang="en-US" dirty="0" smtClean="0"/>
              <a:t>程度</a:t>
            </a:r>
            <a:endParaRPr lang="en-US" altLang="ja-JP" dirty="0" smtClean="0"/>
          </a:p>
        </p:txBody>
      </p:sp>
      <p:sp>
        <p:nvSpPr>
          <p:cNvPr id="11" name="AutoShape 89"/>
          <p:cNvSpPr>
            <a:spLocks noChangeArrowheads="1"/>
          </p:cNvSpPr>
          <p:nvPr userDrawn="1"/>
        </p:nvSpPr>
        <p:spPr bwMode="auto">
          <a:xfrm>
            <a:off x="276225" y="1042988"/>
            <a:ext cx="4676775" cy="1216025"/>
          </a:xfrm>
          <a:prstGeom prst="roundRect">
            <a:avLst>
              <a:gd name="adj" fmla="val 8403"/>
            </a:avLst>
          </a:prstGeom>
          <a:solidFill>
            <a:schemeClr val="bg1"/>
          </a:solidFill>
          <a:ln w="19050">
            <a:solidFill>
              <a:srgbClr val="74BBAB"/>
            </a:solidFill>
            <a:round/>
            <a:headEnd/>
            <a:tailEnd/>
          </a:ln>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dirty="0">
              <a:solidFill>
                <a:srgbClr val="000000"/>
              </a:solidFill>
              <a:latin typeface="Meiryo UI" pitchFamily="50" charset="-128"/>
              <a:ea typeface="Meiryo UI" pitchFamily="50" charset="-128"/>
              <a:cs typeface="Meiryo UI" pitchFamily="50" charset="-128"/>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01563" y="955954"/>
            <a:ext cx="720000" cy="720000"/>
          </a:xfrm>
          <a:prstGeom prst="rect">
            <a:avLst/>
          </a:prstGeom>
        </p:spPr>
      </p:pic>
      <p:sp>
        <p:nvSpPr>
          <p:cNvPr id="12" name="AutoShape 28"/>
          <p:cNvSpPr>
            <a:spLocks noChangeArrowheads="1"/>
          </p:cNvSpPr>
          <p:nvPr userDrawn="1"/>
        </p:nvSpPr>
        <p:spPr bwMode="auto">
          <a:xfrm>
            <a:off x="276225" y="2311400"/>
            <a:ext cx="4664141" cy="215900"/>
          </a:xfrm>
          <a:prstGeom prst="roundRect">
            <a:avLst>
              <a:gd name="adj" fmla="val 16394"/>
            </a:avLst>
          </a:prstGeom>
          <a:solidFill>
            <a:srgbClr val="4EB691"/>
          </a:solidFill>
          <a:ln w="25400">
            <a:solidFill>
              <a:srgbClr val="4EB691"/>
            </a:solidFill>
          </a:ln>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l" eaLnBrk="1" hangingPunct="1"/>
            <a:r>
              <a:rPr lang="ja-JP" altLang="en-US" sz="1200" b="0" dirty="0" smtClean="0">
                <a:solidFill>
                  <a:schemeClr val="bg1"/>
                </a:solidFill>
                <a:latin typeface="+mj-ea"/>
                <a:ea typeface="+mj-ea"/>
                <a:cs typeface="Meiryo UI" pitchFamily="50" charset="-128"/>
              </a:rPr>
              <a:t>メニュー内容</a:t>
            </a:r>
          </a:p>
        </p:txBody>
      </p:sp>
      <p:sp>
        <p:nvSpPr>
          <p:cNvPr id="24" name="テキスト プレースホルダー 22"/>
          <p:cNvSpPr>
            <a:spLocks noGrp="1"/>
          </p:cNvSpPr>
          <p:nvPr>
            <p:ph type="body" sz="quarter" idx="19" hasCustomPrompt="1"/>
          </p:nvPr>
        </p:nvSpPr>
        <p:spPr>
          <a:xfrm>
            <a:off x="177544" y="5446058"/>
            <a:ext cx="4773600" cy="916642"/>
          </a:xfrm>
          <a:prstGeom prst="rect">
            <a:avLst/>
          </a:prstGeom>
        </p:spPr>
        <p:txBody>
          <a:bodyPr numCol="1"/>
          <a:lstStyle>
            <a:lvl1pPr marL="72000" indent="-72000">
              <a:buFontTx/>
              <a:buNone/>
              <a:defRPr sz="800" b="0">
                <a:solidFill>
                  <a:schemeClr val="tx1">
                    <a:lumMod val="65000"/>
                    <a:lumOff val="35000"/>
                  </a:schemeClr>
                </a:solidFill>
              </a:defRPr>
            </a:lvl1pPr>
            <a:lvl2pPr marL="72000" indent="-72000">
              <a:buFont typeface="Arial" panose="020B0604020202020204" pitchFamily="34" charset="0"/>
              <a:buChar char="•"/>
              <a:defRPr sz="800">
                <a:solidFill>
                  <a:schemeClr val="tx1">
                    <a:lumMod val="65000"/>
                    <a:lumOff val="35000"/>
                  </a:schemeClr>
                </a:solidFill>
              </a:defRPr>
            </a:lvl2pPr>
            <a:lvl3pPr marL="72000" indent="72000">
              <a:buFont typeface="Arial" panose="020B0604020202020204" pitchFamily="34" charset="0"/>
              <a:buChar char="•"/>
              <a:defRPr sz="1050">
                <a:solidFill>
                  <a:schemeClr val="tx1">
                    <a:lumMod val="65000"/>
                    <a:lumOff val="35000"/>
                  </a:schemeClr>
                </a:solidFill>
              </a:defRPr>
            </a:lvl3pPr>
            <a:lvl4pPr marL="72000" indent="72000">
              <a:buFont typeface="Arial" panose="020B0604020202020204" pitchFamily="34" charset="0"/>
              <a:buChar char="•"/>
              <a:defRPr sz="1050">
                <a:solidFill>
                  <a:schemeClr val="tx1">
                    <a:lumMod val="65000"/>
                    <a:lumOff val="35000"/>
                  </a:schemeClr>
                </a:solidFill>
              </a:defRPr>
            </a:lvl4pPr>
            <a:lvl5pPr marL="72000" indent="0">
              <a:buFont typeface="Arial" panose="020B0604020202020204" pitchFamily="34" charset="0"/>
              <a:buNone/>
              <a:defRPr sz="1050">
                <a:solidFill>
                  <a:schemeClr val="tx1">
                    <a:lumMod val="65000"/>
                    <a:lumOff val="35000"/>
                  </a:schemeClr>
                </a:solidFill>
              </a:defRPr>
            </a:lvl5pPr>
          </a:lstStyle>
          <a:p>
            <a:pPr lvl="0"/>
            <a:r>
              <a:rPr kumimoji="1" lang="ja-JP" altLang="en-US" dirty="0" smtClean="0"/>
              <a:t>注意事項欄１</a:t>
            </a:r>
          </a:p>
          <a:p>
            <a:pPr lvl="1"/>
            <a:r>
              <a:rPr kumimoji="1" lang="ja-JP" altLang="en-US" dirty="0" smtClean="0"/>
              <a:t>内訳</a:t>
            </a:r>
          </a:p>
        </p:txBody>
      </p:sp>
      <p:sp>
        <p:nvSpPr>
          <p:cNvPr id="28" name="テキスト プレースホルダー 27"/>
          <p:cNvSpPr>
            <a:spLocks noGrp="1"/>
          </p:cNvSpPr>
          <p:nvPr>
            <p:ph type="body" sz="quarter" idx="20"/>
          </p:nvPr>
        </p:nvSpPr>
        <p:spPr>
          <a:xfrm>
            <a:off x="5158451" y="1042988"/>
            <a:ext cx="4567494" cy="4303712"/>
          </a:xfrm>
          <a:prstGeom prst="roundRect">
            <a:avLst>
              <a:gd name="adj" fmla="val 2717"/>
            </a:avLst>
          </a:prstGeom>
          <a:solidFill>
            <a:srgbClr val="4EB691">
              <a:alpha val="50000"/>
            </a:srgbClr>
          </a:solidFill>
          <a:ln>
            <a:noFill/>
          </a:ln>
        </p:spPr>
        <p:txBody>
          <a:bodyPr/>
          <a:lstStyle>
            <a:lvl1pPr marL="0" indent="0" algn="l">
              <a:buNone/>
              <a:defRPr sz="1200">
                <a:solidFill>
                  <a:schemeClr val="tx1">
                    <a:lumMod val="65000"/>
                    <a:lumOff val="35000"/>
                  </a:schemeClr>
                </a:solidFill>
                <a:latin typeface="+mn-ea"/>
                <a:ea typeface="+mn-ea"/>
              </a:defRPr>
            </a:lvl1pPr>
            <a:lvl2pPr marL="457200" indent="0" algn="l">
              <a:buNone/>
              <a:defRPr sz="1200">
                <a:solidFill>
                  <a:schemeClr val="tx1">
                    <a:lumMod val="65000"/>
                    <a:lumOff val="35000"/>
                  </a:schemeClr>
                </a:solidFill>
                <a:latin typeface="+mn-ea"/>
                <a:ea typeface="+mn-ea"/>
              </a:defRPr>
            </a:lvl2pPr>
            <a:lvl3pPr marL="914400" indent="0" algn="l">
              <a:buNone/>
              <a:defRPr sz="1200">
                <a:solidFill>
                  <a:schemeClr val="tx1">
                    <a:lumMod val="65000"/>
                    <a:lumOff val="35000"/>
                  </a:schemeClr>
                </a:solidFill>
                <a:latin typeface="+mn-ea"/>
                <a:ea typeface="+mn-ea"/>
              </a:defRPr>
            </a:lvl3pPr>
            <a:lvl4pPr marL="1371600" indent="0" algn="l">
              <a:buNone/>
              <a:defRPr sz="1200">
                <a:solidFill>
                  <a:schemeClr val="tx1">
                    <a:lumMod val="65000"/>
                    <a:lumOff val="35000"/>
                  </a:schemeClr>
                </a:solidFill>
                <a:latin typeface="+mn-ea"/>
                <a:ea typeface="+mn-ea"/>
              </a:defRPr>
            </a:lvl4pPr>
            <a:lvl5pPr marL="1828800" indent="0" algn="l">
              <a:buNone/>
              <a:defRPr sz="1200">
                <a:solidFill>
                  <a:schemeClr val="tx1">
                    <a:lumMod val="65000"/>
                    <a:lumOff val="35000"/>
                  </a:schemeClr>
                </a:solidFill>
                <a:latin typeface="+mn-ea"/>
                <a:ea typeface="+mn-ea"/>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13" name="テキスト プレースホルダー 22"/>
          <p:cNvSpPr>
            <a:spLocks noGrp="1"/>
          </p:cNvSpPr>
          <p:nvPr>
            <p:ph type="body" sz="quarter" idx="21" hasCustomPrompt="1"/>
          </p:nvPr>
        </p:nvSpPr>
        <p:spPr>
          <a:xfrm>
            <a:off x="4953000" y="5446058"/>
            <a:ext cx="4772945" cy="916641"/>
          </a:xfrm>
          <a:prstGeom prst="rect">
            <a:avLst/>
          </a:prstGeom>
        </p:spPr>
        <p:txBody>
          <a:bodyPr numCol="1"/>
          <a:lstStyle>
            <a:lvl1pPr marL="72000" indent="-72000" algn="l">
              <a:buFontTx/>
              <a:buNone/>
              <a:defRPr sz="800" b="0">
                <a:solidFill>
                  <a:schemeClr val="tx1">
                    <a:lumMod val="65000"/>
                    <a:lumOff val="35000"/>
                  </a:schemeClr>
                </a:solidFill>
              </a:defRPr>
            </a:lvl1pPr>
            <a:lvl2pPr marL="72000" indent="-72000" algn="l">
              <a:buFont typeface="Arial" panose="020B0604020202020204" pitchFamily="34" charset="0"/>
              <a:buChar char="•"/>
              <a:defRPr sz="800" b="0">
                <a:solidFill>
                  <a:schemeClr val="tx1">
                    <a:lumMod val="65000"/>
                    <a:lumOff val="35000"/>
                  </a:schemeClr>
                </a:solidFill>
              </a:defRPr>
            </a:lvl2pPr>
            <a:lvl3pPr marL="72000" indent="-72000" algn="l">
              <a:buFont typeface="Arial" panose="020B0604020202020204" pitchFamily="34" charset="0"/>
              <a:buChar char="•"/>
              <a:defRPr sz="1050" b="0">
                <a:solidFill>
                  <a:schemeClr val="tx1">
                    <a:lumMod val="65000"/>
                    <a:lumOff val="35000"/>
                  </a:schemeClr>
                </a:solidFill>
              </a:defRPr>
            </a:lvl3pPr>
            <a:lvl4pPr marL="72000" indent="-72000" algn="l">
              <a:buFont typeface="Arial" panose="020B0604020202020204" pitchFamily="34" charset="0"/>
              <a:buChar char="•"/>
              <a:defRPr sz="1050" b="0">
                <a:solidFill>
                  <a:schemeClr val="tx1">
                    <a:lumMod val="65000"/>
                    <a:lumOff val="35000"/>
                  </a:schemeClr>
                </a:solidFill>
              </a:defRPr>
            </a:lvl4pPr>
            <a:lvl5pPr marL="72000" indent="-72000" algn="l">
              <a:buFont typeface="Arial" panose="020B0604020202020204" pitchFamily="34" charset="0"/>
              <a:buChar char="•"/>
              <a:defRPr sz="1050" b="0">
                <a:solidFill>
                  <a:schemeClr val="tx1">
                    <a:lumMod val="65000"/>
                    <a:lumOff val="35000"/>
                  </a:schemeClr>
                </a:solidFill>
              </a:defRPr>
            </a:lvl5pPr>
          </a:lstStyle>
          <a:p>
            <a:pPr lvl="0"/>
            <a:r>
              <a:rPr kumimoji="1" lang="ja-JP" altLang="en-US" dirty="0" smtClean="0"/>
              <a:t>注意事項欄２</a:t>
            </a:r>
          </a:p>
          <a:p>
            <a:pPr lvl="1"/>
            <a:r>
              <a:rPr kumimoji="1" lang="ja-JP" altLang="en-US" dirty="0" smtClean="0"/>
              <a:t>内訳</a:t>
            </a:r>
            <a:endParaRPr kumimoji="1" lang="ja-JP" altLang="en-US" dirty="0"/>
          </a:p>
        </p:txBody>
      </p:sp>
      <p:sp>
        <p:nvSpPr>
          <p:cNvPr id="14" name="フッター プレースホルダ 4"/>
          <p:cNvSpPr txBox="1">
            <a:spLocks/>
          </p:cNvSpPr>
          <p:nvPr userDrawn="1"/>
        </p:nvSpPr>
        <p:spPr>
          <a:xfrm>
            <a:off x="276225" y="6587044"/>
            <a:ext cx="2463800" cy="234113"/>
          </a:xfrm>
          <a:prstGeom prst="rect">
            <a:avLst/>
          </a:prstGeom>
          <a:solidFill>
            <a:schemeClr val="bg1"/>
          </a:solidFill>
          <a:ln w="3175">
            <a:solidFill>
              <a:schemeClr val="tx1"/>
            </a:solidFill>
            <a:prstDash val="sysDot"/>
          </a:ln>
        </p:spPr>
        <p:txBody>
          <a:bodyPr vert="horz" lIns="91440" tIns="45720" rIns="91440" bIns="45720" rtlCol="0" anchor="ctr"/>
          <a:lstStyle>
            <a:defPPr>
              <a:defRPr lang="ja-JP"/>
            </a:defPPr>
            <a:lvl1pPr marL="0" algn="ctr" defTabSz="457200" rtl="0" eaLnBrk="1" latinLnBrk="0" hangingPunct="1">
              <a:defRPr kumimoji="1" sz="1000" kern="1200">
                <a:solidFill>
                  <a:schemeClr val="tx1">
                    <a:tint val="75000"/>
                  </a:schemeClr>
                </a:solidFill>
                <a:latin typeface="+mn-lt"/>
                <a:ea typeface="+mn-ea"/>
                <a:cs typeface="Calibri (本文)"/>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pPr algn="ctr"/>
            <a:r>
              <a:rPr lang="en-US" altLang="ja-JP" sz="800" dirty="0" smtClean="0">
                <a:solidFill>
                  <a:schemeClr val="tx1">
                    <a:lumMod val="65000"/>
                    <a:lumOff val="35000"/>
                  </a:schemeClr>
                </a:solidFill>
                <a:cs typeface="メイリオ" panose="020B0604030504040204" pitchFamily="50" charset="-128"/>
              </a:rPr>
              <a:t>※</a:t>
            </a:r>
            <a:r>
              <a:rPr lang="ja-JP" altLang="en-US" sz="800" dirty="0" smtClean="0">
                <a:solidFill>
                  <a:schemeClr val="tx1">
                    <a:lumMod val="65000"/>
                    <a:lumOff val="35000"/>
                  </a:schemeClr>
                </a:solidFill>
                <a:cs typeface="メイリオ" panose="020B0604030504040204" pitchFamily="50" charset="-128"/>
              </a:rPr>
              <a:t>価格表記はすべてグロスとなります</a:t>
            </a:r>
            <a:endParaRPr lang="en-US" altLang="ja-JP" sz="800" dirty="0" smtClean="0">
              <a:solidFill>
                <a:schemeClr val="tx1">
                  <a:lumMod val="65000"/>
                  <a:lumOff val="35000"/>
                </a:schemeClr>
              </a:solidFill>
              <a:cs typeface="メイリオ" panose="020B0604030504040204" pitchFamily="50" charset="-128"/>
            </a:endParaRPr>
          </a:p>
        </p:txBody>
      </p:sp>
    </p:spTree>
    <p:extLst>
      <p:ext uri="{BB962C8B-B14F-4D97-AF65-F5344CB8AC3E}">
        <p14:creationId xmlns:p14="http://schemas.microsoft.com/office/powerpoint/2010/main" val="1717163493"/>
      </p:ext>
    </p:extLst>
  </p:cSld>
  <p:clrMapOvr>
    <a:masterClrMapping/>
  </p:clrMapOvr>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メニュー内容（グロス表記ナシ）">
    <p:spTree>
      <p:nvGrpSpPr>
        <p:cNvPr id="1" name=""/>
        <p:cNvGrpSpPr/>
        <p:nvPr/>
      </p:nvGrpSpPr>
      <p:grpSpPr>
        <a:xfrm>
          <a:off x="0" y="0"/>
          <a:ext cx="0" cy="0"/>
          <a:chOff x="0" y="0"/>
          <a:chExt cx="0" cy="0"/>
        </a:xfrm>
      </p:grpSpPr>
      <p:sp>
        <p:nvSpPr>
          <p:cNvPr id="2" name="タイトル 1"/>
          <p:cNvSpPr>
            <a:spLocks noGrp="1"/>
          </p:cNvSpPr>
          <p:nvPr>
            <p:ph type="title"/>
          </p:nvPr>
        </p:nvSpPr>
        <p:spPr>
          <a:xfrm>
            <a:off x="495300" y="245798"/>
            <a:ext cx="8915400" cy="650080"/>
          </a:xfrm>
        </p:spPr>
        <p:txBody>
          <a:bodyPr wrap="square">
            <a:noAutofit/>
          </a:bodyPr>
          <a:lstStyle/>
          <a:p>
            <a:r>
              <a:rPr kumimoji="1" lang="ja-JP" altLang="en-US" dirty="0" smtClean="0"/>
              <a:t>マスター タイトルの書式設定</a:t>
            </a:r>
            <a:endParaRPr kumimoji="1" lang="ja-JP" altLang="en-US" dirty="0"/>
          </a:p>
        </p:txBody>
      </p:sp>
      <p:sp>
        <p:nvSpPr>
          <p:cNvPr id="3" name="フッター プレースホルダー 2"/>
          <p:cNvSpPr>
            <a:spLocks noGrp="1"/>
          </p:cNvSpPr>
          <p:nvPr>
            <p:ph type="ftr" sz="quarter" idx="10"/>
          </p:nvPr>
        </p:nvSpPr>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a:xfrm>
            <a:off x="5007600" y="6585250"/>
            <a:ext cx="527095" cy="259873"/>
          </a:xfrm>
        </p:spPr>
        <p:txBody>
          <a:bodyPr/>
          <a:lstStyle/>
          <a:p>
            <a:fld id="{D1BB40C7-AB44-C647-B8F2-09508EB95348}" type="slidenum">
              <a:rPr lang="ja-JP" altLang="en-US" smtClean="0"/>
              <a:pPr/>
              <a:t>‹#›</a:t>
            </a:fld>
            <a:endParaRPr lang="ja-JP" altLang="en-US" dirty="0"/>
          </a:p>
        </p:txBody>
      </p:sp>
      <p:sp>
        <p:nvSpPr>
          <p:cNvPr id="10" name="テキスト プレースホルダ 27"/>
          <p:cNvSpPr>
            <a:spLocks noGrp="1"/>
          </p:cNvSpPr>
          <p:nvPr>
            <p:ph type="body" sz="quarter" idx="17" hasCustomPrompt="1"/>
          </p:nvPr>
        </p:nvSpPr>
        <p:spPr>
          <a:xfrm>
            <a:off x="728044" y="1084923"/>
            <a:ext cx="4111223" cy="1132155"/>
          </a:xfrm>
          <a:prstGeom prst="rect">
            <a:avLst/>
          </a:prstGeom>
        </p:spPr>
        <p:txBody>
          <a:bodyPr vert="horz" anchor="ctr"/>
          <a:lstStyle>
            <a:lvl1pPr marL="0" algn="l">
              <a:buFontTx/>
              <a:buNone/>
              <a:defRPr sz="1200" b="0">
                <a:solidFill>
                  <a:schemeClr val="tx1">
                    <a:lumMod val="65000"/>
                    <a:lumOff val="35000"/>
                  </a:schemeClr>
                </a:solidFill>
                <a:latin typeface="+mj-ea"/>
                <a:ea typeface="+mj-ea"/>
              </a:defRPr>
            </a:lvl1pPr>
            <a:lvl2pPr marL="0">
              <a:buFontTx/>
              <a:buNone/>
              <a:defRPr sz="1200"/>
            </a:lvl2pPr>
          </a:lstStyle>
          <a:p>
            <a:pPr lvl="0"/>
            <a:r>
              <a:rPr lang="ja-JP" altLang="en-US" dirty="0" smtClean="0"/>
              <a:t>ポイントテキスト。</a:t>
            </a:r>
            <a:r>
              <a:rPr lang="en-US" altLang="ja-JP" dirty="0" smtClean="0"/>
              <a:t>max4</a:t>
            </a:r>
            <a:r>
              <a:rPr lang="ja-JP" altLang="en-US" dirty="0" smtClean="0"/>
              <a:t>行、</a:t>
            </a:r>
            <a:endParaRPr lang="en-US" altLang="ja-JP" dirty="0" smtClean="0"/>
          </a:p>
          <a:p>
            <a:pPr lvl="0"/>
            <a:r>
              <a:rPr lang="ja-JP" altLang="en-US" dirty="0" smtClean="0"/>
              <a:t>フォントサイズ</a:t>
            </a:r>
            <a:r>
              <a:rPr lang="en-US" altLang="ja-JP" dirty="0" smtClean="0"/>
              <a:t>12pt</a:t>
            </a:r>
            <a:r>
              <a:rPr lang="ja-JP" altLang="en-US" dirty="0" smtClean="0"/>
              <a:t>程度</a:t>
            </a:r>
            <a:endParaRPr lang="en-US" altLang="ja-JP" dirty="0" smtClean="0"/>
          </a:p>
        </p:txBody>
      </p:sp>
      <p:sp>
        <p:nvSpPr>
          <p:cNvPr id="11" name="AutoShape 89"/>
          <p:cNvSpPr>
            <a:spLocks noChangeArrowheads="1"/>
          </p:cNvSpPr>
          <p:nvPr userDrawn="1"/>
        </p:nvSpPr>
        <p:spPr bwMode="auto">
          <a:xfrm>
            <a:off x="276225" y="1042988"/>
            <a:ext cx="4676775" cy="1216025"/>
          </a:xfrm>
          <a:prstGeom prst="roundRect">
            <a:avLst>
              <a:gd name="adj" fmla="val 7549"/>
            </a:avLst>
          </a:prstGeom>
          <a:noFill/>
          <a:ln w="19050">
            <a:solidFill>
              <a:srgbClr val="74BBAB"/>
            </a:solidFill>
            <a:round/>
            <a:headEnd/>
            <a:tailEnd/>
          </a:ln>
          <a:extLst>
            <a:ext uri="{909E8E84-426E-40DD-AFC4-6F175D3DCCD1}">
              <a14:hiddenFill xmlns:a14="http://schemas.microsoft.com/office/drawing/2010/main">
                <a:solidFill>
                  <a:srgbClr val="F8F8F8"/>
                </a:solidFill>
              </a14:hiddenFill>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dirty="0">
              <a:solidFill>
                <a:srgbClr val="000000"/>
              </a:solidFill>
              <a:latin typeface="Meiryo UI" pitchFamily="50" charset="-128"/>
              <a:ea typeface="Meiryo UI" pitchFamily="50" charset="-128"/>
              <a:cs typeface="Meiryo UI" pitchFamily="50" charset="-128"/>
            </a:endParaRPr>
          </a:p>
        </p:txBody>
      </p:sp>
      <p:pic>
        <p:nvPicPr>
          <p:cNvPr id="9" name="図 8"/>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8044" y="955954"/>
            <a:ext cx="720000" cy="720000"/>
          </a:xfrm>
          <a:prstGeom prst="rect">
            <a:avLst/>
          </a:prstGeom>
        </p:spPr>
      </p:pic>
      <p:sp>
        <p:nvSpPr>
          <p:cNvPr id="12" name="AutoShape 28"/>
          <p:cNvSpPr>
            <a:spLocks noChangeArrowheads="1"/>
          </p:cNvSpPr>
          <p:nvPr userDrawn="1"/>
        </p:nvSpPr>
        <p:spPr bwMode="auto">
          <a:xfrm>
            <a:off x="276225" y="2311400"/>
            <a:ext cx="4664141" cy="215900"/>
          </a:xfrm>
          <a:prstGeom prst="roundRect">
            <a:avLst>
              <a:gd name="adj" fmla="val 16394"/>
            </a:avLst>
          </a:prstGeom>
          <a:solidFill>
            <a:srgbClr val="4EB691"/>
          </a:solidFill>
          <a:ln w="25400">
            <a:solidFill>
              <a:srgbClr val="4EB691"/>
            </a:solidFill>
          </a:ln>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l" eaLnBrk="1" hangingPunct="1"/>
            <a:r>
              <a:rPr lang="ja-JP" altLang="en-US" sz="1200" b="0" dirty="0" smtClean="0">
                <a:solidFill>
                  <a:schemeClr val="bg1"/>
                </a:solidFill>
                <a:latin typeface="+mj-ea"/>
                <a:ea typeface="+mj-ea"/>
                <a:cs typeface="Meiryo UI" pitchFamily="50" charset="-128"/>
              </a:rPr>
              <a:t>メニュー内容</a:t>
            </a:r>
          </a:p>
        </p:txBody>
      </p:sp>
      <p:sp>
        <p:nvSpPr>
          <p:cNvPr id="24" name="テキスト プレースホルダー 22"/>
          <p:cNvSpPr>
            <a:spLocks noGrp="1"/>
          </p:cNvSpPr>
          <p:nvPr>
            <p:ph type="body" sz="quarter" idx="19" hasCustomPrompt="1"/>
          </p:nvPr>
        </p:nvSpPr>
        <p:spPr>
          <a:xfrm>
            <a:off x="177544" y="5446058"/>
            <a:ext cx="4773600" cy="916642"/>
          </a:xfrm>
          <a:prstGeom prst="rect">
            <a:avLst/>
          </a:prstGeom>
        </p:spPr>
        <p:txBody>
          <a:bodyPr numCol="1"/>
          <a:lstStyle>
            <a:lvl1pPr marL="72000" indent="-72000">
              <a:buFontTx/>
              <a:buNone/>
              <a:defRPr sz="800" b="0">
                <a:solidFill>
                  <a:schemeClr val="tx1">
                    <a:lumMod val="65000"/>
                    <a:lumOff val="35000"/>
                  </a:schemeClr>
                </a:solidFill>
              </a:defRPr>
            </a:lvl1pPr>
            <a:lvl2pPr marL="72000" indent="-72000">
              <a:buFont typeface="Arial" panose="020B0604020202020204" pitchFamily="34" charset="0"/>
              <a:buChar char="•"/>
              <a:defRPr sz="800">
                <a:solidFill>
                  <a:schemeClr val="tx1">
                    <a:lumMod val="65000"/>
                    <a:lumOff val="35000"/>
                  </a:schemeClr>
                </a:solidFill>
              </a:defRPr>
            </a:lvl2pPr>
            <a:lvl3pPr marL="72000" indent="72000">
              <a:buFont typeface="Arial" panose="020B0604020202020204" pitchFamily="34" charset="0"/>
              <a:buChar char="•"/>
              <a:defRPr sz="1050">
                <a:solidFill>
                  <a:schemeClr val="tx1">
                    <a:lumMod val="65000"/>
                    <a:lumOff val="35000"/>
                  </a:schemeClr>
                </a:solidFill>
              </a:defRPr>
            </a:lvl3pPr>
            <a:lvl4pPr marL="72000" indent="72000">
              <a:buFont typeface="Arial" panose="020B0604020202020204" pitchFamily="34" charset="0"/>
              <a:buChar char="•"/>
              <a:defRPr sz="1050">
                <a:solidFill>
                  <a:schemeClr val="tx1">
                    <a:lumMod val="65000"/>
                    <a:lumOff val="35000"/>
                  </a:schemeClr>
                </a:solidFill>
              </a:defRPr>
            </a:lvl4pPr>
            <a:lvl5pPr marL="72000" indent="0">
              <a:buFont typeface="Arial" panose="020B0604020202020204" pitchFamily="34" charset="0"/>
              <a:buNone/>
              <a:defRPr sz="1050">
                <a:solidFill>
                  <a:schemeClr val="tx1">
                    <a:lumMod val="65000"/>
                    <a:lumOff val="35000"/>
                  </a:schemeClr>
                </a:solidFill>
              </a:defRPr>
            </a:lvl5pPr>
          </a:lstStyle>
          <a:p>
            <a:pPr lvl="0"/>
            <a:r>
              <a:rPr kumimoji="1" lang="ja-JP" altLang="en-US" dirty="0" smtClean="0"/>
              <a:t>注意事項欄１</a:t>
            </a:r>
          </a:p>
          <a:p>
            <a:pPr lvl="1"/>
            <a:r>
              <a:rPr kumimoji="1" lang="ja-JP" altLang="en-US" dirty="0" smtClean="0"/>
              <a:t>内訳</a:t>
            </a:r>
          </a:p>
        </p:txBody>
      </p:sp>
      <p:sp>
        <p:nvSpPr>
          <p:cNvPr id="28" name="テキスト プレースホルダー 27"/>
          <p:cNvSpPr>
            <a:spLocks noGrp="1"/>
          </p:cNvSpPr>
          <p:nvPr>
            <p:ph type="body" sz="quarter" idx="20"/>
          </p:nvPr>
        </p:nvSpPr>
        <p:spPr>
          <a:xfrm>
            <a:off x="5158451" y="1042988"/>
            <a:ext cx="4567494" cy="4303712"/>
          </a:xfrm>
          <a:prstGeom prst="roundRect">
            <a:avLst>
              <a:gd name="adj" fmla="val 2235"/>
            </a:avLst>
          </a:prstGeom>
          <a:solidFill>
            <a:srgbClr val="4EB691">
              <a:alpha val="50000"/>
            </a:srgbClr>
          </a:solidFill>
          <a:ln>
            <a:noFill/>
          </a:ln>
        </p:spPr>
        <p:txBody>
          <a:bodyPr/>
          <a:lstStyle>
            <a:lvl1pPr marL="0" indent="0" algn="l">
              <a:buNone/>
              <a:defRPr sz="1200">
                <a:solidFill>
                  <a:schemeClr val="tx1">
                    <a:lumMod val="65000"/>
                    <a:lumOff val="35000"/>
                  </a:schemeClr>
                </a:solidFill>
                <a:latin typeface="+mn-ea"/>
                <a:ea typeface="+mn-ea"/>
              </a:defRPr>
            </a:lvl1pPr>
            <a:lvl2pPr marL="457200" indent="0" algn="l">
              <a:buNone/>
              <a:defRPr sz="1200">
                <a:solidFill>
                  <a:schemeClr val="tx1">
                    <a:lumMod val="65000"/>
                    <a:lumOff val="35000"/>
                  </a:schemeClr>
                </a:solidFill>
                <a:latin typeface="+mn-ea"/>
                <a:ea typeface="+mn-ea"/>
              </a:defRPr>
            </a:lvl2pPr>
            <a:lvl3pPr marL="914400" indent="0" algn="l">
              <a:buNone/>
              <a:defRPr sz="1200">
                <a:solidFill>
                  <a:schemeClr val="tx1">
                    <a:lumMod val="65000"/>
                    <a:lumOff val="35000"/>
                  </a:schemeClr>
                </a:solidFill>
                <a:latin typeface="+mn-ea"/>
                <a:ea typeface="+mn-ea"/>
              </a:defRPr>
            </a:lvl3pPr>
            <a:lvl4pPr marL="1371600" indent="0" algn="l">
              <a:buNone/>
              <a:defRPr sz="1200">
                <a:solidFill>
                  <a:schemeClr val="tx1">
                    <a:lumMod val="65000"/>
                    <a:lumOff val="35000"/>
                  </a:schemeClr>
                </a:solidFill>
                <a:latin typeface="+mn-ea"/>
                <a:ea typeface="+mn-ea"/>
              </a:defRPr>
            </a:lvl4pPr>
            <a:lvl5pPr marL="1828800" indent="0" algn="l">
              <a:buNone/>
              <a:defRPr sz="1200">
                <a:solidFill>
                  <a:schemeClr val="tx1">
                    <a:lumMod val="65000"/>
                    <a:lumOff val="35000"/>
                  </a:schemeClr>
                </a:solidFill>
                <a:latin typeface="+mn-ea"/>
                <a:ea typeface="+mn-ea"/>
              </a:defRPr>
            </a:lvl5pPr>
          </a:lstStyle>
          <a:p>
            <a:pPr lvl="0"/>
            <a:r>
              <a:rPr kumimoji="1" lang="ja-JP" altLang="en-US" dirty="0" smtClean="0"/>
              <a:t>マスター テキストの書式設定</a:t>
            </a:r>
          </a:p>
          <a:p>
            <a:pPr lvl="1"/>
            <a:r>
              <a:rPr kumimoji="1" lang="ja-JP" altLang="en-US" dirty="0" smtClean="0"/>
              <a:t>第 </a:t>
            </a:r>
            <a:r>
              <a:rPr kumimoji="1" lang="en-US" altLang="ja-JP" dirty="0" smtClean="0"/>
              <a:t>2 </a:t>
            </a:r>
            <a:r>
              <a:rPr kumimoji="1" lang="ja-JP" altLang="en-US" dirty="0" smtClean="0"/>
              <a:t>レベル</a:t>
            </a:r>
          </a:p>
          <a:p>
            <a:pPr lvl="2"/>
            <a:r>
              <a:rPr kumimoji="1" lang="ja-JP" altLang="en-US" dirty="0" smtClean="0"/>
              <a:t>第 </a:t>
            </a:r>
            <a:r>
              <a:rPr kumimoji="1" lang="en-US" altLang="ja-JP" dirty="0" smtClean="0"/>
              <a:t>3 </a:t>
            </a:r>
            <a:r>
              <a:rPr kumimoji="1" lang="ja-JP" altLang="en-US" dirty="0" smtClean="0"/>
              <a:t>レベル</a:t>
            </a:r>
          </a:p>
          <a:p>
            <a:pPr lvl="3"/>
            <a:r>
              <a:rPr kumimoji="1" lang="ja-JP" altLang="en-US" dirty="0" smtClean="0"/>
              <a:t>第 </a:t>
            </a:r>
            <a:r>
              <a:rPr kumimoji="1" lang="en-US" altLang="ja-JP" dirty="0" smtClean="0"/>
              <a:t>4 </a:t>
            </a:r>
            <a:r>
              <a:rPr kumimoji="1" lang="ja-JP" altLang="en-US" dirty="0" smtClean="0"/>
              <a:t>レベル</a:t>
            </a:r>
          </a:p>
          <a:p>
            <a:pPr lvl="4"/>
            <a:r>
              <a:rPr kumimoji="1" lang="ja-JP" altLang="en-US" dirty="0" smtClean="0"/>
              <a:t>第 </a:t>
            </a:r>
            <a:r>
              <a:rPr kumimoji="1" lang="en-US" altLang="ja-JP" dirty="0" smtClean="0"/>
              <a:t>5 </a:t>
            </a:r>
            <a:r>
              <a:rPr kumimoji="1" lang="ja-JP" altLang="en-US" dirty="0" smtClean="0"/>
              <a:t>レベル</a:t>
            </a:r>
            <a:endParaRPr kumimoji="1" lang="ja-JP" altLang="en-US" dirty="0"/>
          </a:p>
        </p:txBody>
      </p:sp>
      <p:sp>
        <p:nvSpPr>
          <p:cNvPr id="13" name="テキスト プレースホルダー 22"/>
          <p:cNvSpPr>
            <a:spLocks noGrp="1"/>
          </p:cNvSpPr>
          <p:nvPr>
            <p:ph type="body" sz="quarter" idx="21" hasCustomPrompt="1"/>
          </p:nvPr>
        </p:nvSpPr>
        <p:spPr>
          <a:xfrm>
            <a:off x="4953000" y="5446058"/>
            <a:ext cx="4772945" cy="916641"/>
          </a:xfrm>
          <a:prstGeom prst="rect">
            <a:avLst/>
          </a:prstGeom>
        </p:spPr>
        <p:txBody>
          <a:bodyPr numCol="1"/>
          <a:lstStyle>
            <a:lvl1pPr marL="72000" indent="-72000" algn="l">
              <a:buFontTx/>
              <a:buNone/>
              <a:defRPr sz="800" b="0">
                <a:solidFill>
                  <a:schemeClr val="tx1">
                    <a:lumMod val="65000"/>
                    <a:lumOff val="35000"/>
                  </a:schemeClr>
                </a:solidFill>
              </a:defRPr>
            </a:lvl1pPr>
            <a:lvl2pPr marL="72000" indent="-72000" algn="l">
              <a:buFont typeface="Arial" panose="020B0604020202020204" pitchFamily="34" charset="0"/>
              <a:buChar char="•"/>
              <a:defRPr sz="800" b="0">
                <a:solidFill>
                  <a:schemeClr val="tx1">
                    <a:lumMod val="65000"/>
                    <a:lumOff val="35000"/>
                  </a:schemeClr>
                </a:solidFill>
              </a:defRPr>
            </a:lvl2pPr>
            <a:lvl3pPr marL="72000" indent="-72000" algn="l">
              <a:buFont typeface="Arial" panose="020B0604020202020204" pitchFamily="34" charset="0"/>
              <a:buChar char="•"/>
              <a:defRPr sz="1050" b="0">
                <a:solidFill>
                  <a:schemeClr val="tx1">
                    <a:lumMod val="65000"/>
                    <a:lumOff val="35000"/>
                  </a:schemeClr>
                </a:solidFill>
              </a:defRPr>
            </a:lvl3pPr>
            <a:lvl4pPr marL="72000" indent="-72000" algn="l">
              <a:buFont typeface="Arial" panose="020B0604020202020204" pitchFamily="34" charset="0"/>
              <a:buChar char="•"/>
              <a:defRPr sz="1050" b="0">
                <a:solidFill>
                  <a:schemeClr val="tx1">
                    <a:lumMod val="65000"/>
                    <a:lumOff val="35000"/>
                  </a:schemeClr>
                </a:solidFill>
              </a:defRPr>
            </a:lvl4pPr>
            <a:lvl5pPr marL="72000" indent="-72000" algn="l">
              <a:buFont typeface="Arial" panose="020B0604020202020204" pitchFamily="34" charset="0"/>
              <a:buChar char="•"/>
              <a:defRPr sz="1050" b="0">
                <a:solidFill>
                  <a:schemeClr val="tx1">
                    <a:lumMod val="65000"/>
                    <a:lumOff val="35000"/>
                  </a:schemeClr>
                </a:solidFill>
              </a:defRPr>
            </a:lvl5pPr>
          </a:lstStyle>
          <a:p>
            <a:pPr lvl="0"/>
            <a:r>
              <a:rPr kumimoji="1" lang="ja-JP" altLang="en-US" dirty="0" smtClean="0"/>
              <a:t>注意事項欄２</a:t>
            </a:r>
          </a:p>
          <a:p>
            <a:pPr lvl="1"/>
            <a:r>
              <a:rPr kumimoji="1" lang="ja-JP" altLang="en-US" dirty="0" smtClean="0"/>
              <a:t>内訳</a:t>
            </a:r>
            <a:endParaRPr kumimoji="1" lang="ja-JP" altLang="en-US" dirty="0"/>
          </a:p>
        </p:txBody>
      </p:sp>
    </p:spTree>
    <p:extLst>
      <p:ext uri="{BB962C8B-B14F-4D97-AF65-F5344CB8AC3E}">
        <p14:creationId xmlns:p14="http://schemas.microsoft.com/office/powerpoint/2010/main" val="3281962154"/>
      </p:ext>
    </p:extLst>
  </p:cSld>
  <p:clrMapOvr>
    <a:masterClrMapping/>
  </p:clrMapOvr>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お問い合わせ先">
    <p:spTree>
      <p:nvGrpSpPr>
        <p:cNvPr id="1" name=""/>
        <p:cNvGrpSpPr/>
        <p:nvPr/>
      </p:nvGrpSpPr>
      <p:grpSpPr>
        <a:xfrm>
          <a:off x="0" y="0"/>
          <a:ext cx="0" cy="0"/>
          <a:chOff x="0" y="0"/>
          <a:chExt cx="0" cy="0"/>
        </a:xfrm>
      </p:grpSpPr>
      <p:sp>
        <p:nvSpPr>
          <p:cNvPr id="2" name="タイトル 1"/>
          <p:cNvSpPr>
            <a:spLocks noGrp="1"/>
          </p:cNvSpPr>
          <p:nvPr>
            <p:ph type="title" hasCustomPrompt="1"/>
          </p:nvPr>
        </p:nvSpPr>
        <p:spPr/>
        <p:txBody>
          <a:bodyPr/>
          <a:lstStyle>
            <a:lvl1pPr>
              <a:defRPr/>
            </a:lvl1pPr>
          </a:lstStyle>
          <a:p>
            <a:r>
              <a:rPr lang="ja-JP" altLang="en-US" dirty="0" smtClean="0"/>
              <a:t>お問い合わせ先</a:t>
            </a:r>
            <a:endParaRPr lang="ja-JP" altLang="en-US" dirty="0"/>
          </a:p>
        </p:txBody>
      </p:sp>
      <p:sp>
        <p:nvSpPr>
          <p:cNvPr id="8" name="フッター プレースホルダ 7"/>
          <p:cNvSpPr>
            <a:spLocks noGrp="1"/>
          </p:cNvSpPr>
          <p:nvPr>
            <p:ph type="ftr" sz="quarter" idx="11"/>
          </p:nvPr>
        </p:nvSpPr>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9" name="スライド番号プレースホルダ 8"/>
          <p:cNvSpPr>
            <a:spLocks noGrp="1"/>
          </p:cNvSpPr>
          <p:nvPr>
            <p:ph type="sldNum" sz="quarter" idx="12"/>
          </p:nvPr>
        </p:nvSpPr>
        <p:spPr>
          <a:xfrm>
            <a:off x="5007600" y="6585250"/>
            <a:ext cx="527095" cy="259873"/>
          </a:xfrm>
        </p:spPr>
        <p:txBody>
          <a:bodyPr/>
          <a:lstStyle/>
          <a:p>
            <a:fld id="{D1BB40C7-AB44-C647-B8F2-09508EB95348}" type="slidenum">
              <a:rPr lang="ja-JP" altLang="en-US" smtClean="0"/>
              <a:pPr/>
              <a:t>‹#›</a:t>
            </a:fld>
            <a:endParaRPr lang="ja-JP" altLang="en-US" dirty="0"/>
          </a:p>
        </p:txBody>
      </p:sp>
      <p:sp>
        <p:nvSpPr>
          <p:cNvPr id="10" name="角丸四角形 9"/>
          <p:cNvSpPr/>
          <p:nvPr userDrawn="1"/>
        </p:nvSpPr>
        <p:spPr>
          <a:xfrm>
            <a:off x="1624347" y="1981622"/>
            <a:ext cx="6658735" cy="2908203"/>
          </a:xfrm>
          <a:prstGeom prst="roundRect">
            <a:avLst>
              <a:gd name="adj" fmla="val 5418"/>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rgbClr val="4EB691"/>
              </a:solidFill>
            </a:endParaRPr>
          </a:p>
        </p:txBody>
      </p:sp>
      <p:sp>
        <p:nvSpPr>
          <p:cNvPr id="13" name="テキスト プレースホルダー 12"/>
          <p:cNvSpPr>
            <a:spLocks noGrp="1"/>
          </p:cNvSpPr>
          <p:nvPr>
            <p:ph type="body" sz="quarter" idx="13" hasCustomPrompt="1"/>
          </p:nvPr>
        </p:nvSpPr>
        <p:spPr>
          <a:xfrm>
            <a:off x="1624347" y="1572947"/>
            <a:ext cx="6657305" cy="408675"/>
          </a:xfrm>
          <a:prstGeom prst="rect">
            <a:avLst/>
          </a:prstGeom>
        </p:spPr>
        <p:txBody>
          <a:bodyPr anchor="ctr"/>
          <a:lstStyle>
            <a:lvl1pPr marL="0" indent="0" algn="ctr">
              <a:buFontTx/>
              <a:buNone/>
              <a:defRPr sz="1800">
                <a:solidFill>
                  <a:schemeClr val="tx1">
                    <a:lumMod val="65000"/>
                    <a:lumOff val="35000"/>
                  </a:schemeClr>
                </a:solidFill>
              </a:defRPr>
            </a:lvl1pPr>
          </a:lstStyle>
          <a:p>
            <a:pPr lvl="0"/>
            <a:r>
              <a:rPr kumimoji="1" lang="ja-JP" altLang="en-US" dirty="0" smtClean="0"/>
              <a:t>お問い合わせは、下記窓口宛にお願い致します。</a:t>
            </a:r>
            <a:endParaRPr kumimoji="1" lang="ja-JP" altLang="en-US" dirty="0"/>
          </a:p>
        </p:txBody>
      </p:sp>
      <p:sp>
        <p:nvSpPr>
          <p:cNvPr id="17" name="テキスト プレースホルダー 12"/>
          <p:cNvSpPr>
            <a:spLocks noGrp="1"/>
          </p:cNvSpPr>
          <p:nvPr>
            <p:ph type="body" sz="quarter" idx="16" hasCustomPrompt="1"/>
          </p:nvPr>
        </p:nvSpPr>
        <p:spPr>
          <a:xfrm>
            <a:off x="2555360" y="2461382"/>
            <a:ext cx="4826538" cy="737746"/>
          </a:xfrm>
          <a:prstGeom prst="rect">
            <a:avLst/>
          </a:prstGeom>
        </p:spPr>
        <p:txBody>
          <a:bodyPr anchor="ctr"/>
          <a:lstStyle>
            <a:lvl1pPr marL="0" indent="0" algn="ctr">
              <a:buFontTx/>
              <a:buNone/>
              <a:defRPr sz="2000">
                <a:solidFill>
                  <a:srgbClr val="4EB691"/>
                </a:solidFill>
              </a:defRPr>
            </a:lvl1pPr>
          </a:lstStyle>
          <a:p>
            <a:pPr lvl="0"/>
            <a:r>
              <a:rPr kumimoji="1" lang="ja-JP" altLang="en-US" dirty="0" smtClean="0"/>
              <a:t>社名</a:t>
            </a:r>
            <a:r>
              <a:rPr kumimoji="1" lang="en-US" altLang="ja-JP" dirty="0" smtClean="0"/>
              <a:t>/</a:t>
            </a:r>
            <a:r>
              <a:rPr kumimoji="1" lang="ja-JP" altLang="en-US" dirty="0" smtClean="0"/>
              <a:t>担当名</a:t>
            </a:r>
            <a:endParaRPr kumimoji="1" lang="ja-JP" altLang="en-US" dirty="0"/>
          </a:p>
        </p:txBody>
      </p:sp>
      <p:sp>
        <p:nvSpPr>
          <p:cNvPr id="19" name="テキスト プレースホルダー 18"/>
          <p:cNvSpPr>
            <a:spLocks noGrp="1"/>
          </p:cNvSpPr>
          <p:nvPr>
            <p:ph type="body" sz="quarter" idx="17" hasCustomPrompt="1"/>
          </p:nvPr>
        </p:nvSpPr>
        <p:spPr>
          <a:xfrm>
            <a:off x="2556143" y="3429000"/>
            <a:ext cx="4826000" cy="1196975"/>
          </a:xfrm>
          <a:prstGeom prst="rect">
            <a:avLst/>
          </a:prstGeom>
        </p:spPr>
        <p:txBody>
          <a:bodyPr anchor="ctr"/>
          <a:lstStyle>
            <a:lvl1pPr marL="0" indent="0" algn="ctr">
              <a:buFontTx/>
              <a:buNone/>
              <a:defRPr sz="1800" baseline="0">
                <a:solidFill>
                  <a:srgbClr val="4EB691"/>
                </a:solidFill>
              </a:defRPr>
            </a:lvl1pPr>
          </a:lstStyle>
          <a:p>
            <a:pPr lvl="0"/>
            <a:r>
              <a:rPr kumimoji="1" lang="en-US" altLang="ja-JP" dirty="0" smtClean="0"/>
              <a:t>Mail / Tel / Fax </a:t>
            </a:r>
          </a:p>
        </p:txBody>
      </p:sp>
    </p:spTree>
  </p:cSld>
  <p:clrMapOvr>
    <a:masterClrMapping/>
  </p:clrMapOvr>
  <p:timing>
    <p:tnLst>
      <p:par>
        <p:cTn id="1" dur="indefinite" restart="never" nodeType="tmRoot"/>
      </p:par>
    </p:tnLst>
  </p:timing>
  <p:extLst mod="1">
    <p:ext uri="{DCECCB84-F9BA-43D5-87BE-67443E8EF086}">
      <p15:sldGuideLst xmlns="" xmlns:p15="http://schemas.microsoft.com/office/powerpoint/2012/main">
        <p15:guide id="1" orient="horz" pos="2160" userDrawn="1">
          <p15:clr>
            <a:srgbClr val="FBAE40"/>
          </p15:clr>
        </p15:guide>
        <p15:guide id="2" pos="3120" userDrawn="1">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userDrawn="1">
  <p:cSld name="図・テキスト　タイトルのみ">
    <p:spTree>
      <p:nvGrpSpPr>
        <p:cNvPr id="1" name=""/>
        <p:cNvGrpSpPr/>
        <p:nvPr/>
      </p:nvGrpSpPr>
      <p:grpSpPr>
        <a:xfrm>
          <a:off x="0" y="0"/>
          <a:ext cx="0" cy="0"/>
          <a:chOff x="0" y="0"/>
          <a:chExt cx="0" cy="0"/>
        </a:xfrm>
      </p:grpSpPr>
      <p:sp>
        <p:nvSpPr>
          <p:cNvPr id="5" name="スライド番号プレースホルダ 4"/>
          <p:cNvSpPr>
            <a:spLocks noGrp="1"/>
          </p:cNvSpPr>
          <p:nvPr>
            <p:ph type="sldNum" sz="quarter" idx="12"/>
          </p:nvPr>
        </p:nvSpPr>
        <p:spPr/>
        <p:txBody>
          <a:bodyPr/>
          <a:lstStyle/>
          <a:p>
            <a:fld id="{D1BB40C7-AB44-C647-B8F2-09508EB95348}" type="slidenum">
              <a:rPr lang="ja-JP" altLang="en-US" smtClean="0"/>
              <a:pPr/>
              <a:t>‹#›</a:t>
            </a:fld>
            <a:endParaRPr lang="ja-JP" altLang="en-US"/>
          </a:p>
        </p:txBody>
      </p:sp>
      <p:sp>
        <p:nvSpPr>
          <p:cNvPr id="23" name="タイトル 1"/>
          <p:cNvSpPr>
            <a:spLocks noGrp="1"/>
          </p:cNvSpPr>
          <p:nvPr>
            <p:ph type="title"/>
          </p:nvPr>
        </p:nvSpPr>
        <p:spPr>
          <a:xfrm>
            <a:off x="495300" y="245798"/>
            <a:ext cx="8915400" cy="650080"/>
          </a:xfrm>
        </p:spPr>
        <p:txBody>
          <a:bodyPr/>
          <a:lstStyle/>
          <a:p>
            <a:r>
              <a:rPr lang="en-US" altLang="ja-JP" dirty="0">
                <a:solidFill>
                  <a:srgbClr val="4EB691"/>
                </a:solidFill>
                <a:latin typeface="+mj-lt"/>
              </a:rPr>
              <a:t>@</a:t>
            </a:r>
            <a:r>
              <a:rPr lang="en-US" altLang="ja-JP" dirty="0" err="1">
                <a:solidFill>
                  <a:srgbClr val="4EB691"/>
                </a:solidFill>
                <a:latin typeface="+mj-lt"/>
              </a:rPr>
              <a:t>cosme</a:t>
            </a:r>
            <a:r>
              <a:rPr lang="en-US" altLang="ja-JP" dirty="0">
                <a:solidFill>
                  <a:srgbClr val="4EB691"/>
                </a:solidFill>
                <a:latin typeface="+mj-lt"/>
              </a:rPr>
              <a:t> </a:t>
            </a:r>
            <a:r>
              <a:rPr lang="ja-JP" altLang="en-US" dirty="0" smtClean="0">
                <a:solidFill>
                  <a:srgbClr val="4EB691"/>
                </a:solidFill>
                <a:latin typeface="+mj-lt"/>
              </a:rPr>
              <a:t>プロモーションサービス</a:t>
            </a:r>
            <a:r>
              <a:rPr lang="ja-JP" altLang="en-US" dirty="0">
                <a:solidFill>
                  <a:srgbClr val="4EB691"/>
                </a:solidFill>
                <a:latin typeface="+mj-lt"/>
              </a:rPr>
              <a:t>一覧</a:t>
            </a:r>
            <a:endParaRPr kumimoji="1" lang="ja-JP" altLang="en-US" dirty="0">
              <a:solidFill>
                <a:srgbClr val="4EB691"/>
              </a:solidFill>
              <a:latin typeface="+mj-lt"/>
            </a:endParaRPr>
          </a:p>
        </p:txBody>
      </p:sp>
      <p:sp>
        <p:nvSpPr>
          <p:cNvPr id="4" name="フッター プレースホルダ 7"/>
          <p:cNvSpPr>
            <a:spLocks noGrp="1"/>
          </p:cNvSpPr>
          <p:nvPr>
            <p:ph type="ftr" sz="quarter" idx="11"/>
          </p:nvPr>
        </p:nvSpPr>
        <p:spPr>
          <a:xfrm>
            <a:off x="6946900" y="6608851"/>
            <a:ext cx="2463800" cy="234113"/>
          </a:xfrm>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738661132"/>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5" name="フッター プレースホルダ 4"/>
          <p:cNvSpPr>
            <a:spLocks noGrp="1"/>
          </p:cNvSpPr>
          <p:nvPr>
            <p:ph type="ftr" sz="quarter" idx="3"/>
          </p:nvPr>
        </p:nvSpPr>
        <p:spPr>
          <a:xfrm>
            <a:off x="6946900" y="6608851"/>
            <a:ext cx="2463800" cy="234113"/>
          </a:xfrm>
          <a:prstGeom prst="rect">
            <a:avLst/>
          </a:prstGeom>
        </p:spPr>
        <p:txBody>
          <a:bodyPr vert="horz" wrap="none" lIns="91440" tIns="45720" rIns="91440" bIns="45720" rtlCol="0" anchor="ctr"/>
          <a:lstStyle>
            <a:lvl1pPr algn="ctr">
              <a:defRPr sz="1000">
                <a:solidFill>
                  <a:schemeClr val="tx1">
                    <a:tint val="75000"/>
                  </a:schemeClr>
                </a:solidFill>
                <a:latin typeface="+mn-ea"/>
                <a:ea typeface="+mn-ea"/>
                <a:cs typeface="Calibri (本文)"/>
              </a:defRPr>
            </a:lvl1p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6" name="スライド番号プレースホルダ 5"/>
          <p:cNvSpPr>
            <a:spLocks noGrp="1"/>
          </p:cNvSpPr>
          <p:nvPr>
            <p:ph type="sldNum" sz="quarter" idx="4"/>
          </p:nvPr>
        </p:nvSpPr>
        <p:spPr>
          <a:xfrm>
            <a:off x="5007600" y="6585250"/>
            <a:ext cx="527095" cy="259873"/>
          </a:xfrm>
          <a:prstGeom prst="rect">
            <a:avLst/>
          </a:prstGeom>
        </p:spPr>
        <p:txBody>
          <a:bodyPr vert="horz" lIns="91440" tIns="45720" rIns="91440" bIns="45720" rtlCol="0" anchor="ctr"/>
          <a:lstStyle>
            <a:lvl1pPr algn="l">
              <a:defRPr sz="1200" b="1">
                <a:solidFill>
                  <a:schemeClr val="bg1">
                    <a:lumMod val="75000"/>
                  </a:schemeClr>
                </a:solidFill>
                <a:latin typeface="+mn-lt"/>
                <a:ea typeface="+mn-ea"/>
              </a:defRPr>
            </a:lvl1pPr>
          </a:lstStyle>
          <a:p>
            <a:fld id="{D1BB40C7-AB44-C647-B8F2-09508EB95348}" type="slidenum">
              <a:rPr lang="ja-JP" altLang="en-US" smtClean="0"/>
              <a:pPr/>
              <a:t>‹#›</a:t>
            </a:fld>
            <a:endParaRPr lang="ja-JP" altLang="en-US" dirty="0"/>
          </a:p>
        </p:txBody>
      </p:sp>
      <p:pic>
        <p:nvPicPr>
          <p:cNvPr id="17" name="図 16" descr="footer_logo.png"/>
          <p:cNvPicPr>
            <a:picLocks noChangeAspect="1"/>
          </p:cNvPicPr>
          <p:nvPr/>
        </p:nvPicPr>
        <p:blipFill>
          <a:blip r:embed="rId13"/>
          <a:stretch>
            <a:fillRect/>
          </a:stretch>
        </p:blipFill>
        <p:spPr>
          <a:xfrm>
            <a:off x="4462289" y="6623887"/>
            <a:ext cx="444562" cy="176292"/>
          </a:xfrm>
          <a:prstGeom prst="rect">
            <a:avLst/>
          </a:prstGeom>
        </p:spPr>
      </p:pic>
      <p:sp>
        <p:nvSpPr>
          <p:cNvPr id="2" name="タイトル プレースホルダ 1"/>
          <p:cNvSpPr>
            <a:spLocks noGrp="1"/>
          </p:cNvSpPr>
          <p:nvPr>
            <p:ph type="title"/>
          </p:nvPr>
        </p:nvSpPr>
        <p:spPr>
          <a:xfrm>
            <a:off x="495300" y="245798"/>
            <a:ext cx="8915400" cy="650080"/>
          </a:xfrm>
          <a:prstGeom prst="rect">
            <a:avLst/>
          </a:prstGeom>
        </p:spPr>
        <p:txBody>
          <a:bodyPr vert="horz" lIns="91440" tIns="45720" rIns="91440" bIns="45720" rtlCol="0" anchor="ctr">
            <a:normAutofit/>
          </a:bodyPr>
          <a:lstStyle/>
          <a:p>
            <a:r>
              <a:rPr lang="ja-JP" altLang="en-US" dirty="0" smtClean="0"/>
              <a:t>タイトルがここに入ります </a:t>
            </a:r>
            <a:endParaRPr lang="ja-JP" altLang="en-US" dirty="0"/>
          </a:p>
        </p:txBody>
      </p:sp>
      <p:sp>
        <p:nvSpPr>
          <p:cNvPr id="3" name="正方形/長方形 2"/>
          <p:cNvSpPr/>
          <p:nvPr/>
        </p:nvSpPr>
        <p:spPr>
          <a:xfrm>
            <a:off x="0" y="988852"/>
            <a:ext cx="9906000" cy="5542060"/>
          </a:xfrm>
          <a:prstGeom prst="rect">
            <a:avLst/>
          </a:prstGeom>
          <a:solidFill>
            <a:srgbClr val="ECF7F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7" name="直線コネクタ 6"/>
          <p:cNvCxnSpPr/>
          <p:nvPr/>
        </p:nvCxnSpPr>
        <p:spPr>
          <a:xfrm>
            <a:off x="0" y="988852"/>
            <a:ext cx="9906000" cy="0"/>
          </a:xfrm>
          <a:prstGeom prst="line">
            <a:avLst/>
          </a:prstGeom>
          <a:ln w="12700">
            <a:solidFill>
              <a:srgbClr val="A9D8BC"/>
            </a:solidFill>
          </a:ln>
          <a:effectLst/>
        </p:spPr>
        <p:style>
          <a:lnRef idx="2">
            <a:schemeClr val="accent1"/>
          </a:lnRef>
          <a:fillRef idx="0">
            <a:schemeClr val="accent1"/>
          </a:fillRef>
          <a:effectRef idx="1">
            <a:schemeClr val="accent1"/>
          </a:effectRef>
          <a:fontRef idx="minor">
            <a:schemeClr val="tx1"/>
          </a:fontRef>
        </p:style>
      </p:cxnSp>
    </p:spTree>
  </p:cSld>
  <p:clrMap bg1="lt1" tx1="dk1" bg2="lt2" tx2="dk2" accent1="accent1" accent2="accent2" accent3="accent3" accent4="accent4" accent5="accent5" accent6="accent6" hlink="hlink" folHlink="folHlink"/>
  <p:sldLayoutIdLst>
    <p:sldLayoutId id="2147483674" r:id="rId1"/>
    <p:sldLayoutId id="2147483676" r:id="rId2"/>
    <p:sldLayoutId id="2147483675" r:id="rId3"/>
    <p:sldLayoutId id="2147483677" r:id="rId4"/>
    <p:sldLayoutId id="2147483688" r:id="rId5"/>
    <p:sldLayoutId id="2147483683" r:id="rId6"/>
    <p:sldLayoutId id="2147483687" r:id="rId7"/>
    <p:sldLayoutId id="2147483689" r:id="rId8"/>
    <p:sldLayoutId id="2147483690" r:id="rId9"/>
    <p:sldLayoutId id="2147483678" r:id="rId10"/>
    <p:sldLayoutId id="2147483691" r:id="rId11"/>
  </p:sldLayoutIdLst>
  <p:timing>
    <p:tnLst>
      <p:par>
        <p:cTn id="1" dur="indefinite" restart="never" nodeType="tmRoot"/>
      </p:par>
    </p:tnLst>
  </p:timing>
  <p:hf hdr="0" dt="0"/>
  <p:txStyles>
    <p:titleStyle>
      <a:lvl1pPr algn="ctr" defTabSz="457200" rtl="0" eaLnBrk="1" latinLnBrk="0" hangingPunct="1">
        <a:spcBef>
          <a:spcPct val="0"/>
        </a:spcBef>
        <a:buNone/>
        <a:defRPr kumimoji="1" sz="2700" b="1" kern="1200">
          <a:solidFill>
            <a:srgbClr val="4EB691"/>
          </a:solidFill>
          <a:latin typeface=""/>
          <a:ea typeface=""/>
          <a:cs typeface="メイリオ"/>
        </a:defRPr>
      </a:lvl1pPr>
    </p:titleStyle>
    <p:bodyStyle>
      <a:lvl1pPr marL="342900" indent="-342900" algn="l" defTabSz="457200" rtl="0" eaLnBrk="1" latinLnBrk="0" hangingPunct="1">
        <a:spcBef>
          <a:spcPct val="20000"/>
        </a:spcBef>
        <a:buFont typeface="Arial"/>
        <a:buChar char="•"/>
        <a:defRPr kumimoji="1" sz="2000" b="1" kern="1200">
          <a:solidFill>
            <a:srgbClr val="FD6D83"/>
          </a:solidFill>
          <a:latin typeface="メイリオ"/>
          <a:ea typeface="メイリオ"/>
          <a:cs typeface="メイリオ"/>
        </a:defRPr>
      </a:lvl1pPr>
      <a:lvl2pPr marL="742950" indent="-285750" algn="l" defTabSz="457200" rtl="0" eaLnBrk="1" latinLnBrk="0" hangingPunct="1">
        <a:spcBef>
          <a:spcPct val="20000"/>
        </a:spcBef>
        <a:buFont typeface="Arial"/>
        <a:buChar char="–"/>
        <a:defRPr kumimoji="1" sz="2800" kern="1200">
          <a:solidFill>
            <a:schemeClr val="tx1"/>
          </a:solidFill>
          <a:latin typeface="メイリオ"/>
          <a:ea typeface="メイリオ"/>
          <a:cs typeface="メイリオ"/>
        </a:defRPr>
      </a:lvl2pPr>
      <a:lvl3pPr marL="1143000" indent="-228600" algn="l" defTabSz="457200" rtl="0" eaLnBrk="1" latinLnBrk="0" hangingPunct="1">
        <a:spcBef>
          <a:spcPct val="20000"/>
        </a:spcBef>
        <a:buFont typeface="Arial"/>
        <a:buChar char="•"/>
        <a:defRPr kumimoji="1" sz="2400" kern="1200">
          <a:solidFill>
            <a:schemeClr val="tx1"/>
          </a:solidFill>
          <a:latin typeface="メイリオ"/>
          <a:ea typeface="メイリオ"/>
          <a:cs typeface="メイリオ"/>
        </a:defRPr>
      </a:lvl3pPr>
      <a:lvl4pPr marL="16002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4pPr>
      <a:lvl5pPr marL="2057400" indent="-228600" algn="l" defTabSz="457200" rtl="0" eaLnBrk="1" latinLnBrk="0" hangingPunct="1">
        <a:spcBef>
          <a:spcPct val="20000"/>
        </a:spcBef>
        <a:buFont typeface="Arial"/>
        <a:buChar char="»"/>
        <a:defRPr kumimoji="1" sz="2000" kern="1200">
          <a:solidFill>
            <a:schemeClr val="tx1"/>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p:bodyStyle>
    <p:otherStyle>
      <a:defPPr>
        <a:defRPr lang="ja-JP"/>
      </a:defPPr>
      <a:lvl1pPr marL="0" algn="l" defTabSz="457200" rtl="0" eaLnBrk="1" latinLnBrk="0" hangingPunct="1">
        <a:defRPr kumimoji="1" sz="1800" kern="1200">
          <a:solidFill>
            <a:schemeClr val="tx1"/>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png"/><Relationship Id="rId1" Type="http://schemas.openxmlformats.org/officeDocument/2006/relationships/slideLayout" Target="../slideLayouts/slideLayout6.xml"/><Relationship Id="rId5" Type="http://schemas.openxmlformats.org/officeDocument/2006/relationships/image" Target="../media/image14.png"/><Relationship Id="rId4" Type="http://schemas.openxmlformats.org/officeDocument/2006/relationships/image" Target="../media/image13.png"/></Relationships>
</file>

<file path=ppt/slides/_rels/slide4.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6.xml"/><Relationship Id="rId5" Type="http://schemas.openxmlformats.org/officeDocument/2006/relationships/image" Target="../media/image15.png"/><Relationship Id="rId4" Type="http://schemas.openxmlformats.org/officeDocument/2006/relationships/chart" Target="../charts/char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8" Type="http://schemas.openxmlformats.org/officeDocument/2006/relationships/image" Target="../media/image21.png"/><Relationship Id="rId13" Type="http://schemas.openxmlformats.org/officeDocument/2006/relationships/image" Target="../media/image26.png"/><Relationship Id="rId3" Type="http://schemas.openxmlformats.org/officeDocument/2006/relationships/image" Target="../media/image16.png"/><Relationship Id="rId7" Type="http://schemas.openxmlformats.org/officeDocument/2006/relationships/image" Target="../media/image20.png"/><Relationship Id="rId12" Type="http://schemas.openxmlformats.org/officeDocument/2006/relationships/image" Target="../media/image25.png"/><Relationship Id="rId2" Type="http://schemas.openxmlformats.org/officeDocument/2006/relationships/notesSlide" Target="../notesSlides/notesSlide5.xml"/><Relationship Id="rId16" Type="http://schemas.openxmlformats.org/officeDocument/2006/relationships/image" Target="../media/image29.png"/><Relationship Id="rId1" Type="http://schemas.openxmlformats.org/officeDocument/2006/relationships/slideLayout" Target="../slideLayouts/slideLayout6.xml"/><Relationship Id="rId6" Type="http://schemas.openxmlformats.org/officeDocument/2006/relationships/image" Target="../media/image19.png"/><Relationship Id="rId11" Type="http://schemas.openxmlformats.org/officeDocument/2006/relationships/image" Target="../media/image24.png"/><Relationship Id="rId5" Type="http://schemas.openxmlformats.org/officeDocument/2006/relationships/image" Target="../media/image18.png"/><Relationship Id="rId15" Type="http://schemas.openxmlformats.org/officeDocument/2006/relationships/image" Target="../media/image28.png"/><Relationship Id="rId10" Type="http://schemas.openxmlformats.org/officeDocument/2006/relationships/image" Target="../media/image23.png"/><Relationship Id="rId4" Type="http://schemas.openxmlformats.org/officeDocument/2006/relationships/image" Target="../media/image17.png"/><Relationship Id="rId9" Type="http://schemas.openxmlformats.org/officeDocument/2006/relationships/image" Target="../media/image22.png"/><Relationship Id="rId14" Type="http://schemas.openxmlformats.org/officeDocument/2006/relationships/image" Target="../media/image27.png"/></Relationships>
</file>

<file path=ppt/slides/_rels/slide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6.xml"/><Relationship Id="rId1" Type="http://schemas.openxmlformats.org/officeDocument/2006/relationships/slideLayout" Target="../slideLayouts/slideLayout8.xml"/><Relationship Id="rId6" Type="http://schemas.openxmlformats.org/officeDocument/2006/relationships/image" Target="../media/image33.png"/><Relationship Id="rId5" Type="http://schemas.openxmlformats.org/officeDocument/2006/relationships/image" Target="../media/image32.png"/><Relationship Id="rId4" Type="http://schemas.openxmlformats.org/officeDocument/2006/relationships/image" Target="../media/image31.png"/></Relationships>
</file>

<file path=ppt/slides/_rels/slide9.xml.rels><?xml version="1.0" encoding="UTF-8" standalone="yes"?>
<Relationships xmlns="http://schemas.openxmlformats.org/package/2006/relationships"><Relationship Id="rId3" Type="http://schemas.openxmlformats.org/officeDocument/2006/relationships/image" Target="../media/image34.png"/><Relationship Id="rId7" Type="http://schemas.openxmlformats.org/officeDocument/2006/relationships/image" Target="../media/image37.png"/><Relationship Id="rId2" Type="http://schemas.openxmlformats.org/officeDocument/2006/relationships/notesSlide" Target="../notesSlides/notesSlide7.xml"/><Relationship Id="rId1" Type="http://schemas.openxmlformats.org/officeDocument/2006/relationships/slideLayout" Target="../slideLayouts/slideLayout8.xml"/><Relationship Id="rId6" Type="http://schemas.openxmlformats.org/officeDocument/2006/relationships/image" Target="../media/image36.png"/><Relationship Id="rId5" Type="http://schemas.openxmlformats.org/officeDocument/2006/relationships/image" Target="../media/image30.png"/><Relationship Id="rId4" Type="http://schemas.openxmlformats.org/officeDocument/2006/relationships/image" Target="../media/image35.png"/></Relationships>
</file>

<file path=ppt/slides/_rels/slide10.xml.rels><?xml version="1.0" encoding="UTF-8" standalone="yes"?>
<Relationships xmlns="http://schemas.openxmlformats.org/package/2006/relationships"><Relationship Id="rId8" Type="http://schemas.openxmlformats.org/officeDocument/2006/relationships/image" Target="../media/image41.png"/><Relationship Id="rId3" Type="http://schemas.openxmlformats.org/officeDocument/2006/relationships/image" Target="../media/image8.png"/><Relationship Id="rId7" Type="http://schemas.openxmlformats.org/officeDocument/2006/relationships/image" Target="../media/image16.png"/><Relationship Id="rId2" Type="http://schemas.openxmlformats.org/officeDocument/2006/relationships/notesSlide" Target="../notesSlides/notesSlide8.xml"/><Relationship Id="rId1" Type="http://schemas.openxmlformats.org/officeDocument/2006/relationships/slideLayout" Target="../slideLayouts/slideLayout8.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png"/><Relationship Id="rId9" Type="http://schemas.openxmlformats.org/officeDocument/2006/relationships/image" Target="../media/image42.png"/></Relationships>
</file>

<file path=ppt/slides/_rels/slide11.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8.png"/><Relationship Id="rId7" Type="http://schemas.openxmlformats.org/officeDocument/2006/relationships/image" Target="../media/image41.png"/><Relationship Id="rId2" Type="http://schemas.openxmlformats.org/officeDocument/2006/relationships/notesSlide" Target="../notesSlides/notesSlide9.xml"/><Relationship Id="rId1" Type="http://schemas.openxmlformats.org/officeDocument/2006/relationships/slideLayout" Target="../slideLayouts/slideLayout8.xml"/><Relationship Id="rId6" Type="http://schemas.openxmlformats.org/officeDocument/2006/relationships/image" Target="../media/image42.png"/><Relationship Id="rId5" Type="http://schemas.openxmlformats.org/officeDocument/2006/relationships/image" Target="../media/image16.png"/><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43.png"/></Relationships>
</file>

<file path=ppt/slides/_rels/slide1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1.xml"/><Relationship Id="rId1" Type="http://schemas.openxmlformats.org/officeDocument/2006/relationships/slideLayout" Target="../slideLayouts/slideLayout8.xml"/><Relationship Id="rId6" Type="http://schemas.openxmlformats.org/officeDocument/2006/relationships/image" Target="../media/image46.png"/><Relationship Id="rId5" Type="http://schemas.openxmlformats.org/officeDocument/2006/relationships/image" Target="../media/image45.png"/><Relationship Id="rId4" Type="http://schemas.openxmlformats.org/officeDocument/2006/relationships/image" Target="../media/image44.png"/></Relationships>
</file>

<file path=ppt/slides/_rels/slide14.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notesSlide" Target="../notesSlides/notesSlide12.xml"/><Relationship Id="rId1" Type="http://schemas.openxmlformats.org/officeDocument/2006/relationships/slideLayout" Target="../slideLayouts/slideLayout8.xml"/><Relationship Id="rId5" Type="http://schemas.openxmlformats.org/officeDocument/2006/relationships/image" Target="../media/image43.png"/><Relationship Id="rId4" Type="http://schemas.openxmlformats.org/officeDocument/2006/relationships/image" Target="../media/image48.jpeg"/></Relationships>
</file>

<file path=ppt/slides/_rels/slide1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8.xml"/><Relationship Id="rId4" Type="http://schemas.openxmlformats.org/officeDocument/2006/relationships/image" Target="../media/image50.png"/></Relationships>
</file>

<file path=ppt/slides/_rels/slide16.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8.xml"/><Relationship Id="rId5" Type="http://schemas.openxmlformats.org/officeDocument/2006/relationships/image" Target="../media/image37.png"/><Relationship Id="rId4" Type="http://schemas.openxmlformats.org/officeDocument/2006/relationships/image" Target="../media/image50.png"/></Relationships>
</file>

<file path=ppt/slides/_rels/slide17.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8.png"/><Relationship Id="rId1" Type="http://schemas.openxmlformats.org/officeDocument/2006/relationships/slideLayout" Target="../slideLayouts/slideLayout8.xml"/></Relationships>
</file>

<file path=ppt/slides/_rels/slide18.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3.xm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4.xml"/><Relationship Id="rId1" Type="http://schemas.openxmlformats.org/officeDocument/2006/relationships/slideLayout" Target="../slideLayouts/slideLayout8.xml"/><Relationship Id="rId4" Type="http://schemas.openxmlformats.org/officeDocument/2006/relationships/image" Target="../media/image51.png"/></Relationships>
</file>

<file path=ppt/slides/_rels/slide20.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5.xml"/><Relationship Id="rId1" Type="http://schemas.openxmlformats.org/officeDocument/2006/relationships/slideLayout" Target="../slideLayouts/slideLayout8.xml"/><Relationship Id="rId4" Type="http://schemas.openxmlformats.org/officeDocument/2006/relationships/image" Target="../media/image52.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16.xml"/><Relationship Id="rId1" Type="http://schemas.openxmlformats.org/officeDocument/2006/relationships/slideLayout" Target="../slideLayouts/slideLayout8.xml"/><Relationship Id="rId4" Type="http://schemas.openxmlformats.org/officeDocument/2006/relationships/image" Target="../media/image53.png"/></Relationships>
</file>

<file path=ppt/slides/_rels/slide22.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17.xml"/><Relationship Id="rId1" Type="http://schemas.openxmlformats.org/officeDocument/2006/relationships/slideLayout" Target="../slideLayouts/slideLayout8.xml"/><Relationship Id="rId6" Type="http://schemas.openxmlformats.org/officeDocument/2006/relationships/image" Target="../media/image30.png"/><Relationship Id="rId5" Type="http://schemas.openxmlformats.org/officeDocument/2006/relationships/image" Target="../media/image56.png"/><Relationship Id="rId4" Type="http://schemas.openxmlformats.org/officeDocument/2006/relationships/image" Target="../media/image55.png"/></Relationships>
</file>

<file path=ppt/slides/_rels/slide2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8.xml"/><Relationship Id="rId1" Type="http://schemas.openxmlformats.org/officeDocument/2006/relationships/slideLayout" Target="../slideLayouts/slideLayout8.xml"/><Relationship Id="rId5" Type="http://schemas.openxmlformats.org/officeDocument/2006/relationships/image" Target="../media/image58.jpeg"/><Relationship Id="rId4" Type="http://schemas.openxmlformats.org/officeDocument/2006/relationships/image" Target="../media/image57.png"/></Relationships>
</file>

<file path=ppt/slides/_rels/slide24.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19.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61.jpeg"/><Relationship Id="rId4" Type="http://schemas.openxmlformats.org/officeDocument/2006/relationships/image" Target="../media/image60.png"/></Relationships>
</file>

<file path=ppt/slides/_rels/slide25.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8" Type="http://schemas.openxmlformats.org/officeDocument/2006/relationships/image" Target="../media/image67.png"/><Relationship Id="rId3" Type="http://schemas.openxmlformats.org/officeDocument/2006/relationships/image" Target="../media/image62.png"/><Relationship Id="rId7" Type="http://schemas.openxmlformats.org/officeDocument/2006/relationships/image" Target="../media/image66.png"/><Relationship Id="rId2"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65.png"/><Relationship Id="rId11" Type="http://schemas.openxmlformats.org/officeDocument/2006/relationships/image" Target="../media/image70.png"/><Relationship Id="rId5" Type="http://schemas.openxmlformats.org/officeDocument/2006/relationships/image" Target="../media/image64.png"/><Relationship Id="rId10" Type="http://schemas.openxmlformats.org/officeDocument/2006/relationships/image" Target="../media/image69.png"/><Relationship Id="rId4" Type="http://schemas.openxmlformats.org/officeDocument/2006/relationships/image" Target="../media/image63.jpeg"/><Relationship Id="rId9" Type="http://schemas.openxmlformats.org/officeDocument/2006/relationships/image" Target="../media/image68.png"/></Relationships>
</file>

<file path=ppt/slides/_rels/slide31.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1.xml"/></Relationships>
</file>

<file path=ppt/slides/_rels/slide32.xml.rels><?xml version="1.0" encoding="UTF-8" standalone="yes"?>
<Relationships xmlns="http://schemas.openxmlformats.org/package/2006/relationships"><Relationship Id="rId8" Type="http://schemas.openxmlformats.org/officeDocument/2006/relationships/image" Target="../media/image74.png"/><Relationship Id="rId13" Type="http://schemas.openxmlformats.org/officeDocument/2006/relationships/image" Target="../media/image77.png"/><Relationship Id="rId3" Type="http://schemas.openxmlformats.org/officeDocument/2006/relationships/image" Target="../media/image65.png"/><Relationship Id="rId7" Type="http://schemas.openxmlformats.org/officeDocument/2006/relationships/image" Target="../media/image69.png"/><Relationship Id="rId12" Type="http://schemas.openxmlformats.org/officeDocument/2006/relationships/image" Target="../media/image67.png"/><Relationship Id="rId2" Type="http://schemas.openxmlformats.org/officeDocument/2006/relationships/image" Target="../media/image30.png"/><Relationship Id="rId16" Type="http://schemas.openxmlformats.org/officeDocument/2006/relationships/image" Target="../media/image79.png"/><Relationship Id="rId1" Type="http://schemas.openxmlformats.org/officeDocument/2006/relationships/slideLayout" Target="../slideLayouts/slideLayout8.xml"/><Relationship Id="rId6" Type="http://schemas.openxmlformats.org/officeDocument/2006/relationships/image" Target="../media/image68.png"/><Relationship Id="rId11" Type="http://schemas.openxmlformats.org/officeDocument/2006/relationships/image" Target="../media/image66.png"/><Relationship Id="rId5" Type="http://schemas.openxmlformats.org/officeDocument/2006/relationships/image" Target="../media/image64.png"/><Relationship Id="rId15" Type="http://schemas.openxmlformats.org/officeDocument/2006/relationships/image" Target="../media/image78.png"/><Relationship Id="rId10" Type="http://schemas.openxmlformats.org/officeDocument/2006/relationships/image" Target="../media/image76.png"/><Relationship Id="rId4" Type="http://schemas.openxmlformats.org/officeDocument/2006/relationships/image" Target="../media/image73.png"/><Relationship Id="rId9" Type="http://schemas.openxmlformats.org/officeDocument/2006/relationships/image" Target="../media/image75.png"/><Relationship Id="rId14" Type="http://schemas.microsoft.com/office/2007/relationships/hdphoto" Target="../media/hdphoto1.wdp"/></Relationships>
</file>

<file path=ppt/slides/_rels/slide33.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80.png"/><Relationship Id="rId1" Type="http://schemas.openxmlformats.org/officeDocument/2006/relationships/slideLayout" Target="../slideLayouts/slideLayout11.xml"/></Relationships>
</file>

<file path=ppt/slides/_rels/slide34.xml.rels><?xml version="1.0" encoding="UTF-8" standalone="yes"?>
<Relationships xmlns="http://schemas.openxmlformats.org/package/2006/relationships"><Relationship Id="rId8" Type="http://schemas.openxmlformats.org/officeDocument/2006/relationships/image" Target="../media/image82.png"/><Relationship Id="rId3" Type="http://schemas.openxmlformats.org/officeDocument/2006/relationships/image" Target="../media/image65.png"/><Relationship Id="rId7" Type="http://schemas.openxmlformats.org/officeDocument/2006/relationships/image" Target="../media/image81.png"/><Relationship Id="rId2" Type="http://schemas.openxmlformats.org/officeDocument/2006/relationships/image" Target="../media/image30.png"/><Relationship Id="rId1" Type="http://schemas.openxmlformats.org/officeDocument/2006/relationships/slideLayout" Target="../slideLayouts/slideLayout8.xml"/><Relationship Id="rId6" Type="http://schemas.openxmlformats.org/officeDocument/2006/relationships/image" Target="../media/image70.png"/><Relationship Id="rId5" Type="http://schemas.openxmlformats.org/officeDocument/2006/relationships/image" Target="../media/image63.jpeg"/><Relationship Id="rId4" Type="http://schemas.openxmlformats.org/officeDocument/2006/relationships/image" Target="../media/image62.png"/><Relationship Id="rId9" Type="http://schemas.openxmlformats.org/officeDocument/2006/relationships/image" Target="../media/image83.png"/></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notesSlide" Target="../notesSlides/notesSlide25.xml"/><Relationship Id="rId1" Type="http://schemas.openxmlformats.org/officeDocument/2006/relationships/slideLayout" Target="../slideLayouts/slideLayout4.xml"/><Relationship Id="rId6" Type="http://schemas.openxmlformats.org/officeDocument/2006/relationships/image" Target="../media/image85.png"/><Relationship Id="rId5" Type="http://schemas.openxmlformats.org/officeDocument/2006/relationships/image" Target="../media/image15.png"/><Relationship Id="rId4" Type="http://schemas.openxmlformats.org/officeDocument/2006/relationships/image" Target="../media/image8.png"/></Relationships>
</file>

<file path=ppt/slides/_rels/slide3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26.xml"/><Relationship Id="rId1" Type="http://schemas.openxmlformats.org/officeDocument/2006/relationships/slideLayout" Target="../slideLayouts/slideLayout4.xml"/><Relationship Id="rId4" Type="http://schemas.openxmlformats.org/officeDocument/2006/relationships/image" Target="../media/image15.png"/></Relationships>
</file>

<file path=ppt/slides/_rels/slide38.xml.rels><?xml version="1.0" encoding="UTF-8" standalone="yes"?>
<Relationships xmlns="http://schemas.openxmlformats.org/package/2006/relationships"><Relationship Id="rId3" Type="http://schemas.openxmlformats.org/officeDocument/2006/relationships/image" Target="../media/image85.png"/><Relationship Id="rId2" Type="http://schemas.openxmlformats.org/officeDocument/2006/relationships/notesSlide" Target="../notesSlides/notesSlide27.xml"/><Relationship Id="rId1" Type="http://schemas.openxmlformats.org/officeDocument/2006/relationships/slideLayout" Target="../slideLayouts/slideLayout8.xml"/><Relationship Id="rId6" Type="http://schemas.openxmlformats.org/officeDocument/2006/relationships/image" Target="../media/image86.png"/><Relationship Id="rId5" Type="http://schemas.openxmlformats.org/officeDocument/2006/relationships/image" Target="../media/image15.png"/><Relationship Id="rId4" Type="http://schemas.openxmlformats.org/officeDocument/2006/relationships/image" Target="../media/image30.png"/></Relationships>
</file>

<file path=ppt/slides/_rels/slide3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28.xml"/><Relationship Id="rId1" Type="http://schemas.openxmlformats.org/officeDocument/2006/relationships/slideLayout" Target="../slideLayouts/slideLayout8.xml"/><Relationship Id="rId6" Type="http://schemas.openxmlformats.org/officeDocument/2006/relationships/image" Target="../media/image86.png"/><Relationship Id="rId5" Type="http://schemas.openxmlformats.org/officeDocument/2006/relationships/image" Target="../media/image85.png"/><Relationship Id="rId4" Type="http://schemas.openxmlformats.org/officeDocument/2006/relationships/image" Target="../media/image15.png"/></Relationships>
</file>

<file path=ppt/slides/_rels/slide40.xml.rels><?xml version="1.0" encoding="UTF-8" standalone="yes"?>
<Relationships xmlns="http://schemas.openxmlformats.org/package/2006/relationships"><Relationship Id="rId3" Type="http://schemas.openxmlformats.org/officeDocument/2006/relationships/image" Target="../media/image43.png"/><Relationship Id="rId7" Type="http://schemas.openxmlformats.org/officeDocument/2006/relationships/image" Target="../media/image89.png"/><Relationship Id="rId2" Type="http://schemas.openxmlformats.org/officeDocument/2006/relationships/notesSlide" Target="../notesSlides/notesSlide29.xml"/><Relationship Id="rId1" Type="http://schemas.openxmlformats.org/officeDocument/2006/relationships/slideLayout" Target="../slideLayouts/slideLayout8.xml"/><Relationship Id="rId6" Type="http://schemas.openxmlformats.org/officeDocument/2006/relationships/image" Target="../media/image88.png"/><Relationship Id="rId5" Type="http://schemas.openxmlformats.org/officeDocument/2006/relationships/image" Target="../media/image87.png"/><Relationship Id="rId4" Type="http://schemas.openxmlformats.org/officeDocument/2006/relationships/image" Target="../media/image15.png"/></Relationships>
</file>

<file path=ppt/slides/_rels/slide41.xml.rels><?xml version="1.0" encoding="UTF-8" standalone="yes"?>
<Relationships xmlns="http://schemas.openxmlformats.org/package/2006/relationships"><Relationship Id="rId3" Type="http://schemas.openxmlformats.org/officeDocument/2006/relationships/image" Target="../media/image87.png"/><Relationship Id="rId7" Type="http://schemas.openxmlformats.org/officeDocument/2006/relationships/image" Target="../media/image15.png"/><Relationship Id="rId2" Type="http://schemas.openxmlformats.org/officeDocument/2006/relationships/notesSlide" Target="../notesSlides/notesSlide30.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89.png"/><Relationship Id="rId4" Type="http://schemas.openxmlformats.org/officeDocument/2006/relationships/image" Target="../media/image88.png"/></Relationships>
</file>

<file path=ppt/slides/_rels/slide42.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image" Target="../media/image89.png"/><Relationship Id="rId7" Type="http://schemas.openxmlformats.org/officeDocument/2006/relationships/image" Target="../media/image90.png"/><Relationship Id="rId2" Type="http://schemas.openxmlformats.org/officeDocument/2006/relationships/notesSlide" Target="../notesSlides/notesSlide31.xml"/><Relationship Id="rId1" Type="http://schemas.openxmlformats.org/officeDocument/2006/relationships/slideLayout" Target="../slideLayouts/slideLayout8.xml"/><Relationship Id="rId6" Type="http://schemas.openxmlformats.org/officeDocument/2006/relationships/image" Target="../media/image43.png"/><Relationship Id="rId5" Type="http://schemas.openxmlformats.org/officeDocument/2006/relationships/image" Target="../media/image15.png"/><Relationship Id="rId4" Type="http://schemas.openxmlformats.org/officeDocument/2006/relationships/image" Target="../media/image8.png"/><Relationship Id="rId9" Type="http://schemas.openxmlformats.org/officeDocument/2006/relationships/image" Target="../media/image85.png"/></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8" Type="http://schemas.openxmlformats.org/officeDocument/2006/relationships/image" Target="../media/image95.png"/><Relationship Id="rId3" Type="http://schemas.openxmlformats.org/officeDocument/2006/relationships/image" Target="../media/image91.png"/><Relationship Id="rId7" Type="http://schemas.openxmlformats.org/officeDocument/2006/relationships/image" Target="../media/image94.jpeg"/><Relationship Id="rId2" Type="http://schemas.openxmlformats.org/officeDocument/2006/relationships/notesSlide" Target="../notesSlides/notesSlide33.xml"/><Relationship Id="rId1" Type="http://schemas.openxmlformats.org/officeDocument/2006/relationships/slideLayout" Target="../slideLayouts/slideLayout4.xml"/><Relationship Id="rId6" Type="http://schemas.openxmlformats.org/officeDocument/2006/relationships/image" Target="../media/image93.png"/><Relationship Id="rId5" Type="http://schemas.openxmlformats.org/officeDocument/2006/relationships/image" Target="../media/image92.png"/><Relationship Id="rId4" Type="http://schemas.openxmlformats.org/officeDocument/2006/relationships/image" Target="../media/image7.png"/></Relationships>
</file>

<file path=ppt/slides/_rels/slide45.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4.xml"/><Relationship Id="rId1" Type="http://schemas.openxmlformats.org/officeDocument/2006/relationships/slideLayout" Target="../slideLayouts/slideLayout4.xml"/></Relationships>
</file>

<file path=ppt/slides/_rels/slide46.xml.rels><?xml version="1.0" encoding="UTF-8" standalone="yes"?>
<Relationships xmlns="http://schemas.openxmlformats.org/package/2006/relationships"><Relationship Id="rId3" Type="http://schemas.openxmlformats.org/officeDocument/2006/relationships/image" Target="../media/image96.png"/><Relationship Id="rId2" Type="http://schemas.openxmlformats.org/officeDocument/2006/relationships/notesSlide" Target="../notesSlides/notesSlide35.xml"/><Relationship Id="rId1" Type="http://schemas.openxmlformats.org/officeDocument/2006/relationships/slideLayout" Target="../slideLayouts/slideLayout8.xml"/><Relationship Id="rId5" Type="http://schemas.openxmlformats.org/officeDocument/2006/relationships/image" Target="../media/image7.png"/><Relationship Id="rId4" Type="http://schemas.openxmlformats.org/officeDocument/2006/relationships/image" Target="../media/image97.png"/></Relationships>
</file>

<file path=ppt/slides/_rels/slide47.xml.rels><?xml version="1.0" encoding="UTF-8" standalone="yes"?>
<Relationships xmlns="http://schemas.openxmlformats.org/package/2006/relationships"><Relationship Id="rId3" Type="http://schemas.openxmlformats.org/officeDocument/2006/relationships/image" Target="../media/image98.png"/><Relationship Id="rId2" Type="http://schemas.openxmlformats.org/officeDocument/2006/relationships/notesSlide" Target="../notesSlides/notesSlide36.xml"/><Relationship Id="rId1" Type="http://schemas.openxmlformats.org/officeDocument/2006/relationships/slideLayout" Target="../slideLayouts/slideLayout8.xml"/><Relationship Id="rId6" Type="http://schemas.openxmlformats.org/officeDocument/2006/relationships/image" Target="../media/image7.png"/><Relationship Id="rId5" Type="http://schemas.openxmlformats.org/officeDocument/2006/relationships/image" Target="../media/image100.png"/><Relationship Id="rId4" Type="http://schemas.openxmlformats.org/officeDocument/2006/relationships/image" Target="../media/image99.jpeg"/></Relationships>
</file>

<file path=ppt/slides/_rels/slide48.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7.xml"/><Relationship Id="rId1" Type="http://schemas.openxmlformats.org/officeDocument/2006/relationships/slideLayout" Target="../slideLayouts/slideLayout8.xml"/><Relationship Id="rId4" Type="http://schemas.openxmlformats.org/officeDocument/2006/relationships/image" Target="../media/image92.png"/></Relationships>
</file>

<file path=ppt/slides/_rels/slide49.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8.xml"/><Relationship Id="rId1" Type="http://schemas.openxmlformats.org/officeDocument/2006/relationships/slideLayout" Target="../slideLayouts/slideLayout8.xml"/><Relationship Id="rId5" Type="http://schemas.openxmlformats.org/officeDocument/2006/relationships/image" Target="../media/image102.png"/><Relationship Id="rId4" Type="http://schemas.openxmlformats.org/officeDocument/2006/relationships/image" Target="../media/image101.png"/></Relationships>
</file>

<file path=ppt/slides/_rels/slide50.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39.xml"/><Relationship Id="rId1" Type="http://schemas.openxmlformats.org/officeDocument/2006/relationships/slideLayout" Target="../slideLayouts/slideLayout6.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1.xml"/><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42.xml"/><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3.xml"/><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4.xml"/><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3" Type="http://schemas.openxmlformats.org/officeDocument/2006/relationships/image" Target="../media/image103.png"/><Relationship Id="rId2" Type="http://schemas.openxmlformats.org/officeDocument/2006/relationships/notesSlide" Target="../notesSlides/notesSlide45.xml"/><Relationship Id="rId1" Type="http://schemas.openxmlformats.org/officeDocument/2006/relationships/slideLayout" Target="../slideLayouts/slideLayout6.xml"/><Relationship Id="rId4" Type="http://schemas.openxmlformats.org/officeDocument/2006/relationships/image" Target="../media/image30.png"/></Relationships>
</file>

<file path=ppt/slides/_rels/slide57.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notesSlide" Target="../notesSlides/notesSlide46.xml"/><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8.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49.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1.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50.xml"/><Relationship Id="rId1" Type="http://schemas.openxmlformats.org/officeDocument/2006/relationships/slideLayout" Target="../slideLayouts/slideLayout6.xml"/><Relationship Id="rId4" Type="http://schemas.openxmlformats.org/officeDocument/2006/relationships/image" Target="../media/image15.png"/></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2.xml"/><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53.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6.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3" Type="http://schemas.openxmlformats.org/officeDocument/2006/relationships/image" Target="../media/image104.png"/><Relationship Id="rId2" Type="http://schemas.openxmlformats.org/officeDocument/2006/relationships/notesSlide" Target="../notesSlides/notesSlide60.xml"/><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テキスト プレースホルダー 8"/>
          <p:cNvSpPr>
            <a:spLocks noGrp="1"/>
          </p:cNvSpPr>
          <p:nvPr>
            <p:ph type="body" sz="quarter" idx="12"/>
          </p:nvPr>
        </p:nvSpPr>
        <p:spPr>
          <a:xfrm>
            <a:off x="916303" y="1365081"/>
            <a:ext cx="8070850" cy="1904920"/>
          </a:xfrm>
        </p:spPr>
        <p:txBody>
          <a:bodyPr/>
          <a:lstStyle/>
          <a:p>
            <a:r>
              <a:rPr lang="en-US" altLang="ja-JP" dirty="0" smtClean="0"/>
              <a:t>Display</a:t>
            </a:r>
            <a:r>
              <a:rPr lang="ja-JP" altLang="en-US" dirty="0"/>
              <a:t> </a:t>
            </a:r>
            <a:r>
              <a:rPr lang="ja-JP" altLang="en-US" dirty="0" smtClean="0"/>
              <a:t>･ </a:t>
            </a:r>
            <a:r>
              <a:rPr lang="en-US" altLang="ja-JP" dirty="0" smtClean="0"/>
              <a:t>Mail</a:t>
            </a:r>
          </a:p>
          <a:p>
            <a:r>
              <a:rPr lang="en-US" altLang="ja-JP" dirty="0"/>
              <a:t>S</a:t>
            </a:r>
            <a:r>
              <a:rPr lang="en-US" altLang="ja-JP" dirty="0" smtClean="0"/>
              <a:t>ervice</a:t>
            </a:r>
          </a:p>
        </p:txBody>
      </p:sp>
      <p:sp>
        <p:nvSpPr>
          <p:cNvPr id="10" name="テキスト プレースホルダー 9"/>
          <p:cNvSpPr>
            <a:spLocks noGrp="1"/>
          </p:cNvSpPr>
          <p:nvPr>
            <p:ph type="body" sz="quarter" idx="13"/>
          </p:nvPr>
        </p:nvSpPr>
        <p:spPr/>
        <p:txBody>
          <a:bodyPr/>
          <a:lstStyle/>
          <a:p>
            <a:r>
              <a:rPr kumimoji="1" lang="ja-JP" altLang="en-US" dirty="0" smtClean="0"/>
              <a:t>ディスプレイ広告・メール広告</a:t>
            </a:r>
            <a:endParaRPr kumimoji="1" lang="en-US" altLang="ja-JP" dirty="0" smtClean="0"/>
          </a:p>
          <a:p>
            <a:r>
              <a:rPr lang="ja-JP" altLang="en-US" dirty="0"/>
              <a:t>サービス資料</a:t>
            </a:r>
            <a:endParaRPr kumimoji="1" lang="en-US" altLang="ja-JP" dirty="0" smtClean="0"/>
          </a:p>
        </p:txBody>
      </p:sp>
      <p:sp>
        <p:nvSpPr>
          <p:cNvPr id="11" name="テキスト プレースホルダー 10"/>
          <p:cNvSpPr>
            <a:spLocks noGrp="1"/>
          </p:cNvSpPr>
          <p:nvPr>
            <p:ph type="body" sz="quarter" idx="14"/>
          </p:nvPr>
        </p:nvSpPr>
        <p:spPr/>
        <p:txBody>
          <a:bodyPr/>
          <a:lstStyle/>
          <a:p>
            <a:r>
              <a:rPr lang="en-US" altLang="ja-JP" dirty="0" smtClean="0">
                <a:latin typeface="+mn-ea"/>
              </a:rPr>
              <a:t>2018</a:t>
            </a:r>
            <a:r>
              <a:rPr lang="ja-JP" altLang="en-US" dirty="0" smtClean="0">
                <a:latin typeface="+mn-ea"/>
              </a:rPr>
              <a:t>年</a:t>
            </a:r>
            <a:r>
              <a:rPr lang="en-US" altLang="ja-JP" dirty="0" smtClean="0">
                <a:latin typeface="+mn-ea"/>
              </a:rPr>
              <a:t>1</a:t>
            </a:r>
            <a:r>
              <a:rPr lang="ja-JP" altLang="en-US" dirty="0" smtClean="0">
                <a:latin typeface="+mn-ea"/>
              </a:rPr>
              <a:t>月</a:t>
            </a:r>
            <a:r>
              <a:rPr lang="en-US" altLang="ja-JP" dirty="0">
                <a:latin typeface="+mn-ea"/>
              </a:rPr>
              <a:t>3</a:t>
            </a:r>
            <a:r>
              <a:rPr lang="ja-JP" altLang="en-US" dirty="0" smtClean="0">
                <a:latin typeface="+mn-ea"/>
              </a:rPr>
              <a:t>日</a:t>
            </a:r>
            <a:r>
              <a:rPr lang="ja-JP" altLang="en-US" dirty="0">
                <a:latin typeface="+mn-ea"/>
              </a:rPr>
              <a:t>～</a:t>
            </a:r>
            <a:r>
              <a:rPr lang="en-US" altLang="ja-JP" dirty="0" smtClean="0">
                <a:latin typeface="+mn-ea"/>
              </a:rPr>
              <a:t>2018</a:t>
            </a:r>
            <a:r>
              <a:rPr lang="ja-JP" altLang="en-US" dirty="0" smtClean="0">
                <a:latin typeface="+mn-ea"/>
              </a:rPr>
              <a:t>年</a:t>
            </a:r>
            <a:r>
              <a:rPr lang="en-US" altLang="ja-JP" dirty="0">
                <a:latin typeface="+mn-ea"/>
              </a:rPr>
              <a:t>3</a:t>
            </a:r>
            <a:r>
              <a:rPr lang="ja-JP" altLang="en-US" dirty="0" smtClean="0">
                <a:latin typeface="+mn-ea"/>
              </a:rPr>
              <a:t>月</a:t>
            </a:r>
            <a:r>
              <a:rPr lang="en-US" altLang="ja-JP" dirty="0" smtClean="0">
                <a:latin typeface="+mn-ea"/>
              </a:rPr>
              <a:t>28</a:t>
            </a:r>
            <a:r>
              <a:rPr lang="ja-JP" altLang="en-US" dirty="0" smtClean="0">
                <a:latin typeface="+mn-ea"/>
              </a:rPr>
              <a:t>日掲載</a:t>
            </a:r>
            <a:r>
              <a:rPr lang="ja-JP" altLang="en-US" dirty="0">
                <a:latin typeface="+mn-ea"/>
              </a:rPr>
              <a:t>開始</a:t>
            </a:r>
            <a:r>
              <a:rPr lang="ja-JP" altLang="en-US" dirty="0" smtClean="0">
                <a:latin typeface="+mn-ea"/>
              </a:rPr>
              <a:t>分</a:t>
            </a:r>
            <a:endParaRPr lang="en-US" altLang="ja-JP" dirty="0">
              <a:latin typeface="+mn-ea"/>
            </a:endParaRPr>
          </a:p>
        </p:txBody>
      </p:sp>
      <p:sp>
        <p:nvSpPr>
          <p:cNvPr id="12" name="タイトル 11" hidden="1"/>
          <p:cNvSpPr>
            <a:spLocks noGrp="1"/>
          </p:cNvSpPr>
          <p:nvPr>
            <p:ph type="title" idx="4294967295"/>
          </p:nvPr>
        </p:nvSpPr>
        <p:spPr/>
        <p:txBody>
          <a:bodyPr/>
          <a:lstStyle/>
          <a:p>
            <a:endParaRPr kumimoji="1" lang="ja-JP" altLang="en-US" dirty="0"/>
          </a:p>
        </p:txBody>
      </p:sp>
      <p:grpSp>
        <p:nvGrpSpPr>
          <p:cNvPr id="3" name="グループ化 2"/>
          <p:cNvGrpSpPr/>
          <p:nvPr/>
        </p:nvGrpSpPr>
        <p:grpSpPr>
          <a:xfrm>
            <a:off x="8064926" y="1853027"/>
            <a:ext cx="900000" cy="900000"/>
            <a:chOff x="8166526" y="1864708"/>
            <a:chExt cx="900000" cy="900000"/>
          </a:xfrm>
        </p:grpSpPr>
        <p:sp>
          <p:nvSpPr>
            <p:cNvPr id="2" name="角丸四角形 1"/>
            <p:cNvSpPr/>
            <p:nvPr/>
          </p:nvSpPr>
          <p:spPr>
            <a:xfrm>
              <a:off x="8189388" y="2018666"/>
              <a:ext cx="864438" cy="597750"/>
            </a:xfrm>
            <a:prstGeom prst="roundRect">
              <a:avLst/>
            </a:prstGeom>
            <a:solidFill>
              <a:schemeClr val="bg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66526" y="1864708"/>
              <a:ext cx="900000" cy="900000"/>
            </a:xfrm>
            <a:prstGeom prst="rect">
              <a:avLst/>
            </a:prstGeom>
            <a:ln>
              <a:noFill/>
            </a:ln>
          </p:spPr>
        </p:pic>
      </p:grpSp>
      <p:pic>
        <p:nvPicPr>
          <p:cNvPr id="6" name="図 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17575" y="1867541"/>
            <a:ext cx="900000" cy="900000"/>
          </a:xfrm>
          <a:prstGeom prst="rect">
            <a:avLst/>
          </a:prstGeom>
        </p:spPr>
      </p:pic>
      <p:pic>
        <p:nvPicPr>
          <p:cNvPr id="5" name="図 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064926" y="5387523"/>
            <a:ext cx="900000" cy="900000"/>
          </a:xfrm>
          <a:prstGeom prst="rect">
            <a:avLst/>
          </a:prstGeom>
        </p:spPr>
      </p:pic>
      <p:pic>
        <p:nvPicPr>
          <p:cNvPr id="4" name="図 3"/>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917575" y="5387523"/>
            <a:ext cx="900000" cy="900000"/>
          </a:xfrm>
          <a:prstGeom prst="rect">
            <a:avLst/>
          </a:prstGeom>
        </p:spPr>
      </p:pic>
    </p:spTree>
    <p:extLst>
      <p:ext uri="{BB962C8B-B14F-4D97-AF65-F5344CB8AC3E}">
        <p14:creationId xmlns:p14="http://schemas.microsoft.com/office/powerpoint/2010/main" val="2347964635"/>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en-US" altLang="ja-JP" dirty="0" smtClean="0"/>
              <a:t>INDEX</a:t>
            </a:r>
            <a:endParaRPr kumimoji="1" lang="ja-JP" altLang="en-US" dirty="0"/>
          </a:p>
        </p:txBody>
      </p:sp>
      <p:sp>
        <p:nvSpPr>
          <p:cNvPr id="9" name="テキスト プレースホルダー 8"/>
          <p:cNvSpPr>
            <a:spLocks noGrp="1"/>
          </p:cNvSpPr>
          <p:nvPr>
            <p:ph type="body" sz="quarter" idx="13"/>
          </p:nvPr>
        </p:nvSpPr>
        <p:spPr>
          <a:prstGeom prst="rect">
            <a:avLst/>
          </a:prstGeom>
        </p:spPr>
        <p:txBody>
          <a:bodyPr/>
          <a:lstStyle/>
          <a:p>
            <a:r>
              <a:rPr lang="ja-JP" altLang="en-US" dirty="0" smtClean="0"/>
              <a:t>＠ｃｏｓｍｅとは？</a:t>
            </a:r>
            <a:r>
              <a:rPr lang="en-US" altLang="ja-JP" dirty="0"/>
              <a:t>	</a:t>
            </a:r>
            <a:r>
              <a:rPr lang="en-US" altLang="ja-JP" dirty="0" smtClean="0"/>
              <a:t>													p.03</a:t>
            </a:r>
          </a:p>
          <a:p>
            <a:r>
              <a:rPr lang="ja-JP" altLang="en-US" dirty="0" smtClean="0"/>
              <a:t>＠ｃｏｓｍｅメンバーについて</a:t>
            </a:r>
            <a:r>
              <a:rPr lang="en-US" altLang="ja-JP" dirty="0" smtClean="0"/>
              <a:t>												p.04</a:t>
            </a:r>
          </a:p>
          <a:p>
            <a:r>
              <a:rPr lang="ja-JP" altLang="en-US" dirty="0" smtClean="0"/>
              <a:t>＠ｃｏｓｍｅディスプレイ・メール広告の特徴</a:t>
            </a:r>
            <a:r>
              <a:rPr lang="en-US" altLang="ja-JP" dirty="0" smtClean="0"/>
              <a:t>										p.05</a:t>
            </a:r>
          </a:p>
          <a:p>
            <a:r>
              <a:rPr lang="ja-JP" altLang="en-US" dirty="0" smtClean="0"/>
              <a:t>ディスプレイ広告</a:t>
            </a:r>
            <a:r>
              <a:rPr lang="en-US" altLang="ja-JP" dirty="0" smtClean="0"/>
              <a:t>															p.06</a:t>
            </a:r>
          </a:p>
          <a:p>
            <a:r>
              <a:rPr lang="en-US" altLang="ja-JP" dirty="0"/>
              <a:t>『</a:t>
            </a:r>
            <a:r>
              <a:rPr lang="ja-JP" altLang="en-US" dirty="0"/>
              <a:t>＠ｃｏｓｍｅ公式</a:t>
            </a:r>
            <a:r>
              <a:rPr lang="en-US" altLang="ja-JP" dirty="0"/>
              <a:t>』</a:t>
            </a:r>
            <a:r>
              <a:rPr lang="en-US" altLang="ja-JP" dirty="0">
                <a:latin typeface="+mn-ea"/>
              </a:rPr>
              <a:t>LINE</a:t>
            </a:r>
            <a:r>
              <a:rPr lang="ja-JP" altLang="en-US" dirty="0" smtClean="0"/>
              <a:t>コラボアカウント</a:t>
            </a:r>
            <a:r>
              <a:rPr lang="en-US" altLang="ja-JP" dirty="0" smtClean="0"/>
              <a:t>										p.29</a:t>
            </a:r>
          </a:p>
          <a:p>
            <a:r>
              <a:rPr lang="ja-JP" altLang="en-US" dirty="0"/>
              <a:t>オーディエンス</a:t>
            </a:r>
            <a:r>
              <a:rPr lang="ja-JP" altLang="en-US" dirty="0" smtClean="0"/>
              <a:t>広告</a:t>
            </a:r>
            <a:r>
              <a:rPr lang="en-US" altLang="ja-JP" dirty="0" smtClean="0"/>
              <a:t>														p.3</a:t>
            </a:r>
            <a:r>
              <a:rPr lang="en-US" altLang="ja-JP" dirty="0"/>
              <a:t>5</a:t>
            </a:r>
            <a:endParaRPr lang="en-US" altLang="ja-JP" dirty="0" smtClean="0"/>
          </a:p>
          <a:p>
            <a:r>
              <a:rPr lang="ja-JP" altLang="en-US" dirty="0" smtClean="0"/>
              <a:t>メール広告</a:t>
            </a:r>
            <a:r>
              <a:rPr lang="en-US" altLang="ja-JP" dirty="0" smtClean="0"/>
              <a:t>																p.43</a:t>
            </a:r>
          </a:p>
          <a:p>
            <a:r>
              <a:rPr lang="ja-JP" altLang="en-US" dirty="0"/>
              <a:t>広告</a:t>
            </a:r>
            <a:r>
              <a:rPr lang="ja-JP" altLang="en-US" dirty="0" smtClean="0"/>
              <a:t>レギュレーション　　　　　　　　　　</a:t>
            </a:r>
            <a:r>
              <a:rPr lang="en-US" altLang="ja-JP" dirty="0" smtClean="0"/>
              <a:t>										p.51</a:t>
            </a:r>
          </a:p>
          <a:p>
            <a:r>
              <a:rPr lang="ja-JP" altLang="en-US" dirty="0" smtClean="0"/>
              <a:t>規約・掲載可否</a:t>
            </a:r>
            <a:r>
              <a:rPr lang="ja-JP" altLang="en-US" dirty="0"/>
              <a:t>・</a:t>
            </a:r>
            <a:r>
              <a:rPr lang="en-US" altLang="ja-JP" dirty="0" smtClean="0"/>
              <a:t>	</a:t>
            </a:r>
            <a:r>
              <a:rPr lang="ja-JP" altLang="en-US" dirty="0" smtClean="0"/>
              <a:t>お申込みについて</a:t>
            </a:r>
            <a:r>
              <a:rPr lang="en-US" altLang="ja-JP" dirty="0" smtClean="0"/>
              <a:t>											p.64</a:t>
            </a:r>
          </a:p>
          <a:p>
            <a:r>
              <a:rPr lang="ja-JP" altLang="en-US" dirty="0" smtClean="0"/>
              <a:t>＠ｃｏｓｍｅ宣言について</a:t>
            </a:r>
            <a:r>
              <a:rPr lang="en-US" altLang="ja-JP" dirty="0" smtClean="0"/>
              <a:t>													p.72</a:t>
            </a:r>
          </a:p>
          <a:p>
            <a:r>
              <a:rPr lang="ja-JP" altLang="en-US" dirty="0" smtClean="0"/>
              <a:t>お問い合わせ先</a:t>
            </a:r>
            <a:r>
              <a:rPr lang="en-US" altLang="ja-JP" dirty="0" smtClean="0"/>
              <a:t>															p.73</a:t>
            </a:r>
          </a:p>
        </p:txBody>
      </p:sp>
      <p:sp>
        <p:nvSpPr>
          <p:cNvPr id="2" name="フッター プレースホルダー 1"/>
          <p:cNvSpPr>
            <a:spLocks noGrp="1"/>
          </p:cNvSpPr>
          <p:nvPr>
            <p:ph type="ftr" sz="quarter" idx="3"/>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6" name="スライド番号プレースホルダー 5"/>
          <p:cNvSpPr>
            <a:spLocks noGrp="1"/>
          </p:cNvSpPr>
          <p:nvPr>
            <p:ph type="sldNum" sz="quarter" idx="12"/>
          </p:nvPr>
        </p:nvSpPr>
        <p:spPr/>
        <p:txBody>
          <a:bodyPr/>
          <a:lstStyle/>
          <a:p>
            <a:fld id="{D1BB40C7-AB44-C647-B8F2-09508EB95348}" type="slidenum">
              <a:rPr lang="ja-JP" altLang="en-US" smtClean="0"/>
              <a:pPr/>
              <a:t>2</a:t>
            </a:fld>
            <a:endParaRPr lang="ja-JP" altLang="en-US" dirty="0"/>
          </a:p>
        </p:txBody>
      </p:sp>
      <p:cxnSp>
        <p:nvCxnSpPr>
          <p:cNvPr id="8" name="直線コネクタ 7"/>
          <p:cNvCxnSpPr/>
          <p:nvPr/>
        </p:nvCxnSpPr>
        <p:spPr>
          <a:xfrm>
            <a:off x="495299" y="1581062"/>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1" name="直線コネクタ 10"/>
          <p:cNvCxnSpPr/>
          <p:nvPr/>
        </p:nvCxnSpPr>
        <p:spPr>
          <a:xfrm>
            <a:off x="495299" y="2058435"/>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2" name="直線コネクタ 11"/>
          <p:cNvCxnSpPr/>
          <p:nvPr/>
        </p:nvCxnSpPr>
        <p:spPr>
          <a:xfrm>
            <a:off x="495299" y="2535808"/>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3" name="直線コネクタ 12"/>
          <p:cNvCxnSpPr/>
          <p:nvPr/>
        </p:nvCxnSpPr>
        <p:spPr>
          <a:xfrm>
            <a:off x="495299" y="3013181"/>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4" name="直線コネクタ 13"/>
          <p:cNvCxnSpPr/>
          <p:nvPr/>
        </p:nvCxnSpPr>
        <p:spPr>
          <a:xfrm>
            <a:off x="495299" y="3490554"/>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5" name="直線コネクタ 14"/>
          <p:cNvCxnSpPr/>
          <p:nvPr/>
        </p:nvCxnSpPr>
        <p:spPr>
          <a:xfrm>
            <a:off x="495299" y="3967927"/>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6" name="直線コネクタ 15"/>
          <p:cNvCxnSpPr/>
          <p:nvPr/>
        </p:nvCxnSpPr>
        <p:spPr>
          <a:xfrm>
            <a:off x="495299" y="4445300"/>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7" name="直線コネクタ 16"/>
          <p:cNvCxnSpPr>
            <a:cxnSpLocks/>
          </p:cNvCxnSpPr>
          <p:nvPr/>
        </p:nvCxnSpPr>
        <p:spPr>
          <a:xfrm>
            <a:off x="495299" y="4922673"/>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8" name="直線コネクタ 17"/>
          <p:cNvCxnSpPr>
            <a:cxnSpLocks/>
          </p:cNvCxnSpPr>
          <p:nvPr/>
        </p:nvCxnSpPr>
        <p:spPr>
          <a:xfrm>
            <a:off x="495299" y="5400046"/>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19" name="直線コネクタ 18"/>
          <p:cNvCxnSpPr/>
          <p:nvPr/>
        </p:nvCxnSpPr>
        <p:spPr>
          <a:xfrm>
            <a:off x="495299" y="5877419"/>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cxnSp>
        <p:nvCxnSpPr>
          <p:cNvPr id="20" name="直線コネクタ 19"/>
          <p:cNvCxnSpPr/>
          <p:nvPr/>
        </p:nvCxnSpPr>
        <p:spPr>
          <a:xfrm>
            <a:off x="495299" y="6354788"/>
            <a:ext cx="8805393" cy="0"/>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09405414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角丸四角形 44"/>
          <p:cNvSpPr/>
          <p:nvPr/>
        </p:nvSpPr>
        <p:spPr>
          <a:xfrm>
            <a:off x="150127" y="1666696"/>
            <a:ext cx="9581437" cy="1499530"/>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7" name="テキスト ボックス 46"/>
          <p:cNvSpPr txBox="1"/>
          <p:nvPr/>
        </p:nvSpPr>
        <p:spPr>
          <a:xfrm>
            <a:off x="-202813" y="1140190"/>
            <a:ext cx="10369222" cy="400110"/>
          </a:xfrm>
          <a:prstGeom prst="rect">
            <a:avLst/>
          </a:prstGeom>
          <a:noFill/>
        </p:spPr>
        <p:txBody>
          <a:bodyPr wrap="square" rtlCol="0" anchor="ctr">
            <a:spAutoFit/>
          </a:bodyPr>
          <a:lstStyle/>
          <a:p>
            <a:pPr algn="ctr"/>
            <a:r>
              <a:rPr lang="ja-JP" altLang="en-US" sz="2000" dirty="0">
                <a:solidFill>
                  <a:schemeClr val="tx1">
                    <a:lumMod val="65000"/>
                    <a:lumOff val="35000"/>
                  </a:schemeClr>
                </a:solidFill>
                <a:latin typeface="+mj-lt"/>
                <a:ea typeface="+mj-ea"/>
              </a:rPr>
              <a:t>＠ｃｏｓｍｅは女性の</a:t>
            </a:r>
            <a:r>
              <a:rPr lang="en-US" altLang="ja-JP" sz="2000" dirty="0">
                <a:solidFill>
                  <a:schemeClr val="tx1">
                    <a:lumMod val="65000"/>
                    <a:lumOff val="35000"/>
                  </a:schemeClr>
                </a:solidFill>
                <a:latin typeface="+mj-lt"/>
                <a:ea typeface="+mj-ea"/>
              </a:rPr>
              <a:t>『</a:t>
            </a:r>
            <a:r>
              <a:rPr lang="ja-JP" altLang="en-US" sz="2000" dirty="0">
                <a:solidFill>
                  <a:schemeClr val="tx1">
                    <a:lumMod val="65000"/>
                    <a:lumOff val="35000"/>
                  </a:schemeClr>
                </a:solidFill>
                <a:latin typeface="+mj-lt"/>
                <a:ea typeface="+mj-ea"/>
              </a:rPr>
              <a:t>キレイ</a:t>
            </a:r>
            <a:r>
              <a:rPr lang="en-US" altLang="ja-JP" sz="2000" dirty="0">
                <a:solidFill>
                  <a:schemeClr val="tx1">
                    <a:lumMod val="65000"/>
                    <a:lumOff val="35000"/>
                  </a:schemeClr>
                </a:solidFill>
                <a:latin typeface="+mj-lt"/>
                <a:ea typeface="+mj-ea"/>
              </a:rPr>
              <a:t>』</a:t>
            </a:r>
            <a:r>
              <a:rPr lang="ja-JP" altLang="en-US" sz="2000" dirty="0">
                <a:solidFill>
                  <a:schemeClr val="tx1">
                    <a:lumMod val="65000"/>
                    <a:lumOff val="35000"/>
                  </a:schemeClr>
                </a:solidFill>
                <a:latin typeface="+mj-lt"/>
                <a:ea typeface="+mj-ea"/>
              </a:rPr>
              <a:t>をサポートする日本最大の総合美容メディアです。</a:t>
            </a:r>
          </a:p>
        </p:txBody>
      </p:sp>
      <p:sp>
        <p:nvSpPr>
          <p:cNvPr id="49" name="角丸四角形 48"/>
          <p:cNvSpPr/>
          <p:nvPr/>
        </p:nvSpPr>
        <p:spPr>
          <a:xfrm>
            <a:off x="5325352" y="3211412"/>
            <a:ext cx="4406522" cy="316657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1" name="テキスト ボックス 70"/>
          <p:cNvSpPr txBox="1"/>
          <p:nvPr/>
        </p:nvSpPr>
        <p:spPr>
          <a:xfrm>
            <a:off x="295639" y="2152078"/>
            <a:ext cx="9067652" cy="915635"/>
          </a:xfrm>
          <a:prstGeom prst="rect">
            <a:avLst/>
          </a:prstGeom>
          <a:noFill/>
        </p:spPr>
        <p:txBody>
          <a:bodyPr wrap="square" rtlCol="0">
            <a:spAutoFit/>
          </a:bodyPr>
          <a:lstStyle/>
          <a:p>
            <a:pPr>
              <a:lnSpc>
                <a:spcPts val="1600"/>
              </a:lnSpc>
            </a:pPr>
            <a:r>
              <a:rPr lang="ja-JP" altLang="en-US" sz="1400" dirty="0">
                <a:solidFill>
                  <a:schemeClr val="tx1">
                    <a:lumMod val="50000"/>
                    <a:lumOff val="50000"/>
                  </a:schemeClr>
                </a:solidFill>
              </a:rPr>
              <a:t>＠ｃｏｓｍｅ（アットコスメ）は、みなさんに楽しく役に立つ情報を提供するコスメ・美容の総合ポータル</a:t>
            </a:r>
            <a:endParaRPr lang="en-US" altLang="ja-JP" sz="1400" dirty="0">
              <a:solidFill>
                <a:schemeClr val="tx1">
                  <a:lumMod val="50000"/>
                  <a:lumOff val="50000"/>
                </a:schemeClr>
              </a:solidFill>
            </a:endParaRPr>
          </a:p>
          <a:p>
            <a:pPr>
              <a:lnSpc>
                <a:spcPts val="1600"/>
              </a:lnSpc>
            </a:pPr>
            <a:r>
              <a:rPr lang="ja-JP" altLang="en-US" sz="1400" dirty="0">
                <a:solidFill>
                  <a:schemeClr val="tx1">
                    <a:lumMod val="50000"/>
                    <a:lumOff val="50000"/>
                  </a:schemeClr>
                </a:solidFill>
              </a:rPr>
              <a:t>サイト。クチコミランキングをチェックしたり、オリジナル商品の企画に参加できたり、スキンケアやメイクの疑問を質問できたり・・・。その他にも美容に関するお仕事や、＠ｃｏｓｍｅで話題の商品が買えるお店</a:t>
            </a:r>
            <a:endParaRPr lang="en-US" altLang="ja-JP" sz="1400" dirty="0">
              <a:solidFill>
                <a:schemeClr val="tx1">
                  <a:lumMod val="50000"/>
                  <a:lumOff val="50000"/>
                </a:schemeClr>
              </a:solidFill>
            </a:endParaRPr>
          </a:p>
          <a:p>
            <a:pPr>
              <a:lnSpc>
                <a:spcPts val="1600"/>
              </a:lnSpc>
            </a:pPr>
            <a:r>
              <a:rPr lang="ja-JP" altLang="en-US" sz="1400" dirty="0">
                <a:solidFill>
                  <a:schemeClr val="tx1">
                    <a:lumMod val="50000"/>
                    <a:lumOff val="50000"/>
                  </a:schemeClr>
                </a:solidFill>
              </a:rPr>
              <a:t>からのお得な情報など、ビューティについてあらゆる角度からさまざまな情報を提供しています。</a:t>
            </a:r>
          </a:p>
        </p:txBody>
      </p:sp>
      <p:pic>
        <p:nvPicPr>
          <p:cNvPr id="72" name="Picture 104" descr="g_navi_header_logo"/>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277428" y="1719482"/>
            <a:ext cx="1883418" cy="48538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8" name="角丸四角形 37"/>
          <p:cNvSpPr/>
          <p:nvPr/>
        </p:nvSpPr>
        <p:spPr>
          <a:xfrm>
            <a:off x="133112" y="3289842"/>
            <a:ext cx="5053919" cy="309148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solidFill>
                <a:schemeClr val="tx1"/>
              </a:solidFill>
            </a:endParaRPr>
          </a:p>
        </p:txBody>
      </p:sp>
      <p:sp>
        <p:nvSpPr>
          <p:cNvPr id="39" name="角丸四角形 38"/>
          <p:cNvSpPr/>
          <p:nvPr/>
        </p:nvSpPr>
        <p:spPr>
          <a:xfrm>
            <a:off x="295639" y="3396600"/>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0" name="テキスト ボックス 39"/>
          <p:cNvSpPr txBox="1"/>
          <p:nvPr/>
        </p:nvSpPr>
        <p:spPr>
          <a:xfrm>
            <a:off x="377527" y="3441511"/>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ページビュー数</a:t>
            </a:r>
          </a:p>
        </p:txBody>
      </p:sp>
      <p:sp>
        <p:nvSpPr>
          <p:cNvPr id="41" name="角丸四角形 40"/>
          <p:cNvSpPr/>
          <p:nvPr/>
        </p:nvSpPr>
        <p:spPr>
          <a:xfrm>
            <a:off x="295639" y="3761108"/>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2" name="テキスト ボックス 41"/>
          <p:cNvSpPr txBox="1"/>
          <p:nvPr/>
        </p:nvSpPr>
        <p:spPr>
          <a:xfrm>
            <a:off x="438943" y="3806019"/>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ユニークユーザー数</a:t>
            </a:r>
            <a:endParaRPr kumimoji="1" lang="ja-JP" altLang="en-US" sz="1000" dirty="0">
              <a:solidFill>
                <a:schemeClr val="bg1"/>
              </a:solidFill>
              <a:latin typeface="+mj-ea"/>
              <a:ea typeface="+mj-ea"/>
            </a:endParaRPr>
          </a:p>
        </p:txBody>
      </p:sp>
      <p:sp>
        <p:nvSpPr>
          <p:cNvPr id="43" name="角丸四角形 42"/>
          <p:cNvSpPr/>
          <p:nvPr/>
        </p:nvSpPr>
        <p:spPr>
          <a:xfrm>
            <a:off x="295639" y="4124668"/>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46" name="テキスト ボックス 45"/>
          <p:cNvSpPr txBox="1"/>
          <p:nvPr/>
        </p:nvSpPr>
        <p:spPr>
          <a:xfrm>
            <a:off x="438943" y="4169579"/>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＠ｃｏｓｍｅメンバー</a:t>
            </a:r>
            <a:endParaRPr kumimoji="1" lang="ja-JP" altLang="en-US" sz="1000" dirty="0">
              <a:solidFill>
                <a:schemeClr val="bg1"/>
              </a:solidFill>
              <a:latin typeface="+mj-ea"/>
              <a:ea typeface="+mj-ea"/>
            </a:endParaRPr>
          </a:p>
        </p:txBody>
      </p:sp>
      <p:sp>
        <p:nvSpPr>
          <p:cNvPr id="76" name="角丸四角形 75"/>
          <p:cNvSpPr/>
          <p:nvPr/>
        </p:nvSpPr>
        <p:spPr>
          <a:xfrm>
            <a:off x="295639" y="4489176"/>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77" name="テキスト ボックス 76"/>
          <p:cNvSpPr txBox="1"/>
          <p:nvPr/>
        </p:nvSpPr>
        <p:spPr>
          <a:xfrm>
            <a:off x="438943" y="4534087"/>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総クチコミ件数</a:t>
            </a:r>
          </a:p>
        </p:txBody>
      </p:sp>
      <p:sp>
        <p:nvSpPr>
          <p:cNvPr id="78" name="角丸四角形 77"/>
          <p:cNvSpPr/>
          <p:nvPr/>
        </p:nvSpPr>
        <p:spPr>
          <a:xfrm>
            <a:off x="295639" y="4853684"/>
            <a:ext cx="1801094" cy="296091"/>
          </a:xfrm>
          <a:prstGeom prst="roundRect">
            <a:avLst>
              <a:gd name="adj" fmla="val 24667"/>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3" name="テキスト ボックス 82"/>
          <p:cNvSpPr txBox="1"/>
          <p:nvPr/>
        </p:nvSpPr>
        <p:spPr>
          <a:xfrm>
            <a:off x="438943" y="4898595"/>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商品情報</a:t>
            </a:r>
          </a:p>
        </p:txBody>
      </p:sp>
      <p:sp>
        <p:nvSpPr>
          <p:cNvPr id="84" name="角丸四角形 83"/>
          <p:cNvSpPr/>
          <p:nvPr/>
        </p:nvSpPr>
        <p:spPr>
          <a:xfrm>
            <a:off x="295639" y="5509173"/>
            <a:ext cx="1801094" cy="296091"/>
          </a:xfrm>
          <a:prstGeom prst="roundRect">
            <a:avLst>
              <a:gd name="adj" fmla="val 24667"/>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5" name="テキスト ボックス 84"/>
          <p:cNvSpPr txBox="1"/>
          <p:nvPr/>
        </p:nvSpPr>
        <p:spPr>
          <a:xfrm>
            <a:off x="438943" y="5554084"/>
            <a:ext cx="1560389" cy="246221"/>
          </a:xfrm>
          <a:prstGeom prst="rect">
            <a:avLst/>
          </a:prstGeom>
          <a:noFill/>
        </p:spPr>
        <p:txBody>
          <a:bodyPr wrap="square" rtlCol="0" anchor="ctr">
            <a:spAutoFit/>
          </a:bodyPr>
          <a:lstStyle/>
          <a:p>
            <a:pPr algn="ctr"/>
            <a:r>
              <a:rPr lang="ja-JP" altLang="en-US" sz="1000" dirty="0" smtClean="0">
                <a:solidFill>
                  <a:schemeClr val="bg1"/>
                </a:solidFill>
                <a:latin typeface="+mj-ea"/>
                <a:ea typeface="+mj-ea"/>
              </a:rPr>
              <a:t>店舗数とエリア</a:t>
            </a:r>
            <a:endParaRPr lang="ja-JP" altLang="en-US" sz="1000" dirty="0">
              <a:solidFill>
                <a:schemeClr val="bg1"/>
              </a:solidFill>
              <a:latin typeface="+mj-ea"/>
              <a:ea typeface="+mj-ea"/>
            </a:endParaRPr>
          </a:p>
        </p:txBody>
      </p:sp>
      <p:sp>
        <p:nvSpPr>
          <p:cNvPr id="86" name="角丸四角形 85"/>
          <p:cNvSpPr/>
          <p:nvPr/>
        </p:nvSpPr>
        <p:spPr>
          <a:xfrm>
            <a:off x="295639" y="6013229"/>
            <a:ext cx="1801094" cy="296091"/>
          </a:xfrm>
          <a:prstGeom prst="roundRect">
            <a:avLst>
              <a:gd name="adj" fmla="val 24667"/>
            </a:avLst>
          </a:prstGeom>
          <a:solidFill>
            <a:schemeClr val="tx1">
              <a:lumMod val="65000"/>
              <a:lumOff val="35000"/>
            </a:schemeClr>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dirty="0"/>
          </a:p>
        </p:txBody>
      </p:sp>
      <p:sp>
        <p:nvSpPr>
          <p:cNvPr id="87" name="テキスト ボックス 86"/>
          <p:cNvSpPr txBox="1"/>
          <p:nvPr/>
        </p:nvSpPr>
        <p:spPr>
          <a:xfrm>
            <a:off x="438943" y="6058140"/>
            <a:ext cx="1560389" cy="246221"/>
          </a:xfrm>
          <a:prstGeom prst="rect">
            <a:avLst/>
          </a:prstGeom>
          <a:noFill/>
        </p:spPr>
        <p:txBody>
          <a:bodyPr wrap="square" rtlCol="0" anchor="ctr">
            <a:spAutoFit/>
          </a:bodyPr>
          <a:lstStyle/>
          <a:p>
            <a:pPr algn="ctr"/>
            <a:r>
              <a:rPr lang="ja-JP" altLang="en-US" sz="1000" dirty="0">
                <a:solidFill>
                  <a:schemeClr val="bg1"/>
                </a:solidFill>
                <a:latin typeface="+mj-ea"/>
                <a:ea typeface="+mj-ea"/>
              </a:rPr>
              <a:t>来店者数</a:t>
            </a:r>
          </a:p>
        </p:txBody>
      </p:sp>
      <p:sp>
        <p:nvSpPr>
          <p:cNvPr id="88" name="Rectangle 86"/>
          <p:cNvSpPr>
            <a:spLocks noChangeArrowheads="1"/>
          </p:cNvSpPr>
          <p:nvPr/>
        </p:nvSpPr>
        <p:spPr bwMode="auto">
          <a:xfrm>
            <a:off x="2132359" y="3437958"/>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100" dirty="0">
                <a:latin typeface="+mn-ea"/>
                <a:cs typeface="Meiryo UI" pitchFamily="50" charset="-128"/>
              </a:rPr>
              <a:t>3.1</a:t>
            </a:r>
            <a:r>
              <a:rPr lang="ja-JP" altLang="en-US" sz="1100" dirty="0" smtClean="0">
                <a:latin typeface="+mn-ea"/>
                <a:cs typeface="Meiryo UI" pitchFamily="50" charset="-128"/>
              </a:rPr>
              <a:t>億 </a:t>
            </a:r>
            <a:r>
              <a:rPr lang="en-US" altLang="ja-JP" sz="1100" dirty="0">
                <a:latin typeface="+mn-ea"/>
                <a:cs typeface="Meiryo UI" pitchFamily="50" charset="-128"/>
              </a:rPr>
              <a:t>PV /</a:t>
            </a:r>
            <a:r>
              <a:rPr lang="ja-JP" altLang="en-US" sz="1100" dirty="0">
                <a:latin typeface="+mn-ea"/>
                <a:cs typeface="Meiryo UI" pitchFamily="50" charset="-128"/>
              </a:rPr>
              <a:t>月</a:t>
            </a:r>
          </a:p>
        </p:txBody>
      </p:sp>
      <p:sp>
        <p:nvSpPr>
          <p:cNvPr id="89" name="Rectangle 87"/>
          <p:cNvSpPr>
            <a:spLocks noChangeArrowheads="1"/>
          </p:cNvSpPr>
          <p:nvPr/>
        </p:nvSpPr>
        <p:spPr bwMode="auto">
          <a:xfrm>
            <a:off x="2132358" y="3772394"/>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100" dirty="0">
                <a:latin typeface="+mn-ea"/>
                <a:cs typeface="Meiryo UI" pitchFamily="50" charset="-128"/>
              </a:rPr>
              <a:t>1,500</a:t>
            </a:r>
            <a:r>
              <a:rPr lang="ja-JP" altLang="en-US" sz="1100" dirty="0">
                <a:latin typeface="+mn-ea"/>
                <a:cs typeface="Meiryo UI" pitchFamily="50" charset="-128"/>
              </a:rPr>
              <a:t>万人</a:t>
            </a:r>
            <a:r>
              <a:rPr lang="en-US" altLang="ja-JP" sz="1100" dirty="0">
                <a:latin typeface="+mn-ea"/>
                <a:cs typeface="Meiryo UI" pitchFamily="50" charset="-128"/>
              </a:rPr>
              <a:t>/</a:t>
            </a:r>
            <a:r>
              <a:rPr lang="ja-JP" altLang="en-US" sz="1100" dirty="0">
                <a:latin typeface="+mn-ea"/>
                <a:cs typeface="Meiryo UI" pitchFamily="50" charset="-128"/>
              </a:rPr>
              <a:t>月</a:t>
            </a:r>
          </a:p>
        </p:txBody>
      </p:sp>
      <p:sp>
        <p:nvSpPr>
          <p:cNvPr id="90" name="Rectangle 88"/>
          <p:cNvSpPr>
            <a:spLocks noChangeArrowheads="1"/>
          </p:cNvSpPr>
          <p:nvPr/>
        </p:nvSpPr>
        <p:spPr bwMode="auto">
          <a:xfrm>
            <a:off x="2132359" y="4138316"/>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en-US" altLang="ja-JP" sz="1100" dirty="0" smtClean="0">
                <a:latin typeface="+mn-ea"/>
                <a:ea typeface="+mn-ea"/>
                <a:cs typeface="Meiryo UI" pitchFamily="50" charset="-128"/>
              </a:rPr>
              <a:t>400</a:t>
            </a:r>
            <a:r>
              <a:rPr lang="ja-JP" altLang="en-US" sz="1100" dirty="0" smtClean="0">
                <a:latin typeface="+mn-ea"/>
                <a:ea typeface="+mn-ea"/>
                <a:cs typeface="Meiryo UI" pitchFamily="50" charset="-128"/>
              </a:rPr>
              <a:t>万人</a:t>
            </a:r>
            <a:endParaRPr lang="ja-JP" altLang="en-US" sz="1100" dirty="0">
              <a:latin typeface="+mn-ea"/>
              <a:ea typeface="+mn-ea"/>
              <a:cs typeface="Meiryo UI" pitchFamily="50" charset="-128"/>
            </a:endParaRPr>
          </a:p>
        </p:txBody>
      </p:sp>
      <p:sp>
        <p:nvSpPr>
          <p:cNvPr id="91" name="Rectangle 89"/>
          <p:cNvSpPr>
            <a:spLocks noChangeArrowheads="1"/>
          </p:cNvSpPr>
          <p:nvPr/>
        </p:nvSpPr>
        <p:spPr bwMode="auto">
          <a:xfrm>
            <a:off x="2118710" y="4489176"/>
            <a:ext cx="3024187" cy="2616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defRPr/>
            </a:pPr>
            <a:r>
              <a:rPr lang="zh-TW" altLang="en-US" sz="1100" dirty="0">
                <a:latin typeface="+mn-ea"/>
                <a:ea typeface="+mn-ea"/>
                <a:cs typeface="Meiryo UI" pitchFamily="50" charset="-128"/>
              </a:rPr>
              <a:t>約</a:t>
            </a:r>
            <a:r>
              <a:rPr lang="en-US" altLang="ja-JP" sz="1100" dirty="0">
                <a:latin typeface="+mn-ea"/>
                <a:ea typeface="+mn-ea"/>
                <a:cs typeface="Meiryo UI" pitchFamily="50" charset="-128"/>
              </a:rPr>
              <a:t>1,300</a:t>
            </a:r>
            <a:r>
              <a:rPr lang="zh-TW" altLang="en-US" sz="1100" dirty="0">
                <a:latin typeface="+mn-ea"/>
                <a:ea typeface="+mn-ea"/>
                <a:cs typeface="Meiryo UI" pitchFamily="50" charset="-128"/>
              </a:rPr>
              <a:t>万件</a:t>
            </a:r>
            <a:endParaRPr lang="ja-JP" altLang="en-US" sz="1100" dirty="0">
              <a:latin typeface="+mn-ea"/>
              <a:ea typeface="+mn-ea"/>
              <a:cs typeface="Meiryo UI" pitchFamily="50" charset="-128"/>
            </a:endParaRPr>
          </a:p>
        </p:txBody>
      </p:sp>
      <p:sp>
        <p:nvSpPr>
          <p:cNvPr id="93" name="Rectangle 99"/>
          <p:cNvSpPr>
            <a:spLocks noChangeArrowheads="1"/>
          </p:cNvSpPr>
          <p:nvPr/>
        </p:nvSpPr>
        <p:spPr bwMode="auto">
          <a:xfrm>
            <a:off x="2054879" y="4806097"/>
            <a:ext cx="2906185" cy="400110"/>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a:defRPr/>
            </a:pPr>
            <a:r>
              <a:rPr lang="en-US" altLang="ja-JP" sz="1000" dirty="0">
                <a:latin typeface="+mn-ea"/>
                <a:cs typeface="Meiryo UI" pitchFamily="50" charset="-128"/>
              </a:rPr>
              <a:t>【</a:t>
            </a:r>
            <a:r>
              <a:rPr lang="ja-JP" altLang="en-US" sz="1000" dirty="0">
                <a:latin typeface="+mn-ea"/>
                <a:cs typeface="Meiryo UI" pitchFamily="50" charset="-128"/>
              </a:rPr>
              <a:t>総ブランド</a:t>
            </a:r>
            <a:r>
              <a:rPr lang="en-US" altLang="ja-JP" sz="1000" dirty="0">
                <a:latin typeface="+mn-ea"/>
                <a:cs typeface="Meiryo UI" pitchFamily="50" charset="-128"/>
              </a:rPr>
              <a:t>】</a:t>
            </a:r>
            <a:r>
              <a:rPr lang="en-US" altLang="ja-JP" sz="1000" dirty="0" smtClean="0">
                <a:latin typeface="+mn-ea"/>
                <a:cs typeface="Meiryo UI" pitchFamily="50" charset="-128"/>
              </a:rPr>
              <a:t>3.2</a:t>
            </a:r>
            <a:r>
              <a:rPr lang="ja-JP" altLang="en-US" sz="1000" dirty="0" smtClean="0">
                <a:latin typeface="+mn-ea"/>
                <a:cs typeface="Meiryo UI" pitchFamily="50" charset="-128"/>
              </a:rPr>
              <a:t>万</a:t>
            </a:r>
            <a:r>
              <a:rPr lang="ja-JP" altLang="en-US" sz="1000" dirty="0">
                <a:latin typeface="+mn-ea"/>
                <a:cs typeface="Meiryo UI" pitchFamily="50" charset="-128"/>
              </a:rPr>
              <a:t>ブランド</a:t>
            </a:r>
          </a:p>
          <a:p>
            <a:pPr>
              <a:defRPr/>
            </a:pPr>
            <a:r>
              <a:rPr lang="en-US" altLang="ja-JP" sz="1000" dirty="0">
                <a:latin typeface="+mn-ea"/>
                <a:cs typeface="Meiryo UI" pitchFamily="50" charset="-128"/>
              </a:rPr>
              <a:t>【</a:t>
            </a:r>
            <a:r>
              <a:rPr lang="ja-JP" altLang="en-US" sz="1000" dirty="0">
                <a:latin typeface="+mn-ea"/>
                <a:cs typeface="Meiryo UI" pitchFamily="50" charset="-128"/>
              </a:rPr>
              <a:t>総商品数</a:t>
            </a:r>
            <a:r>
              <a:rPr lang="en-US" altLang="ja-JP" sz="1000" dirty="0">
                <a:latin typeface="+mn-ea"/>
                <a:cs typeface="Meiryo UI" pitchFamily="50" charset="-128"/>
              </a:rPr>
              <a:t>】</a:t>
            </a:r>
            <a:r>
              <a:rPr lang="en-US" altLang="ja-JP" sz="1000" dirty="0" smtClean="0">
                <a:latin typeface="+mn-ea"/>
                <a:cs typeface="Meiryo UI" pitchFamily="50" charset="-128"/>
              </a:rPr>
              <a:t>29</a:t>
            </a:r>
            <a:r>
              <a:rPr lang="ja-JP" altLang="en-US" sz="1000" dirty="0" smtClean="0">
                <a:latin typeface="+mn-ea"/>
                <a:cs typeface="Meiryo UI" pitchFamily="50" charset="-128"/>
              </a:rPr>
              <a:t>万</a:t>
            </a:r>
            <a:r>
              <a:rPr lang="ja-JP" altLang="en-US" sz="1000" dirty="0">
                <a:latin typeface="+mn-ea"/>
                <a:cs typeface="Meiryo UI" pitchFamily="50" charset="-128"/>
              </a:rPr>
              <a:t>件</a:t>
            </a:r>
          </a:p>
        </p:txBody>
      </p:sp>
      <p:sp>
        <p:nvSpPr>
          <p:cNvPr id="94" name="Text Box 8"/>
          <p:cNvSpPr txBox="1">
            <a:spLocks noChangeArrowheads="1"/>
          </p:cNvSpPr>
          <p:nvPr/>
        </p:nvSpPr>
        <p:spPr bwMode="auto">
          <a:xfrm>
            <a:off x="2206754" y="5145730"/>
            <a:ext cx="2842445" cy="3077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eaLnBrk="1" hangingPunct="1">
              <a:spcBef>
                <a:spcPct val="0"/>
              </a:spcBef>
              <a:buFontTx/>
              <a:buNone/>
            </a:pPr>
            <a:r>
              <a:rPr lang="en-US" altLang="ja-JP" sz="700" dirty="0">
                <a:latin typeface="+mn-ea"/>
                <a:ea typeface="+mn-ea"/>
              </a:rPr>
              <a:t>※</a:t>
            </a:r>
            <a:r>
              <a:rPr lang="en-US" altLang="ja-JP" sz="700" dirty="0" smtClean="0">
                <a:latin typeface="+mn-ea"/>
                <a:ea typeface="+mn-ea"/>
              </a:rPr>
              <a:t>2017</a:t>
            </a:r>
            <a:r>
              <a:rPr lang="ja-JP" altLang="en-US" sz="700" dirty="0" smtClean="0">
                <a:latin typeface="+mn-ea"/>
                <a:ea typeface="+mn-ea"/>
              </a:rPr>
              <a:t>年</a:t>
            </a:r>
            <a:r>
              <a:rPr lang="en-US" altLang="ja-JP" sz="700" dirty="0" smtClean="0">
                <a:latin typeface="+mn-ea"/>
                <a:ea typeface="+mn-ea"/>
              </a:rPr>
              <a:t>6</a:t>
            </a:r>
            <a:r>
              <a:rPr lang="ja-JP" altLang="en-US" sz="700" dirty="0" smtClean="0">
                <a:latin typeface="+mn-ea"/>
                <a:ea typeface="+mn-ea"/>
              </a:rPr>
              <a:t>月度</a:t>
            </a:r>
            <a:r>
              <a:rPr lang="ja-JP" altLang="en-US" sz="700" dirty="0">
                <a:latin typeface="+mn-ea"/>
                <a:ea typeface="+mn-ea"/>
              </a:rPr>
              <a:t>のアイスタイル集計による</a:t>
            </a:r>
            <a:endParaRPr lang="en-US" altLang="ja-JP" sz="700" dirty="0">
              <a:latin typeface="+mn-ea"/>
              <a:ea typeface="+mn-ea"/>
            </a:endParaRPr>
          </a:p>
          <a:p>
            <a:pPr eaLnBrk="1" hangingPunct="1">
              <a:spcBef>
                <a:spcPct val="0"/>
              </a:spcBef>
              <a:buFontTx/>
              <a:buNone/>
            </a:pPr>
            <a:r>
              <a:rPr lang="en-US" altLang="ja-JP" sz="700" dirty="0">
                <a:latin typeface="+mn-ea"/>
                <a:ea typeface="+mn-ea"/>
              </a:rPr>
              <a:t>※PV</a:t>
            </a:r>
            <a:r>
              <a:rPr lang="ja-JP" altLang="en-US" sz="700" dirty="0">
                <a:latin typeface="+mn-ea"/>
                <a:ea typeface="+mn-ea"/>
              </a:rPr>
              <a:t>数、及びＵＵ数は全デバイスでの集計値となっております。 </a:t>
            </a:r>
          </a:p>
        </p:txBody>
      </p:sp>
      <p:sp>
        <p:nvSpPr>
          <p:cNvPr id="2" name="タイトル 1"/>
          <p:cNvSpPr>
            <a:spLocks noGrp="1"/>
          </p:cNvSpPr>
          <p:nvPr>
            <p:ph type="title"/>
          </p:nvPr>
        </p:nvSpPr>
        <p:spPr/>
        <p:txBody>
          <a:bodyPr/>
          <a:lstStyle/>
          <a:p>
            <a:r>
              <a:rPr kumimoji="1" lang="ja-JP" altLang="en-US" dirty="0"/>
              <a:t>＠ｃｏｓｍｅ とは？</a:t>
            </a:r>
          </a:p>
        </p:txBody>
      </p:sp>
      <p:sp>
        <p:nvSpPr>
          <p:cNvPr id="3" name="スライド番号プレースホルダー 2"/>
          <p:cNvSpPr>
            <a:spLocks noGrp="1"/>
          </p:cNvSpPr>
          <p:nvPr>
            <p:ph type="sldNum" sz="quarter" idx="4294967295"/>
          </p:nvPr>
        </p:nvSpPr>
        <p:spPr>
          <a:xfrm>
            <a:off x="4853501" y="6575625"/>
            <a:ext cx="527095" cy="259873"/>
          </a:xfrm>
          <a:prstGeom prst="rect">
            <a:avLst/>
          </a:prstGeom>
        </p:spPr>
        <p:txBody>
          <a:bodyPr/>
          <a:lstStyle/>
          <a:p>
            <a:fld id="{D1BB40C7-AB44-C647-B8F2-09508EB95348}" type="slidenum">
              <a:rPr lang="ja-JP" altLang="en-US" smtClean="0"/>
              <a:pPr/>
              <a:t>3</a:t>
            </a:fld>
            <a:endParaRPr lang="ja-JP" altLang="en-US" dirty="0"/>
          </a:p>
        </p:txBody>
      </p:sp>
      <p:sp>
        <p:nvSpPr>
          <p:cNvPr id="48" name="Rectangle 97"/>
          <p:cNvSpPr>
            <a:spLocks noChangeArrowheads="1"/>
          </p:cNvSpPr>
          <p:nvPr/>
        </p:nvSpPr>
        <p:spPr bwMode="auto">
          <a:xfrm>
            <a:off x="2144688" y="6063099"/>
            <a:ext cx="3041992" cy="246221"/>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r>
              <a:rPr lang="ja-JP" altLang="ja-JP" sz="1000" dirty="0">
                <a:latin typeface="+mn-ea"/>
              </a:rPr>
              <a:t>来店者数</a:t>
            </a:r>
            <a:r>
              <a:rPr lang="ja-JP" altLang="ja-JP" sz="1000" dirty="0" smtClean="0">
                <a:latin typeface="+mn-ea"/>
              </a:rPr>
              <a:t>：</a:t>
            </a:r>
            <a:r>
              <a:rPr lang="en-US" altLang="ja-JP" sz="1000" dirty="0" smtClean="0">
                <a:latin typeface="+mn-ea"/>
              </a:rPr>
              <a:t>62</a:t>
            </a:r>
            <a:r>
              <a:rPr lang="ja-JP" altLang="ja-JP" sz="1000" dirty="0" smtClean="0">
                <a:latin typeface="+mn-ea"/>
              </a:rPr>
              <a:t>万人</a:t>
            </a:r>
            <a:r>
              <a:rPr lang="en-US" altLang="ja-JP" sz="1000" dirty="0">
                <a:latin typeface="+mn-ea"/>
              </a:rPr>
              <a:t>/</a:t>
            </a:r>
            <a:r>
              <a:rPr lang="ja-JP" altLang="ja-JP" sz="1000" dirty="0">
                <a:latin typeface="+mn-ea"/>
              </a:rPr>
              <a:t>月</a:t>
            </a:r>
            <a:r>
              <a:rPr lang="ja-JP" altLang="en-US" sz="1000" dirty="0">
                <a:latin typeface="+mn-ea"/>
              </a:rPr>
              <a:t>　</a:t>
            </a:r>
            <a:r>
              <a:rPr lang="ja-JP" altLang="ja-JP" sz="800" dirty="0" smtClean="0">
                <a:latin typeface="+mn-ea"/>
              </a:rPr>
              <a:t>※</a:t>
            </a:r>
            <a:r>
              <a:rPr lang="en-US" altLang="ja-JP" sz="800" dirty="0">
                <a:latin typeface="+mn-ea"/>
              </a:rPr>
              <a:t>2017</a:t>
            </a:r>
            <a:r>
              <a:rPr lang="ja-JP" altLang="ja-JP" sz="800" dirty="0" smtClean="0">
                <a:latin typeface="+mn-ea"/>
              </a:rPr>
              <a:t>年</a:t>
            </a:r>
            <a:r>
              <a:rPr lang="en-US" altLang="ja-JP" sz="800" dirty="0">
                <a:latin typeface="+mn-ea"/>
              </a:rPr>
              <a:t>6</a:t>
            </a:r>
            <a:r>
              <a:rPr lang="ja-JP" altLang="ja-JP" sz="800" dirty="0" smtClean="0">
                <a:latin typeface="+mn-ea"/>
              </a:rPr>
              <a:t>月時点</a:t>
            </a:r>
            <a:r>
              <a:rPr lang="ja-JP" altLang="en-US" sz="800" dirty="0">
                <a:latin typeface="+mn-ea"/>
              </a:rPr>
              <a:t>　</a:t>
            </a:r>
            <a:endParaRPr lang="ja-JP" altLang="ja-JP" sz="600" dirty="0">
              <a:latin typeface="+mn-ea"/>
            </a:endParaRPr>
          </a:p>
        </p:txBody>
      </p:sp>
      <p:sp>
        <p:nvSpPr>
          <p:cNvPr id="51" name="Rectangle 94"/>
          <p:cNvSpPr>
            <a:spLocks noChangeArrowheads="1"/>
          </p:cNvSpPr>
          <p:nvPr/>
        </p:nvSpPr>
        <p:spPr bwMode="auto">
          <a:xfrm>
            <a:off x="2144688" y="5477743"/>
            <a:ext cx="2904511" cy="615553"/>
          </a:xfrm>
          <a:prstGeom prst="rect">
            <a:avLst/>
          </a:prstGeom>
          <a:noFill/>
          <a:ln>
            <a:noFill/>
          </a:ln>
          <a:effectLst>
            <a:prstShdw prst="shdw18" dist="17961" dir="13500000">
              <a:schemeClr val="accent1">
                <a:gamma/>
                <a:shade val="60000"/>
                <a:invGamma/>
              </a:schemeClr>
            </a:prst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defRPr/>
            </a:pPr>
            <a:r>
              <a:rPr lang="ja-JP" altLang="en-US" sz="1000" dirty="0">
                <a:latin typeface="メイリオ" panose="020B0604030504040204" pitchFamily="50" charset="-128"/>
                <a:ea typeface="メイリオ" panose="020B0604030504040204" pitchFamily="50" charset="-128"/>
                <a:cs typeface="Meiryo UI" pitchFamily="50" charset="-128"/>
              </a:rPr>
              <a:t>国内</a:t>
            </a:r>
            <a:r>
              <a:rPr lang="en-US" altLang="ja-JP" sz="1000" dirty="0">
                <a:latin typeface="メイリオ" panose="020B0604030504040204" pitchFamily="50" charset="-128"/>
                <a:ea typeface="メイリオ" panose="020B0604030504040204" pitchFamily="50" charset="-128"/>
                <a:cs typeface="Meiryo UI" pitchFamily="50" charset="-128"/>
              </a:rPr>
              <a:t>24</a:t>
            </a:r>
            <a:r>
              <a:rPr lang="ja-JP" altLang="en-US" sz="1000" dirty="0">
                <a:latin typeface="メイリオ" panose="020B0604030504040204" pitchFamily="50" charset="-128"/>
                <a:ea typeface="メイリオ" panose="020B0604030504040204" pitchFamily="50" charset="-128"/>
                <a:cs typeface="Meiryo UI" pitchFamily="50" charset="-128"/>
              </a:rPr>
              <a:t>店舗</a:t>
            </a:r>
            <a:r>
              <a:rPr lang="ja-JP" altLang="en-US" sz="700" dirty="0">
                <a:latin typeface="メイリオ" panose="020B0604030504040204" pitchFamily="50" charset="-128"/>
                <a:ea typeface="メイリオ" panose="020B0604030504040204" pitchFamily="50" charset="-128"/>
                <a:cs typeface="Meiryo UI" pitchFamily="50" charset="-128"/>
              </a:rPr>
              <a:t>（</a:t>
            </a:r>
            <a:r>
              <a:rPr lang="en-US" altLang="ja-JP" sz="700" dirty="0">
                <a:latin typeface="メイリオ" panose="020B0604030504040204" pitchFamily="50" charset="-128"/>
                <a:ea typeface="メイリオ" panose="020B0604030504040204" pitchFamily="50" charset="-128"/>
                <a:cs typeface="Meiryo UI" pitchFamily="50" charset="-128"/>
              </a:rPr>
              <a:t>※</a:t>
            </a:r>
            <a:r>
              <a:rPr lang="ja-JP" altLang="en-US" sz="700" dirty="0">
                <a:latin typeface="メイリオ" panose="020B0604030504040204" pitchFamily="50" charset="-128"/>
                <a:ea typeface="メイリオ" panose="020B0604030504040204" pitchFamily="50" charset="-128"/>
                <a:cs typeface="Meiryo UI" pitchFamily="50" charset="-128"/>
              </a:rPr>
              <a:t>グループ店舗含む</a:t>
            </a:r>
            <a:r>
              <a:rPr lang="en-US" altLang="ja-JP" sz="700" dirty="0">
                <a:latin typeface="メイリオ" panose="020B0604030504040204" pitchFamily="50" charset="-128"/>
                <a:ea typeface="メイリオ" panose="020B0604030504040204" pitchFamily="50" charset="-128"/>
                <a:cs typeface="Meiryo UI" pitchFamily="50" charset="-128"/>
              </a:rPr>
              <a:t>)</a:t>
            </a:r>
            <a:endParaRPr lang="en-US" altLang="ja-JP" sz="900" dirty="0">
              <a:latin typeface="メイリオ" panose="020B0604030504040204" pitchFamily="50" charset="-128"/>
              <a:ea typeface="メイリオ" panose="020B0604030504040204" pitchFamily="50" charset="-128"/>
              <a:cs typeface="Meiryo UI" pitchFamily="50" charset="-128"/>
            </a:endParaRPr>
          </a:p>
          <a:p>
            <a:pPr>
              <a:defRPr/>
            </a:pPr>
            <a:r>
              <a:rPr lang="ja-JP" altLang="en-US" sz="800" dirty="0">
                <a:latin typeface="メイリオ" panose="020B0604030504040204" pitchFamily="50" charset="-128"/>
                <a:ea typeface="メイリオ" panose="020B0604030504040204" pitchFamily="50" charset="-128"/>
                <a:cs typeface="Meiryo UI" pitchFamily="50" charset="-128"/>
              </a:rPr>
              <a:t>（新宿</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渋谷</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上野</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池袋</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有楽町</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東京</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溝口</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町田　　</a:t>
            </a:r>
            <a:r>
              <a:rPr lang="en-US" altLang="ja-JP" sz="800" dirty="0" smtClean="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大阪</a:t>
            </a:r>
            <a:r>
              <a:rPr lang="en-US" altLang="ja-JP" sz="800" dirty="0">
                <a:latin typeface="メイリオ" panose="020B0604030504040204" pitchFamily="50" charset="-128"/>
                <a:ea typeface="メイリオ" panose="020B0604030504040204" pitchFamily="50" charset="-128"/>
                <a:cs typeface="Meiryo UI" pitchFamily="50" charset="-128"/>
              </a:rPr>
              <a:t>2</a:t>
            </a:r>
            <a:r>
              <a:rPr lang="ja-JP" altLang="en-US" sz="800" dirty="0">
                <a:latin typeface="メイリオ" panose="020B0604030504040204" pitchFamily="50" charset="-128"/>
                <a:ea typeface="メイリオ" panose="020B0604030504040204" pitchFamily="50" charset="-128"/>
                <a:cs typeface="Meiryo UI" pitchFamily="50" charset="-128"/>
              </a:rPr>
              <a:t>箇所</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京都</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神戸</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枚方</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熊本</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博多</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札幌</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函館</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名古屋</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高岡</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a:latin typeface="メイリオ" panose="020B0604030504040204" pitchFamily="50" charset="-128"/>
                <a:ea typeface="メイリオ" panose="020B0604030504040204" pitchFamily="50" charset="-128"/>
                <a:cs typeface="Meiryo UI" pitchFamily="50" charset="-128"/>
              </a:rPr>
              <a:t>高崎</a:t>
            </a:r>
            <a:r>
              <a:rPr lang="en-US" altLang="ja-JP" sz="800" dirty="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富山</a:t>
            </a:r>
            <a:r>
              <a:rPr lang="en-US" altLang="ja-JP" sz="800" dirty="0" smtClean="0">
                <a:latin typeface="メイリオ" panose="020B0604030504040204" pitchFamily="50" charset="-128"/>
                <a:ea typeface="メイリオ" panose="020B0604030504040204" pitchFamily="50" charset="-128"/>
                <a:cs typeface="Meiryo UI" pitchFamily="50" charset="-128"/>
              </a:rPr>
              <a:t>/</a:t>
            </a:r>
            <a:r>
              <a:rPr lang="ja-JP" altLang="en-US" sz="800" dirty="0" smtClean="0">
                <a:latin typeface="メイリオ" panose="020B0604030504040204" pitchFamily="50" charset="-128"/>
                <a:ea typeface="メイリオ" panose="020B0604030504040204" pitchFamily="50" charset="-128"/>
                <a:cs typeface="Meiryo UI" pitchFamily="50" charset="-128"/>
              </a:rPr>
              <a:t>金沢</a:t>
            </a:r>
            <a:r>
              <a:rPr lang="en-US" altLang="ja-JP" sz="800" dirty="0" smtClean="0">
                <a:latin typeface="メイリオ" panose="020B0604030504040204" pitchFamily="50" charset="-128"/>
                <a:ea typeface="メイリオ" panose="020B0604030504040204" pitchFamily="50" charset="-128"/>
                <a:cs typeface="Meiryo UI" pitchFamily="50" charset="-128"/>
              </a:rPr>
              <a:t>)</a:t>
            </a:r>
            <a:endParaRPr lang="en-US" altLang="ja-JP" sz="800" dirty="0">
              <a:latin typeface="メイリオ" panose="020B0604030504040204" pitchFamily="50" charset="-128"/>
              <a:ea typeface="メイリオ" panose="020B0604030504040204" pitchFamily="50" charset="-128"/>
              <a:cs typeface="Meiryo UI" pitchFamily="50" charset="-128"/>
            </a:endParaRPr>
          </a:p>
        </p:txBody>
      </p:sp>
      <p:grpSp>
        <p:nvGrpSpPr>
          <p:cNvPr id="4" name="グループ化 3"/>
          <p:cNvGrpSpPr/>
          <p:nvPr/>
        </p:nvGrpSpPr>
        <p:grpSpPr>
          <a:xfrm>
            <a:off x="5520251" y="4023721"/>
            <a:ext cx="4100473" cy="1934961"/>
            <a:chOff x="5561816" y="4023721"/>
            <a:chExt cx="4100473" cy="1934961"/>
          </a:xfrm>
        </p:grpSpPr>
        <p:pic>
          <p:nvPicPr>
            <p:cNvPr id="73" name="Picture 2" descr="https://tctechcrunch2011.files.wordpress.com/2012/09/macbook-pro110221210702.jpeg?w=652"/>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6916144" y="4023721"/>
              <a:ext cx="2746145" cy="1596303"/>
            </a:xfrm>
            <a:prstGeom prst="rect">
              <a:avLst/>
            </a:prstGeom>
            <a:noFill/>
            <a:extLst>
              <a:ext uri="{909E8E84-426E-40DD-AFC4-6F175D3DCCD1}">
                <a14:hiddenFill xmlns:a14="http://schemas.microsoft.com/office/drawing/2010/main">
                  <a:solidFill>
                    <a:srgbClr val="FFFFFF"/>
                  </a:solidFill>
                </a14:hiddenFill>
              </a:ext>
            </a:extLst>
          </p:spPr>
        </p:pic>
        <p:sp>
          <p:nvSpPr>
            <p:cNvPr id="74" name="Rectangle 103"/>
            <p:cNvSpPr>
              <a:spLocks noChangeArrowheads="1"/>
            </p:cNvSpPr>
            <p:nvPr/>
          </p:nvSpPr>
          <p:spPr bwMode="auto">
            <a:xfrm>
              <a:off x="7475820" y="5712620"/>
              <a:ext cx="1624013" cy="246062"/>
            </a:xfrm>
            <a:prstGeom prst="rect">
              <a:avLst/>
            </a:prstGeom>
            <a:noFill/>
            <a:ln>
              <a:noFill/>
            </a:ln>
            <a:effectLst>
              <a:prstShdw prst="shdw17" dist="17961" dir="13500000">
                <a:srgbClr val="708688"/>
              </a:prstShdw>
            </a:effectLst>
            <a:extLst>
              <a:ext uri="{909E8E84-426E-40DD-AFC4-6F175D3DCCD1}">
                <a14:hiddenFill xmlns:a14="http://schemas.microsoft.com/office/drawing/2010/main">
                  <a:solidFill>
                    <a:srgbClr val="BBE0E3"/>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spcBef>
                  <a:spcPct val="30000"/>
                </a:spcBef>
              </a:pPr>
              <a:r>
                <a:rPr lang="en-US" altLang="ja-JP" sz="1000" dirty="0">
                  <a:solidFill>
                    <a:srgbClr val="000000"/>
                  </a:solidFill>
                  <a:latin typeface="+mn-ea"/>
                  <a:ea typeface="+mn-ea"/>
                  <a:cs typeface="Meiryo UI" pitchFamily="50" charset="-128"/>
                </a:rPr>
                <a:t>http://www.cosme.net</a:t>
              </a:r>
            </a:p>
          </p:txBody>
        </p:sp>
        <p:sp>
          <p:nvSpPr>
            <p:cNvPr id="75" name="正方形/長方形 74"/>
            <p:cNvSpPr/>
            <p:nvPr/>
          </p:nvSpPr>
          <p:spPr>
            <a:xfrm>
              <a:off x="5561816" y="5712461"/>
              <a:ext cx="1423788" cy="246221"/>
            </a:xfrm>
            <a:prstGeom prst="rect">
              <a:avLst/>
            </a:prstGeom>
          </p:spPr>
          <p:txBody>
            <a:bodyPr wrap="none">
              <a:spAutoFit/>
            </a:bodyPr>
            <a:lstStyle/>
            <a:p>
              <a:r>
                <a:rPr lang="en-US" altLang="ja-JP" sz="1000" dirty="0">
                  <a:latin typeface="+mn-ea"/>
                </a:rPr>
                <a:t>http://s.cosme.net/</a:t>
              </a:r>
              <a:endParaRPr lang="ja-JP" altLang="en-US" sz="1000" dirty="0">
                <a:latin typeface="+mn-ea"/>
              </a:endParaRPr>
            </a:p>
          </p:txBody>
        </p:sp>
        <p:pic>
          <p:nvPicPr>
            <p:cNvPr id="79" name="Picture 13"/>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7318444" y="4174919"/>
              <a:ext cx="1938397" cy="11602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80" name="Rectangle 102"/>
            <p:cNvSpPr>
              <a:spLocks noChangeArrowheads="1"/>
            </p:cNvSpPr>
            <p:nvPr/>
          </p:nvSpPr>
          <p:spPr bwMode="auto">
            <a:xfrm>
              <a:off x="8791571" y="4420968"/>
              <a:ext cx="465085" cy="915204"/>
            </a:xfrm>
            <a:prstGeom prst="rect">
              <a:avLst/>
            </a:prstGeom>
            <a:solidFill>
              <a:srgbClr val="EAEAEA"/>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13500000" algn="ctr" rotWithShape="0">
                      <a:srgbClr val="8C8C8C"/>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dirty="0">
                <a:latin typeface="Meiryo UI" pitchFamily="50" charset="-128"/>
                <a:ea typeface="Meiryo UI" pitchFamily="50" charset="-128"/>
                <a:cs typeface="Meiryo UI" pitchFamily="50" charset="-128"/>
              </a:endParaRPr>
            </a:p>
          </p:txBody>
        </p:sp>
      </p:grpSp>
      <p:pic>
        <p:nvPicPr>
          <p:cNvPr id="50" name="図 4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142897" y="3595323"/>
            <a:ext cx="2024701" cy="2024701"/>
          </a:xfrm>
          <a:prstGeom prst="rect">
            <a:avLst/>
          </a:prstGeom>
        </p:spPr>
      </p:pic>
    </p:spTree>
    <p:extLst>
      <p:ext uri="{BB962C8B-B14F-4D97-AF65-F5344CB8AC3E}">
        <p14:creationId xmlns:p14="http://schemas.microsoft.com/office/powerpoint/2010/main" val="1610212282"/>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 name="タイトル 8"/>
          <p:cNvSpPr>
            <a:spLocks noGrp="1"/>
          </p:cNvSpPr>
          <p:nvPr>
            <p:ph type="title"/>
          </p:nvPr>
        </p:nvSpPr>
        <p:spPr/>
        <p:txBody>
          <a:bodyPr>
            <a:normAutofit/>
          </a:bodyPr>
          <a:lstStyle/>
          <a:p>
            <a:r>
              <a:rPr kumimoji="1" lang="ja-JP" altLang="en-US" dirty="0" smtClean="0"/>
              <a:t>＠ｃｏｓｍｅメンバーについて</a:t>
            </a:r>
            <a:endParaRPr kumimoji="1" lang="ja-JP" altLang="en-US" dirty="0"/>
          </a:p>
        </p:txBody>
      </p:sp>
      <p:sp>
        <p:nvSpPr>
          <p:cNvPr id="41" name="スライド番号プレースホルダ 4"/>
          <p:cNvSpPr>
            <a:spLocks noGrp="1"/>
          </p:cNvSpPr>
          <p:nvPr>
            <p:ph type="sldNum" sz="quarter" idx="11"/>
          </p:nvPr>
        </p:nvSpPr>
        <p:spPr>
          <a:prstGeom prst="rect">
            <a:avLst/>
          </a:prstGeom>
        </p:spPr>
        <p:txBody>
          <a:bodyPr/>
          <a:lstStyle/>
          <a:p>
            <a:fld id="{D1BB40C7-AB44-C647-B8F2-09508EB95348}" type="slidenum">
              <a:rPr lang="ja-JP" altLang="en-US" sz="1200" b="1" smtClean="0">
                <a:solidFill>
                  <a:schemeClr val="bg1">
                    <a:lumMod val="75000"/>
                  </a:schemeClr>
                </a:solidFill>
              </a:rPr>
              <a:pPr/>
              <a:t>4</a:t>
            </a:fld>
            <a:endParaRPr lang="ja-JP" altLang="en-US" sz="1200" b="1" dirty="0">
              <a:solidFill>
                <a:schemeClr val="bg1">
                  <a:lumMod val="75000"/>
                </a:schemeClr>
              </a:solidFill>
            </a:endParaRPr>
          </a:p>
        </p:txBody>
      </p:sp>
      <p:sp>
        <p:nvSpPr>
          <p:cNvPr id="79" name="角丸四角形 78"/>
          <p:cNvSpPr/>
          <p:nvPr/>
        </p:nvSpPr>
        <p:spPr>
          <a:xfrm>
            <a:off x="260736" y="5107646"/>
            <a:ext cx="9347430" cy="1342456"/>
          </a:xfrm>
          <a:prstGeom prst="roundRect">
            <a:avLst>
              <a:gd name="adj" fmla="val 6029"/>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2" name="テキスト ボックス 81"/>
          <p:cNvSpPr txBox="1"/>
          <p:nvPr/>
        </p:nvSpPr>
        <p:spPr>
          <a:xfrm>
            <a:off x="3829694" y="5128216"/>
            <a:ext cx="3038377"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美に関する</a:t>
            </a:r>
            <a:r>
              <a:rPr lang="ja-JP" altLang="en-US" sz="1400" dirty="0" smtClean="0">
                <a:solidFill>
                  <a:srgbClr val="4EB691"/>
                </a:solidFill>
                <a:latin typeface="+mj-ea"/>
                <a:ea typeface="+mj-ea"/>
                <a:cs typeface="Meiryo UI" panose="020B0604030504040204" pitchFamily="50" charset="-128"/>
              </a:rPr>
              <a:t>経験値が</a:t>
            </a:r>
            <a:endParaRPr lang="en-US" altLang="ja-JP" sz="1400" dirty="0" smtClean="0">
              <a:solidFill>
                <a:srgbClr val="4EB691"/>
              </a:solidFill>
              <a:latin typeface="+mj-ea"/>
              <a:ea typeface="+mj-ea"/>
              <a:cs typeface="Meiryo UI" panose="020B0604030504040204" pitchFamily="50" charset="-128"/>
            </a:endParaRPr>
          </a:p>
          <a:p>
            <a:pPr>
              <a:defRPr/>
            </a:pPr>
            <a:r>
              <a:rPr lang="ja-JP" altLang="en-US" sz="1400" dirty="0" smtClean="0">
                <a:solidFill>
                  <a:srgbClr val="4EB691"/>
                </a:solidFill>
                <a:latin typeface="+mj-ea"/>
                <a:ea typeface="+mj-ea"/>
                <a:cs typeface="Meiryo UI" panose="020B0604030504040204" pitchFamily="50" charset="-128"/>
              </a:rPr>
              <a:t>総合的に高い！</a:t>
            </a:r>
            <a:endParaRPr lang="ja-JP" altLang="en-US" sz="1400" dirty="0">
              <a:solidFill>
                <a:srgbClr val="4EB691"/>
              </a:solidFill>
              <a:latin typeface="+mj-ea"/>
              <a:ea typeface="+mj-ea"/>
              <a:cs typeface="Meiryo UI" panose="020B0604030504040204" pitchFamily="50" charset="-128"/>
            </a:endParaRPr>
          </a:p>
        </p:txBody>
      </p:sp>
      <p:sp>
        <p:nvSpPr>
          <p:cNvPr id="83" name="角丸四角形 82"/>
          <p:cNvSpPr/>
          <p:nvPr/>
        </p:nvSpPr>
        <p:spPr>
          <a:xfrm>
            <a:off x="267026" y="1783241"/>
            <a:ext cx="3042094" cy="3165441"/>
          </a:xfrm>
          <a:prstGeom prst="roundRect">
            <a:avLst>
              <a:gd name="adj" fmla="val 2574"/>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4" name="テキスト ボックス 83"/>
          <p:cNvSpPr txBox="1"/>
          <p:nvPr/>
        </p:nvSpPr>
        <p:spPr>
          <a:xfrm>
            <a:off x="873883" y="1827023"/>
            <a:ext cx="1752180" cy="276999"/>
          </a:xfrm>
          <a:prstGeom prst="rect">
            <a:avLst/>
          </a:prstGeom>
          <a:noFill/>
        </p:spPr>
        <p:txBody>
          <a:bodyPr wrap="square" rtlCol="0">
            <a:spAutoFit/>
          </a:bodyPr>
          <a:lstStyle/>
          <a:p>
            <a:pPr algn="ctr"/>
            <a:r>
              <a:rPr kumimoji="1" lang="ja-JP" altLang="en-US" sz="1200" dirty="0" smtClean="0">
                <a:solidFill>
                  <a:srgbClr val="4EB691"/>
                </a:solidFill>
                <a:latin typeface="+mj-lt"/>
              </a:rPr>
              <a:t>年代</a:t>
            </a:r>
            <a:endParaRPr kumimoji="1" lang="ja-JP" altLang="en-US" sz="1200" dirty="0">
              <a:solidFill>
                <a:srgbClr val="4EB691"/>
              </a:solidFill>
              <a:latin typeface="+mj-lt"/>
            </a:endParaRPr>
          </a:p>
        </p:txBody>
      </p:sp>
      <p:cxnSp>
        <p:nvCxnSpPr>
          <p:cNvPr id="85" name="直線コネクタ 84"/>
          <p:cNvCxnSpPr/>
          <p:nvPr/>
        </p:nvCxnSpPr>
        <p:spPr>
          <a:xfrm>
            <a:off x="1050229"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86" name="テキスト ボックス 85"/>
          <p:cNvSpPr txBox="1"/>
          <p:nvPr/>
        </p:nvSpPr>
        <p:spPr>
          <a:xfrm>
            <a:off x="570426" y="2082890"/>
            <a:ext cx="2365564" cy="400110"/>
          </a:xfrm>
          <a:prstGeom prst="rect">
            <a:avLst/>
          </a:prstGeom>
          <a:noFill/>
        </p:spPr>
        <p:txBody>
          <a:bodyPr wrap="square" rtlCol="0">
            <a:spAutoFit/>
          </a:bodyPr>
          <a:lstStyle/>
          <a:p>
            <a:pPr algn="ctr"/>
            <a:r>
              <a:rPr lang="en-US" altLang="ja-JP" sz="1000" dirty="0">
                <a:solidFill>
                  <a:schemeClr val="tx1">
                    <a:lumMod val="50000"/>
                    <a:lumOff val="50000"/>
                  </a:schemeClr>
                </a:solidFill>
              </a:rPr>
              <a:t>20</a:t>
            </a:r>
            <a:r>
              <a:rPr lang="ja-JP" altLang="en-US" sz="1000" dirty="0">
                <a:solidFill>
                  <a:schemeClr val="tx1">
                    <a:lumMod val="50000"/>
                    <a:lumOff val="50000"/>
                  </a:schemeClr>
                </a:solidFill>
              </a:rPr>
              <a:t>代～</a:t>
            </a:r>
            <a:r>
              <a:rPr lang="en-US" altLang="ja-JP" sz="1000" dirty="0">
                <a:solidFill>
                  <a:schemeClr val="tx1">
                    <a:lumMod val="50000"/>
                    <a:lumOff val="50000"/>
                  </a:schemeClr>
                </a:solidFill>
              </a:rPr>
              <a:t>30</a:t>
            </a:r>
            <a:r>
              <a:rPr lang="ja-JP" altLang="en-US" sz="1000" dirty="0">
                <a:solidFill>
                  <a:schemeClr val="tx1">
                    <a:lumMod val="50000"/>
                    <a:lumOff val="50000"/>
                  </a:schemeClr>
                </a:solidFill>
              </a:rPr>
              <a:t>代が約</a:t>
            </a:r>
            <a:r>
              <a:rPr lang="en-US" altLang="ja-JP" sz="1000" dirty="0">
                <a:solidFill>
                  <a:schemeClr val="tx1">
                    <a:lumMod val="50000"/>
                    <a:lumOff val="50000"/>
                  </a:schemeClr>
                </a:solidFill>
              </a:rPr>
              <a:t>7</a:t>
            </a:r>
            <a:r>
              <a:rPr lang="ja-JP" altLang="en-US" sz="1000" dirty="0">
                <a:solidFill>
                  <a:schemeClr val="tx1">
                    <a:lumMod val="50000"/>
                    <a:lumOff val="50000"/>
                  </a:schemeClr>
                </a:solidFill>
              </a:rPr>
              <a:t>割</a:t>
            </a:r>
          </a:p>
          <a:p>
            <a:pPr algn="ctr"/>
            <a:r>
              <a:rPr lang="ja-JP" altLang="en-US" sz="1000" dirty="0">
                <a:solidFill>
                  <a:schemeClr val="tx1">
                    <a:lumMod val="50000"/>
                    <a:lumOff val="50000"/>
                  </a:schemeClr>
                </a:solidFill>
              </a:rPr>
              <a:t>平均年齢は</a:t>
            </a:r>
            <a:r>
              <a:rPr lang="en-US" altLang="ja-JP" sz="1000" dirty="0">
                <a:solidFill>
                  <a:schemeClr val="tx1">
                    <a:lumMod val="50000"/>
                    <a:lumOff val="50000"/>
                  </a:schemeClr>
                </a:solidFill>
              </a:rPr>
              <a:t>29</a:t>
            </a:r>
            <a:r>
              <a:rPr lang="ja-JP" altLang="en-US" sz="1000" dirty="0">
                <a:solidFill>
                  <a:schemeClr val="tx1">
                    <a:lumMod val="50000"/>
                    <a:lumOff val="50000"/>
                  </a:schemeClr>
                </a:solidFill>
              </a:rPr>
              <a:t>歳</a:t>
            </a:r>
          </a:p>
        </p:txBody>
      </p:sp>
      <p:sp>
        <p:nvSpPr>
          <p:cNvPr id="87" name="角丸四角形 86"/>
          <p:cNvSpPr/>
          <p:nvPr/>
        </p:nvSpPr>
        <p:spPr>
          <a:xfrm>
            <a:off x="3424589" y="1781971"/>
            <a:ext cx="3042094" cy="3165441"/>
          </a:xfrm>
          <a:prstGeom prst="roundRect">
            <a:avLst>
              <a:gd name="adj" fmla="val 4302"/>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88" name="テキスト ボックス 87"/>
          <p:cNvSpPr txBox="1"/>
          <p:nvPr/>
        </p:nvSpPr>
        <p:spPr>
          <a:xfrm>
            <a:off x="4025418" y="1827023"/>
            <a:ext cx="1752180" cy="276999"/>
          </a:xfrm>
          <a:prstGeom prst="rect">
            <a:avLst/>
          </a:prstGeom>
          <a:noFill/>
        </p:spPr>
        <p:txBody>
          <a:bodyPr wrap="square" rtlCol="0">
            <a:spAutoFit/>
          </a:bodyPr>
          <a:lstStyle/>
          <a:p>
            <a:pPr algn="ctr"/>
            <a:r>
              <a:rPr lang="ja-JP" altLang="en-US" sz="1200" dirty="0">
                <a:solidFill>
                  <a:srgbClr val="4EB691"/>
                </a:solidFill>
                <a:latin typeface="+mj-lt"/>
              </a:rPr>
              <a:t>職　業</a:t>
            </a:r>
          </a:p>
        </p:txBody>
      </p:sp>
      <p:cxnSp>
        <p:nvCxnSpPr>
          <p:cNvPr id="89" name="直線コネクタ 88"/>
          <p:cNvCxnSpPr/>
          <p:nvPr/>
        </p:nvCxnSpPr>
        <p:spPr>
          <a:xfrm>
            <a:off x="4201764"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90" name="テキスト ボックス 89"/>
          <p:cNvSpPr txBox="1"/>
          <p:nvPr/>
        </p:nvSpPr>
        <p:spPr>
          <a:xfrm>
            <a:off x="3745711" y="2082890"/>
            <a:ext cx="2365564" cy="400110"/>
          </a:xfrm>
          <a:prstGeom prst="rect">
            <a:avLst/>
          </a:prstGeom>
          <a:noFill/>
        </p:spPr>
        <p:txBody>
          <a:bodyPr wrap="square" rtlCol="0">
            <a:spAutoFit/>
          </a:bodyPr>
          <a:lstStyle/>
          <a:p>
            <a:pPr algn="ctr"/>
            <a:r>
              <a:rPr lang="ja-JP" altLang="en-US" sz="1000" dirty="0">
                <a:solidFill>
                  <a:schemeClr val="tx1">
                    <a:lumMod val="50000"/>
                    <a:lumOff val="50000"/>
                  </a:schemeClr>
                </a:solidFill>
              </a:rPr>
              <a:t>働く女性が約４割</a:t>
            </a:r>
          </a:p>
          <a:p>
            <a:pPr algn="ctr"/>
            <a:r>
              <a:rPr lang="ja-JP" altLang="en-US" sz="1000" dirty="0">
                <a:solidFill>
                  <a:schemeClr val="tx1">
                    <a:lumMod val="50000"/>
                    <a:lumOff val="50000"/>
                  </a:schemeClr>
                </a:solidFill>
              </a:rPr>
              <a:t>学生からの支持も</a:t>
            </a:r>
            <a:r>
              <a:rPr lang="ja-JP" altLang="en-US" sz="1000" dirty="0" smtClean="0">
                <a:solidFill>
                  <a:schemeClr val="tx1">
                    <a:lumMod val="50000"/>
                    <a:lumOff val="50000"/>
                  </a:schemeClr>
                </a:solidFill>
              </a:rPr>
              <a:t>高い</a:t>
            </a:r>
            <a:endParaRPr lang="ja-JP" altLang="en-US" sz="1000" dirty="0">
              <a:solidFill>
                <a:schemeClr val="tx1">
                  <a:lumMod val="50000"/>
                  <a:lumOff val="50000"/>
                </a:schemeClr>
              </a:solidFill>
            </a:endParaRPr>
          </a:p>
        </p:txBody>
      </p:sp>
      <p:sp>
        <p:nvSpPr>
          <p:cNvPr id="91" name="角丸四角形 90"/>
          <p:cNvSpPr/>
          <p:nvPr/>
        </p:nvSpPr>
        <p:spPr>
          <a:xfrm>
            <a:off x="6566072" y="1781971"/>
            <a:ext cx="3042094" cy="3165441"/>
          </a:xfrm>
          <a:prstGeom prst="roundRect">
            <a:avLst>
              <a:gd name="adj" fmla="val 2920"/>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92" name="テキスト ボックス 91"/>
          <p:cNvSpPr txBox="1"/>
          <p:nvPr/>
        </p:nvSpPr>
        <p:spPr>
          <a:xfrm>
            <a:off x="7214904" y="1827023"/>
            <a:ext cx="1752180" cy="276999"/>
          </a:xfrm>
          <a:prstGeom prst="rect">
            <a:avLst/>
          </a:prstGeom>
          <a:noFill/>
        </p:spPr>
        <p:txBody>
          <a:bodyPr wrap="square" rtlCol="0">
            <a:spAutoFit/>
          </a:bodyPr>
          <a:lstStyle/>
          <a:p>
            <a:pPr algn="ctr"/>
            <a:r>
              <a:rPr lang="ja-JP" altLang="en-US" sz="1200" dirty="0">
                <a:solidFill>
                  <a:srgbClr val="4EB691"/>
                </a:solidFill>
                <a:latin typeface="+mj-lt"/>
              </a:rPr>
              <a:t>肌　質</a:t>
            </a:r>
          </a:p>
        </p:txBody>
      </p:sp>
      <p:cxnSp>
        <p:nvCxnSpPr>
          <p:cNvPr id="95" name="直線コネクタ 94"/>
          <p:cNvCxnSpPr/>
          <p:nvPr/>
        </p:nvCxnSpPr>
        <p:spPr>
          <a:xfrm>
            <a:off x="7391250" y="2071581"/>
            <a:ext cx="1399489" cy="1"/>
          </a:xfrm>
          <a:prstGeom prst="line">
            <a:avLst/>
          </a:prstGeom>
          <a:ln w="19050">
            <a:solidFill>
              <a:srgbClr val="4EB691"/>
            </a:solidFill>
          </a:ln>
          <a:effectLst/>
        </p:spPr>
        <p:style>
          <a:lnRef idx="2">
            <a:schemeClr val="accent1"/>
          </a:lnRef>
          <a:fillRef idx="0">
            <a:schemeClr val="accent1"/>
          </a:fillRef>
          <a:effectRef idx="1">
            <a:schemeClr val="accent1"/>
          </a:effectRef>
          <a:fontRef idx="minor">
            <a:schemeClr val="tx1"/>
          </a:fontRef>
        </p:style>
      </p:cxnSp>
      <p:sp>
        <p:nvSpPr>
          <p:cNvPr id="97" name="テキスト ボックス 96"/>
          <p:cNvSpPr txBox="1"/>
          <p:nvPr/>
        </p:nvSpPr>
        <p:spPr>
          <a:xfrm>
            <a:off x="6935197" y="2082890"/>
            <a:ext cx="2365564" cy="400110"/>
          </a:xfrm>
          <a:prstGeom prst="rect">
            <a:avLst/>
          </a:prstGeom>
          <a:noFill/>
        </p:spPr>
        <p:txBody>
          <a:bodyPr wrap="square" rtlCol="0">
            <a:spAutoFit/>
          </a:bodyPr>
          <a:lstStyle/>
          <a:p>
            <a:pPr algn="ctr"/>
            <a:r>
              <a:rPr lang="ja-JP" altLang="en-US" sz="1000" dirty="0">
                <a:solidFill>
                  <a:schemeClr val="tx1">
                    <a:lumMod val="50000"/>
                    <a:lumOff val="50000"/>
                  </a:schemeClr>
                </a:solidFill>
              </a:rPr>
              <a:t>普通肌から敏感肌まで</a:t>
            </a:r>
          </a:p>
          <a:p>
            <a:pPr algn="ctr"/>
            <a:r>
              <a:rPr lang="ja-JP" altLang="en-US" sz="1000" dirty="0">
                <a:solidFill>
                  <a:schemeClr val="tx1">
                    <a:lumMod val="50000"/>
                    <a:lumOff val="50000"/>
                  </a:schemeClr>
                </a:solidFill>
              </a:rPr>
              <a:t>幅広い肌質のユーザー</a:t>
            </a:r>
          </a:p>
        </p:txBody>
      </p:sp>
      <p:graphicFrame>
        <p:nvGraphicFramePr>
          <p:cNvPr id="106" name="オブジェクト 4"/>
          <p:cNvGraphicFramePr>
            <a:graphicFrameLocks noChangeAspect="1"/>
          </p:cNvGraphicFramePr>
          <p:nvPr>
            <p:extLst>
              <p:ext uri="{D42A27DB-BD31-4B8C-83A1-F6EECF244321}">
                <p14:modId xmlns:p14="http://schemas.microsoft.com/office/powerpoint/2010/main" val="2411412799"/>
              </p:ext>
            </p:extLst>
          </p:nvPr>
        </p:nvGraphicFramePr>
        <p:xfrm>
          <a:off x="110879" y="2327225"/>
          <a:ext cx="3354388" cy="265271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15" name="オブジェクト 5"/>
          <p:cNvGraphicFramePr>
            <a:graphicFrameLocks noChangeAspect="1"/>
          </p:cNvGraphicFramePr>
          <p:nvPr>
            <p:extLst>
              <p:ext uri="{D42A27DB-BD31-4B8C-83A1-F6EECF244321}">
                <p14:modId xmlns:p14="http://schemas.microsoft.com/office/powerpoint/2010/main" val="4028584618"/>
              </p:ext>
            </p:extLst>
          </p:nvPr>
        </p:nvGraphicFramePr>
        <p:xfrm>
          <a:off x="3252097" y="2293318"/>
          <a:ext cx="3365500" cy="2651125"/>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20" name="オブジェクト 6"/>
          <p:cNvGraphicFramePr>
            <a:graphicFrameLocks noChangeAspect="1"/>
          </p:cNvGraphicFramePr>
          <p:nvPr>
            <p:extLst>
              <p:ext uri="{D42A27DB-BD31-4B8C-83A1-F6EECF244321}">
                <p14:modId xmlns:p14="http://schemas.microsoft.com/office/powerpoint/2010/main" val="3351241056"/>
              </p:ext>
            </p:extLst>
          </p:nvPr>
        </p:nvGraphicFramePr>
        <p:xfrm>
          <a:off x="6319398" y="2298827"/>
          <a:ext cx="3365500" cy="2651125"/>
        </p:xfrm>
        <a:graphic>
          <a:graphicData uri="http://schemas.openxmlformats.org/drawingml/2006/chart">
            <c:chart xmlns:c="http://schemas.openxmlformats.org/drawingml/2006/chart" xmlns:r="http://schemas.openxmlformats.org/officeDocument/2006/relationships" r:id="rId4"/>
          </a:graphicData>
        </a:graphic>
      </p:graphicFrame>
      <p:grpSp>
        <p:nvGrpSpPr>
          <p:cNvPr id="121" name="グループ化 120"/>
          <p:cNvGrpSpPr/>
          <p:nvPr/>
        </p:nvGrpSpPr>
        <p:grpSpPr>
          <a:xfrm>
            <a:off x="360283" y="5168840"/>
            <a:ext cx="346283" cy="356899"/>
            <a:chOff x="778635" y="1261738"/>
            <a:chExt cx="437352" cy="450761"/>
          </a:xfrm>
        </p:grpSpPr>
        <p:sp>
          <p:nvSpPr>
            <p:cNvPr id="122" name="八角形 121"/>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123" name="テキスト ボックス 122"/>
            <p:cNvSpPr txBox="1"/>
            <p:nvPr/>
          </p:nvSpPr>
          <p:spPr>
            <a:xfrm>
              <a:off x="855643" y="1273322"/>
              <a:ext cx="283335" cy="427591"/>
            </a:xfrm>
            <a:prstGeom prst="rect">
              <a:avLst/>
            </a:prstGeom>
            <a:noFill/>
          </p:spPr>
          <p:txBody>
            <a:bodyPr wrap="square" rtlCol="0" anchor="ctr">
              <a:spAutoFit/>
            </a:bodyPr>
            <a:lstStyle/>
            <a:p>
              <a:pPr algn="ctr"/>
              <a:r>
                <a:rPr kumimoji="1" lang="en-US" altLang="ja-JP" sz="1600" dirty="0" smtClean="0">
                  <a:solidFill>
                    <a:schemeClr val="bg1"/>
                  </a:solidFill>
                  <a:latin typeface="+mj-lt"/>
                </a:rPr>
                <a:t>1</a:t>
              </a:r>
              <a:endParaRPr kumimoji="1" lang="ja-JP" altLang="en-US" sz="1600" dirty="0">
                <a:solidFill>
                  <a:schemeClr val="bg1"/>
                </a:solidFill>
                <a:latin typeface="+mj-lt"/>
              </a:endParaRPr>
            </a:p>
          </p:txBody>
        </p:sp>
      </p:grpSp>
      <p:grpSp>
        <p:nvGrpSpPr>
          <p:cNvPr id="124" name="グループ化 123"/>
          <p:cNvGrpSpPr/>
          <p:nvPr/>
        </p:nvGrpSpPr>
        <p:grpSpPr>
          <a:xfrm>
            <a:off x="3470755" y="5168840"/>
            <a:ext cx="346283" cy="356899"/>
            <a:chOff x="778635" y="1261738"/>
            <a:chExt cx="437352" cy="450761"/>
          </a:xfrm>
        </p:grpSpPr>
        <p:sp>
          <p:nvSpPr>
            <p:cNvPr id="125" name="八角形 124"/>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126" name="テキスト ボックス 125"/>
            <p:cNvSpPr txBox="1"/>
            <p:nvPr/>
          </p:nvSpPr>
          <p:spPr>
            <a:xfrm>
              <a:off x="855643" y="1273322"/>
              <a:ext cx="283335" cy="427591"/>
            </a:xfrm>
            <a:prstGeom prst="rect">
              <a:avLst/>
            </a:prstGeom>
            <a:noFill/>
          </p:spPr>
          <p:txBody>
            <a:bodyPr wrap="square" rtlCol="0" anchor="ctr">
              <a:spAutoFit/>
            </a:bodyPr>
            <a:lstStyle/>
            <a:p>
              <a:pPr algn="ctr"/>
              <a:r>
                <a:rPr lang="en-US" altLang="ja-JP" sz="1600" dirty="0" smtClean="0">
                  <a:solidFill>
                    <a:schemeClr val="bg1"/>
                  </a:solidFill>
                  <a:latin typeface="+mj-lt"/>
                </a:rPr>
                <a:t>2</a:t>
              </a:r>
              <a:endParaRPr kumimoji="1" lang="ja-JP" altLang="en-US" sz="1600" dirty="0">
                <a:solidFill>
                  <a:schemeClr val="bg1"/>
                </a:solidFill>
                <a:latin typeface="+mj-lt"/>
              </a:endParaRPr>
            </a:p>
          </p:txBody>
        </p:sp>
      </p:grpSp>
      <p:grpSp>
        <p:nvGrpSpPr>
          <p:cNvPr id="127" name="グループ化 126"/>
          <p:cNvGrpSpPr/>
          <p:nvPr/>
        </p:nvGrpSpPr>
        <p:grpSpPr>
          <a:xfrm>
            <a:off x="6249392" y="5168840"/>
            <a:ext cx="346283" cy="356899"/>
            <a:chOff x="778635" y="1261738"/>
            <a:chExt cx="437352" cy="450761"/>
          </a:xfrm>
        </p:grpSpPr>
        <p:sp>
          <p:nvSpPr>
            <p:cNvPr id="128" name="八角形 127"/>
            <p:cNvSpPr/>
            <p:nvPr/>
          </p:nvSpPr>
          <p:spPr>
            <a:xfrm flipH="1">
              <a:off x="778635" y="1261738"/>
              <a:ext cx="437352" cy="450761"/>
            </a:xfrm>
            <a:prstGeom prst="octagon">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rgbClr val="4EB691"/>
                </a:solidFill>
              </a:endParaRPr>
            </a:p>
          </p:txBody>
        </p:sp>
        <p:sp>
          <p:nvSpPr>
            <p:cNvPr id="129" name="テキスト ボックス 128"/>
            <p:cNvSpPr txBox="1"/>
            <p:nvPr/>
          </p:nvSpPr>
          <p:spPr>
            <a:xfrm>
              <a:off x="855643" y="1273322"/>
              <a:ext cx="283335" cy="427591"/>
            </a:xfrm>
            <a:prstGeom prst="rect">
              <a:avLst/>
            </a:prstGeom>
            <a:noFill/>
          </p:spPr>
          <p:txBody>
            <a:bodyPr wrap="square" rtlCol="0" anchor="ctr">
              <a:spAutoFit/>
            </a:bodyPr>
            <a:lstStyle/>
            <a:p>
              <a:pPr algn="ctr"/>
              <a:r>
                <a:rPr lang="en-US" altLang="ja-JP" sz="1600" dirty="0">
                  <a:solidFill>
                    <a:schemeClr val="bg1"/>
                  </a:solidFill>
                  <a:latin typeface="+mj-lt"/>
                </a:rPr>
                <a:t>3</a:t>
              </a:r>
              <a:endParaRPr kumimoji="1" lang="ja-JP" altLang="en-US" sz="1600" dirty="0">
                <a:solidFill>
                  <a:schemeClr val="bg1"/>
                </a:solidFill>
                <a:latin typeface="+mj-lt"/>
              </a:endParaRPr>
            </a:p>
          </p:txBody>
        </p:sp>
      </p:grpSp>
      <p:sp>
        <p:nvSpPr>
          <p:cNvPr id="130" name="テキスト ボックス 129"/>
          <p:cNvSpPr txBox="1"/>
          <p:nvPr/>
        </p:nvSpPr>
        <p:spPr>
          <a:xfrm>
            <a:off x="1210386" y="1053756"/>
            <a:ext cx="8039173" cy="707886"/>
          </a:xfrm>
          <a:prstGeom prst="rect">
            <a:avLst/>
          </a:prstGeom>
          <a:noFill/>
        </p:spPr>
        <p:txBody>
          <a:bodyPr wrap="square" rtlCol="0" anchor="ctr">
            <a:spAutoFit/>
          </a:bodyPr>
          <a:lstStyle/>
          <a:p>
            <a:pPr algn="ctr"/>
            <a:r>
              <a:rPr lang="ja-JP" altLang="en-US" sz="2000" dirty="0">
                <a:solidFill>
                  <a:schemeClr val="tx1">
                    <a:lumMod val="65000"/>
                    <a:lumOff val="35000"/>
                  </a:schemeClr>
                </a:solidFill>
                <a:latin typeface="+mj-lt"/>
                <a:ea typeface="+mj-ea"/>
              </a:rPr>
              <a:t>＠ｃｏｓｍｅメンバーは「美容感度・情報感度・</a:t>
            </a:r>
            <a:r>
              <a:rPr lang="ja-JP" altLang="en-US" sz="2000" dirty="0" smtClean="0">
                <a:solidFill>
                  <a:schemeClr val="tx1">
                    <a:lumMod val="65000"/>
                    <a:lumOff val="35000"/>
                  </a:schemeClr>
                </a:solidFill>
                <a:latin typeface="+mj-lt"/>
                <a:ea typeface="+mj-ea"/>
              </a:rPr>
              <a:t>消費意欲」</a:t>
            </a:r>
            <a:r>
              <a:rPr lang="ja-JP" altLang="en-US" sz="2000" dirty="0">
                <a:solidFill>
                  <a:schemeClr val="tx1">
                    <a:lumMod val="65000"/>
                    <a:lumOff val="35000"/>
                  </a:schemeClr>
                </a:solidFill>
                <a:latin typeface="+mj-lt"/>
                <a:ea typeface="+mj-ea"/>
              </a:rPr>
              <a:t>の高い２０代～３０代の働く女性が中心</a:t>
            </a:r>
          </a:p>
        </p:txBody>
      </p:sp>
      <p:sp>
        <p:nvSpPr>
          <p:cNvPr id="131" name="テキスト ボックス 130"/>
          <p:cNvSpPr txBox="1"/>
          <p:nvPr/>
        </p:nvSpPr>
        <p:spPr>
          <a:xfrm>
            <a:off x="708589" y="5128216"/>
            <a:ext cx="2282777"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自立した女性になる為の</a:t>
            </a:r>
          </a:p>
          <a:p>
            <a:pPr>
              <a:defRPr/>
            </a:pPr>
            <a:r>
              <a:rPr lang="ja-JP" altLang="en-US" sz="1400" dirty="0">
                <a:solidFill>
                  <a:srgbClr val="4EB691"/>
                </a:solidFill>
                <a:latin typeface="+mj-ea"/>
                <a:ea typeface="+mj-ea"/>
                <a:cs typeface="Meiryo UI" panose="020B0604030504040204" pitchFamily="50" charset="-128"/>
              </a:rPr>
              <a:t>努力と工夫をしている</a:t>
            </a:r>
            <a:r>
              <a:rPr lang="ja-JP" altLang="en-US" sz="1400" dirty="0" smtClean="0">
                <a:solidFill>
                  <a:srgbClr val="4EB691"/>
                </a:solidFill>
                <a:latin typeface="+mj-ea"/>
                <a:ea typeface="+mj-ea"/>
                <a:cs typeface="Meiryo UI" panose="020B0604030504040204" pitchFamily="50" charset="-128"/>
              </a:rPr>
              <a:t>！</a:t>
            </a:r>
            <a:endParaRPr lang="ja-JP" altLang="en-US" sz="2000" dirty="0">
              <a:solidFill>
                <a:srgbClr val="4EB691"/>
              </a:solidFill>
              <a:latin typeface="+mj-ea"/>
              <a:ea typeface="+mj-ea"/>
              <a:cs typeface="Meiryo UI" panose="020B0604030504040204" pitchFamily="50" charset="-128"/>
            </a:endParaRPr>
          </a:p>
        </p:txBody>
      </p:sp>
      <p:sp>
        <p:nvSpPr>
          <p:cNvPr id="132" name="テキスト ボックス 131"/>
          <p:cNvSpPr txBox="1"/>
          <p:nvPr/>
        </p:nvSpPr>
        <p:spPr>
          <a:xfrm>
            <a:off x="701774" y="5632386"/>
            <a:ext cx="2768981" cy="861774"/>
          </a:xfrm>
          <a:prstGeom prst="rect">
            <a:avLst/>
          </a:prstGeom>
          <a:noFill/>
        </p:spPr>
        <p:txBody>
          <a:bodyPr wrap="square" rtlCol="0">
            <a:spAutoFit/>
          </a:bodyPr>
          <a:lstStyle/>
          <a:p>
            <a:r>
              <a:rPr lang="ja-JP" altLang="en-US" sz="1000" dirty="0">
                <a:solidFill>
                  <a:schemeClr val="tx1">
                    <a:lumMod val="50000"/>
                    <a:lumOff val="50000"/>
                  </a:schemeClr>
                </a:solidFill>
              </a:rPr>
              <a:t>多種多様な趣味を持ち</a:t>
            </a:r>
            <a:r>
              <a:rPr lang="ja-JP" altLang="en-US" sz="1000" dirty="0" smtClean="0">
                <a:solidFill>
                  <a:schemeClr val="tx1">
                    <a:lumMod val="50000"/>
                    <a:lumOff val="50000"/>
                  </a:schemeClr>
                </a:solidFill>
              </a:rPr>
              <a:t>、美的</a:t>
            </a:r>
            <a:r>
              <a:rPr lang="ja-JP" altLang="en-US" sz="1000" dirty="0">
                <a:solidFill>
                  <a:schemeClr val="tx1">
                    <a:lumMod val="50000"/>
                    <a:lumOff val="50000"/>
                  </a:schemeClr>
                </a:solidFill>
              </a:rPr>
              <a:t>好奇心旺盛でアクティブ</a:t>
            </a:r>
            <a:r>
              <a:rPr lang="ja-JP" altLang="en-US" sz="1000" dirty="0" smtClean="0">
                <a:solidFill>
                  <a:schemeClr val="tx1">
                    <a:lumMod val="50000"/>
                    <a:lumOff val="50000"/>
                  </a:schemeClr>
                </a:solidFill>
              </a:rPr>
              <a:t>。人</a:t>
            </a:r>
            <a:r>
              <a:rPr lang="ja-JP" altLang="en-US" sz="1000" dirty="0">
                <a:solidFill>
                  <a:schemeClr val="tx1">
                    <a:lumMod val="50000"/>
                    <a:lumOff val="50000"/>
                  </a:schemeClr>
                </a:solidFill>
              </a:rPr>
              <a:t>に見られることを意識しており</a:t>
            </a:r>
            <a:r>
              <a:rPr lang="ja-JP" altLang="en-US" sz="1000" dirty="0" smtClean="0">
                <a:solidFill>
                  <a:schemeClr val="tx1">
                    <a:lumMod val="50000"/>
                    <a:lumOff val="50000"/>
                  </a:schemeClr>
                </a:solidFill>
              </a:rPr>
              <a:t>、人</a:t>
            </a:r>
            <a:r>
              <a:rPr lang="ja-JP" altLang="en-US" sz="1000" dirty="0">
                <a:solidFill>
                  <a:schemeClr val="tx1">
                    <a:lumMod val="50000"/>
                    <a:lumOff val="50000"/>
                  </a:schemeClr>
                </a:solidFill>
              </a:rPr>
              <a:t>の役に立つことに喜びを感じ</a:t>
            </a:r>
            <a:r>
              <a:rPr lang="ja-JP" altLang="en-US" sz="1000" dirty="0" smtClean="0">
                <a:solidFill>
                  <a:schemeClr val="tx1">
                    <a:lumMod val="50000"/>
                    <a:lumOff val="50000"/>
                  </a:schemeClr>
                </a:solidFill>
              </a:rPr>
              <a:t>、ずっと</a:t>
            </a:r>
            <a:r>
              <a:rPr lang="ja-JP" altLang="en-US" sz="1000" dirty="0">
                <a:solidFill>
                  <a:schemeClr val="tx1">
                    <a:lumMod val="50000"/>
                    <a:lumOff val="50000"/>
                  </a:schemeClr>
                </a:solidFill>
              </a:rPr>
              <a:t>美しくありたいと願う。</a:t>
            </a:r>
          </a:p>
          <a:p>
            <a:endParaRPr kumimoji="1" lang="ja-JP" altLang="en-US" sz="1000" dirty="0">
              <a:solidFill>
                <a:schemeClr val="tx1">
                  <a:lumMod val="50000"/>
                  <a:lumOff val="50000"/>
                </a:schemeClr>
              </a:solidFill>
            </a:endParaRPr>
          </a:p>
        </p:txBody>
      </p:sp>
      <p:sp>
        <p:nvSpPr>
          <p:cNvPr id="133" name="テキスト ボックス 132"/>
          <p:cNvSpPr txBox="1"/>
          <p:nvPr/>
        </p:nvSpPr>
        <p:spPr>
          <a:xfrm>
            <a:off x="3806552" y="5632386"/>
            <a:ext cx="2304723" cy="707886"/>
          </a:xfrm>
          <a:prstGeom prst="rect">
            <a:avLst/>
          </a:prstGeom>
          <a:noFill/>
        </p:spPr>
        <p:txBody>
          <a:bodyPr wrap="square" rtlCol="0">
            <a:spAutoFit/>
          </a:bodyPr>
          <a:lstStyle/>
          <a:p>
            <a:r>
              <a:rPr lang="ja-JP" altLang="en-US" sz="1000" dirty="0">
                <a:solidFill>
                  <a:schemeClr val="tx1">
                    <a:lumMod val="50000"/>
                    <a:lumOff val="50000"/>
                  </a:schemeClr>
                </a:solidFill>
              </a:rPr>
              <a:t>美容アイテム使用数・購入経路・購入</a:t>
            </a:r>
            <a:r>
              <a:rPr lang="ja-JP" altLang="en-US" sz="1000" dirty="0" smtClean="0">
                <a:solidFill>
                  <a:schemeClr val="tx1">
                    <a:lumMod val="50000"/>
                    <a:lumOff val="50000"/>
                  </a:schemeClr>
                </a:solidFill>
              </a:rPr>
              <a:t>金額が</a:t>
            </a:r>
            <a:r>
              <a:rPr lang="ja-JP" altLang="en-US" sz="1000" dirty="0">
                <a:solidFill>
                  <a:schemeClr val="tx1">
                    <a:lumMod val="50000"/>
                    <a:lumOff val="50000"/>
                  </a:schemeClr>
                </a:solidFill>
              </a:rPr>
              <a:t>豊富であり目的やニーズに応じて商品</a:t>
            </a:r>
            <a:r>
              <a:rPr lang="ja-JP" altLang="en-US" sz="1000" dirty="0" smtClean="0">
                <a:solidFill>
                  <a:schemeClr val="tx1">
                    <a:lumMod val="50000"/>
                    <a:lumOff val="50000"/>
                  </a:schemeClr>
                </a:solidFill>
              </a:rPr>
              <a:t>を選択</a:t>
            </a:r>
            <a:r>
              <a:rPr lang="ja-JP" altLang="en-US" sz="1000" dirty="0">
                <a:solidFill>
                  <a:schemeClr val="tx1">
                    <a:lumMod val="50000"/>
                    <a:lumOff val="50000"/>
                  </a:schemeClr>
                </a:solidFill>
              </a:rPr>
              <a:t>している。</a:t>
            </a:r>
          </a:p>
          <a:p>
            <a:pPr algn="ctr"/>
            <a:endParaRPr kumimoji="1" lang="ja-JP" altLang="en-US" sz="1000" dirty="0">
              <a:solidFill>
                <a:schemeClr val="tx1">
                  <a:lumMod val="50000"/>
                  <a:lumOff val="50000"/>
                </a:schemeClr>
              </a:solidFill>
            </a:endParaRPr>
          </a:p>
        </p:txBody>
      </p:sp>
      <p:sp>
        <p:nvSpPr>
          <p:cNvPr id="134" name="テキスト ボックス 133"/>
          <p:cNvSpPr txBox="1"/>
          <p:nvPr/>
        </p:nvSpPr>
        <p:spPr>
          <a:xfrm>
            <a:off x="6617597" y="5632386"/>
            <a:ext cx="2469892" cy="707886"/>
          </a:xfrm>
          <a:prstGeom prst="rect">
            <a:avLst/>
          </a:prstGeom>
          <a:noFill/>
        </p:spPr>
        <p:txBody>
          <a:bodyPr wrap="square" rtlCol="0">
            <a:spAutoFit/>
          </a:bodyPr>
          <a:lstStyle/>
          <a:p>
            <a:r>
              <a:rPr lang="ja-JP" altLang="en-US" sz="1000" dirty="0">
                <a:solidFill>
                  <a:schemeClr val="tx1">
                    <a:lumMod val="50000"/>
                    <a:lumOff val="50000"/>
                  </a:schemeClr>
                </a:solidFill>
              </a:rPr>
              <a:t>美容に関する情報収集に</a:t>
            </a:r>
            <a:r>
              <a:rPr lang="ja-JP" altLang="en-US" sz="1000" dirty="0" smtClean="0">
                <a:solidFill>
                  <a:schemeClr val="tx1">
                    <a:lumMod val="50000"/>
                    <a:lumOff val="50000"/>
                  </a:schemeClr>
                </a:solidFill>
              </a:rPr>
              <a:t>あたって積極的</a:t>
            </a:r>
            <a:r>
              <a:rPr lang="ja-JP" altLang="en-US" sz="1000" dirty="0">
                <a:solidFill>
                  <a:schemeClr val="tx1">
                    <a:lumMod val="50000"/>
                    <a:lumOff val="50000"/>
                  </a:schemeClr>
                </a:solidFill>
              </a:rPr>
              <a:t>に多くの接点に触れている。</a:t>
            </a:r>
          </a:p>
          <a:p>
            <a:pPr algn="ctr"/>
            <a:endParaRPr kumimoji="1" lang="ja-JP" altLang="en-US" sz="1000" dirty="0">
              <a:solidFill>
                <a:schemeClr val="tx1">
                  <a:lumMod val="50000"/>
                  <a:lumOff val="50000"/>
                </a:schemeClr>
              </a:solidFill>
            </a:endParaRPr>
          </a:p>
        </p:txBody>
      </p:sp>
      <p:pic>
        <p:nvPicPr>
          <p:cNvPr id="135" name="Picture 14" descr="\\Fs\個人用\motekid\141221サービス資料リニューアル\デザイン\【完成版】素材\アイコン\150601icon\クリア　icon_png\icon-04.pn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894828" y="5856934"/>
            <a:ext cx="611127" cy="611127"/>
          </a:xfrm>
          <a:prstGeom prst="rect">
            <a:avLst/>
          </a:prstGeom>
          <a:noFill/>
          <a:extLst>
            <a:ext uri="{909E8E84-426E-40DD-AFC4-6F175D3DCCD1}">
              <a14:hiddenFill xmlns:a14="http://schemas.microsoft.com/office/drawing/2010/main">
                <a:solidFill>
                  <a:srgbClr val="FFFFFF"/>
                </a:solidFill>
              </a14:hiddenFill>
            </a:ext>
          </a:extLst>
        </p:spPr>
      </p:pic>
      <p:sp>
        <p:nvSpPr>
          <p:cNvPr id="136" name="Text Box 8"/>
          <p:cNvSpPr txBox="1">
            <a:spLocks noChangeArrowheads="1"/>
          </p:cNvSpPr>
          <p:nvPr/>
        </p:nvSpPr>
        <p:spPr bwMode="auto">
          <a:xfrm>
            <a:off x="7767261" y="4930458"/>
            <a:ext cx="1811714" cy="2000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spcBef>
                <a:spcPct val="20000"/>
              </a:spcBef>
              <a:buChar char="•"/>
              <a:defRPr kumimoji="1" sz="3200">
                <a:solidFill>
                  <a:schemeClr val="tx1"/>
                </a:solidFill>
                <a:latin typeface="Times New Roman" pitchFamily="18" charset="0"/>
                <a:ea typeface="ＭＳ Ｐゴシック" charset="-128"/>
              </a:defRPr>
            </a:lvl1pPr>
            <a:lvl2pPr marL="742950" indent="-285750" eaLnBrk="0" hangingPunct="0">
              <a:spcBef>
                <a:spcPct val="20000"/>
              </a:spcBef>
              <a:buChar char="–"/>
              <a:defRPr kumimoji="1" sz="2800">
                <a:solidFill>
                  <a:schemeClr val="tx1"/>
                </a:solidFill>
                <a:latin typeface="Times New Roman" pitchFamily="18" charset="0"/>
                <a:ea typeface="ＭＳ Ｐゴシック" charset="-128"/>
              </a:defRPr>
            </a:lvl2pPr>
            <a:lvl3pPr marL="1143000" indent="-228600" eaLnBrk="0" hangingPunct="0">
              <a:spcBef>
                <a:spcPct val="20000"/>
              </a:spcBef>
              <a:buChar char="•"/>
              <a:defRPr kumimoji="1" sz="2400">
                <a:solidFill>
                  <a:schemeClr val="tx1"/>
                </a:solidFill>
                <a:latin typeface="Times New Roman" pitchFamily="18" charset="0"/>
                <a:ea typeface="ＭＳ Ｐゴシック" charset="-128"/>
              </a:defRPr>
            </a:lvl3pPr>
            <a:lvl4pPr marL="1600200" indent="-228600" eaLnBrk="0" hangingPunct="0">
              <a:spcBef>
                <a:spcPct val="20000"/>
              </a:spcBef>
              <a:buChar char="–"/>
              <a:defRPr kumimoji="1" sz="2000">
                <a:solidFill>
                  <a:schemeClr val="tx1"/>
                </a:solidFill>
                <a:latin typeface="Times New Roman" pitchFamily="18" charset="0"/>
                <a:ea typeface="ＭＳ Ｐゴシック" charset="-128"/>
              </a:defRPr>
            </a:lvl4pPr>
            <a:lvl5pPr marL="2057400" indent="-228600" eaLnBrk="0" hangingPunct="0">
              <a:spcBef>
                <a:spcPct val="20000"/>
              </a:spcBef>
              <a:buChar char="»"/>
              <a:defRPr kumimoji="1" sz="2000">
                <a:solidFill>
                  <a:schemeClr val="tx1"/>
                </a:solidFill>
                <a:latin typeface="Times New Roman" pitchFamily="18" charset="0"/>
                <a:ea typeface="ＭＳ Ｐゴシック" charset="-128"/>
              </a:defRPr>
            </a:lvl5pPr>
            <a:lvl6pPr marL="25146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6pPr>
            <a:lvl7pPr marL="29718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7pPr>
            <a:lvl8pPr marL="34290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8pPr>
            <a:lvl9pPr marL="3886200" indent="-228600" eaLnBrk="0" fontAlgn="base" hangingPunct="0">
              <a:spcBef>
                <a:spcPct val="20000"/>
              </a:spcBef>
              <a:spcAft>
                <a:spcPct val="0"/>
              </a:spcAft>
              <a:buChar char="»"/>
              <a:defRPr kumimoji="1" sz="2000">
                <a:solidFill>
                  <a:schemeClr val="tx1"/>
                </a:solidFill>
                <a:latin typeface="Times New Roman" pitchFamily="18" charset="0"/>
                <a:ea typeface="ＭＳ Ｐゴシック" charset="-128"/>
              </a:defRPr>
            </a:lvl9pPr>
          </a:lstStyle>
          <a:p>
            <a:pPr algn="r" eaLnBrk="1" hangingPunct="1">
              <a:spcBef>
                <a:spcPct val="0"/>
              </a:spcBef>
              <a:buFontTx/>
              <a:buNone/>
            </a:pPr>
            <a:r>
              <a:rPr lang="en-US" altLang="ja-JP" sz="700" dirty="0" smtClean="0">
                <a:latin typeface="+mn-ea"/>
                <a:ea typeface="+mn-ea"/>
              </a:rPr>
              <a:t>2017</a:t>
            </a:r>
            <a:r>
              <a:rPr lang="ja-JP" altLang="en-US" sz="700" dirty="0" smtClean="0">
                <a:latin typeface="+mn-ea"/>
                <a:ea typeface="+mn-ea"/>
              </a:rPr>
              <a:t>年</a:t>
            </a:r>
            <a:r>
              <a:rPr lang="en-US" altLang="ja-JP" sz="700" dirty="0">
                <a:latin typeface="+mn-ea"/>
                <a:ea typeface="+mn-ea"/>
              </a:rPr>
              <a:t>3</a:t>
            </a:r>
            <a:r>
              <a:rPr lang="ja-JP" altLang="en-US" sz="700" dirty="0" smtClean="0">
                <a:latin typeface="+mn-ea"/>
                <a:ea typeface="+mn-ea"/>
              </a:rPr>
              <a:t>月度</a:t>
            </a:r>
            <a:r>
              <a:rPr lang="ja-JP" altLang="en-US" sz="700" dirty="0">
                <a:latin typeface="+mn-ea"/>
                <a:ea typeface="+mn-ea"/>
              </a:rPr>
              <a:t>のアイスタイル集計に</a:t>
            </a:r>
            <a:r>
              <a:rPr lang="ja-JP" altLang="en-US" sz="700" dirty="0" smtClean="0">
                <a:latin typeface="+mn-ea"/>
                <a:ea typeface="+mn-ea"/>
              </a:rPr>
              <a:t>よる</a:t>
            </a:r>
            <a:endParaRPr lang="ja-JP" altLang="en-US" sz="700" dirty="0">
              <a:latin typeface="+mn-ea"/>
              <a:ea typeface="+mn-ea"/>
            </a:endParaRPr>
          </a:p>
        </p:txBody>
      </p:sp>
      <p:sp>
        <p:nvSpPr>
          <p:cNvPr id="137" name="テキスト ボックス 136"/>
          <p:cNvSpPr txBox="1"/>
          <p:nvPr/>
        </p:nvSpPr>
        <p:spPr>
          <a:xfrm>
            <a:off x="6646599" y="5128216"/>
            <a:ext cx="2982588" cy="523220"/>
          </a:xfrm>
          <a:prstGeom prst="rect">
            <a:avLst/>
          </a:prstGeom>
          <a:noFill/>
        </p:spPr>
        <p:txBody>
          <a:bodyPr wrap="square" rtlCol="0" anchor="ctr">
            <a:spAutoFit/>
          </a:bodyPr>
          <a:lstStyle/>
          <a:p>
            <a:pPr>
              <a:defRPr/>
            </a:pPr>
            <a:r>
              <a:rPr lang="ja-JP" altLang="en-US" sz="1400" dirty="0">
                <a:solidFill>
                  <a:srgbClr val="4EB691"/>
                </a:solidFill>
                <a:latin typeface="+mj-ea"/>
                <a:ea typeface="+mj-ea"/>
                <a:cs typeface="Meiryo UI" panose="020B0604030504040204" pitchFamily="50" charset="-128"/>
              </a:rPr>
              <a:t>インターネット、リアル</a:t>
            </a:r>
          </a:p>
          <a:p>
            <a:pPr>
              <a:defRPr/>
            </a:pPr>
            <a:r>
              <a:rPr lang="ja-JP" altLang="en-US" sz="1400" dirty="0">
                <a:solidFill>
                  <a:srgbClr val="4EB691"/>
                </a:solidFill>
                <a:latin typeface="+mj-ea"/>
                <a:ea typeface="+mj-ea"/>
                <a:cs typeface="Meiryo UI" panose="020B0604030504040204" pitchFamily="50" charset="-128"/>
              </a:rPr>
              <a:t>問わずバイラルする</a:t>
            </a:r>
            <a:r>
              <a:rPr lang="ja-JP" altLang="en-US" sz="1400" dirty="0" smtClean="0">
                <a:solidFill>
                  <a:srgbClr val="4EB691"/>
                </a:solidFill>
                <a:latin typeface="+mj-ea"/>
                <a:ea typeface="+mj-ea"/>
                <a:cs typeface="Meiryo UI" panose="020B0604030504040204" pitchFamily="50" charset="-128"/>
              </a:rPr>
              <a:t>力が</a:t>
            </a:r>
            <a:r>
              <a:rPr lang="ja-JP" altLang="en-US" sz="1400" dirty="0">
                <a:solidFill>
                  <a:srgbClr val="4EB691"/>
                </a:solidFill>
                <a:latin typeface="+mj-ea"/>
                <a:ea typeface="+mj-ea"/>
                <a:cs typeface="Meiryo UI" panose="020B0604030504040204" pitchFamily="50" charset="-128"/>
              </a:rPr>
              <a:t>強い</a:t>
            </a:r>
            <a:r>
              <a:rPr lang="ja-JP" altLang="en-US" sz="1400" dirty="0" smtClean="0">
                <a:solidFill>
                  <a:srgbClr val="4EB691"/>
                </a:solidFill>
                <a:latin typeface="+mj-ea"/>
                <a:ea typeface="+mj-ea"/>
                <a:cs typeface="Meiryo UI" panose="020B0604030504040204" pitchFamily="50" charset="-128"/>
              </a:rPr>
              <a:t>！</a:t>
            </a:r>
            <a:endParaRPr lang="ja-JP" altLang="en-US" sz="1400" dirty="0">
              <a:solidFill>
                <a:srgbClr val="4EB691"/>
              </a:solidFill>
              <a:latin typeface="+mj-ea"/>
              <a:ea typeface="+mj-ea"/>
              <a:cs typeface="Meiryo UI" panose="020B0604030504040204" pitchFamily="50" charset="-128"/>
            </a:endParaRPr>
          </a:p>
        </p:txBody>
      </p:sp>
      <p:sp>
        <p:nvSpPr>
          <p:cNvPr id="39" name="フッター プレースホルダー 4"/>
          <p:cNvSpPr>
            <a:spLocks noGrp="1"/>
          </p:cNvSpPr>
          <p:nvPr>
            <p:ph type="ftr" sz="quarter" idx="10"/>
          </p:nvPr>
        </p:nvSpPr>
        <p:spPr>
          <a:xfrm>
            <a:off x="6946900" y="6608851"/>
            <a:ext cx="2463800" cy="234113"/>
          </a:xfrm>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38208673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スライド番号プレースホルダー 2"/>
          <p:cNvSpPr>
            <a:spLocks noGrp="1"/>
          </p:cNvSpPr>
          <p:nvPr>
            <p:ph type="sldNum" sz="quarter" idx="12"/>
          </p:nvPr>
        </p:nvSpPr>
        <p:spPr/>
        <p:txBody>
          <a:bodyPr/>
          <a:lstStyle/>
          <a:p>
            <a:fld id="{D1BB40C7-AB44-C647-B8F2-09508EB95348}" type="slidenum">
              <a:rPr lang="ja-JP" altLang="en-US" smtClean="0"/>
              <a:pPr/>
              <a:t>5</a:t>
            </a:fld>
            <a:endParaRPr lang="ja-JP" altLang="en-US" dirty="0"/>
          </a:p>
        </p:txBody>
      </p:sp>
      <p:sp>
        <p:nvSpPr>
          <p:cNvPr id="4" name="タイトル 3"/>
          <p:cNvSpPr>
            <a:spLocks noGrp="1"/>
          </p:cNvSpPr>
          <p:nvPr>
            <p:ph type="title"/>
          </p:nvPr>
        </p:nvSpPr>
        <p:spPr/>
        <p:txBody>
          <a:bodyPr/>
          <a:lstStyle/>
          <a:p>
            <a:r>
              <a:rPr lang="ja-JP" altLang="en-US" dirty="0"/>
              <a:t>＠ｃｏｓｍｅディスプレイ・メール広告の特徴</a:t>
            </a:r>
            <a:endParaRPr kumimoji="1" lang="ja-JP" altLang="en-US" dirty="0"/>
          </a:p>
        </p:txBody>
      </p:sp>
      <p:sp>
        <p:nvSpPr>
          <p:cNvPr id="5" name="テキスト プレースホルダー 4"/>
          <p:cNvSpPr>
            <a:spLocks noGrp="1"/>
          </p:cNvSpPr>
          <p:nvPr>
            <p:ph type="body" sz="quarter" idx="17"/>
          </p:nvPr>
        </p:nvSpPr>
        <p:spPr>
          <a:xfrm>
            <a:off x="2072249" y="1105235"/>
            <a:ext cx="6897417" cy="589906"/>
          </a:xfrm>
          <a:prstGeom prst="rect">
            <a:avLst/>
          </a:prstGeom>
        </p:spPr>
        <p:txBody>
          <a:bodyPr/>
          <a:lstStyle/>
          <a:p>
            <a:r>
              <a:rPr lang="ja-JP" altLang="en-US" dirty="0"/>
              <a:t>表現力豊かなリッチアドから、データを活用したネットワーク広告配信まで</a:t>
            </a:r>
            <a:br>
              <a:rPr lang="ja-JP" altLang="en-US" dirty="0"/>
            </a:br>
            <a:r>
              <a:rPr lang="ja-JP" altLang="en-US" dirty="0"/>
              <a:t>ニーズに合わせた様々なソリューションをご用意しております。</a:t>
            </a:r>
          </a:p>
        </p:txBody>
      </p:sp>
      <p:sp>
        <p:nvSpPr>
          <p:cNvPr id="6" name="コンテンツ プレースホルダー 5"/>
          <p:cNvSpPr>
            <a:spLocks noGrp="1"/>
          </p:cNvSpPr>
          <p:nvPr>
            <p:ph type="body" sz="quarter" idx="28"/>
          </p:nvPr>
        </p:nvSpPr>
        <p:spPr>
          <a:xfrm>
            <a:off x="4940300" y="1886864"/>
            <a:ext cx="4680000" cy="4381500"/>
          </a:xfrm>
        </p:spPr>
        <p:txBody>
          <a:bodyPr/>
          <a:lstStyle/>
          <a:p>
            <a:r>
              <a:rPr lang="ja-JP" altLang="en-US" sz="1050" dirty="0">
                <a:latin typeface="+mn-ea"/>
                <a:ea typeface="+mn-ea"/>
              </a:rPr>
              <a:t>＠ｃｏｓｍｅ内バナー広告［</a:t>
            </a:r>
            <a:r>
              <a:rPr lang="en-US" altLang="ja-JP" sz="1050" dirty="0">
                <a:latin typeface="+mn-ea"/>
                <a:ea typeface="+mn-ea"/>
              </a:rPr>
              <a:t>SP</a:t>
            </a:r>
            <a:r>
              <a:rPr lang="ja-JP" altLang="en-US" sz="1050" dirty="0">
                <a:latin typeface="+mn-ea"/>
                <a:ea typeface="+mn-ea"/>
              </a:rPr>
              <a:t>＋</a:t>
            </a:r>
            <a:r>
              <a:rPr lang="en-US" altLang="ja-JP" sz="1050" dirty="0">
                <a:latin typeface="+mn-ea"/>
                <a:ea typeface="+mn-ea"/>
              </a:rPr>
              <a:t>PC</a:t>
            </a:r>
            <a:r>
              <a:rPr lang="ja-JP" altLang="en-US" sz="1050" dirty="0">
                <a:latin typeface="+mn-ea"/>
                <a:ea typeface="+mn-ea"/>
              </a:rPr>
              <a:t>］</a:t>
            </a:r>
            <a:endParaRPr lang="en-US" altLang="ja-JP" sz="1050" dirty="0">
              <a:latin typeface="+mn-ea"/>
              <a:ea typeface="+mn-ea"/>
            </a:endParaRPr>
          </a:p>
          <a:p>
            <a:pPr lvl="1"/>
            <a:r>
              <a:rPr lang="en-US" altLang="ja-JP" sz="1000" dirty="0" smtClean="0"/>
              <a:t>P.11 </a:t>
            </a:r>
            <a:r>
              <a:rPr lang="ja-JP" altLang="en-US" sz="1000" dirty="0" smtClean="0"/>
              <a:t>［</a:t>
            </a:r>
            <a:r>
              <a:rPr lang="en-US" altLang="ja-JP" sz="1000" dirty="0"/>
              <a:t>SP</a:t>
            </a:r>
            <a:r>
              <a:rPr lang="ja-JP" altLang="en-US" sz="1000" dirty="0" smtClean="0"/>
              <a:t>］</a:t>
            </a:r>
            <a:r>
              <a:rPr lang="ja-JP" altLang="en-US" sz="1000" dirty="0"/>
              <a:t>＠ｃｏｓｍｅトップエキスパンド広告</a:t>
            </a:r>
            <a:endParaRPr lang="en-US" altLang="ja-JP" sz="1000" dirty="0"/>
          </a:p>
          <a:p>
            <a:pPr lvl="1"/>
            <a:r>
              <a:rPr lang="en-US" altLang="ja-JP" sz="1000" dirty="0" smtClean="0">
                <a:latin typeface="+mn-ea"/>
              </a:rPr>
              <a:t>P.12 </a:t>
            </a:r>
            <a:r>
              <a:rPr lang="ja-JP" altLang="en-US" sz="1000" dirty="0">
                <a:latin typeface="+mn-ea"/>
              </a:rPr>
              <a:t>［</a:t>
            </a:r>
            <a:r>
              <a:rPr lang="en-US" altLang="ja-JP" sz="1000" dirty="0">
                <a:latin typeface="+mn-ea"/>
              </a:rPr>
              <a:t>PC</a:t>
            </a:r>
            <a:r>
              <a:rPr lang="ja-JP" altLang="en-US" sz="1000" dirty="0">
                <a:latin typeface="+mn-ea"/>
              </a:rPr>
              <a:t>］＠</a:t>
            </a:r>
            <a:r>
              <a:rPr lang="ja-JP" altLang="en-US" sz="1000" dirty="0" smtClean="0">
                <a:latin typeface="+mn-ea"/>
              </a:rPr>
              <a:t>ｃｏｓｍｅ</a:t>
            </a:r>
            <a:r>
              <a:rPr lang="ja-JP" altLang="en-US" sz="1000" dirty="0">
                <a:latin typeface="+mn-ea"/>
              </a:rPr>
              <a:t>トップ</a:t>
            </a:r>
            <a:r>
              <a:rPr lang="ja-JP" altLang="en-US" sz="1000" dirty="0" smtClean="0">
                <a:latin typeface="+mn-ea"/>
              </a:rPr>
              <a:t>ゲート</a:t>
            </a:r>
            <a:r>
              <a:rPr lang="ja-JP" altLang="en-US" sz="1000" dirty="0">
                <a:latin typeface="+mn-ea"/>
              </a:rPr>
              <a:t>広告</a:t>
            </a:r>
          </a:p>
          <a:p>
            <a:pPr lvl="1"/>
            <a:r>
              <a:rPr lang="en-US" altLang="ja-JP" sz="1000" dirty="0" smtClean="0">
                <a:latin typeface="+mn-ea"/>
              </a:rPr>
              <a:t>P.14 </a:t>
            </a:r>
            <a:r>
              <a:rPr lang="ja-JP" altLang="en-US" sz="1000" dirty="0">
                <a:latin typeface="+mn-ea"/>
              </a:rPr>
              <a:t>［</a:t>
            </a:r>
            <a:r>
              <a:rPr lang="en-US" altLang="ja-JP" sz="1000" dirty="0">
                <a:latin typeface="+mn-ea"/>
              </a:rPr>
              <a:t>PC</a:t>
            </a:r>
            <a:r>
              <a:rPr lang="ja-JP" altLang="en-US" sz="1000" dirty="0">
                <a:latin typeface="+mn-ea"/>
              </a:rPr>
              <a:t>］トップラージレクタングルダブル／メガ</a:t>
            </a:r>
          </a:p>
          <a:p>
            <a:pPr lvl="1"/>
            <a:r>
              <a:rPr lang="en-US" altLang="ja-JP" sz="1000" dirty="0" smtClean="0">
                <a:latin typeface="+mn-ea"/>
                <a:ea typeface="+mn-ea"/>
              </a:rPr>
              <a:t>P.18 </a:t>
            </a:r>
            <a:r>
              <a:rPr lang="ja-JP" altLang="en-US" sz="1000" dirty="0" smtClean="0">
                <a:latin typeface="+mn-ea"/>
                <a:ea typeface="+mn-ea"/>
              </a:rPr>
              <a:t>［</a:t>
            </a:r>
            <a:r>
              <a:rPr lang="en-US" altLang="ja-JP" sz="1000" dirty="0" smtClean="0">
                <a:latin typeface="+mn-ea"/>
                <a:ea typeface="+mn-ea"/>
              </a:rPr>
              <a:t>SP</a:t>
            </a:r>
            <a:r>
              <a:rPr lang="ja-JP" altLang="en-US" sz="1000" dirty="0" smtClean="0">
                <a:latin typeface="+mn-ea"/>
                <a:ea typeface="+mn-ea"/>
              </a:rPr>
              <a:t>］トップインフィードレギュラー</a:t>
            </a:r>
          </a:p>
          <a:p>
            <a:pPr lvl="1"/>
            <a:r>
              <a:rPr lang="en-US" altLang="ja-JP" sz="1000" dirty="0" smtClean="0">
                <a:latin typeface="+mn-ea"/>
                <a:ea typeface="+mn-ea"/>
              </a:rPr>
              <a:t>P.19 </a:t>
            </a:r>
            <a:r>
              <a:rPr lang="ja-JP" altLang="en-US" sz="1000" dirty="0">
                <a:latin typeface="+mn-ea"/>
                <a:ea typeface="+mn-ea"/>
              </a:rPr>
              <a:t>［</a:t>
            </a:r>
            <a:r>
              <a:rPr lang="en-US" altLang="ja-JP" sz="1000" dirty="0">
                <a:latin typeface="+mn-ea"/>
                <a:ea typeface="+mn-ea"/>
              </a:rPr>
              <a:t>SP</a:t>
            </a:r>
            <a:r>
              <a:rPr lang="ja-JP" altLang="en-US" sz="1000" dirty="0">
                <a:latin typeface="+mn-ea"/>
                <a:ea typeface="+mn-ea"/>
              </a:rPr>
              <a:t>］</a:t>
            </a:r>
            <a:r>
              <a:rPr lang="ja-JP" altLang="en-US" sz="1000" dirty="0" smtClean="0">
                <a:latin typeface="+mn-ea"/>
                <a:ea typeface="+mn-ea"/>
              </a:rPr>
              <a:t>トップインフィードビッグ</a:t>
            </a:r>
            <a:endParaRPr lang="en-US" altLang="ja-JP" sz="1000" dirty="0" smtClean="0">
              <a:latin typeface="+mn-ea"/>
              <a:ea typeface="+mn-ea"/>
            </a:endParaRPr>
          </a:p>
          <a:p>
            <a:pPr lvl="1"/>
            <a:r>
              <a:rPr lang="en-US" altLang="ja-JP" sz="1000" dirty="0" smtClean="0">
                <a:latin typeface="+mn-ea"/>
              </a:rPr>
              <a:t>P.20 </a:t>
            </a:r>
            <a:r>
              <a:rPr lang="ja-JP" altLang="en-US" sz="1000" dirty="0">
                <a:latin typeface="+mn-ea"/>
              </a:rPr>
              <a:t>［</a:t>
            </a:r>
            <a:r>
              <a:rPr lang="en-US" altLang="ja-JP" sz="1000" dirty="0">
                <a:latin typeface="+mn-ea"/>
              </a:rPr>
              <a:t>SP</a:t>
            </a:r>
            <a:r>
              <a:rPr lang="ja-JP" altLang="en-US" sz="1000" dirty="0">
                <a:latin typeface="+mn-ea"/>
              </a:rPr>
              <a:t>］</a:t>
            </a:r>
            <a:r>
              <a:rPr lang="ja-JP" altLang="en-US" sz="1000" dirty="0" smtClean="0">
                <a:latin typeface="+mn-ea"/>
              </a:rPr>
              <a:t>中面インフィードレギュラー</a:t>
            </a:r>
            <a:endParaRPr lang="ja-JP" altLang="en-US" sz="1000" dirty="0">
              <a:latin typeface="+mn-ea"/>
              <a:ea typeface="+mn-ea"/>
            </a:endParaRPr>
          </a:p>
          <a:p>
            <a:pPr lvl="1"/>
            <a:r>
              <a:rPr lang="en-US" altLang="ja-JP" sz="1000" dirty="0" smtClean="0">
                <a:latin typeface="+mn-ea"/>
                <a:ea typeface="+mn-ea"/>
              </a:rPr>
              <a:t>P.21 </a:t>
            </a:r>
            <a:r>
              <a:rPr lang="ja-JP" altLang="en-US" sz="1000" dirty="0">
                <a:latin typeface="+mn-ea"/>
                <a:ea typeface="+mn-ea"/>
              </a:rPr>
              <a:t>［</a:t>
            </a:r>
            <a:r>
              <a:rPr lang="en-US" altLang="ja-JP" sz="1000" dirty="0">
                <a:latin typeface="+mn-ea"/>
                <a:ea typeface="+mn-ea"/>
              </a:rPr>
              <a:t>SP</a:t>
            </a:r>
            <a:r>
              <a:rPr lang="ja-JP" altLang="en-US" sz="1000" dirty="0">
                <a:latin typeface="+mn-ea"/>
                <a:ea typeface="+mn-ea"/>
              </a:rPr>
              <a:t>］中面ヘッダパネル／ダブル</a:t>
            </a:r>
          </a:p>
          <a:p>
            <a:pPr lvl="1"/>
            <a:r>
              <a:rPr lang="en-US" altLang="ja-JP" sz="1000" dirty="0" smtClean="0">
                <a:latin typeface="+mn-ea"/>
                <a:ea typeface="+mn-ea"/>
              </a:rPr>
              <a:t>P.22 </a:t>
            </a:r>
            <a:r>
              <a:rPr lang="ja-JP" altLang="en-US" sz="1000" dirty="0">
                <a:latin typeface="+mn-ea"/>
                <a:ea typeface="+mn-ea"/>
              </a:rPr>
              <a:t>［</a:t>
            </a:r>
            <a:r>
              <a:rPr lang="en-US" altLang="ja-JP" sz="1000" dirty="0">
                <a:latin typeface="+mn-ea"/>
                <a:ea typeface="+mn-ea"/>
              </a:rPr>
              <a:t>SP</a:t>
            </a:r>
            <a:r>
              <a:rPr lang="ja-JP" altLang="en-US" sz="1000" dirty="0">
                <a:latin typeface="+mn-ea"/>
                <a:ea typeface="+mn-ea"/>
              </a:rPr>
              <a:t>］</a:t>
            </a:r>
            <a:r>
              <a:rPr lang="ja-JP" altLang="en-US" sz="1000" dirty="0" smtClean="0">
                <a:latin typeface="+mn-ea"/>
                <a:ea typeface="+mn-ea"/>
              </a:rPr>
              <a:t>中面レクタングル</a:t>
            </a:r>
            <a:r>
              <a:rPr lang="ja-JP" altLang="en-US" sz="1000" dirty="0">
                <a:latin typeface="+mn-ea"/>
                <a:ea typeface="+mn-ea"/>
              </a:rPr>
              <a:t>／スーパー</a:t>
            </a:r>
          </a:p>
          <a:p>
            <a:pPr lvl="1"/>
            <a:r>
              <a:rPr lang="en-US" altLang="ja-JP" sz="1000" dirty="0" smtClean="0">
                <a:latin typeface="+mn-ea"/>
                <a:ea typeface="+mn-ea"/>
              </a:rPr>
              <a:t>P.23 </a:t>
            </a:r>
            <a:r>
              <a:rPr lang="ja-JP" altLang="en-US" sz="1000" dirty="0">
                <a:latin typeface="+mn-ea"/>
                <a:ea typeface="+mn-ea"/>
              </a:rPr>
              <a:t>［</a:t>
            </a:r>
            <a:r>
              <a:rPr lang="en-US" altLang="ja-JP" sz="1000" dirty="0">
                <a:latin typeface="+mn-ea"/>
                <a:ea typeface="+mn-ea"/>
              </a:rPr>
              <a:t>PC</a:t>
            </a:r>
            <a:r>
              <a:rPr lang="ja-JP" altLang="en-US" sz="1000" dirty="0">
                <a:latin typeface="+mn-ea"/>
                <a:ea typeface="+mn-ea"/>
              </a:rPr>
              <a:t>］中面</a:t>
            </a:r>
            <a:r>
              <a:rPr lang="ja-JP" altLang="en-US" sz="1000" dirty="0" smtClean="0">
                <a:latin typeface="+mn-ea"/>
                <a:ea typeface="+mn-ea"/>
              </a:rPr>
              <a:t>ラージレクタングル／</a:t>
            </a:r>
            <a:r>
              <a:rPr lang="ja-JP" altLang="en-US" sz="1000" dirty="0">
                <a:latin typeface="+mn-ea"/>
                <a:ea typeface="+mn-ea"/>
              </a:rPr>
              <a:t>メガ</a:t>
            </a:r>
          </a:p>
          <a:p>
            <a:pPr lvl="1"/>
            <a:r>
              <a:rPr lang="en-US" altLang="ja-JP" sz="1000" dirty="0" smtClean="0">
                <a:latin typeface="+mn-ea"/>
                <a:ea typeface="+mn-ea"/>
              </a:rPr>
              <a:t>P.24 </a:t>
            </a:r>
            <a:r>
              <a:rPr lang="ja-JP" altLang="en-US" sz="1000" dirty="0" smtClean="0">
                <a:latin typeface="+mn-ea"/>
                <a:ea typeface="+mn-ea"/>
              </a:rPr>
              <a:t>［</a:t>
            </a:r>
            <a:r>
              <a:rPr lang="en-US" altLang="ja-JP" sz="1000" dirty="0" smtClean="0">
                <a:latin typeface="+mn-ea"/>
                <a:ea typeface="+mn-ea"/>
              </a:rPr>
              <a:t>PC</a:t>
            </a:r>
            <a:r>
              <a:rPr lang="ja-JP" altLang="en-US" sz="1000" dirty="0" smtClean="0">
                <a:latin typeface="+mn-ea"/>
                <a:ea typeface="+mn-ea"/>
              </a:rPr>
              <a:t>］中面レクタングルボックス</a:t>
            </a:r>
            <a:endParaRPr lang="en-US" altLang="ja-JP" sz="1000" dirty="0" smtClean="0">
              <a:latin typeface="+mn-ea"/>
              <a:ea typeface="+mn-ea"/>
            </a:endParaRPr>
          </a:p>
          <a:p>
            <a:r>
              <a:rPr lang="ja-JP" altLang="en-US" sz="1050" dirty="0" smtClean="0"/>
              <a:t>＠</a:t>
            </a:r>
            <a:r>
              <a:rPr lang="ja-JP" altLang="en-US" sz="1050" dirty="0"/>
              <a:t>ｃｏｓｍｅ</a:t>
            </a:r>
            <a:r>
              <a:rPr lang="ja-JP" altLang="en-US" sz="1050" dirty="0" smtClean="0"/>
              <a:t>オーディエンスデータ</a:t>
            </a:r>
            <a:r>
              <a:rPr lang="ja-JP" altLang="en-US" sz="1050" dirty="0"/>
              <a:t>を活用したネットワーク広告配信</a:t>
            </a:r>
            <a:endParaRPr lang="en-US" altLang="ja-JP" sz="1050" dirty="0"/>
          </a:p>
          <a:p>
            <a:pPr lvl="1"/>
            <a:r>
              <a:rPr lang="en-US" altLang="ja-JP" sz="1000" dirty="0" smtClean="0"/>
              <a:t>P.38 </a:t>
            </a:r>
            <a:r>
              <a:rPr lang="ja-JP" altLang="en-US" sz="1000" dirty="0" smtClean="0"/>
              <a:t>［</a:t>
            </a:r>
            <a:r>
              <a:rPr lang="en-US" altLang="ja-JP" sz="1000" dirty="0" smtClean="0"/>
              <a:t>SP</a:t>
            </a:r>
            <a:r>
              <a:rPr lang="ja-JP" altLang="en-US" sz="1000" dirty="0" smtClean="0"/>
              <a:t>］</a:t>
            </a:r>
            <a:r>
              <a:rPr lang="ja-JP" altLang="en-US" sz="1000" dirty="0"/>
              <a:t>ネットワークオーディエンス広告</a:t>
            </a:r>
            <a:endParaRPr lang="en-US" altLang="ja-JP" sz="1000" dirty="0"/>
          </a:p>
          <a:p>
            <a:pPr lvl="1"/>
            <a:r>
              <a:rPr lang="en-US" altLang="ja-JP" sz="1000" dirty="0"/>
              <a:t>	by</a:t>
            </a:r>
            <a:r>
              <a:rPr lang="ja-JP" altLang="en-US" sz="1000" dirty="0"/>
              <a:t>＠ｃｏｓｍｅ</a:t>
            </a:r>
            <a:r>
              <a:rPr lang="ja-JP" altLang="en-US" sz="1000" dirty="0" smtClean="0"/>
              <a:t>＜</a:t>
            </a:r>
            <a:r>
              <a:rPr lang="en-US" altLang="ja-JP" sz="1000" dirty="0" smtClean="0"/>
              <a:t>CPC</a:t>
            </a:r>
            <a:r>
              <a:rPr lang="ja-JP" altLang="en-US" sz="1000" dirty="0"/>
              <a:t>＞／ ＜</a:t>
            </a:r>
            <a:r>
              <a:rPr lang="en-US" altLang="ja-JP" sz="1000" dirty="0" smtClean="0"/>
              <a:t>CPM</a:t>
            </a:r>
            <a:r>
              <a:rPr lang="ja-JP" altLang="en-US" sz="1000" dirty="0" smtClean="0"/>
              <a:t>＞</a:t>
            </a:r>
            <a:endParaRPr lang="ja-JP" altLang="en-US" sz="1000" dirty="0">
              <a:solidFill>
                <a:schemeClr val="accent2"/>
              </a:solidFill>
            </a:endParaRPr>
          </a:p>
          <a:p>
            <a:pPr lvl="1"/>
            <a:r>
              <a:rPr lang="en-US" altLang="ja-JP" sz="1000" dirty="0" smtClean="0"/>
              <a:t>P.40 </a:t>
            </a:r>
            <a:r>
              <a:rPr lang="ja-JP" altLang="en-US" sz="1000" dirty="0"/>
              <a:t>［</a:t>
            </a:r>
            <a:r>
              <a:rPr lang="en-US" altLang="ja-JP" sz="1000" dirty="0"/>
              <a:t>PC</a:t>
            </a:r>
            <a:r>
              <a:rPr lang="ja-JP" altLang="en-US" sz="1000" dirty="0"/>
              <a:t>］ネットワークオーディエンス広告</a:t>
            </a:r>
            <a:endParaRPr lang="en-US" altLang="ja-JP" sz="1000" dirty="0"/>
          </a:p>
          <a:p>
            <a:pPr lvl="1"/>
            <a:r>
              <a:rPr lang="en-US" altLang="ja-JP" sz="1000" dirty="0"/>
              <a:t>	by</a:t>
            </a:r>
            <a:r>
              <a:rPr lang="ja-JP" altLang="en-US" sz="1000" dirty="0"/>
              <a:t>＠ｃｏｓｍｅ＜</a:t>
            </a:r>
            <a:r>
              <a:rPr lang="en-US" altLang="ja-JP" sz="1000" dirty="0"/>
              <a:t>CPC</a:t>
            </a:r>
            <a:r>
              <a:rPr lang="ja-JP" altLang="en-US" sz="1000" dirty="0"/>
              <a:t>＞ ／ ＜</a:t>
            </a:r>
            <a:r>
              <a:rPr lang="en-US" altLang="ja-JP" sz="1000" dirty="0"/>
              <a:t>CPM</a:t>
            </a:r>
            <a:r>
              <a:rPr lang="ja-JP" altLang="en-US" sz="1000" dirty="0"/>
              <a:t>＞</a:t>
            </a:r>
          </a:p>
          <a:p>
            <a:pPr lvl="1"/>
            <a:r>
              <a:rPr lang="en-US" altLang="ja-JP" sz="1000" dirty="0" smtClean="0"/>
              <a:t>P.42 </a:t>
            </a:r>
            <a:r>
              <a:rPr lang="ja-JP" altLang="en-US" sz="1000" dirty="0" smtClean="0"/>
              <a:t>［</a:t>
            </a:r>
            <a:r>
              <a:rPr lang="en-US" altLang="ja-JP" sz="1000" dirty="0" smtClean="0"/>
              <a:t>SP</a:t>
            </a:r>
            <a:r>
              <a:rPr lang="ja-JP" altLang="en-US" sz="1000" dirty="0" smtClean="0"/>
              <a:t>＋</a:t>
            </a:r>
            <a:r>
              <a:rPr lang="en-US" altLang="ja-JP" sz="1000" dirty="0" smtClean="0"/>
              <a:t>PC</a:t>
            </a:r>
            <a:r>
              <a:rPr lang="ja-JP" altLang="en-US" sz="1000" dirty="0"/>
              <a:t>］ネットワークオーディエンス広告</a:t>
            </a:r>
            <a:endParaRPr lang="en-US" altLang="ja-JP" sz="1000" dirty="0"/>
          </a:p>
          <a:p>
            <a:pPr lvl="1"/>
            <a:r>
              <a:rPr lang="en-US" altLang="ja-JP" sz="1000" dirty="0" smtClean="0"/>
              <a:t>	by</a:t>
            </a:r>
            <a:r>
              <a:rPr lang="ja-JP" altLang="en-US" sz="1000" dirty="0" smtClean="0"/>
              <a:t>＠ｃｏｓｍｅ＜動画＞</a:t>
            </a:r>
            <a:endParaRPr lang="en-US" altLang="ja-JP" sz="1000" dirty="0" smtClean="0"/>
          </a:p>
          <a:p>
            <a:r>
              <a:rPr lang="ja-JP" altLang="en-US" sz="1050" dirty="0"/>
              <a:t>ターゲットメール</a:t>
            </a:r>
            <a:endParaRPr lang="en-US" altLang="ja-JP" sz="1050" dirty="0"/>
          </a:p>
          <a:p>
            <a:pPr lvl="1"/>
            <a:r>
              <a:rPr lang="en-US" altLang="ja-JP" sz="1000" dirty="0" smtClean="0"/>
              <a:t>P.47 </a:t>
            </a:r>
            <a:r>
              <a:rPr lang="ja-JP" altLang="en-US" sz="1000" dirty="0"/>
              <a:t>ターゲットメール（</a:t>
            </a:r>
            <a:r>
              <a:rPr lang="en-US" altLang="ja-JP" sz="1000" dirty="0"/>
              <a:t>HTML</a:t>
            </a:r>
            <a:r>
              <a:rPr lang="ja-JP" altLang="en-US" sz="1000" dirty="0"/>
              <a:t>）</a:t>
            </a:r>
          </a:p>
          <a:p>
            <a:pPr lvl="1"/>
            <a:r>
              <a:rPr lang="en-US" altLang="ja-JP" sz="1000" dirty="0" smtClean="0"/>
              <a:t>P.49 </a:t>
            </a:r>
            <a:r>
              <a:rPr lang="ja-JP" altLang="en-US" sz="1000" dirty="0"/>
              <a:t>ターゲットメール（</a:t>
            </a:r>
            <a:r>
              <a:rPr lang="en-US" altLang="ja-JP" sz="1000" dirty="0"/>
              <a:t>TEXT</a:t>
            </a:r>
            <a:r>
              <a:rPr lang="ja-JP" altLang="en-US" sz="1000" dirty="0"/>
              <a:t>）</a:t>
            </a:r>
            <a:endParaRPr lang="en-US" altLang="ja-JP" sz="1000" dirty="0"/>
          </a:p>
          <a:p>
            <a:pPr lvl="1"/>
            <a:endParaRPr lang="ja-JP" altLang="en-US" sz="1000" dirty="0">
              <a:solidFill>
                <a:schemeClr val="accent2"/>
              </a:solidFill>
            </a:endParaRPr>
          </a:p>
        </p:txBody>
      </p:sp>
      <p:sp>
        <p:nvSpPr>
          <p:cNvPr id="8" name="テキスト プレースホルダー 7"/>
          <p:cNvSpPr>
            <a:spLocks noGrp="1"/>
          </p:cNvSpPr>
          <p:nvPr>
            <p:ph type="body" sz="quarter" idx="29"/>
          </p:nvPr>
        </p:nvSpPr>
        <p:spPr>
          <a:xfrm>
            <a:off x="778583" y="1883232"/>
            <a:ext cx="3700052" cy="4528932"/>
          </a:xfrm>
        </p:spPr>
        <p:txBody>
          <a:bodyPr wrap="none">
            <a:spAutoFit/>
          </a:bodyPr>
          <a:lstStyle/>
          <a:p>
            <a:r>
              <a:rPr lang="ja-JP" altLang="en-US" sz="1050" dirty="0"/>
              <a:t>動画</a:t>
            </a:r>
            <a:endParaRPr lang="en-US" altLang="ja-JP" sz="1050" dirty="0"/>
          </a:p>
          <a:p>
            <a:pPr lvl="1"/>
            <a:r>
              <a:rPr lang="en-US" altLang="ja-JP" sz="1000" dirty="0" smtClean="0"/>
              <a:t>P.08 </a:t>
            </a:r>
            <a:r>
              <a:rPr lang="ja-JP" altLang="en-US" sz="1000" dirty="0"/>
              <a:t>［</a:t>
            </a:r>
            <a:r>
              <a:rPr lang="en-US" altLang="ja-JP" sz="1000" dirty="0"/>
              <a:t>SP</a:t>
            </a:r>
            <a:r>
              <a:rPr lang="ja-JP" altLang="en-US" sz="1000" dirty="0"/>
              <a:t>］</a:t>
            </a:r>
            <a:r>
              <a:rPr lang="en-US" altLang="ja-JP" sz="1000" dirty="0" err="1"/>
              <a:t>VideoAd</a:t>
            </a:r>
            <a:r>
              <a:rPr lang="ja-JP" altLang="en-US" sz="1000" dirty="0"/>
              <a:t>ビッグ</a:t>
            </a:r>
          </a:p>
          <a:p>
            <a:pPr lvl="1"/>
            <a:r>
              <a:rPr lang="en-US" altLang="ja-JP" sz="1000" dirty="0" smtClean="0"/>
              <a:t>P.09 </a:t>
            </a:r>
            <a:r>
              <a:rPr lang="ja-JP" altLang="en-US" sz="1000" dirty="0"/>
              <a:t>［</a:t>
            </a:r>
            <a:r>
              <a:rPr lang="en-US" altLang="ja-JP" sz="1000" dirty="0"/>
              <a:t>SP</a:t>
            </a:r>
            <a:r>
              <a:rPr lang="ja-JP" altLang="en-US" sz="1000" dirty="0"/>
              <a:t>］</a:t>
            </a:r>
            <a:r>
              <a:rPr lang="en-US" altLang="ja-JP" sz="1000" dirty="0" err="1"/>
              <a:t>VideoAd</a:t>
            </a:r>
            <a:r>
              <a:rPr lang="ja-JP" altLang="en-US" sz="1000" dirty="0" smtClean="0"/>
              <a:t>レギュラー</a:t>
            </a:r>
            <a:endParaRPr lang="en-US" altLang="ja-JP" sz="1000" dirty="0" smtClean="0"/>
          </a:p>
          <a:p>
            <a:pPr lvl="1"/>
            <a:r>
              <a:rPr lang="en-US" altLang="ja-JP" sz="1000" dirty="0"/>
              <a:t>P.13</a:t>
            </a:r>
            <a:r>
              <a:rPr lang="ja-JP" altLang="en-US" sz="1000" dirty="0"/>
              <a:t> ［</a:t>
            </a:r>
            <a:r>
              <a:rPr lang="en-US" altLang="ja-JP" sz="1000" dirty="0"/>
              <a:t>PC</a:t>
            </a:r>
            <a:r>
              <a:rPr lang="ja-JP" altLang="en-US" sz="1000" dirty="0"/>
              <a:t>］＠ｃｏｓｍｅトップビルボード動画</a:t>
            </a:r>
            <a:r>
              <a:rPr lang="ja-JP" altLang="en-US" sz="1000" dirty="0" smtClean="0"/>
              <a:t>広告</a:t>
            </a:r>
            <a:endParaRPr lang="ja-JP" altLang="en-US" sz="1000" dirty="0"/>
          </a:p>
          <a:p>
            <a:pPr lvl="1"/>
            <a:r>
              <a:rPr lang="en-US" altLang="ja-JP" sz="1000" dirty="0" smtClean="0"/>
              <a:t>P.16 </a:t>
            </a:r>
            <a:r>
              <a:rPr lang="ja-JP" altLang="en-US" sz="1000" dirty="0"/>
              <a:t>［</a:t>
            </a:r>
            <a:r>
              <a:rPr lang="en-US" altLang="ja-JP" sz="1000" dirty="0"/>
              <a:t>SP</a:t>
            </a:r>
            <a:r>
              <a:rPr lang="ja-JP" altLang="en-US" sz="1000" dirty="0"/>
              <a:t>＋</a:t>
            </a:r>
            <a:r>
              <a:rPr lang="en-US" altLang="ja-JP" sz="1000" dirty="0"/>
              <a:t>PC</a:t>
            </a:r>
            <a:r>
              <a:rPr lang="ja-JP" altLang="en-US" sz="1000" dirty="0"/>
              <a:t>］</a:t>
            </a:r>
            <a:r>
              <a:rPr lang="ja-JP" altLang="en-US" sz="1000" dirty="0" smtClean="0"/>
              <a:t>カテゴリーバナーオプション</a:t>
            </a:r>
            <a:endParaRPr lang="en-US" altLang="ja-JP" sz="1000" dirty="0" smtClean="0"/>
          </a:p>
          <a:p>
            <a:pPr lvl="1"/>
            <a:r>
              <a:rPr lang="en-US" altLang="ja-JP" sz="1000" dirty="0" smtClean="0"/>
              <a:t>	SP </a:t>
            </a:r>
            <a:r>
              <a:rPr lang="en-US" altLang="ja-JP" sz="1000" dirty="0" err="1" smtClean="0"/>
              <a:t>VideoAd</a:t>
            </a:r>
            <a:r>
              <a:rPr lang="ja-JP" altLang="en-US" sz="1000" dirty="0" smtClean="0"/>
              <a:t>レギュラー</a:t>
            </a:r>
          </a:p>
          <a:p>
            <a:pPr lvl="1"/>
            <a:r>
              <a:rPr lang="en-US" altLang="ja-JP" sz="1000" dirty="0" smtClean="0"/>
              <a:t>P.42 </a:t>
            </a:r>
            <a:r>
              <a:rPr lang="ja-JP" altLang="en-US" sz="1000" dirty="0" smtClean="0"/>
              <a:t>［</a:t>
            </a:r>
            <a:r>
              <a:rPr lang="en-US" altLang="ja-JP" sz="1000" dirty="0" smtClean="0"/>
              <a:t>SP</a:t>
            </a:r>
            <a:r>
              <a:rPr lang="ja-JP" altLang="en-US" sz="1000" dirty="0" smtClean="0"/>
              <a:t>＋</a:t>
            </a:r>
            <a:r>
              <a:rPr lang="en-US" altLang="ja-JP" sz="1000" dirty="0" smtClean="0"/>
              <a:t>PC</a:t>
            </a:r>
            <a:r>
              <a:rPr lang="ja-JP" altLang="en-US" sz="1000" dirty="0"/>
              <a:t>］ネットワークオーディエンス</a:t>
            </a:r>
            <a:r>
              <a:rPr lang="ja-JP" altLang="en-US" sz="1000" dirty="0" smtClean="0"/>
              <a:t>広告</a:t>
            </a:r>
            <a:endParaRPr lang="en-US" altLang="ja-JP" sz="1000" dirty="0" smtClean="0"/>
          </a:p>
          <a:p>
            <a:pPr lvl="1"/>
            <a:r>
              <a:rPr lang="en-US" altLang="ja-JP" sz="1000" dirty="0" smtClean="0"/>
              <a:t>	by</a:t>
            </a:r>
            <a:r>
              <a:rPr lang="ja-JP" altLang="en-US" sz="1000" dirty="0" smtClean="0"/>
              <a:t>＠ｃｏｓｍｅ＜動画＞</a:t>
            </a:r>
            <a:endParaRPr lang="en-US" altLang="ja-JP" sz="1000" dirty="0" smtClean="0"/>
          </a:p>
          <a:p>
            <a:r>
              <a:rPr lang="ja-JP" altLang="en-US" sz="1050" dirty="0" smtClean="0"/>
              <a:t>ページジャック掲載</a:t>
            </a:r>
            <a:endParaRPr lang="en-US" altLang="ja-JP" sz="1050" dirty="0"/>
          </a:p>
          <a:p>
            <a:pPr lvl="1"/>
            <a:r>
              <a:rPr lang="en-US" altLang="ja-JP" sz="1000" dirty="0" smtClean="0"/>
              <a:t>P.10</a:t>
            </a:r>
            <a:r>
              <a:rPr lang="ja-JP" altLang="en-US" sz="1000" dirty="0"/>
              <a:t> </a:t>
            </a:r>
            <a:r>
              <a:rPr lang="ja-JP" altLang="en-US" sz="1000" dirty="0" smtClean="0"/>
              <a:t>［</a:t>
            </a:r>
            <a:r>
              <a:rPr lang="en-US" altLang="ja-JP" sz="1000" dirty="0"/>
              <a:t>PC</a:t>
            </a:r>
            <a:r>
              <a:rPr lang="ja-JP" altLang="en-US" sz="1000" dirty="0"/>
              <a:t>＋ＳＰ］＠ｃｏｓｍｅトップジャック</a:t>
            </a:r>
            <a:r>
              <a:rPr lang="ja-JP" altLang="en-US" sz="1000" dirty="0" smtClean="0"/>
              <a:t>広告</a:t>
            </a:r>
            <a:endParaRPr lang="en-US" altLang="ja-JP" sz="1000" dirty="0" smtClean="0"/>
          </a:p>
          <a:p>
            <a:pPr lvl="1"/>
            <a:r>
              <a:rPr lang="en-US" altLang="ja-JP" sz="1000" dirty="0" smtClean="0"/>
              <a:t>P.11 </a:t>
            </a:r>
            <a:r>
              <a:rPr lang="ja-JP" altLang="en-US" sz="1000" dirty="0" smtClean="0"/>
              <a:t>［</a:t>
            </a:r>
            <a:r>
              <a:rPr lang="en-US" altLang="ja-JP" sz="1000" dirty="0"/>
              <a:t>SP</a:t>
            </a:r>
            <a:r>
              <a:rPr lang="ja-JP" altLang="en-US" sz="1000" dirty="0" smtClean="0"/>
              <a:t>］</a:t>
            </a:r>
            <a:r>
              <a:rPr lang="ja-JP" altLang="en-US" sz="1000" dirty="0"/>
              <a:t> ＠ｃｏｓｍｅトップエキスパンド広告</a:t>
            </a:r>
            <a:endParaRPr lang="en-US" altLang="ja-JP" sz="1000" dirty="0" smtClean="0"/>
          </a:p>
          <a:p>
            <a:pPr lvl="1"/>
            <a:r>
              <a:rPr lang="en-US" altLang="ja-JP" sz="1000" dirty="0" smtClean="0"/>
              <a:t>P.12 </a:t>
            </a:r>
            <a:r>
              <a:rPr lang="ja-JP" altLang="en-US" sz="1000" dirty="0"/>
              <a:t>［</a:t>
            </a:r>
            <a:r>
              <a:rPr lang="en-US" altLang="ja-JP" sz="1000" dirty="0"/>
              <a:t>PC</a:t>
            </a:r>
            <a:r>
              <a:rPr lang="ja-JP" altLang="en-US" sz="1000" dirty="0"/>
              <a:t>］＠ｃｏｓｍｅトップゲート</a:t>
            </a:r>
            <a:r>
              <a:rPr lang="ja-JP" altLang="en-US" sz="1000" dirty="0" smtClean="0"/>
              <a:t>広告</a:t>
            </a:r>
            <a:endParaRPr lang="en-US" altLang="ja-JP" sz="1000" dirty="0" smtClean="0"/>
          </a:p>
          <a:p>
            <a:pPr lvl="1"/>
            <a:r>
              <a:rPr lang="en-US" altLang="ja-JP" sz="1000" dirty="0" smtClean="0"/>
              <a:t>P.17 </a:t>
            </a:r>
            <a:r>
              <a:rPr lang="ja-JP" altLang="en-US" sz="1000" dirty="0"/>
              <a:t>［</a:t>
            </a:r>
            <a:r>
              <a:rPr lang="en-US" altLang="ja-JP" sz="1000" dirty="0"/>
              <a:t>SP</a:t>
            </a:r>
            <a:r>
              <a:rPr lang="ja-JP" altLang="en-US" sz="1000" dirty="0"/>
              <a:t>＋</a:t>
            </a:r>
            <a:r>
              <a:rPr lang="en-US" altLang="ja-JP" sz="1000" dirty="0"/>
              <a:t>PC</a:t>
            </a:r>
            <a:r>
              <a:rPr lang="ja-JP" altLang="en-US" sz="1000" dirty="0"/>
              <a:t>］</a:t>
            </a:r>
            <a:r>
              <a:rPr lang="ja-JP" altLang="en-US" sz="1000" dirty="0" smtClean="0"/>
              <a:t>カテゴリーバナーオプション</a:t>
            </a:r>
            <a:endParaRPr lang="en-US" altLang="ja-JP" sz="1000" dirty="0" smtClean="0"/>
          </a:p>
          <a:p>
            <a:pPr lvl="1"/>
            <a:r>
              <a:rPr lang="en-US" altLang="ja-JP" sz="1000" dirty="0"/>
              <a:t>	</a:t>
            </a:r>
            <a:r>
              <a:rPr lang="en-US" altLang="ja-JP" sz="1000" dirty="0" smtClean="0"/>
              <a:t>PC</a:t>
            </a:r>
            <a:r>
              <a:rPr lang="ja-JP" altLang="en-US" sz="1000" dirty="0" smtClean="0"/>
              <a:t>サイドバナー</a:t>
            </a:r>
            <a:endParaRPr lang="en-US" altLang="ja-JP" sz="1000" dirty="0" smtClean="0"/>
          </a:p>
          <a:p>
            <a:r>
              <a:rPr lang="ja-JP" altLang="en-US" sz="1050" dirty="0" smtClean="0"/>
              <a:t>指定面配信</a:t>
            </a:r>
            <a:endParaRPr lang="en-US" altLang="ja-JP" sz="1050" dirty="0" smtClean="0"/>
          </a:p>
          <a:p>
            <a:pPr lvl="1"/>
            <a:r>
              <a:rPr lang="en-US" altLang="ja-JP" sz="1000" dirty="0" smtClean="0"/>
              <a:t>P.15 </a:t>
            </a:r>
            <a:r>
              <a:rPr lang="ja-JP" altLang="en-US" sz="1000" dirty="0"/>
              <a:t>［</a:t>
            </a:r>
            <a:r>
              <a:rPr lang="en-US" altLang="ja-JP" sz="1000" dirty="0"/>
              <a:t>SP</a:t>
            </a:r>
            <a:r>
              <a:rPr lang="ja-JP" altLang="en-US" sz="1000" dirty="0"/>
              <a:t>＋</a:t>
            </a:r>
            <a:r>
              <a:rPr lang="en-US" altLang="ja-JP" sz="1000" dirty="0"/>
              <a:t>PC</a:t>
            </a:r>
            <a:r>
              <a:rPr lang="ja-JP" altLang="en-US" sz="1000" dirty="0"/>
              <a:t>］カテゴリーバナー</a:t>
            </a:r>
            <a:endParaRPr lang="en-US" altLang="ja-JP" sz="1000" dirty="0" smtClean="0"/>
          </a:p>
          <a:p>
            <a:pPr lvl="1"/>
            <a:r>
              <a:rPr lang="en-US" altLang="ja-JP" sz="1000" dirty="0" smtClean="0"/>
              <a:t>P.16 </a:t>
            </a:r>
            <a:r>
              <a:rPr lang="ja-JP" altLang="en-US" sz="1000" dirty="0"/>
              <a:t>［</a:t>
            </a:r>
            <a:r>
              <a:rPr lang="en-US" altLang="ja-JP" sz="1000" dirty="0"/>
              <a:t>SP</a:t>
            </a:r>
            <a:r>
              <a:rPr lang="ja-JP" altLang="en-US" sz="1000" dirty="0"/>
              <a:t>＋</a:t>
            </a:r>
            <a:r>
              <a:rPr lang="en-US" altLang="ja-JP" sz="1000" dirty="0"/>
              <a:t>PC</a:t>
            </a:r>
            <a:r>
              <a:rPr lang="ja-JP" altLang="en-US" sz="1000" dirty="0"/>
              <a:t>］カテゴリーバナーオプション</a:t>
            </a:r>
          </a:p>
          <a:p>
            <a:pPr lvl="1"/>
            <a:r>
              <a:rPr lang="ja-JP" altLang="en-US" sz="1000" dirty="0"/>
              <a:t>	</a:t>
            </a:r>
            <a:r>
              <a:rPr lang="en-US" altLang="ja-JP" sz="1000" dirty="0"/>
              <a:t>SP </a:t>
            </a:r>
            <a:r>
              <a:rPr lang="en-US" altLang="ja-JP" sz="1000" dirty="0" err="1"/>
              <a:t>VideoAd</a:t>
            </a:r>
            <a:r>
              <a:rPr lang="ja-JP" altLang="en-US" sz="1000" dirty="0" smtClean="0"/>
              <a:t>レギュラー</a:t>
            </a:r>
            <a:endParaRPr lang="en-US" altLang="ja-JP" sz="1000" dirty="0" smtClean="0"/>
          </a:p>
          <a:p>
            <a:pPr lvl="1"/>
            <a:r>
              <a:rPr lang="en-US" altLang="ja-JP" sz="1000" dirty="0" smtClean="0"/>
              <a:t>P.17 </a:t>
            </a:r>
            <a:r>
              <a:rPr lang="ja-JP" altLang="en-US" sz="1000" dirty="0"/>
              <a:t>［</a:t>
            </a:r>
            <a:r>
              <a:rPr lang="en-US" altLang="ja-JP" sz="1000" dirty="0"/>
              <a:t>SP</a:t>
            </a:r>
            <a:r>
              <a:rPr lang="ja-JP" altLang="en-US" sz="1000" dirty="0"/>
              <a:t>＋</a:t>
            </a:r>
            <a:r>
              <a:rPr lang="en-US" altLang="ja-JP" sz="1000" dirty="0"/>
              <a:t>PC</a:t>
            </a:r>
            <a:r>
              <a:rPr lang="ja-JP" altLang="en-US" sz="1000" dirty="0"/>
              <a:t>］</a:t>
            </a:r>
            <a:r>
              <a:rPr lang="ja-JP" altLang="en-US" sz="1000" dirty="0" smtClean="0"/>
              <a:t>カテゴリーバナーオプション</a:t>
            </a:r>
            <a:endParaRPr lang="en-US" altLang="ja-JP" sz="1000" dirty="0" smtClean="0"/>
          </a:p>
          <a:p>
            <a:pPr lvl="1"/>
            <a:r>
              <a:rPr lang="en-US" altLang="ja-JP" sz="1000" dirty="0"/>
              <a:t>	</a:t>
            </a:r>
            <a:r>
              <a:rPr lang="en-US" altLang="ja-JP" sz="1000" dirty="0" smtClean="0"/>
              <a:t>PC</a:t>
            </a:r>
            <a:r>
              <a:rPr lang="ja-JP" altLang="en-US" sz="1000" dirty="0" smtClean="0"/>
              <a:t>サイドバナー</a:t>
            </a:r>
          </a:p>
          <a:p>
            <a:r>
              <a:rPr lang="en-US" altLang="ja-JP" sz="1050" dirty="0" smtClean="0"/>
              <a:t>『</a:t>
            </a:r>
            <a:r>
              <a:rPr lang="ja-JP" altLang="en-US" sz="1050" dirty="0" smtClean="0"/>
              <a:t>＠ｃｏｓｍｅ公式</a:t>
            </a:r>
            <a:r>
              <a:rPr lang="en-US" altLang="ja-JP" sz="1050" dirty="0" smtClean="0"/>
              <a:t>』LINE</a:t>
            </a:r>
            <a:r>
              <a:rPr lang="ja-JP" altLang="en-US" sz="1050" dirty="0" smtClean="0"/>
              <a:t>コラボアカウント</a:t>
            </a:r>
            <a:endParaRPr lang="en-US" altLang="ja-JP" sz="1050" dirty="0" smtClean="0"/>
          </a:p>
          <a:p>
            <a:pPr lvl="1"/>
            <a:r>
              <a:rPr lang="en-US" altLang="ja-JP" sz="1000" dirty="0" smtClean="0"/>
              <a:t>P.30 </a:t>
            </a:r>
            <a:r>
              <a:rPr lang="ja-JP" altLang="en-US" sz="1000" dirty="0" smtClean="0"/>
              <a:t>［</a:t>
            </a:r>
            <a:r>
              <a:rPr lang="en-US" altLang="ja-JP" sz="1000" dirty="0" smtClean="0"/>
              <a:t>SP</a:t>
            </a:r>
            <a:r>
              <a:rPr lang="ja-JP" altLang="en-US" sz="1000" dirty="0" smtClean="0"/>
              <a:t>］メッセージ配信（純広）</a:t>
            </a:r>
            <a:endParaRPr lang="ja-JP" altLang="en-US" sz="1000" dirty="0" smtClean="0">
              <a:solidFill>
                <a:schemeClr val="accent2"/>
              </a:solidFill>
            </a:endParaRPr>
          </a:p>
          <a:p>
            <a:pPr lvl="1"/>
            <a:r>
              <a:rPr lang="en-US" altLang="ja-JP" sz="1000" dirty="0" smtClean="0"/>
              <a:t>P.32</a:t>
            </a:r>
            <a:r>
              <a:rPr lang="ja-JP" altLang="en-US" sz="1000" dirty="0" smtClean="0"/>
              <a:t> ［</a:t>
            </a:r>
            <a:r>
              <a:rPr lang="en-US" altLang="ja-JP" sz="1000" dirty="0" smtClean="0"/>
              <a:t>SP</a:t>
            </a:r>
            <a:r>
              <a:rPr lang="ja-JP" altLang="en-US" sz="1000" dirty="0" smtClean="0"/>
              <a:t>］メッセージ配信（クーポン配布）</a:t>
            </a:r>
            <a:endParaRPr lang="en-US" altLang="ja-JP" sz="1000" dirty="0" smtClean="0">
              <a:solidFill>
                <a:schemeClr val="accent2"/>
              </a:solidFill>
            </a:endParaRPr>
          </a:p>
          <a:p>
            <a:pPr lvl="1"/>
            <a:r>
              <a:rPr lang="en-US" altLang="ja-JP" sz="1000" dirty="0" smtClean="0"/>
              <a:t>P.34 </a:t>
            </a:r>
            <a:r>
              <a:rPr lang="ja-JP" altLang="en-US" sz="1000" dirty="0" smtClean="0"/>
              <a:t>［</a:t>
            </a:r>
            <a:r>
              <a:rPr lang="en-US" altLang="ja-JP" sz="1000" dirty="0" smtClean="0"/>
              <a:t>SP</a:t>
            </a:r>
            <a:r>
              <a:rPr lang="ja-JP" altLang="en-US" sz="1000" dirty="0" smtClean="0"/>
              <a:t>］タイムライン配信</a:t>
            </a:r>
            <a:endParaRPr lang="en-US" altLang="ja-JP" sz="1000" dirty="0" smtClean="0">
              <a:solidFill>
                <a:schemeClr val="accent2"/>
              </a:solidFill>
            </a:endParaRPr>
          </a:p>
        </p:txBody>
      </p:sp>
      <p:sp>
        <p:nvSpPr>
          <p:cNvPr id="2" name="フッター プレースホルダー 1"/>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Tree>
    <p:extLst>
      <p:ext uri="{BB962C8B-B14F-4D97-AF65-F5344CB8AC3E}">
        <p14:creationId xmlns:p14="http://schemas.microsoft.com/office/powerpoint/2010/main" val="1661483784"/>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Display</a:t>
            </a:r>
            <a:r>
              <a:rPr kumimoji="1" lang="ja-JP" altLang="en-US" dirty="0" smtClean="0"/>
              <a:t> </a:t>
            </a:r>
            <a:r>
              <a:rPr kumimoji="1" lang="en-US" altLang="ja-JP" dirty="0" smtClean="0"/>
              <a:t>Ad</a:t>
            </a:r>
            <a:endParaRPr kumimoji="1" lang="ja-JP" altLang="en-US" dirty="0"/>
          </a:p>
        </p:txBody>
      </p:sp>
      <p:sp>
        <p:nvSpPr>
          <p:cNvPr id="6" name="テキスト プレースホルダー 5"/>
          <p:cNvSpPr>
            <a:spLocks noGrp="1"/>
          </p:cNvSpPr>
          <p:nvPr>
            <p:ph type="body" sz="quarter" idx="13"/>
          </p:nvPr>
        </p:nvSpPr>
        <p:spPr/>
        <p:txBody>
          <a:bodyPr/>
          <a:lstStyle/>
          <a:p>
            <a:r>
              <a:rPr kumimoji="1" lang="ja-JP" altLang="en-US" dirty="0" smtClean="0"/>
              <a:t>サービスメニュー</a:t>
            </a:r>
            <a:endParaRPr kumimoji="1" lang="ja-JP" altLang="en-US" dirty="0"/>
          </a:p>
        </p:txBody>
      </p:sp>
      <p:sp>
        <p:nvSpPr>
          <p:cNvPr id="7" name="テキスト プレースホルダー 6"/>
          <p:cNvSpPr>
            <a:spLocks noGrp="1"/>
          </p:cNvSpPr>
          <p:nvPr>
            <p:ph type="body" sz="quarter" idx="14"/>
          </p:nvPr>
        </p:nvSpPr>
        <p:spPr/>
        <p:txBody>
          <a:bodyPr/>
          <a:lstStyle/>
          <a:p>
            <a:r>
              <a:rPr kumimoji="1" lang="ja-JP" altLang="en-US" dirty="0" smtClean="0"/>
              <a:t>ディスプレイ広告</a:t>
            </a:r>
            <a:endParaRPr kumimoji="1" lang="en-US" altLang="ja-JP" dirty="0" smtClean="0"/>
          </a:p>
        </p:txBody>
      </p:sp>
      <p:sp>
        <p:nvSpPr>
          <p:cNvPr id="3" name="フッター プレースホルダー 2"/>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8" name="スライド番号プレースホルダー 2"/>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6</a:t>
            </a:fld>
            <a:endParaRPr lang="ja-JP" altLang="en-US" dirty="0"/>
          </a:p>
        </p:txBody>
      </p:sp>
    </p:spTree>
    <p:extLst>
      <p:ext uri="{BB962C8B-B14F-4D97-AF65-F5344CB8AC3E}">
        <p14:creationId xmlns:p14="http://schemas.microsoft.com/office/powerpoint/2010/main" val="255300639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Text Box 36"/>
          <p:cNvSpPr txBox="1">
            <a:spLocks noChangeArrowheads="1"/>
          </p:cNvSpPr>
          <p:nvPr/>
        </p:nvSpPr>
        <p:spPr bwMode="auto">
          <a:xfrm>
            <a:off x="262200" y="1090139"/>
            <a:ext cx="3669636" cy="3983927"/>
          </a:xfrm>
          <a:prstGeom prst="rect">
            <a:avLst/>
          </a:prstGeom>
          <a:solidFill>
            <a:srgbClr val="74BBAB">
              <a:alpha val="50195"/>
            </a:srgb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200000"/>
              </a:lnSpc>
            </a:pPr>
            <a:r>
              <a:rPr lang="en-US" altLang="ja-JP" sz="1200" dirty="0" smtClean="0">
                <a:solidFill>
                  <a:schemeClr val="tx1">
                    <a:lumMod val="65000"/>
                    <a:lumOff val="35000"/>
                  </a:schemeClr>
                </a:solidFill>
                <a:latin typeface="+mj-ea"/>
                <a:ea typeface="+mj-ea"/>
                <a:cs typeface="Meiryo UI" pitchFamily="50" charset="-128"/>
              </a:rPr>
              <a:t>SP</a:t>
            </a:r>
            <a:endParaRPr lang="ja-JP" altLang="en-US" sz="1200" dirty="0">
              <a:solidFill>
                <a:schemeClr val="tx1">
                  <a:lumMod val="65000"/>
                  <a:lumOff val="35000"/>
                </a:schemeClr>
              </a:solidFill>
              <a:latin typeface="+mj-ea"/>
              <a:ea typeface="+mj-ea"/>
              <a:cs typeface="Meiryo UI" pitchFamily="50" charset="-128"/>
            </a:endParaRPr>
          </a:p>
        </p:txBody>
      </p:sp>
      <p:pic>
        <p:nvPicPr>
          <p:cNvPr id="6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9650" y="2063776"/>
            <a:ext cx="1234344" cy="21271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5" name="Text Box 36"/>
          <p:cNvSpPr txBox="1">
            <a:spLocks noChangeArrowheads="1"/>
          </p:cNvSpPr>
          <p:nvPr/>
        </p:nvSpPr>
        <p:spPr bwMode="auto">
          <a:xfrm>
            <a:off x="6189786" y="1090140"/>
            <a:ext cx="3393139" cy="3996000"/>
          </a:xfrm>
          <a:prstGeom prst="rect">
            <a:avLst/>
          </a:prstGeom>
          <a:solidFill>
            <a:srgbClr val="74BBAB">
              <a:alpha val="50195"/>
            </a:srgb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200000"/>
              </a:lnSpc>
            </a:pPr>
            <a:r>
              <a:rPr lang="en-US" altLang="ja-JP" sz="1200" dirty="0" smtClean="0">
                <a:solidFill>
                  <a:schemeClr val="tx1">
                    <a:lumMod val="65000"/>
                    <a:lumOff val="35000"/>
                  </a:schemeClr>
                </a:solidFill>
                <a:latin typeface="+mj-ea"/>
                <a:ea typeface="+mj-ea"/>
                <a:cs typeface="Meiryo UI" pitchFamily="50" charset="-128"/>
              </a:rPr>
              <a:t>PC</a:t>
            </a:r>
            <a:endParaRPr lang="ja-JP" altLang="en-US" sz="1200" dirty="0">
              <a:solidFill>
                <a:schemeClr val="tx1">
                  <a:lumMod val="65000"/>
                  <a:lumOff val="35000"/>
                </a:schemeClr>
              </a:solidFill>
              <a:latin typeface="+mj-ea"/>
              <a:ea typeface="+mj-ea"/>
              <a:cs typeface="Meiryo UI" pitchFamily="50" charset="-128"/>
            </a:endParaRPr>
          </a:p>
        </p:txBody>
      </p:sp>
      <p:sp>
        <p:nvSpPr>
          <p:cNvPr id="9" name="タイトル 8"/>
          <p:cNvSpPr>
            <a:spLocks noGrp="1"/>
          </p:cNvSpPr>
          <p:nvPr>
            <p:ph type="title"/>
          </p:nvPr>
        </p:nvSpPr>
        <p:spPr/>
        <p:txBody>
          <a:bodyPr/>
          <a:lstStyle/>
          <a:p>
            <a:r>
              <a:rPr kumimoji="1" lang="ja-JP" altLang="en-US" dirty="0" smtClean="0"/>
              <a:t>ディスプレイ広告枠一覧</a:t>
            </a:r>
            <a:endParaRPr kumimoji="1" lang="ja-JP" altLang="en-US" dirty="0"/>
          </a:p>
        </p:txBody>
      </p:sp>
      <p:sp>
        <p:nvSpPr>
          <p:cNvPr id="2" name="スライド番号プレースホルダー 1"/>
          <p:cNvSpPr>
            <a:spLocks noGrp="1"/>
          </p:cNvSpPr>
          <p:nvPr>
            <p:ph type="sldNum" sz="quarter" idx="11"/>
          </p:nvPr>
        </p:nvSpPr>
        <p:spPr/>
        <p:txBody>
          <a:bodyPr/>
          <a:lstStyle/>
          <a:p>
            <a:fld id="{D1BB40C7-AB44-C647-B8F2-09508EB95348}" type="slidenum">
              <a:rPr lang="ja-JP" altLang="en-US" smtClean="0"/>
              <a:pPr/>
              <a:t>7</a:t>
            </a:fld>
            <a:endParaRPr lang="ja-JP" altLang="en-US" dirty="0"/>
          </a:p>
        </p:txBody>
      </p:sp>
      <p:grpSp>
        <p:nvGrpSpPr>
          <p:cNvPr id="147" name="グループ化 64519"/>
          <p:cNvGrpSpPr>
            <a:grpSpLocks/>
          </p:cNvGrpSpPr>
          <p:nvPr/>
        </p:nvGrpSpPr>
        <p:grpSpPr bwMode="auto">
          <a:xfrm>
            <a:off x="6339401" y="1762580"/>
            <a:ext cx="1495425" cy="1304925"/>
            <a:chOff x="2584929" y="993163"/>
            <a:chExt cx="1494600" cy="1305538"/>
          </a:xfrm>
        </p:grpSpPr>
        <p:pic>
          <p:nvPicPr>
            <p:cNvPr id="148"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4929" y="993163"/>
              <a:ext cx="1494600" cy="13055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149" name="テキスト ボックス 1"/>
            <p:cNvSpPr txBox="1">
              <a:spLocks noChangeArrowheads="1"/>
            </p:cNvSpPr>
            <p:nvPr/>
          </p:nvSpPr>
          <p:spPr bwMode="auto">
            <a:xfrm>
              <a:off x="3556293" y="1454987"/>
              <a:ext cx="338368" cy="27712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⑨</a:t>
              </a:r>
              <a:endParaRPr lang="ja-JP" altLang="en-US" sz="1200" dirty="0">
                <a:latin typeface="+mn-ea"/>
                <a:ea typeface="+mn-ea"/>
                <a:cs typeface="Meiryo UI" pitchFamily="50" charset="-128"/>
              </a:endParaRPr>
            </a:p>
          </p:txBody>
        </p:sp>
      </p:grpSp>
      <p:grpSp>
        <p:nvGrpSpPr>
          <p:cNvPr id="150" name="グループ化 64520"/>
          <p:cNvGrpSpPr>
            <a:grpSpLocks/>
          </p:cNvGrpSpPr>
          <p:nvPr/>
        </p:nvGrpSpPr>
        <p:grpSpPr bwMode="auto">
          <a:xfrm>
            <a:off x="6337814" y="3350080"/>
            <a:ext cx="1492250" cy="1339850"/>
            <a:chOff x="4284762" y="958998"/>
            <a:chExt cx="1492516" cy="1339703"/>
          </a:xfrm>
        </p:grpSpPr>
        <p:pic>
          <p:nvPicPr>
            <p:cNvPr id="151" name="Picture 5"/>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284762" y="958998"/>
              <a:ext cx="1492516" cy="13397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152" name="テキスト ボックス 1"/>
            <p:cNvSpPr txBox="1">
              <a:spLocks noChangeArrowheads="1"/>
            </p:cNvSpPr>
            <p:nvPr/>
          </p:nvSpPr>
          <p:spPr bwMode="auto">
            <a:xfrm>
              <a:off x="5355370" y="1282071"/>
              <a:ext cx="338615" cy="2769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solidFill>
                    <a:schemeClr val="tx1">
                      <a:lumMod val="65000"/>
                      <a:lumOff val="35000"/>
                    </a:schemeClr>
                  </a:solidFill>
                  <a:latin typeface="+mn-ea"/>
                  <a:ea typeface="+mn-ea"/>
                  <a:cs typeface="Meiryo UI" pitchFamily="50" charset="-128"/>
                </a:rPr>
                <a:t>⑪</a:t>
              </a:r>
              <a:endParaRPr lang="ja-JP" altLang="en-US" sz="1200" dirty="0">
                <a:solidFill>
                  <a:schemeClr val="tx1">
                    <a:lumMod val="65000"/>
                    <a:lumOff val="35000"/>
                  </a:schemeClr>
                </a:solidFill>
                <a:latin typeface="+mn-ea"/>
                <a:ea typeface="+mn-ea"/>
                <a:cs typeface="Meiryo UI" pitchFamily="50" charset="-128"/>
              </a:endParaRPr>
            </a:p>
          </p:txBody>
        </p:sp>
      </p:grpSp>
      <p:sp>
        <p:nvSpPr>
          <p:cNvPr id="155" name="Text Box 43"/>
          <p:cNvSpPr txBox="1">
            <a:spLocks noChangeArrowheads="1"/>
          </p:cNvSpPr>
          <p:nvPr/>
        </p:nvSpPr>
        <p:spPr bwMode="auto">
          <a:xfrm>
            <a:off x="6496679" y="1495880"/>
            <a:ext cx="110799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トップページ</a:t>
            </a:r>
          </a:p>
        </p:txBody>
      </p:sp>
      <p:sp>
        <p:nvSpPr>
          <p:cNvPr id="157" name="Text Box 43"/>
          <p:cNvSpPr txBox="1">
            <a:spLocks noChangeArrowheads="1"/>
          </p:cNvSpPr>
          <p:nvPr/>
        </p:nvSpPr>
        <p:spPr bwMode="auto">
          <a:xfrm>
            <a:off x="6501824" y="3083380"/>
            <a:ext cx="110799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トップページ</a:t>
            </a:r>
          </a:p>
        </p:txBody>
      </p:sp>
      <p:sp>
        <p:nvSpPr>
          <p:cNvPr id="164" name="正方形/長方形 163"/>
          <p:cNvSpPr/>
          <p:nvPr/>
        </p:nvSpPr>
        <p:spPr>
          <a:xfrm>
            <a:off x="8103835" y="4559873"/>
            <a:ext cx="1314449" cy="4732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pic>
        <p:nvPicPr>
          <p:cNvPr id="165"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37171" y="4612440"/>
            <a:ext cx="1169988" cy="4206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140" name="Text Box 36"/>
          <p:cNvSpPr txBox="1">
            <a:spLocks noChangeArrowheads="1"/>
          </p:cNvSpPr>
          <p:nvPr/>
        </p:nvSpPr>
        <p:spPr bwMode="auto">
          <a:xfrm>
            <a:off x="4055182" y="1090140"/>
            <a:ext cx="2092325" cy="3996000"/>
          </a:xfrm>
          <a:prstGeom prst="rect">
            <a:avLst/>
          </a:prstGeom>
          <a:solidFill>
            <a:srgbClr val="74BBAB">
              <a:alpha val="50195"/>
            </a:srgbClr>
          </a:solidFill>
          <a:ln w="9525">
            <a:no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anchor="t"/>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200000"/>
              </a:lnSpc>
            </a:pPr>
            <a:r>
              <a:rPr lang="en-US" altLang="ja-JP" sz="1200" dirty="0">
                <a:solidFill>
                  <a:schemeClr val="tx1">
                    <a:lumMod val="65000"/>
                    <a:lumOff val="35000"/>
                  </a:schemeClr>
                </a:solidFill>
                <a:latin typeface="+mj-ea"/>
                <a:ea typeface="+mj-ea"/>
                <a:cs typeface="Meiryo UI" pitchFamily="50" charset="-128"/>
              </a:rPr>
              <a:t>PC</a:t>
            </a:r>
            <a:r>
              <a:rPr lang="ja-JP" altLang="en-US" sz="1200" dirty="0">
                <a:solidFill>
                  <a:schemeClr val="tx1">
                    <a:lumMod val="65000"/>
                    <a:lumOff val="35000"/>
                  </a:schemeClr>
                </a:solidFill>
                <a:latin typeface="+mj-ea"/>
                <a:ea typeface="+mj-ea"/>
                <a:cs typeface="Meiryo UI" pitchFamily="50" charset="-128"/>
              </a:rPr>
              <a:t>＋</a:t>
            </a:r>
            <a:r>
              <a:rPr lang="en-US" altLang="ja-JP" sz="1200" dirty="0" smtClean="0">
                <a:solidFill>
                  <a:schemeClr val="tx1">
                    <a:lumMod val="65000"/>
                    <a:lumOff val="35000"/>
                  </a:schemeClr>
                </a:solidFill>
                <a:latin typeface="+mj-ea"/>
                <a:ea typeface="+mj-ea"/>
                <a:cs typeface="Meiryo UI" pitchFamily="50" charset="-128"/>
              </a:rPr>
              <a:t>SP</a:t>
            </a:r>
            <a:endParaRPr lang="ja-JP" altLang="en-US" sz="1200" dirty="0">
              <a:solidFill>
                <a:schemeClr val="tx1">
                  <a:lumMod val="65000"/>
                  <a:lumOff val="35000"/>
                </a:schemeClr>
              </a:solidFill>
              <a:latin typeface="+mj-ea"/>
              <a:ea typeface="+mj-ea"/>
              <a:cs typeface="Meiryo UI" pitchFamily="50" charset="-128"/>
            </a:endParaRPr>
          </a:p>
        </p:txBody>
      </p:sp>
      <p:sp>
        <p:nvSpPr>
          <p:cNvPr id="168" name="Rectangle 8"/>
          <p:cNvSpPr>
            <a:spLocks noChangeArrowheads="1"/>
          </p:cNvSpPr>
          <p:nvPr/>
        </p:nvSpPr>
        <p:spPr bwMode="auto">
          <a:xfrm>
            <a:off x="5062974" y="4075067"/>
            <a:ext cx="207962" cy="999000"/>
          </a:xfrm>
          <a:prstGeom prst="rect">
            <a:avLst/>
          </a:prstGeom>
          <a:solidFill>
            <a:srgbClr val="FFFF00"/>
          </a:solidFill>
          <a:ln w="12700">
            <a:solidFill>
              <a:srgbClr val="FF0000"/>
            </a:solidFill>
            <a:miter lim="800000"/>
            <a:headEnd/>
            <a:tailEnd/>
          </a:ln>
        </p:spPr>
        <p:txBody>
          <a:bodyPr vert="eaVert"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sp>
        <p:nvSpPr>
          <p:cNvPr id="169" name="Rectangle 8"/>
          <p:cNvSpPr>
            <a:spLocks noChangeArrowheads="1"/>
          </p:cNvSpPr>
          <p:nvPr/>
        </p:nvSpPr>
        <p:spPr bwMode="auto">
          <a:xfrm>
            <a:off x="4100837" y="4051769"/>
            <a:ext cx="171450" cy="1022298"/>
          </a:xfrm>
          <a:prstGeom prst="rect">
            <a:avLst/>
          </a:prstGeom>
          <a:solidFill>
            <a:srgbClr val="FFFF00"/>
          </a:solidFill>
          <a:ln w="12700">
            <a:solidFill>
              <a:srgbClr val="FF0000"/>
            </a:solidFill>
            <a:miter lim="800000"/>
            <a:headEnd/>
            <a:tailEnd/>
          </a:ln>
        </p:spPr>
        <p:txBody>
          <a:bodyPr vert="eaVert"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sp>
        <p:nvSpPr>
          <p:cNvPr id="170" name="テキスト ボックス 1"/>
          <p:cNvSpPr txBox="1">
            <a:spLocks noChangeArrowheads="1"/>
          </p:cNvSpPr>
          <p:nvPr/>
        </p:nvSpPr>
        <p:spPr bwMode="auto">
          <a:xfrm>
            <a:off x="4271692" y="3826913"/>
            <a:ext cx="825868"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tx1">
                    <a:lumMod val="65000"/>
                    <a:lumOff val="35000"/>
                  </a:schemeClr>
                </a:solidFill>
                <a:latin typeface="+mn-ea"/>
                <a:ea typeface="+mn-ea"/>
                <a:cs typeface="Meiryo UI" pitchFamily="50" charset="-128"/>
              </a:rPr>
              <a:t>（</a:t>
            </a:r>
            <a:r>
              <a:rPr lang="en-US" altLang="ja-JP" sz="1200" dirty="0">
                <a:solidFill>
                  <a:schemeClr val="tx1">
                    <a:lumMod val="65000"/>
                    <a:lumOff val="35000"/>
                  </a:schemeClr>
                </a:solidFill>
                <a:latin typeface="+mn-ea"/>
                <a:ea typeface="+mn-ea"/>
                <a:cs typeface="Meiryo UI" pitchFamily="50" charset="-128"/>
              </a:rPr>
              <a:t>OP1</a:t>
            </a:r>
            <a:r>
              <a:rPr lang="ja-JP" altLang="en-US" sz="1200" dirty="0">
                <a:solidFill>
                  <a:schemeClr val="tx1">
                    <a:lumMod val="65000"/>
                    <a:lumOff val="35000"/>
                  </a:schemeClr>
                </a:solidFill>
                <a:latin typeface="+mn-ea"/>
                <a:ea typeface="+mn-ea"/>
                <a:cs typeface="Meiryo UI" pitchFamily="50" charset="-128"/>
              </a:rPr>
              <a:t>）</a:t>
            </a:r>
            <a:endParaRPr lang="en-US" altLang="ja-JP" sz="1200" dirty="0">
              <a:solidFill>
                <a:schemeClr val="tx1">
                  <a:lumMod val="65000"/>
                  <a:lumOff val="35000"/>
                </a:schemeClr>
              </a:solidFill>
              <a:latin typeface="+mn-ea"/>
              <a:ea typeface="+mn-ea"/>
              <a:cs typeface="Meiryo UI" pitchFamily="50" charset="-128"/>
            </a:endParaRPr>
          </a:p>
        </p:txBody>
      </p:sp>
      <p:pic>
        <p:nvPicPr>
          <p:cNvPr id="171" name="Picture 2"/>
          <p:cNvPicPr>
            <a:picLocks noChangeAspect="1" noChangeArrowheads="1"/>
          </p:cNvPicPr>
          <p:nvPr/>
        </p:nvPicPr>
        <p:blipFill rotWithShape="1">
          <a:blip r:embed="rId7">
            <a:extLst>
              <a:ext uri="{28A0092B-C50C-407E-A947-70E740481C1C}">
                <a14:useLocalDpi xmlns:a14="http://schemas.microsoft.com/office/drawing/2010/main" val="0"/>
              </a:ext>
            </a:extLst>
          </a:blip>
          <a:srcRect b="7910"/>
          <a:stretch/>
        </p:blipFill>
        <p:spPr bwMode="auto">
          <a:xfrm>
            <a:off x="5409319" y="4066091"/>
            <a:ext cx="612775" cy="9909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172" name="Text Box 43"/>
          <p:cNvSpPr txBox="1">
            <a:spLocks noChangeArrowheads="1"/>
          </p:cNvSpPr>
          <p:nvPr/>
        </p:nvSpPr>
        <p:spPr bwMode="auto">
          <a:xfrm>
            <a:off x="4482219" y="1723339"/>
            <a:ext cx="684213" cy="28106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1200" dirty="0">
                <a:solidFill>
                  <a:schemeClr val="tx1">
                    <a:lumMod val="65000"/>
                    <a:lumOff val="35000"/>
                  </a:schemeClr>
                </a:solidFill>
                <a:latin typeface="+mn-ea"/>
                <a:ea typeface="+mn-ea"/>
                <a:cs typeface="Meiryo UI" pitchFamily="50" charset="-128"/>
              </a:rPr>
              <a:t>PC</a:t>
            </a:r>
            <a:endParaRPr lang="ja-JP" altLang="en-US" sz="1200" dirty="0">
              <a:solidFill>
                <a:schemeClr val="tx1">
                  <a:lumMod val="65000"/>
                  <a:lumOff val="35000"/>
                </a:schemeClr>
              </a:solidFill>
              <a:latin typeface="+mn-ea"/>
              <a:ea typeface="+mn-ea"/>
              <a:cs typeface="Meiryo UI" pitchFamily="50" charset="-128"/>
            </a:endParaRPr>
          </a:p>
        </p:txBody>
      </p:sp>
      <p:sp>
        <p:nvSpPr>
          <p:cNvPr id="173" name="Text Box 43"/>
          <p:cNvSpPr txBox="1">
            <a:spLocks noChangeArrowheads="1"/>
          </p:cNvSpPr>
          <p:nvPr/>
        </p:nvSpPr>
        <p:spPr bwMode="auto">
          <a:xfrm>
            <a:off x="5387094" y="1727876"/>
            <a:ext cx="895350"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1200" dirty="0" smtClean="0">
                <a:solidFill>
                  <a:schemeClr val="tx1">
                    <a:lumMod val="65000"/>
                    <a:lumOff val="35000"/>
                  </a:schemeClr>
                </a:solidFill>
                <a:latin typeface="+mn-ea"/>
                <a:ea typeface="+mn-ea"/>
                <a:cs typeface="Meiryo UI" pitchFamily="50" charset="-128"/>
              </a:rPr>
              <a:t>SP</a:t>
            </a:r>
            <a:endParaRPr lang="en-US" altLang="ja-JP" sz="1200" dirty="0">
              <a:solidFill>
                <a:schemeClr val="tx1">
                  <a:lumMod val="65000"/>
                  <a:lumOff val="35000"/>
                </a:schemeClr>
              </a:solidFill>
              <a:latin typeface="+mn-ea"/>
              <a:ea typeface="+mn-ea"/>
              <a:cs typeface="Meiryo UI" pitchFamily="50" charset="-128"/>
            </a:endParaRPr>
          </a:p>
        </p:txBody>
      </p:sp>
      <p:sp>
        <p:nvSpPr>
          <p:cNvPr id="174" name="Rectangle 8"/>
          <p:cNvSpPr>
            <a:spLocks noChangeArrowheads="1"/>
          </p:cNvSpPr>
          <p:nvPr/>
        </p:nvSpPr>
        <p:spPr bwMode="auto">
          <a:xfrm>
            <a:off x="5396619" y="4067697"/>
            <a:ext cx="625475" cy="248946"/>
          </a:xfrm>
          <a:prstGeom prst="rect">
            <a:avLst/>
          </a:prstGeom>
          <a:solidFill>
            <a:srgbClr val="FFFF00"/>
          </a:solidFill>
          <a:ln w="95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tx1">
                    <a:lumMod val="65000"/>
                    <a:lumOff val="35000"/>
                  </a:schemeClr>
                </a:solidFill>
                <a:latin typeface="+mn-ea"/>
                <a:ea typeface="+mn-ea"/>
                <a:cs typeface="Meiryo UI" pitchFamily="50" charset="-128"/>
              </a:rPr>
              <a:t>動画</a:t>
            </a:r>
          </a:p>
        </p:txBody>
      </p:sp>
      <p:sp>
        <p:nvSpPr>
          <p:cNvPr id="175" name="テキスト ボックス 1"/>
          <p:cNvSpPr txBox="1">
            <a:spLocks noChangeArrowheads="1"/>
          </p:cNvSpPr>
          <p:nvPr/>
        </p:nvSpPr>
        <p:spPr bwMode="auto">
          <a:xfrm>
            <a:off x="5276579" y="3849398"/>
            <a:ext cx="825868"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tx1">
                    <a:lumMod val="65000"/>
                    <a:lumOff val="35000"/>
                  </a:schemeClr>
                </a:solidFill>
                <a:latin typeface="+mn-ea"/>
                <a:ea typeface="+mn-ea"/>
                <a:cs typeface="Meiryo UI" pitchFamily="50" charset="-128"/>
              </a:rPr>
              <a:t>（</a:t>
            </a:r>
            <a:r>
              <a:rPr lang="en-US" altLang="ja-JP" sz="1200" dirty="0">
                <a:solidFill>
                  <a:schemeClr val="tx1">
                    <a:lumMod val="65000"/>
                    <a:lumOff val="35000"/>
                  </a:schemeClr>
                </a:solidFill>
                <a:latin typeface="+mn-ea"/>
                <a:ea typeface="+mn-ea"/>
                <a:cs typeface="Meiryo UI" pitchFamily="50" charset="-128"/>
              </a:rPr>
              <a:t>OP2</a:t>
            </a:r>
            <a:r>
              <a:rPr lang="ja-JP" altLang="en-US" sz="1200" dirty="0">
                <a:solidFill>
                  <a:schemeClr val="tx1">
                    <a:lumMod val="65000"/>
                    <a:lumOff val="35000"/>
                  </a:schemeClr>
                </a:solidFill>
                <a:latin typeface="+mn-ea"/>
                <a:ea typeface="+mn-ea"/>
                <a:cs typeface="Meiryo UI" pitchFamily="50" charset="-128"/>
              </a:rPr>
              <a:t>）</a:t>
            </a:r>
            <a:endParaRPr lang="en-US" altLang="ja-JP" sz="1200" dirty="0">
              <a:solidFill>
                <a:schemeClr val="tx1">
                  <a:lumMod val="65000"/>
                  <a:lumOff val="35000"/>
                </a:schemeClr>
              </a:solidFill>
              <a:latin typeface="+mn-ea"/>
              <a:ea typeface="+mn-ea"/>
              <a:cs typeface="Meiryo UI" pitchFamily="50" charset="-128"/>
            </a:endParaRPr>
          </a:p>
        </p:txBody>
      </p:sp>
      <p:sp>
        <p:nvSpPr>
          <p:cNvPr id="159" name="Text Box 43"/>
          <p:cNvSpPr txBox="1">
            <a:spLocks noChangeArrowheads="1"/>
          </p:cNvSpPr>
          <p:nvPr/>
        </p:nvSpPr>
        <p:spPr bwMode="auto">
          <a:xfrm>
            <a:off x="405329" y="1495878"/>
            <a:ext cx="110799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トップページ</a:t>
            </a:r>
          </a:p>
        </p:txBody>
      </p:sp>
      <p:sp>
        <p:nvSpPr>
          <p:cNvPr id="160" name="Text Box 45"/>
          <p:cNvSpPr txBox="1">
            <a:spLocks noChangeArrowheads="1"/>
          </p:cNvSpPr>
          <p:nvPr/>
        </p:nvSpPr>
        <p:spPr bwMode="auto">
          <a:xfrm>
            <a:off x="2828284" y="1495877"/>
            <a:ext cx="9541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中面ページ</a:t>
            </a:r>
          </a:p>
        </p:txBody>
      </p:sp>
      <p:pic>
        <p:nvPicPr>
          <p:cNvPr id="176" name="Picture 14"/>
          <p:cNvPicPr>
            <a:picLocks noChangeAspect="1" noChangeArrowheads="1"/>
          </p:cNvPicPr>
          <p:nvPr/>
        </p:nvPicPr>
        <p:blipFill rotWithShape="1">
          <a:blip r:embed="rId8"/>
          <a:srcRect l="918" r="804"/>
          <a:stretch/>
        </p:blipFill>
        <p:spPr bwMode="auto">
          <a:xfrm>
            <a:off x="2852116" y="2015385"/>
            <a:ext cx="958850" cy="1871662"/>
          </a:xfrm>
          <a:prstGeom prst="rect">
            <a:avLst/>
          </a:prstGeom>
          <a:noFill/>
          <a:ln w="6350">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77" name="Rectangle 64"/>
          <p:cNvSpPr>
            <a:spLocks noChangeArrowheads="1"/>
          </p:cNvSpPr>
          <p:nvPr/>
        </p:nvSpPr>
        <p:spPr bwMode="auto">
          <a:xfrm>
            <a:off x="2834653" y="1988404"/>
            <a:ext cx="947738" cy="363537"/>
          </a:xfrm>
          <a:prstGeom prst="rect">
            <a:avLst/>
          </a:prstGeom>
          <a:solidFill>
            <a:srgbClr val="FFFF00"/>
          </a:solidFill>
          <a:ln w="34925">
            <a:solidFill>
              <a:srgbClr val="FF0000"/>
            </a:solid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p:txBody>
      </p:sp>
      <p:sp>
        <p:nvSpPr>
          <p:cNvPr id="178" name="Rectangle 64"/>
          <p:cNvSpPr>
            <a:spLocks noChangeArrowheads="1"/>
          </p:cNvSpPr>
          <p:nvPr/>
        </p:nvSpPr>
        <p:spPr bwMode="auto">
          <a:xfrm>
            <a:off x="2839416" y="2005866"/>
            <a:ext cx="947737" cy="166688"/>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⑥</a:t>
            </a:r>
            <a:endParaRPr lang="ja-JP" altLang="en-US" sz="1200" dirty="0">
              <a:latin typeface="+mn-ea"/>
              <a:ea typeface="+mn-ea"/>
              <a:cs typeface="Meiryo UI" pitchFamily="50" charset="-128"/>
            </a:endParaRPr>
          </a:p>
        </p:txBody>
      </p:sp>
      <p:pic>
        <p:nvPicPr>
          <p:cNvPr id="184" name="Picture 3"/>
          <p:cNvPicPr>
            <a:picLocks noChangeAspect="1" noChangeArrowheads="1"/>
          </p:cNvPicPr>
          <p:nvPr/>
        </p:nvPicPr>
        <p:blipFill rotWithShape="1">
          <a:blip r:embed="rId9"/>
          <a:srcRect/>
          <a:stretch/>
        </p:blipFill>
        <p:spPr bwMode="auto">
          <a:xfrm>
            <a:off x="2943808" y="3879116"/>
            <a:ext cx="960438" cy="1030288"/>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188" name="Text Box 43"/>
          <p:cNvSpPr txBox="1">
            <a:spLocks noChangeArrowheads="1"/>
          </p:cNvSpPr>
          <p:nvPr/>
        </p:nvSpPr>
        <p:spPr bwMode="auto">
          <a:xfrm>
            <a:off x="1732573" y="1495879"/>
            <a:ext cx="9541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中面ページ</a:t>
            </a:r>
          </a:p>
        </p:txBody>
      </p:sp>
      <p:grpSp>
        <p:nvGrpSpPr>
          <p:cNvPr id="72" name="グループ化 47"/>
          <p:cNvGrpSpPr>
            <a:grpSpLocks/>
          </p:cNvGrpSpPr>
          <p:nvPr/>
        </p:nvGrpSpPr>
        <p:grpSpPr bwMode="auto">
          <a:xfrm>
            <a:off x="460660" y="4041980"/>
            <a:ext cx="940662" cy="166325"/>
            <a:chOff x="5636810" y="7088923"/>
            <a:chExt cx="1282159" cy="220207"/>
          </a:xfrm>
        </p:grpSpPr>
        <p:sp>
          <p:nvSpPr>
            <p:cNvPr id="73" name="フリーフォーム 72"/>
            <p:cNvSpPr/>
            <p:nvPr/>
          </p:nvSpPr>
          <p:spPr>
            <a:xfrm>
              <a:off x="5637985" y="7088923"/>
              <a:ext cx="1280984" cy="109293"/>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74" name="フリーフォーム 73"/>
            <p:cNvSpPr/>
            <p:nvPr/>
          </p:nvSpPr>
          <p:spPr>
            <a:xfrm>
              <a:off x="5636810" y="7199837"/>
              <a:ext cx="1280984" cy="109293"/>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77" name="Rectangle 64"/>
          <p:cNvSpPr>
            <a:spLocks noChangeArrowheads="1"/>
          </p:cNvSpPr>
          <p:nvPr/>
        </p:nvSpPr>
        <p:spPr bwMode="auto">
          <a:xfrm>
            <a:off x="355205" y="3454977"/>
            <a:ext cx="1215798" cy="357981"/>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dirty="0" smtClean="0">
                <a:latin typeface="Meiryo UI" pitchFamily="50" charset="-128"/>
                <a:ea typeface="Meiryo UI" pitchFamily="50" charset="-128"/>
                <a:cs typeface="Meiryo UI" pitchFamily="50" charset="-128"/>
              </a:rPr>
              <a:t>②</a:t>
            </a:r>
            <a:endParaRPr lang="ja-JP" altLang="en-US" sz="1400" dirty="0">
              <a:latin typeface="Meiryo UI" pitchFamily="50" charset="-128"/>
              <a:ea typeface="Meiryo UI" pitchFamily="50" charset="-128"/>
              <a:cs typeface="Meiryo UI" pitchFamily="50" charset="-128"/>
            </a:endParaRPr>
          </a:p>
        </p:txBody>
      </p:sp>
      <p:sp>
        <p:nvSpPr>
          <p:cNvPr id="78" name="Rectangle 64"/>
          <p:cNvSpPr>
            <a:spLocks noChangeArrowheads="1"/>
          </p:cNvSpPr>
          <p:nvPr/>
        </p:nvSpPr>
        <p:spPr bwMode="auto">
          <a:xfrm>
            <a:off x="355205" y="4236932"/>
            <a:ext cx="1215798" cy="694290"/>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dirty="0" smtClean="0">
                <a:latin typeface="Meiryo UI" pitchFamily="50" charset="-128"/>
                <a:ea typeface="Meiryo UI" pitchFamily="50" charset="-128"/>
                <a:cs typeface="Meiryo UI" pitchFamily="50" charset="-128"/>
              </a:rPr>
              <a:t>③</a:t>
            </a:r>
            <a:endParaRPr lang="ja-JP" altLang="en-US" sz="1400" dirty="0">
              <a:latin typeface="Meiryo UI" pitchFamily="50" charset="-128"/>
              <a:ea typeface="Meiryo UI" pitchFamily="50" charset="-128"/>
              <a:cs typeface="Meiryo UI" pitchFamily="50" charset="-128"/>
            </a:endParaRPr>
          </a:p>
        </p:txBody>
      </p:sp>
      <p:sp>
        <p:nvSpPr>
          <p:cNvPr id="61" name="Rectangle 64"/>
          <p:cNvSpPr>
            <a:spLocks noChangeArrowheads="1"/>
          </p:cNvSpPr>
          <p:nvPr/>
        </p:nvSpPr>
        <p:spPr bwMode="auto">
          <a:xfrm>
            <a:off x="329805" y="1840181"/>
            <a:ext cx="1215798" cy="186513"/>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dirty="0" smtClean="0">
                <a:latin typeface="Meiryo UI" pitchFamily="50" charset="-128"/>
                <a:ea typeface="Meiryo UI" pitchFamily="50" charset="-128"/>
                <a:cs typeface="Meiryo UI" pitchFamily="50" charset="-128"/>
              </a:rPr>
              <a:t>①</a:t>
            </a:r>
            <a:endParaRPr lang="ja-JP" altLang="en-US" sz="1400" dirty="0">
              <a:latin typeface="Meiryo UI" pitchFamily="50" charset="-128"/>
              <a:ea typeface="Meiryo UI" pitchFamily="50" charset="-128"/>
              <a:cs typeface="Meiryo UI" pitchFamily="50" charset="-128"/>
            </a:endParaRPr>
          </a:p>
        </p:txBody>
      </p:sp>
      <p:sp>
        <p:nvSpPr>
          <p:cNvPr id="4" name="コンテンツ プレースホルダー 3"/>
          <p:cNvSpPr>
            <a:spLocks noGrp="1"/>
          </p:cNvSpPr>
          <p:nvPr>
            <p:ph sz="quarter" idx="27"/>
          </p:nvPr>
        </p:nvSpPr>
        <p:spPr>
          <a:xfrm>
            <a:off x="146527" y="5108585"/>
            <a:ext cx="9759474" cy="1417311"/>
          </a:xfrm>
        </p:spPr>
        <p:txBody>
          <a:bodyPr wrap="square" numCol="2">
            <a:spAutoFit/>
          </a:bodyPr>
          <a:lstStyle/>
          <a:p>
            <a:pPr marL="228600" indent="-228600">
              <a:buFont typeface="+mj-ea"/>
              <a:buAutoNum type="circleNumDbPlain"/>
            </a:pPr>
            <a:r>
              <a:rPr lang="ja-JP" altLang="en-US" sz="1050" b="0" dirty="0" smtClean="0">
                <a:solidFill>
                  <a:schemeClr val="tx1">
                    <a:lumMod val="65000"/>
                    <a:lumOff val="35000"/>
                  </a:schemeClr>
                </a:solidFill>
                <a:latin typeface="+mn-ea"/>
              </a:rPr>
              <a:t>   ［</a:t>
            </a:r>
            <a:r>
              <a:rPr lang="en-US" altLang="ja-JP" sz="1050" b="0" dirty="0">
                <a:solidFill>
                  <a:schemeClr val="tx1">
                    <a:lumMod val="65000"/>
                    <a:lumOff val="35000"/>
                  </a:schemeClr>
                </a:solidFill>
                <a:latin typeface="+mn-ea"/>
              </a:rPr>
              <a:t>SP</a:t>
            </a:r>
            <a:r>
              <a:rPr lang="ja-JP" altLang="en-US" sz="1050" b="0" dirty="0">
                <a:solidFill>
                  <a:schemeClr val="tx1">
                    <a:lumMod val="65000"/>
                    <a:lumOff val="35000"/>
                  </a:schemeClr>
                </a:solidFill>
                <a:latin typeface="+mn-ea"/>
              </a:rPr>
              <a:t>］＠ｃｏｓｍｅトップエキスパンド広告</a:t>
            </a:r>
            <a:endParaRPr lang="en-US" altLang="ja-JP" sz="1050" b="0" dirty="0" smtClean="0">
              <a:solidFill>
                <a:schemeClr val="tx1">
                  <a:lumMod val="65000"/>
                  <a:lumOff val="35000"/>
                </a:schemeClr>
              </a:solidFill>
              <a:latin typeface="+mn-ea"/>
              <a:ea typeface="+mn-ea"/>
            </a:endParaRP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smtClean="0">
                <a:solidFill>
                  <a:schemeClr val="tx1">
                    <a:lumMod val="65000"/>
                    <a:lumOff val="35000"/>
                  </a:schemeClr>
                </a:solidFill>
                <a:latin typeface="+mn-ea"/>
                <a:ea typeface="+mn-ea"/>
              </a:rPr>
              <a:t>SP</a:t>
            </a:r>
            <a:r>
              <a:rPr lang="ja-JP" altLang="en-US" sz="1050" b="0" dirty="0" smtClean="0">
                <a:solidFill>
                  <a:schemeClr val="tx1">
                    <a:lumMod val="65000"/>
                    <a:lumOff val="35000"/>
                  </a:schemeClr>
                </a:solidFill>
                <a:latin typeface="+mn-ea"/>
                <a:ea typeface="+mn-ea"/>
              </a:rPr>
              <a:t>］トップインフィードレギュラー</a:t>
            </a:r>
            <a:endParaRPr lang="ja-JP" altLang="en-US" sz="1050" b="0" dirty="0">
              <a:solidFill>
                <a:schemeClr val="tx1">
                  <a:lumMod val="65000"/>
                  <a:lumOff val="35000"/>
                </a:schemeClr>
              </a:solidFill>
              <a:latin typeface="+mn-ea"/>
              <a:ea typeface="+mn-ea"/>
            </a:endParaRP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a:solidFill>
                  <a:schemeClr val="tx1">
                    <a:lumMod val="65000"/>
                    <a:lumOff val="35000"/>
                  </a:schemeClr>
                </a:solidFill>
                <a:latin typeface="+mn-ea"/>
                <a:ea typeface="+mn-ea"/>
              </a:rPr>
              <a:t>SP</a:t>
            </a:r>
            <a:r>
              <a:rPr lang="ja-JP" altLang="en-US" sz="1050" b="0" dirty="0">
                <a:solidFill>
                  <a:schemeClr val="tx1">
                    <a:lumMod val="65000"/>
                    <a:lumOff val="35000"/>
                  </a:schemeClr>
                </a:solidFill>
                <a:latin typeface="+mn-ea"/>
                <a:ea typeface="+mn-ea"/>
              </a:rPr>
              <a:t>］トップインフィードビッグ</a:t>
            </a: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a:solidFill>
                  <a:schemeClr val="tx1">
                    <a:lumMod val="65000"/>
                    <a:lumOff val="35000"/>
                  </a:schemeClr>
                </a:solidFill>
                <a:latin typeface="+mn-ea"/>
                <a:ea typeface="+mn-ea"/>
              </a:rPr>
              <a:t>SP</a:t>
            </a:r>
            <a:r>
              <a:rPr lang="ja-JP" altLang="en-US" sz="1050" b="0" dirty="0">
                <a:solidFill>
                  <a:schemeClr val="tx1">
                    <a:lumMod val="65000"/>
                    <a:lumOff val="35000"/>
                  </a:schemeClr>
                </a:solidFill>
                <a:latin typeface="+mn-ea"/>
                <a:ea typeface="+mn-ea"/>
              </a:rPr>
              <a:t>］</a:t>
            </a:r>
            <a:r>
              <a:rPr lang="en-US" altLang="ja-JP" sz="1050" b="0" dirty="0" err="1" smtClean="0">
                <a:solidFill>
                  <a:schemeClr val="tx1">
                    <a:lumMod val="65000"/>
                    <a:lumOff val="35000"/>
                  </a:schemeClr>
                </a:solidFill>
                <a:latin typeface="+mn-ea"/>
                <a:ea typeface="+mn-ea"/>
              </a:rPr>
              <a:t>VideoAd</a:t>
            </a:r>
            <a:r>
              <a:rPr lang="ja-JP" altLang="en-US" sz="1050" b="0" dirty="0" smtClean="0">
                <a:solidFill>
                  <a:schemeClr val="tx1">
                    <a:lumMod val="65000"/>
                    <a:lumOff val="35000"/>
                  </a:schemeClr>
                </a:solidFill>
                <a:latin typeface="+mn-ea"/>
                <a:ea typeface="+mn-ea"/>
              </a:rPr>
              <a:t>レギュラー／ビッグ</a:t>
            </a:r>
            <a:endParaRPr lang="ja-JP" altLang="en-US" sz="1050" b="0" dirty="0">
              <a:solidFill>
                <a:schemeClr val="tx1">
                  <a:lumMod val="65000"/>
                  <a:lumOff val="35000"/>
                </a:schemeClr>
              </a:solidFill>
              <a:latin typeface="+mn-ea"/>
              <a:ea typeface="+mn-ea"/>
            </a:endParaRP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smtClean="0">
                <a:solidFill>
                  <a:schemeClr val="tx1">
                    <a:lumMod val="65000"/>
                    <a:lumOff val="35000"/>
                  </a:schemeClr>
                </a:solidFill>
                <a:latin typeface="+mn-ea"/>
                <a:ea typeface="+mn-ea"/>
              </a:rPr>
              <a:t>[SP] </a:t>
            </a:r>
            <a:r>
              <a:rPr lang="ja-JP" altLang="en-US" sz="1050" b="0" dirty="0" smtClean="0">
                <a:solidFill>
                  <a:schemeClr val="tx1">
                    <a:lumMod val="65000"/>
                    <a:lumOff val="35000"/>
                  </a:schemeClr>
                </a:solidFill>
                <a:latin typeface="+mn-ea"/>
                <a:ea typeface="+mn-ea"/>
              </a:rPr>
              <a:t>中面インフィードレギュラー</a:t>
            </a:r>
            <a:endParaRPr lang="en-US" altLang="ja-JP" sz="1050" b="0" dirty="0" smtClean="0">
              <a:solidFill>
                <a:schemeClr val="tx1">
                  <a:lumMod val="65000"/>
                  <a:lumOff val="35000"/>
                </a:schemeClr>
              </a:solidFill>
              <a:latin typeface="+mn-ea"/>
              <a:ea typeface="+mn-ea"/>
            </a:endParaRP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a:solidFill>
                  <a:schemeClr val="tx1">
                    <a:lumMod val="65000"/>
                    <a:lumOff val="35000"/>
                  </a:schemeClr>
                </a:solidFill>
                <a:latin typeface="+mn-ea"/>
                <a:ea typeface="+mn-ea"/>
              </a:rPr>
              <a:t>SP</a:t>
            </a:r>
            <a:r>
              <a:rPr lang="ja-JP" altLang="en-US" sz="1050" b="0" dirty="0">
                <a:solidFill>
                  <a:schemeClr val="tx1">
                    <a:lumMod val="65000"/>
                    <a:lumOff val="35000"/>
                  </a:schemeClr>
                </a:solidFill>
                <a:latin typeface="+mn-ea"/>
                <a:ea typeface="+mn-ea"/>
              </a:rPr>
              <a:t>］中面ヘッダパネル／ダブル</a:t>
            </a:r>
          </a:p>
          <a:p>
            <a:pPr marL="228600" indent="-228600">
              <a:buFont typeface="+mj-ea"/>
              <a:buAutoNum type="circleNumDbPlain"/>
            </a:pPr>
            <a:r>
              <a:rPr lang="ja-JP" altLang="en-US" sz="1050" b="0" dirty="0" smtClean="0">
                <a:solidFill>
                  <a:schemeClr val="tx1">
                    <a:lumMod val="65000"/>
                    <a:lumOff val="35000"/>
                  </a:schemeClr>
                </a:solidFill>
                <a:latin typeface="+mn-ea"/>
                <a:ea typeface="+mn-ea"/>
              </a:rPr>
              <a:t>   ［</a:t>
            </a:r>
            <a:r>
              <a:rPr lang="en-US" altLang="ja-JP" sz="1050" b="0" dirty="0">
                <a:solidFill>
                  <a:schemeClr val="tx1">
                    <a:lumMod val="65000"/>
                    <a:lumOff val="35000"/>
                  </a:schemeClr>
                </a:solidFill>
                <a:latin typeface="+mn-ea"/>
                <a:ea typeface="+mn-ea"/>
              </a:rPr>
              <a:t>SP</a:t>
            </a:r>
            <a:r>
              <a:rPr lang="ja-JP" altLang="en-US" sz="1050" b="0" dirty="0">
                <a:solidFill>
                  <a:schemeClr val="tx1">
                    <a:lumMod val="65000"/>
                    <a:lumOff val="35000"/>
                  </a:schemeClr>
                </a:solidFill>
                <a:latin typeface="+mn-ea"/>
                <a:ea typeface="+mn-ea"/>
              </a:rPr>
              <a:t>］中面</a:t>
            </a:r>
            <a:r>
              <a:rPr lang="ja-JP" altLang="en-US" sz="1050" b="0" dirty="0" smtClean="0">
                <a:solidFill>
                  <a:schemeClr val="tx1">
                    <a:lumMod val="65000"/>
                    <a:lumOff val="35000"/>
                  </a:schemeClr>
                </a:solidFill>
                <a:latin typeface="+mn-ea"/>
                <a:ea typeface="+mn-ea"/>
              </a:rPr>
              <a:t>レクタングル／</a:t>
            </a:r>
            <a:r>
              <a:rPr lang="ja-JP" altLang="en-US" sz="1050" b="0" dirty="0">
                <a:solidFill>
                  <a:schemeClr val="tx1">
                    <a:lumMod val="65000"/>
                    <a:lumOff val="35000"/>
                  </a:schemeClr>
                </a:solidFill>
                <a:latin typeface="+mn-ea"/>
                <a:ea typeface="+mn-ea"/>
              </a:rPr>
              <a:t>スーパー</a:t>
            </a:r>
          </a:p>
          <a:p>
            <a:r>
              <a:rPr lang="ja-JP" altLang="en-US" sz="1050" b="0" dirty="0" smtClean="0">
                <a:solidFill>
                  <a:schemeClr val="tx1">
                    <a:lumMod val="65000"/>
                    <a:lumOff val="35000"/>
                  </a:schemeClr>
                </a:solidFill>
                <a:latin typeface="+mn-ea"/>
                <a:ea typeface="+mn-ea"/>
              </a:rPr>
              <a:t>⑧</a:t>
            </a:r>
            <a:r>
              <a:rPr lang="en-US" altLang="ja-JP" sz="1050" b="0" dirty="0" smtClean="0">
                <a:solidFill>
                  <a:schemeClr val="tx1">
                    <a:lumMod val="65000"/>
                    <a:lumOff val="35000"/>
                  </a:schemeClr>
                </a:solidFill>
                <a:latin typeface="+mn-ea"/>
                <a:ea typeface="+mn-ea"/>
              </a:rPr>
              <a:t>-1</a:t>
            </a:r>
            <a:r>
              <a:rPr lang="ja-JP" altLang="en-US" sz="1050" b="0" dirty="0" smtClean="0">
                <a:solidFill>
                  <a:schemeClr val="tx1">
                    <a:lumMod val="65000"/>
                    <a:lumOff val="35000"/>
                  </a:schemeClr>
                </a:solidFill>
                <a:latin typeface="+mn-ea"/>
                <a:ea typeface="+mn-ea"/>
              </a:rPr>
              <a:t>～</a:t>
            </a:r>
            <a:r>
              <a:rPr lang="en-US" altLang="ja-JP" sz="1050" b="0" dirty="0" smtClean="0">
                <a:solidFill>
                  <a:schemeClr val="tx1">
                    <a:lumMod val="65000"/>
                    <a:lumOff val="35000"/>
                  </a:schemeClr>
                </a:solidFill>
                <a:latin typeface="+mn-ea"/>
                <a:ea typeface="+mn-ea"/>
              </a:rPr>
              <a:t>4</a:t>
            </a:r>
            <a:r>
              <a:rPr lang="ja-JP" altLang="en-US" sz="1050" b="0" dirty="0" smtClean="0">
                <a:solidFill>
                  <a:schemeClr val="tx1">
                    <a:lumMod val="65000"/>
                    <a:lumOff val="35000"/>
                  </a:schemeClr>
                </a:solidFill>
                <a:latin typeface="+mn-ea"/>
                <a:ea typeface="+mn-ea"/>
              </a:rPr>
              <a:t>［</a:t>
            </a:r>
            <a:r>
              <a:rPr lang="en-US" altLang="ja-JP" sz="1050" b="0" dirty="0" smtClean="0">
                <a:solidFill>
                  <a:schemeClr val="tx1">
                    <a:lumMod val="65000"/>
                    <a:lumOff val="35000"/>
                  </a:schemeClr>
                </a:solidFill>
                <a:latin typeface="+mn-ea"/>
                <a:ea typeface="+mn-ea"/>
              </a:rPr>
              <a:t>SP</a:t>
            </a:r>
            <a:r>
              <a:rPr lang="ja-JP" altLang="en-US" sz="1050" b="0" dirty="0" smtClean="0">
                <a:solidFill>
                  <a:schemeClr val="tx1">
                    <a:lumMod val="65000"/>
                    <a:lumOff val="35000"/>
                  </a:schemeClr>
                </a:solidFill>
                <a:latin typeface="+mn-ea"/>
                <a:ea typeface="+mn-ea"/>
              </a:rPr>
              <a:t>＋</a:t>
            </a:r>
            <a:r>
              <a:rPr lang="en-US" altLang="ja-JP" sz="1050" b="0" dirty="0" smtClean="0">
                <a:solidFill>
                  <a:schemeClr val="tx1">
                    <a:lumMod val="65000"/>
                    <a:lumOff val="35000"/>
                  </a:schemeClr>
                </a:solidFill>
                <a:latin typeface="+mn-ea"/>
                <a:ea typeface="+mn-ea"/>
              </a:rPr>
              <a:t>PC</a:t>
            </a:r>
            <a:r>
              <a:rPr lang="ja-JP" altLang="en-US" sz="1050" b="0" dirty="0" smtClean="0">
                <a:solidFill>
                  <a:schemeClr val="tx1">
                    <a:lumMod val="65000"/>
                    <a:lumOff val="35000"/>
                  </a:schemeClr>
                </a:solidFill>
                <a:latin typeface="+mn-ea"/>
                <a:ea typeface="+mn-ea"/>
              </a:rPr>
              <a:t>］カテゴリーバナー</a:t>
            </a:r>
            <a:r>
              <a:rPr lang="en-US" altLang="ja-JP" sz="1050" b="0" dirty="0" smtClean="0">
                <a:solidFill>
                  <a:schemeClr val="tx1">
                    <a:lumMod val="65000"/>
                    <a:lumOff val="35000"/>
                  </a:schemeClr>
                </a:solidFill>
                <a:latin typeface="+mn-ea"/>
                <a:ea typeface="+mn-ea"/>
              </a:rPr>
              <a:t/>
            </a:r>
            <a:br>
              <a:rPr lang="en-US" altLang="ja-JP" sz="1050" b="0" dirty="0" smtClean="0">
                <a:solidFill>
                  <a:schemeClr val="tx1">
                    <a:lumMod val="65000"/>
                    <a:lumOff val="35000"/>
                  </a:schemeClr>
                </a:solidFill>
                <a:latin typeface="+mn-ea"/>
                <a:ea typeface="+mn-ea"/>
              </a:rPr>
            </a:br>
            <a:r>
              <a:rPr lang="en-US" altLang="ja-JP" sz="1050" b="0" dirty="0" smtClean="0">
                <a:solidFill>
                  <a:schemeClr val="tx1">
                    <a:lumMod val="65000"/>
                    <a:lumOff val="35000"/>
                  </a:schemeClr>
                </a:solidFill>
                <a:latin typeface="+mn-ea"/>
                <a:ea typeface="+mn-ea"/>
              </a:rPr>
              <a:t>          </a:t>
            </a:r>
            <a:r>
              <a:rPr lang="ja-JP" altLang="en-US" sz="1050" b="0" dirty="0" smtClean="0">
                <a:solidFill>
                  <a:schemeClr val="tx1">
                    <a:lumMod val="65000"/>
                    <a:lumOff val="35000"/>
                  </a:schemeClr>
                </a:solidFill>
                <a:latin typeface="+mn-ea"/>
                <a:ea typeface="+mn-ea"/>
              </a:rPr>
              <a:t>（</a:t>
            </a:r>
            <a:r>
              <a:rPr lang="en-US" altLang="ja-JP" sz="1050" b="0" dirty="0">
                <a:solidFill>
                  <a:schemeClr val="tx1">
                    <a:lumMod val="65000"/>
                    <a:lumOff val="35000"/>
                  </a:schemeClr>
                </a:solidFill>
                <a:latin typeface="+mn-ea"/>
                <a:ea typeface="+mn-ea"/>
              </a:rPr>
              <a:t>OP1</a:t>
            </a:r>
            <a:r>
              <a:rPr lang="ja-JP" altLang="en-US" sz="1050" b="0" dirty="0">
                <a:solidFill>
                  <a:schemeClr val="tx1">
                    <a:lumMod val="65000"/>
                    <a:lumOff val="35000"/>
                  </a:schemeClr>
                </a:solidFill>
                <a:latin typeface="+mn-ea"/>
                <a:ea typeface="+mn-ea"/>
              </a:rPr>
              <a:t>）</a:t>
            </a:r>
            <a:r>
              <a:rPr lang="ja-JP" altLang="en-US" sz="1050" b="0" dirty="0" smtClean="0">
                <a:solidFill>
                  <a:schemeClr val="tx1">
                    <a:lumMod val="65000"/>
                    <a:lumOff val="35000"/>
                  </a:schemeClr>
                </a:solidFill>
                <a:latin typeface="+mn-ea"/>
                <a:ea typeface="+mn-ea"/>
              </a:rPr>
              <a:t>サイドバナー／（</a:t>
            </a:r>
            <a:r>
              <a:rPr lang="en-US" altLang="ja-JP" sz="1050" b="0" dirty="0" smtClean="0">
                <a:solidFill>
                  <a:schemeClr val="tx1">
                    <a:lumMod val="65000"/>
                    <a:lumOff val="35000"/>
                  </a:schemeClr>
                </a:solidFill>
                <a:latin typeface="+mn-ea"/>
                <a:ea typeface="+mn-ea"/>
              </a:rPr>
              <a:t>OP2</a:t>
            </a:r>
            <a:r>
              <a:rPr lang="ja-JP" altLang="en-US" sz="1050" b="0" dirty="0" smtClean="0">
                <a:solidFill>
                  <a:schemeClr val="tx1">
                    <a:lumMod val="65000"/>
                    <a:lumOff val="35000"/>
                  </a:schemeClr>
                </a:solidFill>
                <a:latin typeface="+mn-ea"/>
                <a:ea typeface="+mn-ea"/>
              </a:rPr>
              <a:t>）</a:t>
            </a:r>
            <a:r>
              <a:rPr lang="en-US" altLang="ja-JP" sz="1050" b="0" dirty="0" err="1" smtClean="0">
                <a:solidFill>
                  <a:schemeClr val="tx1">
                    <a:lumMod val="65000"/>
                    <a:lumOff val="35000"/>
                  </a:schemeClr>
                </a:solidFill>
                <a:latin typeface="+mn-ea"/>
                <a:ea typeface="+mn-ea"/>
              </a:rPr>
              <a:t>VideoAd</a:t>
            </a:r>
            <a:endParaRPr lang="en-US" altLang="ja-JP" sz="1050" b="0" dirty="0" smtClean="0">
              <a:solidFill>
                <a:schemeClr val="tx1">
                  <a:lumMod val="65000"/>
                  <a:lumOff val="35000"/>
                </a:schemeClr>
              </a:solidFill>
              <a:latin typeface="+mn-ea"/>
              <a:ea typeface="+mn-ea"/>
            </a:endParaRPr>
          </a:p>
          <a:p>
            <a:pPr marL="228600" indent="-228600">
              <a:buAutoNum type="circleNumDbPlain" startAt="9"/>
            </a:pPr>
            <a:r>
              <a:rPr lang="ja-JP" altLang="en-US" sz="1050" b="0" dirty="0">
                <a:solidFill>
                  <a:schemeClr val="tx1">
                    <a:lumMod val="65000"/>
                    <a:lumOff val="35000"/>
                  </a:schemeClr>
                </a:solidFill>
                <a:latin typeface="+mn-ea"/>
                <a:ea typeface="+mn-ea"/>
              </a:rPr>
              <a:t> </a:t>
            </a:r>
            <a:r>
              <a:rPr lang="ja-JP" altLang="en-US" sz="1050" b="0" dirty="0" smtClean="0">
                <a:solidFill>
                  <a:schemeClr val="tx1">
                    <a:lumMod val="65000"/>
                    <a:lumOff val="35000"/>
                  </a:schemeClr>
                </a:solidFill>
                <a:latin typeface="+mn-ea"/>
                <a:ea typeface="+mn-ea"/>
              </a:rPr>
              <a:t>    ［</a:t>
            </a:r>
            <a:r>
              <a:rPr lang="en-US" altLang="ja-JP" sz="1050" b="0" dirty="0">
                <a:solidFill>
                  <a:schemeClr val="tx1">
                    <a:lumMod val="65000"/>
                    <a:lumOff val="35000"/>
                  </a:schemeClr>
                </a:solidFill>
                <a:latin typeface="+mn-ea"/>
                <a:ea typeface="+mn-ea"/>
              </a:rPr>
              <a:t>PC</a:t>
            </a:r>
            <a:r>
              <a:rPr lang="ja-JP" altLang="en-US" sz="1050" b="0" dirty="0" smtClean="0">
                <a:solidFill>
                  <a:schemeClr val="tx1">
                    <a:lumMod val="65000"/>
                    <a:lumOff val="35000"/>
                  </a:schemeClr>
                </a:solidFill>
                <a:latin typeface="+mn-ea"/>
                <a:ea typeface="+mn-ea"/>
              </a:rPr>
              <a:t>］＠ｃｏｓｍｅトップゲート広告</a:t>
            </a:r>
            <a:endParaRPr lang="en-US" altLang="ja-JP" sz="1050" b="0" dirty="0" smtClean="0">
              <a:solidFill>
                <a:schemeClr val="tx1">
                  <a:lumMod val="65000"/>
                  <a:lumOff val="35000"/>
                </a:schemeClr>
              </a:solidFill>
              <a:latin typeface="+mn-ea"/>
              <a:ea typeface="+mn-ea"/>
            </a:endParaRPr>
          </a:p>
          <a:p>
            <a:pPr marL="228600" indent="-228600">
              <a:buAutoNum type="circleNumDbPlain" startAt="9"/>
            </a:pPr>
            <a:r>
              <a:rPr lang="en-US" altLang="ja-JP" sz="1050" b="0" dirty="0" smtClean="0">
                <a:solidFill>
                  <a:schemeClr val="tx1">
                    <a:lumMod val="65000"/>
                    <a:lumOff val="35000"/>
                  </a:schemeClr>
                </a:solidFill>
                <a:latin typeface="+mn-ea"/>
                <a:ea typeface="+mn-ea"/>
              </a:rPr>
              <a:t>     </a:t>
            </a:r>
            <a:r>
              <a:rPr lang="ja-JP" altLang="en-US" sz="1050" b="0" dirty="0" smtClean="0">
                <a:solidFill>
                  <a:schemeClr val="tx1">
                    <a:lumMod val="65000"/>
                    <a:lumOff val="35000"/>
                  </a:schemeClr>
                </a:solidFill>
                <a:latin typeface="+mn-ea"/>
                <a:ea typeface="+mn-ea"/>
              </a:rPr>
              <a:t>［</a:t>
            </a:r>
            <a:r>
              <a:rPr lang="en-US" altLang="ja-JP" sz="1050" b="0" dirty="0">
                <a:solidFill>
                  <a:schemeClr val="tx1">
                    <a:lumMod val="65000"/>
                    <a:lumOff val="35000"/>
                  </a:schemeClr>
                </a:solidFill>
                <a:latin typeface="+mn-ea"/>
                <a:ea typeface="+mn-ea"/>
              </a:rPr>
              <a:t>PC</a:t>
            </a:r>
            <a:r>
              <a:rPr lang="ja-JP" altLang="en-US" sz="1050" b="0" dirty="0">
                <a:solidFill>
                  <a:schemeClr val="tx1">
                    <a:lumMod val="65000"/>
                    <a:lumOff val="35000"/>
                  </a:schemeClr>
                </a:solidFill>
                <a:latin typeface="+mn-ea"/>
                <a:ea typeface="+mn-ea"/>
              </a:rPr>
              <a:t>］＠ｃｏｓｍｅトップビルボード動画広告</a:t>
            </a:r>
          </a:p>
          <a:p>
            <a:r>
              <a:rPr lang="ja-JP" altLang="en-US" sz="1050" b="0" dirty="0">
                <a:solidFill>
                  <a:schemeClr val="tx1">
                    <a:lumMod val="65000"/>
                    <a:lumOff val="35000"/>
                  </a:schemeClr>
                </a:solidFill>
                <a:latin typeface="+mn-ea"/>
              </a:rPr>
              <a:t>⑪</a:t>
            </a:r>
            <a:r>
              <a:rPr lang="ja-JP" altLang="en-US" sz="1050" b="0" dirty="0" smtClean="0">
                <a:solidFill>
                  <a:schemeClr val="tx1">
                    <a:lumMod val="65000"/>
                    <a:lumOff val="35000"/>
                  </a:schemeClr>
                </a:solidFill>
                <a:latin typeface="+mn-ea"/>
              </a:rPr>
              <a:t>       ［</a:t>
            </a:r>
            <a:r>
              <a:rPr lang="en-US" altLang="ja-JP" sz="1050" b="0" dirty="0">
                <a:solidFill>
                  <a:schemeClr val="tx1">
                    <a:lumMod val="65000"/>
                    <a:lumOff val="35000"/>
                  </a:schemeClr>
                </a:solidFill>
                <a:latin typeface="+mn-ea"/>
              </a:rPr>
              <a:t>PC</a:t>
            </a:r>
            <a:r>
              <a:rPr lang="ja-JP" altLang="en-US" sz="1050" b="0" dirty="0">
                <a:solidFill>
                  <a:schemeClr val="tx1">
                    <a:lumMod val="65000"/>
                    <a:lumOff val="35000"/>
                  </a:schemeClr>
                </a:solidFill>
                <a:latin typeface="+mn-ea"/>
              </a:rPr>
              <a:t>］</a:t>
            </a:r>
            <a:r>
              <a:rPr lang="ja-JP" altLang="en-US" sz="1050" b="0" dirty="0" smtClean="0">
                <a:solidFill>
                  <a:schemeClr val="tx1">
                    <a:lumMod val="65000"/>
                    <a:lumOff val="35000"/>
                  </a:schemeClr>
                </a:solidFill>
                <a:latin typeface="+mn-ea"/>
                <a:ea typeface="+mn-ea"/>
              </a:rPr>
              <a:t>トップラージレクタングルダブル</a:t>
            </a:r>
            <a:endParaRPr lang="ja-JP" altLang="en-US" sz="1050" b="0" dirty="0">
              <a:solidFill>
                <a:schemeClr val="tx1">
                  <a:lumMod val="65000"/>
                  <a:lumOff val="35000"/>
                </a:schemeClr>
              </a:solidFill>
              <a:latin typeface="+mn-ea"/>
              <a:ea typeface="+mn-ea"/>
            </a:endParaRPr>
          </a:p>
          <a:p>
            <a:r>
              <a:rPr lang="ja-JP" altLang="en-US" sz="1050" b="0" dirty="0">
                <a:solidFill>
                  <a:schemeClr val="tx1">
                    <a:lumMod val="65000"/>
                    <a:lumOff val="35000"/>
                  </a:schemeClr>
                </a:solidFill>
                <a:latin typeface="+mn-ea"/>
              </a:rPr>
              <a:t>⑫</a:t>
            </a:r>
            <a:r>
              <a:rPr lang="ja-JP" altLang="en-US" sz="1050" b="0" dirty="0" smtClean="0">
                <a:solidFill>
                  <a:schemeClr val="tx1">
                    <a:lumMod val="65000"/>
                    <a:lumOff val="35000"/>
                  </a:schemeClr>
                </a:solidFill>
                <a:latin typeface="+mn-ea"/>
              </a:rPr>
              <a:t>       ［</a:t>
            </a:r>
            <a:r>
              <a:rPr lang="en-US" altLang="ja-JP" sz="1050" b="0" dirty="0">
                <a:solidFill>
                  <a:schemeClr val="tx1">
                    <a:lumMod val="65000"/>
                    <a:lumOff val="35000"/>
                  </a:schemeClr>
                </a:solidFill>
                <a:latin typeface="+mn-ea"/>
              </a:rPr>
              <a:t>PC</a:t>
            </a:r>
            <a:r>
              <a:rPr lang="ja-JP" altLang="en-US" sz="1050" b="0" dirty="0">
                <a:solidFill>
                  <a:schemeClr val="tx1">
                    <a:lumMod val="65000"/>
                    <a:lumOff val="35000"/>
                  </a:schemeClr>
                </a:solidFill>
                <a:latin typeface="+mn-ea"/>
              </a:rPr>
              <a:t>］</a:t>
            </a:r>
            <a:r>
              <a:rPr lang="ja-JP" altLang="en-US" sz="1050" b="0" dirty="0" smtClean="0">
                <a:solidFill>
                  <a:schemeClr val="tx1">
                    <a:lumMod val="65000"/>
                    <a:lumOff val="35000"/>
                  </a:schemeClr>
                </a:solidFill>
                <a:latin typeface="+mn-ea"/>
                <a:ea typeface="+mn-ea"/>
              </a:rPr>
              <a:t>中面ラージレクタングル</a:t>
            </a:r>
            <a:endParaRPr lang="ja-JP" altLang="en-US" sz="1050" b="0" dirty="0">
              <a:solidFill>
                <a:schemeClr val="tx1">
                  <a:lumMod val="65000"/>
                  <a:lumOff val="35000"/>
                </a:schemeClr>
              </a:solidFill>
              <a:latin typeface="+mn-ea"/>
              <a:ea typeface="+mn-ea"/>
            </a:endParaRPr>
          </a:p>
          <a:p>
            <a:r>
              <a:rPr lang="ja-JP" altLang="en-US" sz="1050" b="0" dirty="0">
                <a:solidFill>
                  <a:schemeClr val="tx1">
                    <a:lumMod val="65000"/>
                    <a:lumOff val="35000"/>
                  </a:schemeClr>
                </a:solidFill>
                <a:latin typeface="+mn-ea"/>
              </a:rPr>
              <a:t>⑬</a:t>
            </a:r>
            <a:r>
              <a:rPr lang="ja-JP" altLang="en-US" sz="1050" b="0" dirty="0" smtClean="0">
                <a:solidFill>
                  <a:schemeClr val="tx1">
                    <a:lumMod val="65000"/>
                    <a:lumOff val="35000"/>
                  </a:schemeClr>
                </a:solidFill>
                <a:latin typeface="+mn-ea"/>
              </a:rPr>
              <a:t>       ［</a:t>
            </a:r>
            <a:r>
              <a:rPr lang="en-US" altLang="ja-JP" sz="1050" b="0" dirty="0">
                <a:solidFill>
                  <a:schemeClr val="tx1">
                    <a:lumMod val="65000"/>
                    <a:lumOff val="35000"/>
                  </a:schemeClr>
                </a:solidFill>
                <a:latin typeface="+mn-ea"/>
              </a:rPr>
              <a:t>PC</a:t>
            </a:r>
            <a:r>
              <a:rPr lang="ja-JP" altLang="en-US" sz="1050" b="0" dirty="0">
                <a:solidFill>
                  <a:schemeClr val="tx1">
                    <a:lumMod val="65000"/>
                    <a:lumOff val="35000"/>
                  </a:schemeClr>
                </a:solidFill>
                <a:latin typeface="+mn-ea"/>
              </a:rPr>
              <a:t>］</a:t>
            </a:r>
            <a:r>
              <a:rPr lang="ja-JP" altLang="en-US" sz="1050" b="0" dirty="0" smtClean="0">
                <a:solidFill>
                  <a:schemeClr val="tx1">
                    <a:lumMod val="65000"/>
                    <a:lumOff val="35000"/>
                  </a:schemeClr>
                </a:solidFill>
                <a:latin typeface="+mn-ea"/>
                <a:ea typeface="+mn-ea"/>
              </a:rPr>
              <a:t>中面レクタングルボックス</a:t>
            </a:r>
            <a:endParaRPr lang="en-US" altLang="ja-JP" sz="1050" b="0" dirty="0" smtClean="0">
              <a:solidFill>
                <a:schemeClr val="tx1">
                  <a:lumMod val="65000"/>
                  <a:lumOff val="35000"/>
                </a:schemeClr>
              </a:solidFill>
              <a:latin typeface="+mn-ea"/>
              <a:ea typeface="+mn-ea"/>
            </a:endParaRPr>
          </a:p>
        </p:txBody>
      </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10" name="テキスト ボックス 9"/>
          <p:cNvSpPr txBox="1"/>
          <p:nvPr/>
        </p:nvSpPr>
        <p:spPr>
          <a:xfrm>
            <a:off x="6894474" y="6402785"/>
            <a:ext cx="3005951" cy="246221"/>
          </a:xfrm>
          <a:prstGeom prst="rect">
            <a:avLst/>
          </a:prstGeom>
          <a:noFill/>
        </p:spPr>
        <p:txBody>
          <a:bodyPr wrap="none" rtlCol="0">
            <a:spAutoFit/>
          </a:bodyPr>
          <a:lstStyle/>
          <a:p>
            <a:r>
              <a:rPr lang="en-US" altLang="ja-JP" sz="1000" u="sng" dirty="0" smtClean="0">
                <a:solidFill>
                  <a:schemeClr val="tx1">
                    <a:lumMod val="65000"/>
                    <a:lumOff val="35000"/>
                  </a:schemeClr>
                </a:solidFill>
                <a:latin typeface="+mn-ea"/>
              </a:rPr>
              <a:t>※</a:t>
            </a:r>
            <a:r>
              <a:rPr lang="ja-JP" altLang="en-US" sz="1000" u="sng" dirty="0" smtClean="0">
                <a:solidFill>
                  <a:schemeClr val="tx1">
                    <a:lumMod val="65000"/>
                    <a:lumOff val="35000"/>
                  </a:schemeClr>
                </a:solidFill>
                <a:latin typeface="+mn-ea"/>
              </a:rPr>
              <a:t>ページデザイン</a:t>
            </a:r>
            <a:r>
              <a:rPr lang="ja-JP" altLang="en-US" sz="1000" u="sng" dirty="0">
                <a:solidFill>
                  <a:schemeClr val="tx1">
                    <a:lumMod val="65000"/>
                    <a:lumOff val="35000"/>
                  </a:schemeClr>
                </a:solidFill>
                <a:latin typeface="+mn-ea"/>
              </a:rPr>
              <a:t>は変更になることがあります</a:t>
            </a:r>
            <a:r>
              <a:rPr lang="ja-JP" altLang="en-US" sz="1000" u="sng" dirty="0" smtClean="0">
                <a:solidFill>
                  <a:schemeClr val="tx1">
                    <a:lumMod val="65000"/>
                    <a:lumOff val="35000"/>
                  </a:schemeClr>
                </a:solidFill>
                <a:latin typeface="+mn-ea"/>
              </a:rPr>
              <a:t>。</a:t>
            </a:r>
            <a:endParaRPr lang="ja-JP" altLang="en-US" sz="1000" u="sng" dirty="0">
              <a:solidFill>
                <a:schemeClr val="tx1">
                  <a:lumMod val="65000"/>
                  <a:lumOff val="35000"/>
                </a:schemeClr>
              </a:solidFill>
              <a:latin typeface="+mn-ea"/>
            </a:endParaRPr>
          </a:p>
        </p:txBody>
      </p:sp>
      <p:sp>
        <p:nvSpPr>
          <p:cNvPr id="63" name="上下矢印 62"/>
          <p:cNvSpPr/>
          <p:nvPr/>
        </p:nvSpPr>
        <p:spPr>
          <a:xfrm>
            <a:off x="1189615" y="2010392"/>
            <a:ext cx="264873" cy="642620"/>
          </a:xfrm>
          <a:prstGeom prst="upDownArrow">
            <a:avLst/>
          </a:prstGeom>
          <a:solidFill>
            <a:schemeClr val="accent4">
              <a:lumMod val="75000"/>
            </a:schemeClr>
          </a:solidFill>
          <a:ln w="12700">
            <a:solidFill>
              <a:srgbClr val="FFC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n w="9525">
                <a:solidFill>
                  <a:schemeClr val="tx1"/>
                </a:solidFill>
              </a:ln>
            </a:endParaRPr>
          </a:p>
        </p:txBody>
      </p:sp>
      <p:pic>
        <p:nvPicPr>
          <p:cNvPr id="1026" name="Picture 2"/>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642890" y="3987730"/>
            <a:ext cx="1133475" cy="10096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9" name="Rectangle 64"/>
          <p:cNvSpPr>
            <a:spLocks noChangeArrowheads="1"/>
          </p:cNvSpPr>
          <p:nvPr/>
        </p:nvSpPr>
        <p:spPr bwMode="auto">
          <a:xfrm>
            <a:off x="1571679" y="4303731"/>
            <a:ext cx="1215798" cy="357981"/>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dirty="0" smtClean="0">
                <a:latin typeface="Meiryo UI" pitchFamily="50" charset="-128"/>
                <a:ea typeface="Meiryo UI" pitchFamily="50" charset="-128"/>
                <a:cs typeface="Meiryo UI" pitchFamily="50" charset="-128"/>
              </a:rPr>
              <a:t>⑤</a:t>
            </a:r>
            <a:endParaRPr lang="ja-JP" altLang="en-US" sz="1400" dirty="0">
              <a:latin typeface="Meiryo UI" pitchFamily="50" charset="-128"/>
              <a:ea typeface="Meiryo UI" pitchFamily="50" charset="-128"/>
              <a:cs typeface="Meiryo UI" pitchFamily="50" charset="-128"/>
            </a:endParaRPr>
          </a:p>
        </p:txBody>
      </p:sp>
      <p:pic>
        <p:nvPicPr>
          <p:cNvPr id="1028" name="Picture 4"/>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2934989" y="3176997"/>
            <a:ext cx="981075" cy="1762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5" name="Rectangle 64"/>
          <p:cNvSpPr>
            <a:spLocks noChangeArrowheads="1"/>
          </p:cNvSpPr>
          <p:nvPr/>
        </p:nvSpPr>
        <p:spPr bwMode="auto">
          <a:xfrm>
            <a:off x="2948571" y="3972779"/>
            <a:ext cx="947737" cy="363537"/>
          </a:xfrm>
          <a:prstGeom prst="rect">
            <a:avLst/>
          </a:prstGeom>
          <a:solidFill>
            <a:srgbClr val="FFFF00"/>
          </a:solidFill>
          <a:ln w="34925">
            <a:solidFill>
              <a:srgbClr val="FF0000"/>
            </a:solid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p:txBody>
      </p:sp>
      <p:sp>
        <p:nvSpPr>
          <p:cNvPr id="186" name="Rectangle 64"/>
          <p:cNvSpPr>
            <a:spLocks noChangeArrowheads="1"/>
          </p:cNvSpPr>
          <p:nvPr/>
        </p:nvSpPr>
        <p:spPr bwMode="auto">
          <a:xfrm>
            <a:off x="2943808" y="3398104"/>
            <a:ext cx="962025" cy="715962"/>
          </a:xfrm>
          <a:prstGeom prst="rect">
            <a:avLst/>
          </a:prstGeom>
          <a:solidFill>
            <a:srgbClr val="FFFF00"/>
          </a:solidFill>
          <a:ln w="349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⑦</a:t>
            </a:r>
            <a:endParaRPr lang="ja-JP" altLang="en-US" sz="1200" dirty="0">
              <a:latin typeface="+mn-ea"/>
              <a:ea typeface="+mn-ea"/>
              <a:cs typeface="Meiryo UI" pitchFamily="50" charset="-128"/>
            </a:endParaRPr>
          </a:p>
        </p:txBody>
      </p:sp>
      <p:pic>
        <p:nvPicPr>
          <p:cNvPr id="1030" name="Picture 6"/>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4157436" y="1936178"/>
            <a:ext cx="1905846" cy="185710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4" name="テキスト ボックス 1"/>
          <p:cNvSpPr txBox="1">
            <a:spLocks noChangeArrowheads="1"/>
          </p:cNvSpPr>
          <p:nvPr/>
        </p:nvSpPr>
        <p:spPr bwMode="auto">
          <a:xfrm>
            <a:off x="4432339" y="3459249"/>
            <a:ext cx="502062"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⑧</a:t>
            </a:r>
            <a:r>
              <a:rPr lang="en-US" altLang="ja-JP" sz="1200" dirty="0" smtClean="0">
                <a:latin typeface="+mn-ea"/>
                <a:ea typeface="+mn-ea"/>
                <a:cs typeface="Meiryo UI" pitchFamily="50" charset="-128"/>
              </a:rPr>
              <a:t>-2</a:t>
            </a:r>
            <a:endParaRPr lang="ja-JP" altLang="en-US" sz="1200" dirty="0">
              <a:latin typeface="+mn-ea"/>
              <a:ea typeface="+mn-ea"/>
              <a:cs typeface="Meiryo UI" pitchFamily="50" charset="-128"/>
            </a:endParaRPr>
          </a:p>
        </p:txBody>
      </p:sp>
      <p:sp>
        <p:nvSpPr>
          <p:cNvPr id="65" name="テキスト ボックス 1"/>
          <p:cNvSpPr txBox="1">
            <a:spLocks noChangeArrowheads="1"/>
          </p:cNvSpPr>
          <p:nvPr/>
        </p:nvSpPr>
        <p:spPr bwMode="auto">
          <a:xfrm>
            <a:off x="5566070" y="1933437"/>
            <a:ext cx="502062"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⑧</a:t>
            </a:r>
            <a:r>
              <a:rPr lang="en-US" altLang="ja-JP" sz="1200" dirty="0" smtClean="0">
                <a:latin typeface="+mn-ea"/>
                <a:ea typeface="+mn-ea"/>
                <a:cs typeface="Meiryo UI" pitchFamily="50" charset="-128"/>
              </a:rPr>
              <a:t>-3</a:t>
            </a:r>
            <a:endParaRPr lang="ja-JP" altLang="en-US" sz="1200" dirty="0">
              <a:latin typeface="+mn-ea"/>
              <a:ea typeface="+mn-ea"/>
              <a:cs typeface="Meiryo UI" pitchFamily="50" charset="-128"/>
            </a:endParaRPr>
          </a:p>
        </p:txBody>
      </p:sp>
      <p:sp>
        <p:nvSpPr>
          <p:cNvPr id="66" name="テキスト ボックス 1"/>
          <p:cNvSpPr txBox="1">
            <a:spLocks noChangeArrowheads="1"/>
          </p:cNvSpPr>
          <p:nvPr/>
        </p:nvSpPr>
        <p:spPr bwMode="auto">
          <a:xfrm>
            <a:off x="5566070" y="2924309"/>
            <a:ext cx="502062"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⑧</a:t>
            </a:r>
            <a:r>
              <a:rPr lang="en-US" altLang="ja-JP" sz="1200" dirty="0" smtClean="0">
                <a:latin typeface="+mn-ea"/>
                <a:ea typeface="+mn-ea"/>
                <a:cs typeface="Meiryo UI" pitchFamily="50" charset="-128"/>
              </a:rPr>
              <a:t>-4</a:t>
            </a:r>
            <a:endParaRPr lang="ja-JP" altLang="en-US" sz="1200" dirty="0">
              <a:latin typeface="+mn-ea"/>
              <a:ea typeface="+mn-ea"/>
              <a:cs typeface="Meiryo UI" pitchFamily="50" charset="-128"/>
            </a:endParaRPr>
          </a:p>
        </p:txBody>
      </p:sp>
      <p:pic>
        <p:nvPicPr>
          <p:cNvPr id="7" name="Picture 7"/>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4300419" y="4043056"/>
            <a:ext cx="765901" cy="10441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3" name="Picture 9"/>
          <p:cNvPicPr>
            <a:picLocks noChangeAspect="1" noChangeArrowheads="1"/>
          </p:cNvPicPr>
          <p:nvPr/>
        </p:nvPicPr>
        <p:blipFill>
          <a:blip r:embed="rId14">
            <a:extLst>
              <a:ext uri="{28A0092B-C50C-407E-A947-70E740481C1C}">
                <a14:useLocalDpi xmlns:a14="http://schemas.microsoft.com/office/drawing/2010/main" val="0"/>
              </a:ext>
            </a:extLst>
          </a:blip>
          <a:srcRect/>
          <a:stretch>
            <a:fillRect/>
          </a:stretch>
        </p:blipFill>
        <p:spPr bwMode="auto">
          <a:xfrm>
            <a:off x="1642890" y="1807343"/>
            <a:ext cx="1123950"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0" name="テキスト ボックス 1"/>
          <p:cNvSpPr txBox="1">
            <a:spLocks noChangeArrowheads="1"/>
          </p:cNvSpPr>
          <p:nvPr/>
        </p:nvSpPr>
        <p:spPr bwMode="auto">
          <a:xfrm>
            <a:off x="1990322" y="1829654"/>
            <a:ext cx="364203"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dirty="0" smtClean="0">
                <a:latin typeface="Meiryo UI" pitchFamily="50" charset="-128"/>
                <a:ea typeface="Meiryo UI" pitchFamily="50" charset="-128"/>
                <a:cs typeface="Meiryo UI" pitchFamily="50" charset="-128"/>
              </a:rPr>
              <a:t>④</a:t>
            </a:r>
            <a:endParaRPr lang="ja-JP" altLang="en-US" sz="1400" dirty="0">
              <a:latin typeface="Meiryo UI" pitchFamily="50" charset="-128"/>
              <a:ea typeface="Meiryo UI" pitchFamily="50" charset="-128"/>
              <a:cs typeface="Meiryo UI" pitchFamily="50" charset="-128"/>
            </a:endParaRPr>
          </a:p>
        </p:txBody>
      </p:sp>
      <p:grpSp>
        <p:nvGrpSpPr>
          <p:cNvPr id="181" name="グループ化 47"/>
          <p:cNvGrpSpPr>
            <a:grpSpLocks/>
          </p:cNvGrpSpPr>
          <p:nvPr/>
        </p:nvGrpSpPr>
        <p:grpSpPr bwMode="auto">
          <a:xfrm>
            <a:off x="1709678" y="3872381"/>
            <a:ext cx="950912" cy="179388"/>
            <a:chOff x="5621664" y="6552778"/>
            <a:chExt cx="1296130" cy="237502"/>
          </a:xfrm>
        </p:grpSpPr>
        <p:sp>
          <p:nvSpPr>
            <p:cNvPr id="182" name="フリーフォーム 181"/>
            <p:cNvSpPr/>
            <p:nvPr/>
          </p:nvSpPr>
          <p:spPr>
            <a:xfrm>
              <a:off x="5621664" y="6552778"/>
              <a:ext cx="1280984" cy="109293"/>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83" name="フリーフォーム 182"/>
            <p:cNvSpPr/>
            <p:nvPr/>
          </p:nvSpPr>
          <p:spPr>
            <a:xfrm>
              <a:off x="5636810" y="6680987"/>
              <a:ext cx="1280984" cy="109293"/>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1034" name="Picture 10"/>
          <p:cNvPicPr>
            <a:picLocks noChangeAspect="1" noChangeArrowheads="1"/>
          </p:cNvPicPr>
          <p:nvPr/>
        </p:nvPicPr>
        <p:blipFill>
          <a:blip r:embed="rId15">
            <a:extLst>
              <a:ext uri="{28A0092B-C50C-407E-A947-70E740481C1C}">
                <a14:useLocalDpi xmlns:a14="http://schemas.microsoft.com/office/drawing/2010/main" val="0"/>
              </a:ext>
            </a:extLst>
          </a:blip>
          <a:srcRect/>
          <a:stretch>
            <a:fillRect/>
          </a:stretch>
        </p:blipFill>
        <p:spPr bwMode="auto">
          <a:xfrm>
            <a:off x="8103834" y="3275948"/>
            <a:ext cx="1314450" cy="1238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8" name="Text Box 43"/>
          <p:cNvSpPr txBox="1">
            <a:spLocks noChangeArrowheads="1"/>
          </p:cNvSpPr>
          <p:nvPr/>
        </p:nvSpPr>
        <p:spPr bwMode="auto">
          <a:xfrm>
            <a:off x="8304726" y="3067504"/>
            <a:ext cx="954107"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中面ページ</a:t>
            </a:r>
          </a:p>
        </p:txBody>
      </p:sp>
      <p:sp>
        <p:nvSpPr>
          <p:cNvPr id="80" name="Text Box 43"/>
          <p:cNvSpPr txBox="1">
            <a:spLocks noChangeArrowheads="1"/>
          </p:cNvSpPr>
          <p:nvPr/>
        </p:nvSpPr>
        <p:spPr bwMode="auto">
          <a:xfrm>
            <a:off x="3982549" y="1507421"/>
            <a:ext cx="218842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dirty="0" smtClean="0">
                <a:solidFill>
                  <a:schemeClr val="tx1">
                    <a:lumMod val="65000"/>
                    <a:lumOff val="35000"/>
                  </a:schemeClr>
                </a:solidFill>
                <a:latin typeface="+mn-ea"/>
                <a:ea typeface="+mn-ea"/>
                <a:cs typeface="Meiryo UI" pitchFamily="50" charset="-128"/>
              </a:rPr>
              <a:t>中面ページ</a:t>
            </a:r>
            <a:r>
              <a:rPr lang="en-US" altLang="ja-JP" sz="1050" dirty="0" smtClean="0">
                <a:solidFill>
                  <a:schemeClr val="tx1">
                    <a:lumMod val="65000"/>
                    <a:lumOff val="35000"/>
                  </a:schemeClr>
                </a:solidFill>
                <a:latin typeface="+mn-ea"/>
                <a:ea typeface="+mn-ea"/>
                <a:cs typeface="Meiryo UI" pitchFamily="50" charset="-128"/>
              </a:rPr>
              <a:t>(</a:t>
            </a:r>
            <a:r>
              <a:rPr lang="ja-JP" altLang="en-US" sz="1050" dirty="0" smtClean="0">
                <a:solidFill>
                  <a:schemeClr val="tx1">
                    <a:lumMod val="65000"/>
                    <a:lumOff val="35000"/>
                  </a:schemeClr>
                </a:solidFill>
                <a:latin typeface="+mn-ea"/>
                <a:ea typeface="+mn-ea"/>
                <a:cs typeface="Meiryo UI" pitchFamily="50" charset="-128"/>
              </a:rPr>
              <a:t>アイテムカテゴリー</a:t>
            </a:r>
            <a:r>
              <a:rPr lang="en-US" altLang="ja-JP" sz="1050" dirty="0" smtClean="0">
                <a:solidFill>
                  <a:schemeClr val="tx1">
                    <a:lumMod val="65000"/>
                    <a:lumOff val="35000"/>
                  </a:schemeClr>
                </a:solidFill>
                <a:latin typeface="+mn-ea"/>
                <a:ea typeface="+mn-ea"/>
                <a:cs typeface="Meiryo UI" pitchFamily="50" charset="-128"/>
              </a:rPr>
              <a:t>)</a:t>
            </a:r>
            <a:endParaRPr lang="ja-JP" altLang="en-US" sz="1050" dirty="0">
              <a:solidFill>
                <a:schemeClr val="tx1">
                  <a:lumMod val="65000"/>
                  <a:lumOff val="35000"/>
                </a:schemeClr>
              </a:solidFill>
              <a:latin typeface="+mn-ea"/>
              <a:ea typeface="+mn-ea"/>
              <a:cs typeface="Meiryo UI" pitchFamily="50" charset="-128"/>
            </a:endParaRPr>
          </a:p>
        </p:txBody>
      </p:sp>
      <p:sp>
        <p:nvSpPr>
          <p:cNvPr id="146" name="テキスト ボックス 1"/>
          <p:cNvSpPr txBox="1">
            <a:spLocks noChangeArrowheads="1"/>
          </p:cNvSpPr>
          <p:nvPr/>
        </p:nvSpPr>
        <p:spPr bwMode="auto">
          <a:xfrm>
            <a:off x="5032633" y="2481349"/>
            <a:ext cx="502062" cy="276999"/>
          </a:xfrm>
          <a:prstGeom prst="rect">
            <a:avLst/>
          </a:prstGeom>
          <a:noFill/>
          <a:ln>
            <a:noFill/>
          </a:ln>
          <a:extLs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latin typeface="+mn-ea"/>
                <a:ea typeface="+mn-ea"/>
                <a:cs typeface="Meiryo UI" pitchFamily="50" charset="-128"/>
              </a:rPr>
              <a:t>⑧</a:t>
            </a:r>
            <a:r>
              <a:rPr lang="en-US" altLang="ja-JP" sz="1200" dirty="0" smtClean="0">
                <a:latin typeface="+mn-ea"/>
                <a:ea typeface="+mn-ea"/>
                <a:cs typeface="Meiryo UI" pitchFamily="50" charset="-128"/>
              </a:rPr>
              <a:t>-1</a:t>
            </a:r>
            <a:endParaRPr lang="ja-JP" altLang="en-US" sz="1200" dirty="0">
              <a:latin typeface="+mn-ea"/>
              <a:ea typeface="+mn-ea"/>
              <a:cs typeface="Meiryo UI" pitchFamily="50" charset="-128"/>
            </a:endParaRPr>
          </a:p>
        </p:txBody>
      </p:sp>
      <p:sp>
        <p:nvSpPr>
          <p:cNvPr id="70" name="Rectangle 64"/>
          <p:cNvSpPr>
            <a:spLocks noChangeArrowheads="1"/>
          </p:cNvSpPr>
          <p:nvPr/>
        </p:nvSpPr>
        <p:spPr bwMode="auto">
          <a:xfrm>
            <a:off x="9023297" y="3611512"/>
            <a:ext cx="347567" cy="260869"/>
          </a:xfrm>
          <a:prstGeom prst="rect">
            <a:avLst/>
          </a:prstGeom>
          <a:solidFill>
            <a:srgbClr val="FFFF00"/>
          </a:solidFill>
          <a:ln w="34925">
            <a:solidFill>
              <a:srgbClr val="FF0000"/>
            </a:solid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p:txBody>
      </p:sp>
      <p:sp>
        <p:nvSpPr>
          <p:cNvPr id="154" name="テキスト ボックス 1"/>
          <p:cNvSpPr txBox="1">
            <a:spLocks noChangeArrowheads="1"/>
          </p:cNvSpPr>
          <p:nvPr/>
        </p:nvSpPr>
        <p:spPr bwMode="auto">
          <a:xfrm>
            <a:off x="9032308" y="3929498"/>
            <a:ext cx="33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solidFill>
                  <a:schemeClr val="tx1">
                    <a:lumMod val="65000"/>
                    <a:lumOff val="35000"/>
                  </a:schemeClr>
                </a:solidFill>
                <a:latin typeface="+mn-ea"/>
                <a:ea typeface="+mn-ea"/>
                <a:cs typeface="Meiryo UI" pitchFamily="50" charset="-128"/>
              </a:rPr>
              <a:t>⑫</a:t>
            </a:r>
            <a:endParaRPr lang="ja-JP" altLang="en-US" sz="1200" dirty="0">
              <a:solidFill>
                <a:schemeClr val="tx1">
                  <a:lumMod val="65000"/>
                  <a:lumOff val="35000"/>
                </a:schemeClr>
              </a:solidFill>
              <a:latin typeface="+mn-ea"/>
              <a:ea typeface="+mn-ea"/>
              <a:cs typeface="Meiryo UI" pitchFamily="50" charset="-128"/>
            </a:endParaRPr>
          </a:p>
        </p:txBody>
      </p:sp>
      <p:sp>
        <p:nvSpPr>
          <p:cNvPr id="76" name="Rectangle 64"/>
          <p:cNvSpPr>
            <a:spLocks noChangeArrowheads="1"/>
          </p:cNvSpPr>
          <p:nvPr/>
        </p:nvSpPr>
        <p:spPr bwMode="auto">
          <a:xfrm>
            <a:off x="8189560" y="4636313"/>
            <a:ext cx="285592" cy="243602"/>
          </a:xfrm>
          <a:prstGeom prst="rect">
            <a:avLst/>
          </a:prstGeom>
          <a:solidFill>
            <a:srgbClr val="FFFF00"/>
          </a:solidFill>
          <a:ln w="34925">
            <a:solidFill>
              <a:srgbClr val="FF0000"/>
            </a:solid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1400" b="1">
              <a:latin typeface="Meiryo UI" pitchFamily="50" charset="-128"/>
              <a:ea typeface="Meiryo UI" pitchFamily="50" charset="-128"/>
              <a:cs typeface="Meiryo UI" pitchFamily="50" charset="-128"/>
            </a:endParaRPr>
          </a:p>
          <a:p>
            <a:pPr algn="ctr" eaLnBrk="1" hangingPunct="1"/>
            <a:endParaRPr lang="ja-JP" altLang="en-US" sz="1400" b="1">
              <a:latin typeface="Meiryo UI" pitchFamily="50" charset="-128"/>
              <a:ea typeface="Meiryo UI" pitchFamily="50" charset="-128"/>
              <a:cs typeface="Meiryo UI" pitchFamily="50" charset="-128"/>
            </a:endParaRPr>
          </a:p>
        </p:txBody>
      </p:sp>
      <p:sp>
        <p:nvSpPr>
          <p:cNvPr id="166" name="テキスト ボックス 1"/>
          <p:cNvSpPr txBox="1">
            <a:spLocks noChangeArrowheads="1"/>
          </p:cNvSpPr>
          <p:nvPr/>
        </p:nvSpPr>
        <p:spPr bwMode="auto">
          <a:xfrm>
            <a:off x="8561614" y="4641015"/>
            <a:ext cx="33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b="1" dirty="0" smtClean="0">
                <a:solidFill>
                  <a:schemeClr val="tx1">
                    <a:lumMod val="65000"/>
                    <a:lumOff val="35000"/>
                  </a:schemeClr>
                </a:solidFill>
                <a:latin typeface="+mn-ea"/>
                <a:ea typeface="+mn-ea"/>
                <a:cs typeface="Meiryo UI" pitchFamily="50" charset="-128"/>
              </a:rPr>
              <a:t>⑬</a:t>
            </a:r>
            <a:endParaRPr lang="ja-JP" altLang="en-US" sz="1200" b="1" dirty="0">
              <a:solidFill>
                <a:schemeClr val="tx1">
                  <a:lumMod val="65000"/>
                  <a:lumOff val="35000"/>
                </a:schemeClr>
              </a:solidFill>
              <a:latin typeface="+mn-ea"/>
              <a:ea typeface="+mn-ea"/>
              <a:cs typeface="Meiryo UI" pitchFamily="50" charset="-128"/>
            </a:endParaRPr>
          </a:p>
        </p:txBody>
      </p:sp>
      <p:sp>
        <p:nvSpPr>
          <p:cNvPr id="79" name="Text Box 43"/>
          <p:cNvSpPr txBox="1">
            <a:spLocks noChangeArrowheads="1"/>
          </p:cNvSpPr>
          <p:nvPr/>
        </p:nvSpPr>
        <p:spPr bwMode="auto">
          <a:xfrm>
            <a:off x="8138271" y="1495880"/>
            <a:ext cx="1107996" cy="2769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dirty="0">
                <a:solidFill>
                  <a:schemeClr val="tx1">
                    <a:lumMod val="65000"/>
                    <a:lumOff val="35000"/>
                  </a:schemeClr>
                </a:solidFill>
                <a:latin typeface="+mn-ea"/>
                <a:ea typeface="+mn-ea"/>
                <a:cs typeface="Meiryo UI" pitchFamily="50" charset="-128"/>
              </a:rPr>
              <a:t>トップページ</a:t>
            </a:r>
          </a:p>
        </p:txBody>
      </p:sp>
      <p:pic>
        <p:nvPicPr>
          <p:cNvPr id="6" name="Picture 4"/>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8076929" y="1746802"/>
            <a:ext cx="1409700" cy="1304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1" name="テキスト ボックス 1"/>
          <p:cNvSpPr txBox="1">
            <a:spLocks noChangeArrowheads="1"/>
          </p:cNvSpPr>
          <p:nvPr/>
        </p:nvSpPr>
        <p:spPr bwMode="auto">
          <a:xfrm>
            <a:off x="8949990" y="2306301"/>
            <a:ext cx="33855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smtClean="0">
                <a:solidFill>
                  <a:schemeClr val="tx1">
                    <a:lumMod val="65000"/>
                    <a:lumOff val="35000"/>
                  </a:schemeClr>
                </a:solidFill>
                <a:latin typeface="+mn-ea"/>
                <a:ea typeface="+mn-ea"/>
                <a:cs typeface="Meiryo UI" pitchFamily="50" charset="-128"/>
              </a:rPr>
              <a:t>⑩</a:t>
            </a:r>
            <a:endParaRPr lang="ja-JP" altLang="en-US" sz="1200" dirty="0">
              <a:solidFill>
                <a:schemeClr val="tx1">
                  <a:lumMod val="65000"/>
                  <a:lumOff val="35000"/>
                </a:schemeClr>
              </a:solidFill>
              <a:latin typeface="+mn-ea"/>
              <a:ea typeface="+mn-ea"/>
              <a:cs typeface="Meiryo UI" pitchFamily="50" charset="-128"/>
            </a:endParaRPr>
          </a:p>
        </p:txBody>
      </p:sp>
      <p:sp>
        <p:nvSpPr>
          <p:cNvPr id="82" name="Rectangle 8"/>
          <p:cNvSpPr>
            <a:spLocks noChangeArrowheads="1"/>
          </p:cNvSpPr>
          <p:nvPr/>
        </p:nvSpPr>
        <p:spPr bwMode="auto">
          <a:xfrm>
            <a:off x="8819230" y="1863873"/>
            <a:ext cx="452304" cy="212603"/>
          </a:xfrm>
          <a:prstGeom prst="rect">
            <a:avLst/>
          </a:prstGeom>
          <a:solidFill>
            <a:srgbClr val="FFFF00"/>
          </a:solidFill>
          <a:ln w="9525">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tx1">
                    <a:lumMod val="65000"/>
                    <a:lumOff val="35000"/>
                  </a:schemeClr>
                </a:solidFill>
                <a:latin typeface="+mn-ea"/>
                <a:ea typeface="+mn-ea"/>
                <a:cs typeface="Meiryo UI" pitchFamily="50" charset="-128"/>
              </a:rPr>
              <a:t>動画</a:t>
            </a:r>
          </a:p>
        </p:txBody>
      </p:sp>
    </p:spTree>
    <p:extLst>
      <p:ext uri="{BB962C8B-B14F-4D97-AF65-F5344CB8AC3E}">
        <p14:creationId xmlns:p14="http://schemas.microsoft.com/office/powerpoint/2010/main" val="115271957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テキスト プレースホルダー 6"/>
          <p:cNvSpPr>
            <a:spLocks noGrp="1"/>
          </p:cNvSpPr>
          <p:nvPr>
            <p:ph type="body" sz="quarter" idx="20"/>
          </p:nvPr>
        </p:nvSpPr>
        <p:spPr>
          <a:xfrm>
            <a:off x="5158451" y="1042988"/>
            <a:ext cx="4450687" cy="4303712"/>
          </a:xfrm>
          <a:prstGeom prst="roundRect">
            <a:avLst>
              <a:gd name="adj" fmla="val 1984"/>
            </a:avLst>
          </a:prstGeom>
        </p:spPr>
        <p:txBody>
          <a:bodyPr/>
          <a:lstStyle/>
          <a:p>
            <a:pPr>
              <a:lnSpc>
                <a:spcPct val="200000"/>
              </a:lnSpc>
            </a:pPr>
            <a:r>
              <a:rPr kumimoji="1" lang="en-US" altLang="ja-JP" dirty="0" smtClean="0"/>
              <a:t>【SP】</a:t>
            </a:r>
            <a:endParaRPr kumimoji="1" lang="ja-JP" altLang="en-US" dirty="0"/>
          </a:p>
        </p:txBody>
      </p:sp>
      <p:sp>
        <p:nvSpPr>
          <p:cNvPr id="23" name="角丸四角形 22"/>
          <p:cNvSpPr/>
          <p:nvPr/>
        </p:nvSpPr>
        <p:spPr>
          <a:xfrm>
            <a:off x="5295900" y="4375751"/>
            <a:ext cx="4157795" cy="862014"/>
          </a:xfrm>
          <a:prstGeom prst="roundRect">
            <a:avLst>
              <a:gd name="adj" fmla="val 907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SP</a:t>
            </a:r>
            <a:r>
              <a:rPr kumimoji="1" lang="ja-JP" altLang="en-US" dirty="0" smtClean="0"/>
              <a:t>］</a:t>
            </a:r>
            <a:r>
              <a:rPr kumimoji="1" lang="en-US" altLang="ja-JP" dirty="0" err="1" smtClean="0"/>
              <a:t>VideoAd</a:t>
            </a:r>
            <a:r>
              <a:rPr kumimoji="1" lang="ja-JP" altLang="en-US" dirty="0" smtClean="0"/>
              <a:t>ビッグ</a:t>
            </a:r>
            <a:endParaRPr kumimoji="1" lang="ja-JP" altLang="en-US" dirty="0"/>
          </a:p>
        </p:txBody>
      </p:sp>
      <p:sp>
        <p:nvSpPr>
          <p:cNvPr id="5" name="テキスト プレースホルダー 4"/>
          <p:cNvSpPr>
            <a:spLocks noGrp="1"/>
          </p:cNvSpPr>
          <p:nvPr>
            <p:ph type="body" sz="quarter" idx="17"/>
          </p:nvPr>
        </p:nvSpPr>
        <p:spPr>
          <a:xfrm>
            <a:off x="329944" y="1084923"/>
            <a:ext cx="4635443" cy="1132155"/>
          </a:xfrm>
        </p:spPr>
        <p:txBody>
          <a:bodyPr/>
          <a:lstStyle/>
          <a:p>
            <a:pPr algn="ctr"/>
            <a:r>
              <a:rPr lang="ja-JP" altLang="en-US" dirty="0"/>
              <a:t>ユーザビリティに配慮</a:t>
            </a:r>
            <a:r>
              <a:rPr lang="ja-JP" altLang="en-US" dirty="0" smtClean="0"/>
              <a:t>した独自フォーマットによる</a:t>
            </a:r>
            <a:endParaRPr lang="ja-JP" altLang="en-US" dirty="0"/>
          </a:p>
          <a:p>
            <a:pPr algn="ctr"/>
            <a:r>
              <a:rPr lang="ja-JP" altLang="en-US" dirty="0">
                <a:solidFill>
                  <a:srgbClr val="FF5574"/>
                </a:solidFill>
              </a:rPr>
              <a:t>高い画面占有率</a:t>
            </a:r>
            <a:r>
              <a:rPr lang="ja-JP" altLang="en-US" dirty="0"/>
              <a:t>により認知効果を</a:t>
            </a:r>
            <a:r>
              <a:rPr lang="ja-JP" altLang="en-US" dirty="0" smtClean="0"/>
              <a:t>最大化</a:t>
            </a:r>
            <a:endParaRPr lang="ja-JP" altLang="en-US" dirty="0"/>
          </a:p>
        </p:txBody>
      </p:sp>
      <p:sp>
        <p:nvSpPr>
          <p:cNvPr id="6" name="テキスト プレースホルダー 5"/>
          <p:cNvSpPr>
            <a:spLocks noGrp="1"/>
          </p:cNvSpPr>
          <p:nvPr>
            <p:ph type="body" sz="quarter" idx="19"/>
          </p:nvPr>
        </p:nvSpPr>
        <p:spPr>
          <a:xfrm>
            <a:off x="177544" y="5349236"/>
            <a:ext cx="4773600" cy="916642"/>
          </a:xfrm>
        </p:spPr>
        <p:txBody>
          <a:bodyPr/>
          <a:lstStyle/>
          <a:p>
            <a:r>
              <a:rPr lang="ja-JP" altLang="en-US" dirty="0" smtClean="0">
                <a:latin typeface="メイリオ" panose="020B0604030504040204" pitchFamily="50" charset="-128"/>
                <a:ea typeface="メイリオ" panose="020B0604030504040204" pitchFamily="50" charset="-128"/>
              </a:rPr>
              <a:t>注意事項</a:t>
            </a:r>
          </a:p>
          <a:p>
            <a:pPr lvl="1"/>
            <a:r>
              <a:rPr lang="ja-JP" altLang="en-US" dirty="0" smtClean="0">
                <a:latin typeface="メイリオ" panose="020B0604030504040204" pitchFamily="50" charset="-128"/>
                <a:ea typeface="メイリオ" panose="020B0604030504040204" pitchFamily="50" charset="-128"/>
              </a:rPr>
              <a:t>掲載開始日の</a:t>
            </a:r>
            <a:r>
              <a:rPr lang="en-US" altLang="ja-JP" dirty="0" smtClean="0">
                <a:solidFill>
                  <a:srgbClr val="FF0000"/>
                </a:solidFill>
                <a:latin typeface="メイリオ" panose="020B0604030504040204" pitchFamily="50" charset="-128"/>
                <a:ea typeface="メイリオ" panose="020B0604030504040204" pitchFamily="50" charset="-128"/>
              </a:rPr>
              <a:t>17</a:t>
            </a:r>
            <a:r>
              <a:rPr lang="ja-JP" altLang="en-US" dirty="0" smtClean="0">
                <a:solidFill>
                  <a:srgbClr val="FF0000"/>
                </a:solidFill>
                <a:latin typeface="メイリオ" panose="020B0604030504040204" pitchFamily="50" charset="-128"/>
                <a:ea typeface="メイリオ" panose="020B0604030504040204" pitchFamily="50" charset="-128"/>
              </a:rPr>
              <a:t>営業日前</a:t>
            </a:r>
            <a:r>
              <a:rPr lang="en-US" altLang="ja-JP" dirty="0" smtClean="0">
                <a:solidFill>
                  <a:srgbClr val="FF0000"/>
                </a:solidFill>
                <a:latin typeface="メイリオ" panose="020B0604030504040204" pitchFamily="50" charset="-128"/>
                <a:ea typeface="メイリオ" panose="020B0604030504040204" pitchFamily="50" charset="-128"/>
              </a:rPr>
              <a:t>17</a:t>
            </a:r>
            <a:r>
              <a:rPr lang="ja-JP" altLang="en-US" dirty="0" smtClean="0">
                <a:solidFill>
                  <a:srgbClr val="FF0000"/>
                </a:solidFill>
                <a:latin typeface="メイリオ" panose="020B0604030504040204" pitchFamily="50" charset="-128"/>
                <a:ea typeface="メイリオ" panose="020B0604030504040204" pitchFamily="50" charset="-128"/>
              </a:rPr>
              <a:t>時までに原稿の事前確認</a:t>
            </a:r>
            <a:r>
              <a:rPr lang="ja-JP" altLang="en-US" dirty="0" smtClean="0">
                <a:latin typeface="メイリオ" panose="020B0604030504040204" pitchFamily="50" charset="-128"/>
                <a:ea typeface="メイリオ" panose="020B0604030504040204" pitchFamily="50" charset="-128"/>
              </a:rPr>
              <a:t>をさせて頂きます。</a:t>
            </a:r>
            <a:endParaRPr lang="en-US" altLang="ja-JP" dirty="0" smtClean="0">
              <a:latin typeface="メイリオ" panose="020B0604030504040204" pitchFamily="50" charset="-128"/>
              <a:ea typeface="メイリオ" panose="020B0604030504040204" pitchFamily="50" charset="-128"/>
            </a:endParaRPr>
          </a:p>
          <a:p>
            <a:pPr lvl="1"/>
            <a:r>
              <a:rPr lang="ja-JP" altLang="en-US" dirty="0" smtClean="0">
                <a:latin typeface="メイリオ" panose="020B0604030504040204" pitchFamily="50" charset="-128"/>
                <a:ea typeface="メイリオ" panose="020B0604030504040204" pitchFamily="50" charset="-128"/>
              </a:rPr>
              <a:t>入稿</a:t>
            </a:r>
            <a:r>
              <a:rPr lang="ja-JP" altLang="en-US" dirty="0">
                <a:latin typeface="メイリオ" panose="020B0604030504040204" pitchFamily="50" charset="-128"/>
                <a:ea typeface="メイリオ" panose="020B0604030504040204" pitchFamily="50" charset="-128"/>
              </a:rPr>
              <a:t>期限は</a:t>
            </a:r>
            <a:r>
              <a:rPr lang="ja-JP" altLang="en-US" dirty="0">
                <a:solidFill>
                  <a:srgbClr val="FF0000"/>
                </a:solidFill>
                <a:latin typeface="メイリオ" panose="020B0604030504040204" pitchFamily="50" charset="-128"/>
                <a:ea typeface="メイリオ" panose="020B0604030504040204" pitchFamily="50" charset="-128"/>
              </a:rPr>
              <a:t>掲載開始日の</a:t>
            </a:r>
            <a:r>
              <a:rPr lang="en-US" altLang="ja-JP" dirty="0">
                <a:solidFill>
                  <a:srgbClr val="FF0000"/>
                </a:solidFill>
                <a:latin typeface="メイリオ" panose="020B0604030504040204" pitchFamily="50" charset="-128"/>
                <a:ea typeface="メイリオ" panose="020B0604030504040204" pitchFamily="50" charset="-128"/>
              </a:rPr>
              <a:t>10</a:t>
            </a:r>
            <a:r>
              <a:rPr lang="ja-JP" altLang="en-US" dirty="0">
                <a:solidFill>
                  <a:srgbClr val="FF0000"/>
                </a:solidFill>
                <a:latin typeface="メイリオ" panose="020B0604030504040204" pitchFamily="50" charset="-128"/>
                <a:ea typeface="メイリオ" panose="020B0604030504040204" pitchFamily="50" charset="-128"/>
              </a:rPr>
              <a:t>営業日前</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時迄</a:t>
            </a:r>
            <a:r>
              <a:rPr lang="ja-JP" altLang="en-US" dirty="0">
                <a:latin typeface="メイリオ" panose="020B0604030504040204" pitchFamily="50" charset="-128"/>
                <a:ea typeface="メイリオ" panose="020B0604030504040204" pitchFamily="50" charset="-128"/>
              </a:rPr>
              <a:t>です</a:t>
            </a:r>
            <a:r>
              <a:rPr lang="ja-JP" altLang="en-US" dirty="0" smtClean="0">
                <a:latin typeface="メイリオ" panose="020B0604030504040204" pitchFamily="50" charset="-128"/>
                <a:ea typeface="メイリオ" panose="020B0604030504040204" pitchFamily="50" charset="-128"/>
              </a:rPr>
              <a:t>。</a:t>
            </a:r>
          </a:p>
          <a:p>
            <a:pPr lvl="1"/>
            <a:r>
              <a:rPr lang="ja-JP" altLang="en-US" dirty="0" smtClean="0">
                <a:latin typeface="メイリオ" panose="020B0604030504040204" pitchFamily="50" charset="-128"/>
                <a:ea typeface="メイリオ" panose="020B0604030504040204" pitchFamily="50" charset="-128"/>
              </a:rPr>
              <a:t>株式</a:t>
            </a:r>
            <a:r>
              <a:rPr lang="ja-JP" altLang="en-US" dirty="0">
                <a:latin typeface="メイリオ" panose="020B0604030504040204" pitchFamily="50" charset="-128"/>
                <a:ea typeface="メイリオ" panose="020B0604030504040204" pitchFamily="50" charset="-128"/>
              </a:rPr>
              <a:t>会社アイスタイルの掲載基準にそぐわない内容の原稿は修正して頂く場合がございます。</a:t>
            </a:r>
          </a:p>
          <a:p>
            <a:pPr lvl="1"/>
            <a:r>
              <a:rPr lang="ja-JP" altLang="en-US" dirty="0" smtClean="0">
                <a:latin typeface="メイリオ" panose="020B0604030504040204" pitchFamily="50" charset="-128"/>
                <a:ea typeface="メイリオ" panose="020B0604030504040204" pitchFamily="50" charset="-128"/>
              </a:rPr>
              <a:t>ページデザイン、掲載位置は</a:t>
            </a:r>
            <a:r>
              <a:rPr lang="ja-JP" altLang="en-US" dirty="0">
                <a:latin typeface="メイリオ" panose="020B0604030504040204" pitchFamily="50" charset="-128"/>
                <a:ea typeface="メイリオ" panose="020B0604030504040204" pitchFamily="50" charset="-128"/>
              </a:rPr>
              <a:t>変更になる場合があります。また、新サイトや新コンテンツの追加、変更に伴いバナーの掲載面が追加、変更となる場合がございます。</a:t>
            </a:r>
          </a:p>
          <a:p>
            <a:pPr lvl="1"/>
            <a:r>
              <a:rPr lang="en-US" altLang="ja-JP" dirty="0">
                <a:latin typeface="メイリオ" panose="020B0604030504040204" pitchFamily="50" charset="-128"/>
                <a:ea typeface="メイリオ" panose="020B0604030504040204" pitchFamily="50" charset="-128"/>
              </a:rPr>
              <a:t>View</a:t>
            </a:r>
            <a:r>
              <a:rPr lang="ja-JP" altLang="en-US" dirty="0">
                <a:latin typeface="メイリオ" panose="020B0604030504040204" pitchFamily="50" charset="-128"/>
                <a:ea typeface="メイリオ" panose="020B0604030504040204" pitchFamily="50" charset="-128"/>
              </a:rPr>
              <a:t>保証のメニューとなります。掲載期間内で申込</a:t>
            </a:r>
            <a:r>
              <a:rPr lang="en-US" altLang="ja-JP" dirty="0">
                <a:latin typeface="メイリオ" panose="020B0604030504040204" pitchFamily="50" charset="-128"/>
                <a:ea typeface="メイリオ" panose="020B0604030504040204" pitchFamily="50" charset="-128"/>
              </a:rPr>
              <a:t>View</a:t>
            </a:r>
            <a:r>
              <a:rPr lang="ja-JP" altLang="en-US" dirty="0">
                <a:latin typeface="メイリオ" panose="020B0604030504040204" pitchFamily="50" charset="-128"/>
                <a:ea typeface="メイリオ" panose="020B0604030504040204" pitchFamily="50" charset="-128"/>
              </a:rPr>
              <a:t>数を配信するため、配信量は日によって変動致します。</a:t>
            </a:r>
          </a:p>
          <a:p>
            <a:endParaRPr kumimoji="1" lang="ja-JP" altLang="en-US" dirty="0">
              <a:latin typeface="メイリオ" panose="020B0604030504040204" pitchFamily="50" charset="-128"/>
              <a:ea typeface="メイリオ" panose="020B0604030504040204" pitchFamily="50" charset="-128"/>
            </a:endParaRPr>
          </a:p>
        </p:txBody>
      </p:sp>
      <p:sp>
        <p:nvSpPr>
          <p:cNvPr id="8" name="テキスト プレースホルダー 7"/>
          <p:cNvSpPr>
            <a:spLocks noGrp="1"/>
          </p:cNvSpPr>
          <p:nvPr>
            <p:ph type="body" sz="quarter" idx="21"/>
          </p:nvPr>
        </p:nvSpPr>
        <p:spPr>
          <a:xfrm>
            <a:off x="4953000" y="5349236"/>
            <a:ext cx="4772945" cy="916641"/>
          </a:xfrm>
        </p:spPr>
        <p:txBody>
          <a:bodyPr/>
          <a:lstStyle/>
          <a:p>
            <a:pPr lvl="1"/>
            <a:endParaRPr lang="en-US" altLang="ja-JP" dirty="0">
              <a:latin typeface="メイリオ" panose="020B0604030504040204" pitchFamily="50" charset="-128"/>
              <a:ea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rPr>
              <a:t>推奨環境内であって</a:t>
            </a:r>
            <a:r>
              <a:rPr lang="ja-JP" altLang="en-US" dirty="0" smtClean="0">
                <a:latin typeface="メイリオ" panose="020B0604030504040204" pitchFamily="50" charset="-128"/>
                <a:ea typeface="メイリオ" panose="020B0604030504040204" pitchFamily="50" charset="-128"/>
              </a:rPr>
              <a:t>もユーザーの</a:t>
            </a:r>
            <a:r>
              <a:rPr lang="ja-JP" altLang="en-US" dirty="0">
                <a:latin typeface="メイリオ" panose="020B0604030504040204" pitchFamily="50" charset="-128"/>
                <a:ea typeface="メイリオ" panose="020B0604030504040204" pitchFamily="50" charset="-128"/>
              </a:rPr>
              <a:t>通信環境や端末仕様によっては動画が正しく再生</a:t>
            </a:r>
            <a:r>
              <a:rPr lang="ja-JP" altLang="en-US" dirty="0" smtClean="0">
                <a:latin typeface="メイリオ" panose="020B0604030504040204" pitchFamily="50" charset="-128"/>
                <a:ea typeface="メイリオ" panose="020B0604030504040204" pitchFamily="50" charset="-128"/>
              </a:rPr>
              <a:t>されない、または表示されない場合</a:t>
            </a:r>
            <a:r>
              <a:rPr lang="ja-JP" altLang="en-US" dirty="0">
                <a:latin typeface="メイリオ" panose="020B0604030504040204" pitchFamily="50" charset="-128"/>
                <a:ea typeface="メイリオ" panose="020B0604030504040204" pitchFamily="50" charset="-128"/>
              </a:rPr>
              <a:t>がございます。　</a:t>
            </a:r>
          </a:p>
          <a:p>
            <a:pPr lvl="1"/>
            <a:r>
              <a:rPr lang="ja-JP" altLang="en-US" dirty="0">
                <a:latin typeface="メイリオ" panose="020B0604030504040204" pitchFamily="50" charset="-128"/>
                <a:ea typeface="メイリオ" panose="020B0604030504040204" pitchFamily="50" charset="-128"/>
              </a:rPr>
              <a:t>入稿頂く動画広告素材に関しましては、必ず、知的財産権をはじめとするインターネット上での広告配信に関する各種権利の処理が済んでいるものをご入稿ください。</a:t>
            </a:r>
          </a:p>
          <a:p>
            <a:pPr lvl="1"/>
            <a:r>
              <a:rPr lang="ja-JP" altLang="en-US" dirty="0">
                <a:latin typeface="メイリオ" panose="020B0604030504040204" pitchFamily="50" charset="-128"/>
                <a:ea typeface="メイリオ" panose="020B0604030504040204" pitchFamily="50" charset="-128"/>
              </a:rPr>
              <a:t>万が一、権利処理に不備があり、第三者の権利を侵害したという理由で、損害賠償請求等、何らかの請求が生じたとしても、弊社は責任を一切負いかねますので、ご了承ください。権利処理の代行は一切行いません。</a:t>
            </a:r>
          </a:p>
          <a:p>
            <a:endParaRPr kumimoji="1" lang="ja-JP" altLang="en-US" dirty="0">
              <a:latin typeface="メイリオ" panose="020B0604030504040204" pitchFamily="50" charset="-128"/>
              <a:ea typeface="メイリオ" panose="020B0604030504040204" pitchFamily="50" charset="-128"/>
            </a:endParaRPr>
          </a:p>
        </p:txBody>
      </p:sp>
      <p:graphicFrame>
        <p:nvGraphicFramePr>
          <p:cNvPr id="9" name="表 8"/>
          <p:cNvGraphicFramePr>
            <a:graphicFrameLocks noGrp="1"/>
          </p:cNvGraphicFramePr>
          <p:nvPr>
            <p:extLst>
              <p:ext uri="{D42A27DB-BD31-4B8C-83A1-F6EECF244321}">
                <p14:modId xmlns:p14="http://schemas.microsoft.com/office/powerpoint/2010/main" val="1566664644"/>
              </p:ext>
            </p:extLst>
          </p:nvPr>
        </p:nvGraphicFramePr>
        <p:xfrm>
          <a:off x="329944" y="3203038"/>
          <a:ext cx="4623056" cy="1990725"/>
        </p:xfrm>
        <a:graphic>
          <a:graphicData uri="http://schemas.openxmlformats.org/drawingml/2006/table">
            <a:tbl>
              <a:tblPr>
                <a:tableStyleId>{2D5ABB26-0587-4C30-8999-92F81FD0307C}</a:tableStyleId>
              </a:tblPr>
              <a:tblGrid>
                <a:gridCol w="1220824"/>
                <a:gridCol w="3402232"/>
              </a:tblGrid>
              <a:tr h="180975">
                <a:tc>
                  <a:txBody>
                    <a:bodyPr/>
                    <a:lstStyle/>
                    <a:p>
                      <a:pPr algn="l" fontAlgn="ctr"/>
                      <a:r>
                        <a:rPr lang="ja-JP" altLang="en-US" sz="800" u="none" strike="noStrike" dirty="0" smtClean="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スマートフォン版中面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保証形態</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a:solidFill>
                            <a:schemeClr val="tx1">
                              <a:lumMod val="65000"/>
                              <a:lumOff val="35000"/>
                            </a:schemeClr>
                          </a:solidFill>
                          <a:effectLst/>
                          <a:latin typeface="+mn-ea"/>
                          <a:ea typeface="+mn-ea"/>
                        </a:rPr>
                        <a:t>View</a:t>
                      </a:r>
                      <a:r>
                        <a:rPr lang="ja-JP" altLang="en-US" sz="800" u="none" strike="noStrike" dirty="0" smtClean="0">
                          <a:solidFill>
                            <a:schemeClr val="tx1">
                              <a:lumMod val="65000"/>
                              <a:lumOff val="35000"/>
                            </a:schemeClr>
                          </a:solidFill>
                          <a:effectLst/>
                          <a:latin typeface="+mn-ea"/>
                          <a:ea typeface="+mn-ea"/>
                        </a:rPr>
                        <a:t>保証</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掲載位置</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中面ヘッダ　オーバーレイ枠</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差替え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差替え不可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動画秒数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15</a:t>
                      </a:r>
                      <a:r>
                        <a:rPr lang="ja-JP" altLang="en-US" sz="800" u="none" strike="noStrike" dirty="0" smtClean="0">
                          <a:solidFill>
                            <a:schemeClr val="tx1">
                              <a:lumMod val="65000"/>
                              <a:lumOff val="35000"/>
                            </a:schemeClr>
                          </a:solidFill>
                          <a:effectLst/>
                          <a:latin typeface="+mn-ea"/>
                          <a:ea typeface="+mn-ea"/>
                        </a:rPr>
                        <a:t>秒推奨</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入稿素材</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a:solidFill>
                            <a:schemeClr val="tx1">
                              <a:lumMod val="65000"/>
                              <a:lumOff val="35000"/>
                            </a:schemeClr>
                          </a:solidFill>
                          <a:effectLst/>
                          <a:latin typeface="+mn-ea"/>
                          <a:ea typeface="+mn-ea"/>
                        </a:rPr>
                        <a:t>①動画　②タイトルテキスト　③字幕　④リンク先</a:t>
                      </a:r>
                      <a:r>
                        <a:rPr lang="en-US" altLang="ja-JP" sz="800" u="none" strike="noStrike">
                          <a:solidFill>
                            <a:schemeClr val="tx1">
                              <a:lumMod val="65000"/>
                              <a:lumOff val="35000"/>
                            </a:schemeClr>
                          </a:solidFill>
                          <a:effectLst/>
                          <a:latin typeface="+mn-ea"/>
                          <a:ea typeface="+mn-ea"/>
                        </a:rPr>
                        <a:t>URL</a:t>
                      </a:r>
                      <a:r>
                        <a:rPr lang="ja-JP" altLang="en-US" sz="800" u="none" strike="noStrike">
                          <a:solidFill>
                            <a:schemeClr val="tx1">
                              <a:lumMod val="65000"/>
                              <a:lumOff val="35000"/>
                            </a:schemeClr>
                          </a:solidFill>
                          <a:effectLst/>
                          <a:latin typeface="+mn-ea"/>
                          <a:ea typeface="+mn-ea"/>
                        </a:rPr>
                        <a:t>（任意）</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原稿規定・仕様・容量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別紙</a:t>
                      </a:r>
                      <a:r>
                        <a:rPr lang="ja-JP" altLang="en-US" sz="800" u="none" strike="noStrike" dirty="0" smtClean="0">
                          <a:solidFill>
                            <a:schemeClr val="tx1">
                              <a:lumMod val="65000"/>
                              <a:lumOff val="35000"/>
                            </a:schemeClr>
                          </a:solidFill>
                          <a:effectLst/>
                          <a:latin typeface="+mn-ea"/>
                          <a:ea typeface="+mn-ea"/>
                        </a:rPr>
                        <a:t>「広告レギュレーション」「仕様詳細」を</a:t>
                      </a:r>
                      <a:r>
                        <a:rPr lang="ja-JP" altLang="en-US" sz="800" u="none" strike="noStrike" dirty="0">
                          <a:solidFill>
                            <a:schemeClr val="tx1">
                              <a:lumMod val="65000"/>
                              <a:lumOff val="35000"/>
                            </a:schemeClr>
                          </a:solidFill>
                          <a:effectLst/>
                          <a:latin typeface="+mn-ea"/>
                          <a:ea typeface="+mn-ea"/>
                        </a:rPr>
                        <a:t>お読みください。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gridSpan="2">
                  <a:txBody>
                    <a:bodyPr/>
                    <a:lstStyle/>
                    <a:p>
                      <a:pPr algn="l" fontAlgn="ct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週間あたり最低</a:t>
                      </a:r>
                      <a:r>
                        <a:rPr lang="en-US" altLang="ja-JP" sz="800" u="none" strike="noStrike" dirty="0" smtClean="0">
                          <a:solidFill>
                            <a:schemeClr val="tx1">
                              <a:lumMod val="65000"/>
                              <a:lumOff val="35000"/>
                            </a:schemeClr>
                          </a:solidFill>
                          <a:effectLst/>
                          <a:latin typeface="+mn-ea"/>
                          <a:ea typeface="+mn-ea"/>
                        </a:rPr>
                        <a:t>394,737view</a:t>
                      </a:r>
                      <a:r>
                        <a:rPr lang="ja-JP" altLang="en-US" sz="800" u="none" strike="noStrike" dirty="0" smtClean="0">
                          <a:solidFill>
                            <a:schemeClr val="tx1">
                              <a:lumMod val="65000"/>
                              <a:lumOff val="35000"/>
                            </a:schemeClr>
                          </a:solidFill>
                          <a:effectLst/>
                          <a:latin typeface="+mn-ea"/>
                          <a:ea typeface="+mn-ea"/>
                        </a:rPr>
                        <a:t>からご購入いただけます。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hMerge="1">
                  <a:txBody>
                    <a:bodyPr/>
                    <a:lstStyle/>
                    <a:p>
                      <a:pPr algn="l" fontAlgn="ctr"/>
                      <a:endParaRPr lang="ja-JP" altLang="en-US" sz="800" b="0" i="0" u="none" strike="noStrike" dirty="0">
                        <a:solidFill>
                          <a:srgbClr val="000000"/>
                        </a:solidFill>
                        <a:effectLst/>
                        <a:latin typeface="+mn-ea"/>
                        <a:ea typeface="+mn-ea"/>
                      </a:endParaRPr>
                    </a:p>
                  </a:txBody>
                  <a:tcPr marL="9525" marR="9525" marT="9525" marB="0" anchor="ctr"/>
                </a:tc>
              </a:tr>
              <a:tr h="180975">
                <a:tc gridSpan="2">
                  <a:txBody>
                    <a:bodyPr/>
                    <a:lstStyle/>
                    <a:p>
                      <a:pPr algn="l" fontAlgn="ctr"/>
                      <a:r>
                        <a:rPr lang="en-US" altLang="zh-CN" sz="800" u="none" strike="noStrike" dirty="0" smtClean="0">
                          <a:solidFill>
                            <a:schemeClr val="tx1">
                              <a:lumMod val="65000"/>
                              <a:lumOff val="35000"/>
                            </a:schemeClr>
                          </a:solidFill>
                          <a:effectLst/>
                          <a:latin typeface="+mn-ea"/>
                          <a:ea typeface="+mn-ea"/>
                        </a:rPr>
                        <a:t>※view</a:t>
                      </a:r>
                      <a:r>
                        <a:rPr lang="zh-CN" altLang="en-US" sz="800" u="none" strike="noStrike" dirty="0" smtClean="0">
                          <a:solidFill>
                            <a:schemeClr val="tx1">
                              <a:lumMod val="65000"/>
                              <a:lumOff val="35000"/>
                            </a:schemeClr>
                          </a:solidFill>
                          <a:effectLst/>
                          <a:latin typeface="+mn-ea"/>
                          <a:ea typeface="+mn-ea"/>
                        </a:rPr>
                        <a:t>数</a:t>
                      </a:r>
                      <a:r>
                        <a:rPr lang="en-US" altLang="zh-CN" sz="800" u="none" strike="noStrike" dirty="0" smtClean="0">
                          <a:solidFill>
                            <a:schemeClr val="tx1">
                              <a:lumMod val="65000"/>
                              <a:lumOff val="35000"/>
                            </a:schemeClr>
                          </a:solidFill>
                          <a:effectLst/>
                          <a:latin typeface="+mn-ea"/>
                          <a:ea typeface="+mn-ea"/>
                        </a:rPr>
                        <a:t>=</a:t>
                      </a:r>
                      <a:r>
                        <a:rPr lang="zh-CN" altLang="en-US" sz="800" u="none" strike="noStrike" dirty="0" smtClean="0">
                          <a:solidFill>
                            <a:schemeClr val="tx1">
                              <a:lumMod val="65000"/>
                              <a:lumOff val="35000"/>
                            </a:schemeClr>
                          </a:solidFill>
                          <a:effectLst/>
                          <a:latin typeface="+mn-ea"/>
                          <a:ea typeface="+mn-ea"/>
                        </a:rPr>
                        <a:t>再生開始数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hMerge="1">
                  <a:txBody>
                    <a:bodyPr/>
                    <a:lstStyle/>
                    <a:p>
                      <a:pPr algn="l" fontAlgn="ctr"/>
                      <a:endParaRPr lang="ja-JP" altLang="en-US" sz="800" b="0" i="0" u="none" strike="noStrike" dirty="0">
                        <a:solidFill>
                          <a:srgbClr val="000000"/>
                        </a:solidFill>
                        <a:effectLst/>
                        <a:latin typeface="+mn-ea"/>
                        <a:ea typeface="+mn-ea"/>
                      </a:endParaRPr>
                    </a:p>
                  </a:txBody>
                  <a:tcPr marL="9525" marR="9525" marT="9525" marB="0" anchor="ctr"/>
                </a:tc>
              </a:tr>
            </a:tbl>
          </a:graphicData>
        </a:graphic>
      </p:graphicFrame>
      <p:graphicFrame>
        <p:nvGraphicFramePr>
          <p:cNvPr id="10" name="表 9"/>
          <p:cNvGraphicFramePr>
            <a:graphicFrameLocks noGrp="1"/>
          </p:cNvGraphicFramePr>
          <p:nvPr>
            <p:extLst>
              <p:ext uri="{D42A27DB-BD31-4B8C-83A1-F6EECF244321}">
                <p14:modId xmlns:p14="http://schemas.microsoft.com/office/powerpoint/2010/main" val="3119234217"/>
              </p:ext>
            </p:extLst>
          </p:nvPr>
        </p:nvGraphicFramePr>
        <p:xfrm>
          <a:off x="276224" y="2575678"/>
          <a:ext cx="4676776" cy="552450"/>
        </p:xfrm>
        <a:graphic>
          <a:graphicData uri="http://schemas.openxmlformats.org/drawingml/2006/table">
            <a:tbl>
              <a:tblPr/>
              <a:tblGrid>
                <a:gridCol w="1282537"/>
                <a:gridCol w="675622"/>
                <a:gridCol w="217573"/>
                <a:gridCol w="354988"/>
                <a:gridCol w="575424"/>
                <a:gridCol w="747193"/>
                <a:gridCol w="217573"/>
                <a:gridCol w="605866"/>
              </a:tblGrid>
              <a:tr h="190500">
                <a:tc>
                  <a:txBody>
                    <a:bodyPr/>
                    <a:lstStyle/>
                    <a:p>
                      <a:pPr algn="ctr" rtl="0" fontAlgn="ctr"/>
                      <a:r>
                        <a:rPr lang="ja-JP" altLang="en-US" sz="800" b="0" i="0" u="none" strike="noStrike" dirty="0">
                          <a:solidFill>
                            <a:schemeClr val="tx1">
                              <a:lumMod val="65000"/>
                              <a:lumOff val="35000"/>
                            </a:schemeClr>
                          </a:solidFill>
                          <a:effectLst/>
                          <a:latin typeface="+mn-ea"/>
                          <a:ea typeface="+mn-ea"/>
                        </a:rPr>
                        <a:t>メニュー名</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rtl="0" fontAlgn="ctr"/>
                      <a:r>
                        <a:rPr lang="en-US" sz="800" b="0" i="0" u="none" strike="noStrike">
                          <a:solidFill>
                            <a:schemeClr val="tx1">
                              <a:lumMod val="65000"/>
                              <a:lumOff val="35000"/>
                            </a:schemeClr>
                          </a:solidFill>
                          <a:effectLst/>
                          <a:latin typeface="+mn-ea"/>
                          <a:ea typeface="+mn-ea"/>
                        </a:rPr>
                        <a:t>view</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a:txBody>
                    <a:bodyPr/>
                    <a:lstStyle/>
                    <a:p>
                      <a:pPr algn="ctr" rtl="0" fontAlgn="ctr"/>
                      <a:r>
                        <a:rPr lang="en-US" sz="800" b="0" i="0" u="none" strike="noStrike">
                          <a:solidFill>
                            <a:schemeClr val="tx1">
                              <a:lumMod val="65000"/>
                              <a:lumOff val="35000"/>
                            </a:schemeClr>
                          </a:solidFill>
                          <a:effectLst/>
                          <a:latin typeface="+mn-ea"/>
                          <a:ea typeface="+mn-ea"/>
                        </a:rPr>
                        <a:t>view</a:t>
                      </a:r>
                      <a:r>
                        <a:rPr lang="ja-JP" altLang="en-US" sz="800" b="0" i="0" u="none" strike="noStrike">
                          <a:solidFill>
                            <a:schemeClr val="tx1">
                              <a:lumMod val="65000"/>
                              <a:lumOff val="35000"/>
                            </a:schemeClr>
                          </a:solidFill>
                          <a:effectLst/>
                          <a:latin typeface="+mn-ea"/>
                          <a:ea typeface="+mn-ea"/>
                        </a:rPr>
                        <a:t>単価</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2">
                  <a:txBody>
                    <a:bodyPr/>
                    <a:lstStyle/>
                    <a:p>
                      <a:pPr algn="ctr" rtl="0" fontAlgn="ctr"/>
                      <a:r>
                        <a:rPr lang="ja-JP" altLang="en-US" sz="800" b="0" i="0" u="none" strike="noStrike">
                          <a:solidFill>
                            <a:schemeClr val="tx1">
                              <a:lumMod val="65000"/>
                              <a:lumOff val="35000"/>
                            </a:schemeClr>
                          </a:solidFill>
                          <a:effectLst/>
                          <a:latin typeface="+mn-ea"/>
                          <a:ea typeface="+mn-ea"/>
                        </a:rPr>
                        <a:t>販売価格</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rtl="0" fontAlgn="ctr"/>
                      <a:r>
                        <a:rPr lang="ja-JP" altLang="en-US" sz="800" b="0" i="0" u="none" strike="noStrike">
                          <a:solidFill>
                            <a:schemeClr val="tx1">
                              <a:lumMod val="65000"/>
                              <a:lumOff val="35000"/>
                            </a:schemeClr>
                          </a:solidFill>
                          <a:effectLst/>
                          <a:latin typeface="+mn-ea"/>
                          <a:ea typeface="+mn-ea"/>
                        </a:rPr>
                        <a:t>掲載期間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180975">
                <a:tc>
                  <a:txBody>
                    <a:bodyPr/>
                    <a:lstStyle/>
                    <a:p>
                      <a:pPr algn="ctr" rtl="0" fontAlgn="ctr"/>
                      <a:r>
                        <a:rPr lang="en-US" altLang="ja-JP" sz="800" b="0" i="0" u="none" strike="noStrike" dirty="0" err="1" smtClean="0">
                          <a:solidFill>
                            <a:schemeClr val="tx1">
                              <a:lumMod val="65000"/>
                              <a:lumOff val="35000"/>
                            </a:schemeClr>
                          </a:solidFill>
                          <a:effectLst/>
                          <a:latin typeface="+mn-ea"/>
                          <a:ea typeface="+mn-ea"/>
                        </a:rPr>
                        <a:t>VideoAd</a:t>
                      </a:r>
                      <a:r>
                        <a:rPr lang="ja-JP" altLang="en-US" sz="800" b="0" i="0" u="none" strike="noStrike" dirty="0" smtClean="0">
                          <a:solidFill>
                            <a:schemeClr val="tx1">
                              <a:lumMod val="65000"/>
                              <a:lumOff val="35000"/>
                            </a:schemeClr>
                          </a:solidFill>
                          <a:effectLst/>
                          <a:latin typeface="+mn-ea"/>
                          <a:ea typeface="+mn-ea"/>
                        </a:rPr>
                        <a:t>ビッグ</a:t>
                      </a:r>
                      <a:endParaRPr lang="en-US"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chemeClr val="tx1">
                              <a:lumMod val="65000"/>
                              <a:lumOff val="35000"/>
                            </a:schemeClr>
                          </a:solidFill>
                          <a:effectLst/>
                          <a:latin typeface="+mn-ea"/>
                          <a:ea typeface="+mn-ea"/>
                        </a:rPr>
                        <a:t>394,737</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chemeClr val="tx1">
                              <a:lumMod val="65000"/>
                              <a:lumOff val="35000"/>
                            </a:schemeClr>
                          </a:solidFill>
                          <a:effectLst/>
                          <a:latin typeface="+mn-ea"/>
                          <a:ea typeface="+mn-ea"/>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a:solidFill>
                            <a:schemeClr val="tx1">
                              <a:lumMod val="65000"/>
                              <a:lumOff val="35000"/>
                            </a:schemeClr>
                          </a:solidFill>
                          <a:effectLst/>
                          <a:latin typeface="+mn-ea"/>
                          <a:ea typeface="+mn-ea"/>
                        </a:rPr>
                        <a:t>view</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ja-JP" altLang="en-US" sz="800" b="0" i="0" u="none" strike="noStrike" dirty="0">
                          <a:solidFill>
                            <a:schemeClr val="tx1">
                              <a:lumMod val="65000"/>
                              <a:lumOff val="35000"/>
                            </a:schemeClr>
                          </a:solidFill>
                          <a:effectLst/>
                          <a:latin typeface="+mn-ea"/>
                          <a:ea typeface="+mn-ea"/>
                        </a:rPr>
                        <a:t>＠</a:t>
                      </a:r>
                      <a:r>
                        <a:rPr lang="en-US" altLang="ja-JP" sz="800" b="0" i="0" u="none" strike="noStrike" dirty="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3.800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chemeClr val="tx1">
                              <a:lumMod val="65000"/>
                              <a:lumOff val="35000"/>
                            </a:schemeClr>
                          </a:solidFill>
                          <a:effectLst/>
                          <a:latin typeface="+mn-ea"/>
                          <a:ea typeface="+mn-ea"/>
                        </a:rPr>
                        <a:t>¥1,500,000</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chemeClr val="tx1">
                              <a:lumMod val="65000"/>
                              <a:lumOff val="35000"/>
                            </a:schemeClr>
                          </a:solidFill>
                          <a:effectLst/>
                          <a:latin typeface="+mn-ea"/>
                          <a:ea typeface="+mn-ea"/>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a:solidFill>
                            <a:schemeClr val="tx1">
                              <a:lumMod val="65000"/>
                              <a:lumOff val="35000"/>
                            </a:schemeClr>
                          </a:solidFill>
                          <a:effectLst/>
                          <a:latin typeface="+mn-ea"/>
                          <a:ea typeface="+mn-ea"/>
                        </a:rPr>
                        <a:t>1</a:t>
                      </a:r>
                      <a:r>
                        <a:rPr lang="ja-JP" altLang="en-US" sz="800" b="0" i="0" u="none" strike="noStrike" dirty="0">
                          <a:solidFill>
                            <a:schemeClr val="tx1">
                              <a:lumMod val="65000"/>
                              <a:lumOff val="35000"/>
                            </a:schemeClr>
                          </a:solidFill>
                          <a:effectLst/>
                          <a:latin typeface="+mn-ea"/>
                          <a:ea typeface="+mn-ea"/>
                        </a:rPr>
                        <a:t>週間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180975">
                <a:tc>
                  <a:txBody>
                    <a:bodyPr/>
                    <a:lstStyle/>
                    <a:p>
                      <a:pPr algn="ctr" rtl="0" fontAlgn="ctr"/>
                      <a:r>
                        <a:rPr lang="en-US" altLang="ja-JP" sz="800" b="0" i="0" u="none" strike="noStrike" dirty="0" err="1" smtClean="0">
                          <a:solidFill>
                            <a:schemeClr val="tx1">
                              <a:lumMod val="65000"/>
                              <a:lumOff val="35000"/>
                            </a:schemeClr>
                          </a:solidFill>
                          <a:effectLst/>
                          <a:latin typeface="+mn-ea"/>
                          <a:ea typeface="+mn-ea"/>
                        </a:rPr>
                        <a:t>VideoAd</a:t>
                      </a:r>
                      <a:r>
                        <a:rPr lang="ja-JP" altLang="en-US" sz="800" b="0" i="0" u="none" strike="noStrike" dirty="0" smtClean="0">
                          <a:solidFill>
                            <a:schemeClr val="tx1">
                              <a:lumMod val="65000"/>
                              <a:lumOff val="35000"/>
                            </a:schemeClr>
                          </a:solidFill>
                          <a:effectLst/>
                          <a:latin typeface="+mn-ea"/>
                          <a:ea typeface="+mn-ea"/>
                        </a:rPr>
                        <a:t>ビッグ</a:t>
                      </a:r>
                      <a:endParaRPr lang="en-US"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1,315,789</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chemeClr val="tx1">
                              <a:lumMod val="65000"/>
                              <a:lumOff val="35000"/>
                            </a:schemeClr>
                          </a:solidFill>
                          <a:effectLst/>
                          <a:latin typeface="+mn-ea"/>
                          <a:ea typeface="+mn-ea"/>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a:solidFill>
                            <a:schemeClr val="tx1">
                              <a:lumMod val="65000"/>
                              <a:lumOff val="35000"/>
                            </a:schemeClr>
                          </a:solidFill>
                          <a:effectLst/>
                          <a:latin typeface="+mn-ea"/>
                          <a:ea typeface="+mn-ea"/>
                        </a:rPr>
                        <a:t>view</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ja-JP" altLang="en-US" sz="800" b="0" i="0" u="none" strike="noStrike" dirty="0">
                          <a:solidFill>
                            <a:schemeClr val="tx1">
                              <a:lumMod val="65000"/>
                              <a:lumOff val="35000"/>
                            </a:schemeClr>
                          </a:solidFill>
                          <a:effectLst/>
                          <a:latin typeface="+mn-ea"/>
                          <a:ea typeface="+mn-ea"/>
                        </a:rPr>
                        <a:t>＠</a:t>
                      </a:r>
                      <a:r>
                        <a:rPr lang="en-US" altLang="ja-JP" sz="800" b="0" i="0" u="none" strike="noStrike" dirty="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3.800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¥5,000,000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chemeClr val="tx1">
                              <a:lumMod val="65000"/>
                              <a:lumOff val="35000"/>
                            </a:schemeClr>
                          </a:solidFill>
                          <a:effectLst/>
                          <a:latin typeface="+mn-ea"/>
                          <a:ea typeface="+mn-ea"/>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a:solidFill>
                            <a:schemeClr val="tx1">
                              <a:lumMod val="65000"/>
                              <a:lumOff val="35000"/>
                            </a:schemeClr>
                          </a:solidFill>
                          <a:effectLst/>
                          <a:latin typeface="+mn-ea"/>
                          <a:ea typeface="+mn-ea"/>
                        </a:rPr>
                        <a:t>2</a:t>
                      </a:r>
                      <a:r>
                        <a:rPr lang="ja-JP" altLang="en-US" sz="800" b="0" i="0" u="none" strike="noStrike" dirty="0">
                          <a:solidFill>
                            <a:schemeClr val="tx1">
                              <a:lumMod val="65000"/>
                              <a:lumOff val="35000"/>
                            </a:schemeClr>
                          </a:solidFill>
                          <a:effectLst/>
                          <a:latin typeface="+mn-ea"/>
                          <a:ea typeface="+mn-ea"/>
                        </a:rPr>
                        <a:t>週間～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sp>
        <p:nvSpPr>
          <p:cNvPr id="11" name="テキスト ボックス 5"/>
          <p:cNvSpPr txBox="1">
            <a:spLocks noChangeArrowheads="1"/>
          </p:cNvSpPr>
          <p:nvPr/>
        </p:nvSpPr>
        <p:spPr bwMode="auto">
          <a:xfrm>
            <a:off x="5536283" y="4450679"/>
            <a:ext cx="2400300" cy="7078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00" b="1" dirty="0">
                <a:solidFill>
                  <a:schemeClr val="bg1"/>
                </a:solidFill>
                <a:latin typeface="+mn-ea"/>
                <a:ea typeface="+mn-ea"/>
                <a:cs typeface="Meiryo UI" pitchFamily="50" charset="-128"/>
              </a:rPr>
              <a:t>再生後</a:t>
            </a:r>
            <a:r>
              <a:rPr lang="ja-JP" altLang="en-US" sz="1000" b="1" dirty="0" smtClean="0">
                <a:solidFill>
                  <a:schemeClr val="bg1"/>
                </a:solidFill>
                <a:latin typeface="+mn-ea"/>
                <a:ea typeface="+mn-ea"/>
                <a:cs typeface="Meiryo UI" pitchFamily="50" charset="-128"/>
              </a:rPr>
              <a:t>、ページ</a:t>
            </a:r>
            <a:r>
              <a:rPr lang="ja-JP" altLang="en-US" sz="1000" b="1" dirty="0">
                <a:solidFill>
                  <a:schemeClr val="bg1"/>
                </a:solidFill>
                <a:latin typeface="+mn-ea"/>
                <a:ea typeface="+mn-ea"/>
                <a:cs typeface="Meiryo UI" pitchFamily="50" charset="-128"/>
              </a:rPr>
              <a:t>のスクロール動作で</a:t>
            </a:r>
            <a:endParaRPr lang="en-US" altLang="ja-JP" sz="1000" b="1" dirty="0">
              <a:solidFill>
                <a:schemeClr val="bg1"/>
              </a:solidFill>
              <a:latin typeface="+mn-ea"/>
              <a:ea typeface="+mn-ea"/>
              <a:cs typeface="Meiryo UI" pitchFamily="50" charset="-128"/>
            </a:endParaRPr>
          </a:p>
          <a:p>
            <a:pPr algn="ctr" eaLnBrk="1" hangingPunct="1"/>
            <a:r>
              <a:rPr lang="en-US" altLang="ja-JP" sz="1000" b="1" dirty="0">
                <a:solidFill>
                  <a:schemeClr val="bg1"/>
                </a:solidFill>
                <a:latin typeface="+mn-ea"/>
                <a:ea typeface="+mn-ea"/>
                <a:cs typeface="Meiryo UI" pitchFamily="50" charset="-128"/>
              </a:rPr>
              <a:t>50</a:t>
            </a:r>
            <a:r>
              <a:rPr lang="en-US" altLang="ja-JP" sz="1000" b="1" dirty="0" smtClean="0">
                <a:solidFill>
                  <a:schemeClr val="bg1"/>
                </a:solidFill>
                <a:latin typeface="+mn-ea"/>
                <a:ea typeface="+mn-ea"/>
                <a:cs typeface="Meiryo UI" pitchFamily="50" charset="-128"/>
              </a:rPr>
              <a:t>px×160px</a:t>
            </a:r>
            <a:r>
              <a:rPr lang="ja-JP" altLang="en-US" sz="1000" b="1" dirty="0" smtClean="0">
                <a:solidFill>
                  <a:schemeClr val="bg1"/>
                </a:solidFill>
                <a:latin typeface="+mn-ea"/>
                <a:ea typeface="+mn-ea"/>
                <a:cs typeface="Meiryo UI" pitchFamily="50" charset="-128"/>
              </a:rPr>
              <a:t>に</a:t>
            </a:r>
            <a:r>
              <a:rPr lang="ja-JP" altLang="en-US" sz="1000" b="1" dirty="0">
                <a:solidFill>
                  <a:schemeClr val="bg1"/>
                </a:solidFill>
                <a:latin typeface="+mn-ea"/>
                <a:ea typeface="+mn-ea"/>
                <a:cs typeface="Meiryo UI" pitchFamily="50" charset="-128"/>
              </a:rPr>
              <a:t>縮小</a:t>
            </a:r>
            <a:r>
              <a:rPr lang="ja-JP" altLang="en-US" sz="1000" b="1" dirty="0" smtClean="0">
                <a:solidFill>
                  <a:schemeClr val="bg1"/>
                </a:solidFill>
                <a:latin typeface="+mn-ea"/>
                <a:ea typeface="+mn-ea"/>
                <a:cs typeface="Meiryo UI" pitchFamily="50" charset="-128"/>
              </a:rPr>
              <a:t>。</a:t>
            </a:r>
            <a:endParaRPr lang="en-US" altLang="ja-JP" sz="1000" b="1" dirty="0" smtClean="0">
              <a:solidFill>
                <a:schemeClr val="bg1"/>
              </a:solidFill>
              <a:latin typeface="+mn-ea"/>
              <a:ea typeface="+mn-ea"/>
              <a:cs typeface="Meiryo UI" pitchFamily="50" charset="-128"/>
            </a:endParaRPr>
          </a:p>
          <a:p>
            <a:pPr algn="ctr" eaLnBrk="1" hangingPunct="1"/>
            <a:r>
              <a:rPr lang="ja-JP" altLang="en-US" sz="1000" b="1" dirty="0">
                <a:solidFill>
                  <a:schemeClr val="bg1"/>
                </a:solidFill>
                <a:latin typeface="+mn-ea"/>
                <a:ea typeface="+mn-ea"/>
                <a:cs typeface="Meiryo UI" pitchFamily="50" charset="-128"/>
              </a:rPr>
              <a:t>「</a:t>
            </a:r>
            <a:r>
              <a:rPr lang="en-US" altLang="ja-JP" sz="1000" b="1" dirty="0">
                <a:solidFill>
                  <a:schemeClr val="bg1"/>
                </a:solidFill>
                <a:latin typeface="+mn-ea"/>
                <a:ea typeface="+mn-ea"/>
                <a:cs typeface="Meiryo UI" pitchFamily="50" charset="-128"/>
              </a:rPr>
              <a:t>×</a:t>
            </a:r>
            <a:r>
              <a:rPr lang="ja-JP" altLang="en-US" sz="1000" b="1" dirty="0">
                <a:solidFill>
                  <a:schemeClr val="bg1"/>
                </a:solidFill>
                <a:latin typeface="+mn-ea"/>
                <a:ea typeface="+mn-ea"/>
                <a:cs typeface="Meiryo UI" pitchFamily="50" charset="-128"/>
              </a:rPr>
              <a:t>」</a:t>
            </a:r>
            <a:r>
              <a:rPr lang="ja-JP" altLang="en-US" sz="1000" b="1" dirty="0" smtClean="0">
                <a:solidFill>
                  <a:schemeClr val="bg1"/>
                </a:solidFill>
                <a:latin typeface="+mn-ea"/>
                <a:ea typeface="+mn-ea"/>
                <a:cs typeface="Meiryo UI" pitchFamily="50" charset="-128"/>
              </a:rPr>
              <a:t>ボタンタップで広告非表示。</a:t>
            </a:r>
            <a:endParaRPr lang="en-US" altLang="ja-JP" sz="1000" b="1" dirty="0">
              <a:solidFill>
                <a:schemeClr val="bg1"/>
              </a:solidFill>
              <a:latin typeface="+mn-ea"/>
              <a:ea typeface="+mn-ea"/>
              <a:cs typeface="Meiryo UI" pitchFamily="50" charset="-128"/>
            </a:endParaRPr>
          </a:p>
          <a:p>
            <a:pPr algn="ctr" eaLnBrk="1" hangingPunct="1"/>
            <a:r>
              <a:rPr lang="ja-JP" altLang="en-US" sz="1000" b="1" dirty="0">
                <a:solidFill>
                  <a:schemeClr val="bg1"/>
                </a:solidFill>
                <a:latin typeface="+mn-ea"/>
                <a:ea typeface="+mn-ea"/>
                <a:cs typeface="Meiryo UI" pitchFamily="50" charset="-128"/>
              </a:rPr>
              <a:t>実際の挙動がご確認いただけます→</a:t>
            </a:r>
            <a:endParaRPr lang="en-US" altLang="ja-JP" sz="1000" b="1" dirty="0">
              <a:solidFill>
                <a:schemeClr val="bg1"/>
              </a:solidFill>
              <a:latin typeface="+mn-ea"/>
              <a:ea typeface="+mn-ea"/>
              <a:cs typeface="Meiryo UI" pitchFamily="50" charset="-128"/>
            </a:endParaRPr>
          </a:p>
        </p:txBody>
      </p:sp>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1026" name="Picture 2" descr="C:\Users\nobuujit\Desktop\IMG_6773.PN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a:stretch/>
        </p:blipFill>
        <p:spPr bwMode="auto">
          <a:xfrm>
            <a:off x="5481507" y="1713944"/>
            <a:ext cx="1588239" cy="2555409"/>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pic>
        <p:nvPicPr>
          <p:cNvPr id="1027" name="Picture 3" descr="C:\Users\nobuujit\Desktop\IMG_6774.PN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a:stretch/>
        </p:blipFill>
        <p:spPr bwMode="auto">
          <a:xfrm>
            <a:off x="7783948" y="1670713"/>
            <a:ext cx="1599992" cy="2609083"/>
          </a:xfrm>
          <a:prstGeom prst="rect">
            <a:avLst/>
          </a:prstGeom>
          <a:noFill/>
          <a:ln>
            <a:solidFill>
              <a:schemeClr val="bg1">
                <a:lumMod val="75000"/>
              </a:schemeClr>
            </a:solidFill>
          </a:ln>
          <a:extLst>
            <a:ext uri="{909E8E84-426E-40DD-AFC4-6F175D3DCCD1}">
              <a14:hiddenFill xmlns:a14="http://schemas.microsoft.com/office/drawing/2010/main">
                <a:solidFill>
                  <a:srgbClr val="FFFFFF"/>
                </a:solidFill>
              </a14:hiddenFill>
            </a:ext>
          </a:extLst>
        </p:spPr>
      </p:pic>
      <p:sp>
        <p:nvSpPr>
          <p:cNvPr id="16" name="正方形/長方形 15"/>
          <p:cNvSpPr/>
          <p:nvPr/>
        </p:nvSpPr>
        <p:spPr>
          <a:xfrm>
            <a:off x="5481507" y="1682180"/>
            <a:ext cx="1588239" cy="949768"/>
          </a:xfrm>
          <a:prstGeom prst="rect">
            <a:avLst/>
          </a:prstGeom>
          <a:solidFill>
            <a:schemeClr val="accent4">
              <a:lumMod val="20000"/>
              <a:lumOff val="80000"/>
              <a:alpha val="5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a:latin typeface="+mn-ea"/>
            </a:endParaRPr>
          </a:p>
        </p:txBody>
      </p:sp>
      <p:sp>
        <p:nvSpPr>
          <p:cNvPr id="17" name="二等辺三角形 16"/>
          <p:cNvSpPr/>
          <p:nvPr/>
        </p:nvSpPr>
        <p:spPr>
          <a:xfrm rot="5400000">
            <a:off x="6163707" y="2079631"/>
            <a:ext cx="223838" cy="17462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endParaRPr>
          </a:p>
        </p:txBody>
      </p:sp>
      <p:sp>
        <p:nvSpPr>
          <p:cNvPr id="19" name="涙形 18"/>
          <p:cNvSpPr>
            <a:spLocks noChangeAspect="1"/>
          </p:cNvSpPr>
          <p:nvPr/>
        </p:nvSpPr>
        <p:spPr>
          <a:xfrm>
            <a:off x="6918247" y="1701684"/>
            <a:ext cx="148757" cy="144508"/>
          </a:xfrm>
          <a:prstGeom prst="teardrop">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r>
              <a:rPr lang="en-US" altLang="ja-JP" sz="800" dirty="0" err="1">
                <a:latin typeface="+mn-ea"/>
              </a:rPr>
              <a:t>i</a:t>
            </a:r>
            <a:endParaRPr lang="ja-JP" altLang="en-US" sz="800" dirty="0">
              <a:latin typeface="+mn-ea"/>
            </a:endParaRPr>
          </a:p>
        </p:txBody>
      </p:sp>
      <p:sp>
        <p:nvSpPr>
          <p:cNvPr id="26" name="テキスト ボックス 25"/>
          <p:cNvSpPr txBox="1"/>
          <p:nvPr/>
        </p:nvSpPr>
        <p:spPr>
          <a:xfrm>
            <a:off x="5742250" y="2319022"/>
            <a:ext cx="994183" cy="230832"/>
          </a:xfrm>
          <a:prstGeom prst="rect">
            <a:avLst/>
          </a:prstGeom>
          <a:solidFill>
            <a:srgbClr val="FF0000"/>
          </a:solidFill>
        </p:spPr>
        <p:txBody>
          <a:bodyPr wrap="none" rtlCol="0">
            <a:spAutoFit/>
          </a:bodyPr>
          <a:lstStyle/>
          <a:p>
            <a:r>
              <a:rPr lang="en-US" altLang="ja-JP" sz="900" dirty="0" err="1" smtClean="0">
                <a:solidFill>
                  <a:schemeClr val="bg1"/>
                </a:solidFill>
                <a:latin typeface="+mn-ea"/>
              </a:rPr>
              <a:t>VideoAd</a:t>
            </a:r>
            <a:r>
              <a:rPr lang="ja-JP" altLang="en-US" sz="900" dirty="0" smtClean="0">
                <a:solidFill>
                  <a:schemeClr val="bg1"/>
                </a:solidFill>
                <a:latin typeface="+mn-ea"/>
              </a:rPr>
              <a:t>ビッグ</a:t>
            </a:r>
            <a:endParaRPr kumimoji="1" lang="ja-JP" altLang="en-US" sz="900" dirty="0">
              <a:solidFill>
                <a:schemeClr val="bg1"/>
              </a:solidFill>
            </a:endParaRPr>
          </a:p>
        </p:txBody>
      </p:sp>
      <p:sp>
        <p:nvSpPr>
          <p:cNvPr id="18" name="角丸四角形吹き出し 17"/>
          <p:cNvSpPr/>
          <p:nvPr/>
        </p:nvSpPr>
        <p:spPr>
          <a:xfrm>
            <a:off x="5746723" y="1070155"/>
            <a:ext cx="2097789" cy="510778"/>
          </a:xfrm>
          <a:prstGeom prst="wedgeRoundRectCallout">
            <a:avLst>
              <a:gd name="adj1" fmla="val -27050"/>
              <a:gd name="adj2" fmla="val 108536"/>
              <a:gd name="adj3" fmla="val 16667"/>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defRPr/>
            </a:pPr>
            <a:r>
              <a:rPr lang="en-US" altLang="ja-JP" sz="800" dirty="0" smtClean="0">
                <a:solidFill>
                  <a:schemeClr val="tx1">
                    <a:lumMod val="65000"/>
                    <a:lumOff val="35000"/>
                  </a:schemeClr>
                </a:solidFill>
                <a:latin typeface="+mn-ea"/>
                <a:cs typeface="Meiryo UI" panose="020B0604030504040204" pitchFamily="50" charset="-128"/>
              </a:rPr>
              <a:t>16:9</a:t>
            </a:r>
            <a:r>
              <a:rPr lang="ja-JP" altLang="en-US" sz="800" dirty="0" smtClean="0">
                <a:solidFill>
                  <a:schemeClr val="tx1">
                    <a:lumMod val="65000"/>
                    <a:lumOff val="35000"/>
                  </a:schemeClr>
                </a:solidFill>
                <a:latin typeface="+mn-ea"/>
                <a:cs typeface="Meiryo UI" panose="020B0604030504040204" pitchFamily="50" charset="-128"/>
              </a:rPr>
              <a:t>動画が画面幅いっぱいにフィット</a:t>
            </a:r>
            <a:r>
              <a:rPr lang="en-US" altLang="ja-JP" sz="800" dirty="0" smtClean="0">
                <a:solidFill>
                  <a:schemeClr val="tx1">
                    <a:lumMod val="65000"/>
                    <a:lumOff val="35000"/>
                  </a:schemeClr>
                </a:solidFill>
                <a:latin typeface="+mn-ea"/>
                <a:cs typeface="Meiryo UI" panose="020B0604030504040204" pitchFamily="50" charset="-128"/>
              </a:rPr>
              <a:t>!</a:t>
            </a:r>
            <a:endParaRPr lang="ja-JP" altLang="en-US" sz="800" dirty="0">
              <a:solidFill>
                <a:schemeClr val="tx1">
                  <a:lumMod val="65000"/>
                  <a:lumOff val="35000"/>
                </a:schemeClr>
              </a:solidFill>
              <a:latin typeface="+mn-ea"/>
              <a:cs typeface="Meiryo UI" panose="020B0604030504040204" pitchFamily="50" charset="-128"/>
            </a:endParaRPr>
          </a:p>
          <a:p>
            <a:pPr algn="ctr">
              <a:defRPr/>
            </a:pPr>
            <a:r>
              <a:rPr lang="ja-JP" altLang="en-US" sz="800" dirty="0" smtClean="0">
                <a:solidFill>
                  <a:schemeClr val="tx1">
                    <a:lumMod val="65000"/>
                    <a:lumOff val="35000"/>
                  </a:schemeClr>
                </a:solidFill>
                <a:latin typeface="+mn-ea"/>
                <a:cs typeface="Meiryo UI" panose="020B0604030504040204" pitchFamily="50" charset="-128"/>
              </a:rPr>
              <a:t>スクロールしてもページヘッダ</a:t>
            </a:r>
            <a:r>
              <a:rPr lang="ja-JP" altLang="en-US" sz="800" dirty="0">
                <a:solidFill>
                  <a:schemeClr val="tx1">
                    <a:lumMod val="65000"/>
                    <a:lumOff val="35000"/>
                  </a:schemeClr>
                </a:solidFill>
                <a:latin typeface="+mn-ea"/>
                <a:cs typeface="Meiryo UI" panose="020B0604030504040204" pitchFamily="50" charset="-128"/>
              </a:rPr>
              <a:t>部分に固定</a:t>
            </a:r>
            <a:r>
              <a:rPr lang="ja-JP" altLang="en-US" sz="800" dirty="0" smtClean="0">
                <a:solidFill>
                  <a:schemeClr val="tx1">
                    <a:lumMod val="65000"/>
                    <a:lumOff val="35000"/>
                  </a:schemeClr>
                </a:solidFill>
                <a:latin typeface="+mn-ea"/>
                <a:cs typeface="Meiryo UI" panose="020B0604030504040204" pitchFamily="50" charset="-128"/>
              </a:rPr>
              <a:t>表示し続けます</a:t>
            </a:r>
            <a:endParaRPr lang="en-US" altLang="ja-JP" sz="800" dirty="0">
              <a:solidFill>
                <a:schemeClr val="tx1">
                  <a:lumMod val="65000"/>
                  <a:lumOff val="35000"/>
                </a:schemeClr>
              </a:solidFill>
              <a:latin typeface="+mn-ea"/>
              <a:cs typeface="Meiryo UI" panose="020B0604030504040204" pitchFamily="50" charset="-128"/>
            </a:endParaRPr>
          </a:p>
        </p:txBody>
      </p:sp>
      <p:sp>
        <p:nvSpPr>
          <p:cNvPr id="29" name="正方形/長方形 28"/>
          <p:cNvSpPr/>
          <p:nvPr/>
        </p:nvSpPr>
        <p:spPr>
          <a:xfrm>
            <a:off x="7766931" y="1657466"/>
            <a:ext cx="1588239" cy="259205"/>
          </a:xfrm>
          <a:prstGeom prst="rect">
            <a:avLst/>
          </a:prstGeom>
          <a:solidFill>
            <a:schemeClr val="accent4">
              <a:lumMod val="20000"/>
              <a:lumOff val="80000"/>
              <a:alpha val="50000"/>
            </a:schemeClr>
          </a:solid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a:latin typeface="+mn-ea"/>
            </a:endParaRPr>
          </a:p>
        </p:txBody>
      </p:sp>
      <p:sp>
        <p:nvSpPr>
          <p:cNvPr id="30" name="ストライプ矢印 29"/>
          <p:cNvSpPr/>
          <p:nvPr/>
        </p:nvSpPr>
        <p:spPr>
          <a:xfrm>
            <a:off x="7173086" y="2669909"/>
            <a:ext cx="574128" cy="594914"/>
          </a:xfrm>
          <a:prstGeom prst="stripedRightArrow">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テキスト ボックス 30"/>
          <p:cNvSpPr txBox="1"/>
          <p:nvPr/>
        </p:nvSpPr>
        <p:spPr>
          <a:xfrm>
            <a:off x="7174323" y="2460220"/>
            <a:ext cx="530915" cy="230832"/>
          </a:xfrm>
          <a:prstGeom prst="rect">
            <a:avLst/>
          </a:prstGeom>
          <a:noFill/>
        </p:spPr>
        <p:txBody>
          <a:bodyPr wrap="none" rtlCol="0">
            <a:spAutoFit/>
          </a:bodyPr>
          <a:lstStyle/>
          <a:p>
            <a:r>
              <a:rPr kumimoji="1" lang="ja-JP" altLang="en-US" sz="900" dirty="0" smtClean="0">
                <a:solidFill>
                  <a:srgbClr val="00B050"/>
                </a:solidFill>
              </a:rPr>
              <a:t>再生後</a:t>
            </a:r>
            <a:endParaRPr kumimoji="1" lang="en-US" altLang="ja-JP" sz="900" dirty="0" smtClean="0">
              <a:solidFill>
                <a:srgbClr val="00B050"/>
              </a:solidFill>
            </a:endParaRPr>
          </a:p>
        </p:txBody>
      </p:sp>
      <p:cxnSp>
        <p:nvCxnSpPr>
          <p:cNvPr id="32" name="直線矢印コネクタ 31"/>
          <p:cNvCxnSpPr/>
          <p:nvPr/>
        </p:nvCxnSpPr>
        <p:spPr>
          <a:xfrm>
            <a:off x="8957959" y="1683276"/>
            <a:ext cx="0" cy="220662"/>
          </a:xfrm>
          <a:prstGeom prst="straightConnector1">
            <a:avLst/>
          </a:prstGeom>
          <a:ln w="15875">
            <a:solidFill>
              <a:srgbClr val="FF5574"/>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3" name="テキスト ボックス 71"/>
          <p:cNvSpPr txBox="1">
            <a:spLocks noChangeArrowheads="1"/>
          </p:cNvSpPr>
          <p:nvPr/>
        </p:nvSpPr>
        <p:spPr bwMode="auto">
          <a:xfrm>
            <a:off x="9038253" y="1685885"/>
            <a:ext cx="45717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a:solidFill>
                  <a:srgbClr val="FF5574"/>
                </a:solidFill>
                <a:latin typeface="+mn-ea"/>
                <a:ea typeface="+mn-ea"/>
                <a:cs typeface="Meiryo UI" pitchFamily="50" charset="-128"/>
              </a:rPr>
              <a:t>50</a:t>
            </a:r>
            <a:r>
              <a:rPr lang="en-US" altLang="ja-JP" sz="800" b="1" dirty="0" smtClean="0">
                <a:solidFill>
                  <a:srgbClr val="FF5574"/>
                </a:solidFill>
                <a:latin typeface="+mn-ea"/>
                <a:ea typeface="+mn-ea"/>
                <a:cs typeface="Meiryo UI" pitchFamily="50" charset="-128"/>
              </a:rPr>
              <a:t>px</a:t>
            </a:r>
            <a:endParaRPr lang="ja-JP" altLang="en-US" sz="800" b="1" dirty="0">
              <a:solidFill>
                <a:srgbClr val="FF5574"/>
              </a:solidFill>
              <a:latin typeface="+mn-ea"/>
              <a:ea typeface="+mn-ea"/>
              <a:cs typeface="Meiryo UI" pitchFamily="50" charset="-128"/>
            </a:endParaRPr>
          </a:p>
        </p:txBody>
      </p:sp>
      <p:sp>
        <p:nvSpPr>
          <p:cNvPr id="34" name="角丸四角形吹き出し 33"/>
          <p:cNvSpPr/>
          <p:nvPr/>
        </p:nvSpPr>
        <p:spPr>
          <a:xfrm>
            <a:off x="7984213" y="1032420"/>
            <a:ext cx="1609182" cy="510778"/>
          </a:xfrm>
          <a:prstGeom prst="wedgeRoundRectCallout">
            <a:avLst>
              <a:gd name="adj1" fmla="val -33792"/>
              <a:gd name="adj2" fmla="val 118433"/>
              <a:gd name="adj3" fmla="val 16667"/>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ja-JP" altLang="en-US" sz="800" dirty="0">
                <a:solidFill>
                  <a:schemeClr val="tx1">
                    <a:lumMod val="65000"/>
                    <a:lumOff val="35000"/>
                  </a:schemeClr>
                </a:solidFill>
                <a:latin typeface="+mn-ea"/>
                <a:cs typeface="Meiryo UI" pitchFamily="50" charset="-128"/>
              </a:rPr>
              <a:t>再生後、ページのスクロール動作</a:t>
            </a:r>
            <a:r>
              <a:rPr lang="ja-JP" altLang="en-US" sz="800" dirty="0" smtClean="0">
                <a:solidFill>
                  <a:schemeClr val="tx1">
                    <a:lumMod val="65000"/>
                    <a:lumOff val="35000"/>
                  </a:schemeClr>
                </a:solidFill>
                <a:latin typeface="+mn-ea"/>
                <a:cs typeface="Meiryo UI" pitchFamily="50" charset="-128"/>
              </a:rPr>
              <a:t>で</a:t>
            </a:r>
            <a:r>
              <a:rPr lang="en-US" altLang="ja-JP" sz="800" dirty="0">
                <a:solidFill>
                  <a:schemeClr val="tx1">
                    <a:lumMod val="65000"/>
                    <a:lumOff val="35000"/>
                  </a:schemeClr>
                </a:solidFill>
                <a:latin typeface="+mn-ea"/>
                <a:cs typeface="Meiryo UI" pitchFamily="50" charset="-128"/>
              </a:rPr>
              <a:t>50</a:t>
            </a:r>
            <a:r>
              <a:rPr lang="en-US" altLang="ja-JP" sz="800" dirty="0" smtClean="0">
                <a:solidFill>
                  <a:schemeClr val="tx1">
                    <a:lumMod val="65000"/>
                    <a:lumOff val="35000"/>
                  </a:schemeClr>
                </a:solidFill>
                <a:latin typeface="+mn-ea"/>
                <a:cs typeface="Meiryo UI" pitchFamily="50" charset="-128"/>
              </a:rPr>
              <a:t>px ×160px</a:t>
            </a:r>
            <a:endParaRPr lang="en-US" altLang="ja-JP" sz="800" dirty="0">
              <a:solidFill>
                <a:schemeClr val="tx1">
                  <a:lumMod val="65000"/>
                  <a:lumOff val="35000"/>
                </a:schemeClr>
              </a:solidFill>
              <a:latin typeface="+mn-ea"/>
              <a:cs typeface="Meiryo UI" pitchFamily="50" charset="-128"/>
            </a:endParaRPr>
          </a:p>
          <a:p>
            <a:pPr algn="ctr"/>
            <a:r>
              <a:rPr lang="ja-JP" altLang="en-US" sz="800" dirty="0" smtClean="0">
                <a:solidFill>
                  <a:schemeClr val="tx1">
                    <a:lumMod val="65000"/>
                    <a:lumOff val="35000"/>
                  </a:schemeClr>
                </a:solidFill>
                <a:latin typeface="+mn-ea"/>
                <a:cs typeface="Meiryo UI" pitchFamily="50" charset="-128"/>
              </a:rPr>
              <a:t>に縮小</a:t>
            </a:r>
            <a:endParaRPr lang="en-US" altLang="ja-JP" sz="800" dirty="0">
              <a:solidFill>
                <a:schemeClr val="tx1">
                  <a:lumMod val="65000"/>
                  <a:lumOff val="35000"/>
                </a:schemeClr>
              </a:solidFill>
              <a:latin typeface="+mn-ea"/>
              <a:cs typeface="Meiryo UI" pitchFamily="50" charset="-128"/>
            </a:endParaRPr>
          </a:p>
        </p:txBody>
      </p:sp>
      <p:sp>
        <p:nvSpPr>
          <p:cNvPr id="28" name="スライド番号プレースホルダー 1"/>
          <p:cNvSpPr>
            <a:spLocks noGrp="1"/>
          </p:cNvSpPr>
          <p:nvPr>
            <p:ph type="sldNum" sz="quarter" idx="11"/>
          </p:nvPr>
        </p:nvSpPr>
        <p:spPr>
          <a:xfrm>
            <a:off x="5007600" y="6584400"/>
            <a:ext cx="527095" cy="259873"/>
          </a:xfrm>
        </p:spPr>
        <p:txBody>
          <a:bodyPr/>
          <a:lstStyle/>
          <a:p>
            <a:fld id="{D1BB40C7-AB44-C647-B8F2-09508EB95348}" type="slidenum">
              <a:rPr lang="ja-JP" altLang="en-US" smtClean="0"/>
              <a:pPr/>
              <a:t>8</a:t>
            </a:fld>
            <a:endParaRPr lang="ja-JP" altLang="en-US" dirty="0"/>
          </a:p>
        </p:txBody>
      </p:sp>
      <p:pic>
        <p:nvPicPr>
          <p:cNvPr id="3074"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395261" y="4419377"/>
            <a:ext cx="787086" cy="7870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61542648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 name="テキスト プレースホルダー 23"/>
          <p:cNvSpPr>
            <a:spLocks noGrp="1"/>
          </p:cNvSpPr>
          <p:nvPr>
            <p:ph type="body" sz="quarter" idx="20"/>
          </p:nvPr>
        </p:nvSpPr>
        <p:spPr>
          <a:xfrm>
            <a:off x="5108028" y="1035321"/>
            <a:ext cx="4487917" cy="4409038"/>
          </a:xfrm>
        </p:spPr>
        <p:txBody>
          <a:bodyPr/>
          <a:lstStyle/>
          <a:p>
            <a:pPr>
              <a:lnSpc>
                <a:spcPct val="200000"/>
              </a:lnSpc>
            </a:pPr>
            <a:r>
              <a:rPr lang="en-US" altLang="ja-JP" dirty="0" smtClean="0"/>
              <a:t>【SP】</a:t>
            </a:r>
            <a:endParaRPr lang="en-US" altLang="ja-JP" dirty="0"/>
          </a:p>
        </p:txBody>
      </p:sp>
      <p:sp>
        <p:nvSpPr>
          <p:cNvPr id="47" name="角丸四角形 46"/>
          <p:cNvSpPr/>
          <p:nvPr/>
        </p:nvSpPr>
        <p:spPr>
          <a:xfrm>
            <a:off x="5281778" y="4320739"/>
            <a:ext cx="4183748" cy="972000"/>
          </a:xfrm>
          <a:prstGeom prst="roundRect">
            <a:avLst>
              <a:gd name="adj" fmla="val 9070"/>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 name="タイトル 4"/>
          <p:cNvSpPr>
            <a:spLocks noGrp="1"/>
          </p:cNvSpPr>
          <p:nvPr>
            <p:ph type="title"/>
          </p:nvPr>
        </p:nvSpPr>
        <p:spPr/>
        <p:txBody>
          <a:bodyPr/>
          <a:lstStyle/>
          <a:p>
            <a:r>
              <a:rPr lang="ja-JP" altLang="en-US" dirty="0" smtClean="0"/>
              <a:t>［</a:t>
            </a:r>
            <a:r>
              <a:rPr lang="en-US" altLang="ja-JP" dirty="0" smtClean="0"/>
              <a:t>SP</a:t>
            </a:r>
            <a:r>
              <a:rPr lang="ja-JP" altLang="en-US" dirty="0" smtClean="0"/>
              <a:t>］</a:t>
            </a:r>
            <a:r>
              <a:rPr lang="en-US" altLang="ja-JP" dirty="0" err="1" smtClean="0"/>
              <a:t>VideoAd</a:t>
            </a:r>
            <a:r>
              <a:rPr lang="ja-JP" altLang="en-US" dirty="0" smtClean="0"/>
              <a:t>レギュラー</a:t>
            </a:r>
            <a:endParaRPr kumimoji="1" lang="ja-JP" altLang="en-US" dirty="0"/>
          </a:p>
        </p:txBody>
      </p:sp>
      <p:sp>
        <p:nvSpPr>
          <p:cNvPr id="6" name="テキスト プレースホルダー 5"/>
          <p:cNvSpPr>
            <a:spLocks noGrp="1"/>
          </p:cNvSpPr>
          <p:nvPr>
            <p:ph type="body" sz="quarter" idx="17"/>
          </p:nvPr>
        </p:nvSpPr>
        <p:spPr>
          <a:xfrm>
            <a:off x="329946" y="1084923"/>
            <a:ext cx="4509322" cy="1132155"/>
          </a:xfrm>
        </p:spPr>
        <p:txBody>
          <a:bodyPr/>
          <a:lstStyle/>
          <a:p>
            <a:pPr algn="ctr"/>
            <a:r>
              <a:rPr lang="ja-JP" altLang="en-US" dirty="0"/>
              <a:t>スクロールして</a:t>
            </a:r>
            <a:r>
              <a:rPr lang="ja-JP" altLang="en-US" dirty="0" smtClean="0"/>
              <a:t>も</a:t>
            </a:r>
            <a:endParaRPr lang="en-US" altLang="ja-JP" dirty="0" smtClean="0"/>
          </a:p>
          <a:p>
            <a:pPr algn="ctr"/>
            <a:r>
              <a:rPr lang="ja-JP" altLang="en-US" dirty="0" smtClean="0">
                <a:solidFill>
                  <a:srgbClr val="FF5574"/>
                </a:solidFill>
              </a:rPr>
              <a:t>スマホヘッダ枠</a:t>
            </a:r>
            <a:r>
              <a:rPr lang="ja-JP" altLang="en-US" dirty="0">
                <a:solidFill>
                  <a:srgbClr val="FF5574"/>
                </a:solidFill>
              </a:rPr>
              <a:t>に固定表示</a:t>
            </a:r>
            <a:r>
              <a:rPr lang="ja-JP" altLang="en-US" dirty="0"/>
              <a:t>される</a:t>
            </a:r>
          </a:p>
          <a:p>
            <a:pPr algn="ctr"/>
            <a:r>
              <a:rPr lang="ja-JP" altLang="en-US" dirty="0"/>
              <a:t>独自フォーマットの動画</a:t>
            </a:r>
            <a:r>
              <a:rPr lang="ja-JP" altLang="en-US" dirty="0" smtClean="0"/>
              <a:t>広告</a:t>
            </a:r>
            <a:endParaRPr lang="ja-JP" altLang="en-US" dirty="0"/>
          </a:p>
        </p:txBody>
      </p:sp>
      <p:sp>
        <p:nvSpPr>
          <p:cNvPr id="7" name="テキスト プレースホルダー 6"/>
          <p:cNvSpPr>
            <a:spLocks noGrp="1"/>
          </p:cNvSpPr>
          <p:nvPr>
            <p:ph type="body" sz="quarter" idx="19"/>
          </p:nvPr>
        </p:nvSpPr>
        <p:spPr>
          <a:xfrm>
            <a:off x="177544" y="5361978"/>
            <a:ext cx="4773600" cy="916642"/>
          </a:xfrm>
        </p:spPr>
        <p:txBody>
          <a:bodyPr/>
          <a:lstStyle/>
          <a:p>
            <a:r>
              <a:rPr kumimoji="1" lang="ja-JP" altLang="en-US" dirty="0" smtClean="0"/>
              <a:t>注意事項</a:t>
            </a:r>
            <a:endParaRPr kumimoji="1" lang="en-US" altLang="ja-JP" dirty="0" smtClean="0"/>
          </a:p>
          <a:p>
            <a:pPr lvl="1"/>
            <a:r>
              <a:rPr lang="ja-JP" altLang="en-US" dirty="0">
                <a:latin typeface="メイリオ" panose="020B0604030504040204" pitchFamily="50" charset="-128"/>
                <a:ea typeface="メイリオ" panose="020B0604030504040204" pitchFamily="50" charset="-128"/>
              </a:rPr>
              <a:t>掲載開始日の</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営業日前</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時までに原稿の事前確認</a:t>
            </a:r>
            <a:r>
              <a:rPr lang="ja-JP" altLang="en-US" dirty="0">
                <a:latin typeface="メイリオ" panose="020B0604030504040204" pitchFamily="50" charset="-128"/>
                <a:ea typeface="メイリオ" panose="020B0604030504040204" pitchFamily="50" charset="-128"/>
              </a:rPr>
              <a:t>をさせて頂きます。</a:t>
            </a:r>
            <a:endParaRPr lang="en-US" altLang="ja-JP" dirty="0">
              <a:latin typeface="メイリオ" panose="020B0604030504040204" pitchFamily="50" charset="-128"/>
              <a:ea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rPr>
              <a:t>入稿期限は</a:t>
            </a:r>
            <a:r>
              <a:rPr lang="ja-JP" altLang="en-US" dirty="0">
                <a:solidFill>
                  <a:srgbClr val="FF0000"/>
                </a:solidFill>
                <a:latin typeface="メイリオ" panose="020B0604030504040204" pitchFamily="50" charset="-128"/>
                <a:ea typeface="メイリオ" panose="020B0604030504040204" pitchFamily="50" charset="-128"/>
              </a:rPr>
              <a:t>掲載開始日の</a:t>
            </a:r>
            <a:r>
              <a:rPr lang="en-US" altLang="ja-JP" dirty="0">
                <a:solidFill>
                  <a:srgbClr val="FF0000"/>
                </a:solidFill>
                <a:latin typeface="メイリオ" panose="020B0604030504040204" pitchFamily="50" charset="-128"/>
                <a:ea typeface="メイリオ" panose="020B0604030504040204" pitchFamily="50" charset="-128"/>
              </a:rPr>
              <a:t>10</a:t>
            </a:r>
            <a:r>
              <a:rPr lang="ja-JP" altLang="en-US" dirty="0">
                <a:solidFill>
                  <a:srgbClr val="FF0000"/>
                </a:solidFill>
                <a:latin typeface="メイリオ" panose="020B0604030504040204" pitchFamily="50" charset="-128"/>
                <a:ea typeface="メイリオ" panose="020B0604030504040204" pitchFamily="50" charset="-128"/>
              </a:rPr>
              <a:t>営業日前</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時迄</a:t>
            </a:r>
            <a:r>
              <a:rPr lang="ja-JP" altLang="en-US" dirty="0">
                <a:latin typeface="メイリオ" panose="020B0604030504040204" pitchFamily="50" charset="-128"/>
                <a:ea typeface="メイリオ" panose="020B0604030504040204" pitchFamily="50" charset="-128"/>
              </a:rPr>
              <a:t>です。</a:t>
            </a:r>
          </a:p>
          <a:p>
            <a:pPr lvl="1"/>
            <a:r>
              <a:rPr kumimoji="1" lang="ja-JP" altLang="en-US" dirty="0" smtClean="0"/>
              <a:t>株式会社アイスタイルの掲載基準にそぐわない内容の原稿は修正して頂く場合がございます。</a:t>
            </a:r>
          </a:p>
          <a:p>
            <a:pPr lvl="1"/>
            <a:r>
              <a:rPr kumimoji="1" lang="ja-JP" altLang="en-US" dirty="0" smtClean="0"/>
              <a:t>ページデザイン、掲載位置は変更になる場合があります。また、新サイトや新コンテンツの追加、変更に伴いバナーの掲載面が追加、変更となる場合がございます。</a:t>
            </a:r>
          </a:p>
          <a:p>
            <a:pPr lvl="1"/>
            <a:r>
              <a:rPr kumimoji="1" lang="en-US" altLang="ja-JP" dirty="0" smtClean="0"/>
              <a:t>View</a:t>
            </a:r>
            <a:r>
              <a:rPr kumimoji="1" lang="ja-JP" altLang="en-US" dirty="0" smtClean="0"/>
              <a:t>保証のメニューとなります。掲載期間内で申込</a:t>
            </a:r>
            <a:r>
              <a:rPr kumimoji="1" lang="en-US" altLang="ja-JP" dirty="0" smtClean="0"/>
              <a:t>View</a:t>
            </a:r>
            <a:r>
              <a:rPr kumimoji="1" lang="ja-JP" altLang="en-US" dirty="0" smtClean="0"/>
              <a:t>数を配信するため、配信量は日によって変動致します。</a:t>
            </a:r>
            <a:endParaRPr kumimoji="1" lang="en-US" altLang="ja-JP" dirty="0" smtClean="0"/>
          </a:p>
        </p:txBody>
      </p:sp>
      <p:sp>
        <p:nvSpPr>
          <p:cNvPr id="9" name="テキスト プレースホルダー 8"/>
          <p:cNvSpPr>
            <a:spLocks noGrp="1"/>
          </p:cNvSpPr>
          <p:nvPr>
            <p:ph type="body" sz="quarter" idx="21"/>
          </p:nvPr>
        </p:nvSpPr>
        <p:spPr>
          <a:xfrm>
            <a:off x="4953001" y="5361978"/>
            <a:ext cx="4656138" cy="916641"/>
          </a:xfrm>
        </p:spPr>
        <p:txBody>
          <a:bodyPr/>
          <a:lstStyle/>
          <a:p>
            <a:pPr lvl="1"/>
            <a:endParaRPr lang="en-US" altLang="ja-JP" dirty="0" smtClean="0"/>
          </a:p>
          <a:p>
            <a:pPr lvl="1"/>
            <a:r>
              <a:rPr lang="ja-JP" altLang="en-US" dirty="0" smtClean="0"/>
              <a:t>推奨環</a:t>
            </a:r>
            <a:r>
              <a:rPr lang="ja-JP" altLang="en-US" dirty="0"/>
              <a:t>境内であって</a:t>
            </a:r>
            <a:r>
              <a:rPr lang="ja-JP" altLang="en-US" dirty="0" smtClean="0"/>
              <a:t>もユーザーの</a:t>
            </a:r>
            <a:r>
              <a:rPr lang="ja-JP" altLang="en-US" dirty="0"/>
              <a:t>通信環境や端末仕様によっては動画が正しく再生</a:t>
            </a:r>
            <a:r>
              <a:rPr lang="ja-JP" altLang="en-US" dirty="0" smtClean="0"/>
              <a:t>されない、または表示されない場合</a:t>
            </a:r>
            <a:r>
              <a:rPr lang="ja-JP" altLang="en-US" dirty="0"/>
              <a:t>がございます。　</a:t>
            </a:r>
          </a:p>
          <a:p>
            <a:pPr lvl="1"/>
            <a:r>
              <a:rPr lang="ja-JP" altLang="en-US" dirty="0"/>
              <a:t>入稿頂く動画広告素材に関しましては、必ず、知的財産権をはじめとするインターネット上での広告配信に関する各種権利の処理が済んでいるものをご入稿ください。</a:t>
            </a:r>
          </a:p>
          <a:p>
            <a:pPr lvl="1"/>
            <a:r>
              <a:rPr lang="ja-JP" altLang="en-US" dirty="0"/>
              <a:t>万が一、権利処理に不備があり、第三者の権利を侵害したという理由で、損害賠償請求等、何らかの請求が生じたとしても、弊社は責任を一切負いかねますので、ご了承ください。権利処理の代行は一切行いません。</a:t>
            </a:r>
            <a:endParaRPr kumimoji="1" lang="ja-JP" altLang="en-US" dirty="0"/>
          </a:p>
        </p:txBody>
      </p:sp>
      <p:graphicFrame>
        <p:nvGraphicFramePr>
          <p:cNvPr id="18" name="表 17"/>
          <p:cNvGraphicFramePr>
            <a:graphicFrameLocks noGrp="1"/>
          </p:cNvGraphicFramePr>
          <p:nvPr>
            <p:extLst>
              <p:ext uri="{D42A27DB-BD31-4B8C-83A1-F6EECF244321}">
                <p14:modId xmlns:p14="http://schemas.microsoft.com/office/powerpoint/2010/main" val="699639961"/>
              </p:ext>
            </p:extLst>
          </p:nvPr>
        </p:nvGraphicFramePr>
        <p:xfrm>
          <a:off x="329944" y="3203038"/>
          <a:ext cx="4623056" cy="1990725"/>
        </p:xfrm>
        <a:graphic>
          <a:graphicData uri="http://schemas.openxmlformats.org/drawingml/2006/table">
            <a:tbl>
              <a:tblPr>
                <a:tableStyleId>{2D5ABB26-0587-4C30-8999-92F81FD0307C}</a:tableStyleId>
              </a:tblPr>
              <a:tblGrid>
                <a:gridCol w="1220824"/>
                <a:gridCol w="3402232"/>
              </a:tblGrid>
              <a:tr h="180975">
                <a:tc>
                  <a:txBody>
                    <a:bodyPr/>
                    <a:lstStyle/>
                    <a:p>
                      <a:pPr algn="l" fontAlgn="ctr"/>
                      <a:r>
                        <a:rPr lang="ja-JP" altLang="en-US" sz="800" u="none" strike="noStrike" dirty="0" smtClean="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スマートフォン版中面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保証形態</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a:solidFill>
                            <a:schemeClr val="tx1">
                              <a:lumMod val="65000"/>
                              <a:lumOff val="35000"/>
                            </a:schemeClr>
                          </a:solidFill>
                          <a:effectLst/>
                          <a:latin typeface="+mn-ea"/>
                          <a:ea typeface="+mn-ea"/>
                        </a:rPr>
                        <a:t>View</a:t>
                      </a:r>
                      <a:r>
                        <a:rPr lang="ja-JP" altLang="en-US" sz="800" u="none" strike="noStrike" dirty="0" smtClean="0">
                          <a:solidFill>
                            <a:schemeClr val="tx1">
                              <a:lumMod val="65000"/>
                              <a:lumOff val="35000"/>
                            </a:schemeClr>
                          </a:solidFill>
                          <a:effectLst/>
                          <a:latin typeface="+mn-ea"/>
                          <a:ea typeface="+mn-ea"/>
                        </a:rPr>
                        <a:t>保証</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掲載位置</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中面ヘッダ　オーバーレイ枠</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差替え</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差替え不可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動画秒数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15</a:t>
                      </a:r>
                      <a:r>
                        <a:rPr lang="ja-JP" altLang="en-US" sz="800" u="none" strike="noStrike" dirty="0" smtClean="0">
                          <a:solidFill>
                            <a:schemeClr val="tx1">
                              <a:lumMod val="65000"/>
                              <a:lumOff val="35000"/>
                            </a:schemeClr>
                          </a:solidFill>
                          <a:effectLst/>
                          <a:latin typeface="+mn-ea"/>
                          <a:ea typeface="+mn-ea"/>
                        </a:rPr>
                        <a:t>秒推奨</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入稿素材</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a:solidFill>
                            <a:schemeClr val="tx1">
                              <a:lumMod val="65000"/>
                              <a:lumOff val="35000"/>
                            </a:schemeClr>
                          </a:solidFill>
                          <a:effectLst/>
                          <a:latin typeface="+mn-ea"/>
                          <a:ea typeface="+mn-ea"/>
                        </a:rPr>
                        <a:t>①動画　②タイトルテキスト　③字幕　④リンク先</a:t>
                      </a:r>
                      <a:r>
                        <a:rPr lang="en-US" altLang="ja-JP" sz="800" u="none" strike="noStrike">
                          <a:solidFill>
                            <a:schemeClr val="tx1">
                              <a:lumMod val="65000"/>
                              <a:lumOff val="35000"/>
                            </a:schemeClr>
                          </a:solidFill>
                          <a:effectLst/>
                          <a:latin typeface="+mn-ea"/>
                          <a:ea typeface="+mn-ea"/>
                        </a:rPr>
                        <a:t>URL</a:t>
                      </a:r>
                      <a:r>
                        <a:rPr lang="ja-JP" altLang="en-US" sz="800" u="none" strike="noStrike">
                          <a:solidFill>
                            <a:schemeClr val="tx1">
                              <a:lumMod val="65000"/>
                              <a:lumOff val="35000"/>
                            </a:schemeClr>
                          </a:solidFill>
                          <a:effectLst/>
                          <a:latin typeface="+mn-ea"/>
                          <a:ea typeface="+mn-ea"/>
                        </a:rPr>
                        <a:t>（任意）</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原稿規定・仕様・容量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別紙</a:t>
                      </a:r>
                      <a:r>
                        <a:rPr lang="ja-JP" altLang="en-US" sz="800" u="none" strike="noStrike" dirty="0" smtClean="0">
                          <a:solidFill>
                            <a:schemeClr val="tx1">
                              <a:lumMod val="65000"/>
                              <a:lumOff val="35000"/>
                            </a:schemeClr>
                          </a:solidFill>
                          <a:effectLst/>
                          <a:latin typeface="+mn-ea"/>
                          <a:ea typeface="+mn-ea"/>
                        </a:rPr>
                        <a:t>「広告レギュレーション」「仕様詳細」を</a:t>
                      </a:r>
                      <a:r>
                        <a:rPr lang="ja-JP" altLang="en-US" sz="800" u="none" strike="noStrike" dirty="0">
                          <a:solidFill>
                            <a:schemeClr val="tx1">
                              <a:lumMod val="65000"/>
                              <a:lumOff val="35000"/>
                            </a:schemeClr>
                          </a:solidFill>
                          <a:effectLst/>
                          <a:latin typeface="+mn-ea"/>
                          <a:ea typeface="+mn-ea"/>
                        </a:rPr>
                        <a:t>お読みください。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gridSpan="2">
                  <a:txBody>
                    <a:bodyPr/>
                    <a:lstStyle/>
                    <a:p>
                      <a:pPr algn="l" fontAlgn="ct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週間あたり最低</a:t>
                      </a:r>
                      <a:r>
                        <a:rPr lang="en-US" altLang="ja-JP" sz="800" u="none" strike="noStrike" dirty="0" smtClean="0">
                          <a:solidFill>
                            <a:schemeClr val="tx1">
                              <a:lumMod val="65000"/>
                              <a:lumOff val="35000"/>
                            </a:schemeClr>
                          </a:solidFill>
                          <a:effectLst/>
                          <a:latin typeface="+mn-ea"/>
                          <a:ea typeface="+mn-ea"/>
                        </a:rPr>
                        <a:t>357,143view</a:t>
                      </a:r>
                      <a:r>
                        <a:rPr lang="ja-JP" altLang="en-US" sz="800" u="none" strike="noStrike" dirty="0" smtClean="0">
                          <a:solidFill>
                            <a:schemeClr val="tx1">
                              <a:lumMod val="65000"/>
                              <a:lumOff val="35000"/>
                            </a:schemeClr>
                          </a:solidFill>
                          <a:effectLst/>
                          <a:latin typeface="+mn-ea"/>
                          <a:ea typeface="+mn-ea"/>
                        </a:rPr>
                        <a:t>からご購入いただけます。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hMerge="1">
                  <a:txBody>
                    <a:bodyPr/>
                    <a:lstStyle/>
                    <a:p>
                      <a:pPr algn="l" fontAlgn="ctr"/>
                      <a:endParaRPr lang="ja-JP" altLang="en-US" sz="800" b="0" i="0" u="none" strike="noStrike" dirty="0">
                        <a:solidFill>
                          <a:srgbClr val="000000"/>
                        </a:solidFill>
                        <a:effectLst/>
                        <a:latin typeface="+mn-ea"/>
                        <a:ea typeface="+mn-ea"/>
                      </a:endParaRPr>
                    </a:p>
                  </a:txBody>
                  <a:tcPr marL="9525" marR="9525" marT="9525" marB="0" anchor="ctr"/>
                </a:tc>
              </a:tr>
              <a:tr h="180975">
                <a:tc gridSpan="2">
                  <a:txBody>
                    <a:bodyPr/>
                    <a:lstStyle/>
                    <a:p>
                      <a:pPr algn="l" fontAlgn="ctr"/>
                      <a:r>
                        <a:rPr lang="en-US" altLang="zh-CN" sz="800" u="none" strike="noStrike" dirty="0" smtClean="0">
                          <a:solidFill>
                            <a:schemeClr val="tx1">
                              <a:lumMod val="65000"/>
                              <a:lumOff val="35000"/>
                            </a:schemeClr>
                          </a:solidFill>
                          <a:effectLst/>
                          <a:latin typeface="+mn-ea"/>
                          <a:ea typeface="+mn-ea"/>
                        </a:rPr>
                        <a:t>※view</a:t>
                      </a:r>
                      <a:r>
                        <a:rPr lang="zh-CN" altLang="en-US" sz="800" u="none" strike="noStrike" dirty="0" smtClean="0">
                          <a:solidFill>
                            <a:schemeClr val="tx1">
                              <a:lumMod val="65000"/>
                              <a:lumOff val="35000"/>
                            </a:schemeClr>
                          </a:solidFill>
                          <a:effectLst/>
                          <a:latin typeface="+mn-ea"/>
                          <a:ea typeface="+mn-ea"/>
                        </a:rPr>
                        <a:t>数</a:t>
                      </a:r>
                      <a:r>
                        <a:rPr lang="en-US" altLang="zh-CN" sz="800" u="none" strike="noStrike" dirty="0" smtClean="0">
                          <a:solidFill>
                            <a:schemeClr val="tx1">
                              <a:lumMod val="65000"/>
                              <a:lumOff val="35000"/>
                            </a:schemeClr>
                          </a:solidFill>
                          <a:effectLst/>
                          <a:latin typeface="+mn-ea"/>
                          <a:ea typeface="+mn-ea"/>
                        </a:rPr>
                        <a:t>=</a:t>
                      </a:r>
                      <a:r>
                        <a:rPr lang="zh-CN" altLang="en-US" sz="800" u="none" strike="noStrike" dirty="0" smtClean="0">
                          <a:solidFill>
                            <a:schemeClr val="tx1">
                              <a:lumMod val="65000"/>
                              <a:lumOff val="35000"/>
                            </a:schemeClr>
                          </a:solidFill>
                          <a:effectLst/>
                          <a:latin typeface="+mn-ea"/>
                          <a:ea typeface="+mn-ea"/>
                        </a:rPr>
                        <a:t>再生開始数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hMerge="1">
                  <a:txBody>
                    <a:bodyPr/>
                    <a:lstStyle/>
                    <a:p>
                      <a:pPr algn="l" fontAlgn="ctr"/>
                      <a:endParaRPr lang="ja-JP" altLang="en-US" sz="800" b="0" i="0" u="none" strike="noStrike" dirty="0">
                        <a:solidFill>
                          <a:srgbClr val="000000"/>
                        </a:solidFill>
                        <a:effectLst/>
                        <a:latin typeface="+mn-ea"/>
                        <a:ea typeface="+mn-ea"/>
                      </a:endParaRPr>
                    </a:p>
                  </a:txBody>
                  <a:tcPr marL="9525" marR="9525" marT="9525" marB="0" anchor="ctr"/>
                </a:tc>
              </a:tr>
            </a:tbl>
          </a:graphicData>
        </a:graphic>
      </p:graphicFrame>
      <p:graphicFrame>
        <p:nvGraphicFramePr>
          <p:cNvPr id="21" name="表 20"/>
          <p:cNvGraphicFramePr>
            <a:graphicFrameLocks noGrp="1"/>
          </p:cNvGraphicFramePr>
          <p:nvPr>
            <p:extLst>
              <p:ext uri="{D42A27DB-BD31-4B8C-83A1-F6EECF244321}">
                <p14:modId xmlns:p14="http://schemas.microsoft.com/office/powerpoint/2010/main" val="873112017"/>
              </p:ext>
            </p:extLst>
          </p:nvPr>
        </p:nvGraphicFramePr>
        <p:xfrm>
          <a:off x="276224" y="2575678"/>
          <a:ext cx="4676776" cy="552450"/>
        </p:xfrm>
        <a:graphic>
          <a:graphicData uri="http://schemas.openxmlformats.org/drawingml/2006/table">
            <a:tbl>
              <a:tblPr/>
              <a:tblGrid>
                <a:gridCol w="1282537"/>
                <a:gridCol w="675622"/>
                <a:gridCol w="217573"/>
                <a:gridCol w="354988"/>
                <a:gridCol w="575424"/>
                <a:gridCol w="747193"/>
                <a:gridCol w="217573"/>
                <a:gridCol w="605866"/>
              </a:tblGrid>
              <a:tr h="190500">
                <a:tc>
                  <a:txBody>
                    <a:bodyPr/>
                    <a:lstStyle/>
                    <a:p>
                      <a:pPr algn="ctr" rtl="0" fontAlgn="ctr"/>
                      <a:r>
                        <a:rPr lang="ja-JP" altLang="en-US" sz="800" b="0" i="0" u="none" strike="noStrike" dirty="0">
                          <a:solidFill>
                            <a:srgbClr val="595959"/>
                          </a:solidFill>
                          <a:effectLst/>
                          <a:latin typeface="メイリオ"/>
                        </a:rPr>
                        <a:t>メニュー名</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rtl="0" fontAlgn="ctr"/>
                      <a:r>
                        <a:rPr lang="en-US" sz="800" b="0" i="0" u="none" strike="noStrike">
                          <a:solidFill>
                            <a:srgbClr val="595959"/>
                          </a:solidFill>
                          <a:effectLst/>
                          <a:latin typeface="メイリオ"/>
                        </a:rPr>
                        <a:t>view</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a:txBody>
                    <a:bodyPr/>
                    <a:lstStyle/>
                    <a:p>
                      <a:pPr algn="ctr" rtl="0" fontAlgn="ctr"/>
                      <a:r>
                        <a:rPr lang="en-US" sz="800" b="0" i="0" u="none" strike="noStrike">
                          <a:solidFill>
                            <a:srgbClr val="595959"/>
                          </a:solidFill>
                          <a:effectLst/>
                          <a:latin typeface="メイリオ"/>
                        </a:rPr>
                        <a:t>view</a:t>
                      </a:r>
                      <a:r>
                        <a:rPr lang="ja-JP" altLang="en-US" sz="800" b="0" i="0" u="none" strike="noStrike">
                          <a:solidFill>
                            <a:srgbClr val="595959"/>
                          </a:solidFill>
                          <a:effectLst/>
                          <a:latin typeface="メイリオ"/>
                        </a:rPr>
                        <a:t>単価</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2">
                  <a:txBody>
                    <a:bodyPr/>
                    <a:lstStyle/>
                    <a:p>
                      <a:pPr algn="ctr" rtl="0" fontAlgn="ctr"/>
                      <a:r>
                        <a:rPr lang="ja-JP" altLang="en-US" sz="800" b="0" i="0" u="none" strike="noStrike">
                          <a:solidFill>
                            <a:srgbClr val="595959"/>
                          </a:solidFill>
                          <a:effectLst/>
                          <a:latin typeface="メイリオ"/>
                        </a:rPr>
                        <a:t>販売価格</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rtl="0" fontAlgn="ctr"/>
                      <a:r>
                        <a:rPr lang="ja-JP" altLang="en-US" sz="800" b="0" i="0" u="none" strike="noStrike">
                          <a:solidFill>
                            <a:srgbClr val="595959"/>
                          </a:solidFill>
                          <a:effectLst/>
                          <a:latin typeface="メイリオ"/>
                        </a:rPr>
                        <a:t>掲載期間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180975">
                <a:tc>
                  <a:txBody>
                    <a:bodyPr/>
                    <a:lstStyle/>
                    <a:p>
                      <a:pPr algn="ctr" rtl="0" fontAlgn="ctr"/>
                      <a:r>
                        <a:rPr lang="en-US" altLang="ja-JP" sz="800" b="0" i="0" u="none" strike="noStrike" dirty="0" err="1" smtClean="0">
                          <a:solidFill>
                            <a:srgbClr val="595959"/>
                          </a:solidFill>
                          <a:effectLst/>
                          <a:latin typeface="メイリオ"/>
                        </a:rPr>
                        <a:t>VideoAd</a:t>
                      </a:r>
                      <a:r>
                        <a:rPr lang="ja-JP" altLang="en-US" sz="800" b="0" i="0" u="none" strike="noStrike" dirty="0" smtClean="0">
                          <a:solidFill>
                            <a:srgbClr val="595959"/>
                          </a:solidFill>
                          <a:effectLst/>
                          <a:latin typeface="メイリオ"/>
                        </a:rPr>
                        <a:t>レギュラー</a:t>
                      </a:r>
                      <a:endParaRPr lang="ja-JP" altLang="en-US"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rgbClr val="595959"/>
                          </a:solidFill>
                          <a:effectLst/>
                          <a:latin typeface="メイリオ"/>
                        </a:rPr>
                        <a:t>357,143</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view</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ja-JP" altLang="en-US" sz="800" b="0" i="0" u="none" strike="noStrike" dirty="0">
                          <a:solidFill>
                            <a:srgbClr val="595959"/>
                          </a:solidFill>
                          <a:effectLst/>
                          <a:latin typeface="メイリオ"/>
                        </a:rPr>
                        <a:t>＠</a:t>
                      </a:r>
                      <a:r>
                        <a:rPr lang="en-US" altLang="ja-JP" sz="800" b="0" i="0" u="none" strike="noStrike" dirty="0">
                          <a:solidFill>
                            <a:srgbClr val="595959"/>
                          </a:solidFill>
                          <a:effectLst/>
                          <a:latin typeface="メイリオ"/>
                        </a:rPr>
                        <a:t>¥</a:t>
                      </a:r>
                      <a:r>
                        <a:rPr lang="en-US" altLang="ja-JP" sz="800" b="0" i="0" u="none" strike="noStrike" dirty="0" smtClean="0">
                          <a:solidFill>
                            <a:srgbClr val="595959"/>
                          </a:solidFill>
                          <a:effectLst/>
                          <a:latin typeface="メイリオ"/>
                        </a:rPr>
                        <a:t>2.800</a:t>
                      </a:r>
                      <a:endParaRPr lang="en-US" altLang="ja-JP"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¥1,000,000</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a:solidFill>
                            <a:srgbClr val="595959"/>
                          </a:solidFill>
                          <a:effectLst/>
                          <a:latin typeface="メイリオ"/>
                        </a:rPr>
                        <a:t>1</a:t>
                      </a:r>
                      <a:r>
                        <a:rPr lang="ja-JP" altLang="en-US" sz="800" b="0" i="0" u="none" strike="noStrike" dirty="0">
                          <a:solidFill>
                            <a:srgbClr val="595959"/>
                          </a:solidFill>
                          <a:effectLst/>
                          <a:latin typeface="メイリオ"/>
                        </a:rPr>
                        <a:t>週間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180975">
                <a:tc>
                  <a:txBody>
                    <a:bodyPr/>
                    <a:lstStyle/>
                    <a:p>
                      <a:pPr algn="ctr" rtl="0" fontAlgn="ctr"/>
                      <a:r>
                        <a:rPr lang="en-US" altLang="ja-JP" sz="800" b="0" i="0" u="none" strike="noStrike" dirty="0" err="1" smtClean="0">
                          <a:solidFill>
                            <a:srgbClr val="595959"/>
                          </a:solidFill>
                          <a:effectLst/>
                          <a:latin typeface="メイリオ"/>
                        </a:rPr>
                        <a:t>VideoAd</a:t>
                      </a:r>
                      <a:r>
                        <a:rPr lang="ja-JP" altLang="en-US" sz="800" b="0" i="0" u="none" strike="noStrike" dirty="0" smtClean="0">
                          <a:solidFill>
                            <a:srgbClr val="595959"/>
                          </a:solidFill>
                          <a:effectLst/>
                          <a:latin typeface="メイリオ"/>
                        </a:rPr>
                        <a:t>レギュラー</a:t>
                      </a:r>
                      <a:endParaRPr lang="ja-JP" altLang="en-US"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メイリオ"/>
                        </a:rPr>
                        <a:t>1,785,714</a:t>
                      </a:r>
                      <a:endParaRPr lang="en-US" altLang="ja-JP"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rgbClr val="595959"/>
                          </a:solidFill>
                          <a:effectLst/>
                          <a:latin typeface="メイリオ"/>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dirty="0">
                          <a:solidFill>
                            <a:srgbClr val="595959"/>
                          </a:solidFill>
                          <a:effectLst/>
                          <a:latin typeface="メイリオ"/>
                        </a:rPr>
                        <a:t>view</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ja-JP" altLang="en-US" sz="800" b="0" i="0" u="none" strike="noStrike" dirty="0">
                          <a:solidFill>
                            <a:srgbClr val="595959"/>
                          </a:solidFill>
                          <a:effectLst/>
                          <a:latin typeface="メイリオ"/>
                        </a:rPr>
                        <a:t>＠</a:t>
                      </a:r>
                      <a:r>
                        <a:rPr lang="en-US" altLang="ja-JP" sz="800" b="0" i="0" u="none" strike="noStrike" dirty="0">
                          <a:solidFill>
                            <a:srgbClr val="595959"/>
                          </a:solidFill>
                          <a:effectLst/>
                          <a:latin typeface="メイリオ"/>
                        </a:rPr>
                        <a:t>¥</a:t>
                      </a:r>
                      <a:r>
                        <a:rPr lang="en-US" altLang="ja-JP" sz="800" b="0" i="0" u="none" strike="noStrike" dirty="0" smtClean="0">
                          <a:solidFill>
                            <a:srgbClr val="595959"/>
                          </a:solidFill>
                          <a:effectLst/>
                          <a:latin typeface="メイリオ"/>
                        </a:rPr>
                        <a:t>2.800</a:t>
                      </a:r>
                      <a:endParaRPr lang="en-US" altLang="ja-JP"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メイリオ"/>
                        </a:rPr>
                        <a:t>¥5,000,000</a:t>
                      </a:r>
                      <a:endParaRPr lang="en-US" altLang="ja-JP" sz="800" b="0" i="0" u="none" strike="noStrike" dirty="0">
                        <a:solidFill>
                          <a:srgbClr val="595959"/>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a:solidFill>
                            <a:srgbClr val="595959"/>
                          </a:solidFill>
                          <a:effectLst/>
                          <a:latin typeface="メイリオ"/>
                        </a:rPr>
                        <a:t>2</a:t>
                      </a:r>
                      <a:r>
                        <a:rPr lang="ja-JP" altLang="en-US" sz="800" b="0" i="0" u="none" strike="noStrike" dirty="0">
                          <a:solidFill>
                            <a:srgbClr val="595959"/>
                          </a:solidFill>
                          <a:effectLst/>
                          <a:latin typeface="メイリオ"/>
                        </a:rPr>
                        <a:t>週間～</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pic>
        <p:nvPicPr>
          <p:cNvPr id="48" name="Picture 6"/>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650696" y="1646165"/>
            <a:ext cx="1549400" cy="492125"/>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pic>
      <p:sp>
        <p:nvSpPr>
          <p:cNvPr id="59" name="テキスト ボックス 5"/>
          <p:cNvSpPr txBox="1">
            <a:spLocks noChangeArrowheads="1"/>
          </p:cNvSpPr>
          <p:nvPr/>
        </p:nvSpPr>
        <p:spPr bwMode="auto">
          <a:xfrm>
            <a:off x="5329669" y="4394056"/>
            <a:ext cx="2400300" cy="8617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00" b="1" dirty="0">
                <a:solidFill>
                  <a:schemeClr val="bg1"/>
                </a:solidFill>
                <a:latin typeface="+mn-ea"/>
                <a:ea typeface="+mn-ea"/>
                <a:cs typeface="Meiryo UI" pitchFamily="50" charset="-128"/>
              </a:rPr>
              <a:t>再生完了後</a:t>
            </a:r>
            <a:r>
              <a:rPr lang="ja-JP" altLang="en-US" sz="1000" b="1" dirty="0" smtClean="0">
                <a:solidFill>
                  <a:schemeClr val="bg1"/>
                </a:solidFill>
                <a:latin typeface="+mn-ea"/>
                <a:ea typeface="+mn-ea"/>
                <a:cs typeface="Meiryo UI" pitchFamily="50" charset="-128"/>
              </a:rPr>
              <a:t>、</a:t>
            </a:r>
            <a:endParaRPr lang="en-US" altLang="ja-JP" sz="1000" b="1" dirty="0" smtClean="0">
              <a:solidFill>
                <a:schemeClr val="bg1"/>
              </a:solidFill>
              <a:latin typeface="+mn-ea"/>
              <a:ea typeface="+mn-ea"/>
              <a:cs typeface="Meiryo UI" pitchFamily="50" charset="-128"/>
            </a:endParaRPr>
          </a:p>
          <a:p>
            <a:pPr algn="ctr" eaLnBrk="1" hangingPunct="1"/>
            <a:r>
              <a:rPr lang="ja-JP" altLang="en-US" sz="1000" b="1" dirty="0" smtClean="0">
                <a:solidFill>
                  <a:schemeClr val="bg1"/>
                </a:solidFill>
                <a:latin typeface="+mn-ea"/>
                <a:ea typeface="+mn-ea"/>
                <a:cs typeface="Meiryo UI" pitchFamily="50" charset="-128"/>
              </a:rPr>
              <a:t>ページ</a:t>
            </a:r>
            <a:r>
              <a:rPr lang="ja-JP" altLang="en-US" sz="1000" b="1" dirty="0">
                <a:solidFill>
                  <a:schemeClr val="bg1"/>
                </a:solidFill>
                <a:latin typeface="+mn-ea"/>
                <a:ea typeface="+mn-ea"/>
                <a:cs typeface="Meiryo UI" pitchFamily="50" charset="-128"/>
              </a:rPr>
              <a:t>のスクロール動作</a:t>
            </a:r>
            <a:r>
              <a:rPr lang="ja-JP" altLang="en-US" sz="1000" b="1" dirty="0" smtClean="0">
                <a:solidFill>
                  <a:schemeClr val="bg1"/>
                </a:solidFill>
                <a:latin typeface="+mn-ea"/>
                <a:ea typeface="+mn-ea"/>
                <a:cs typeface="Meiryo UI" pitchFamily="50" charset="-128"/>
              </a:rPr>
              <a:t>で</a:t>
            </a:r>
            <a:endParaRPr lang="en-US" altLang="ja-JP" sz="1000" b="1" dirty="0" smtClean="0">
              <a:solidFill>
                <a:schemeClr val="bg1"/>
              </a:solidFill>
              <a:latin typeface="+mn-ea"/>
              <a:ea typeface="+mn-ea"/>
              <a:cs typeface="Meiryo UI" pitchFamily="50" charset="-128"/>
            </a:endParaRPr>
          </a:p>
          <a:p>
            <a:pPr algn="ctr" eaLnBrk="1" hangingPunct="1"/>
            <a:r>
              <a:rPr lang="en-US" altLang="ja-JP" sz="1000" b="1" dirty="0" smtClean="0">
                <a:solidFill>
                  <a:schemeClr val="bg1"/>
                </a:solidFill>
                <a:latin typeface="+mn-ea"/>
                <a:ea typeface="+mn-ea"/>
                <a:cs typeface="Meiryo UI" pitchFamily="50" charset="-128"/>
              </a:rPr>
              <a:t>100px</a:t>
            </a:r>
            <a:r>
              <a:rPr lang="ja-JP" altLang="en-US" sz="1000" b="1" dirty="0">
                <a:solidFill>
                  <a:schemeClr val="bg1"/>
                </a:solidFill>
                <a:latin typeface="+mn-ea"/>
                <a:ea typeface="+mn-ea"/>
                <a:cs typeface="Meiryo UI" pitchFamily="50" charset="-128"/>
              </a:rPr>
              <a:t>から</a:t>
            </a:r>
            <a:r>
              <a:rPr lang="en-US" altLang="ja-JP" sz="1000" b="1" dirty="0">
                <a:solidFill>
                  <a:schemeClr val="bg1"/>
                </a:solidFill>
                <a:latin typeface="+mn-ea"/>
                <a:ea typeface="+mn-ea"/>
                <a:cs typeface="Meiryo UI" pitchFamily="50" charset="-128"/>
              </a:rPr>
              <a:t>50px</a:t>
            </a:r>
            <a:r>
              <a:rPr lang="ja-JP" altLang="en-US" sz="1000" b="1" dirty="0" smtClean="0">
                <a:solidFill>
                  <a:schemeClr val="bg1"/>
                </a:solidFill>
                <a:latin typeface="+mn-ea"/>
                <a:ea typeface="+mn-ea"/>
                <a:cs typeface="Meiryo UI" pitchFamily="50" charset="-128"/>
              </a:rPr>
              <a:t>に</a:t>
            </a:r>
            <a:r>
              <a:rPr lang="ja-JP" altLang="en-US" sz="1000" b="1" dirty="0">
                <a:solidFill>
                  <a:schemeClr val="bg1"/>
                </a:solidFill>
                <a:latin typeface="+mn-ea"/>
                <a:ea typeface="+mn-ea"/>
                <a:cs typeface="Meiryo UI" pitchFamily="50" charset="-128"/>
              </a:rPr>
              <a:t>縮小</a:t>
            </a:r>
            <a:r>
              <a:rPr lang="ja-JP" altLang="en-US" sz="1000" b="1" dirty="0" smtClean="0">
                <a:solidFill>
                  <a:schemeClr val="bg1"/>
                </a:solidFill>
                <a:latin typeface="+mn-ea"/>
                <a:ea typeface="+mn-ea"/>
                <a:cs typeface="Meiryo UI" pitchFamily="50" charset="-128"/>
              </a:rPr>
              <a:t>。</a:t>
            </a:r>
            <a:r>
              <a:rPr lang="en-US" altLang="ja-JP" sz="1000" b="1" dirty="0" smtClean="0">
                <a:solidFill>
                  <a:schemeClr val="bg1"/>
                </a:solidFill>
                <a:latin typeface="+mn-ea"/>
                <a:ea typeface="+mn-ea"/>
                <a:cs typeface="Meiryo UI" pitchFamily="50" charset="-128"/>
              </a:rPr>
              <a:t/>
            </a:r>
            <a:br>
              <a:rPr lang="en-US" altLang="ja-JP" sz="1000" b="1" dirty="0" smtClean="0">
                <a:solidFill>
                  <a:schemeClr val="bg1"/>
                </a:solidFill>
                <a:latin typeface="+mn-ea"/>
                <a:ea typeface="+mn-ea"/>
                <a:cs typeface="Meiryo UI" pitchFamily="50" charset="-128"/>
              </a:rPr>
            </a:br>
            <a:r>
              <a:rPr lang="ja-JP" altLang="en-US" sz="1000" b="1" dirty="0">
                <a:solidFill>
                  <a:schemeClr val="bg1"/>
                </a:solidFill>
                <a:latin typeface="+mn-ea"/>
                <a:cs typeface="Meiryo UI" pitchFamily="50" charset="-128"/>
              </a:rPr>
              <a:t>「</a:t>
            </a:r>
            <a:r>
              <a:rPr lang="en-US" altLang="ja-JP" sz="1000" b="1" dirty="0">
                <a:solidFill>
                  <a:schemeClr val="bg1"/>
                </a:solidFill>
                <a:latin typeface="+mn-ea"/>
                <a:cs typeface="Meiryo UI" pitchFamily="50" charset="-128"/>
              </a:rPr>
              <a:t>×</a:t>
            </a:r>
            <a:r>
              <a:rPr lang="ja-JP" altLang="en-US" sz="1000" b="1" dirty="0">
                <a:solidFill>
                  <a:schemeClr val="bg1"/>
                </a:solidFill>
                <a:latin typeface="+mn-ea"/>
                <a:cs typeface="Meiryo UI" pitchFamily="50" charset="-128"/>
              </a:rPr>
              <a:t>」ボタンタップで広告非表示</a:t>
            </a:r>
            <a:r>
              <a:rPr lang="ja-JP" altLang="en-US" sz="1000" b="1" dirty="0" smtClean="0">
                <a:solidFill>
                  <a:schemeClr val="bg1"/>
                </a:solidFill>
                <a:latin typeface="+mn-ea"/>
                <a:cs typeface="Meiryo UI" pitchFamily="50" charset="-128"/>
              </a:rPr>
              <a:t>。</a:t>
            </a:r>
            <a:endParaRPr lang="en-US" altLang="ja-JP" sz="1000" b="1" dirty="0">
              <a:solidFill>
                <a:schemeClr val="bg1"/>
              </a:solidFill>
              <a:latin typeface="+mn-ea"/>
              <a:ea typeface="+mn-ea"/>
              <a:cs typeface="Meiryo UI" pitchFamily="50" charset="-128"/>
            </a:endParaRPr>
          </a:p>
          <a:p>
            <a:pPr algn="ctr" eaLnBrk="1" hangingPunct="1"/>
            <a:r>
              <a:rPr lang="ja-JP" altLang="en-US" sz="1000" b="1" dirty="0">
                <a:solidFill>
                  <a:schemeClr val="bg1"/>
                </a:solidFill>
                <a:latin typeface="+mn-ea"/>
                <a:ea typeface="+mn-ea"/>
                <a:cs typeface="Meiryo UI" pitchFamily="50" charset="-128"/>
              </a:rPr>
              <a:t>実際の挙動がご確認いただけます→</a:t>
            </a:r>
            <a:endParaRPr lang="en-US" altLang="ja-JP" sz="1000" b="1" dirty="0">
              <a:solidFill>
                <a:schemeClr val="bg1"/>
              </a:solidFill>
              <a:latin typeface="+mn-ea"/>
              <a:ea typeface="+mn-ea"/>
              <a:cs typeface="Meiryo UI" pitchFamily="50" charset="-128"/>
            </a:endParaRPr>
          </a:p>
        </p:txBody>
      </p:sp>
      <p:grpSp>
        <p:nvGrpSpPr>
          <p:cNvPr id="61" name="グループ化 4"/>
          <p:cNvGrpSpPr>
            <a:grpSpLocks noChangeAspect="1"/>
          </p:cNvGrpSpPr>
          <p:nvPr/>
        </p:nvGrpSpPr>
        <p:grpSpPr bwMode="auto">
          <a:xfrm>
            <a:off x="7795244" y="1652662"/>
            <a:ext cx="1512887" cy="249238"/>
            <a:chOff x="8997291" y="2594125"/>
            <a:chExt cx="3111490" cy="511174"/>
          </a:xfrm>
        </p:grpSpPr>
        <p:sp>
          <p:nvSpPr>
            <p:cNvPr id="62" name="正方形/長方形 61"/>
            <p:cNvSpPr/>
            <p:nvPr/>
          </p:nvSpPr>
          <p:spPr>
            <a:xfrm>
              <a:off x="8997291" y="2594125"/>
              <a:ext cx="3111490" cy="511174"/>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b="1" dirty="0">
                <a:latin typeface="+mn-ea"/>
                <a:cs typeface="Meiryo UI" panose="020B0604030504040204" pitchFamily="50" charset="-128"/>
              </a:endParaRPr>
            </a:p>
          </p:txBody>
        </p:sp>
        <p:sp>
          <p:nvSpPr>
            <p:cNvPr id="63" name="正方形/長方形 62"/>
            <p:cNvSpPr/>
            <p:nvPr/>
          </p:nvSpPr>
          <p:spPr>
            <a:xfrm>
              <a:off x="9003821" y="2649476"/>
              <a:ext cx="1439839" cy="413496"/>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dirty="0">
                <a:latin typeface="+mn-ea"/>
                <a:cs typeface="Meiryo UI" panose="020B0604030504040204" pitchFamily="50" charset="-128"/>
              </a:endParaRPr>
            </a:p>
          </p:txBody>
        </p:sp>
        <p:sp>
          <p:nvSpPr>
            <p:cNvPr id="64" name="正方形/長方形 63"/>
            <p:cNvSpPr/>
            <p:nvPr/>
          </p:nvSpPr>
          <p:spPr>
            <a:xfrm>
              <a:off x="10443660" y="2652731"/>
              <a:ext cx="1655327" cy="400474"/>
            </a:xfrm>
            <a:prstGeom prst="rect">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dirty="0">
                <a:latin typeface="+mn-ea"/>
                <a:cs typeface="Meiryo UI" panose="020B0604030504040204" pitchFamily="50" charset="-128"/>
              </a:endParaRPr>
            </a:p>
          </p:txBody>
        </p:sp>
        <p:sp>
          <p:nvSpPr>
            <p:cNvPr id="65" name="二等辺三角形 64"/>
            <p:cNvSpPr/>
            <p:nvPr/>
          </p:nvSpPr>
          <p:spPr>
            <a:xfrm rot="5400000">
              <a:off x="9655367" y="2738763"/>
              <a:ext cx="136747" cy="179573"/>
            </a:xfrm>
            <a:prstGeom prst="triangle">
              <a:avLst/>
            </a:prstGeom>
            <a:solidFill>
              <a:schemeClr val="bg1">
                <a:lumMod val="95000"/>
              </a:schemeClr>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800">
                <a:latin typeface="+mn-ea"/>
                <a:cs typeface="Meiryo UI" panose="020B0604030504040204" pitchFamily="50" charset="-128"/>
              </a:endParaRPr>
            </a:p>
          </p:txBody>
        </p:sp>
      </p:grpSp>
      <p:pic>
        <p:nvPicPr>
          <p:cNvPr id="67" name="Picture 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447844" y="1702669"/>
            <a:ext cx="706437" cy="168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8" name="Rectangle 8"/>
          <p:cNvSpPr>
            <a:spLocks noChangeArrowheads="1"/>
          </p:cNvSpPr>
          <p:nvPr/>
        </p:nvSpPr>
        <p:spPr bwMode="auto">
          <a:xfrm>
            <a:off x="7776331" y="1666156"/>
            <a:ext cx="1522413" cy="246063"/>
          </a:xfrm>
          <a:prstGeom prst="rect">
            <a:avLst/>
          </a:prstGeom>
          <a:solidFill>
            <a:schemeClr val="accent4">
              <a:lumMod val="40000"/>
              <a:lumOff val="60000"/>
              <a:alpha val="50000"/>
            </a:schemeClr>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800">
              <a:solidFill>
                <a:srgbClr val="000000"/>
              </a:solidFill>
              <a:latin typeface="+mn-ea"/>
              <a:ea typeface="+mn-ea"/>
              <a:cs typeface="Meiryo UI" pitchFamily="50" charset="-128"/>
            </a:endParaRPr>
          </a:p>
        </p:txBody>
      </p:sp>
      <p:cxnSp>
        <p:nvCxnSpPr>
          <p:cNvPr id="69" name="直線矢印コネクタ 68"/>
          <p:cNvCxnSpPr/>
          <p:nvPr/>
        </p:nvCxnSpPr>
        <p:spPr>
          <a:xfrm>
            <a:off x="8959076" y="1670919"/>
            <a:ext cx="0" cy="220662"/>
          </a:xfrm>
          <a:prstGeom prst="straightConnector1">
            <a:avLst/>
          </a:prstGeom>
          <a:ln w="15875">
            <a:solidFill>
              <a:srgbClr val="FF5574"/>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58" name="Rectangle 8"/>
          <p:cNvSpPr>
            <a:spLocks noChangeArrowheads="1"/>
          </p:cNvSpPr>
          <p:nvPr/>
        </p:nvSpPr>
        <p:spPr bwMode="auto">
          <a:xfrm>
            <a:off x="5625296" y="1655690"/>
            <a:ext cx="1549400" cy="473075"/>
          </a:xfrm>
          <a:prstGeom prst="rect">
            <a:avLst/>
          </a:prstGeom>
          <a:solidFill>
            <a:schemeClr val="accent4">
              <a:lumMod val="40000"/>
              <a:lumOff val="60000"/>
              <a:alpha val="50000"/>
            </a:schemeClr>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800">
              <a:solidFill>
                <a:srgbClr val="000000"/>
              </a:solidFill>
              <a:latin typeface="+mn-ea"/>
              <a:ea typeface="+mn-ea"/>
              <a:cs typeface="Meiryo UI" pitchFamily="50" charset="-128"/>
            </a:endParaRPr>
          </a:p>
        </p:txBody>
      </p:sp>
      <p:cxnSp>
        <p:nvCxnSpPr>
          <p:cNvPr id="71" name="直線矢印コネクタ 70"/>
          <p:cNvCxnSpPr/>
          <p:nvPr/>
        </p:nvCxnSpPr>
        <p:spPr>
          <a:xfrm>
            <a:off x="6944508" y="1655690"/>
            <a:ext cx="0" cy="436563"/>
          </a:xfrm>
          <a:prstGeom prst="straightConnector1">
            <a:avLst/>
          </a:prstGeom>
          <a:ln w="15875">
            <a:solidFill>
              <a:srgbClr val="FF5574"/>
            </a:solidFill>
            <a:headEnd type="arrow"/>
            <a:tailEnd type="arrow"/>
          </a:ln>
        </p:spPr>
        <p:style>
          <a:lnRef idx="1">
            <a:schemeClr val="accent1"/>
          </a:lnRef>
          <a:fillRef idx="0">
            <a:schemeClr val="accent1"/>
          </a:fillRef>
          <a:effectRef idx="0">
            <a:schemeClr val="accent1"/>
          </a:effectRef>
          <a:fontRef idx="minor">
            <a:schemeClr val="tx1"/>
          </a:fontRef>
        </p:style>
      </p:cxnSp>
      <p:pic>
        <p:nvPicPr>
          <p:cNvPr id="35" name="図 34"/>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49" name="角丸四角形吹き出し 48"/>
          <p:cNvSpPr/>
          <p:nvPr/>
        </p:nvSpPr>
        <p:spPr>
          <a:xfrm>
            <a:off x="5783680" y="1105415"/>
            <a:ext cx="1786751" cy="374571"/>
          </a:xfrm>
          <a:prstGeom prst="wedgeRoundRectCallout">
            <a:avLst>
              <a:gd name="adj1" fmla="val -9745"/>
              <a:gd name="adj2" fmla="val 120038"/>
              <a:gd name="adj3" fmla="val 16667"/>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defRPr/>
            </a:pPr>
            <a:r>
              <a:rPr lang="ja-JP" altLang="en-US" sz="800" dirty="0">
                <a:solidFill>
                  <a:schemeClr val="tx1">
                    <a:lumMod val="65000"/>
                    <a:lumOff val="35000"/>
                  </a:schemeClr>
                </a:solidFill>
                <a:latin typeface="+mn-ea"/>
                <a:cs typeface="Meiryo UI" panose="020B0604030504040204" pitchFamily="50" charset="-128"/>
              </a:rPr>
              <a:t>動画＋キャッチコピー</a:t>
            </a:r>
            <a:r>
              <a:rPr lang="ja-JP" altLang="en-US" sz="800" dirty="0" smtClean="0">
                <a:solidFill>
                  <a:schemeClr val="tx1">
                    <a:lumMod val="65000"/>
                    <a:lumOff val="35000"/>
                  </a:schemeClr>
                </a:solidFill>
                <a:latin typeface="+mn-ea"/>
                <a:cs typeface="Meiryo UI" panose="020B0604030504040204" pitchFamily="50" charset="-128"/>
              </a:rPr>
              <a:t>で</a:t>
            </a:r>
            <a:endParaRPr lang="en-US" altLang="ja-JP" sz="800" dirty="0" smtClean="0">
              <a:solidFill>
                <a:schemeClr val="tx1">
                  <a:lumMod val="65000"/>
                  <a:lumOff val="35000"/>
                </a:schemeClr>
              </a:solidFill>
              <a:latin typeface="+mn-ea"/>
              <a:cs typeface="Meiryo UI" panose="020B0604030504040204" pitchFamily="50" charset="-128"/>
            </a:endParaRPr>
          </a:p>
          <a:p>
            <a:pPr algn="ctr">
              <a:defRPr/>
            </a:pPr>
            <a:r>
              <a:rPr lang="ja-JP" altLang="en-US" sz="800" dirty="0" smtClean="0">
                <a:solidFill>
                  <a:schemeClr val="tx1">
                    <a:lumMod val="65000"/>
                    <a:lumOff val="35000"/>
                  </a:schemeClr>
                </a:solidFill>
                <a:latin typeface="+mn-ea"/>
                <a:cs typeface="Meiryo UI" panose="020B0604030504040204" pitchFamily="50" charset="-128"/>
              </a:rPr>
              <a:t>理解</a:t>
            </a:r>
            <a:r>
              <a:rPr lang="ja-JP" altLang="en-US" sz="800" dirty="0">
                <a:solidFill>
                  <a:schemeClr val="tx1">
                    <a:lumMod val="65000"/>
                    <a:lumOff val="35000"/>
                  </a:schemeClr>
                </a:solidFill>
                <a:latin typeface="+mn-ea"/>
                <a:cs typeface="Meiryo UI" panose="020B0604030504040204" pitchFamily="50" charset="-128"/>
              </a:rPr>
              <a:t>促進</a:t>
            </a:r>
          </a:p>
        </p:txBody>
      </p:sp>
      <p:sp>
        <p:nvSpPr>
          <p:cNvPr id="2" name="フッター プレースホルダー 1"/>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66" name="テキスト ボックス 71"/>
          <p:cNvSpPr txBox="1">
            <a:spLocks noChangeArrowheads="1"/>
          </p:cNvSpPr>
          <p:nvPr/>
        </p:nvSpPr>
        <p:spPr bwMode="auto">
          <a:xfrm>
            <a:off x="9039370" y="1673528"/>
            <a:ext cx="45717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a:solidFill>
                  <a:srgbClr val="FF5574"/>
                </a:solidFill>
                <a:latin typeface="+mn-ea"/>
                <a:ea typeface="+mn-ea"/>
                <a:cs typeface="Meiryo UI" pitchFamily="50" charset="-128"/>
              </a:rPr>
              <a:t>50px</a:t>
            </a:r>
            <a:endParaRPr lang="ja-JP" altLang="en-US" sz="800" b="1" dirty="0">
              <a:solidFill>
                <a:srgbClr val="FF5574"/>
              </a:solidFill>
              <a:latin typeface="+mn-ea"/>
              <a:ea typeface="+mn-ea"/>
              <a:cs typeface="Meiryo UI" pitchFamily="50" charset="-128"/>
            </a:endParaRPr>
          </a:p>
        </p:txBody>
      </p:sp>
      <p:sp>
        <p:nvSpPr>
          <p:cNvPr id="13" name="テキスト ボックス 12"/>
          <p:cNvSpPr txBox="1"/>
          <p:nvPr/>
        </p:nvSpPr>
        <p:spPr>
          <a:xfrm>
            <a:off x="5696485" y="1774877"/>
            <a:ext cx="1225015" cy="230832"/>
          </a:xfrm>
          <a:prstGeom prst="rect">
            <a:avLst/>
          </a:prstGeom>
          <a:solidFill>
            <a:srgbClr val="FF0000"/>
          </a:solidFill>
        </p:spPr>
        <p:txBody>
          <a:bodyPr wrap="none" rtlCol="0">
            <a:spAutoFit/>
          </a:bodyPr>
          <a:lstStyle/>
          <a:p>
            <a:r>
              <a:rPr lang="en-US" altLang="ja-JP" sz="900" dirty="0" err="1" smtClean="0">
                <a:solidFill>
                  <a:schemeClr val="bg1"/>
                </a:solidFill>
                <a:latin typeface="+mn-ea"/>
              </a:rPr>
              <a:t>VideoAd</a:t>
            </a:r>
            <a:r>
              <a:rPr lang="ja-JP" altLang="en-US" sz="900" dirty="0" smtClean="0">
                <a:solidFill>
                  <a:schemeClr val="bg1"/>
                </a:solidFill>
                <a:latin typeface="+mn-ea"/>
              </a:rPr>
              <a:t>レギュラー</a:t>
            </a:r>
            <a:endParaRPr kumimoji="1" lang="ja-JP" altLang="en-US" sz="900" dirty="0">
              <a:solidFill>
                <a:schemeClr val="bg1"/>
              </a:solidFill>
            </a:endParaRPr>
          </a:p>
        </p:txBody>
      </p:sp>
      <p:sp>
        <p:nvSpPr>
          <p:cNvPr id="14" name="ストライプ矢印 13"/>
          <p:cNvSpPr/>
          <p:nvPr/>
        </p:nvSpPr>
        <p:spPr>
          <a:xfrm>
            <a:off x="7195716" y="2682266"/>
            <a:ext cx="574128" cy="594914"/>
          </a:xfrm>
          <a:prstGeom prst="stripedRightArrow">
            <a:avLst/>
          </a:prstGeom>
          <a:solidFill>
            <a:srgbClr val="4EB691"/>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5" name="テキスト ボックス 14"/>
          <p:cNvSpPr txBox="1"/>
          <p:nvPr/>
        </p:nvSpPr>
        <p:spPr>
          <a:xfrm>
            <a:off x="7078034" y="2472577"/>
            <a:ext cx="761747" cy="230832"/>
          </a:xfrm>
          <a:prstGeom prst="rect">
            <a:avLst/>
          </a:prstGeom>
          <a:noFill/>
        </p:spPr>
        <p:txBody>
          <a:bodyPr wrap="none" rtlCol="0">
            <a:spAutoFit/>
          </a:bodyPr>
          <a:lstStyle/>
          <a:p>
            <a:r>
              <a:rPr kumimoji="1" lang="ja-JP" altLang="en-US" sz="900" dirty="0" smtClean="0">
                <a:solidFill>
                  <a:srgbClr val="00B050"/>
                </a:solidFill>
              </a:rPr>
              <a:t>再生完了後</a:t>
            </a:r>
            <a:endParaRPr kumimoji="1" lang="en-US" altLang="ja-JP" sz="900" dirty="0" smtClean="0">
              <a:solidFill>
                <a:srgbClr val="00B050"/>
              </a:solidFill>
            </a:endParaRPr>
          </a:p>
        </p:txBody>
      </p:sp>
      <p:sp>
        <p:nvSpPr>
          <p:cNvPr id="74" name="角丸四角形吹き出し 73"/>
          <p:cNvSpPr/>
          <p:nvPr/>
        </p:nvSpPr>
        <p:spPr>
          <a:xfrm>
            <a:off x="7698998" y="1105414"/>
            <a:ext cx="1786751" cy="374571"/>
          </a:xfrm>
          <a:prstGeom prst="wedgeRoundRectCallout">
            <a:avLst>
              <a:gd name="adj1" fmla="val -9745"/>
              <a:gd name="adj2" fmla="val 120038"/>
              <a:gd name="adj3" fmla="val 16667"/>
            </a:avLst>
          </a:prstGeom>
          <a:solidFill>
            <a:schemeClr val="bg1"/>
          </a:solidFill>
          <a:ln w="12700">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wrap="square" anchor="ctr">
            <a:spAutoFit/>
          </a:bodyPr>
          <a:lstStyle/>
          <a:p>
            <a:pPr algn="ctr"/>
            <a:r>
              <a:rPr lang="ja-JP" altLang="en-US" sz="800" dirty="0">
                <a:solidFill>
                  <a:schemeClr val="tx1">
                    <a:lumMod val="65000"/>
                    <a:lumOff val="35000"/>
                  </a:schemeClr>
                </a:solidFill>
                <a:latin typeface="+mn-ea"/>
                <a:cs typeface="Meiryo UI" pitchFamily="50" charset="-128"/>
              </a:rPr>
              <a:t>再生完了後</a:t>
            </a:r>
            <a:r>
              <a:rPr lang="ja-JP" altLang="en-US" sz="800" dirty="0" smtClean="0">
                <a:solidFill>
                  <a:schemeClr val="tx1">
                    <a:lumMod val="65000"/>
                    <a:lumOff val="35000"/>
                  </a:schemeClr>
                </a:solidFill>
                <a:latin typeface="+mn-ea"/>
                <a:cs typeface="Meiryo UI" pitchFamily="50" charset="-128"/>
              </a:rPr>
              <a:t>、ページ</a:t>
            </a:r>
            <a:r>
              <a:rPr lang="ja-JP" altLang="en-US" sz="800" dirty="0">
                <a:solidFill>
                  <a:schemeClr val="tx1">
                    <a:lumMod val="65000"/>
                    <a:lumOff val="35000"/>
                  </a:schemeClr>
                </a:solidFill>
                <a:latin typeface="+mn-ea"/>
                <a:cs typeface="Meiryo UI" pitchFamily="50" charset="-128"/>
              </a:rPr>
              <a:t>のスクロール動作</a:t>
            </a:r>
            <a:r>
              <a:rPr lang="ja-JP" altLang="en-US" sz="800" dirty="0" smtClean="0">
                <a:solidFill>
                  <a:schemeClr val="tx1">
                    <a:lumMod val="65000"/>
                    <a:lumOff val="35000"/>
                  </a:schemeClr>
                </a:solidFill>
                <a:latin typeface="+mn-ea"/>
                <a:cs typeface="Meiryo UI" pitchFamily="50" charset="-128"/>
              </a:rPr>
              <a:t>で</a:t>
            </a:r>
            <a:r>
              <a:rPr lang="en-US" altLang="ja-JP" sz="800" dirty="0" smtClean="0">
                <a:solidFill>
                  <a:schemeClr val="tx1">
                    <a:lumMod val="65000"/>
                    <a:lumOff val="35000"/>
                  </a:schemeClr>
                </a:solidFill>
                <a:latin typeface="+mn-ea"/>
                <a:cs typeface="Meiryo UI" pitchFamily="50" charset="-128"/>
              </a:rPr>
              <a:t>100px</a:t>
            </a:r>
            <a:r>
              <a:rPr lang="ja-JP" altLang="en-US" sz="800" dirty="0">
                <a:solidFill>
                  <a:schemeClr val="tx1">
                    <a:lumMod val="65000"/>
                    <a:lumOff val="35000"/>
                  </a:schemeClr>
                </a:solidFill>
                <a:latin typeface="+mn-ea"/>
                <a:cs typeface="Meiryo UI" pitchFamily="50" charset="-128"/>
              </a:rPr>
              <a:t>から</a:t>
            </a:r>
            <a:r>
              <a:rPr lang="en-US" altLang="ja-JP" sz="800" dirty="0">
                <a:solidFill>
                  <a:schemeClr val="tx1">
                    <a:lumMod val="65000"/>
                    <a:lumOff val="35000"/>
                  </a:schemeClr>
                </a:solidFill>
                <a:latin typeface="+mn-ea"/>
                <a:cs typeface="Meiryo UI" pitchFamily="50" charset="-128"/>
              </a:rPr>
              <a:t>50px</a:t>
            </a:r>
            <a:r>
              <a:rPr lang="ja-JP" altLang="en-US" sz="800" dirty="0">
                <a:solidFill>
                  <a:schemeClr val="tx1">
                    <a:lumMod val="65000"/>
                    <a:lumOff val="35000"/>
                  </a:schemeClr>
                </a:solidFill>
                <a:latin typeface="+mn-ea"/>
                <a:cs typeface="Meiryo UI" pitchFamily="50" charset="-128"/>
              </a:rPr>
              <a:t>に</a:t>
            </a:r>
            <a:r>
              <a:rPr lang="ja-JP" altLang="en-US" sz="800" dirty="0" smtClean="0">
                <a:solidFill>
                  <a:schemeClr val="tx1">
                    <a:lumMod val="65000"/>
                    <a:lumOff val="35000"/>
                  </a:schemeClr>
                </a:solidFill>
                <a:latin typeface="+mn-ea"/>
                <a:cs typeface="Meiryo UI" pitchFamily="50" charset="-128"/>
              </a:rPr>
              <a:t>縮小</a:t>
            </a:r>
            <a:endParaRPr lang="en-US" altLang="ja-JP" sz="800" dirty="0">
              <a:solidFill>
                <a:schemeClr val="tx1">
                  <a:lumMod val="65000"/>
                  <a:lumOff val="35000"/>
                </a:schemeClr>
              </a:solidFill>
              <a:latin typeface="+mn-ea"/>
              <a:cs typeface="Meiryo UI" pitchFamily="50" charset="-128"/>
            </a:endParaRPr>
          </a:p>
        </p:txBody>
      </p:sp>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647699" y="2138290"/>
            <a:ext cx="1495425"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グループ化 47"/>
          <p:cNvGrpSpPr>
            <a:grpSpLocks/>
          </p:cNvGrpSpPr>
          <p:nvPr/>
        </p:nvGrpSpPr>
        <p:grpSpPr bwMode="auto">
          <a:xfrm>
            <a:off x="6073150" y="4148050"/>
            <a:ext cx="650875" cy="115888"/>
            <a:chOff x="5621664" y="6552778"/>
            <a:chExt cx="1296130" cy="237502"/>
          </a:xfrm>
        </p:grpSpPr>
        <p:sp>
          <p:nvSpPr>
            <p:cNvPr id="52" name="フリーフォーム 51"/>
            <p:cNvSpPr/>
            <p:nvPr/>
          </p:nvSpPr>
          <p:spPr>
            <a:xfrm>
              <a:off x="5621664" y="6552778"/>
              <a:ext cx="1283485" cy="11061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cs typeface="Meiryo UI" panose="020B0604030504040204" pitchFamily="50" charset="-128"/>
              </a:endParaRPr>
            </a:p>
          </p:txBody>
        </p:sp>
        <p:sp>
          <p:nvSpPr>
            <p:cNvPr id="53" name="フリーフォーム 52"/>
            <p:cNvSpPr/>
            <p:nvPr/>
          </p:nvSpPr>
          <p:spPr>
            <a:xfrm>
              <a:off x="5634309" y="6679663"/>
              <a:ext cx="1283485" cy="11061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cs typeface="Meiryo UI" panose="020B0604030504040204" pitchFamily="50" charset="-128"/>
              </a:endParaRPr>
            </a:p>
          </p:txBody>
        </p:sp>
      </p:grpSp>
      <p:pic>
        <p:nvPicPr>
          <p:cNvPr id="4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803319" y="1938333"/>
            <a:ext cx="1495425" cy="21812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グループ化 47"/>
          <p:cNvGrpSpPr>
            <a:grpSpLocks/>
          </p:cNvGrpSpPr>
          <p:nvPr/>
        </p:nvGrpSpPr>
        <p:grpSpPr bwMode="auto">
          <a:xfrm>
            <a:off x="8220037" y="3953103"/>
            <a:ext cx="635000" cy="120650"/>
            <a:chOff x="5621664" y="6552778"/>
            <a:chExt cx="1296130" cy="237502"/>
          </a:xfrm>
        </p:grpSpPr>
        <p:sp>
          <p:nvSpPr>
            <p:cNvPr id="56" name="フリーフォーム 55"/>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cs typeface="Meiryo UI" panose="020B0604030504040204" pitchFamily="50" charset="-128"/>
              </a:endParaRPr>
            </a:p>
          </p:txBody>
        </p:sp>
        <p:sp>
          <p:nvSpPr>
            <p:cNvPr id="57" name="フリーフォーム 56"/>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cs typeface="Meiryo UI" panose="020B0604030504040204" pitchFamily="50" charset="-128"/>
              </a:endParaRPr>
            </a:p>
          </p:txBody>
        </p:sp>
      </p:grpSp>
      <p:sp>
        <p:nvSpPr>
          <p:cNvPr id="41" name="スライド番号プレースホルダー 1"/>
          <p:cNvSpPr>
            <a:spLocks noGrp="1"/>
          </p:cNvSpPr>
          <p:nvPr>
            <p:ph type="sldNum" sz="quarter" idx="11"/>
          </p:nvPr>
        </p:nvSpPr>
        <p:spPr>
          <a:xfrm>
            <a:off x="5007600" y="6584400"/>
            <a:ext cx="527095" cy="259873"/>
          </a:xfrm>
        </p:spPr>
        <p:txBody>
          <a:bodyPr/>
          <a:lstStyle/>
          <a:p>
            <a:fld id="{D1BB40C7-AB44-C647-B8F2-09508EB95348}" type="slidenum">
              <a:rPr lang="ja-JP" altLang="en-US" smtClean="0"/>
              <a:pPr/>
              <a:t>9</a:t>
            </a:fld>
            <a:endParaRPr lang="ja-JP" altLang="en-US" dirty="0"/>
          </a:p>
        </p:txBody>
      </p:sp>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108091" y="4342199"/>
            <a:ext cx="909691" cy="90969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2" name="テキスト ボックス 71"/>
          <p:cNvSpPr txBox="1">
            <a:spLocks noChangeArrowheads="1"/>
          </p:cNvSpPr>
          <p:nvPr/>
        </p:nvSpPr>
        <p:spPr bwMode="auto">
          <a:xfrm>
            <a:off x="7016261" y="1766249"/>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a:solidFill>
                  <a:srgbClr val="FF5574"/>
                </a:solidFill>
                <a:latin typeface="+mn-ea"/>
                <a:ea typeface="+mn-ea"/>
                <a:cs typeface="Meiryo UI" pitchFamily="50" charset="-128"/>
              </a:rPr>
              <a:t>100px</a:t>
            </a:r>
            <a:endParaRPr lang="ja-JP" altLang="en-US" sz="800" b="1" dirty="0">
              <a:solidFill>
                <a:srgbClr val="FF5574"/>
              </a:solidFill>
              <a:latin typeface="+mn-ea"/>
              <a:ea typeface="+mn-ea"/>
              <a:cs typeface="Meiryo UI" pitchFamily="50" charset="-128"/>
            </a:endParaRPr>
          </a:p>
        </p:txBody>
      </p:sp>
    </p:spTree>
    <p:extLst>
      <p:ext uri="{BB962C8B-B14F-4D97-AF65-F5344CB8AC3E}">
        <p14:creationId xmlns:p14="http://schemas.microsoft.com/office/powerpoint/2010/main" val="911512258"/>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 name="テキスト プレースホルダー 23"/>
          <p:cNvSpPr>
            <a:spLocks noGrp="1"/>
          </p:cNvSpPr>
          <p:nvPr>
            <p:ph type="body" sz="quarter" idx="20"/>
          </p:nvPr>
        </p:nvSpPr>
        <p:spPr>
          <a:xfrm>
            <a:off x="5108027" y="1035320"/>
            <a:ext cx="4501111" cy="4431757"/>
          </a:xfrm>
        </p:spPr>
        <p:txBody>
          <a:bodyPr/>
          <a:lstStyle/>
          <a:p>
            <a:pPr>
              <a:lnSpc>
                <a:spcPct val="200000"/>
              </a:lnSpc>
            </a:pPr>
            <a:r>
              <a:rPr lang="en-US" altLang="ja-JP" dirty="0"/>
              <a:t>【PC</a:t>
            </a:r>
            <a:r>
              <a:rPr lang="ja-JP" altLang="en-US" dirty="0"/>
              <a:t>＋ＳＰ＠ｃｏｓｍｅ総合トップ</a:t>
            </a:r>
            <a:r>
              <a:rPr lang="en-US" altLang="ja-JP" dirty="0"/>
              <a:t>】</a:t>
            </a:r>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＋ＳＰ］＠ｃｏｓｍｅトップジャック広告</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10</a:t>
            </a:fld>
            <a:endParaRPr lang="ja-JP" altLang="en-US" dirty="0"/>
          </a:p>
        </p:txBody>
      </p:sp>
      <p:sp>
        <p:nvSpPr>
          <p:cNvPr id="3" name="テキスト プレースホルダー 2"/>
          <p:cNvSpPr>
            <a:spLocks noGrp="1"/>
          </p:cNvSpPr>
          <p:nvPr>
            <p:ph type="body" sz="quarter" idx="17"/>
          </p:nvPr>
        </p:nvSpPr>
        <p:spPr>
          <a:xfrm>
            <a:off x="331200" y="1084923"/>
            <a:ext cx="4621800" cy="1132155"/>
          </a:xfrm>
        </p:spPr>
        <p:txBody>
          <a:bodyPr/>
          <a:lstStyle/>
          <a:p>
            <a:pPr algn="ctr"/>
            <a:r>
              <a:rPr lang="ja-JP" altLang="en-US" dirty="0" smtClean="0"/>
              <a:t>待望のスマホにも対応！</a:t>
            </a:r>
            <a:endParaRPr lang="en-US" altLang="ja-JP" dirty="0" smtClean="0"/>
          </a:p>
          <a:p>
            <a:pPr algn="ctr"/>
            <a:r>
              <a:rPr lang="ja-JP" altLang="en-US" dirty="0" smtClean="0"/>
              <a:t>＠ｃｏｓｍｅトップを</a:t>
            </a:r>
            <a:r>
              <a:rPr lang="ja-JP" altLang="en-US" dirty="0" smtClean="0">
                <a:solidFill>
                  <a:srgbClr val="FF5574"/>
                </a:solidFill>
              </a:rPr>
              <a:t>ブランドの世界観でジャック！</a:t>
            </a:r>
            <a:endParaRPr lang="en-US" altLang="ja-JP" dirty="0" smtClean="0">
              <a:solidFill>
                <a:srgbClr val="FF5574"/>
              </a:solidFill>
            </a:endParaRPr>
          </a:p>
          <a:p>
            <a:pPr algn="ctr"/>
            <a:r>
              <a:rPr lang="ja-JP" altLang="en-US" dirty="0" smtClean="0">
                <a:solidFill>
                  <a:srgbClr val="FF5574"/>
                </a:solidFill>
              </a:rPr>
              <a:t>ブランディング</a:t>
            </a:r>
            <a:r>
              <a:rPr lang="ja-JP" altLang="en-US" dirty="0"/>
              <a:t>に最適な</a:t>
            </a:r>
            <a:r>
              <a:rPr lang="ja-JP" altLang="en-US" dirty="0">
                <a:solidFill>
                  <a:srgbClr val="FF5574"/>
                </a:solidFill>
              </a:rPr>
              <a:t>特別</a:t>
            </a:r>
            <a:r>
              <a:rPr lang="ja-JP" altLang="en-US" dirty="0" smtClean="0">
                <a:solidFill>
                  <a:srgbClr val="FF5574"/>
                </a:solidFill>
              </a:rPr>
              <a:t>メニュー</a:t>
            </a:r>
            <a:r>
              <a:rPr lang="ja-JP" altLang="en-US" dirty="0" smtClean="0"/>
              <a:t>が</a:t>
            </a:r>
            <a:endParaRPr lang="en-US" altLang="ja-JP" dirty="0" smtClean="0"/>
          </a:p>
          <a:p>
            <a:pPr algn="ctr"/>
            <a:r>
              <a:rPr lang="ja-JP" altLang="en-US" dirty="0" smtClean="0"/>
              <a:t>さらにパワーアップした</a:t>
            </a:r>
            <a:r>
              <a:rPr lang="ja-JP" altLang="en-US" dirty="0" smtClean="0">
                <a:solidFill>
                  <a:srgbClr val="FF5574"/>
                </a:solidFill>
              </a:rPr>
              <a:t>限定メニュー</a:t>
            </a:r>
            <a:endParaRPr lang="ja-JP" altLang="en-US" dirty="0">
              <a:solidFill>
                <a:srgbClr val="FF5574"/>
              </a:solidFill>
            </a:endParaRPr>
          </a:p>
        </p:txBody>
      </p:sp>
      <p:sp>
        <p:nvSpPr>
          <p:cNvPr id="6" name="テキスト プレースホルダー 5"/>
          <p:cNvSpPr>
            <a:spLocks noGrp="1"/>
          </p:cNvSpPr>
          <p:nvPr>
            <p:ph type="body" sz="quarter" idx="19"/>
          </p:nvPr>
        </p:nvSpPr>
        <p:spPr>
          <a:xfrm>
            <a:off x="179400" y="5262792"/>
            <a:ext cx="4773600" cy="1177408"/>
          </a:xfrm>
        </p:spPr>
        <p:txBody>
          <a:bodyPr/>
          <a:lstStyle/>
          <a:p>
            <a:r>
              <a:rPr lang="ja-JP" altLang="en-US" dirty="0"/>
              <a:t>注意</a:t>
            </a:r>
            <a:r>
              <a:rPr lang="ja-JP" altLang="en-US" dirty="0" smtClean="0"/>
              <a:t>事項</a:t>
            </a:r>
            <a:endParaRPr lang="en-US" altLang="ja-JP" dirty="0" smtClean="0"/>
          </a:p>
          <a:p>
            <a:pPr lvl="1"/>
            <a:r>
              <a:rPr lang="ja-JP" altLang="en-US" dirty="0"/>
              <a:t>配信レポートは、</a:t>
            </a:r>
            <a:r>
              <a:rPr lang="en-US" altLang="ja-JP" dirty="0"/>
              <a:t>imp</a:t>
            </a:r>
            <a:r>
              <a:rPr lang="ja-JP" altLang="en-US" dirty="0"/>
              <a:t>数・クリック数となります。</a:t>
            </a:r>
          </a:p>
          <a:p>
            <a:pPr lvl="1"/>
            <a:r>
              <a:rPr lang="ja-JP" altLang="en-US" dirty="0" smtClean="0"/>
              <a:t>制作</a:t>
            </a:r>
            <a:r>
              <a:rPr lang="ja-JP" altLang="en-US" dirty="0"/>
              <a:t>にあたり、別紙「掲載における注意事項・レギュレーション」を必ずお読みください。</a:t>
            </a:r>
          </a:p>
          <a:p>
            <a:pPr lvl="1"/>
            <a:r>
              <a:rPr lang="ja-JP" altLang="en-US" dirty="0" smtClean="0"/>
              <a:t>差替え</a:t>
            </a:r>
            <a:r>
              <a:rPr lang="ja-JP" altLang="en-US" dirty="0"/>
              <a:t>、複数原稿配信、オプティマイズ配信は不可です</a:t>
            </a:r>
            <a:r>
              <a:rPr lang="ja-JP" altLang="en-US" dirty="0" smtClean="0"/>
              <a:t>。</a:t>
            </a:r>
            <a:endParaRPr lang="en-US" altLang="ja-JP" dirty="0" smtClean="0"/>
          </a:p>
          <a:p>
            <a:pPr lvl="1"/>
            <a:r>
              <a:rPr lang="ja-JP" altLang="en-US" dirty="0"/>
              <a:t>株式会社アイスタイルの掲載基準にそぐわない内容の</a:t>
            </a:r>
            <a:r>
              <a:rPr lang="ja-JP" altLang="en-US" dirty="0" smtClean="0"/>
              <a:t>原稿</a:t>
            </a:r>
            <a:r>
              <a:rPr lang="ja-JP" altLang="en-US" dirty="0"/>
              <a:t>は修正して頂く場合がございます</a:t>
            </a:r>
            <a:r>
              <a:rPr lang="ja-JP" altLang="en-US" dirty="0" smtClean="0"/>
              <a:t>。</a:t>
            </a:r>
            <a:endParaRPr lang="en-US" altLang="ja-JP" dirty="0" smtClean="0"/>
          </a:p>
          <a:p>
            <a:pPr lvl="1">
              <a:defRPr/>
            </a:pPr>
            <a:r>
              <a:rPr lang="ja-JP" altLang="en-US" dirty="0"/>
              <a:t>ページデザイン、バナー掲載位置は変更になる場合があります。また、新サイトや新コンテンツの追加、変更に伴いバナーの掲載面が追加、変更となる場合がございます</a:t>
            </a:r>
            <a:r>
              <a:rPr lang="ja-JP" altLang="en-US" dirty="0" smtClean="0"/>
              <a:t>。</a:t>
            </a:r>
            <a:endParaRPr lang="ja-JP" altLang="en-US" dirty="0"/>
          </a:p>
        </p:txBody>
      </p:sp>
      <p:sp>
        <p:nvSpPr>
          <p:cNvPr id="25" name="テキスト プレースホルダー 24"/>
          <p:cNvSpPr>
            <a:spLocks noGrp="1"/>
          </p:cNvSpPr>
          <p:nvPr>
            <p:ph type="body" sz="quarter" idx="21"/>
          </p:nvPr>
        </p:nvSpPr>
        <p:spPr>
          <a:xfrm>
            <a:off x="5054391" y="5590257"/>
            <a:ext cx="5029409" cy="752284"/>
          </a:xfrm>
        </p:spPr>
        <p:txBody>
          <a:bodyPr/>
          <a:lstStyle/>
          <a:p>
            <a:pPr lvl="1"/>
            <a:r>
              <a:rPr lang="ja-JP" altLang="en-US" dirty="0"/>
              <a:t>掲載開始日の</a:t>
            </a:r>
            <a:r>
              <a:rPr lang="en-US" altLang="ja-JP" dirty="0">
                <a:solidFill>
                  <a:srgbClr val="FF0000"/>
                </a:solidFill>
              </a:rPr>
              <a:t>17</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時までに原稿の事前確認</a:t>
            </a:r>
            <a:r>
              <a:rPr lang="ja-JP" altLang="en-US" dirty="0"/>
              <a:t>をさせて頂きます</a:t>
            </a:r>
            <a:r>
              <a:rPr lang="ja-JP" altLang="en-US" dirty="0" smtClean="0"/>
              <a:t>。</a:t>
            </a:r>
            <a:endParaRPr lang="en-US" altLang="ja-JP" dirty="0" smtClean="0"/>
          </a:p>
          <a:p>
            <a:pPr marL="0" lvl="1" indent="0">
              <a:buNone/>
            </a:pPr>
            <a:r>
              <a:rPr lang="ja-JP" altLang="en-US" dirty="0" smtClean="0"/>
              <a:t>（</a:t>
            </a:r>
            <a:r>
              <a:rPr lang="en-US" altLang="ja-JP" dirty="0"/>
              <a:t>1</a:t>
            </a:r>
            <a:r>
              <a:rPr lang="ja-JP" altLang="en-US" dirty="0"/>
              <a:t>回のみ／パワーポイント、イメージファイル等で展開内容がわかるような資料をご用意ください。）</a:t>
            </a:r>
          </a:p>
          <a:p>
            <a:pPr lvl="1"/>
            <a:r>
              <a:rPr lang="ja-JP" altLang="en-US" dirty="0"/>
              <a:t>入稿期限は</a:t>
            </a:r>
            <a:r>
              <a:rPr lang="ja-JP" altLang="en-US" dirty="0">
                <a:solidFill>
                  <a:srgbClr val="FF0000"/>
                </a:solidFill>
              </a:rPr>
              <a:t>掲載開始日の</a:t>
            </a:r>
            <a:r>
              <a:rPr lang="en-US" altLang="ja-JP" dirty="0">
                <a:solidFill>
                  <a:srgbClr val="FF0000"/>
                </a:solidFill>
              </a:rPr>
              <a:t>10</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時迄</a:t>
            </a:r>
            <a:r>
              <a:rPr lang="ja-JP" altLang="en-US" dirty="0"/>
              <a:t>です</a:t>
            </a:r>
            <a:r>
              <a:rPr lang="ja-JP" altLang="en-US" dirty="0" smtClean="0"/>
              <a:t>。</a:t>
            </a:r>
            <a:endParaRPr lang="en-US" altLang="ja-JP" dirty="0" smtClean="0"/>
          </a:p>
          <a:p>
            <a:pPr lvl="1"/>
            <a:r>
              <a:rPr lang="ja-JP" altLang="en-US" dirty="0" smtClean="0"/>
              <a:t>配信</a:t>
            </a:r>
            <a:r>
              <a:rPr lang="ja-JP" altLang="en-US" dirty="0"/>
              <a:t>形式、原稿仕様が変更になる可能性がございます。</a:t>
            </a:r>
          </a:p>
          <a:p>
            <a:pPr lvl="1"/>
            <a:endParaRPr kumimoji="1" lang="ja-JP" altLang="en-US" dirty="0"/>
          </a:p>
        </p:txBody>
      </p:sp>
      <p:sp>
        <p:nvSpPr>
          <p:cNvPr id="20" name="Text Box 36"/>
          <p:cNvSpPr txBox="1">
            <a:spLocks noChangeArrowheads="1"/>
          </p:cNvSpPr>
          <p:nvPr/>
        </p:nvSpPr>
        <p:spPr bwMode="auto">
          <a:xfrm>
            <a:off x="280791" y="4242934"/>
            <a:ext cx="4664009" cy="7817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28600" eaLnBrk="0" hangingPunct="0">
              <a:defRPr kumimoji="1">
                <a:solidFill>
                  <a:schemeClr val="tx1"/>
                </a:solidFill>
                <a:latin typeface="Calibri" pitchFamily="34" charset="0"/>
                <a:ea typeface="ＭＳ Ｐゴシック" charset="-128"/>
              </a:defRPr>
            </a:lvl1pPr>
            <a:lvl2pPr marL="742950" indent="-285750" defTabSz="228600" eaLnBrk="0" hangingPunct="0">
              <a:defRPr kumimoji="1">
                <a:solidFill>
                  <a:schemeClr val="tx1"/>
                </a:solidFill>
                <a:latin typeface="Calibri" pitchFamily="34" charset="0"/>
                <a:ea typeface="ＭＳ Ｐゴシック" charset="-128"/>
              </a:defRPr>
            </a:lvl2pPr>
            <a:lvl3pPr marL="1143000" indent="-228600" defTabSz="228600" eaLnBrk="0" hangingPunct="0">
              <a:defRPr kumimoji="1">
                <a:solidFill>
                  <a:schemeClr val="tx1"/>
                </a:solidFill>
                <a:latin typeface="Calibri" pitchFamily="34" charset="0"/>
                <a:ea typeface="ＭＳ Ｐゴシック" charset="-128"/>
              </a:defRPr>
            </a:lvl3pPr>
            <a:lvl4pPr marL="1600200" indent="-228600" defTabSz="228600" eaLnBrk="0" hangingPunct="0">
              <a:defRPr kumimoji="1">
                <a:solidFill>
                  <a:schemeClr val="tx1"/>
                </a:solidFill>
                <a:latin typeface="Calibri" pitchFamily="34" charset="0"/>
                <a:ea typeface="ＭＳ Ｐゴシック" charset="-128"/>
              </a:defRPr>
            </a:lvl4pPr>
            <a:lvl5pPr marL="2057400" indent="-228600" defTabSz="228600" eaLnBrk="0" hangingPunct="0">
              <a:defRPr kumimoji="1">
                <a:solidFill>
                  <a:schemeClr val="tx1"/>
                </a:solidFill>
                <a:latin typeface="Calibri" pitchFamily="34" charset="0"/>
                <a:ea typeface="ＭＳ Ｐゴシック" charset="-128"/>
              </a:defRPr>
            </a:lvl5pPr>
            <a:lvl6pPr marL="25146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72000" indent="-72000" eaLnBrk="1" hangingPunct="1">
              <a:spcBef>
                <a:spcPct val="20000"/>
              </a:spcBef>
              <a:buFont typeface="Arial" panose="020B0604020202020204" pitchFamily="34" charset="0"/>
              <a:buChar char="•"/>
            </a:pPr>
            <a:r>
              <a:rPr lang="ja-JP" altLang="en-US" sz="800" dirty="0">
                <a:solidFill>
                  <a:srgbClr val="FF0000"/>
                </a:solidFill>
                <a:latin typeface="+mn-ea"/>
                <a:ea typeface="+mn-ea"/>
                <a:cs typeface="Meiryo UI" pitchFamily="50" charset="-128"/>
              </a:rPr>
              <a:t>トップラージレクタングル、トップエキスパンドの総在庫／週</a:t>
            </a:r>
            <a:r>
              <a:rPr lang="ja-JP" altLang="en-US" sz="800" dirty="0" smtClean="0">
                <a:solidFill>
                  <a:srgbClr val="FF0000"/>
                </a:solidFill>
                <a:latin typeface="+mn-ea"/>
                <a:ea typeface="+mn-ea"/>
                <a:cs typeface="Meiryo UI" pitchFamily="50" charset="-128"/>
              </a:rPr>
              <a:t>を</a:t>
            </a:r>
            <a:r>
              <a:rPr lang="ja-JP" altLang="en-US" sz="800" dirty="0">
                <a:solidFill>
                  <a:srgbClr val="FF0000"/>
                </a:solidFill>
                <a:latin typeface="+mn-ea"/>
                <a:ea typeface="+mn-ea"/>
                <a:cs typeface="Meiryo UI" pitchFamily="50" charset="-128"/>
              </a:rPr>
              <a:t>同一</a:t>
            </a:r>
            <a:r>
              <a:rPr lang="ja-JP" altLang="en-US" sz="800" dirty="0" smtClean="0">
                <a:solidFill>
                  <a:srgbClr val="FF0000"/>
                </a:solidFill>
                <a:latin typeface="+mn-ea"/>
                <a:ea typeface="+mn-ea"/>
                <a:cs typeface="Meiryo UI" pitchFamily="50" charset="-128"/>
              </a:rPr>
              <a:t>週（</a:t>
            </a:r>
            <a:r>
              <a:rPr lang="en-US" altLang="ja-JP" sz="800" dirty="0" smtClean="0">
                <a:solidFill>
                  <a:srgbClr val="FF0000"/>
                </a:solidFill>
                <a:latin typeface="+mn-ea"/>
                <a:ea typeface="+mn-ea"/>
                <a:cs typeface="Meiryo UI" pitchFamily="50" charset="-128"/>
              </a:rPr>
              <a:t>PC</a:t>
            </a:r>
            <a:r>
              <a:rPr lang="ja-JP" altLang="en-US" sz="800" dirty="0" smtClean="0">
                <a:solidFill>
                  <a:srgbClr val="FF0000"/>
                </a:solidFill>
                <a:latin typeface="+mn-ea"/>
                <a:ea typeface="+mn-ea"/>
                <a:cs typeface="Meiryo UI" pitchFamily="50" charset="-128"/>
              </a:rPr>
              <a:t>・</a:t>
            </a:r>
            <a:r>
              <a:rPr lang="en-US" altLang="ja-JP" sz="800" dirty="0" smtClean="0">
                <a:solidFill>
                  <a:srgbClr val="FF0000"/>
                </a:solidFill>
                <a:latin typeface="+mn-ea"/>
                <a:ea typeface="+mn-ea"/>
                <a:cs typeface="Meiryo UI" pitchFamily="50" charset="-128"/>
              </a:rPr>
              <a:t>SP</a:t>
            </a:r>
            <a:r>
              <a:rPr lang="ja-JP" altLang="en-US" sz="800" dirty="0" smtClean="0">
                <a:solidFill>
                  <a:srgbClr val="FF0000"/>
                </a:solidFill>
                <a:latin typeface="+mn-ea"/>
                <a:ea typeface="+mn-ea"/>
                <a:cs typeface="Meiryo UI" pitchFamily="50" charset="-128"/>
              </a:rPr>
              <a:t>セット）でご購入</a:t>
            </a:r>
            <a:r>
              <a:rPr lang="ja-JP" altLang="en-US" sz="800" dirty="0">
                <a:solidFill>
                  <a:srgbClr val="FF0000"/>
                </a:solidFill>
                <a:latin typeface="+mn-ea"/>
                <a:ea typeface="+mn-ea"/>
                <a:cs typeface="Meiryo UI" pitchFamily="50" charset="-128"/>
              </a:rPr>
              <a:t>頂く必要がございます。</a:t>
            </a: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事前に弊社掲載可否確認をお問合せください。</a:t>
            </a:r>
            <a:endParaRPr lang="en-US" altLang="ja-JP" sz="800" dirty="0" smtClean="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掲載</a:t>
            </a:r>
            <a:r>
              <a:rPr lang="ja-JP" altLang="en-US" sz="800" dirty="0">
                <a:solidFill>
                  <a:schemeClr val="tx1">
                    <a:lumMod val="65000"/>
                    <a:lumOff val="35000"/>
                  </a:schemeClr>
                </a:solidFill>
                <a:latin typeface="+mn-ea"/>
                <a:ea typeface="+mn-ea"/>
                <a:cs typeface="Meiryo UI" pitchFamily="50" charset="-128"/>
              </a:rPr>
              <a:t>可否の結果によっては、</a:t>
            </a:r>
            <a:r>
              <a:rPr lang="ja-JP" altLang="en-US" sz="800" dirty="0" smtClean="0">
                <a:solidFill>
                  <a:schemeClr val="tx1">
                    <a:lumMod val="65000"/>
                    <a:lumOff val="35000"/>
                  </a:schemeClr>
                </a:solidFill>
                <a:latin typeface="+mn-ea"/>
                <a:ea typeface="+mn-ea"/>
                <a:cs typeface="Meiryo UI" pitchFamily="50" charset="-128"/>
              </a:rPr>
              <a:t>お申込み頂けない</a:t>
            </a:r>
            <a:r>
              <a:rPr lang="ja-JP" altLang="en-US" sz="800" dirty="0">
                <a:solidFill>
                  <a:schemeClr val="tx1">
                    <a:lumMod val="65000"/>
                    <a:lumOff val="35000"/>
                  </a:schemeClr>
                </a:solidFill>
                <a:latin typeface="+mn-ea"/>
                <a:ea typeface="+mn-ea"/>
                <a:cs typeface="Meiryo UI" pitchFamily="50" charset="-128"/>
              </a:rPr>
              <a:t>場合がございます。</a:t>
            </a:r>
            <a:endParaRPr lang="en-US" altLang="ja-JP" sz="800" dirty="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総在庫</a:t>
            </a:r>
            <a:r>
              <a:rPr lang="ja-JP" altLang="en-US" sz="800" dirty="0">
                <a:solidFill>
                  <a:schemeClr val="tx1">
                    <a:lumMod val="65000"/>
                    <a:lumOff val="35000"/>
                  </a:schemeClr>
                </a:solidFill>
                <a:latin typeface="+mn-ea"/>
                <a:ea typeface="+mn-ea"/>
                <a:cs typeface="Meiryo UI" pitchFamily="50" charset="-128"/>
              </a:rPr>
              <a:t>は、掲載希望週により異なりますので</a:t>
            </a:r>
            <a:r>
              <a:rPr lang="ja-JP" altLang="en-US" sz="800" dirty="0" smtClean="0">
                <a:solidFill>
                  <a:schemeClr val="tx1">
                    <a:lumMod val="65000"/>
                    <a:lumOff val="35000"/>
                  </a:schemeClr>
                </a:solidFill>
                <a:latin typeface="+mn-ea"/>
                <a:ea typeface="+mn-ea"/>
                <a:cs typeface="Meiryo UI" pitchFamily="50" charset="-128"/>
              </a:rPr>
              <a:t>、在庫表をご確認下さい。</a:t>
            </a:r>
            <a:endParaRPr lang="en-US" altLang="ja-JP" sz="800" dirty="0" smtClean="0">
              <a:solidFill>
                <a:schemeClr val="tx1">
                  <a:lumMod val="65000"/>
                  <a:lumOff val="35000"/>
                </a:schemeClr>
              </a:solidFill>
              <a:latin typeface="+mn-ea"/>
              <a:ea typeface="+mn-ea"/>
              <a:cs typeface="Meiryo UI" pitchFamily="50" charset="-128"/>
            </a:endParaRPr>
          </a:p>
        </p:txBody>
      </p:sp>
      <p:graphicFrame>
        <p:nvGraphicFramePr>
          <p:cNvPr id="26" name="表 25"/>
          <p:cNvGraphicFramePr>
            <a:graphicFrameLocks noGrp="1"/>
          </p:cNvGraphicFramePr>
          <p:nvPr>
            <p:extLst>
              <p:ext uri="{D42A27DB-BD31-4B8C-83A1-F6EECF244321}">
                <p14:modId xmlns:p14="http://schemas.microsoft.com/office/powerpoint/2010/main" val="1412067000"/>
              </p:ext>
            </p:extLst>
          </p:nvPr>
        </p:nvGraphicFramePr>
        <p:xfrm>
          <a:off x="331200" y="2577600"/>
          <a:ext cx="4616383" cy="1701165"/>
        </p:xfrm>
        <a:graphic>
          <a:graphicData uri="http://schemas.openxmlformats.org/drawingml/2006/table">
            <a:tbl>
              <a:tblPr>
                <a:tableStyleId>{2D5ABB26-0587-4C30-8999-92F81FD0307C}</a:tableStyleId>
              </a:tblPr>
              <a:tblGrid>
                <a:gridCol w="1056202"/>
                <a:gridCol w="3560181"/>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＠ｃｏｓｍｅトップジャック広告</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＠ｃｏｓｍｅトップゲート広告　　　：　＠</a:t>
                      </a:r>
                      <a:r>
                        <a:rPr lang="en-US" altLang="ja-JP" sz="800" u="none" strike="noStrike" dirty="0" smtClean="0">
                          <a:solidFill>
                            <a:schemeClr val="tx1">
                              <a:lumMod val="65000"/>
                              <a:lumOff val="35000"/>
                            </a:schemeClr>
                          </a:solidFill>
                          <a:effectLst/>
                          <a:latin typeface="+mn-ea"/>
                          <a:ea typeface="+mn-ea"/>
                        </a:rPr>
                        <a:t>\6.000</a:t>
                      </a:r>
                      <a:r>
                        <a:rPr lang="ja-JP" altLang="en-US" sz="800" u="none" strike="noStrike" dirty="0" smtClean="0">
                          <a:solidFill>
                            <a:schemeClr val="tx1">
                              <a:lumMod val="65000"/>
                              <a:lumOff val="35000"/>
                            </a:schemeClr>
                          </a:solidFill>
                          <a:effectLst/>
                          <a:latin typeface="+mn-ea"/>
                          <a:ea typeface="+mn-ea"/>
                        </a:rPr>
                        <a:t>　</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＠ｃｏｓｍｅトップエキスパンド広告：　＠</a:t>
                      </a:r>
                      <a:r>
                        <a:rPr lang="en-US" altLang="ja-JP" sz="800" u="none" strike="noStrike" dirty="0" smtClean="0">
                          <a:solidFill>
                            <a:schemeClr val="tx1">
                              <a:lumMod val="65000"/>
                              <a:lumOff val="35000"/>
                            </a:schemeClr>
                          </a:solidFill>
                          <a:effectLst/>
                          <a:latin typeface="+mn-ea"/>
                          <a:ea typeface="+mn-ea"/>
                        </a:rPr>
                        <a:t>\6.000</a:t>
                      </a:r>
                      <a:r>
                        <a:rPr lang="ja-JP" altLang="en-US" sz="800" u="none" strike="noStrike" dirty="0" smtClean="0">
                          <a:solidFill>
                            <a:schemeClr val="tx1">
                              <a:lumMod val="65000"/>
                              <a:lumOff val="35000"/>
                            </a:schemeClr>
                          </a:solidFill>
                          <a:effectLst/>
                          <a:latin typeface="+mn-ea"/>
                          <a:ea typeface="+mn-ea"/>
                        </a:rPr>
                        <a:t>　</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a:t>
                      </a:r>
                      <a:r>
                        <a:rPr lang="en-US" altLang="ja-JP" sz="800" u="none" strike="noStrike" dirty="0" smtClean="0">
                          <a:solidFill>
                            <a:schemeClr val="tx1">
                              <a:lumMod val="65000"/>
                              <a:lumOff val="35000"/>
                            </a:schemeClr>
                          </a:solidFill>
                          <a:effectLst/>
                          <a:latin typeface="+mn-ea"/>
                          <a:ea typeface="+mn-ea"/>
                        </a:rPr>
                        <a:t>SP</a:t>
                      </a:r>
                      <a:r>
                        <a:rPr lang="ja-JP" altLang="en-US" sz="800" u="none" strike="noStrike" dirty="0" smtClean="0">
                          <a:solidFill>
                            <a:schemeClr val="tx1">
                              <a:lumMod val="65000"/>
                              <a:lumOff val="35000"/>
                            </a:schemeClr>
                          </a:solidFill>
                          <a:effectLst/>
                          <a:latin typeface="+mn-ea"/>
                          <a:ea typeface="+mn-ea"/>
                        </a:rPr>
                        <a:t>版　総合トップ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水曜日</a:t>
                      </a:r>
                      <a:r>
                        <a:rPr lang="en-US" altLang="zh-TW" sz="800" u="none" strike="noStrike" dirty="0" smtClean="0">
                          <a:solidFill>
                            <a:schemeClr val="tx1">
                              <a:lumMod val="65000"/>
                              <a:lumOff val="35000"/>
                            </a:schemeClr>
                          </a:solidFill>
                          <a:effectLst/>
                          <a:latin typeface="+mn-ea"/>
                          <a:ea typeface="+mn-ea"/>
                        </a:rPr>
                        <a:t>0</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00</a:t>
                      </a:r>
                      <a:r>
                        <a:rPr lang="zh-TW" altLang="en-US" sz="800" u="none" strike="noStrike" dirty="0">
                          <a:solidFill>
                            <a:schemeClr val="tx1">
                              <a:lumMod val="65000"/>
                              <a:lumOff val="35000"/>
                            </a:schemeClr>
                          </a:solidFill>
                          <a:effectLst/>
                          <a:latin typeface="+mn-ea"/>
                          <a:ea typeface="+mn-ea"/>
                        </a:rPr>
                        <a:t>～翌週火曜日　</a:t>
                      </a:r>
                      <a:r>
                        <a:rPr lang="en-US" altLang="zh-TW" sz="800" u="none" strike="noStrike" dirty="0" smtClean="0">
                          <a:solidFill>
                            <a:schemeClr val="tx1">
                              <a:lumMod val="65000"/>
                              <a:lumOff val="35000"/>
                            </a:schemeClr>
                          </a:solidFill>
                          <a:effectLst/>
                          <a:latin typeface="+mn-ea"/>
                          <a:ea typeface="+mn-ea"/>
                        </a:rPr>
                        <a:t>23</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59</a:t>
                      </a:r>
                      <a:endParaRPr lang="en-US" altLang="zh-TW"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ＰＣ：トップラージレクタングルダブルサイズ</a:t>
                      </a:r>
                      <a:r>
                        <a:rPr lang="ja-JP" altLang="en-US" sz="800" u="none" strike="noStrike" dirty="0">
                          <a:solidFill>
                            <a:schemeClr val="tx1">
                              <a:lumMod val="65000"/>
                              <a:lumOff val="35000"/>
                            </a:schemeClr>
                          </a:solidFill>
                          <a:effectLst/>
                          <a:latin typeface="+mn-ea"/>
                          <a:ea typeface="+mn-ea"/>
                        </a:rPr>
                        <a:t>とセットで</a:t>
                      </a:r>
                      <a:r>
                        <a:rPr lang="ja-JP" altLang="en-US" sz="800" u="none" strike="noStrike" dirty="0" smtClean="0">
                          <a:solidFill>
                            <a:schemeClr val="tx1">
                              <a:lumMod val="65000"/>
                              <a:lumOff val="35000"/>
                            </a:schemeClr>
                          </a:solidFill>
                          <a:effectLst/>
                          <a:latin typeface="+mn-ea"/>
                          <a:ea typeface="+mn-ea"/>
                        </a:rPr>
                        <a:t>表示</a:t>
                      </a:r>
                      <a:endParaRPr lang="en-US" altLang="ja-JP" sz="800" u="none" strike="noStrike" dirty="0" smtClean="0">
                        <a:solidFill>
                          <a:schemeClr val="tx1">
                            <a:lumMod val="65000"/>
                            <a:lumOff val="35000"/>
                          </a:schemeClr>
                        </a:solidFill>
                        <a:effectLst/>
                        <a:latin typeface="+mn-ea"/>
                        <a:ea typeface="+mn-ea"/>
                      </a:endParaRPr>
                    </a:p>
                    <a:p>
                      <a:pPr algn="l" rtl="0" fontAlgn="ctr"/>
                      <a:r>
                        <a:rPr lang="ja-JP" altLang="en-US" sz="800" u="none" strike="noStrike" dirty="0" smtClean="0">
                          <a:solidFill>
                            <a:schemeClr val="tx1">
                              <a:lumMod val="65000"/>
                              <a:lumOff val="35000"/>
                            </a:schemeClr>
                          </a:solidFill>
                          <a:effectLst/>
                          <a:latin typeface="+mn-ea"/>
                          <a:ea typeface="+mn-ea"/>
                        </a:rPr>
                        <a:t>ＳＰ：トップエキスパンド</a:t>
                      </a:r>
                      <a:endParaRPr lang="en-US" altLang="ja-JP" sz="80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掲載期間中</a:t>
                      </a:r>
                      <a:r>
                        <a:rPr lang="en-US" altLang="zh-TW"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r>
                        <a:rPr lang="zh-TW" altLang="en-US" sz="800" u="none" strike="noStrike" dirty="0" smtClean="0">
                          <a:solidFill>
                            <a:schemeClr val="tx1">
                              <a:lumMod val="65000"/>
                              <a:lumOff val="35000"/>
                            </a:schemeClr>
                          </a:solidFill>
                          <a:effectLst/>
                          <a:latin typeface="+mn-ea"/>
                          <a:ea typeface="+mn-ea"/>
                        </a:rPr>
                        <a:t>限定</a:t>
                      </a:r>
                      <a:r>
                        <a:rPr lang="ja-JP" altLang="en-US" sz="800" u="none" strike="noStrike" dirty="0" smtClean="0">
                          <a:solidFill>
                            <a:schemeClr val="tx1">
                              <a:lumMod val="65000"/>
                              <a:lumOff val="35000"/>
                            </a:schemeClr>
                          </a:solidFill>
                          <a:effectLst/>
                          <a:latin typeface="+mn-ea"/>
                          <a:ea typeface="+mn-ea"/>
                        </a:rPr>
                        <a:t>　</a:t>
                      </a:r>
                      <a:endParaRPr lang="zh-TW"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原稿規定</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別紙レギュレーション資料をご参照ください</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28" name="図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61" name="正方形/長方形 60"/>
          <p:cNvSpPr/>
          <p:nvPr/>
        </p:nvSpPr>
        <p:spPr>
          <a:xfrm>
            <a:off x="7679031" y="1840259"/>
            <a:ext cx="1114683" cy="1868141"/>
          </a:xfrm>
          <a:prstGeom prst="rect">
            <a:avLst/>
          </a:prstGeom>
          <a:solidFill>
            <a:schemeClr val="bg1"/>
          </a:solid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11" name="グループ化 10"/>
          <p:cNvGrpSpPr/>
          <p:nvPr/>
        </p:nvGrpSpPr>
        <p:grpSpPr>
          <a:xfrm>
            <a:off x="5170197" y="1797028"/>
            <a:ext cx="2370863" cy="2284120"/>
            <a:chOff x="5158451" y="2111649"/>
            <a:chExt cx="2370863" cy="2284120"/>
          </a:xfrm>
        </p:grpSpPr>
        <p:sp>
          <p:nvSpPr>
            <p:cNvPr id="52" name="正方形/長方形 51"/>
            <p:cNvSpPr/>
            <p:nvPr/>
          </p:nvSpPr>
          <p:spPr>
            <a:xfrm>
              <a:off x="5158451" y="2111649"/>
              <a:ext cx="2344024" cy="227502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pic>
          <p:nvPicPr>
            <p:cNvPr id="53" name="Picture 2" descr="C:\Users\iwamac\Desktop\図2.pn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185290" y="2120744"/>
              <a:ext cx="2344024" cy="2275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4" name="テキスト ボックス 1"/>
            <p:cNvSpPr txBox="1">
              <a:spLocks noChangeArrowheads="1"/>
            </p:cNvSpPr>
            <p:nvPr/>
          </p:nvSpPr>
          <p:spPr bwMode="auto">
            <a:xfrm>
              <a:off x="5372930" y="2284505"/>
              <a:ext cx="1827874" cy="147151"/>
            </a:xfrm>
            <a:prstGeom prst="rect">
              <a:avLst/>
            </a:prstGeom>
            <a:solidFill>
              <a:srgbClr val="FF0000"/>
            </a:solid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600" dirty="0" smtClean="0">
                  <a:solidFill>
                    <a:schemeClr val="bg1"/>
                  </a:solidFill>
                  <a:latin typeface="+mn-ea"/>
                  <a:ea typeface="+mn-ea"/>
                  <a:cs typeface="Meiryo UI" pitchFamily="50" charset="-128"/>
                </a:rPr>
                <a:t>ヘッダーパネル</a:t>
              </a:r>
              <a:r>
                <a:rPr lang="ja-JP" altLang="en-US" sz="800" dirty="0" smtClean="0">
                  <a:solidFill>
                    <a:schemeClr val="bg1"/>
                  </a:solidFill>
                  <a:latin typeface="+mn-ea"/>
                  <a:ea typeface="+mn-ea"/>
                  <a:cs typeface="Meiryo UI" pitchFamily="50" charset="-128"/>
                </a:rPr>
                <a:t>　</a:t>
              </a:r>
              <a:r>
                <a:rPr lang="en-US" altLang="ja-JP" sz="800" dirty="0" smtClean="0">
                  <a:solidFill>
                    <a:schemeClr val="bg1"/>
                  </a:solidFill>
                  <a:latin typeface="+mn-ea"/>
                  <a:ea typeface="+mn-ea"/>
                  <a:cs typeface="Meiryo UI" pitchFamily="50" charset="-128"/>
                </a:rPr>
                <a:t>994×80</a:t>
              </a:r>
              <a:endParaRPr lang="en-US" altLang="ja-JP" sz="800" dirty="0">
                <a:solidFill>
                  <a:schemeClr val="bg1"/>
                </a:solidFill>
                <a:latin typeface="+mn-ea"/>
                <a:ea typeface="+mn-ea"/>
                <a:cs typeface="Meiryo UI" pitchFamily="50" charset="-128"/>
              </a:endParaRPr>
            </a:p>
          </p:txBody>
        </p:sp>
        <p:sp>
          <p:nvSpPr>
            <p:cNvPr id="56" name="テキスト ボックス 1"/>
            <p:cNvSpPr txBox="1">
              <a:spLocks noChangeArrowheads="1"/>
            </p:cNvSpPr>
            <p:nvPr/>
          </p:nvSpPr>
          <p:spPr bwMode="auto">
            <a:xfrm>
              <a:off x="7226413" y="3237523"/>
              <a:ext cx="219175" cy="415498"/>
            </a:xfrm>
            <a:prstGeom prst="rect">
              <a:avLst/>
            </a:prstGeom>
            <a:no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700" dirty="0" smtClean="0">
                  <a:solidFill>
                    <a:schemeClr val="bg1"/>
                  </a:solidFill>
                  <a:latin typeface="+mn-ea"/>
                  <a:ea typeface="+mn-ea"/>
                  <a:cs typeface="Meiryo UI" pitchFamily="50" charset="-128"/>
                </a:rPr>
                <a:t>150</a:t>
              </a:r>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smtClean="0">
                  <a:solidFill>
                    <a:schemeClr val="bg1"/>
                  </a:solidFill>
                  <a:latin typeface="+mn-ea"/>
                  <a:ea typeface="+mn-ea"/>
                  <a:cs typeface="Meiryo UI" pitchFamily="50" charset="-128"/>
                </a:rPr>
                <a:t>900</a:t>
              </a:r>
              <a:endParaRPr lang="en-US" altLang="ja-JP" sz="700" dirty="0">
                <a:solidFill>
                  <a:schemeClr val="bg1"/>
                </a:solidFill>
                <a:latin typeface="+mn-ea"/>
                <a:ea typeface="+mn-ea"/>
                <a:cs typeface="Meiryo UI" pitchFamily="50" charset="-128"/>
              </a:endParaRPr>
            </a:p>
          </p:txBody>
        </p:sp>
        <p:sp>
          <p:nvSpPr>
            <p:cNvPr id="57" name="テキスト ボックス 1"/>
            <p:cNvSpPr txBox="1">
              <a:spLocks noChangeArrowheads="1"/>
            </p:cNvSpPr>
            <p:nvPr/>
          </p:nvSpPr>
          <p:spPr bwMode="auto">
            <a:xfrm>
              <a:off x="5263343" y="3265876"/>
              <a:ext cx="219175" cy="415498"/>
            </a:xfrm>
            <a:prstGeom prst="rect">
              <a:avLst/>
            </a:prstGeom>
            <a:solidFill>
              <a:srgbClr val="FF0000"/>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700" dirty="0" smtClean="0">
                  <a:solidFill>
                    <a:schemeClr val="bg1"/>
                  </a:solidFill>
                  <a:latin typeface="+mn-ea"/>
                  <a:ea typeface="+mn-ea"/>
                  <a:cs typeface="Meiryo UI" pitchFamily="50" charset="-128"/>
                </a:rPr>
                <a:t>150</a:t>
              </a:r>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smtClean="0">
                  <a:solidFill>
                    <a:schemeClr val="bg1"/>
                  </a:solidFill>
                  <a:latin typeface="+mn-ea"/>
                  <a:ea typeface="+mn-ea"/>
                  <a:cs typeface="Meiryo UI" pitchFamily="50" charset="-128"/>
                </a:rPr>
                <a:t>900</a:t>
              </a:r>
              <a:endParaRPr lang="en-US" altLang="ja-JP" sz="700" dirty="0">
                <a:solidFill>
                  <a:schemeClr val="bg1"/>
                </a:solidFill>
                <a:latin typeface="+mn-ea"/>
                <a:ea typeface="+mn-ea"/>
                <a:cs typeface="Meiryo UI" pitchFamily="50" charset="-128"/>
              </a:endParaRPr>
            </a:p>
          </p:txBody>
        </p:sp>
        <p:sp>
          <p:nvSpPr>
            <p:cNvPr id="58" name="テキスト ボックス 1"/>
            <p:cNvSpPr txBox="1">
              <a:spLocks noChangeArrowheads="1"/>
            </p:cNvSpPr>
            <p:nvPr/>
          </p:nvSpPr>
          <p:spPr bwMode="auto">
            <a:xfrm>
              <a:off x="6716001" y="3114496"/>
              <a:ext cx="444737" cy="215444"/>
            </a:xfrm>
            <a:prstGeom prst="rect">
              <a:avLst/>
            </a:prstGeom>
            <a:solidFill>
              <a:srgbClr val="FF0000"/>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dirty="0" smtClean="0">
                  <a:solidFill>
                    <a:schemeClr val="bg1"/>
                  </a:solidFill>
                  <a:latin typeface="+mn-ea"/>
                  <a:ea typeface="+mn-ea"/>
                  <a:cs typeface="Meiryo UI" pitchFamily="50" charset="-128"/>
                </a:rPr>
                <a:t>300×600</a:t>
              </a:r>
              <a:endParaRPr lang="en-US" altLang="ja-JP" sz="800" dirty="0">
                <a:solidFill>
                  <a:schemeClr val="bg1"/>
                </a:solidFill>
                <a:latin typeface="+mn-ea"/>
                <a:ea typeface="+mn-ea"/>
                <a:cs typeface="Meiryo UI" pitchFamily="50" charset="-128"/>
              </a:endParaRPr>
            </a:p>
          </p:txBody>
        </p:sp>
      </p:grpSp>
      <p:sp>
        <p:nvSpPr>
          <p:cNvPr id="66" name="テキスト ボックス 65"/>
          <p:cNvSpPr txBox="1"/>
          <p:nvPr/>
        </p:nvSpPr>
        <p:spPr>
          <a:xfrm>
            <a:off x="5167463" y="4771592"/>
            <a:ext cx="2242959" cy="461665"/>
          </a:xfrm>
          <a:prstGeom prst="rect">
            <a:avLst/>
          </a:prstGeom>
          <a:noFill/>
        </p:spPr>
        <p:txBody>
          <a:bodyPr wrap="square" rtlCol="0">
            <a:spAutoFit/>
          </a:bodyPr>
          <a:lstStyle/>
          <a:p>
            <a:r>
              <a:rPr kumimoji="1" lang="en-US" altLang="ja-JP" sz="800" dirty="0" smtClean="0">
                <a:latin typeface="+mn-ea"/>
              </a:rPr>
              <a:t>※</a:t>
            </a:r>
            <a:r>
              <a:rPr kumimoji="1" lang="ja-JP" altLang="en-US" sz="800" dirty="0" smtClean="0">
                <a:latin typeface="+mn-ea"/>
              </a:rPr>
              <a:t>サイト規模拡張に伴う</a:t>
            </a:r>
            <a:r>
              <a:rPr lang="ja-JP" altLang="en-US" sz="800" dirty="0" smtClean="0">
                <a:latin typeface="+mn-ea"/>
              </a:rPr>
              <a:t>サービス拡充</a:t>
            </a:r>
            <a:r>
              <a:rPr kumimoji="1" lang="ja-JP" altLang="en-US" sz="800" dirty="0" smtClean="0">
                <a:latin typeface="+mn-ea"/>
              </a:rPr>
              <a:t>により、クリエイティブの挿入場所とサイズは変更の可能性があります。</a:t>
            </a:r>
            <a:endParaRPr kumimoji="1" lang="ja-JP" altLang="en-US" sz="800" dirty="0">
              <a:latin typeface="+mn-ea"/>
            </a:endParaRPr>
          </a:p>
        </p:txBody>
      </p:sp>
      <p:cxnSp>
        <p:nvCxnSpPr>
          <p:cNvPr id="80" name="直線コネクタ 79"/>
          <p:cNvCxnSpPr/>
          <p:nvPr/>
        </p:nvCxnSpPr>
        <p:spPr>
          <a:xfrm>
            <a:off x="8543111" y="1699684"/>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直線コネクタ 96"/>
          <p:cNvCxnSpPr/>
          <p:nvPr/>
        </p:nvCxnSpPr>
        <p:spPr>
          <a:xfrm rot="2040000">
            <a:off x="8616929" y="1722616"/>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直線コネクタ 97"/>
          <p:cNvCxnSpPr/>
          <p:nvPr/>
        </p:nvCxnSpPr>
        <p:spPr>
          <a:xfrm rot="18960000" flipH="1">
            <a:off x="8467101" y="1726408"/>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5" name="Rectangle 64"/>
          <p:cNvSpPr>
            <a:spLocks noChangeArrowheads="1"/>
          </p:cNvSpPr>
          <p:nvPr/>
        </p:nvSpPr>
        <p:spPr bwMode="auto">
          <a:xfrm>
            <a:off x="7663344" y="1571539"/>
            <a:ext cx="1098283" cy="248129"/>
          </a:xfrm>
          <a:prstGeom prst="rect">
            <a:avLst/>
          </a:prstGeom>
          <a:solidFill>
            <a:srgbClr val="FF0000"/>
          </a:solidFill>
          <a:ln w="34925">
            <a:no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algn="ctr" defTabSz="914400" eaLnBrk="1" hangingPunct="1">
              <a:defRPr/>
            </a:pPr>
            <a:r>
              <a:rPr kumimoji="0" lang="en-US" altLang="ja-JP" sz="800" kern="0" dirty="0" smtClean="0">
                <a:solidFill>
                  <a:schemeClr val="bg1"/>
                </a:solidFill>
                <a:latin typeface="+mn-ea"/>
                <a:ea typeface="+mn-ea"/>
              </a:rPr>
              <a:t>320x100px</a:t>
            </a:r>
            <a:endParaRPr kumimoji="0" lang="ja-JP" altLang="en-US" sz="800" kern="0" dirty="0">
              <a:solidFill>
                <a:schemeClr val="bg1"/>
              </a:solidFill>
              <a:latin typeface="+mn-ea"/>
              <a:ea typeface="+mn-ea"/>
            </a:endParaRPr>
          </a:p>
        </p:txBody>
      </p:sp>
      <p:sp>
        <p:nvSpPr>
          <p:cNvPr id="46" name="正方形/長方形 45"/>
          <p:cNvSpPr/>
          <p:nvPr/>
        </p:nvSpPr>
        <p:spPr>
          <a:xfrm>
            <a:off x="8391091" y="2715034"/>
            <a:ext cx="1071290" cy="1261375"/>
          </a:xfrm>
          <a:prstGeom prst="rect">
            <a:avLst/>
          </a:prstGeom>
          <a:solidFill>
            <a:schemeClr val="bg1"/>
          </a:solid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49"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324835" y="2897923"/>
            <a:ext cx="1100138" cy="131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直線コネクタ 50"/>
          <p:cNvCxnSpPr/>
          <p:nvPr/>
        </p:nvCxnSpPr>
        <p:spPr>
          <a:xfrm>
            <a:off x="8467101" y="1734660"/>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直線コネクタ 63"/>
          <p:cNvCxnSpPr/>
          <p:nvPr/>
        </p:nvCxnSpPr>
        <p:spPr>
          <a:xfrm rot="2040000">
            <a:off x="8540919" y="1729017"/>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直線コネクタ 64"/>
          <p:cNvCxnSpPr/>
          <p:nvPr/>
        </p:nvCxnSpPr>
        <p:spPr>
          <a:xfrm rot="18960000" flipH="1">
            <a:off x="8391091" y="1732809"/>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85" name="円形吹き出し 84"/>
          <p:cNvSpPr/>
          <p:nvPr/>
        </p:nvSpPr>
        <p:spPr>
          <a:xfrm>
            <a:off x="8604649" y="1071362"/>
            <a:ext cx="950823" cy="513547"/>
          </a:xfrm>
          <a:prstGeom prst="wedgeEllipseCallout">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バナーを</a:t>
            </a:r>
            <a:endParaRPr lang="en-US" altLang="ja-JP" sz="7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タップ</a:t>
            </a:r>
            <a:r>
              <a:rPr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rPr>
              <a:t>する</a:t>
            </a: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と</a:t>
            </a:r>
            <a:endParaRPr lang="en-US" altLang="ja-JP" sz="7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縦方向に</a:t>
            </a:r>
            <a:endParaRPr lang="en-US" altLang="ja-JP" sz="700" b="1" dirty="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エキスパンド</a:t>
            </a:r>
            <a:endParaRPr kumimoji="1"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cxnSp>
        <p:nvCxnSpPr>
          <p:cNvPr id="59" name="直線コネクタ 58"/>
          <p:cNvCxnSpPr/>
          <p:nvPr/>
        </p:nvCxnSpPr>
        <p:spPr>
          <a:xfrm>
            <a:off x="9062581" y="3059298"/>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直線コネクタ 59"/>
          <p:cNvCxnSpPr/>
          <p:nvPr/>
        </p:nvCxnSpPr>
        <p:spPr>
          <a:xfrm rot="2040000">
            <a:off x="9136399" y="3053655"/>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直線コネクタ 61"/>
          <p:cNvCxnSpPr/>
          <p:nvPr/>
        </p:nvCxnSpPr>
        <p:spPr>
          <a:xfrm rot="18960000" flipH="1">
            <a:off x="8986571" y="3057447"/>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69" name="テキスト ボックス 68"/>
          <p:cNvSpPr txBox="1"/>
          <p:nvPr/>
        </p:nvSpPr>
        <p:spPr>
          <a:xfrm>
            <a:off x="7410422" y="4602841"/>
            <a:ext cx="2056207" cy="715089"/>
          </a:xfrm>
          <a:prstGeom prst="roundRect">
            <a:avLst/>
          </a:prstGeom>
          <a:solidFill>
            <a:schemeClr val="bg1"/>
          </a:solidFill>
          <a:ln w="19050">
            <a:solidFill>
              <a:srgbClr val="4EB691"/>
            </a:solidFill>
          </a:ln>
        </p:spPr>
        <p:txBody>
          <a:bodyPr wrap="square" rtlCol="0">
            <a:spAutoFit/>
          </a:bodyPr>
          <a:lstStyle/>
          <a:p>
            <a:pPr defTabSz="914400" fontAlgn="auto">
              <a:spcBef>
                <a:spcPts val="0"/>
              </a:spcBef>
              <a:spcAft>
                <a:spcPts val="0"/>
              </a:spcAft>
            </a:pPr>
            <a:r>
              <a:rPr lang="ja-JP" altLang="en-US" sz="900" dirty="0" smtClean="0">
                <a:solidFill>
                  <a:prstClr val="black"/>
                </a:solidFill>
                <a:latin typeface="Meiryo UI"/>
                <a:ea typeface="Meiryo UI"/>
              </a:rPr>
              <a:t>コンテンツが押し下がる形で</a:t>
            </a:r>
            <a:endParaRPr lang="en-US" altLang="ja-JP" sz="900" dirty="0" smtClean="0">
              <a:solidFill>
                <a:prstClr val="black"/>
              </a:solidFill>
              <a:latin typeface="Meiryo UI"/>
              <a:ea typeface="Meiryo UI"/>
            </a:endParaRPr>
          </a:p>
          <a:p>
            <a:pPr defTabSz="914400" fontAlgn="auto">
              <a:spcBef>
                <a:spcPts val="0"/>
              </a:spcBef>
              <a:spcAft>
                <a:spcPts val="0"/>
              </a:spcAft>
            </a:pPr>
            <a:r>
              <a:rPr lang="ja-JP" altLang="en-US" sz="900" dirty="0" smtClean="0">
                <a:solidFill>
                  <a:prstClr val="black"/>
                </a:solidFill>
                <a:latin typeface="Meiryo UI"/>
                <a:ea typeface="Meiryo UI"/>
              </a:rPr>
              <a:t>バナーがエキスパンド！</a:t>
            </a:r>
            <a:r>
              <a:rPr lang="en-US" altLang="ja-JP" sz="900" dirty="0" smtClean="0">
                <a:solidFill>
                  <a:prstClr val="black"/>
                </a:solidFill>
                <a:latin typeface="Meiryo UI"/>
                <a:ea typeface="Meiryo UI"/>
              </a:rPr>
              <a:t/>
            </a:r>
            <a:br>
              <a:rPr lang="en-US" altLang="ja-JP" sz="900" dirty="0" smtClean="0">
                <a:solidFill>
                  <a:prstClr val="black"/>
                </a:solidFill>
                <a:latin typeface="Meiryo UI"/>
                <a:ea typeface="Meiryo UI"/>
              </a:rPr>
            </a:br>
            <a:r>
              <a:rPr lang="en-US" altLang="ja-JP" sz="900" dirty="0" smtClean="0">
                <a:solidFill>
                  <a:prstClr val="black"/>
                </a:solidFill>
                <a:latin typeface="Meiryo UI"/>
                <a:ea typeface="Meiryo UI"/>
              </a:rPr>
              <a:t>※</a:t>
            </a:r>
            <a:r>
              <a:rPr lang="ja-JP" altLang="en-US" sz="900" dirty="0" smtClean="0">
                <a:solidFill>
                  <a:prstClr val="black"/>
                </a:solidFill>
                <a:latin typeface="Meiryo UI"/>
                <a:ea typeface="Meiryo UI"/>
              </a:rPr>
              <a:t>展開後のバナー縦幅は</a:t>
            </a:r>
            <a:r>
              <a:rPr lang="en-US" altLang="ja-JP" sz="900" dirty="0" smtClean="0">
                <a:solidFill>
                  <a:prstClr val="black"/>
                </a:solidFill>
                <a:latin typeface="Meiryo UI"/>
                <a:ea typeface="Meiryo UI"/>
              </a:rPr>
              <a:t>180</a:t>
            </a:r>
            <a:r>
              <a:rPr lang="ja-JP" altLang="en-US" sz="900" dirty="0" smtClean="0">
                <a:solidFill>
                  <a:prstClr val="black"/>
                </a:solidFill>
                <a:latin typeface="Meiryo UI"/>
                <a:ea typeface="Meiryo UI"/>
              </a:rPr>
              <a:t>ピクセルとなります。</a:t>
            </a:r>
            <a:endParaRPr lang="en-US" altLang="ja-JP" sz="900" dirty="0" smtClean="0">
              <a:solidFill>
                <a:prstClr val="black"/>
              </a:solidFill>
              <a:latin typeface="Meiryo UI"/>
              <a:ea typeface="Meiryo UI"/>
            </a:endParaRPr>
          </a:p>
        </p:txBody>
      </p:sp>
      <p:sp>
        <p:nvSpPr>
          <p:cNvPr id="68" name="円/楕円 67"/>
          <p:cNvSpPr/>
          <p:nvPr/>
        </p:nvSpPr>
        <p:spPr>
          <a:xfrm rot="-480000">
            <a:off x="7267256" y="4381656"/>
            <a:ext cx="599239" cy="275416"/>
          </a:xfrm>
          <a:prstGeom prst="ellipse">
            <a:avLst/>
          </a:prstGeom>
          <a:solidFill>
            <a:schemeClr val="accent4">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ja-JP" altLang="en-US" sz="700" b="1" dirty="0" smtClean="0">
                <a:solidFill>
                  <a:srgbClr val="FF3300"/>
                </a:solidFill>
                <a:latin typeface="HGPｺﾞｼｯｸE" panose="020B0900000000000000" pitchFamily="50" charset="-128"/>
                <a:ea typeface="HGPｺﾞｼｯｸE" panose="020B0900000000000000" pitchFamily="50" charset="-128"/>
              </a:rPr>
              <a:t>Ｃｈｅｃｋ！</a:t>
            </a:r>
            <a:endParaRPr kumimoji="1" lang="ja-JP" altLang="en-US" sz="700" b="1" dirty="0">
              <a:solidFill>
                <a:srgbClr val="FF3300"/>
              </a:solidFill>
              <a:latin typeface="HGPｺﾞｼｯｸE" panose="020B0900000000000000" pitchFamily="50" charset="-128"/>
              <a:ea typeface="HGPｺﾞｼｯｸE" panose="020B0900000000000000" pitchFamily="50" charset="-128"/>
            </a:endParaRPr>
          </a:p>
        </p:txBody>
      </p:sp>
      <p:sp>
        <p:nvSpPr>
          <p:cNvPr id="91" name="円形吹き出し 90"/>
          <p:cNvSpPr/>
          <p:nvPr/>
        </p:nvSpPr>
        <p:spPr>
          <a:xfrm>
            <a:off x="8796871" y="2150753"/>
            <a:ext cx="792509" cy="513547"/>
          </a:xfrm>
          <a:prstGeom prst="wedgeEllipseCallout">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より豊かな</a:t>
            </a:r>
            <a:endParaRPr lang="en-US" altLang="ja-JP" sz="7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表現</a:t>
            </a: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で訴求</a:t>
            </a:r>
            <a:endParaRPr kumimoji="1"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pic>
        <p:nvPicPr>
          <p:cNvPr id="102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597501" y="1689885"/>
            <a:ext cx="131478" cy="131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 name="Picture 3"/>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7663345" y="1809729"/>
            <a:ext cx="1109154" cy="19113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83" name="図 82" descr="指_r1_c1.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357167" y="1791502"/>
            <a:ext cx="675069" cy="67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0" name="上下矢印 69"/>
          <p:cNvSpPr/>
          <p:nvPr/>
        </p:nvSpPr>
        <p:spPr>
          <a:xfrm>
            <a:off x="8108297" y="1851184"/>
            <a:ext cx="344839" cy="761791"/>
          </a:xfrm>
          <a:prstGeom prst="upDownArrow">
            <a:avLst/>
          </a:prstGeom>
          <a:solidFill>
            <a:schemeClr val="accent4">
              <a:lumMod val="75000"/>
            </a:schemeClr>
          </a:solidFill>
          <a:ln w="12700">
            <a:solidFill>
              <a:srgbClr val="FFC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n w="9525">
                <a:solidFill>
                  <a:schemeClr val="tx1"/>
                </a:solidFill>
              </a:ln>
            </a:endParaRPr>
          </a:p>
        </p:txBody>
      </p:sp>
      <p:sp>
        <p:nvSpPr>
          <p:cNvPr id="99" name="角丸四角形吹き出し 98"/>
          <p:cNvSpPr/>
          <p:nvPr/>
        </p:nvSpPr>
        <p:spPr>
          <a:xfrm>
            <a:off x="7218139" y="2249497"/>
            <a:ext cx="864791" cy="513547"/>
          </a:xfrm>
          <a:prstGeom prst="wedgeRoundRectCallout">
            <a:avLst>
              <a:gd name="adj1" fmla="val 69273"/>
              <a:gd name="adj2" fmla="val -24055"/>
              <a:gd name="adj3" fmla="val 16667"/>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defTabSz="914400" fontAlgn="auto">
              <a:spcBef>
                <a:spcPts val="0"/>
              </a:spcBef>
              <a:spcAft>
                <a:spcPts val="0"/>
              </a:spcAft>
            </a:pPr>
            <a:r>
              <a:rPr lang="ja-JP" altLang="en-US" sz="700" b="1" dirty="0" smtClean="0">
                <a:solidFill>
                  <a:schemeClr val="tx1">
                    <a:lumMod val="75000"/>
                    <a:lumOff val="25000"/>
                  </a:schemeClr>
                </a:solidFill>
                <a:latin typeface="+mn-ea"/>
              </a:rPr>
              <a:t>ユーザーの</a:t>
            </a:r>
            <a:r>
              <a:rPr lang="ja-JP" altLang="en-US" sz="700" b="1" dirty="0">
                <a:solidFill>
                  <a:schemeClr val="tx1">
                    <a:lumMod val="75000"/>
                    <a:lumOff val="25000"/>
                  </a:schemeClr>
                </a:solidFill>
                <a:latin typeface="+mn-ea"/>
              </a:rPr>
              <a:t>操作</a:t>
            </a:r>
            <a:r>
              <a:rPr lang="ja-JP" altLang="en-US" sz="700" b="1" dirty="0" smtClean="0">
                <a:solidFill>
                  <a:schemeClr val="tx1">
                    <a:lumMod val="75000"/>
                    <a:lumOff val="25000"/>
                  </a:schemeClr>
                </a:solidFill>
                <a:latin typeface="+mn-ea"/>
              </a:rPr>
              <a:t>を妨げずにトップページをジャック</a:t>
            </a:r>
            <a:endParaRPr lang="en-US" altLang="ja-JP" sz="700" b="1" dirty="0">
              <a:solidFill>
                <a:schemeClr val="tx1">
                  <a:lumMod val="75000"/>
                  <a:lumOff val="25000"/>
                </a:schemeClr>
              </a:solidFill>
              <a:latin typeface="+mn-ea"/>
            </a:endParaRPr>
          </a:p>
        </p:txBody>
      </p:sp>
      <p:pic>
        <p:nvPicPr>
          <p:cNvPr id="1030" name="Picture 6"/>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363110" y="3193070"/>
            <a:ext cx="1087263" cy="12377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0" name="Rectangle 64"/>
          <p:cNvSpPr>
            <a:spLocks noChangeArrowheads="1"/>
          </p:cNvSpPr>
          <p:nvPr/>
        </p:nvSpPr>
        <p:spPr bwMode="auto">
          <a:xfrm>
            <a:off x="8352498" y="2715035"/>
            <a:ext cx="1098283" cy="478034"/>
          </a:xfrm>
          <a:prstGeom prst="rect">
            <a:avLst/>
          </a:prstGeom>
          <a:solidFill>
            <a:srgbClr val="FF0000"/>
          </a:solidFill>
          <a:ln w="34925">
            <a:no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algn="ctr" defTabSz="914400" eaLnBrk="1" hangingPunct="1">
              <a:defRPr/>
            </a:pPr>
            <a:r>
              <a:rPr kumimoji="0" lang="en-US" altLang="ja-JP" sz="900" kern="0" dirty="0" smtClean="0">
                <a:solidFill>
                  <a:schemeClr val="bg1"/>
                </a:solidFill>
                <a:latin typeface="+mn-ea"/>
                <a:ea typeface="+mn-ea"/>
              </a:rPr>
              <a:t>320x180px</a:t>
            </a:r>
          </a:p>
          <a:p>
            <a:pPr lvl="0" algn="ctr" defTabSz="914400" eaLnBrk="1" hangingPunct="1">
              <a:defRPr/>
            </a:pPr>
            <a:endParaRPr kumimoji="0" lang="ja-JP" altLang="en-US" sz="900" kern="0" dirty="0">
              <a:solidFill>
                <a:schemeClr val="bg1"/>
              </a:solidFill>
              <a:latin typeface="+mn-ea"/>
              <a:ea typeface="+mn-ea"/>
            </a:endParaRPr>
          </a:p>
        </p:txBody>
      </p:sp>
      <p:pic>
        <p:nvPicPr>
          <p:cNvPr id="55" name="図 54" descr="指_r1_c1.png"/>
          <p:cNvPicPr>
            <a:picLocks noChangeAspect="1"/>
          </p:cNvPicPr>
          <p:nvPr/>
        </p:nvPicPr>
        <p:blipFill>
          <a:blip r:embed="rId8">
            <a:extLst>
              <a:ext uri="{28A0092B-C50C-407E-A947-70E740481C1C}">
                <a14:useLocalDpi xmlns:a14="http://schemas.microsoft.com/office/drawing/2010/main" val="0"/>
              </a:ext>
            </a:extLst>
          </a:blip>
          <a:srcRect/>
          <a:stretch>
            <a:fillRect/>
          </a:stretch>
        </p:blipFill>
        <p:spPr bwMode="auto">
          <a:xfrm>
            <a:off x="8986571" y="3130651"/>
            <a:ext cx="675069" cy="67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801859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 name="テキスト プレースホルダー 23"/>
          <p:cNvSpPr>
            <a:spLocks noGrp="1"/>
          </p:cNvSpPr>
          <p:nvPr>
            <p:ph type="body" sz="quarter" idx="20"/>
          </p:nvPr>
        </p:nvSpPr>
        <p:spPr>
          <a:xfrm>
            <a:off x="5108027" y="1035320"/>
            <a:ext cx="4501111" cy="4431757"/>
          </a:xfrm>
        </p:spPr>
        <p:txBody>
          <a:bodyPr/>
          <a:lstStyle/>
          <a:p>
            <a:pPr>
              <a:lnSpc>
                <a:spcPct val="200000"/>
              </a:lnSpc>
            </a:pPr>
            <a:r>
              <a:rPr lang="en-US" altLang="ja-JP" dirty="0" smtClean="0"/>
              <a:t>【SP</a:t>
            </a:r>
            <a:r>
              <a:rPr lang="ja-JP" altLang="en-US" dirty="0" smtClean="0"/>
              <a:t>：＠</a:t>
            </a:r>
            <a:r>
              <a:rPr lang="ja-JP" altLang="en-US" dirty="0"/>
              <a:t>ｃｏｓｍｅ総合トップ</a:t>
            </a:r>
            <a:r>
              <a:rPr lang="en-US" altLang="ja-JP" dirty="0"/>
              <a:t>】</a:t>
            </a:r>
          </a:p>
        </p:txBody>
      </p:sp>
      <p:sp>
        <p:nvSpPr>
          <p:cNvPr id="2" name="タイトル 1"/>
          <p:cNvSpPr>
            <a:spLocks noGrp="1"/>
          </p:cNvSpPr>
          <p:nvPr>
            <p:ph type="title"/>
          </p:nvPr>
        </p:nvSpPr>
        <p:spPr/>
        <p:txBody>
          <a:bodyPr/>
          <a:lstStyle/>
          <a:p>
            <a:r>
              <a:rPr kumimoji="1" lang="ja-JP" altLang="en-US" dirty="0" smtClean="0"/>
              <a:t>［ＳＰ］＠ｃｏｓｍｅトップエキスパンド広告</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11</a:t>
            </a:fld>
            <a:endParaRPr lang="ja-JP" altLang="en-US" dirty="0"/>
          </a:p>
        </p:txBody>
      </p:sp>
      <p:sp>
        <p:nvSpPr>
          <p:cNvPr id="3" name="テキスト プレースホルダー 2"/>
          <p:cNvSpPr>
            <a:spLocks noGrp="1"/>
          </p:cNvSpPr>
          <p:nvPr>
            <p:ph type="body" sz="quarter" idx="17"/>
          </p:nvPr>
        </p:nvSpPr>
        <p:spPr>
          <a:xfrm>
            <a:off x="331200" y="1084923"/>
            <a:ext cx="4613600" cy="1132155"/>
          </a:xfrm>
        </p:spPr>
        <p:txBody>
          <a:bodyPr/>
          <a:lstStyle/>
          <a:p>
            <a:pPr algn="ctr"/>
            <a:r>
              <a:rPr lang="ja-JP" altLang="en-US" dirty="0">
                <a:solidFill>
                  <a:schemeClr val="tx1">
                    <a:lumMod val="50000"/>
                    <a:lumOff val="50000"/>
                  </a:schemeClr>
                </a:solidFill>
              </a:rPr>
              <a:t>スマートフォン版 ＠ｃｏｓｍｅトップページ </a:t>
            </a:r>
            <a:r>
              <a:rPr lang="en-US" altLang="ja-JP" dirty="0" smtClean="0">
                <a:solidFill>
                  <a:schemeClr val="tx1">
                    <a:lumMod val="50000"/>
                    <a:lumOff val="50000"/>
                  </a:schemeClr>
                </a:solidFill>
              </a:rPr>
              <a:t/>
            </a:r>
            <a:br>
              <a:rPr lang="en-US" altLang="ja-JP" dirty="0" smtClean="0">
                <a:solidFill>
                  <a:schemeClr val="tx1">
                    <a:lumMod val="50000"/>
                    <a:lumOff val="50000"/>
                  </a:schemeClr>
                </a:solidFill>
              </a:rPr>
            </a:br>
            <a:r>
              <a:rPr lang="ja-JP" altLang="en-US" dirty="0" smtClean="0">
                <a:solidFill>
                  <a:schemeClr val="tx1">
                    <a:lumMod val="50000"/>
                    <a:lumOff val="50000"/>
                  </a:schemeClr>
                </a:solidFill>
              </a:rPr>
              <a:t>ヘッダ枠でより豊かな表現で訴求できる</a:t>
            </a:r>
            <a:r>
              <a:rPr lang="en-US" altLang="ja-JP" dirty="0" smtClean="0">
                <a:solidFill>
                  <a:schemeClr val="tx1">
                    <a:lumMod val="50000"/>
                    <a:lumOff val="50000"/>
                  </a:schemeClr>
                </a:solidFill>
              </a:rPr>
              <a:t/>
            </a:r>
            <a:br>
              <a:rPr lang="en-US" altLang="ja-JP" dirty="0" smtClean="0">
                <a:solidFill>
                  <a:schemeClr val="tx1">
                    <a:lumMod val="50000"/>
                    <a:lumOff val="50000"/>
                  </a:schemeClr>
                </a:solidFill>
              </a:rPr>
            </a:br>
            <a:r>
              <a:rPr lang="ja-JP" altLang="en-US" dirty="0" smtClean="0">
                <a:solidFill>
                  <a:srgbClr val="FF5574"/>
                </a:solidFill>
              </a:rPr>
              <a:t>ブランディング</a:t>
            </a:r>
            <a:r>
              <a:rPr lang="ja-JP" altLang="en-US" dirty="0" smtClean="0">
                <a:solidFill>
                  <a:schemeClr val="tx1">
                    <a:lumMod val="50000"/>
                    <a:lumOff val="50000"/>
                  </a:schemeClr>
                </a:solidFill>
              </a:rPr>
              <a:t>に最適な</a:t>
            </a:r>
            <a:r>
              <a:rPr lang="ja-JP" altLang="en-US" dirty="0" smtClean="0">
                <a:solidFill>
                  <a:srgbClr val="FF5574"/>
                </a:solidFill>
              </a:rPr>
              <a:t>特別メニュー</a:t>
            </a:r>
            <a:endParaRPr lang="ja-JP" altLang="en-US" dirty="0">
              <a:solidFill>
                <a:schemeClr val="tx1">
                  <a:lumMod val="50000"/>
                  <a:lumOff val="50000"/>
                </a:schemeClr>
              </a:solidFill>
            </a:endParaRPr>
          </a:p>
        </p:txBody>
      </p:sp>
      <p:sp>
        <p:nvSpPr>
          <p:cNvPr id="6" name="テキスト プレースホルダー 5"/>
          <p:cNvSpPr>
            <a:spLocks noGrp="1"/>
          </p:cNvSpPr>
          <p:nvPr>
            <p:ph type="body" sz="quarter" idx="19"/>
          </p:nvPr>
        </p:nvSpPr>
        <p:spPr>
          <a:xfrm>
            <a:off x="179400" y="5262792"/>
            <a:ext cx="4773600" cy="1177408"/>
          </a:xfrm>
        </p:spPr>
        <p:txBody>
          <a:bodyPr/>
          <a:lstStyle/>
          <a:p>
            <a:r>
              <a:rPr lang="ja-JP" altLang="en-US" dirty="0"/>
              <a:t>注意</a:t>
            </a:r>
            <a:r>
              <a:rPr lang="ja-JP" altLang="en-US" dirty="0" smtClean="0"/>
              <a:t>事項</a:t>
            </a:r>
            <a:endParaRPr lang="en-US" altLang="ja-JP" dirty="0" smtClean="0"/>
          </a:p>
          <a:p>
            <a:pPr lvl="1"/>
            <a:r>
              <a:rPr lang="ja-JP" altLang="en-US" dirty="0" smtClean="0"/>
              <a:t>配信</a:t>
            </a:r>
            <a:r>
              <a:rPr lang="ja-JP" altLang="en-US" dirty="0"/>
              <a:t>レポートは</a:t>
            </a:r>
            <a:r>
              <a:rPr lang="ja-JP" altLang="en-US" dirty="0" smtClean="0"/>
              <a:t>、</a:t>
            </a:r>
            <a:r>
              <a:rPr lang="en-US" altLang="ja-JP" dirty="0" smtClean="0"/>
              <a:t>imp</a:t>
            </a:r>
            <a:r>
              <a:rPr lang="ja-JP" altLang="en-US" dirty="0" smtClean="0"/>
              <a:t>数・クリック数と</a:t>
            </a:r>
            <a:r>
              <a:rPr lang="ja-JP" altLang="en-US" dirty="0"/>
              <a:t>なります</a:t>
            </a:r>
            <a:r>
              <a:rPr lang="ja-JP" altLang="en-US" dirty="0" smtClean="0"/>
              <a:t>。</a:t>
            </a:r>
            <a:endParaRPr lang="ja-JP" altLang="en-US" dirty="0"/>
          </a:p>
          <a:p>
            <a:pPr lvl="1"/>
            <a:r>
              <a:rPr lang="ja-JP" altLang="en-US" dirty="0"/>
              <a:t>制作にあたり、別紙「掲載における注意事項・レギュレーション」を必ずお読みください。</a:t>
            </a:r>
          </a:p>
          <a:p>
            <a:pPr lvl="1"/>
            <a:r>
              <a:rPr lang="ja-JP" altLang="en-US" dirty="0" smtClean="0"/>
              <a:t>差替え</a:t>
            </a:r>
            <a:r>
              <a:rPr lang="ja-JP" altLang="en-US" dirty="0"/>
              <a:t>、複数原稿配信、オプティマイズ配信は不可です</a:t>
            </a:r>
            <a:r>
              <a:rPr lang="ja-JP" altLang="en-US" dirty="0" smtClean="0"/>
              <a:t>。</a:t>
            </a:r>
            <a:endParaRPr lang="en-US" altLang="ja-JP" dirty="0" smtClean="0"/>
          </a:p>
          <a:p>
            <a:pPr lvl="1"/>
            <a:r>
              <a:rPr lang="ja-JP" altLang="en-US" dirty="0"/>
              <a:t>株式会社アイスタイルの掲載基準にそぐわない内容の</a:t>
            </a:r>
            <a:r>
              <a:rPr lang="ja-JP" altLang="en-US" dirty="0" smtClean="0"/>
              <a:t>原稿</a:t>
            </a:r>
            <a:r>
              <a:rPr lang="ja-JP" altLang="en-US" dirty="0"/>
              <a:t>は修正して頂く場合がございます</a:t>
            </a:r>
            <a:r>
              <a:rPr lang="ja-JP" altLang="en-US" dirty="0" smtClean="0"/>
              <a:t>。</a:t>
            </a:r>
            <a:endParaRPr lang="en-US" altLang="ja-JP" dirty="0" smtClean="0"/>
          </a:p>
          <a:p>
            <a:pPr lvl="1">
              <a:defRPr/>
            </a:pPr>
            <a:r>
              <a:rPr lang="ja-JP" altLang="en-US" dirty="0"/>
              <a:t>ページデザイン、バナー掲載位置は変更になる場合があります。また、新サイトや新コンテンツの追加、変更に伴いバナーの掲載面が追加、変更となる場合がございます</a:t>
            </a:r>
            <a:r>
              <a:rPr lang="ja-JP" altLang="en-US" dirty="0" smtClean="0"/>
              <a:t>。</a:t>
            </a:r>
            <a:endParaRPr lang="ja-JP" altLang="en-US" dirty="0"/>
          </a:p>
        </p:txBody>
      </p:sp>
      <p:sp>
        <p:nvSpPr>
          <p:cNvPr id="25" name="テキスト プレースホルダー 24"/>
          <p:cNvSpPr>
            <a:spLocks noGrp="1"/>
          </p:cNvSpPr>
          <p:nvPr>
            <p:ph type="body" sz="quarter" idx="21"/>
          </p:nvPr>
        </p:nvSpPr>
        <p:spPr>
          <a:xfrm>
            <a:off x="5054391" y="5548217"/>
            <a:ext cx="4772945" cy="752284"/>
          </a:xfrm>
        </p:spPr>
        <p:txBody>
          <a:bodyPr/>
          <a:lstStyle/>
          <a:p>
            <a:pPr lvl="1"/>
            <a:r>
              <a:rPr lang="ja-JP" altLang="en-US" dirty="0"/>
              <a:t>掲載開始日の</a:t>
            </a:r>
            <a:r>
              <a:rPr lang="en-US" altLang="ja-JP" dirty="0">
                <a:solidFill>
                  <a:srgbClr val="FF0000"/>
                </a:solidFill>
              </a:rPr>
              <a:t>17</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時までに原稿の事前確認</a:t>
            </a:r>
            <a:r>
              <a:rPr lang="ja-JP" altLang="en-US" dirty="0"/>
              <a:t>をさせて頂きます</a:t>
            </a:r>
            <a:r>
              <a:rPr lang="ja-JP" altLang="en-US" dirty="0" smtClean="0"/>
              <a:t>。</a:t>
            </a:r>
            <a:r>
              <a:rPr lang="en-US" altLang="ja-JP" dirty="0"/>
              <a:t/>
            </a:r>
            <a:br>
              <a:rPr lang="en-US" altLang="ja-JP" dirty="0"/>
            </a:br>
            <a:r>
              <a:rPr lang="ja-JP" altLang="en-US" dirty="0" smtClean="0"/>
              <a:t>（</a:t>
            </a:r>
            <a:r>
              <a:rPr lang="en-US" altLang="ja-JP" dirty="0" smtClean="0"/>
              <a:t>1</a:t>
            </a:r>
            <a:r>
              <a:rPr lang="ja-JP" altLang="en-US" dirty="0"/>
              <a:t>回のみ／パワーポイント、イメージファイル等で展開内容が</a:t>
            </a:r>
            <a:r>
              <a:rPr lang="ja-JP" altLang="en-US" dirty="0" smtClean="0"/>
              <a:t>わかる資料</a:t>
            </a:r>
            <a:r>
              <a:rPr lang="ja-JP" altLang="en-US" dirty="0"/>
              <a:t>をご用意ください。）</a:t>
            </a:r>
          </a:p>
          <a:p>
            <a:pPr lvl="1"/>
            <a:r>
              <a:rPr lang="ja-JP" altLang="en-US" dirty="0"/>
              <a:t>入稿期限は</a:t>
            </a:r>
            <a:r>
              <a:rPr lang="ja-JP" altLang="en-US" dirty="0">
                <a:solidFill>
                  <a:srgbClr val="FF0000"/>
                </a:solidFill>
              </a:rPr>
              <a:t>掲載開始日の</a:t>
            </a:r>
            <a:r>
              <a:rPr lang="en-US" altLang="ja-JP" dirty="0">
                <a:solidFill>
                  <a:srgbClr val="FF0000"/>
                </a:solidFill>
              </a:rPr>
              <a:t>10</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時迄</a:t>
            </a:r>
            <a:r>
              <a:rPr lang="ja-JP" altLang="en-US" dirty="0"/>
              <a:t>です</a:t>
            </a:r>
            <a:r>
              <a:rPr lang="ja-JP" altLang="en-US" dirty="0" smtClean="0"/>
              <a:t>。</a:t>
            </a:r>
            <a:endParaRPr lang="en-US" altLang="ja-JP" dirty="0" smtClean="0"/>
          </a:p>
          <a:p>
            <a:pPr lvl="1"/>
            <a:r>
              <a:rPr lang="ja-JP" altLang="en-US" dirty="0" smtClean="0"/>
              <a:t>配信</a:t>
            </a:r>
            <a:r>
              <a:rPr lang="ja-JP" altLang="en-US" dirty="0"/>
              <a:t>形式、原稿仕様が変更になる可能性がございます。</a:t>
            </a:r>
          </a:p>
          <a:p>
            <a:pPr lvl="1"/>
            <a:endParaRPr kumimoji="1" lang="ja-JP" altLang="en-US" dirty="0"/>
          </a:p>
        </p:txBody>
      </p:sp>
      <p:sp>
        <p:nvSpPr>
          <p:cNvPr id="20" name="Text Box 36"/>
          <p:cNvSpPr txBox="1">
            <a:spLocks noChangeArrowheads="1"/>
          </p:cNvSpPr>
          <p:nvPr/>
        </p:nvSpPr>
        <p:spPr bwMode="auto">
          <a:xfrm>
            <a:off x="280791" y="4236584"/>
            <a:ext cx="4664009" cy="658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28600" eaLnBrk="0" hangingPunct="0">
              <a:defRPr kumimoji="1">
                <a:solidFill>
                  <a:schemeClr val="tx1"/>
                </a:solidFill>
                <a:latin typeface="Calibri" pitchFamily="34" charset="0"/>
                <a:ea typeface="ＭＳ Ｐゴシック" charset="-128"/>
              </a:defRPr>
            </a:lvl1pPr>
            <a:lvl2pPr marL="742950" indent="-285750" defTabSz="228600" eaLnBrk="0" hangingPunct="0">
              <a:defRPr kumimoji="1">
                <a:solidFill>
                  <a:schemeClr val="tx1"/>
                </a:solidFill>
                <a:latin typeface="Calibri" pitchFamily="34" charset="0"/>
                <a:ea typeface="ＭＳ Ｐゴシック" charset="-128"/>
              </a:defRPr>
            </a:lvl2pPr>
            <a:lvl3pPr marL="1143000" indent="-228600" defTabSz="228600" eaLnBrk="0" hangingPunct="0">
              <a:defRPr kumimoji="1">
                <a:solidFill>
                  <a:schemeClr val="tx1"/>
                </a:solidFill>
                <a:latin typeface="Calibri" pitchFamily="34" charset="0"/>
                <a:ea typeface="ＭＳ Ｐゴシック" charset="-128"/>
              </a:defRPr>
            </a:lvl3pPr>
            <a:lvl4pPr marL="1600200" indent="-228600" defTabSz="228600" eaLnBrk="0" hangingPunct="0">
              <a:defRPr kumimoji="1">
                <a:solidFill>
                  <a:schemeClr val="tx1"/>
                </a:solidFill>
                <a:latin typeface="Calibri" pitchFamily="34" charset="0"/>
                <a:ea typeface="ＭＳ Ｐゴシック" charset="-128"/>
              </a:defRPr>
            </a:lvl4pPr>
            <a:lvl5pPr marL="2057400" indent="-228600" defTabSz="228600" eaLnBrk="0" hangingPunct="0">
              <a:defRPr kumimoji="1">
                <a:solidFill>
                  <a:schemeClr val="tx1"/>
                </a:solidFill>
                <a:latin typeface="Calibri" pitchFamily="34" charset="0"/>
                <a:ea typeface="ＭＳ Ｐゴシック" charset="-128"/>
              </a:defRPr>
            </a:lvl5pPr>
            <a:lvl6pPr marL="25146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72000" indent="-72000" eaLnBrk="1" hangingPunct="1">
              <a:spcBef>
                <a:spcPct val="20000"/>
              </a:spcBef>
              <a:buFont typeface="Arial" panose="020B0604020202020204" pitchFamily="34" charset="0"/>
              <a:buChar char="•"/>
            </a:pPr>
            <a:r>
              <a:rPr lang="ja-JP" altLang="en-US" sz="800" dirty="0" smtClean="0">
                <a:solidFill>
                  <a:srgbClr val="FF0000"/>
                </a:solidFill>
                <a:latin typeface="+mn-ea"/>
                <a:ea typeface="+mn-ea"/>
                <a:cs typeface="Meiryo UI" pitchFamily="50" charset="-128"/>
              </a:rPr>
              <a:t>トップエキスパンド</a:t>
            </a:r>
            <a:r>
              <a:rPr lang="ja-JP" altLang="en-US" sz="800" dirty="0">
                <a:solidFill>
                  <a:srgbClr val="FF0000"/>
                </a:solidFill>
                <a:latin typeface="+mn-ea"/>
                <a:ea typeface="+mn-ea"/>
                <a:cs typeface="Meiryo UI" pitchFamily="50" charset="-128"/>
              </a:rPr>
              <a:t>の総在庫／週</a:t>
            </a:r>
            <a:r>
              <a:rPr lang="ja-JP" altLang="en-US" sz="800" dirty="0" smtClean="0">
                <a:solidFill>
                  <a:srgbClr val="FF0000"/>
                </a:solidFill>
                <a:latin typeface="+mn-ea"/>
                <a:ea typeface="+mn-ea"/>
                <a:cs typeface="Meiryo UI" pitchFamily="50" charset="-128"/>
              </a:rPr>
              <a:t>を全てご購入</a:t>
            </a:r>
            <a:r>
              <a:rPr lang="ja-JP" altLang="en-US" sz="800" dirty="0">
                <a:solidFill>
                  <a:srgbClr val="FF0000"/>
                </a:solidFill>
                <a:latin typeface="+mn-ea"/>
                <a:ea typeface="+mn-ea"/>
                <a:cs typeface="Meiryo UI" pitchFamily="50" charset="-128"/>
              </a:rPr>
              <a:t>頂く必要がございます。</a:t>
            </a: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事前に弊社掲載可否確認をお問合せください。</a:t>
            </a:r>
            <a:endParaRPr lang="en-US" altLang="ja-JP" sz="800" dirty="0" smtClean="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掲載</a:t>
            </a:r>
            <a:r>
              <a:rPr lang="ja-JP" altLang="en-US" sz="800" dirty="0">
                <a:solidFill>
                  <a:schemeClr val="tx1">
                    <a:lumMod val="65000"/>
                    <a:lumOff val="35000"/>
                  </a:schemeClr>
                </a:solidFill>
                <a:latin typeface="+mn-ea"/>
                <a:ea typeface="+mn-ea"/>
                <a:cs typeface="Meiryo UI" pitchFamily="50" charset="-128"/>
              </a:rPr>
              <a:t>可否の結果によっては、</a:t>
            </a:r>
            <a:r>
              <a:rPr lang="ja-JP" altLang="en-US" sz="800" dirty="0" smtClean="0">
                <a:solidFill>
                  <a:schemeClr val="tx1">
                    <a:lumMod val="65000"/>
                    <a:lumOff val="35000"/>
                  </a:schemeClr>
                </a:solidFill>
                <a:latin typeface="+mn-ea"/>
                <a:ea typeface="+mn-ea"/>
                <a:cs typeface="Meiryo UI" pitchFamily="50" charset="-128"/>
              </a:rPr>
              <a:t>お申込み頂けない</a:t>
            </a:r>
            <a:r>
              <a:rPr lang="ja-JP" altLang="en-US" sz="800" dirty="0">
                <a:solidFill>
                  <a:schemeClr val="tx1">
                    <a:lumMod val="65000"/>
                    <a:lumOff val="35000"/>
                  </a:schemeClr>
                </a:solidFill>
                <a:latin typeface="+mn-ea"/>
                <a:ea typeface="+mn-ea"/>
                <a:cs typeface="Meiryo UI" pitchFamily="50" charset="-128"/>
              </a:rPr>
              <a:t>場合がございます。</a:t>
            </a:r>
            <a:endParaRPr lang="en-US" altLang="ja-JP" sz="800" dirty="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総在庫</a:t>
            </a:r>
            <a:r>
              <a:rPr lang="ja-JP" altLang="en-US" sz="800" dirty="0">
                <a:solidFill>
                  <a:schemeClr val="tx1">
                    <a:lumMod val="65000"/>
                    <a:lumOff val="35000"/>
                  </a:schemeClr>
                </a:solidFill>
                <a:latin typeface="+mn-ea"/>
                <a:ea typeface="+mn-ea"/>
                <a:cs typeface="Meiryo UI" pitchFamily="50" charset="-128"/>
              </a:rPr>
              <a:t>は、掲載希望週により異なりますので</a:t>
            </a:r>
            <a:r>
              <a:rPr lang="ja-JP" altLang="en-US" sz="800" dirty="0" smtClean="0">
                <a:solidFill>
                  <a:schemeClr val="tx1">
                    <a:lumMod val="65000"/>
                    <a:lumOff val="35000"/>
                  </a:schemeClr>
                </a:solidFill>
                <a:latin typeface="+mn-ea"/>
                <a:ea typeface="+mn-ea"/>
                <a:cs typeface="Meiryo UI" pitchFamily="50" charset="-128"/>
              </a:rPr>
              <a:t>、在庫表をご確認下さい。</a:t>
            </a:r>
            <a:endParaRPr lang="en-US" altLang="ja-JP" sz="800" dirty="0" smtClean="0">
              <a:solidFill>
                <a:schemeClr val="tx1">
                  <a:lumMod val="65000"/>
                  <a:lumOff val="35000"/>
                </a:schemeClr>
              </a:solidFill>
              <a:latin typeface="+mn-ea"/>
              <a:ea typeface="+mn-ea"/>
              <a:cs typeface="Meiryo UI" pitchFamily="50" charset="-128"/>
            </a:endParaRPr>
          </a:p>
        </p:txBody>
      </p:sp>
      <p:graphicFrame>
        <p:nvGraphicFramePr>
          <p:cNvPr id="26" name="表 25"/>
          <p:cNvGraphicFramePr>
            <a:graphicFrameLocks noGrp="1"/>
          </p:cNvGraphicFramePr>
          <p:nvPr>
            <p:extLst>
              <p:ext uri="{D42A27DB-BD31-4B8C-83A1-F6EECF244321}">
                <p14:modId xmlns:p14="http://schemas.microsoft.com/office/powerpoint/2010/main" val="3289061551"/>
              </p:ext>
            </p:extLst>
          </p:nvPr>
        </p:nvGraphicFramePr>
        <p:xfrm>
          <a:off x="331200" y="2577600"/>
          <a:ext cx="4616383" cy="1266825"/>
        </p:xfrm>
        <a:graphic>
          <a:graphicData uri="http://schemas.openxmlformats.org/drawingml/2006/table">
            <a:tbl>
              <a:tblPr>
                <a:tableStyleId>{2D5ABB26-0587-4C30-8999-92F81FD0307C}</a:tableStyleId>
              </a:tblPr>
              <a:tblGrid>
                <a:gridCol w="1056202"/>
                <a:gridCol w="3560181"/>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＠ｃｏｓｍｅトップエキスパンド広告</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imp</a:t>
                      </a:r>
                      <a:r>
                        <a:rPr lang="ja-JP" altLang="en-US" sz="800" u="none" strike="noStrike" dirty="0" smtClean="0">
                          <a:solidFill>
                            <a:schemeClr val="tx1">
                              <a:lumMod val="65000"/>
                              <a:lumOff val="35000"/>
                            </a:schemeClr>
                          </a:solidFill>
                          <a:effectLst/>
                          <a:latin typeface="+mn-ea"/>
                          <a:ea typeface="+mn-ea"/>
                        </a:rPr>
                        <a:t>単価</a:t>
                      </a:r>
                      <a:endParaRPr lang="ja-JP" altLang="en-US" sz="800" b="0" i="0" u="none" strike="noStrike" dirty="0" smtClean="0">
                        <a:solidFill>
                          <a:schemeClr val="tx1">
                            <a:lumMod val="65000"/>
                            <a:lumOff val="35000"/>
                          </a:schemeClr>
                        </a:solidFill>
                        <a:effectLst/>
                        <a:latin typeface="+mn-ea"/>
                        <a:ea typeface="+mn-ea"/>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\6.000</a:t>
                      </a:r>
                      <a:r>
                        <a:rPr lang="ja-JP" altLang="en-US" sz="800" u="none" strike="noStrike" dirty="0" smtClean="0">
                          <a:solidFill>
                            <a:schemeClr val="tx1">
                              <a:lumMod val="65000"/>
                              <a:lumOff val="35000"/>
                            </a:schemeClr>
                          </a:solidFill>
                          <a:effectLst/>
                          <a:latin typeface="+mn-ea"/>
                          <a:ea typeface="+mn-ea"/>
                        </a:rPr>
                        <a:t>　</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ｃｏｓｍｅＳＰ版　総合トップ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在庫表をご確認ください</a:t>
                      </a:r>
                      <a:endParaRPr lang="en-US" altLang="ja-JP" sz="80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最上部バナータップでエキスパンド表示</a:t>
                      </a:r>
                      <a:endParaRPr lang="en-US" altLang="ja-JP" sz="80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掲載期間中</a:t>
                      </a:r>
                      <a:r>
                        <a:rPr lang="en-US" altLang="zh-TW"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r>
                        <a:rPr lang="zh-TW" altLang="en-US" sz="800" u="none" strike="noStrike" dirty="0" smtClean="0">
                          <a:solidFill>
                            <a:schemeClr val="tx1">
                              <a:lumMod val="65000"/>
                              <a:lumOff val="35000"/>
                            </a:schemeClr>
                          </a:solidFill>
                          <a:effectLst/>
                          <a:latin typeface="+mn-ea"/>
                          <a:ea typeface="+mn-ea"/>
                        </a:rPr>
                        <a:t>限定</a:t>
                      </a:r>
                      <a:r>
                        <a:rPr lang="ja-JP" altLang="en-US" sz="800" u="none" strike="noStrike" dirty="0" smtClean="0">
                          <a:solidFill>
                            <a:schemeClr val="tx1">
                              <a:lumMod val="65000"/>
                              <a:lumOff val="35000"/>
                            </a:schemeClr>
                          </a:solidFill>
                          <a:effectLst/>
                          <a:latin typeface="+mn-ea"/>
                          <a:ea typeface="+mn-ea"/>
                        </a:rPr>
                        <a:t>　</a:t>
                      </a:r>
                      <a:endParaRPr lang="zh-TW"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原稿規定</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別紙レギュレーション資料をご参照ください</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28" name="図 2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61" name="正方形/長方形 60"/>
          <p:cNvSpPr/>
          <p:nvPr/>
        </p:nvSpPr>
        <p:spPr>
          <a:xfrm>
            <a:off x="6637789" y="1840259"/>
            <a:ext cx="1164886" cy="1974320"/>
          </a:xfrm>
          <a:prstGeom prst="rect">
            <a:avLst/>
          </a:prstGeom>
          <a:solidFill>
            <a:schemeClr val="bg1"/>
          </a:solid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cxnSp>
        <p:nvCxnSpPr>
          <p:cNvPr id="80" name="直線コネクタ 79"/>
          <p:cNvCxnSpPr/>
          <p:nvPr/>
        </p:nvCxnSpPr>
        <p:spPr>
          <a:xfrm>
            <a:off x="7628271" y="1699684"/>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7" name="直線コネクタ 96"/>
          <p:cNvCxnSpPr/>
          <p:nvPr/>
        </p:nvCxnSpPr>
        <p:spPr>
          <a:xfrm rot="2040000">
            <a:off x="7702089" y="1722616"/>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98" name="直線コネクタ 97"/>
          <p:cNvCxnSpPr/>
          <p:nvPr/>
        </p:nvCxnSpPr>
        <p:spPr>
          <a:xfrm rot="18960000" flipH="1">
            <a:off x="7552261" y="1726408"/>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6" name="正方形/長方形 45"/>
          <p:cNvSpPr/>
          <p:nvPr/>
        </p:nvSpPr>
        <p:spPr>
          <a:xfrm>
            <a:off x="7487755" y="2630955"/>
            <a:ext cx="1164886" cy="1206090"/>
          </a:xfrm>
          <a:prstGeom prst="rect">
            <a:avLst/>
          </a:prstGeom>
          <a:solidFill>
            <a:schemeClr val="bg1"/>
          </a:solid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49"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515095" y="2813843"/>
            <a:ext cx="1100138" cy="13144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cxnSp>
        <p:nvCxnSpPr>
          <p:cNvPr id="51" name="直線コネクタ 50"/>
          <p:cNvCxnSpPr/>
          <p:nvPr/>
        </p:nvCxnSpPr>
        <p:spPr>
          <a:xfrm>
            <a:off x="7552261" y="1734660"/>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4" name="直線コネクタ 63"/>
          <p:cNvCxnSpPr/>
          <p:nvPr/>
        </p:nvCxnSpPr>
        <p:spPr>
          <a:xfrm rot="2040000">
            <a:off x="7626079" y="1729017"/>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5" name="直線コネクタ 64"/>
          <p:cNvCxnSpPr/>
          <p:nvPr/>
        </p:nvCxnSpPr>
        <p:spPr>
          <a:xfrm rot="18960000" flipH="1">
            <a:off x="7476251" y="1732809"/>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59" name="直線コネクタ 58"/>
          <p:cNvCxnSpPr/>
          <p:nvPr/>
        </p:nvCxnSpPr>
        <p:spPr>
          <a:xfrm>
            <a:off x="8252841" y="2975218"/>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0" name="直線コネクタ 59"/>
          <p:cNvCxnSpPr/>
          <p:nvPr/>
        </p:nvCxnSpPr>
        <p:spPr>
          <a:xfrm rot="2040000">
            <a:off x="8326659" y="2969575"/>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cxnSp>
        <p:nvCxnSpPr>
          <p:cNvPr id="62" name="直線コネクタ 61"/>
          <p:cNvCxnSpPr/>
          <p:nvPr/>
        </p:nvCxnSpPr>
        <p:spPr>
          <a:xfrm rot="18960000" flipH="1">
            <a:off x="8176831" y="2973367"/>
            <a:ext cx="0" cy="69485"/>
          </a:xfrm>
          <a:prstGeom prst="line">
            <a:avLst/>
          </a:prstGeom>
          <a:ln>
            <a:solidFill>
              <a:schemeClr val="bg1"/>
            </a:solidFill>
          </a:ln>
        </p:spPr>
        <p:style>
          <a:lnRef idx="2">
            <a:schemeClr val="accent1"/>
          </a:lnRef>
          <a:fillRef idx="0">
            <a:schemeClr val="accent1"/>
          </a:fillRef>
          <a:effectRef idx="1">
            <a:schemeClr val="accent1"/>
          </a:effectRef>
          <a:fontRef idx="minor">
            <a:schemeClr val="tx1"/>
          </a:fontRef>
        </p:style>
      </p:cxnSp>
      <p:sp>
        <p:nvSpPr>
          <p:cNvPr id="42" name="テキスト ボックス 41"/>
          <p:cNvSpPr txBox="1"/>
          <p:nvPr/>
        </p:nvSpPr>
        <p:spPr>
          <a:xfrm>
            <a:off x="5167463" y="4771592"/>
            <a:ext cx="2242959" cy="461665"/>
          </a:xfrm>
          <a:prstGeom prst="rect">
            <a:avLst/>
          </a:prstGeom>
          <a:noFill/>
        </p:spPr>
        <p:txBody>
          <a:bodyPr wrap="square" rtlCol="0">
            <a:spAutoFit/>
          </a:bodyPr>
          <a:lstStyle/>
          <a:p>
            <a:r>
              <a:rPr kumimoji="1" lang="en-US" altLang="ja-JP" sz="800" dirty="0" smtClean="0">
                <a:latin typeface="+mn-ea"/>
              </a:rPr>
              <a:t>※</a:t>
            </a:r>
            <a:r>
              <a:rPr kumimoji="1" lang="ja-JP" altLang="en-US" sz="800" dirty="0" smtClean="0">
                <a:latin typeface="+mn-ea"/>
              </a:rPr>
              <a:t>サイト規模拡張に伴う</a:t>
            </a:r>
            <a:r>
              <a:rPr lang="ja-JP" altLang="en-US" sz="800" dirty="0" smtClean="0">
                <a:latin typeface="+mn-ea"/>
              </a:rPr>
              <a:t>サービス拡充</a:t>
            </a:r>
            <a:r>
              <a:rPr kumimoji="1" lang="ja-JP" altLang="en-US" sz="800" dirty="0" smtClean="0">
                <a:latin typeface="+mn-ea"/>
              </a:rPr>
              <a:t>により、クリエイティブの挿入場所とサイズは変更の可能性があります。</a:t>
            </a:r>
            <a:endParaRPr kumimoji="1" lang="ja-JP" altLang="en-US" sz="800" dirty="0">
              <a:latin typeface="+mn-ea"/>
            </a:endParaRPr>
          </a:p>
        </p:txBody>
      </p:sp>
      <p:sp>
        <p:nvSpPr>
          <p:cNvPr id="44" name="テキスト ボックス 43"/>
          <p:cNvSpPr txBox="1"/>
          <p:nvPr/>
        </p:nvSpPr>
        <p:spPr>
          <a:xfrm>
            <a:off x="7410422" y="4602841"/>
            <a:ext cx="2056207" cy="715089"/>
          </a:xfrm>
          <a:prstGeom prst="roundRect">
            <a:avLst/>
          </a:prstGeom>
          <a:solidFill>
            <a:schemeClr val="bg1"/>
          </a:solidFill>
          <a:ln w="19050">
            <a:solidFill>
              <a:srgbClr val="4EB691"/>
            </a:solidFill>
          </a:ln>
        </p:spPr>
        <p:txBody>
          <a:bodyPr wrap="square" rtlCol="0">
            <a:spAutoFit/>
          </a:bodyPr>
          <a:lstStyle/>
          <a:p>
            <a:pPr defTabSz="914400" fontAlgn="auto">
              <a:spcBef>
                <a:spcPts val="0"/>
              </a:spcBef>
              <a:spcAft>
                <a:spcPts val="0"/>
              </a:spcAft>
            </a:pPr>
            <a:r>
              <a:rPr lang="ja-JP" altLang="en-US" sz="900" dirty="0" smtClean="0">
                <a:solidFill>
                  <a:prstClr val="black"/>
                </a:solidFill>
                <a:latin typeface="Meiryo UI"/>
                <a:ea typeface="Meiryo UI"/>
              </a:rPr>
              <a:t>コンテンツが押し下がる形で</a:t>
            </a:r>
            <a:endParaRPr lang="en-US" altLang="ja-JP" sz="900" dirty="0" smtClean="0">
              <a:solidFill>
                <a:prstClr val="black"/>
              </a:solidFill>
              <a:latin typeface="Meiryo UI"/>
              <a:ea typeface="Meiryo UI"/>
            </a:endParaRPr>
          </a:p>
          <a:p>
            <a:pPr defTabSz="914400" fontAlgn="auto">
              <a:spcBef>
                <a:spcPts val="0"/>
              </a:spcBef>
              <a:spcAft>
                <a:spcPts val="0"/>
              </a:spcAft>
            </a:pPr>
            <a:r>
              <a:rPr lang="ja-JP" altLang="en-US" sz="900" dirty="0" smtClean="0">
                <a:solidFill>
                  <a:prstClr val="black"/>
                </a:solidFill>
                <a:latin typeface="Meiryo UI"/>
                <a:ea typeface="Meiryo UI"/>
              </a:rPr>
              <a:t>バナーがエキスパンド！</a:t>
            </a:r>
            <a:r>
              <a:rPr lang="en-US" altLang="ja-JP" sz="900" dirty="0" smtClean="0">
                <a:solidFill>
                  <a:prstClr val="black"/>
                </a:solidFill>
                <a:latin typeface="Meiryo UI"/>
                <a:ea typeface="Meiryo UI"/>
              </a:rPr>
              <a:t/>
            </a:r>
            <a:br>
              <a:rPr lang="en-US" altLang="ja-JP" sz="900" dirty="0" smtClean="0">
                <a:solidFill>
                  <a:prstClr val="black"/>
                </a:solidFill>
                <a:latin typeface="Meiryo UI"/>
                <a:ea typeface="Meiryo UI"/>
              </a:rPr>
            </a:br>
            <a:r>
              <a:rPr lang="en-US" altLang="ja-JP" sz="900" dirty="0" smtClean="0">
                <a:solidFill>
                  <a:prstClr val="black"/>
                </a:solidFill>
                <a:latin typeface="Meiryo UI"/>
                <a:ea typeface="Meiryo UI"/>
              </a:rPr>
              <a:t>※</a:t>
            </a:r>
            <a:r>
              <a:rPr lang="ja-JP" altLang="en-US" sz="900" dirty="0" smtClean="0">
                <a:solidFill>
                  <a:prstClr val="black"/>
                </a:solidFill>
                <a:latin typeface="Meiryo UI"/>
                <a:ea typeface="Meiryo UI"/>
              </a:rPr>
              <a:t>展開後のバナー縦幅は</a:t>
            </a:r>
            <a:r>
              <a:rPr lang="en-US" altLang="ja-JP" sz="900" dirty="0" smtClean="0">
                <a:solidFill>
                  <a:prstClr val="black"/>
                </a:solidFill>
                <a:latin typeface="Meiryo UI"/>
                <a:ea typeface="Meiryo UI"/>
              </a:rPr>
              <a:t>180</a:t>
            </a:r>
            <a:r>
              <a:rPr lang="ja-JP" altLang="en-US" sz="900" dirty="0" smtClean="0">
                <a:solidFill>
                  <a:prstClr val="black"/>
                </a:solidFill>
                <a:latin typeface="Meiryo UI"/>
                <a:ea typeface="Meiryo UI"/>
              </a:rPr>
              <a:t>ピクセルとなります。</a:t>
            </a:r>
            <a:endParaRPr lang="en-US" altLang="ja-JP" sz="900" dirty="0" smtClean="0">
              <a:solidFill>
                <a:prstClr val="black"/>
              </a:solidFill>
              <a:latin typeface="Meiryo UI"/>
              <a:ea typeface="Meiryo UI"/>
            </a:endParaRPr>
          </a:p>
        </p:txBody>
      </p:sp>
      <p:pic>
        <p:nvPicPr>
          <p:cNvPr id="5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640254" y="1844009"/>
            <a:ext cx="1143507" cy="197057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7509130" y="3103594"/>
            <a:ext cx="1143511" cy="130173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6" name="上下矢印 75"/>
          <p:cNvSpPr/>
          <p:nvPr/>
        </p:nvSpPr>
        <p:spPr>
          <a:xfrm>
            <a:off x="7147477" y="1851184"/>
            <a:ext cx="344839" cy="761791"/>
          </a:xfrm>
          <a:prstGeom prst="upDownArrow">
            <a:avLst/>
          </a:prstGeom>
          <a:solidFill>
            <a:schemeClr val="accent4">
              <a:lumMod val="75000"/>
            </a:schemeClr>
          </a:solidFill>
          <a:ln w="12700">
            <a:solidFill>
              <a:srgbClr val="FFC000"/>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ln w="9525">
                <a:solidFill>
                  <a:schemeClr val="tx1"/>
                </a:solidFill>
              </a:ln>
            </a:endParaRPr>
          </a:p>
        </p:txBody>
      </p:sp>
      <p:sp>
        <p:nvSpPr>
          <p:cNvPr id="99" name="角丸四角形吹き出し 98"/>
          <p:cNvSpPr/>
          <p:nvPr/>
        </p:nvSpPr>
        <p:spPr>
          <a:xfrm>
            <a:off x="5717629" y="2359572"/>
            <a:ext cx="1268162" cy="513547"/>
          </a:xfrm>
          <a:prstGeom prst="wedgeRoundRectCallout">
            <a:avLst>
              <a:gd name="adj1" fmla="val 69273"/>
              <a:gd name="adj2" fmla="val -24055"/>
              <a:gd name="adj3" fmla="val 16667"/>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lIns="36000" tIns="0" rIns="36000" bIns="0" rtlCol="0" anchor="ctr"/>
          <a:lstStyle/>
          <a:p>
            <a:pPr defTabSz="914400" fontAlgn="auto">
              <a:spcBef>
                <a:spcPts val="0"/>
              </a:spcBef>
              <a:spcAft>
                <a:spcPts val="0"/>
              </a:spcAft>
            </a:pPr>
            <a:r>
              <a:rPr lang="ja-JP" altLang="en-US" sz="700" b="1" dirty="0" smtClean="0">
                <a:solidFill>
                  <a:schemeClr val="tx1">
                    <a:lumMod val="75000"/>
                    <a:lumOff val="25000"/>
                  </a:schemeClr>
                </a:solidFill>
                <a:latin typeface="+mn-ea"/>
              </a:rPr>
              <a:t>ユーザーの</a:t>
            </a:r>
            <a:r>
              <a:rPr lang="ja-JP" altLang="en-US" sz="700" b="1" dirty="0">
                <a:solidFill>
                  <a:schemeClr val="tx1">
                    <a:lumMod val="75000"/>
                    <a:lumOff val="25000"/>
                  </a:schemeClr>
                </a:solidFill>
                <a:latin typeface="+mn-ea"/>
              </a:rPr>
              <a:t>操作</a:t>
            </a:r>
            <a:r>
              <a:rPr lang="ja-JP" altLang="en-US" sz="700" b="1" dirty="0" smtClean="0">
                <a:solidFill>
                  <a:schemeClr val="tx1">
                    <a:lumMod val="75000"/>
                    <a:lumOff val="25000"/>
                  </a:schemeClr>
                </a:solidFill>
                <a:latin typeface="+mn-ea"/>
              </a:rPr>
              <a:t>を妨げずにトップページをジャック</a:t>
            </a:r>
            <a:endParaRPr lang="en-US" altLang="ja-JP" sz="700" b="1" dirty="0">
              <a:solidFill>
                <a:schemeClr val="tx1">
                  <a:lumMod val="75000"/>
                  <a:lumOff val="25000"/>
                </a:schemeClr>
              </a:solidFill>
              <a:latin typeface="+mn-ea"/>
            </a:endParaRPr>
          </a:p>
        </p:txBody>
      </p:sp>
      <p:sp>
        <p:nvSpPr>
          <p:cNvPr id="45" name="Rectangle 64"/>
          <p:cNvSpPr>
            <a:spLocks noChangeArrowheads="1"/>
          </p:cNvSpPr>
          <p:nvPr/>
        </p:nvSpPr>
        <p:spPr bwMode="auto">
          <a:xfrm>
            <a:off x="6637789" y="1610361"/>
            <a:ext cx="1164886" cy="248129"/>
          </a:xfrm>
          <a:prstGeom prst="rect">
            <a:avLst/>
          </a:prstGeom>
          <a:solidFill>
            <a:srgbClr val="FF3300"/>
          </a:solidFill>
          <a:ln w="34925">
            <a:no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algn="ctr" defTabSz="914400" eaLnBrk="1" hangingPunct="1">
              <a:defRPr/>
            </a:pPr>
            <a:r>
              <a:rPr kumimoji="0" lang="en-US" altLang="ja-JP" sz="800" kern="0" dirty="0" smtClean="0">
                <a:solidFill>
                  <a:schemeClr val="bg1"/>
                </a:solidFill>
                <a:latin typeface="Segoe UI"/>
                <a:ea typeface="Meiryo UI"/>
              </a:rPr>
              <a:t>320x100px</a:t>
            </a:r>
            <a:endParaRPr kumimoji="0" lang="ja-JP" altLang="en-US" sz="800" kern="0" dirty="0">
              <a:solidFill>
                <a:schemeClr val="bg1"/>
              </a:solidFill>
              <a:latin typeface="Segoe UI"/>
              <a:ea typeface="Meiryo UI"/>
            </a:endParaRPr>
          </a:p>
        </p:txBody>
      </p:sp>
      <p:sp>
        <p:nvSpPr>
          <p:cNvPr id="50" name="Rectangle 64"/>
          <p:cNvSpPr>
            <a:spLocks noChangeArrowheads="1"/>
          </p:cNvSpPr>
          <p:nvPr/>
        </p:nvSpPr>
        <p:spPr bwMode="auto">
          <a:xfrm>
            <a:off x="7509130" y="2490402"/>
            <a:ext cx="1139221" cy="618587"/>
          </a:xfrm>
          <a:prstGeom prst="rect">
            <a:avLst/>
          </a:prstGeom>
          <a:solidFill>
            <a:srgbClr val="FF3300"/>
          </a:solidFill>
          <a:ln w="34925">
            <a:noFill/>
            <a:prstDash val="sysDot"/>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lvl="0" algn="ctr" defTabSz="914400" eaLnBrk="1" hangingPunct="1">
              <a:defRPr/>
            </a:pPr>
            <a:r>
              <a:rPr kumimoji="0" lang="en-US" altLang="ja-JP" sz="900" kern="0" dirty="0" smtClean="0">
                <a:solidFill>
                  <a:schemeClr val="bg1"/>
                </a:solidFill>
                <a:latin typeface="Segoe UI"/>
                <a:ea typeface="Meiryo UI"/>
              </a:rPr>
              <a:t>320x180px</a:t>
            </a:r>
          </a:p>
          <a:p>
            <a:pPr lvl="0" algn="ctr" defTabSz="914400" eaLnBrk="1" hangingPunct="1">
              <a:defRPr/>
            </a:pPr>
            <a:endParaRPr kumimoji="0" lang="ja-JP" altLang="en-US" sz="900" kern="0" dirty="0">
              <a:solidFill>
                <a:schemeClr val="bg1"/>
              </a:solidFill>
              <a:latin typeface="Segoe UI"/>
              <a:ea typeface="Meiryo UI"/>
            </a:endParaRPr>
          </a:p>
        </p:txBody>
      </p:sp>
      <p:pic>
        <p:nvPicPr>
          <p:cNvPr id="83" name="図 82" descr="指_r1_c1.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7452116" y="1813557"/>
            <a:ext cx="675069" cy="67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5" name="円形吹き出し 84"/>
          <p:cNvSpPr/>
          <p:nvPr/>
        </p:nvSpPr>
        <p:spPr>
          <a:xfrm>
            <a:off x="7805620" y="1035320"/>
            <a:ext cx="1265810" cy="513547"/>
          </a:xfrm>
          <a:prstGeom prst="wedgeEllipseCallout">
            <a:avLst>
              <a:gd name="adj1" fmla="val -46573"/>
              <a:gd name="adj2" fmla="val 89106"/>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バナーをタップ</a:t>
            </a:r>
            <a:r>
              <a:rPr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rPr>
              <a:t>する</a:t>
            </a: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と</a:t>
            </a:r>
            <a:endParaRPr lang="en-US" altLang="ja-JP" sz="7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縦方向にエキスパンド</a:t>
            </a:r>
            <a:endParaRPr kumimoji="1"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sp>
        <p:nvSpPr>
          <p:cNvPr id="91" name="円形吹き出し 90"/>
          <p:cNvSpPr/>
          <p:nvPr/>
        </p:nvSpPr>
        <p:spPr>
          <a:xfrm>
            <a:off x="8354422" y="2117408"/>
            <a:ext cx="1056278" cy="513547"/>
          </a:xfrm>
          <a:prstGeom prst="wedgeEllipseCallout">
            <a:avLst>
              <a:gd name="adj1" fmla="val -29788"/>
              <a:gd name="adj2" fmla="val 62500"/>
            </a:avLst>
          </a:prstGeom>
          <a:solidFill>
            <a:schemeClr val="bg1"/>
          </a:solidFill>
          <a:ln w="19050">
            <a:solidFill>
              <a:srgbClr val="4EB691"/>
            </a:solidFill>
          </a:ln>
          <a:effectLst/>
        </p:spPr>
        <p:style>
          <a:lnRef idx="1">
            <a:schemeClr val="accent1"/>
          </a:lnRef>
          <a:fillRef idx="3">
            <a:schemeClr val="accent1"/>
          </a:fillRef>
          <a:effectRef idx="2">
            <a:schemeClr val="accent1"/>
          </a:effectRef>
          <a:fontRef idx="minor">
            <a:schemeClr val="lt1"/>
          </a:fontRef>
        </p:style>
        <p:txBody>
          <a:bodyPr wrap="square" lIns="0" tIns="0" rIns="0" bIns="0" rtlCol="0" anchor="ctr"/>
          <a:lstStyle/>
          <a:p>
            <a:pPr algn="ct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より豊かな</a:t>
            </a:r>
            <a:endParaRPr lang="en-US" altLang="ja-JP" sz="700" b="1" dirty="0" smtClean="0">
              <a:solidFill>
                <a:schemeClr val="tx1">
                  <a:lumMod val="65000"/>
                  <a:lumOff val="35000"/>
                </a:schemeClr>
              </a:solidFill>
              <a:latin typeface="メイリオ" panose="020B0604030504040204" pitchFamily="50" charset="-128"/>
              <a:ea typeface="メイリオ" panose="020B0604030504040204" pitchFamily="50" charset="-128"/>
            </a:endParaRPr>
          </a:p>
          <a:p>
            <a:pPr algn="ctr"/>
            <a:r>
              <a:rPr kumimoji="1"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表現</a:t>
            </a:r>
            <a:r>
              <a:rPr lang="ja-JP" altLang="en-US" sz="700" b="1" dirty="0" smtClean="0">
                <a:solidFill>
                  <a:schemeClr val="tx1">
                    <a:lumMod val="65000"/>
                    <a:lumOff val="35000"/>
                  </a:schemeClr>
                </a:solidFill>
                <a:latin typeface="メイリオ" panose="020B0604030504040204" pitchFamily="50" charset="-128"/>
                <a:ea typeface="メイリオ" panose="020B0604030504040204" pitchFamily="50" charset="-128"/>
              </a:rPr>
              <a:t>で訴求</a:t>
            </a:r>
            <a:endParaRPr kumimoji="1" lang="ja-JP" altLang="en-US" sz="700" b="1" dirty="0">
              <a:solidFill>
                <a:schemeClr val="tx1">
                  <a:lumMod val="65000"/>
                  <a:lumOff val="35000"/>
                </a:schemeClr>
              </a:solidFill>
              <a:latin typeface="メイリオ" panose="020B0604030504040204" pitchFamily="50" charset="-128"/>
              <a:ea typeface="メイリオ" panose="020B0604030504040204" pitchFamily="50" charset="-128"/>
            </a:endParaRPr>
          </a:p>
        </p:txBody>
      </p:sp>
      <p:pic>
        <p:nvPicPr>
          <p:cNvPr id="55" name="図 54" descr="指_r1_c1.png"/>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8176831" y="3046571"/>
            <a:ext cx="675069" cy="67684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1" name="Picture 2"/>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7645001" y="1715285"/>
            <a:ext cx="131478" cy="1314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52" name="円/楕円 51"/>
          <p:cNvSpPr/>
          <p:nvPr/>
        </p:nvSpPr>
        <p:spPr>
          <a:xfrm rot="-480000">
            <a:off x="7267256" y="4381656"/>
            <a:ext cx="599239" cy="275416"/>
          </a:xfrm>
          <a:prstGeom prst="ellipse">
            <a:avLst/>
          </a:prstGeom>
          <a:solidFill>
            <a:schemeClr val="accent4">
              <a:lumMod val="60000"/>
              <a:lumOff val="40000"/>
            </a:schemeClr>
          </a:solidFill>
          <a:ln w="19050">
            <a:noFill/>
            <a:prstDash val="sysDot"/>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kumimoji="1" lang="ja-JP" altLang="en-US" sz="700" b="1" dirty="0" smtClean="0">
                <a:solidFill>
                  <a:srgbClr val="FF3300"/>
                </a:solidFill>
                <a:latin typeface="HGPｺﾞｼｯｸE" panose="020B0900000000000000" pitchFamily="50" charset="-128"/>
                <a:ea typeface="HGPｺﾞｼｯｸE" panose="020B0900000000000000" pitchFamily="50" charset="-128"/>
              </a:rPr>
              <a:t>Ｃｈｅｃｋ！</a:t>
            </a:r>
            <a:endParaRPr kumimoji="1" lang="ja-JP" altLang="en-US" sz="700" b="1" dirty="0">
              <a:solidFill>
                <a:srgbClr val="FF3300"/>
              </a:solidFill>
              <a:latin typeface="HGPｺﾞｼｯｸE" panose="020B0900000000000000" pitchFamily="50" charset="-128"/>
              <a:ea typeface="HGPｺﾞｼｯｸE" panose="020B0900000000000000" pitchFamily="50" charset="-128"/>
            </a:endParaRPr>
          </a:p>
        </p:txBody>
      </p:sp>
    </p:spTree>
    <p:extLst>
      <p:ext uri="{BB962C8B-B14F-4D97-AF65-F5344CB8AC3E}">
        <p14:creationId xmlns:p14="http://schemas.microsoft.com/office/powerpoint/2010/main" val="280996269"/>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プレースホルダー 23"/>
          <p:cNvSpPr>
            <a:spLocks noGrp="1"/>
          </p:cNvSpPr>
          <p:nvPr>
            <p:ph type="body" sz="quarter" idx="20"/>
          </p:nvPr>
        </p:nvSpPr>
        <p:spPr>
          <a:xfrm>
            <a:off x="5108027" y="1035320"/>
            <a:ext cx="4501111" cy="4252707"/>
          </a:xfrm>
        </p:spPr>
        <p:txBody>
          <a:bodyPr/>
          <a:lstStyle/>
          <a:p>
            <a:pPr>
              <a:lnSpc>
                <a:spcPct val="200000"/>
              </a:lnSpc>
            </a:pPr>
            <a:r>
              <a:rPr lang="en-US" altLang="ja-JP" dirty="0" smtClean="0"/>
              <a:t>【PC</a:t>
            </a:r>
            <a:r>
              <a:rPr lang="ja-JP" altLang="en-US" dirty="0" smtClean="0"/>
              <a:t>：＠</a:t>
            </a:r>
            <a:r>
              <a:rPr lang="ja-JP" altLang="en-US" dirty="0"/>
              <a:t>ｃｏｓｍｅ総合トップ</a:t>
            </a:r>
            <a:r>
              <a:rPr lang="en-US" altLang="ja-JP" dirty="0"/>
              <a:t>】</a:t>
            </a:r>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］＠ｃｏｓｍｅトップゲート広告</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12</a:t>
            </a:fld>
            <a:endParaRPr lang="ja-JP" altLang="en-US" dirty="0"/>
          </a:p>
        </p:txBody>
      </p:sp>
      <p:sp>
        <p:nvSpPr>
          <p:cNvPr id="3" name="テキスト プレースホルダー 2"/>
          <p:cNvSpPr>
            <a:spLocks noGrp="1"/>
          </p:cNvSpPr>
          <p:nvPr>
            <p:ph type="body" sz="quarter" idx="17"/>
          </p:nvPr>
        </p:nvSpPr>
        <p:spPr>
          <a:xfrm>
            <a:off x="331200" y="1084923"/>
            <a:ext cx="4508067" cy="1132155"/>
          </a:xfrm>
        </p:spPr>
        <p:txBody>
          <a:bodyPr/>
          <a:lstStyle/>
          <a:p>
            <a:pPr algn="ctr"/>
            <a:r>
              <a:rPr lang="en-US" altLang="ja-JP" dirty="0" smtClean="0"/>
              <a:t>PC</a:t>
            </a:r>
            <a:r>
              <a:rPr lang="ja-JP" altLang="en-US" dirty="0" smtClean="0"/>
              <a:t>版＠ｃｏｓｍｅのトップページを</a:t>
            </a:r>
          </a:p>
          <a:p>
            <a:pPr algn="ctr"/>
            <a:r>
              <a:rPr lang="ja-JP" altLang="en-US" dirty="0" smtClean="0">
                <a:solidFill>
                  <a:srgbClr val="FF5574"/>
                </a:solidFill>
              </a:rPr>
              <a:t>ブランドの世界観でジャック！</a:t>
            </a:r>
          </a:p>
          <a:p>
            <a:pPr algn="ctr"/>
            <a:r>
              <a:rPr lang="ja-JP" altLang="en-US" dirty="0" smtClean="0">
                <a:solidFill>
                  <a:srgbClr val="FF5574"/>
                </a:solidFill>
              </a:rPr>
              <a:t>ブランディング</a:t>
            </a:r>
            <a:r>
              <a:rPr lang="ja-JP" altLang="en-US" dirty="0"/>
              <a:t>に最適な</a:t>
            </a:r>
            <a:r>
              <a:rPr lang="ja-JP" altLang="en-US" dirty="0">
                <a:solidFill>
                  <a:srgbClr val="FF5574"/>
                </a:solidFill>
              </a:rPr>
              <a:t>特別</a:t>
            </a:r>
            <a:r>
              <a:rPr lang="ja-JP" altLang="en-US" dirty="0" smtClean="0">
                <a:solidFill>
                  <a:srgbClr val="FF5574"/>
                </a:solidFill>
              </a:rPr>
              <a:t>メニュー</a:t>
            </a:r>
            <a:endParaRPr lang="ja-JP" altLang="en-US" dirty="0"/>
          </a:p>
        </p:txBody>
      </p:sp>
      <p:sp>
        <p:nvSpPr>
          <p:cNvPr id="6" name="テキスト プレースホルダー 5"/>
          <p:cNvSpPr>
            <a:spLocks noGrp="1"/>
          </p:cNvSpPr>
          <p:nvPr>
            <p:ph type="body" sz="quarter" idx="19"/>
          </p:nvPr>
        </p:nvSpPr>
        <p:spPr>
          <a:xfrm>
            <a:off x="177544" y="5277344"/>
            <a:ext cx="4773600" cy="916642"/>
          </a:xfrm>
        </p:spPr>
        <p:txBody>
          <a:bodyPr/>
          <a:lstStyle/>
          <a:p>
            <a:r>
              <a:rPr lang="ja-JP" altLang="en-US" dirty="0"/>
              <a:t>注意</a:t>
            </a:r>
            <a:r>
              <a:rPr lang="ja-JP" altLang="en-US" dirty="0" smtClean="0"/>
              <a:t>事項</a:t>
            </a:r>
            <a:endParaRPr lang="ja-JP" altLang="en-US" dirty="0"/>
          </a:p>
          <a:p>
            <a:pPr lvl="1"/>
            <a:r>
              <a:rPr lang="ja-JP" altLang="en-US" dirty="0"/>
              <a:t>配信レポートは</a:t>
            </a:r>
            <a:r>
              <a:rPr lang="ja-JP" altLang="en-US" dirty="0" smtClean="0"/>
              <a:t>、</a:t>
            </a:r>
            <a:r>
              <a:rPr lang="en-US" altLang="ja-JP" dirty="0" smtClean="0"/>
              <a:t>imp</a:t>
            </a:r>
            <a:r>
              <a:rPr lang="ja-JP" altLang="en-US" dirty="0" smtClean="0"/>
              <a:t>数・クリック数</a:t>
            </a:r>
            <a:r>
              <a:rPr lang="ja-JP" altLang="en-US" dirty="0"/>
              <a:t>となります</a:t>
            </a:r>
            <a:r>
              <a:rPr lang="ja-JP" altLang="en-US" dirty="0" smtClean="0"/>
              <a:t>。</a:t>
            </a:r>
            <a:endParaRPr lang="ja-JP" altLang="en-US" dirty="0"/>
          </a:p>
          <a:p>
            <a:pPr lvl="1"/>
            <a:r>
              <a:rPr lang="ja-JP" altLang="en-US" dirty="0"/>
              <a:t>制作にあたり、別紙「掲載における注意事項・レギュレーション」を必ずお読みください。</a:t>
            </a:r>
          </a:p>
          <a:p>
            <a:pPr lvl="1"/>
            <a:r>
              <a:rPr lang="ja-JP" altLang="en-US" dirty="0"/>
              <a:t>掲載期間は</a:t>
            </a:r>
            <a:r>
              <a:rPr lang="en-US" altLang="ja-JP" dirty="0"/>
              <a:t>1</a:t>
            </a:r>
            <a:r>
              <a:rPr lang="ja-JP" altLang="en-US" dirty="0"/>
              <a:t>週間単位、最大１週間です。（連続掲載不可）</a:t>
            </a:r>
          </a:p>
          <a:p>
            <a:pPr lvl="1"/>
            <a:r>
              <a:rPr lang="ja-JP" altLang="en-US" dirty="0"/>
              <a:t>差替え、複数原稿配信、オプティマイズ配信は不可です。</a:t>
            </a:r>
          </a:p>
          <a:p>
            <a:pPr lvl="1"/>
            <a:r>
              <a:rPr lang="ja-JP" altLang="en-US" dirty="0"/>
              <a:t>株式会社アイスタイルの掲載基準にそぐわない内容の原稿は修正して頂く場合がございます。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a:t>
            </a:r>
            <a:r>
              <a:rPr lang="ja-JP" altLang="en-US" dirty="0" smtClean="0"/>
              <a:t>。</a:t>
            </a:r>
            <a:endParaRPr lang="ja-JP" altLang="en-US" dirty="0"/>
          </a:p>
        </p:txBody>
      </p:sp>
      <p:sp>
        <p:nvSpPr>
          <p:cNvPr id="25" name="テキスト プレースホルダー 24"/>
          <p:cNvSpPr>
            <a:spLocks noGrp="1"/>
          </p:cNvSpPr>
          <p:nvPr>
            <p:ph type="body" sz="quarter" idx="21"/>
          </p:nvPr>
        </p:nvSpPr>
        <p:spPr>
          <a:xfrm>
            <a:off x="4953000" y="5277344"/>
            <a:ext cx="4772945" cy="916641"/>
          </a:xfrm>
        </p:spPr>
        <p:txBody>
          <a:bodyPr/>
          <a:lstStyle/>
          <a:p>
            <a:pPr lvl="1"/>
            <a:endParaRPr lang="en-US" altLang="ja-JP" dirty="0" smtClean="0"/>
          </a:p>
          <a:p>
            <a:pPr marL="72000" marR="0" lvl="1" indent="-720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ja-JP" altLang="en-US" dirty="0" smtClean="0"/>
              <a:t>ページデザイン、バナー掲載位置は変更になる場合があります。また、新サイトや新コンテンツの追加、変更に伴いバナーの掲載面が追加、変更となる場合がございます。</a:t>
            </a:r>
            <a:endParaRPr kumimoji="1" lang="ja-JP" altLang="en-US" dirty="0" smtClean="0"/>
          </a:p>
          <a:p>
            <a:pPr lvl="1"/>
            <a:r>
              <a:rPr lang="ja-JP" altLang="en-US" dirty="0" smtClean="0"/>
              <a:t>掲載開始日の</a:t>
            </a:r>
            <a:r>
              <a:rPr lang="en-US" altLang="ja-JP" dirty="0" smtClean="0">
                <a:solidFill>
                  <a:srgbClr val="FF0000"/>
                </a:solidFill>
              </a:rPr>
              <a:t>17</a:t>
            </a:r>
            <a:r>
              <a:rPr lang="ja-JP" altLang="en-US" dirty="0" smtClean="0">
                <a:solidFill>
                  <a:srgbClr val="FF0000"/>
                </a:solidFill>
              </a:rPr>
              <a:t>営業日前</a:t>
            </a:r>
            <a:r>
              <a:rPr lang="en-US" altLang="ja-JP" dirty="0" smtClean="0">
                <a:solidFill>
                  <a:srgbClr val="FF0000"/>
                </a:solidFill>
              </a:rPr>
              <a:t>17</a:t>
            </a:r>
            <a:r>
              <a:rPr lang="ja-JP" altLang="en-US" dirty="0" smtClean="0">
                <a:solidFill>
                  <a:srgbClr val="FF0000"/>
                </a:solidFill>
              </a:rPr>
              <a:t>時までに原稿の事前確認</a:t>
            </a:r>
            <a:r>
              <a:rPr lang="ja-JP" altLang="en-US" dirty="0" smtClean="0"/>
              <a:t>をさせて頂きます。</a:t>
            </a:r>
            <a:r>
              <a:rPr lang="en-US" altLang="ja-JP" dirty="0" smtClean="0"/>
              <a:t/>
            </a:r>
            <a:br>
              <a:rPr lang="en-US" altLang="ja-JP" dirty="0" smtClean="0"/>
            </a:br>
            <a:r>
              <a:rPr lang="ja-JP" altLang="en-US" dirty="0" smtClean="0"/>
              <a:t>（</a:t>
            </a:r>
            <a:r>
              <a:rPr lang="en-US" altLang="ja-JP" dirty="0" smtClean="0"/>
              <a:t>1</a:t>
            </a:r>
            <a:r>
              <a:rPr lang="ja-JP" altLang="en-US" dirty="0" smtClean="0"/>
              <a:t>回のみ／パワーポイント、イメージファイル等で展開内容がわかる資料をご用意ください。）</a:t>
            </a:r>
          </a:p>
          <a:p>
            <a:pPr lvl="1"/>
            <a:r>
              <a:rPr lang="ja-JP" altLang="en-US" dirty="0" smtClean="0"/>
              <a:t>入稿</a:t>
            </a:r>
            <a:r>
              <a:rPr lang="ja-JP" altLang="en-US" dirty="0"/>
              <a:t>期限は</a:t>
            </a:r>
            <a:r>
              <a:rPr lang="ja-JP" altLang="en-US" dirty="0">
                <a:solidFill>
                  <a:srgbClr val="FF0000"/>
                </a:solidFill>
              </a:rPr>
              <a:t>掲載開始日の</a:t>
            </a:r>
            <a:r>
              <a:rPr lang="en-US" altLang="ja-JP" dirty="0">
                <a:solidFill>
                  <a:srgbClr val="FF0000"/>
                </a:solidFill>
              </a:rPr>
              <a:t>10</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時迄</a:t>
            </a:r>
            <a:r>
              <a:rPr lang="ja-JP" altLang="en-US" dirty="0"/>
              <a:t>です</a:t>
            </a:r>
            <a:r>
              <a:rPr lang="ja-JP" altLang="en-US" dirty="0" smtClean="0"/>
              <a:t>。</a:t>
            </a:r>
            <a:endParaRPr lang="ja-JP" altLang="en-US" dirty="0"/>
          </a:p>
          <a:p>
            <a:pPr lvl="1"/>
            <a:r>
              <a:rPr lang="ja-JP" altLang="en-US" dirty="0" smtClean="0"/>
              <a:t>配信</a:t>
            </a:r>
            <a:r>
              <a:rPr lang="ja-JP" altLang="en-US" dirty="0"/>
              <a:t>形式、原稿仕様が変更になる可能性がございます</a:t>
            </a:r>
            <a:r>
              <a:rPr lang="ja-JP" altLang="en-US" dirty="0" smtClean="0"/>
              <a:t>。</a:t>
            </a:r>
            <a:endParaRPr lang="en-US" altLang="ja-JP" dirty="0" smtClean="0"/>
          </a:p>
        </p:txBody>
      </p:sp>
      <p:sp>
        <p:nvSpPr>
          <p:cNvPr id="14" name="正方形/長方形 13"/>
          <p:cNvSpPr/>
          <p:nvPr/>
        </p:nvSpPr>
        <p:spPr>
          <a:xfrm>
            <a:off x="5535322" y="1624077"/>
            <a:ext cx="3775075" cy="3483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pic>
        <p:nvPicPr>
          <p:cNvPr id="15" name="Picture 2" descr="C:\Users\iwamac\Desktop\図2.png"/>
          <p:cNvPicPr>
            <a:picLocks noChangeAspect="1" noChangeArrowheads="1"/>
          </p:cNvPicPr>
          <p:nvPr/>
        </p:nvPicPr>
        <p:blipFill rotWithShape="1">
          <a:blip r:embed="rId3">
            <a:extLst>
              <a:ext uri="{28A0092B-C50C-407E-A947-70E740481C1C}">
                <a14:useLocalDpi xmlns:a14="http://schemas.microsoft.com/office/drawing/2010/main" val="0"/>
              </a:ext>
            </a:extLst>
          </a:blip>
          <a:srcRect b="4174"/>
          <a:stretch/>
        </p:blipFill>
        <p:spPr bwMode="auto">
          <a:xfrm>
            <a:off x="5541672" y="1597025"/>
            <a:ext cx="3775075" cy="35110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 name="テキスト ボックス 1"/>
          <p:cNvSpPr txBox="1">
            <a:spLocks noChangeArrowheads="1"/>
          </p:cNvSpPr>
          <p:nvPr/>
        </p:nvSpPr>
        <p:spPr bwMode="auto">
          <a:xfrm>
            <a:off x="8833868" y="2944877"/>
            <a:ext cx="352982" cy="415498"/>
          </a:xfrm>
          <a:prstGeom prst="rect">
            <a:avLst/>
          </a:prstGeom>
          <a:solidFill>
            <a:srgbClr val="FF0000"/>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700" dirty="0" smtClean="0">
                <a:solidFill>
                  <a:schemeClr val="bg1"/>
                </a:solidFill>
                <a:latin typeface="+mn-ea"/>
                <a:ea typeface="+mn-ea"/>
                <a:cs typeface="Meiryo UI" pitchFamily="50" charset="-128"/>
              </a:rPr>
              <a:t>150</a:t>
            </a:r>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smtClean="0">
                <a:solidFill>
                  <a:schemeClr val="bg1"/>
                </a:solidFill>
                <a:latin typeface="+mn-ea"/>
                <a:ea typeface="+mn-ea"/>
                <a:cs typeface="Meiryo UI" pitchFamily="50" charset="-128"/>
              </a:rPr>
              <a:t>900</a:t>
            </a:r>
            <a:endParaRPr lang="en-US" altLang="ja-JP" sz="700" dirty="0">
              <a:solidFill>
                <a:schemeClr val="bg1"/>
              </a:solidFill>
              <a:latin typeface="+mn-ea"/>
              <a:ea typeface="+mn-ea"/>
              <a:cs typeface="Meiryo UI" pitchFamily="50" charset="-128"/>
            </a:endParaRPr>
          </a:p>
        </p:txBody>
      </p:sp>
      <p:sp>
        <p:nvSpPr>
          <p:cNvPr id="18" name="テキスト ボックス 1"/>
          <p:cNvSpPr txBox="1">
            <a:spLocks noChangeArrowheads="1"/>
          </p:cNvSpPr>
          <p:nvPr/>
        </p:nvSpPr>
        <p:spPr bwMode="auto">
          <a:xfrm>
            <a:off x="7664160" y="1883338"/>
            <a:ext cx="840593" cy="215444"/>
          </a:xfrm>
          <a:prstGeom prst="rect">
            <a:avLst/>
          </a:prstGeom>
          <a:solidFill>
            <a:srgbClr val="FF0000"/>
          </a:solid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800" dirty="0" smtClean="0">
                <a:solidFill>
                  <a:schemeClr val="bg1"/>
                </a:solidFill>
                <a:latin typeface="+mn-ea"/>
                <a:ea typeface="+mn-ea"/>
                <a:cs typeface="Meiryo UI" pitchFamily="50" charset="-128"/>
              </a:rPr>
              <a:t>994×80</a:t>
            </a:r>
            <a:endParaRPr lang="en-US" altLang="ja-JP" sz="800" dirty="0">
              <a:solidFill>
                <a:schemeClr val="bg1"/>
              </a:solidFill>
              <a:latin typeface="+mn-ea"/>
              <a:ea typeface="+mn-ea"/>
              <a:cs typeface="Meiryo UI" pitchFamily="50" charset="-128"/>
            </a:endParaRPr>
          </a:p>
        </p:txBody>
      </p:sp>
      <p:sp>
        <p:nvSpPr>
          <p:cNvPr id="19" name="テキスト ボックス 1"/>
          <p:cNvSpPr txBox="1">
            <a:spLocks noChangeArrowheads="1"/>
          </p:cNvSpPr>
          <p:nvPr/>
        </p:nvSpPr>
        <p:spPr bwMode="auto">
          <a:xfrm>
            <a:off x="8032327" y="3205227"/>
            <a:ext cx="651140" cy="215444"/>
          </a:xfrm>
          <a:prstGeom prst="rect">
            <a:avLst/>
          </a:prstGeom>
          <a:solidFill>
            <a:srgbClr val="FF0000"/>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dirty="0" smtClean="0">
                <a:solidFill>
                  <a:schemeClr val="bg1"/>
                </a:solidFill>
                <a:latin typeface="+mn-ea"/>
                <a:ea typeface="+mn-ea"/>
                <a:cs typeface="Meiryo UI" pitchFamily="50" charset="-128"/>
              </a:rPr>
              <a:t>300×600</a:t>
            </a:r>
            <a:endParaRPr lang="en-US" altLang="ja-JP" sz="800" dirty="0">
              <a:solidFill>
                <a:schemeClr val="bg1"/>
              </a:solidFill>
              <a:latin typeface="+mn-ea"/>
              <a:ea typeface="+mn-ea"/>
              <a:cs typeface="Meiryo UI" pitchFamily="50" charset="-128"/>
            </a:endParaRPr>
          </a:p>
        </p:txBody>
      </p:sp>
      <p:sp>
        <p:nvSpPr>
          <p:cNvPr id="20" name="Text Box 36"/>
          <p:cNvSpPr txBox="1">
            <a:spLocks noChangeArrowheads="1"/>
          </p:cNvSpPr>
          <p:nvPr/>
        </p:nvSpPr>
        <p:spPr bwMode="auto">
          <a:xfrm>
            <a:off x="331200" y="4195941"/>
            <a:ext cx="466400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28600" eaLnBrk="0" hangingPunct="0">
              <a:defRPr kumimoji="1">
                <a:solidFill>
                  <a:schemeClr val="tx1"/>
                </a:solidFill>
                <a:latin typeface="Calibri" pitchFamily="34" charset="0"/>
                <a:ea typeface="ＭＳ Ｐゴシック" charset="-128"/>
              </a:defRPr>
            </a:lvl1pPr>
            <a:lvl2pPr marL="742950" indent="-285750" defTabSz="228600" eaLnBrk="0" hangingPunct="0">
              <a:defRPr kumimoji="1">
                <a:solidFill>
                  <a:schemeClr val="tx1"/>
                </a:solidFill>
                <a:latin typeface="Calibri" pitchFamily="34" charset="0"/>
                <a:ea typeface="ＭＳ Ｐゴシック" charset="-128"/>
              </a:defRPr>
            </a:lvl2pPr>
            <a:lvl3pPr marL="1143000" indent="-228600" defTabSz="228600" eaLnBrk="0" hangingPunct="0">
              <a:defRPr kumimoji="1">
                <a:solidFill>
                  <a:schemeClr val="tx1"/>
                </a:solidFill>
                <a:latin typeface="Calibri" pitchFamily="34" charset="0"/>
                <a:ea typeface="ＭＳ Ｐゴシック" charset="-128"/>
              </a:defRPr>
            </a:lvl3pPr>
            <a:lvl4pPr marL="1600200" indent="-228600" defTabSz="228600" eaLnBrk="0" hangingPunct="0">
              <a:defRPr kumimoji="1">
                <a:solidFill>
                  <a:schemeClr val="tx1"/>
                </a:solidFill>
                <a:latin typeface="Calibri" pitchFamily="34" charset="0"/>
                <a:ea typeface="ＭＳ Ｐゴシック" charset="-128"/>
              </a:defRPr>
            </a:lvl4pPr>
            <a:lvl5pPr marL="2057400" indent="-228600" defTabSz="228600" eaLnBrk="0" hangingPunct="0">
              <a:defRPr kumimoji="1">
                <a:solidFill>
                  <a:schemeClr val="tx1"/>
                </a:solidFill>
                <a:latin typeface="Calibri" pitchFamily="34" charset="0"/>
                <a:ea typeface="ＭＳ Ｐゴシック" charset="-128"/>
              </a:defRPr>
            </a:lvl5pPr>
            <a:lvl6pPr marL="25146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事前</a:t>
            </a:r>
            <a:r>
              <a:rPr lang="ja-JP" altLang="en-US" sz="800" dirty="0">
                <a:solidFill>
                  <a:schemeClr val="tx1">
                    <a:lumMod val="65000"/>
                    <a:lumOff val="35000"/>
                  </a:schemeClr>
                </a:solidFill>
                <a:latin typeface="+mn-ea"/>
                <a:ea typeface="+mn-ea"/>
                <a:cs typeface="Meiryo UI" pitchFamily="50" charset="-128"/>
              </a:rPr>
              <a:t>に弊社掲載可否確認をお問合せください。掲載可否の結果によっては、</a:t>
            </a:r>
            <a:r>
              <a:rPr lang="ja-JP" altLang="en-US" sz="800" dirty="0" smtClean="0">
                <a:solidFill>
                  <a:schemeClr val="tx1">
                    <a:lumMod val="65000"/>
                    <a:lumOff val="35000"/>
                  </a:schemeClr>
                </a:solidFill>
                <a:latin typeface="+mn-ea"/>
                <a:ea typeface="+mn-ea"/>
                <a:cs typeface="Meiryo UI" pitchFamily="50" charset="-128"/>
              </a:rPr>
              <a:t>お申込み頂けない</a:t>
            </a:r>
            <a:r>
              <a:rPr lang="ja-JP" altLang="en-US" sz="800" dirty="0">
                <a:solidFill>
                  <a:schemeClr val="tx1">
                    <a:lumMod val="65000"/>
                    <a:lumOff val="35000"/>
                  </a:schemeClr>
                </a:solidFill>
                <a:latin typeface="+mn-ea"/>
                <a:ea typeface="+mn-ea"/>
                <a:cs typeface="Meiryo UI" pitchFamily="50" charset="-128"/>
              </a:rPr>
              <a:t>場合がございます。</a:t>
            </a:r>
            <a:endParaRPr lang="en-US" altLang="ja-JP" sz="800" dirty="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トップラージレクタングルの総在庫／週を すべてご購入頂く必要がございます。総在庫は、掲載希望週により異なります</a:t>
            </a:r>
            <a:r>
              <a:rPr lang="ja-JP" altLang="en-US" sz="800" dirty="0">
                <a:solidFill>
                  <a:schemeClr val="tx1">
                    <a:lumMod val="65000"/>
                    <a:lumOff val="35000"/>
                  </a:schemeClr>
                </a:solidFill>
                <a:latin typeface="+mn-ea"/>
                <a:ea typeface="+mn-ea"/>
                <a:cs typeface="Meiryo UI" pitchFamily="50" charset="-128"/>
              </a:rPr>
              <a:t>ので、在庫表をご確認下さい</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graphicFrame>
        <p:nvGraphicFramePr>
          <p:cNvPr id="26" name="表 25"/>
          <p:cNvGraphicFramePr>
            <a:graphicFrameLocks noGrp="1"/>
          </p:cNvGraphicFramePr>
          <p:nvPr>
            <p:extLst>
              <p:ext uri="{D42A27DB-BD31-4B8C-83A1-F6EECF244321}">
                <p14:modId xmlns:p14="http://schemas.microsoft.com/office/powerpoint/2010/main" val="1606510016"/>
              </p:ext>
            </p:extLst>
          </p:nvPr>
        </p:nvGraphicFramePr>
        <p:xfrm>
          <a:off x="331200" y="2577600"/>
          <a:ext cx="4616383" cy="1447800"/>
        </p:xfrm>
        <a:graphic>
          <a:graphicData uri="http://schemas.openxmlformats.org/drawingml/2006/table">
            <a:tbl>
              <a:tblPr>
                <a:tableStyleId>{2D5ABB26-0587-4C30-8999-92F81FD0307C}</a:tableStyleId>
              </a:tblPr>
              <a:tblGrid>
                <a:gridCol w="1056202"/>
                <a:gridCol w="3560181"/>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＠ｃｏｓｍｅトップゲート広告</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en-US" sz="800" u="none" strike="noStrike">
                          <a:solidFill>
                            <a:schemeClr val="tx1">
                              <a:lumMod val="65000"/>
                              <a:lumOff val="35000"/>
                            </a:schemeClr>
                          </a:solidFill>
                          <a:effectLst/>
                          <a:latin typeface="+mn-ea"/>
                          <a:ea typeface="+mn-ea"/>
                        </a:rPr>
                        <a:t>imp</a:t>
                      </a:r>
                      <a:r>
                        <a:rPr lang="ja-JP" altLang="en-US" sz="800" u="none" strike="noStrike">
                          <a:solidFill>
                            <a:schemeClr val="tx1">
                              <a:lumMod val="65000"/>
                              <a:lumOff val="35000"/>
                            </a:schemeClr>
                          </a:solidFill>
                          <a:effectLst/>
                          <a:latin typeface="+mn-ea"/>
                          <a:ea typeface="+mn-ea"/>
                        </a:rPr>
                        <a:t>単価</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\6.000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掲載面</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　総合トップ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水曜日</a:t>
                      </a:r>
                      <a:r>
                        <a:rPr lang="en-US" altLang="zh-TW" sz="800" u="none" strike="noStrike" dirty="0" smtClean="0">
                          <a:solidFill>
                            <a:schemeClr val="tx1">
                              <a:lumMod val="65000"/>
                              <a:lumOff val="35000"/>
                            </a:schemeClr>
                          </a:solidFill>
                          <a:effectLst/>
                          <a:latin typeface="+mn-ea"/>
                          <a:ea typeface="+mn-ea"/>
                        </a:rPr>
                        <a:t>0</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00</a:t>
                      </a:r>
                      <a:r>
                        <a:rPr lang="zh-TW" altLang="en-US" sz="800" u="none" strike="noStrike" dirty="0">
                          <a:solidFill>
                            <a:schemeClr val="tx1">
                              <a:lumMod val="65000"/>
                              <a:lumOff val="35000"/>
                            </a:schemeClr>
                          </a:solidFill>
                          <a:effectLst/>
                          <a:latin typeface="+mn-ea"/>
                          <a:ea typeface="+mn-ea"/>
                        </a:rPr>
                        <a:t>～翌週火曜日　</a:t>
                      </a:r>
                      <a:r>
                        <a:rPr lang="en-US" altLang="zh-TW" sz="800" u="none" strike="noStrike" dirty="0" smtClean="0">
                          <a:solidFill>
                            <a:schemeClr val="tx1">
                              <a:lumMod val="65000"/>
                              <a:lumOff val="35000"/>
                            </a:schemeClr>
                          </a:solidFill>
                          <a:effectLst/>
                          <a:latin typeface="+mn-ea"/>
                          <a:ea typeface="+mn-ea"/>
                        </a:rPr>
                        <a:t>23</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59</a:t>
                      </a:r>
                      <a:endParaRPr lang="en-US" altLang="zh-TW"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トップラージレクタングルダブルサイズとセットで表示</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掲載期間中</a:t>
                      </a:r>
                      <a:r>
                        <a:rPr lang="en-US" altLang="zh-TW"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r>
                        <a:rPr lang="zh-TW" altLang="en-US" sz="800" u="none" strike="noStrike" dirty="0" smtClean="0">
                          <a:solidFill>
                            <a:schemeClr val="tx1">
                              <a:lumMod val="65000"/>
                              <a:lumOff val="35000"/>
                            </a:schemeClr>
                          </a:solidFill>
                          <a:effectLst/>
                          <a:latin typeface="+mn-ea"/>
                          <a:ea typeface="+mn-ea"/>
                        </a:rPr>
                        <a:t>限定</a:t>
                      </a:r>
                      <a:endParaRPr lang="zh-TW"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原稿規定</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別紙レギュレーション資料をご参照ください。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23" name="図 2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27" name="テキスト ボックス 1"/>
          <p:cNvSpPr txBox="1">
            <a:spLocks noChangeArrowheads="1"/>
          </p:cNvSpPr>
          <p:nvPr/>
        </p:nvSpPr>
        <p:spPr bwMode="auto">
          <a:xfrm>
            <a:off x="5658868" y="2944877"/>
            <a:ext cx="352982" cy="415498"/>
          </a:xfrm>
          <a:prstGeom prst="rect">
            <a:avLst/>
          </a:prstGeom>
          <a:solidFill>
            <a:srgbClr val="FF0000"/>
          </a:solidFill>
          <a:ln>
            <a:noFill/>
          </a:ln>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700" dirty="0" smtClean="0">
                <a:solidFill>
                  <a:schemeClr val="bg1"/>
                </a:solidFill>
                <a:latin typeface="+mn-ea"/>
                <a:ea typeface="+mn-ea"/>
                <a:cs typeface="Meiryo UI" pitchFamily="50" charset="-128"/>
              </a:rPr>
              <a:t>150</a:t>
            </a:r>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smtClean="0">
                <a:solidFill>
                  <a:schemeClr val="bg1"/>
                </a:solidFill>
                <a:latin typeface="+mn-ea"/>
                <a:ea typeface="+mn-ea"/>
                <a:cs typeface="Meiryo UI" pitchFamily="50" charset="-128"/>
              </a:rPr>
              <a:t>900</a:t>
            </a:r>
            <a:endParaRPr lang="en-US" altLang="ja-JP" sz="700" dirty="0">
              <a:solidFill>
                <a:schemeClr val="bg1"/>
              </a:solidFill>
              <a:latin typeface="+mn-ea"/>
              <a:ea typeface="+mn-ea"/>
              <a:cs typeface="Meiryo UI" pitchFamily="50" charset="-128"/>
            </a:endParaRPr>
          </a:p>
        </p:txBody>
      </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363786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プレースホルダー 23"/>
          <p:cNvSpPr>
            <a:spLocks noGrp="1"/>
          </p:cNvSpPr>
          <p:nvPr>
            <p:ph type="body" sz="quarter" idx="20"/>
          </p:nvPr>
        </p:nvSpPr>
        <p:spPr>
          <a:xfrm>
            <a:off x="5108027" y="1063895"/>
            <a:ext cx="4501111" cy="4252707"/>
          </a:xfrm>
        </p:spPr>
        <p:txBody>
          <a:bodyPr/>
          <a:lstStyle/>
          <a:p>
            <a:pPr>
              <a:lnSpc>
                <a:spcPct val="200000"/>
              </a:lnSpc>
            </a:pPr>
            <a:r>
              <a:rPr lang="en-US" altLang="ja-JP" dirty="0" smtClean="0"/>
              <a:t>【PC</a:t>
            </a:r>
            <a:r>
              <a:rPr lang="ja-JP" altLang="en-US" dirty="0" smtClean="0"/>
              <a:t>：＠ｃｏｓｍｅ総合トップ</a:t>
            </a:r>
            <a:r>
              <a:rPr lang="en-US" altLang="ja-JP" dirty="0" smtClean="0"/>
              <a:t>】</a:t>
            </a:r>
            <a:endParaRPr lang="en-US" altLang="ja-JP" dirty="0"/>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］＠ｃｏｓｍｅトップビルボード動画広告</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13</a:t>
            </a:fld>
            <a:endParaRPr lang="ja-JP" altLang="en-US" dirty="0"/>
          </a:p>
        </p:txBody>
      </p:sp>
      <p:sp>
        <p:nvSpPr>
          <p:cNvPr id="3" name="テキスト プレースホルダー 2"/>
          <p:cNvSpPr>
            <a:spLocks noGrp="1"/>
          </p:cNvSpPr>
          <p:nvPr>
            <p:ph type="body" sz="quarter" idx="17"/>
          </p:nvPr>
        </p:nvSpPr>
        <p:spPr>
          <a:xfrm>
            <a:off x="331200" y="1084923"/>
            <a:ext cx="4508067" cy="1132155"/>
          </a:xfrm>
        </p:spPr>
        <p:txBody>
          <a:bodyPr/>
          <a:lstStyle/>
          <a:p>
            <a:pPr algn="ctr"/>
            <a:r>
              <a:rPr lang="en-US" altLang="ja-JP" dirty="0" smtClean="0"/>
              <a:t>PC</a:t>
            </a:r>
            <a:r>
              <a:rPr lang="ja-JP" altLang="en-US" dirty="0" smtClean="0"/>
              <a:t>版＠ｃｏｓｍｅのトップページで</a:t>
            </a:r>
            <a:endParaRPr lang="en-US" altLang="ja-JP" dirty="0" smtClean="0"/>
          </a:p>
          <a:p>
            <a:pPr algn="ctr"/>
            <a:r>
              <a:rPr lang="ja-JP" altLang="en-US" dirty="0" smtClean="0">
                <a:solidFill>
                  <a:srgbClr val="FF5574"/>
                </a:solidFill>
              </a:rPr>
              <a:t>動画＋静止画でブランドイメージをリッチに表現</a:t>
            </a:r>
            <a:endParaRPr lang="en-US" altLang="ja-JP" dirty="0" smtClean="0">
              <a:solidFill>
                <a:srgbClr val="FF5574"/>
              </a:solidFill>
            </a:endParaRPr>
          </a:p>
          <a:p>
            <a:pPr algn="ctr"/>
            <a:r>
              <a:rPr lang="ja-JP" altLang="en-US" dirty="0" smtClean="0">
                <a:solidFill>
                  <a:srgbClr val="FF5574"/>
                </a:solidFill>
              </a:rPr>
              <a:t>ブランディング</a:t>
            </a:r>
            <a:r>
              <a:rPr lang="ja-JP" altLang="en-US" dirty="0"/>
              <a:t>に最適な</a:t>
            </a:r>
            <a:r>
              <a:rPr lang="ja-JP" altLang="en-US" dirty="0">
                <a:solidFill>
                  <a:srgbClr val="FF5574"/>
                </a:solidFill>
              </a:rPr>
              <a:t>特別</a:t>
            </a:r>
            <a:r>
              <a:rPr lang="ja-JP" altLang="en-US" dirty="0" smtClean="0">
                <a:solidFill>
                  <a:srgbClr val="FF5574"/>
                </a:solidFill>
              </a:rPr>
              <a:t>メニュー</a:t>
            </a:r>
            <a:endParaRPr lang="ja-JP" altLang="en-US" dirty="0"/>
          </a:p>
        </p:txBody>
      </p:sp>
      <p:sp>
        <p:nvSpPr>
          <p:cNvPr id="6" name="テキスト プレースホルダー 5"/>
          <p:cNvSpPr>
            <a:spLocks noGrp="1"/>
          </p:cNvSpPr>
          <p:nvPr>
            <p:ph type="body" sz="quarter" idx="19"/>
          </p:nvPr>
        </p:nvSpPr>
        <p:spPr>
          <a:xfrm>
            <a:off x="177544" y="4718544"/>
            <a:ext cx="4773600" cy="916642"/>
          </a:xfrm>
        </p:spPr>
        <p:txBody>
          <a:bodyPr/>
          <a:lstStyle/>
          <a:p>
            <a:r>
              <a:rPr lang="ja-JP" altLang="en-US" sz="700" dirty="0"/>
              <a:t>注意</a:t>
            </a:r>
            <a:r>
              <a:rPr lang="ja-JP" altLang="en-US" sz="700" dirty="0" smtClean="0"/>
              <a:t>事項</a:t>
            </a:r>
            <a:endParaRPr lang="ja-JP" altLang="en-US" sz="700" dirty="0"/>
          </a:p>
          <a:p>
            <a:pPr lvl="1"/>
            <a:r>
              <a:rPr lang="ja-JP" altLang="en-US" sz="700" dirty="0"/>
              <a:t>配信レポートは</a:t>
            </a:r>
            <a:r>
              <a:rPr lang="ja-JP" altLang="en-US" sz="700" dirty="0" smtClean="0"/>
              <a:t>、</a:t>
            </a:r>
            <a:r>
              <a:rPr lang="en-US" altLang="ja-JP" sz="700" dirty="0" smtClean="0"/>
              <a:t>imp</a:t>
            </a:r>
            <a:r>
              <a:rPr lang="ja-JP" altLang="en-US" sz="700" dirty="0" smtClean="0"/>
              <a:t>数・クリック数・再生率と</a:t>
            </a:r>
            <a:r>
              <a:rPr lang="ja-JP" altLang="en-US" sz="700" dirty="0"/>
              <a:t>なります</a:t>
            </a:r>
            <a:r>
              <a:rPr lang="ja-JP" altLang="en-US" sz="700" dirty="0" smtClean="0"/>
              <a:t>。</a:t>
            </a:r>
            <a:endParaRPr lang="ja-JP" altLang="en-US" sz="700" dirty="0"/>
          </a:p>
          <a:p>
            <a:pPr lvl="1"/>
            <a:r>
              <a:rPr lang="ja-JP" altLang="en-US" sz="700" dirty="0"/>
              <a:t>制作にあたり、別紙「掲載における注意事項・レギュレーション」を必ずお読みください。</a:t>
            </a:r>
          </a:p>
          <a:p>
            <a:pPr lvl="1"/>
            <a:r>
              <a:rPr lang="ja-JP" altLang="en-US" sz="700" dirty="0"/>
              <a:t>掲載期間は</a:t>
            </a:r>
            <a:r>
              <a:rPr lang="en-US" altLang="ja-JP" sz="700" dirty="0"/>
              <a:t>1</a:t>
            </a:r>
            <a:r>
              <a:rPr lang="ja-JP" altLang="en-US" sz="700" dirty="0"/>
              <a:t>週間単位、最大１週間です。（連続掲載不可）</a:t>
            </a:r>
          </a:p>
          <a:p>
            <a:pPr lvl="1"/>
            <a:r>
              <a:rPr lang="ja-JP" altLang="en-US" sz="700" dirty="0"/>
              <a:t>差替え、複数原稿配信、オプティマイズ配信は不可です。</a:t>
            </a:r>
          </a:p>
          <a:p>
            <a:pPr lvl="1"/>
            <a:r>
              <a:rPr lang="ja-JP" altLang="en-US" sz="700" dirty="0"/>
              <a:t>株式会社アイスタイルの掲載基準にそぐわない内容の原稿は修正して頂く場合がございます。</a:t>
            </a:r>
          </a:p>
          <a:p>
            <a:pPr lvl="1"/>
            <a:r>
              <a:rPr lang="en-US" altLang="ja-JP" sz="700" dirty="0"/>
              <a:t>imp</a:t>
            </a:r>
            <a:r>
              <a:rPr lang="ja-JP" altLang="en-US" sz="700" dirty="0"/>
              <a:t>保証のメニューとなります。掲載期間内で申込インプレッション数を配信するため、配信量は日によって変動致します</a:t>
            </a:r>
            <a:r>
              <a:rPr lang="ja-JP" altLang="en-US" sz="700" dirty="0" smtClean="0"/>
              <a:t>。</a:t>
            </a:r>
            <a:endParaRPr lang="en-US" altLang="ja-JP" sz="700" dirty="0" smtClean="0"/>
          </a:p>
          <a:p>
            <a:pPr lvl="1"/>
            <a:r>
              <a:rPr lang="ja-JP" altLang="en-US" sz="700" dirty="0"/>
              <a:t>ページデザイン、バナー掲載位置は変更になる場合があります。また、新サイトや新コンテンツの追加、変更に伴いバナーの掲載面が追加、変更となる場合がございます</a:t>
            </a:r>
            <a:r>
              <a:rPr lang="ja-JP" altLang="en-US" sz="700" dirty="0" smtClean="0"/>
              <a:t>。</a:t>
            </a:r>
            <a:endParaRPr lang="en-US" altLang="ja-JP" sz="700" dirty="0" smtClean="0"/>
          </a:p>
          <a:p>
            <a:pPr lvl="1"/>
            <a:r>
              <a:rPr lang="ja-JP" altLang="en-US" sz="700" dirty="0"/>
              <a:t>掲載開始日の</a:t>
            </a:r>
            <a:r>
              <a:rPr lang="en-US" altLang="ja-JP" sz="700" dirty="0">
                <a:solidFill>
                  <a:srgbClr val="FF0000"/>
                </a:solidFill>
              </a:rPr>
              <a:t>17</a:t>
            </a:r>
            <a:r>
              <a:rPr lang="ja-JP" altLang="en-US" sz="700" dirty="0">
                <a:solidFill>
                  <a:srgbClr val="FF0000"/>
                </a:solidFill>
              </a:rPr>
              <a:t>営業日前</a:t>
            </a:r>
            <a:r>
              <a:rPr lang="en-US" altLang="ja-JP" sz="700" dirty="0">
                <a:solidFill>
                  <a:srgbClr val="FF0000"/>
                </a:solidFill>
              </a:rPr>
              <a:t>17</a:t>
            </a:r>
            <a:r>
              <a:rPr lang="ja-JP" altLang="en-US" sz="700" dirty="0">
                <a:solidFill>
                  <a:srgbClr val="FF0000"/>
                </a:solidFill>
              </a:rPr>
              <a:t>時までに原稿の事前確認</a:t>
            </a:r>
            <a:r>
              <a:rPr lang="ja-JP" altLang="en-US" sz="700" dirty="0"/>
              <a:t>をさせて頂きます。</a:t>
            </a:r>
            <a:r>
              <a:rPr lang="en-US" altLang="ja-JP" sz="700" dirty="0"/>
              <a:t/>
            </a:r>
            <a:br>
              <a:rPr lang="en-US" altLang="ja-JP" sz="700" dirty="0"/>
            </a:br>
            <a:r>
              <a:rPr lang="ja-JP" altLang="en-US" sz="700" dirty="0"/>
              <a:t>（</a:t>
            </a:r>
            <a:r>
              <a:rPr lang="en-US" altLang="ja-JP" sz="700" dirty="0"/>
              <a:t>1</a:t>
            </a:r>
            <a:r>
              <a:rPr lang="ja-JP" altLang="en-US" sz="700" dirty="0"/>
              <a:t>回のみ／パワーポイント、イメージファイル等で展開内容がわかる資料をご用意ください。）</a:t>
            </a:r>
          </a:p>
          <a:p>
            <a:pPr lvl="1"/>
            <a:r>
              <a:rPr lang="ja-JP" altLang="en-US" sz="700" dirty="0"/>
              <a:t>入稿期限は</a:t>
            </a:r>
            <a:r>
              <a:rPr lang="ja-JP" altLang="en-US" sz="700" dirty="0">
                <a:solidFill>
                  <a:srgbClr val="FF0000"/>
                </a:solidFill>
              </a:rPr>
              <a:t>掲載開始日の</a:t>
            </a:r>
            <a:r>
              <a:rPr lang="en-US" altLang="ja-JP" sz="700" dirty="0">
                <a:solidFill>
                  <a:srgbClr val="FF0000"/>
                </a:solidFill>
              </a:rPr>
              <a:t>10</a:t>
            </a:r>
            <a:r>
              <a:rPr lang="ja-JP" altLang="en-US" sz="700" dirty="0">
                <a:solidFill>
                  <a:srgbClr val="FF0000"/>
                </a:solidFill>
              </a:rPr>
              <a:t>営業日前</a:t>
            </a:r>
            <a:r>
              <a:rPr lang="en-US" altLang="ja-JP" sz="700" dirty="0">
                <a:solidFill>
                  <a:srgbClr val="FF0000"/>
                </a:solidFill>
              </a:rPr>
              <a:t>17</a:t>
            </a:r>
            <a:r>
              <a:rPr lang="ja-JP" altLang="en-US" sz="700" dirty="0">
                <a:solidFill>
                  <a:srgbClr val="FF0000"/>
                </a:solidFill>
              </a:rPr>
              <a:t>時迄</a:t>
            </a:r>
            <a:r>
              <a:rPr lang="ja-JP" altLang="en-US" sz="700" dirty="0"/>
              <a:t>です。</a:t>
            </a:r>
          </a:p>
          <a:p>
            <a:pPr lvl="1"/>
            <a:r>
              <a:rPr lang="ja-JP" altLang="en-US" sz="700" dirty="0"/>
              <a:t>配信形式、原稿仕様が変更になる可能性がございます。</a:t>
            </a:r>
            <a:endParaRPr lang="en-US" altLang="ja-JP" sz="700" dirty="0"/>
          </a:p>
          <a:p>
            <a:pPr lvl="1"/>
            <a:endParaRPr lang="ja-JP" altLang="en-US" sz="700" dirty="0"/>
          </a:p>
          <a:p>
            <a:pPr lvl="1"/>
            <a:endParaRPr lang="ja-JP" altLang="en-US" sz="700" dirty="0"/>
          </a:p>
        </p:txBody>
      </p:sp>
      <p:sp>
        <p:nvSpPr>
          <p:cNvPr id="25" name="テキスト プレースホルダー 24"/>
          <p:cNvSpPr>
            <a:spLocks noGrp="1"/>
          </p:cNvSpPr>
          <p:nvPr>
            <p:ph type="body" sz="quarter" idx="21"/>
          </p:nvPr>
        </p:nvSpPr>
        <p:spPr>
          <a:xfrm>
            <a:off x="4953000" y="5264644"/>
            <a:ext cx="4772945" cy="916641"/>
          </a:xfrm>
        </p:spPr>
        <p:txBody>
          <a:bodyPr/>
          <a:lstStyle/>
          <a:p>
            <a:pPr lvl="1"/>
            <a:endParaRPr lang="en-US" altLang="ja-JP" sz="700" dirty="0" smtClean="0"/>
          </a:p>
          <a:p>
            <a:pPr lvl="1"/>
            <a:r>
              <a:rPr lang="ja-JP" altLang="en-US" sz="700" dirty="0" smtClean="0"/>
              <a:t>推奨環</a:t>
            </a:r>
            <a:r>
              <a:rPr lang="ja-JP" altLang="en-US" sz="700" dirty="0"/>
              <a:t>境内であってもユーザーの通信</a:t>
            </a:r>
            <a:r>
              <a:rPr lang="ja-JP" altLang="en-US" sz="700" dirty="0" smtClean="0"/>
              <a:t>環境</a:t>
            </a:r>
            <a:r>
              <a:rPr lang="ja-JP" altLang="en-US" sz="700" dirty="0"/>
              <a:t>など</a:t>
            </a:r>
            <a:r>
              <a:rPr lang="ja-JP" altLang="en-US" sz="700" dirty="0" smtClean="0"/>
              <a:t>に</a:t>
            </a:r>
            <a:r>
              <a:rPr lang="ja-JP" altLang="en-US" sz="700" dirty="0"/>
              <a:t>よっては動画が正しく再生されない、または表示されない場合がございます。　</a:t>
            </a:r>
          </a:p>
          <a:p>
            <a:pPr lvl="1"/>
            <a:r>
              <a:rPr lang="ja-JP" altLang="en-US" sz="700" dirty="0"/>
              <a:t>入稿頂く動画広告素材に関しましては、必ず、知的財産権をはじめとするインターネット上での広告配信に関する各種権利の処理が済んでいるものをご入稿ください。</a:t>
            </a:r>
          </a:p>
          <a:p>
            <a:pPr lvl="1"/>
            <a:r>
              <a:rPr lang="ja-JP" altLang="en-US" sz="700" dirty="0"/>
              <a:t>万が一、権利処理に不備があり、第三者の権利を侵害したという理由で、損害賠償請求等、何らかの請求が生じたとしても、弊社は責任を一切負いかねますので、ご了承ください。権利処理の代行は一切行いません</a:t>
            </a:r>
            <a:r>
              <a:rPr lang="ja-JP" altLang="en-US" sz="700" dirty="0" smtClean="0"/>
              <a:t>。</a:t>
            </a:r>
            <a:endParaRPr lang="en-US" altLang="ja-JP" sz="700" dirty="0" smtClean="0"/>
          </a:p>
          <a:p>
            <a:pPr lvl="1"/>
            <a:r>
              <a:rPr lang="ja-JP" altLang="en-US" sz="700" dirty="0" smtClean="0"/>
              <a:t>予告なく仕様が変更される可能性がございます。</a:t>
            </a:r>
            <a:endParaRPr lang="ja-JP" altLang="en-US" sz="700" dirty="0"/>
          </a:p>
          <a:p>
            <a:pPr lvl="1"/>
            <a:endParaRPr lang="en-US" altLang="ja-JP" sz="700" dirty="0" smtClean="0"/>
          </a:p>
        </p:txBody>
      </p:sp>
      <p:sp>
        <p:nvSpPr>
          <p:cNvPr id="14" name="正方形/長方形 13"/>
          <p:cNvSpPr/>
          <p:nvPr/>
        </p:nvSpPr>
        <p:spPr>
          <a:xfrm>
            <a:off x="5535322" y="1471677"/>
            <a:ext cx="3775075" cy="348395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Text Box 36"/>
          <p:cNvSpPr txBox="1">
            <a:spLocks noChangeArrowheads="1"/>
          </p:cNvSpPr>
          <p:nvPr/>
        </p:nvSpPr>
        <p:spPr bwMode="auto">
          <a:xfrm>
            <a:off x="216899" y="4196815"/>
            <a:ext cx="4664009" cy="6093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defTabSz="228600" eaLnBrk="0" hangingPunct="0">
              <a:defRPr kumimoji="1">
                <a:solidFill>
                  <a:schemeClr val="tx1"/>
                </a:solidFill>
                <a:latin typeface="Calibri" pitchFamily="34" charset="0"/>
                <a:ea typeface="ＭＳ Ｐゴシック" charset="-128"/>
              </a:defRPr>
            </a:lvl1pPr>
            <a:lvl2pPr marL="742950" indent="-285750" defTabSz="228600" eaLnBrk="0" hangingPunct="0">
              <a:defRPr kumimoji="1">
                <a:solidFill>
                  <a:schemeClr val="tx1"/>
                </a:solidFill>
                <a:latin typeface="Calibri" pitchFamily="34" charset="0"/>
                <a:ea typeface="ＭＳ Ｐゴシック" charset="-128"/>
              </a:defRPr>
            </a:lvl2pPr>
            <a:lvl3pPr marL="1143000" indent="-228600" defTabSz="228600" eaLnBrk="0" hangingPunct="0">
              <a:defRPr kumimoji="1">
                <a:solidFill>
                  <a:schemeClr val="tx1"/>
                </a:solidFill>
                <a:latin typeface="Calibri" pitchFamily="34" charset="0"/>
                <a:ea typeface="ＭＳ Ｐゴシック" charset="-128"/>
              </a:defRPr>
            </a:lvl3pPr>
            <a:lvl4pPr marL="1600200" indent="-228600" defTabSz="228600" eaLnBrk="0" hangingPunct="0">
              <a:defRPr kumimoji="1">
                <a:solidFill>
                  <a:schemeClr val="tx1"/>
                </a:solidFill>
                <a:latin typeface="Calibri" pitchFamily="34" charset="0"/>
                <a:ea typeface="ＭＳ Ｐゴシック" charset="-128"/>
              </a:defRPr>
            </a:lvl4pPr>
            <a:lvl5pPr marL="2057400" indent="-228600" defTabSz="228600" eaLnBrk="0" hangingPunct="0">
              <a:defRPr kumimoji="1">
                <a:solidFill>
                  <a:schemeClr val="tx1"/>
                </a:solidFill>
                <a:latin typeface="Calibri" pitchFamily="34" charset="0"/>
                <a:ea typeface="ＭＳ Ｐゴシック" charset="-128"/>
              </a:defRPr>
            </a:lvl5pPr>
            <a:lvl6pPr marL="25146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defTabSz="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事前</a:t>
            </a:r>
            <a:r>
              <a:rPr lang="ja-JP" altLang="en-US" sz="800" dirty="0">
                <a:solidFill>
                  <a:schemeClr val="tx1">
                    <a:lumMod val="65000"/>
                    <a:lumOff val="35000"/>
                  </a:schemeClr>
                </a:solidFill>
                <a:latin typeface="+mn-ea"/>
                <a:ea typeface="+mn-ea"/>
                <a:cs typeface="Meiryo UI" pitchFamily="50" charset="-128"/>
              </a:rPr>
              <a:t>に弊社掲載可否確認をお問合せください。掲載可否の結果によっては、</a:t>
            </a:r>
            <a:r>
              <a:rPr lang="ja-JP" altLang="en-US" sz="800" dirty="0" smtClean="0">
                <a:solidFill>
                  <a:schemeClr val="tx1">
                    <a:lumMod val="65000"/>
                    <a:lumOff val="35000"/>
                  </a:schemeClr>
                </a:solidFill>
                <a:latin typeface="+mn-ea"/>
                <a:ea typeface="+mn-ea"/>
                <a:cs typeface="Meiryo UI" pitchFamily="50" charset="-128"/>
              </a:rPr>
              <a:t>お申込み頂けない</a:t>
            </a:r>
            <a:r>
              <a:rPr lang="ja-JP" altLang="en-US" sz="800" dirty="0">
                <a:solidFill>
                  <a:schemeClr val="tx1">
                    <a:lumMod val="65000"/>
                    <a:lumOff val="35000"/>
                  </a:schemeClr>
                </a:solidFill>
                <a:latin typeface="+mn-ea"/>
                <a:ea typeface="+mn-ea"/>
                <a:cs typeface="Meiryo UI" pitchFamily="50" charset="-128"/>
              </a:rPr>
              <a:t>場合がございます。</a:t>
            </a:r>
            <a:endParaRPr lang="en-US" altLang="ja-JP" sz="800" dirty="0">
              <a:solidFill>
                <a:schemeClr val="tx1">
                  <a:lumMod val="65000"/>
                  <a:lumOff val="35000"/>
                </a:schemeClr>
              </a:solidFill>
              <a:latin typeface="+mn-ea"/>
              <a:ea typeface="+mn-ea"/>
              <a:cs typeface="Meiryo UI" pitchFamily="50" charset="-128"/>
            </a:endParaRPr>
          </a:p>
          <a:p>
            <a:pPr marL="72000" indent="-72000" eaLnBrk="1" hangingPunct="1">
              <a:spcBef>
                <a:spcPct val="20000"/>
              </a:spcBef>
              <a:buFont typeface="Arial" panose="020B0604020202020204" pitchFamily="34" charset="0"/>
              <a:buChar char="•"/>
            </a:pPr>
            <a:r>
              <a:rPr lang="ja-JP" altLang="en-US" sz="800" dirty="0" smtClean="0">
                <a:solidFill>
                  <a:schemeClr val="tx1">
                    <a:lumMod val="65000"/>
                    <a:lumOff val="35000"/>
                  </a:schemeClr>
                </a:solidFill>
                <a:latin typeface="+mn-ea"/>
                <a:ea typeface="+mn-ea"/>
                <a:cs typeface="Meiryo UI" pitchFamily="50" charset="-128"/>
              </a:rPr>
              <a:t>トップラージレクタングルの総在庫／週を すべてご購入頂く必要がございます。総在庫は、掲載希望週により異なります</a:t>
            </a:r>
            <a:r>
              <a:rPr lang="ja-JP" altLang="en-US" sz="800" dirty="0">
                <a:solidFill>
                  <a:schemeClr val="tx1">
                    <a:lumMod val="65000"/>
                    <a:lumOff val="35000"/>
                  </a:schemeClr>
                </a:solidFill>
                <a:latin typeface="+mn-ea"/>
                <a:ea typeface="+mn-ea"/>
                <a:cs typeface="Meiryo UI" pitchFamily="50" charset="-128"/>
              </a:rPr>
              <a:t>ので、在庫表をご確認下さい</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graphicFrame>
        <p:nvGraphicFramePr>
          <p:cNvPr id="26" name="表 25"/>
          <p:cNvGraphicFramePr>
            <a:graphicFrameLocks noGrp="1"/>
          </p:cNvGraphicFramePr>
          <p:nvPr>
            <p:extLst>
              <p:ext uri="{D42A27DB-BD31-4B8C-83A1-F6EECF244321}">
                <p14:modId xmlns:p14="http://schemas.microsoft.com/office/powerpoint/2010/main" val="493019166"/>
              </p:ext>
            </p:extLst>
          </p:nvPr>
        </p:nvGraphicFramePr>
        <p:xfrm>
          <a:off x="331200" y="2564900"/>
          <a:ext cx="4616383" cy="1628775"/>
        </p:xfrm>
        <a:graphic>
          <a:graphicData uri="http://schemas.openxmlformats.org/drawingml/2006/table">
            <a:tbl>
              <a:tblPr>
                <a:tableStyleId>{2D5ABB26-0587-4C30-8999-92F81FD0307C}</a:tableStyleId>
              </a:tblPr>
              <a:tblGrid>
                <a:gridCol w="1056202"/>
                <a:gridCol w="3560181"/>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＠ｃｏｓｍｅトップビルボード動画広告</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en-US" sz="800" u="none" strike="noStrike">
                          <a:solidFill>
                            <a:schemeClr val="tx1">
                              <a:lumMod val="65000"/>
                              <a:lumOff val="35000"/>
                            </a:schemeClr>
                          </a:solidFill>
                          <a:effectLst/>
                          <a:latin typeface="+mn-ea"/>
                          <a:ea typeface="+mn-ea"/>
                        </a:rPr>
                        <a:t>imp</a:t>
                      </a:r>
                      <a:r>
                        <a:rPr lang="ja-JP" altLang="en-US" sz="800" u="none" strike="noStrike">
                          <a:solidFill>
                            <a:schemeClr val="tx1">
                              <a:lumMod val="65000"/>
                              <a:lumOff val="35000"/>
                            </a:schemeClr>
                          </a:solidFill>
                          <a:effectLst/>
                          <a:latin typeface="+mn-ea"/>
                          <a:ea typeface="+mn-ea"/>
                        </a:rPr>
                        <a:t>単価</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\10.00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掲載面</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　総合トップ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水曜日</a:t>
                      </a:r>
                      <a:r>
                        <a:rPr lang="en-US" altLang="zh-TW" sz="800" u="none" strike="noStrike" dirty="0" smtClean="0">
                          <a:solidFill>
                            <a:schemeClr val="tx1">
                              <a:lumMod val="65000"/>
                              <a:lumOff val="35000"/>
                            </a:schemeClr>
                          </a:solidFill>
                          <a:effectLst/>
                          <a:latin typeface="+mn-ea"/>
                          <a:ea typeface="+mn-ea"/>
                        </a:rPr>
                        <a:t>0</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00</a:t>
                      </a:r>
                      <a:r>
                        <a:rPr lang="zh-TW" altLang="en-US" sz="800" u="none" strike="noStrike" dirty="0">
                          <a:solidFill>
                            <a:schemeClr val="tx1">
                              <a:lumMod val="65000"/>
                              <a:lumOff val="35000"/>
                            </a:schemeClr>
                          </a:solidFill>
                          <a:effectLst/>
                          <a:latin typeface="+mn-ea"/>
                          <a:ea typeface="+mn-ea"/>
                        </a:rPr>
                        <a:t>～翌週火曜日　</a:t>
                      </a:r>
                      <a:r>
                        <a:rPr lang="en-US" altLang="zh-TW" sz="800" u="none" strike="noStrike" dirty="0" smtClean="0">
                          <a:solidFill>
                            <a:schemeClr val="tx1">
                              <a:lumMod val="65000"/>
                              <a:lumOff val="35000"/>
                            </a:schemeClr>
                          </a:solidFill>
                          <a:effectLst/>
                          <a:latin typeface="+mn-ea"/>
                          <a:ea typeface="+mn-ea"/>
                        </a:rPr>
                        <a:t>23</a:t>
                      </a:r>
                      <a:r>
                        <a:rPr lang="en-US" altLang="ja-JP" sz="800" u="none" strike="noStrike" dirty="0" smtClean="0">
                          <a:solidFill>
                            <a:schemeClr val="tx1">
                              <a:lumMod val="65000"/>
                              <a:lumOff val="35000"/>
                            </a:schemeClr>
                          </a:solidFill>
                          <a:effectLst/>
                          <a:latin typeface="+mn-ea"/>
                          <a:ea typeface="+mn-ea"/>
                        </a:rPr>
                        <a:t>:</a:t>
                      </a:r>
                      <a:r>
                        <a:rPr lang="en-US" altLang="zh-TW" sz="800" u="none" strike="noStrike" dirty="0" smtClean="0">
                          <a:solidFill>
                            <a:schemeClr val="tx1">
                              <a:lumMod val="65000"/>
                              <a:lumOff val="35000"/>
                            </a:schemeClr>
                          </a:solidFill>
                          <a:effectLst/>
                          <a:latin typeface="+mn-ea"/>
                          <a:ea typeface="+mn-ea"/>
                        </a:rPr>
                        <a:t>59</a:t>
                      </a:r>
                      <a:endParaRPr lang="en-US" altLang="zh-TW"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トップラージレクタングルダブルサイズとセットで表示</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zh-TW" altLang="en-US" sz="800" u="none" strike="noStrike" dirty="0">
                          <a:solidFill>
                            <a:schemeClr val="tx1">
                              <a:lumMod val="65000"/>
                              <a:lumOff val="35000"/>
                            </a:schemeClr>
                          </a:solidFill>
                          <a:effectLst/>
                          <a:latin typeface="+mn-ea"/>
                          <a:ea typeface="+mn-ea"/>
                        </a:rPr>
                        <a:t>掲載期間中</a:t>
                      </a:r>
                      <a:r>
                        <a:rPr lang="en-US" altLang="zh-TW"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r>
                        <a:rPr lang="zh-TW" altLang="en-US" sz="800" u="none" strike="noStrike" dirty="0" smtClean="0">
                          <a:solidFill>
                            <a:schemeClr val="tx1">
                              <a:lumMod val="65000"/>
                              <a:lumOff val="35000"/>
                            </a:schemeClr>
                          </a:solidFill>
                          <a:effectLst/>
                          <a:latin typeface="+mn-ea"/>
                          <a:ea typeface="+mn-ea"/>
                        </a:rPr>
                        <a:t>限定</a:t>
                      </a:r>
                      <a:endParaRPr lang="zh-TW"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動画秒数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b="0" i="0" u="none" strike="noStrike" dirty="0" smtClean="0">
                          <a:solidFill>
                            <a:schemeClr val="tx1">
                              <a:lumMod val="65000"/>
                              <a:lumOff val="35000"/>
                            </a:schemeClr>
                          </a:solidFill>
                          <a:effectLst/>
                          <a:latin typeface="+mn-ea"/>
                          <a:ea typeface="+mn-ea"/>
                        </a:rPr>
                        <a:t>30</a:t>
                      </a:r>
                      <a:r>
                        <a:rPr lang="ja-JP" altLang="en-US" sz="800" b="0" i="0" u="none" strike="noStrike" dirty="0" smtClean="0">
                          <a:solidFill>
                            <a:schemeClr val="tx1">
                              <a:lumMod val="65000"/>
                              <a:lumOff val="35000"/>
                            </a:schemeClr>
                          </a:solidFill>
                          <a:effectLst/>
                          <a:latin typeface="+mn-ea"/>
                          <a:ea typeface="+mn-ea"/>
                        </a:rPr>
                        <a:t>秒以内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原稿規定</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別紙レギュレーション資料をご参照ください。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23" name="図 2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1033" name="Picture 9"/>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515787" y="1471677"/>
            <a:ext cx="3814143" cy="35014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テキスト ボックス 1"/>
          <p:cNvSpPr txBox="1">
            <a:spLocks noChangeArrowheads="1"/>
          </p:cNvSpPr>
          <p:nvPr/>
        </p:nvSpPr>
        <p:spPr bwMode="auto">
          <a:xfrm>
            <a:off x="7962900" y="2789853"/>
            <a:ext cx="819165" cy="738664"/>
          </a:xfrm>
          <a:prstGeom prst="rect">
            <a:avLst/>
          </a:prstGeom>
          <a:solidFill>
            <a:srgbClr val="FF0000"/>
          </a:solid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トップラージ</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cs typeface="Meiryo UI" pitchFamily="50" charset="-128"/>
              </a:rPr>
              <a:t>レクタングル</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cs typeface="Meiryo UI" pitchFamily="50" charset="-128"/>
              </a:rPr>
              <a:t>ダブル</a:t>
            </a:r>
            <a:r>
              <a:rPr lang="ja-JP" altLang="en-US" sz="700" dirty="0">
                <a:solidFill>
                  <a:schemeClr val="bg1"/>
                </a:solidFill>
                <a:latin typeface="+mn-ea"/>
                <a:ea typeface="+mn-ea"/>
                <a:cs typeface="Meiryo UI" pitchFamily="50" charset="-128"/>
              </a:rPr>
              <a:t>サイズ</a:t>
            </a:r>
            <a:endParaRPr lang="en-US" altLang="ja-JP" sz="700" dirty="0" smtClean="0">
              <a:solidFill>
                <a:schemeClr val="bg1"/>
              </a:solidFill>
              <a:latin typeface="+mn-ea"/>
              <a:ea typeface="+mn-ea"/>
              <a:cs typeface="Meiryo UI" pitchFamily="50" charset="-128"/>
            </a:endParaRPr>
          </a:p>
          <a:p>
            <a:pPr algn="ctr" eaLnBrk="1" hangingPunct="1"/>
            <a:endParaRPr lang="en-US" altLang="ja-JP" sz="700" dirty="0" smtClean="0">
              <a:solidFill>
                <a:schemeClr val="bg1"/>
              </a:solidFill>
              <a:latin typeface="+mn-ea"/>
              <a:ea typeface="+mn-ea"/>
              <a:cs typeface="Meiryo UI" pitchFamily="50" charset="-128"/>
            </a:endParaRPr>
          </a:p>
          <a:p>
            <a:pPr algn="ctr" eaLnBrk="1" hangingPunct="1"/>
            <a:endParaRPr lang="en-US" altLang="ja-JP" sz="700" dirty="0">
              <a:solidFill>
                <a:schemeClr val="bg1"/>
              </a:solidFill>
              <a:latin typeface="+mn-ea"/>
              <a:ea typeface="+mn-ea"/>
              <a:cs typeface="Meiryo UI" pitchFamily="50" charset="-128"/>
            </a:endParaRPr>
          </a:p>
          <a:p>
            <a:pPr algn="ctr" eaLnBrk="1" hangingPunct="1"/>
            <a:r>
              <a:rPr lang="en-US" altLang="ja-JP" sz="700" dirty="0" smtClean="0">
                <a:solidFill>
                  <a:schemeClr val="bg1"/>
                </a:solidFill>
                <a:latin typeface="+mn-ea"/>
                <a:ea typeface="+mn-ea"/>
                <a:cs typeface="Meiryo UI" pitchFamily="50" charset="-128"/>
              </a:rPr>
              <a:t>300×600</a:t>
            </a:r>
            <a:endParaRPr lang="en-US" altLang="ja-JP" sz="700" dirty="0">
              <a:solidFill>
                <a:schemeClr val="bg1"/>
              </a:solidFill>
              <a:latin typeface="+mn-ea"/>
              <a:ea typeface="+mn-ea"/>
              <a:cs typeface="Meiryo UI" pitchFamily="50" charset="-128"/>
            </a:endParaRPr>
          </a:p>
        </p:txBody>
      </p:sp>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20478" y="3634739"/>
            <a:ext cx="1362075" cy="838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7" name="正方形/長方形 6"/>
          <p:cNvSpPr/>
          <p:nvPr/>
        </p:nvSpPr>
        <p:spPr>
          <a:xfrm>
            <a:off x="6011544" y="1800225"/>
            <a:ext cx="2799096" cy="608600"/>
          </a:xfrm>
          <a:prstGeom prst="rect">
            <a:avLst/>
          </a:prstGeom>
          <a:no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0" name="正方形/長方形 29"/>
          <p:cNvSpPr/>
          <p:nvPr/>
        </p:nvSpPr>
        <p:spPr>
          <a:xfrm>
            <a:off x="7661275" y="1761625"/>
            <a:ext cx="1149365" cy="635000"/>
          </a:xfrm>
          <a:prstGeom prst="rect">
            <a:avLst/>
          </a:prstGeom>
          <a:noFill/>
          <a:ln w="19050">
            <a:solidFill>
              <a:schemeClr val="bg1"/>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1" name="テキスト ボックス 1"/>
          <p:cNvSpPr txBox="1">
            <a:spLocks noChangeArrowheads="1"/>
          </p:cNvSpPr>
          <p:nvPr/>
        </p:nvSpPr>
        <p:spPr bwMode="auto">
          <a:xfrm>
            <a:off x="6191892" y="1974175"/>
            <a:ext cx="1128711" cy="307777"/>
          </a:xfrm>
          <a:prstGeom prst="rect">
            <a:avLst/>
          </a:prstGeom>
          <a:solidFill>
            <a:srgbClr val="FF0000"/>
          </a:solid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a:solidFill>
                  <a:schemeClr val="bg1"/>
                </a:solidFill>
                <a:latin typeface="+mn-ea"/>
                <a:ea typeface="+mn-ea"/>
                <a:cs typeface="Meiryo UI" pitchFamily="50" charset="-128"/>
              </a:rPr>
              <a:t>ビルボード静止画</a:t>
            </a:r>
            <a:r>
              <a:rPr lang="ja-JP" altLang="en-US" sz="700" dirty="0" smtClean="0">
                <a:solidFill>
                  <a:schemeClr val="bg1"/>
                </a:solidFill>
                <a:latin typeface="+mn-ea"/>
                <a:ea typeface="+mn-ea"/>
                <a:cs typeface="Meiryo UI" pitchFamily="50" charset="-128"/>
              </a:rPr>
              <a:t>部分</a:t>
            </a:r>
            <a:endParaRPr lang="en-US" altLang="ja-JP" sz="700" dirty="0" smtClean="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550 x 250 </a:t>
            </a:r>
          </a:p>
        </p:txBody>
      </p:sp>
      <p:sp>
        <p:nvSpPr>
          <p:cNvPr id="33" name="二等辺三角形 32"/>
          <p:cNvSpPr/>
          <p:nvPr/>
        </p:nvSpPr>
        <p:spPr>
          <a:xfrm rot="5400000">
            <a:off x="8095462" y="2017213"/>
            <a:ext cx="223838" cy="174625"/>
          </a:xfrm>
          <a:prstGeom prst="triangl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800">
              <a:latin typeface="+mn-ea"/>
            </a:endParaRPr>
          </a:p>
        </p:txBody>
      </p:sp>
      <p:sp>
        <p:nvSpPr>
          <p:cNvPr id="32" name="テキスト ボックス 1"/>
          <p:cNvSpPr txBox="1">
            <a:spLocks noChangeArrowheads="1"/>
          </p:cNvSpPr>
          <p:nvPr/>
        </p:nvSpPr>
        <p:spPr bwMode="auto">
          <a:xfrm>
            <a:off x="7671601" y="1950636"/>
            <a:ext cx="1128711" cy="307777"/>
          </a:xfrm>
          <a:prstGeom prst="rect">
            <a:avLst/>
          </a:prstGeom>
          <a:no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a:solidFill>
                  <a:schemeClr val="bg1"/>
                </a:solidFill>
                <a:latin typeface="+mn-ea"/>
                <a:ea typeface="+mn-ea"/>
                <a:cs typeface="Meiryo UI" pitchFamily="50" charset="-128"/>
              </a:rPr>
              <a:t>ビルボードビデオ</a:t>
            </a:r>
            <a:r>
              <a:rPr lang="ja-JP" altLang="en-US" sz="700" dirty="0" smtClean="0">
                <a:solidFill>
                  <a:schemeClr val="bg1"/>
                </a:solidFill>
                <a:latin typeface="+mn-ea"/>
                <a:ea typeface="+mn-ea"/>
                <a:cs typeface="Meiryo UI" pitchFamily="50" charset="-128"/>
              </a:rPr>
              <a:t>部分</a:t>
            </a:r>
            <a:endParaRPr lang="en-US" altLang="ja-JP" sz="700" dirty="0" smtClean="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444 x 250</a:t>
            </a:r>
          </a:p>
        </p:txBody>
      </p:sp>
      <p:sp>
        <p:nvSpPr>
          <p:cNvPr id="36" name="テキスト ボックス 1"/>
          <p:cNvSpPr txBox="1">
            <a:spLocks noChangeArrowheads="1"/>
          </p:cNvSpPr>
          <p:nvPr/>
        </p:nvSpPr>
        <p:spPr bwMode="auto">
          <a:xfrm>
            <a:off x="8753490" y="2790229"/>
            <a:ext cx="587373" cy="738664"/>
          </a:xfrm>
          <a:prstGeom prst="rect">
            <a:avLst/>
          </a:prstGeom>
          <a:no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a:solidFill>
                  <a:schemeClr val="bg1"/>
                </a:solidFill>
                <a:latin typeface="+mn-ea"/>
                <a:ea typeface="+mn-ea"/>
                <a:cs typeface="Meiryo UI" pitchFamily="50" charset="-128"/>
              </a:rPr>
              <a:t>ライト</a:t>
            </a:r>
            <a:endParaRPr lang="en-US" altLang="ja-JP" sz="700" dirty="0">
              <a:solidFill>
                <a:schemeClr val="bg1"/>
              </a:solidFill>
              <a:latin typeface="+mn-ea"/>
              <a:ea typeface="+mn-ea"/>
              <a:cs typeface="Meiryo UI" pitchFamily="50" charset="-128"/>
            </a:endParaRPr>
          </a:p>
          <a:p>
            <a:pPr algn="ctr" eaLnBrk="1" hangingPunct="1"/>
            <a:r>
              <a:rPr lang="ja-JP" altLang="en-US" sz="700" dirty="0">
                <a:solidFill>
                  <a:schemeClr val="bg1"/>
                </a:solidFill>
                <a:latin typeface="+mn-ea"/>
                <a:ea typeface="+mn-ea"/>
                <a:cs typeface="Meiryo UI" pitchFamily="50" charset="-128"/>
              </a:rPr>
              <a:t>パネル</a:t>
            </a:r>
            <a:endParaRPr lang="en-US" altLang="ja-JP" sz="700" dirty="0">
              <a:solidFill>
                <a:schemeClr val="bg1"/>
              </a:solidFill>
              <a:latin typeface="+mn-ea"/>
              <a:ea typeface="+mn-ea"/>
              <a:cs typeface="Meiryo UI" pitchFamily="50" charset="-128"/>
            </a:endParaRPr>
          </a:p>
          <a:p>
            <a:pPr algn="ctr" eaLnBrk="1" hangingPunct="1"/>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150</a:t>
            </a: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a:solidFill>
                  <a:schemeClr val="bg1"/>
                </a:solidFill>
                <a:latin typeface="+mn-ea"/>
                <a:ea typeface="+mn-ea"/>
                <a:cs typeface="Meiryo UI" pitchFamily="50" charset="-128"/>
              </a:rPr>
              <a:t>900</a:t>
            </a:r>
          </a:p>
        </p:txBody>
      </p:sp>
      <p:sp>
        <p:nvSpPr>
          <p:cNvPr id="37" name="テキスト ボックス 1"/>
          <p:cNvSpPr txBox="1">
            <a:spLocks noChangeArrowheads="1"/>
          </p:cNvSpPr>
          <p:nvPr/>
        </p:nvSpPr>
        <p:spPr bwMode="auto">
          <a:xfrm>
            <a:off x="5481321" y="2775446"/>
            <a:ext cx="587373" cy="738664"/>
          </a:xfrm>
          <a:prstGeom prst="rect">
            <a:avLst/>
          </a:prstGeom>
          <a:noFill/>
          <a:ln>
            <a:noFill/>
          </a:ln>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レフト</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cs typeface="Meiryo UI" pitchFamily="50" charset="-128"/>
              </a:rPr>
              <a:t>パネル</a:t>
            </a:r>
            <a:endParaRPr lang="en-US" altLang="ja-JP" sz="700" dirty="0">
              <a:solidFill>
                <a:schemeClr val="bg1"/>
              </a:solidFill>
              <a:latin typeface="+mn-ea"/>
              <a:ea typeface="+mn-ea"/>
              <a:cs typeface="Meiryo UI" pitchFamily="50" charset="-128"/>
            </a:endParaRPr>
          </a:p>
          <a:p>
            <a:pPr algn="ctr" eaLnBrk="1" hangingPunct="1"/>
            <a:endParaRPr lang="en-US" altLang="ja-JP"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150</a:t>
            </a:r>
          </a:p>
          <a:p>
            <a:pPr algn="ctr" eaLnBrk="1" hangingPunct="1"/>
            <a:r>
              <a:rPr lang="en-US" altLang="ja-JP" sz="700" dirty="0">
                <a:solidFill>
                  <a:schemeClr val="bg1"/>
                </a:solidFill>
                <a:latin typeface="+mn-ea"/>
                <a:ea typeface="+mn-ea"/>
                <a:cs typeface="Meiryo UI" pitchFamily="50" charset="-128"/>
              </a:rPr>
              <a:t>×</a:t>
            </a:r>
          </a:p>
          <a:p>
            <a:pPr algn="ctr" eaLnBrk="1" hangingPunct="1"/>
            <a:r>
              <a:rPr lang="en-US" altLang="ja-JP" sz="700" dirty="0">
                <a:solidFill>
                  <a:schemeClr val="bg1"/>
                </a:solidFill>
                <a:latin typeface="+mn-ea"/>
                <a:ea typeface="+mn-ea"/>
                <a:cs typeface="Meiryo UI" pitchFamily="50" charset="-128"/>
              </a:rPr>
              <a:t>900</a:t>
            </a:r>
          </a:p>
        </p:txBody>
      </p:sp>
      <p:pic>
        <p:nvPicPr>
          <p:cNvPr id="28"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034703" y="1800225"/>
            <a:ext cx="485775" cy="1762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テキスト ボックス 28"/>
          <p:cNvSpPr txBox="1"/>
          <p:nvPr/>
        </p:nvSpPr>
        <p:spPr>
          <a:xfrm>
            <a:off x="5237804" y="4988053"/>
            <a:ext cx="4370107" cy="338554"/>
          </a:xfrm>
          <a:prstGeom prst="rect">
            <a:avLst/>
          </a:prstGeom>
          <a:noFill/>
        </p:spPr>
        <p:txBody>
          <a:bodyPr wrap="none" rtlCol="0">
            <a:spAutoFit/>
          </a:bodyPr>
          <a:lstStyle/>
          <a:p>
            <a:r>
              <a:rPr lang="ja-JP" altLang="en-US" sz="800" dirty="0">
                <a:latin typeface="+mn-ea"/>
                <a:cs typeface="Meiryo UI" pitchFamily="50" charset="-128"/>
              </a:rPr>
              <a:t>「</a:t>
            </a:r>
            <a:r>
              <a:rPr lang="en-US" altLang="ja-JP" sz="800" dirty="0" smtClean="0">
                <a:latin typeface="+mn-ea"/>
                <a:cs typeface="Meiryo UI" pitchFamily="50" charset="-128"/>
              </a:rPr>
              <a:t>×</a:t>
            </a:r>
            <a:r>
              <a:rPr lang="ja-JP" altLang="en-US" sz="800" dirty="0" smtClean="0">
                <a:latin typeface="+mn-ea"/>
                <a:cs typeface="Meiryo UI" pitchFamily="50" charset="-128"/>
              </a:rPr>
              <a:t>広告を閉じる」</a:t>
            </a:r>
            <a:r>
              <a:rPr lang="ja-JP" altLang="en-US" sz="800" dirty="0" smtClean="0">
                <a:latin typeface="+mn-ea"/>
                <a:cs typeface="Meiryo UI" pitchFamily="50" charset="-128"/>
              </a:rPr>
              <a:t>ボタンクリックでビルボード静止画部分・ビルボードビデオ部分</a:t>
            </a:r>
            <a:r>
              <a:rPr lang="ja-JP" altLang="en-US" sz="800" dirty="0" smtClean="0">
                <a:latin typeface="+mn-ea"/>
                <a:cs typeface="Meiryo UI" pitchFamily="50" charset="-128"/>
              </a:rPr>
              <a:t>非表示</a:t>
            </a:r>
            <a:endParaRPr lang="en-US" altLang="ja-JP" sz="800" dirty="0" smtClean="0">
              <a:latin typeface="+mn-ea"/>
              <a:cs typeface="Meiryo UI" pitchFamily="50" charset="-128"/>
            </a:endParaRPr>
          </a:p>
          <a:p>
            <a:r>
              <a:rPr lang="ja-JP" altLang="en-US" sz="800" dirty="0" smtClean="0">
                <a:latin typeface="+mn-ea"/>
                <a:cs typeface="Meiryo UI" pitchFamily="50" charset="-128"/>
              </a:rPr>
              <a:t>「</a:t>
            </a:r>
            <a:r>
              <a:rPr lang="en-US" altLang="ja-JP" sz="800" dirty="0" smtClean="0">
                <a:latin typeface="+mn-ea"/>
                <a:cs typeface="Meiryo UI" pitchFamily="50" charset="-128"/>
              </a:rPr>
              <a:t>×</a:t>
            </a:r>
            <a:r>
              <a:rPr lang="ja-JP" altLang="en-US" sz="800" dirty="0" smtClean="0">
                <a:latin typeface="+mn-ea"/>
                <a:cs typeface="Meiryo UI" pitchFamily="50" charset="-128"/>
              </a:rPr>
              <a:t>広告を閉じる」ボタンはビルボード静止画部分の左上</a:t>
            </a:r>
            <a:r>
              <a:rPr lang="en-US" altLang="ja-JP" sz="800" dirty="0" smtClean="0">
                <a:latin typeface="+mn-ea"/>
                <a:cs typeface="Meiryo UI" pitchFamily="50" charset="-128"/>
              </a:rPr>
              <a:t>100</a:t>
            </a:r>
            <a:r>
              <a:rPr lang="ja-JP" altLang="en-US" sz="800" dirty="0" err="1" smtClean="0">
                <a:latin typeface="+mn-ea"/>
                <a:cs typeface="Meiryo UI" pitchFamily="50" charset="-128"/>
              </a:rPr>
              <a:t>ｘ</a:t>
            </a:r>
            <a:r>
              <a:rPr lang="en-US" altLang="ja-JP" sz="800" dirty="0" smtClean="0">
                <a:latin typeface="+mn-ea"/>
                <a:cs typeface="Meiryo UI" pitchFamily="50" charset="-128"/>
              </a:rPr>
              <a:t>36px</a:t>
            </a:r>
            <a:r>
              <a:rPr lang="ja-JP" altLang="en-US" sz="800" dirty="0" smtClean="0">
                <a:latin typeface="+mn-ea"/>
                <a:cs typeface="Meiryo UI" pitchFamily="50" charset="-128"/>
              </a:rPr>
              <a:t>部分に表示されます</a:t>
            </a:r>
            <a:endParaRPr lang="en-US" altLang="ja-JP" sz="800" dirty="0">
              <a:latin typeface="+mn-ea"/>
              <a:cs typeface="Meiryo UI" pitchFamily="50" charset="-128"/>
            </a:endParaRPr>
          </a:p>
        </p:txBody>
      </p:sp>
    </p:spTree>
    <p:extLst>
      <p:ext uri="{BB962C8B-B14F-4D97-AF65-F5344CB8AC3E}">
        <p14:creationId xmlns:p14="http://schemas.microsoft.com/office/powerpoint/2010/main" val="181002902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テキスト プレースホルダー 23"/>
          <p:cNvSpPr>
            <a:spLocks noGrp="1"/>
          </p:cNvSpPr>
          <p:nvPr>
            <p:ph type="body" sz="quarter" idx="20"/>
          </p:nvPr>
        </p:nvSpPr>
        <p:spPr>
          <a:xfrm>
            <a:off x="5108027" y="1035321"/>
            <a:ext cx="4501111" cy="4232003"/>
          </a:xfrm>
        </p:spPr>
        <p:txBody>
          <a:bodyPr/>
          <a:lstStyle/>
          <a:p>
            <a:pPr>
              <a:lnSpc>
                <a:spcPct val="200000"/>
              </a:lnSpc>
            </a:pPr>
            <a:r>
              <a:rPr lang="en-US" altLang="ja-JP" dirty="0" smtClean="0"/>
              <a:t>【PC</a:t>
            </a:r>
            <a:r>
              <a:rPr lang="ja-JP" altLang="en-US" dirty="0" smtClean="0"/>
              <a:t>：＠</a:t>
            </a:r>
            <a:r>
              <a:rPr lang="ja-JP" altLang="en-US" dirty="0"/>
              <a:t>ｃｏｓｍｅ総合トップ</a:t>
            </a:r>
            <a:r>
              <a:rPr lang="en-US" altLang="ja-JP" dirty="0"/>
              <a:t>】</a:t>
            </a:r>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］トップラージレクタングルダブル</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14</a:t>
            </a:fld>
            <a:endParaRPr lang="ja-JP" altLang="en-US" dirty="0"/>
          </a:p>
        </p:txBody>
      </p:sp>
      <p:sp>
        <p:nvSpPr>
          <p:cNvPr id="3" name="テキスト プレースホルダー 2"/>
          <p:cNvSpPr>
            <a:spLocks noGrp="1"/>
          </p:cNvSpPr>
          <p:nvPr>
            <p:ph type="body" sz="quarter" idx="17"/>
          </p:nvPr>
        </p:nvSpPr>
        <p:spPr>
          <a:xfrm>
            <a:off x="344079" y="1084923"/>
            <a:ext cx="4596951" cy="1132155"/>
          </a:xfrm>
        </p:spPr>
        <p:txBody>
          <a:bodyPr/>
          <a:lstStyle/>
          <a:p>
            <a:pPr algn="ctr"/>
            <a:r>
              <a:rPr lang="ja-JP" altLang="en-US" dirty="0" smtClean="0"/>
              <a:t>＠ｃｏｓｍｅＰＣ版総合トップに掲載</a:t>
            </a:r>
            <a:r>
              <a:rPr lang="ja-JP" altLang="en-US" dirty="0"/>
              <a:t>する</a:t>
            </a:r>
          </a:p>
          <a:p>
            <a:pPr algn="ctr"/>
            <a:r>
              <a:rPr lang="ja-JP" altLang="en-US" dirty="0"/>
              <a:t>ブランディングに最適な</a:t>
            </a:r>
            <a:r>
              <a:rPr lang="ja-JP" altLang="en-US" dirty="0">
                <a:solidFill>
                  <a:srgbClr val="FF5574"/>
                </a:solidFill>
              </a:rPr>
              <a:t>大型</a:t>
            </a:r>
            <a:r>
              <a:rPr lang="ja-JP" altLang="en-US" dirty="0" smtClean="0">
                <a:solidFill>
                  <a:srgbClr val="FF5574"/>
                </a:solidFill>
              </a:rPr>
              <a:t>バナー</a:t>
            </a:r>
            <a:endParaRPr lang="ja-JP" altLang="en-US" dirty="0">
              <a:solidFill>
                <a:srgbClr val="FF5574"/>
              </a:solidFill>
            </a:endParaRPr>
          </a:p>
        </p:txBody>
      </p:sp>
      <p:sp>
        <p:nvSpPr>
          <p:cNvPr id="5" name="テキスト プレースホルダー 4"/>
          <p:cNvSpPr>
            <a:spLocks noGrp="1"/>
          </p:cNvSpPr>
          <p:nvPr>
            <p:ph type="body" sz="quarter" idx="19"/>
          </p:nvPr>
        </p:nvSpPr>
        <p:spPr>
          <a:xfrm>
            <a:off x="177544" y="5168303"/>
            <a:ext cx="4773600" cy="916642"/>
          </a:xfrm>
        </p:spPr>
        <p:txBody>
          <a:bodyPr/>
          <a:lstStyle/>
          <a:p>
            <a:pPr lvl="0"/>
            <a:r>
              <a:rPr lang="ja-JP" altLang="en-US" dirty="0" smtClean="0"/>
              <a:t>注意事項</a:t>
            </a:r>
            <a:endParaRPr lang="en-US" altLang="ja-JP" dirty="0" smtClean="0"/>
          </a:p>
          <a:p>
            <a:pPr lvl="1"/>
            <a:r>
              <a:rPr lang="ja-JP" altLang="en-US" dirty="0" smtClean="0"/>
              <a:t>想定</a:t>
            </a:r>
            <a:r>
              <a:rPr lang="en-US" altLang="ja-JP" dirty="0"/>
              <a:t>CTR</a:t>
            </a:r>
            <a:r>
              <a:rPr lang="ja-JP" altLang="en-US" dirty="0"/>
              <a:t>は数値を</a:t>
            </a:r>
            <a:r>
              <a:rPr lang="ja-JP" altLang="en-US" u="sng" dirty="0"/>
              <a:t>保証するものではございません</a:t>
            </a:r>
            <a:r>
              <a:rPr lang="ja-JP" altLang="en-US" dirty="0"/>
              <a:t>のでご了承ください。</a:t>
            </a:r>
          </a:p>
          <a:p>
            <a:pPr lvl="1"/>
            <a:r>
              <a:rPr lang="ja-JP" altLang="en-US" dirty="0"/>
              <a:t>株式会社アイスタイルの掲載基準にそぐわない内容の原稿は修正して頂く場合がございます。</a:t>
            </a:r>
          </a:p>
          <a:p>
            <a:pPr lvl="1"/>
            <a:r>
              <a:rPr lang="ja-JP" altLang="en-US" dirty="0"/>
              <a:t>ページデザイン、バナー掲載位置は変更になる場合があります。</a:t>
            </a:r>
          </a:p>
          <a:p>
            <a:pPr lvl="1"/>
            <a:r>
              <a:rPr lang="ja-JP" altLang="en-US" dirty="0"/>
              <a:t>新サイトや新コンテンツの</a:t>
            </a:r>
            <a:r>
              <a:rPr lang="ja-JP" altLang="en-US" dirty="0" smtClean="0"/>
              <a:t>追加変更</a:t>
            </a:r>
            <a:r>
              <a:rPr lang="ja-JP" altLang="en-US" dirty="0"/>
              <a:t>に伴いバナーの掲載面が</a:t>
            </a:r>
            <a:r>
              <a:rPr lang="ja-JP" altLang="en-US" dirty="0" smtClean="0"/>
              <a:t>追加変更</a:t>
            </a:r>
            <a:r>
              <a:rPr lang="ja-JP" altLang="en-US" dirty="0"/>
              <a:t>となる場合がございます。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 　</a:t>
            </a:r>
          </a:p>
        </p:txBody>
      </p:sp>
      <p:sp>
        <p:nvSpPr>
          <p:cNvPr id="25" name="テキスト プレースホルダー 24"/>
          <p:cNvSpPr>
            <a:spLocks noGrp="1"/>
          </p:cNvSpPr>
          <p:nvPr>
            <p:ph type="body" sz="quarter" idx="21"/>
          </p:nvPr>
        </p:nvSpPr>
        <p:spPr>
          <a:xfrm>
            <a:off x="4953000" y="5168303"/>
            <a:ext cx="4772945" cy="916641"/>
          </a:xfrm>
        </p:spPr>
        <p:txBody>
          <a:bodyPr/>
          <a:lstStyle/>
          <a:p>
            <a:pPr lvl="1"/>
            <a:endParaRPr lang="en-US" altLang="ja-JP" dirty="0"/>
          </a:p>
          <a:p>
            <a:pPr lvl="1">
              <a:defRPr/>
            </a:pPr>
            <a:r>
              <a:rPr lang="ja-JP" altLang="en-US" dirty="0"/>
              <a:t>ページデザイン、バナー掲載位置は変更になる場合があります。また、新サイトや新コンテンツの追加、変更に伴いバナーの掲載面が追加、変更となる場合がございます。</a:t>
            </a:r>
          </a:p>
          <a:p>
            <a:pPr lvl="1"/>
            <a:r>
              <a:rPr lang="ja-JP" altLang="en-US" dirty="0" smtClean="0"/>
              <a:t>入稿</a:t>
            </a:r>
            <a:r>
              <a:rPr lang="ja-JP" altLang="en-US" dirty="0"/>
              <a:t>期限は</a:t>
            </a:r>
            <a:r>
              <a:rPr lang="ja-JP" altLang="en-US" dirty="0">
                <a:solidFill>
                  <a:srgbClr val="FF0000"/>
                </a:solidFill>
              </a:rPr>
              <a:t>掲載開始日</a:t>
            </a:r>
            <a:r>
              <a:rPr lang="ja-JP" altLang="en-US" dirty="0" smtClean="0">
                <a:solidFill>
                  <a:srgbClr val="FF0000"/>
                </a:solidFill>
              </a:rPr>
              <a:t>の</a:t>
            </a:r>
            <a:r>
              <a:rPr lang="en-US" altLang="ja-JP" dirty="0">
                <a:solidFill>
                  <a:srgbClr val="FF0000"/>
                </a:solidFill>
              </a:rPr>
              <a:t>5</a:t>
            </a:r>
            <a:r>
              <a:rPr lang="ja-JP" altLang="en-US" dirty="0" smtClean="0">
                <a:solidFill>
                  <a:srgbClr val="FF0000"/>
                </a:solidFill>
              </a:rPr>
              <a:t>営業</a:t>
            </a:r>
            <a:r>
              <a:rPr lang="ja-JP" altLang="en-US" dirty="0">
                <a:solidFill>
                  <a:srgbClr val="FF0000"/>
                </a:solidFill>
              </a:rPr>
              <a:t>日前</a:t>
            </a:r>
            <a:r>
              <a:rPr lang="en-US" altLang="ja-JP" dirty="0">
                <a:solidFill>
                  <a:srgbClr val="FF0000"/>
                </a:solidFill>
              </a:rPr>
              <a:t>17</a:t>
            </a:r>
            <a:r>
              <a:rPr lang="ja-JP" altLang="en-US" dirty="0">
                <a:solidFill>
                  <a:srgbClr val="FF0000"/>
                </a:solidFill>
              </a:rPr>
              <a:t>時迄</a:t>
            </a:r>
            <a:r>
              <a:rPr lang="ja-JP" altLang="en-US" dirty="0"/>
              <a:t>です</a:t>
            </a:r>
            <a:r>
              <a:rPr lang="ja-JP" altLang="en-US" dirty="0" smtClean="0"/>
              <a:t>。</a:t>
            </a:r>
            <a:endParaRPr lang="en-US" altLang="ja-JP" dirty="0"/>
          </a:p>
          <a:p>
            <a:pPr lvl="1"/>
            <a:r>
              <a:rPr lang="ja-JP" altLang="en-US" dirty="0"/>
              <a:t>配信形式、原稿仕様が変更になる可能性がございます。</a:t>
            </a:r>
          </a:p>
        </p:txBody>
      </p:sp>
      <p:pic>
        <p:nvPicPr>
          <p:cNvPr id="15" name="Picture 42" descr="C:\Users\iwamac\Desktop\新ＴＯＰ\20120516_ＴＯＰ外部展開用.jpg"/>
          <p:cNvPicPr>
            <a:picLocks noChangeAspect="1" noChangeArrowheads="1"/>
          </p:cNvPicPr>
          <p:nvPr/>
        </p:nvPicPr>
        <p:blipFill>
          <a:blip r:embed="rId3">
            <a:extLst>
              <a:ext uri="{28A0092B-C50C-407E-A947-70E740481C1C}">
                <a14:useLocalDpi xmlns:a14="http://schemas.microsoft.com/office/drawing/2010/main" val="0"/>
              </a:ext>
            </a:extLst>
          </a:blip>
          <a:srcRect t="-9"/>
          <a:stretch>
            <a:fillRect/>
          </a:stretch>
        </p:blipFill>
        <p:spPr bwMode="auto">
          <a:xfrm>
            <a:off x="5534695" y="1677510"/>
            <a:ext cx="3457697" cy="33727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 name="Picture 42" descr="C:\Users\iwamac\Desktop\新ＴＯＰ\20120516_ＴＯＰ外部展開用.jpg"/>
          <p:cNvPicPr>
            <a:picLocks noChangeAspect="1" noChangeArrowheads="1"/>
          </p:cNvPicPr>
          <p:nvPr/>
        </p:nvPicPr>
        <p:blipFill rotWithShape="1">
          <a:blip r:embed="rId4">
            <a:extLst>
              <a:ext uri="{28A0092B-C50C-407E-A947-70E740481C1C}">
                <a14:useLocalDpi xmlns:a14="http://schemas.microsoft.com/office/drawing/2010/main" val="0"/>
              </a:ext>
            </a:extLst>
          </a:blip>
          <a:srcRect b="9728"/>
          <a:stretch/>
        </p:blipFill>
        <p:spPr bwMode="auto">
          <a:xfrm>
            <a:off x="7922417" y="3786649"/>
            <a:ext cx="1008809" cy="1218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aphicFrame>
        <p:nvGraphicFramePr>
          <p:cNvPr id="26" name="表 25"/>
          <p:cNvGraphicFramePr>
            <a:graphicFrameLocks noGrp="1"/>
          </p:cNvGraphicFramePr>
          <p:nvPr>
            <p:extLst>
              <p:ext uri="{D42A27DB-BD31-4B8C-83A1-F6EECF244321}">
                <p14:modId xmlns:p14="http://schemas.microsoft.com/office/powerpoint/2010/main" val="2451261214"/>
              </p:ext>
            </p:extLst>
          </p:nvPr>
        </p:nvGraphicFramePr>
        <p:xfrm>
          <a:off x="276227" y="2606175"/>
          <a:ext cx="4664805" cy="435036"/>
        </p:xfrm>
        <a:graphic>
          <a:graphicData uri="http://schemas.openxmlformats.org/drawingml/2006/table">
            <a:tbl>
              <a:tblPr>
                <a:tableStyleId>{2D5ABB26-0587-4C30-8999-92F81FD0307C}</a:tableStyleId>
              </a:tblPr>
              <a:tblGrid>
                <a:gridCol w="2164099"/>
                <a:gridCol w="467828"/>
                <a:gridCol w="176335"/>
                <a:gridCol w="269902"/>
                <a:gridCol w="176335"/>
                <a:gridCol w="428245"/>
                <a:gridCol w="755728"/>
                <a:gridCol w="226333"/>
              </a:tblGrid>
              <a:tr h="128320">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dirty="0">
                          <a:solidFill>
                            <a:schemeClr val="tx1">
                              <a:lumMod val="65000"/>
                              <a:lumOff val="35000"/>
                            </a:schemeClr>
                          </a:solidFill>
                          <a:effectLst/>
                          <a:latin typeface="+mn-ea"/>
                          <a:ea typeface="+mn-ea"/>
                        </a:rPr>
                        <a:t>インプレッション</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r>
              <a:tr h="151798">
                <a:tc rowSpan="2">
                  <a:txBody>
                    <a:bodyPr/>
                    <a:lstStyle/>
                    <a:p>
                      <a:pPr algn="ctr" fontAlgn="ctr"/>
                      <a:r>
                        <a:rPr lang="ja-JP" altLang="en-US" sz="800" u="none" strike="noStrike" dirty="0" smtClean="0">
                          <a:solidFill>
                            <a:schemeClr val="tx1">
                              <a:lumMod val="65000"/>
                              <a:lumOff val="35000"/>
                            </a:schemeClr>
                          </a:solidFill>
                          <a:effectLst/>
                          <a:latin typeface="+mn-ea"/>
                          <a:ea typeface="+mn-ea"/>
                        </a:rPr>
                        <a:t>トップラージレクタングルダブル</a:t>
                      </a:r>
                      <a:endParaRPr lang="en-US" altLang="ja-JP" sz="800" u="none" strike="noStrike" dirty="0" smtClean="0">
                        <a:solidFill>
                          <a:schemeClr val="tx1">
                            <a:lumMod val="65000"/>
                            <a:lumOff val="35000"/>
                          </a:schemeClr>
                        </a:solidFill>
                        <a:effectLst/>
                        <a:latin typeface="+mn-ea"/>
                        <a:ea typeface="+mn-ea"/>
                      </a:endParaRPr>
                    </a:p>
                    <a:p>
                      <a:pPr algn="ctr"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300×600</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200,000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a:solidFill>
                            <a:schemeClr val="tx1">
                              <a:lumMod val="65000"/>
                              <a:lumOff val="35000"/>
                            </a:schemeClr>
                          </a:solidFill>
                          <a:effectLst/>
                          <a:latin typeface="+mn-ea"/>
                          <a:ea typeface="+mn-ea"/>
                        </a:rPr>
                        <a:t>imp</a:t>
                      </a:r>
                      <a:endParaRPr 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\4.300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¥860,000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51798">
                <a:tc vMerge="1">
                  <a:txBody>
                    <a:bodyPr/>
                    <a:lstStyle/>
                    <a:p>
                      <a:endParaRPr kumimoji="1" lang="ja-JP" altLang="en-US"/>
                    </a:p>
                  </a:txBody>
                  <a:tcPr/>
                </a:tc>
                <a:tc>
                  <a:txBody>
                    <a:bodyPr/>
                    <a:lstStyle/>
                    <a:p>
                      <a:pPr algn="r" fontAlgn="ctr"/>
                      <a:r>
                        <a:rPr lang="en-US" altLang="ja-JP" sz="800" u="none" strike="noStrike" dirty="0">
                          <a:solidFill>
                            <a:schemeClr val="tx1">
                              <a:lumMod val="65000"/>
                              <a:lumOff val="35000"/>
                            </a:schemeClr>
                          </a:solidFill>
                          <a:effectLst/>
                          <a:latin typeface="+mn-ea"/>
                          <a:ea typeface="+mn-ea"/>
                        </a:rPr>
                        <a:t>400,000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\3.850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¥1,540,000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4" marR="9524" marT="9520"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aphicFrame>
        <p:nvGraphicFramePr>
          <p:cNvPr id="27" name="表 26"/>
          <p:cNvGraphicFramePr>
            <a:graphicFrameLocks noGrp="1"/>
          </p:cNvGraphicFramePr>
          <p:nvPr>
            <p:extLst>
              <p:ext uri="{D42A27DB-BD31-4B8C-83A1-F6EECF244321}">
                <p14:modId xmlns:p14="http://schemas.microsoft.com/office/powerpoint/2010/main" val="850697986"/>
              </p:ext>
            </p:extLst>
          </p:nvPr>
        </p:nvGraphicFramePr>
        <p:xfrm>
          <a:off x="344079" y="3305844"/>
          <a:ext cx="4812901" cy="1379593"/>
        </p:xfrm>
        <a:graphic>
          <a:graphicData uri="http://schemas.openxmlformats.org/drawingml/2006/table">
            <a:tbl>
              <a:tblPr>
                <a:tableStyleId>{2D5ABB26-0587-4C30-8999-92F81FD0307C}</a:tableStyleId>
              </a:tblPr>
              <a:tblGrid>
                <a:gridCol w="796560"/>
                <a:gridCol w="4016341"/>
              </a:tblGrid>
              <a:tr h="69073">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　総合トップ</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r>
              <a:tr h="135828">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r>
              <a:tr h="41722">
                <a:tc>
                  <a:txBody>
                    <a:bodyPr/>
                    <a:lstStyle/>
                    <a:p>
                      <a:pPr algn="l" rtl="0"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r>
              <a:tr h="41722">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1.50%</a:t>
                      </a:r>
                      <a:endParaRPr lang="en-US" altLang="ja-JP" sz="800" b="0" i="0" u="none" strike="noStrike" dirty="0">
                        <a:solidFill>
                          <a:schemeClr val="tx1">
                            <a:lumMod val="65000"/>
                            <a:lumOff val="35000"/>
                          </a:schemeClr>
                        </a:solidFill>
                        <a:effectLst/>
                        <a:latin typeface="+mn-ea"/>
                        <a:ea typeface="+mn-ea"/>
                      </a:endParaRPr>
                    </a:p>
                  </a:txBody>
                  <a:tcPr marL="9508" marR="9508" marT="9508" marB="0" anchor="ctr"/>
                </a:tc>
              </a:tr>
              <a:tr h="135828">
                <a:tc>
                  <a:txBody>
                    <a:bodyPr/>
                    <a:lstStyle/>
                    <a:p>
                      <a:pPr algn="l" rtl="0" fontAlgn="ctr"/>
                      <a:r>
                        <a:rPr lang="ja-JP" altLang="en-US" sz="800" u="none" strike="noStrike" dirty="0">
                          <a:solidFill>
                            <a:schemeClr val="tx1">
                              <a:lumMod val="65000"/>
                              <a:lumOff val="35000"/>
                            </a:schemeClr>
                          </a:solidFill>
                          <a:effectLst/>
                          <a:latin typeface="+mn-ea"/>
                          <a:ea typeface="+mn-ea"/>
                        </a:rPr>
                        <a:t>仕様</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en-US" sz="800" u="none" strike="noStrike" dirty="0">
                          <a:solidFill>
                            <a:schemeClr val="tx1">
                              <a:lumMod val="65000"/>
                              <a:lumOff val="35000"/>
                            </a:schemeClr>
                          </a:solidFill>
                          <a:effectLst/>
                          <a:latin typeface="+mn-ea"/>
                          <a:ea typeface="+mn-ea"/>
                        </a:rPr>
                        <a:t>W300 × </a:t>
                      </a:r>
                      <a:r>
                        <a:rPr lang="en-US" sz="800" u="none" strike="noStrike" dirty="0" smtClean="0">
                          <a:solidFill>
                            <a:schemeClr val="tx1">
                              <a:lumMod val="65000"/>
                              <a:lumOff val="35000"/>
                            </a:schemeClr>
                          </a:solidFill>
                          <a:effectLst/>
                          <a:latin typeface="+mn-ea"/>
                          <a:ea typeface="+mn-ea"/>
                        </a:rPr>
                        <a:t>H</a:t>
                      </a:r>
                      <a:r>
                        <a:rPr lang="en-US" altLang="ja-JP" sz="800" u="none" strike="noStrike" dirty="0" smtClean="0">
                          <a:solidFill>
                            <a:schemeClr val="tx1">
                              <a:lumMod val="65000"/>
                              <a:lumOff val="35000"/>
                            </a:schemeClr>
                          </a:solidFill>
                          <a:effectLst/>
                          <a:latin typeface="+mn-ea"/>
                          <a:ea typeface="+mn-ea"/>
                        </a:rPr>
                        <a:t>6</a:t>
                      </a:r>
                      <a:r>
                        <a:rPr lang="en-US" sz="800" u="none" strike="noStrike" dirty="0" smtClean="0">
                          <a:solidFill>
                            <a:schemeClr val="tx1">
                              <a:lumMod val="65000"/>
                              <a:lumOff val="35000"/>
                            </a:schemeClr>
                          </a:solidFill>
                          <a:effectLst/>
                          <a:latin typeface="+mn-ea"/>
                          <a:ea typeface="+mn-ea"/>
                        </a:rPr>
                        <a:t>00px</a:t>
                      </a:r>
                      <a:endParaRPr lang="en-US" sz="800" b="0" i="0" u="none" strike="noStrike" dirty="0">
                        <a:solidFill>
                          <a:schemeClr val="tx1">
                            <a:lumMod val="65000"/>
                            <a:lumOff val="35000"/>
                          </a:schemeClr>
                        </a:solidFill>
                        <a:effectLst/>
                        <a:latin typeface="+mn-ea"/>
                        <a:ea typeface="+mn-ea"/>
                      </a:endParaRPr>
                    </a:p>
                  </a:txBody>
                  <a:tcPr marL="9508" marR="9508" marT="9508" marB="0" anchor="ctr"/>
                </a:tc>
              </a:tr>
              <a:tr h="135828">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・トップラージレクタングルダブル</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r>
              <a:tr h="102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　</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a:t>
                      </a:r>
                      <a:r>
                        <a:rPr lang="ja-JP" altLang="en-US" sz="800" u="none" strike="noStrike" dirty="0">
                          <a:solidFill>
                            <a:schemeClr val="tx1">
                              <a:lumMod val="65000"/>
                              <a:lumOff val="35000"/>
                            </a:schemeClr>
                          </a:solidFill>
                          <a:effectLst/>
                          <a:latin typeface="+mn-ea"/>
                          <a:ea typeface="+mn-ea"/>
                        </a:rPr>
                        <a:t>共に</a:t>
                      </a:r>
                      <a:r>
                        <a:rPr lang="en-US" altLang="ja-JP" sz="800" u="none" strike="noStrike" dirty="0">
                          <a:solidFill>
                            <a:schemeClr val="tx1">
                              <a:lumMod val="65000"/>
                              <a:lumOff val="35000"/>
                            </a:schemeClr>
                          </a:solidFill>
                          <a:effectLst/>
                          <a:latin typeface="+mn-ea"/>
                          <a:ea typeface="+mn-ea"/>
                        </a:rPr>
                        <a:t>100KB</a:t>
                      </a:r>
                      <a:r>
                        <a:rPr lang="ja-JP" altLang="en-US" sz="800" u="none" strike="noStrike" dirty="0" smtClean="0">
                          <a:solidFill>
                            <a:schemeClr val="tx1">
                              <a:lumMod val="65000"/>
                              <a:lumOff val="35000"/>
                            </a:schemeClr>
                          </a:solidFill>
                          <a:effectLst/>
                          <a:latin typeface="+mn-ea"/>
                          <a:ea typeface="+mn-ea"/>
                        </a:rPr>
                        <a:t>以内（</a:t>
                      </a:r>
                      <a:r>
                        <a:rPr lang="en-US" altLang="ja-JP" sz="800" u="none" strike="noStrike" dirty="0" smtClean="0">
                          <a:solidFill>
                            <a:schemeClr val="tx1">
                              <a:lumMod val="65000"/>
                              <a:lumOff val="35000"/>
                            </a:schemeClr>
                          </a:solidFill>
                          <a:effectLst/>
                          <a:latin typeface="+mn-ea"/>
                          <a:ea typeface="+mn-ea"/>
                        </a:rPr>
                        <a:t>Flash</a:t>
                      </a:r>
                      <a:r>
                        <a:rPr lang="ja-JP" altLang="en-US" sz="800" u="none" strike="noStrike" dirty="0" smtClean="0">
                          <a:solidFill>
                            <a:schemeClr val="tx1">
                              <a:lumMod val="65000"/>
                              <a:lumOff val="35000"/>
                            </a:schemeClr>
                          </a:solidFill>
                          <a:effectLst/>
                          <a:latin typeface="+mn-ea"/>
                          <a:ea typeface="+mn-ea"/>
                        </a:rPr>
                        <a:t>原稿不可・白背景は枠線必須）</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r>
              <a:tr h="135828">
                <a:tc gridSpan="2">
                  <a:txBody>
                    <a:bodyPr/>
                    <a:lstStyle/>
                    <a:p>
                      <a:pPr eaLnBrk="1" hangingPunct="1">
                        <a:lnSpc>
                          <a:spcPct val="130000"/>
                        </a:lnSpc>
                      </a:pPr>
                      <a:r>
                        <a:rPr lang="en-US" altLang="ja-JP" sz="800" dirty="0" smtClean="0">
                          <a:solidFill>
                            <a:schemeClr val="tx1">
                              <a:lumMod val="65000"/>
                              <a:lumOff val="35000"/>
                            </a:schemeClr>
                          </a:solidFill>
                          <a:latin typeface="+mn-ea"/>
                          <a:ea typeface="+mn-ea"/>
                          <a:cs typeface="Meiryo UI" pitchFamily="50" charset="-128"/>
                        </a:rPr>
                        <a:t>※1</a:t>
                      </a:r>
                      <a:r>
                        <a:rPr lang="ja-JP" altLang="en-US" sz="800" dirty="0" smtClean="0">
                          <a:solidFill>
                            <a:schemeClr val="tx1">
                              <a:lumMod val="65000"/>
                              <a:lumOff val="35000"/>
                            </a:schemeClr>
                          </a:solidFill>
                          <a:latin typeface="+mn-ea"/>
                          <a:ea typeface="+mn-ea"/>
                          <a:cs typeface="Meiryo UI" pitchFamily="50" charset="-128"/>
                        </a:rPr>
                        <a:t>週間あたり最低</a:t>
                      </a:r>
                      <a:r>
                        <a:rPr lang="en-US" altLang="ja-JP" sz="800" dirty="0" smtClean="0">
                          <a:solidFill>
                            <a:schemeClr val="tx1">
                              <a:lumMod val="65000"/>
                              <a:lumOff val="35000"/>
                            </a:schemeClr>
                          </a:solidFill>
                          <a:latin typeface="+mn-ea"/>
                          <a:ea typeface="+mn-ea"/>
                          <a:cs typeface="Meiryo UI" pitchFamily="50" charset="-128"/>
                        </a:rPr>
                        <a:t>200,000imp</a:t>
                      </a:r>
                      <a:r>
                        <a:rPr lang="ja-JP" altLang="en-US" sz="800" dirty="0" smtClean="0">
                          <a:solidFill>
                            <a:schemeClr val="tx1">
                              <a:lumMod val="65000"/>
                              <a:lumOff val="35000"/>
                            </a:schemeClr>
                          </a:solidFill>
                          <a:latin typeface="+mn-ea"/>
                          <a:ea typeface="+mn-ea"/>
                          <a:cs typeface="Meiryo UI" pitchFamily="50" charset="-128"/>
                        </a:rPr>
                        <a:t>からご購入いただけます。</a:t>
                      </a:r>
                      <a:endParaRPr lang="ja-JP" altLang="en-US" sz="800" b="0" i="0" u="none" strike="noStrike" dirty="0">
                        <a:solidFill>
                          <a:schemeClr val="tx1">
                            <a:lumMod val="65000"/>
                            <a:lumOff val="35000"/>
                          </a:schemeClr>
                        </a:solidFill>
                        <a:effectLst/>
                        <a:latin typeface="+mn-ea"/>
                        <a:ea typeface="+mn-ea"/>
                      </a:endParaRPr>
                    </a:p>
                  </a:txBody>
                  <a:tcPr marL="9508" marR="9508" marT="9508" marB="0" anchor="ctr"/>
                </a:tc>
                <a:tc hMerge="1">
                  <a:txBody>
                    <a:bodyPr/>
                    <a:lstStyle/>
                    <a:p>
                      <a:pPr algn="l" rtl="0" fontAlgn="ctr"/>
                      <a:endParaRPr lang="ja-JP" altLang="en-US" sz="800" b="0" i="0" u="none" strike="noStrike" dirty="0">
                        <a:solidFill>
                          <a:srgbClr val="000000"/>
                        </a:solidFill>
                        <a:effectLst/>
                        <a:latin typeface="+mn-ea"/>
                        <a:ea typeface="+mn-ea"/>
                      </a:endParaRPr>
                    </a:p>
                  </a:txBody>
                  <a:tcPr marL="9508" marR="9508" marT="9508" marB="0" anchor="ctr"/>
                </a:tc>
              </a:tr>
              <a:tr h="278393">
                <a:tc gridSpan="2">
                  <a:txBody>
                    <a:bodyPr/>
                    <a:lstStyle/>
                    <a:p>
                      <a:pPr eaLnBrk="1" hangingPunct="1">
                        <a:lnSpc>
                          <a:spcPct val="130000"/>
                        </a:lnSpc>
                      </a:pP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日程によってはお受けできない場合がございます。</a:t>
                      </a:r>
                      <a:endParaRPr lang="en-US" altLang="ja-JP" sz="800" b="0" i="0" u="none" strike="noStrike" dirty="0" smtClean="0">
                        <a:solidFill>
                          <a:schemeClr val="tx1">
                            <a:lumMod val="65000"/>
                            <a:lumOff val="35000"/>
                          </a:schemeClr>
                        </a:solidFill>
                        <a:effectLst/>
                        <a:latin typeface="+mn-ea"/>
                        <a:ea typeface="+mn-ea"/>
                      </a:endParaRPr>
                    </a:p>
                  </a:txBody>
                  <a:tcPr marL="9508" marR="9508" marT="9508" marB="0" anchor="ctr"/>
                </a:tc>
                <a:tc hMerge="1">
                  <a:txBody>
                    <a:bodyPr/>
                    <a:lstStyle/>
                    <a:p>
                      <a:endParaRPr kumimoji="1" lang="ja-JP" altLang="en-US"/>
                    </a:p>
                  </a:txBody>
                  <a:tcPr/>
                </a:tc>
              </a:tr>
            </a:tbl>
          </a:graphicData>
        </a:graphic>
      </p:graphicFrame>
      <p:pic>
        <p:nvPicPr>
          <p:cNvPr id="19" name="図 1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6" name="フッター プレースホルダー 5"/>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20" name="Rectangle 8"/>
          <p:cNvSpPr>
            <a:spLocks noChangeArrowheads="1"/>
          </p:cNvSpPr>
          <p:nvPr/>
        </p:nvSpPr>
        <p:spPr bwMode="auto">
          <a:xfrm>
            <a:off x="7912892" y="1990890"/>
            <a:ext cx="931183" cy="1761650"/>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a:solidFill>
                  <a:schemeClr val="bg1"/>
                </a:solidFill>
                <a:latin typeface="+mn-ea"/>
                <a:ea typeface="+mn-ea"/>
                <a:cs typeface="Meiryo UI" pitchFamily="50" charset="-128"/>
              </a:rPr>
              <a:t>トップラージ</a:t>
            </a:r>
          </a:p>
          <a:p>
            <a:pPr algn="ctr" eaLnBrk="1" hangingPunct="1"/>
            <a:r>
              <a:rPr lang="ja-JP" altLang="en-US" sz="700" dirty="0">
                <a:solidFill>
                  <a:schemeClr val="bg1"/>
                </a:solidFill>
                <a:latin typeface="+mn-ea"/>
                <a:ea typeface="+mn-ea"/>
                <a:cs typeface="Meiryo UI" pitchFamily="50" charset="-128"/>
              </a:rPr>
              <a:t>レクタングルダブル</a:t>
            </a:r>
          </a:p>
          <a:p>
            <a:pPr algn="ctr" eaLnBrk="1" hangingPunct="1"/>
            <a:endParaRPr lang="ja-JP" altLang="en-US" sz="700" dirty="0">
              <a:solidFill>
                <a:schemeClr val="bg1"/>
              </a:solidFill>
              <a:latin typeface="+mn-ea"/>
              <a:ea typeface="+mn-ea"/>
              <a:cs typeface="Meiryo UI" pitchFamily="50" charset="-128"/>
            </a:endParaRPr>
          </a:p>
          <a:p>
            <a:pPr algn="ctr" eaLnBrk="1" hangingPunct="1"/>
            <a:r>
              <a:rPr lang="en-US" altLang="ja-JP" sz="700" dirty="0">
                <a:solidFill>
                  <a:schemeClr val="bg1"/>
                </a:solidFill>
                <a:latin typeface="+mn-ea"/>
                <a:ea typeface="+mn-ea"/>
                <a:cs typeface="Meiryo UI" pitchFamily="50" charset="-128"/>
              </a:rPr>
              <a:t>300</a:t>
            </a:r>
            <a:r>
              <a:rPr lang="ja-JP" altLang="en-US" sz="700" dirty="0" err="1">
                <a:solidFill>
                  <a:schemeClr val="bg1"/>
                </a:solidFill>
                <a:latin typeface="+mn-ea"/>
                <a:ea typeface="+mn-ea"/>
                <a:cs typeface="Meiryo UI" pitchFamily="50" charset="-128"/>
              </a:rPr>
              <a:t>ｘ</a:t>
            </a:r>
            <a:r>
              <a:rPr lang="en-US" altLang="ja-JP" sz="700" dirty="0" smtClean="0">
                <a:solidFill>
                  <a:schemeClr val="bg1"/>
                </a:solidFill>
                <a:latin typeface="+mn-ea"/>
                <a:ea typeface="+mn-ea"/>
                <a:cs typeface="Meiryo UI" pitchFamily="50" charset="-128"/>
              </a:rPr>
              <a:t>600</a:t>
            </a:r>
            <a:endParaRPr lang="en-US" altLang="ja-JP" sz="700" dirty="0">
              <a:solidFill>
                <a:schemeClr val="bg1"/>
              </a:solidFill>
              <a:latin typeface="+mn-ea"/>
              <a:ea typeface="+mn-ea"/>
              <a:cs typeface="Meiryo UI" pitchFamily="50" charset="-128"/>
            </a:endParaRPr>
          </a:p>
        </p:txBody>
      </p:sp>
    </p:spTree>
    <p:extLst>
      <p:ext uri="{BB962C8B-B14F-4D97-AF65-F5344CB8AC3E}">
        <p14:creationId xmlns:p14="http://schemas.microsoft.com/office/powerpoint/2010/main" val="36172215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 name="テキスト プレースホルダー 23"/>
          <p:cNvSpPr txBox="1">
            <a:spLocks/>
          </p:cNvSpPr>
          <p:nvPr/>
        </p:nvSpPr>
        <p:spPr>
          <a:xfrm>
            <a:off x="5108027" y="1035320"/>
            <a:ext cx="4501111"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【SP</a:t>
            </a:r>
            <a:r>
              <a:rPr lang="ja-JP" altLang="en-US" dirty="0" smtClean="0"/>
              <a:t>＋</a:t>
            </a:r>
            <a:r>
              <a:rPr lang="en-US" altLang="ja-JP" dirty="0" smtClean="0"/>
              <a:t>PC</a:t>
            </a:r>
            <a:r>
              <a:rPr lang="ja-JP" altLang="en-US" dirty="0" smtClean="0"/>
              <a:t>：カテゴリー対象ページ</a:t>
            </a:r>
            <a:r>
              <a:rPr lang="en-US" altLang="ja-JP" dirty="0" smtClean="0"/>
              <a:t>】</a:t>
            </a:r>
            <a:endParaRPr lang="en-US" altLang="ja-JP" dirty="0"/>
          </a:p>
        </p:txBody>
      </p:sp>
      <p:sp>
        <p:nvSpPr>
          <p:cNvPr id="2" name="タイトル 1"/>
          <p:cNvSpPr>
            <a:spLocks noGrp="1"/>
          </p:cNvSpPr>
          <p:nvPr>
            <p:ph type="title"/>
          </p:nvPr>
        </p:nvSpPr>
        <p:spPr/>
        <p:txBody>
          <a:bodyPr/>
          <a:lstStyle/>
          <a:p>
            <a:r>
              <a:rPr lang="ja-JP" altLang="en-US" dirty="0"/>
              <a:t>［</a:t>
            </a:r>
            <a:r>
              <a:rPr lang="en-US" altLang="ja-JP" dirty="0"/>
              <a:t>SP</a:t>
            </a:r>
            <a:r>
              <a:rPr lang="ja-JP" altLang="en-US" dirty="0"/>
              <a:t>＋</a:t>
            </a:r>
            <a:r>
              <a:rPr lang="en-US" altLang="ja-JP" dirty="0"/>
              <a:t>PC</a:t>
            </a:r>
            <a:r>
              <a:rPr lang="ja-JP" altLang="en-US" dirty="0"/>
              <a:t>］カテゴリーバナー</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smtClean="0"/>
              <a:t>copyright © All rights reserved, istyle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15</a:t>
            </a:fld>
            <a:endParaRPr lang="ja-JP" altLang="en-US" dirty="0"/>
          </a:p>
        </p:txBody>
      </p:sp>
      <p:sp>
        <p:nvSpPr>
          <p:cNvPr id="9" name="テキスト プレースホルダー 7"/>
          <p:cNvSpPr>
            <a:spLocks noGrp="1"/>
          </p:cNvSpPr>
          <p:nvPr>
            <p:ph type="body" sz="quarter" idx="17"/>
          </p:nvPr>
        </p:nvSpPr>
        <p:spPr>
          <a:xfrm>
            <a:off x="331200" y="1084923"/>
            <a:ext cx="4614593" cy="1132155"/>
          </a:xfrm>
        </p:spPr>
        <p:txBody>
          <a:bodyPr/>
          <a:lstStyle/>
          <a:p>
            <a:pPr algn="ctr"/>
            <a:r>
              <a:rPr lang="ja-JP" altLang="en-US" dirty="0"/>
              <a:t>＠ｃｏｓｍｅ</a:t>
            </a:r>
            <a:r>
              <a:rPr lang="ja-JP" altLang="en-US" dirty="0" smtClean="0"/>
              <a:t>ならでは</a:t>
            </a:r>
            <a:r>
              <a:rPr lang="ja-JP" altLang="en-US" dirty="0"/>
              <a:t>の、特定カテゴリーに</a:t>
            </a:r>
          </a:p>
          <a:p>
            <a:pPr algn="ctr"/>
            <a:r>
              <a:rPr lang="en-US" altLang="ja-JP" dirty="0">
                <a:solidFill>
                  <a:srgbClr val="FF5574"/>
                </a:solidFill>
              </a:rPr>
              <a:t>1</a:t>
            </a:r>
            <a:r>
              <a:rPr lang="ja-JP" altLang="en-US" dirty="0">
                <a:solidFill>
                  <a:srgbClr val="FF5574"/>
                </a:solidFill>
              </a:rPr>
              <a:t>ブランド限定</a:t>
            </a:r>
            <a:r>
              <a:rPr lang="ja-JP" altLang="en-US" dirty="0"/>
              <a:t>で、独占配信できるバナー</a:t>
            </a:r>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11" name="テキスト プレースホルダー 2"/>
          <p:cNvSpPr txBox="1">
            <a:spLocks/>
          </p:cNvSpPr>
          <p:nvPr/>
        </p:nvSpPr>
        <p:spPr>
          <a:xfrm>
            <a:off x="172193" y="5495054"/>
            <a:ext cx="4773600" cy="916642"/>
          </a:xfrm>
          <a:prstGeom prst="rect">
            <a:avLst/>
          </a:prstGeom>
        </p:spPr>
        <p:txBody>
          <a:bodyPr numCol="1"/>
          <a:lstStyle>
            <a:lvl1pPr marL="72000" indent="-72000" algn="l" defTabSz="457200" rtl="0" eaLnBrk="1" latinLnBrk="0" hangingPunct="1">
              <a:spcBef>
                <a:spcPct val="20000"/>
              </a:spcBef>
              <a:buFontTx/>
              <a:buNone/>
              <a:defRPr kumimoji="1" sz="800" b="0" kern="1200">
                <a:solidFill>
                  <a:schemeClr val="tx1">
                    <a:lumMod val="65000"/>
                    <a:lumOff val="35000"/>
                  </a:schemeClr>
                </a:solidFill>
                <a:latin typeface="メイリオ"/>
                <a:ea typeface="メイリオ"/>
                <a:cs typeface="メイリオ"/>
              </a:defRPr>
            </a:lvl1pPr>
            <a:lvl2pPr marL="72000" indent="-72000" algn="l" defTabSz="457200" rtl="0" eaLnBrk="1" latinLnBrk="0" hangingPunct="1">
              <a:spcBef>
                <a:spcPct val="20000"/>
              </a:spcBef>
              <a:buFont typeface="Arial" panose="020B0604020202020204" pitchFamily="34" charset="0"/>
              <a:buChar char="•"/>
              <a:defRPr kumimoji="1" sz="800" kern="1200">
                <a:solidFill>
                  <a:schemeClr val="tx1">
                    <a:lumMod val="65000"/>
                    <a:lumOff val="35000"/>
                  </a:schemeClr>
                </a:solidFill>
                <a:latin typeface="メイリオ"/>
                <a:ea typeface="メイリオ"/>
                <a:cs typeface="メイリオ"/>
              </a:defRPr>
            </a:lvl2pPr>
            <a:lvl3pPr marL="72000" indent="72000" algn="l" defTabSz="457200" rtl="0" eaLnBrk="1" latinLnBrk="0" hangingPunct="1">
              <a:spcBef>
                <a:spcPct val="20000"/>
              </a:spcBef>
              <a:buFont typeface="Arial" panose="020B0604020202020204" pitchFamily="34" charset="0"/>
              <a:buChar char="•"/>
              <a:defRPr kumimoji="1" sz="1050" kern="1200">
                <a:solidFill>
                  <a:schemeClr val="tx1">
                    <a:lumMod val="65000"/>
                    <a:lumOff val="35000"/>
                  </a:schemeClr>
                </a:solidFill>
                <a:latin typeface="メイリオ"/>
                <a:ea typeface="メイリオ"/>
                <a:cs typeface="メイリオ"/>
              </a:defRPr>
            </a:lvl3pPr>
            <a:lvl4pPr marL="72000" indent="72000" algn="l" defTabSz="457200" rtl="0" eaLnBrk="1" latinLnBrk="0" hangingPunct="1">
              <a:spcBef>
                <a:spcPct val="20000"/>
              </a:spcBef>
              <a:buFont typeface="Arial" panose="020B0604020202020204" pitchFamily="34" charset="0"/>
              <a:buChar char="•"/>
              <a:defRPr kumimoji="1" sz="1050" kern="1200">
                <a:solidFill>
                  <a:schemeClr val="tx1">
                    <a:lumMod val="65000"/>
                    <a:lumOff val="35000"/>
                  </a:schemeClr>
                </a:solidFill>
                <a:latin typeface="メイリオ"/>
                <a:ea typeface="メイリオ"/>
                <a:cs typeface="メイリオ"/>
              </a:defRPr>
            </a:lvl4pPr>
            <a:lvl5pPr marL="72000" indent="0" algn="l" defTabSz="457200" rtl="0" eaLnBrk="1" latinLnBrk="0" hangingPunct="1">
              <a:spcBef>
                <a:spcPct val="20000"/>
              </a:spcBef>
              <a:buFont typeface="Arial" panose="020B0604020202020204" pitchFamily="34" charset="0"/>
              <a:buNone/>
              <a:defRPr kumimoji="1" sz="1050" kern="1200">
                <a:solidFill>
                  <a:schemeClr val="tx1">
                    <a:lumMod val="65000"/>
                    <a:lumOff val="35000"/>
                  </a:schemeClr>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r>
              <a:rPr lang="ja-JP" altLang="en-US" dirty="0" smtClean="0"/>
              <a:t>注意事項</a:t>
            </a:r>
          </a:p>
          <a:p>
            <a:pPr lvl="1"/>
            <a:r>
              <a:rPr lang="ja-JP" altLang="en-US" dirty="0" smtClean="0"/>
              <a:t>配信レポートは、</a:t>
            </a:r>
            <a:r>
              <a:rPr lang="en-US" altLang="ja-JP" dirty="0" smtClean="0"/>
              <a:t>PC</a:t>
            </a:r>
            <a:r>
              <a:rPr lang="ja-JP" altLang="en-US" dirty="0" smtClean="0"/>
              <a:t>・</a:t>
            </a:r>
            <a:r>
              <a:rPr lang="en-US" altLang="ja-JP" dirty="0" smtClean="0"/>
              <a:t>SP</a:t>
            </a:r>
            <a:r>
              <a:rPr lang="ja-JP" altLang="en-US" dirty="0" smtClean="0"/>
              <a:t>のデバイス別で日別のクリック数となります。</a:t>
            </a:r>
          </a:p>
          <a:p>
            <a:pPr lvl="1"/>
            <a:r>
              <a:rPr lang="ja-JP" altLang="en-US" dirty="0" smtClean="0"/>
              <a:t>制作については、別紙、「掲載における注意事項・レギュレーション」をご確認ください。</a:t>
            </a:r>
          </a:p>
          <a:p>
            <a:pPr lvl="1"/>
            <a:r>
              <a:rPr lang="ja-JP" altLang="en-US" dirty="0" smtClean="0"/>
              <a:t>入稿期限は</a:t>
            </a:r>
            <a:r>
              <a:rPr lang="ja-JP" altLang="en-US" dirty="0" smtClean="0">
                <a:solidFill>
                  <a:srgbClr val="FF0000"/>
                </a:solidFill>
              </a:rPr>
              <a:t>掲載開始日の</a:t>
            </a:r>
            <a:r>
              <a:rPr lang="en-US" altLang="ja-JP" dirty="0" smtClean="0">
                <a:solidFill>
                  <a:srgbClr val="FF0000"/>
                </a:solidFill>
              </a:rPr>
              <a:t>10</a:t>
            </a:r>
            <a:r>
              <a:rPr lang="ja-JP" altLang="en-US" dirty="0" smtClean="0">
                <a:solidFill>
                  <a:srgbClr val="FF0000"/>
                </a:solidFill>
              </a:rPr>
              <a:t>営業日前</a:t>
            </a:r>
            <a:r>
              <a:rPr lang="en-US" altLang="ja-JP" dirty="0" smtClean="0">
                <a:solidFill>
                  <a:srgbClr val="FF0000"/>
                </a:solidFill>
              </a:rPr>
              <a:t>17</a:t>
            </a:r>
            <a:r>
              <a:rPr lang="ja-JP" altLang="en-US" dirty="0" smtClean="0">
                <a:solidFill>
                  <a:srgbClr val="FF0000"/>
                </a:solidFill>
              </a:rPr>
              <a:t>時迄</a:t>
            </a:r>
            <a:r>
              <a:rPr lang="ja-JP" altLang="en-US" dirty="0" smtClean="0"/>
              <a:t>です。</a:t>
            </a:r>
          </a:p>
          <a:p>
            <a:pPr lvl="1"/>
            <a:r>
              <a:rPr lang="ja-JP" altLang="en-US" dirty="0" smtClean="0"/>
              <a:t>株式会社アイスタイルの掲載基準にそぐわない内容の原稿は修正して頂く場合がございます。</a:t>
            </a:r>
            <a:endParaRPr lang="ja-JP" altLang="en-US" dirty="0"/>
          </a:p>
        </p:txBody>
      </p:sp>
      <p:sp>
        <p:nvSpPr>
          <p:cNvPr id="12" name="テキスト プレースホルダー 6"/>
          <p:cNvSpPr txBox="1">
            <a:spLocks/>
          </p:cNvSpPr>
          <p:nvPr/>
        </p:nvSpPr>
        <p:spPr>
          <a:xfrm>
            <a:off x="5035395" y="5488102"/>
            <a:ext cx="4772945" cy="916641"/>
          </a:xfrm>
          <a:prstGeom prst="rect">
            <a:avLst/>
          </a:prstGeom>
          <a:ln>
            <a:noFill/>
          </a:ln>
        </p:spPr>
        <p:txBody>
          <a:bodyPr numCol="1"/>
          <a:lstStyle>
            <a:lvl1pPr marL="72000" indent="-72000" algn="l" defTabSz="457200" rtl="0" eaLnBrk="1" latinLnBrk="0" hangingPunct="1">
              <a:spcBef>
                <a:spcPct val="20000"/>
              </a:spcBef>
              <a:buFontTx/>
              <a:buNone/>
              <a:defRPr kumimoji="1" sz="800" b="0" kern="1200">
                <a:solidFill>
                  <a:schemeClr val="tx1">
                    <a:lumMod val="65000"/>
                    <a:lumOff val="35000"/>
                  </a:schemeClr>
                </a:solidFill>
                <a:latin typeface="メイリオ"/>
                <a:ea typeface="メイリオ"/>
                <a:cs typeface="メイリオ"/>
              </a:defRPr>
            </a:lvl1pPr>
            <a:lvl2pPr marL="72000" indent="-72000" algn="l" defTabSz="457200" rtl="0" eaLnBrk="1" latinLnBrk="0" hangingPunct="1">
              <a:spcBef>
                <a:spcPct val="20000"/>
              </a:spcBef>
              <a:buFont typeface="Arial" panose="020B0604020202020204" pitchFamily="34" charset="0"/>
              <a:buChar char="•"/>
              <a:defRPr kumimoji="1" sz="800" b="0" kern="1200">
                <a:solidFill>
                  <a:schemeClr val="tx1">
                    <a:lumMod val="65000"/>
                    <a:lumOff val="35000"/>
                  </a:schemeClr>
                </a:solidFill>
                <a:latin typeface="メイリオ"/>
                <a:ea typeface="メイリオ"/>
                <a:cs typeface="メイリオ"/>
              </a:defRPr>
            </a:lvl2pPr>
            <a:lvl3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3pPr>
            <a:lvl4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4pPr>
            <a:lvl5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lvl="1"/>
            <a:endParaRPr lang="en-US" altLang="ja-JP" dirty="0" smtClean="0"/>
          </a:p>
          <a:p>
            <a:pPr lvl="1"/>
            <a:r>
              <a:rPr lang="ja-JP" altLang="en-US" dirty="0" smtClean="0"/>
              <a:t>ページデザイン、バナー掲載位置は変更になる場合があります。</a:t>
            </a:r>
          </a:p>
          <a:p>
            <a:pPr lvl="1"/>
            <a:r>
              <a:rPr lang="ja-JP" altLang="en-US" dirty="0" smtClean="0"/>
              <a:t>新サイトや新コンテンツの追加、変更に伴いバナーの掲載面が追加、変更となる場合がございます。</a:t>
            </a:r>
            <a:endParaRPr lang="ja-JP" altLang="en-US" dirty="0"/>
          </a:p>
        </p:txBody>
      </p:sp>
      <p:graphicFrame>
        <p:nvGraphicFramePr>
          <p:cNvPr id="13" name="表 12"/>
          <p:cNvGraphicFramePr>
            <a:graphicFrameLocks noGrp="1"/>
          </p:cNvGraphicFramePr>
          <p:nvPr>
            <p:extLst>
              <p:ext uri="{D42A27DB-BD31-4B8C-83A1-F6EECF244321}">
                <p14:modId xmlns:p14="http://schemas.microsoft.com/office/powerpoint/2010/main" val="3579201160"/>
              </p:ext>
            </p:extLst>
          </p:nvPr>
        </p:nvGraphicFramePr>
        <p:xfrm>
          <a:off x="331200" y="2577600"/>
          <a:ext cx="4776827" cy="2378090"/>
        </p:xfrm>
        <a:graphic>
          <a:graphicData uri="http://schemas.openxmlformats.org/drawingml/2006/table">
            <a:tbl>
              <a:tblPr>
                <a:tableStyleId>{2D5ABB26-0587-4C30-8999-92F81FD0307C}</a:tableStyleId>
              </a:tblPr>
              <a:tblGrid>
                <a:gridCol w="729629"/>
                <a:gridCol w="4047198"/>
              </a:tblGrid>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価格</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週間です。</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4</a:t>
                      </a:r>
                      <a:r>
                        <a:rPr lang="ja-JP" altLang="en-US" sz="800" u="none" strike="noStrike" dirty="0">
                          <a:solidFill>
                            <a:schemeClr val="tx1">
                              <a:lumMod val="65000"/>
                              <a:lumOff val="35000"/>
                            </a:schemeClr>
                          </a:solidFill>
                          <a:effectLst/>
                          <a:latin typeface="+mn-ea"/>
                          <a:ea typeface="+mn-ea"/>
                        </a:rPr>
                        <a:t>週間以上の掲載を希望される場合は</a:t>
                      </a:r>
                      <a:r>
                        <a:rPr lang="ja-JP" altLang="en-US" sz="800" u="none" strike="noStrike" dirty="0" smtClean="0">
                          <a:solidFill>
                            <a:schemeClr val="tx1">
                              <a:lumMod val="65000"/>
                              <a:lumOff val="35000"/>
                            </a:schemeClr>
                          </a:solidFill>
                          <a:effectLst/>
                          <a:latin typeface="+mn-ea"/>
                          <a:ea typeface="+mn-ea"/>
                        </a:rPr>
                        <a:t>、お問い合わせ</a:t>
                      </a:r>
                      <a:r>
                        <a:rPr lang="ja-JP" altLang="en-US" sz="800" u="none" strike="noStrike" dirty="0">
                          <a:solidFill>
                            <a:schemeClr val="tx1">
                              <a:lumMod val="65000"/>
                              <a:lumOff val="35000"/>
                            </a:schemeClr>
                          </a:solidFill>
                          <a:effectLst/>
                          <a:latin typeface="+mn-ea"/>
                          <a:ea typeface="+mn-ea"/>
                        </a:rPr>
                        <a:t>ください。</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価格および</a:t>
                      </a:r>
                      <a:r>
                        <a:rPr lang="ja-JP" altLang="en-US" sz="800" u="none" strike="noStrike" dirty="0" smtClean="0">
                          <a:solidFill>
                            <a:schemeClr val="tx1">
                              <a:lumMod val="65000"/>
                              <a:lumOff val="35000"/>
                            </a:schemeClr>
                          </a:solidFill>
                          <a:effectLst/>
                          <a:latin typeface="+mn-ea"/>
                          <a:ea typeface="+mn-ea"/>
                        </a:rPr>
                        <a:t>カテゴリーは</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　別</a:t>
                      </a:r>
                      <a:r>
                        <a:rPr lang="ja-JP" altLang="en-US" sz="800" u="none" strike="noStrike" dirty="0" smtClean="0">
                          <a:solidFill>
                            <a:schemeClr val="tx1">
                              <a:lumMod val="65000"/>
                              <a:lumOff val="35000"/>
                            </a:schemeClr>
                          </a:solidFill>
                          <a:effectLst/>
                          <a:latin typeface="+mn-ea"/>
                          <a:ea typeface="+mn-ea"/>
                        </a:rPr>
                        <a:t>ページカテゴリーバナー「価格サマリ」</a:t>
                      </a:r>
                      <a:r>
                        <a:rPr lang="ja-JP" altLang="en-US" sz="800" u="none" strike="noStrike" dirty="0">
                          <a:solidFill>
                            <a:schemeClr val="tx1">
                              <a:lumMod val="65000"/>
                              <a:lumOff val="35000"/>
                            </a:schemeClr>
                          </a:solidFill>
                          <a:effectLst/>
                          <a:latin typeface="+mn-ea"/>
                          <a:ea typeface="+mn-ea"/>
                        </a:rPr>
                        <a:t>をご参照ください。</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対象カテゴリー関連</a:t>
                      </a:r>
                      <a:r>
                        <a:rPr lang="ja-JP" altLang="en-US" sz="800" u="none" strike="noStrike" dirty="0">
                          <a:solidFill>
                            <a:schemeClr val="tx1">
                              <a:lumMod val="65000"/>
                              <a:lumOff val="35000"/>
                            </a:schemeClr>
                          </a:solidFill>
                          <a:effectLst/>
                          <a:latin typeface="+mn-ea"/>
                          <a:ea typeface="+mn-ea"/>
                        </a:rPr>
                        <a:t>ページ</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掲載</a:t>
                      </a:r>
                      <a:r>
                        <a:rPr lang="ja-JP" altLang="en-US" sz="800" u="none" strike="noStrike" dirty="0">
                          <a:solidFill>
                            <a:schemeClr val="tx1">
                              <a:lumMod val="65000"/>
                              <a:lumOff val="35000"/>
                            </a:schemeClr>
                          </a:solidFill>
                          <a:effectLst/>
                          <a:latin typeface="+mn-ea"/>
                          <a:ea typeface="+mn-ea"/>
                        </a:rPr>
                        <a:t>開始日</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endParaRPr lang="en-US" altLang="ja-JP"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保証</a:t>
                      </a:r>
                      <a:r>
                        <a:rPr lang="ja-JP" altLang="en-US" sz="800" u="none" strike="noStrike" dirty="0">
                          <a:solidFill>
                            <a:schemeClr val="tx1">
                              <a:lumMod val="65000"/>
                              <a:lumOff val="35000"/>
                            </a:schemeClr>
                          </a:solidFill>
                          <a:effectLst/>
                          <a:latin typeface="+mn-ea"/>
                          <a:ea typeface="+mn-ea"/>
                        </a:rPr>
                        <a:t>形態</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期間保証</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zh-TW" altLang="en-US" sz="800" u="none" strike="noStrike" dirty="0">
                          <a:solidFill>
                            <a:schemeClr val="tx1">
                              <a:lumMod val="65000"/>
                              <a:lumOff val="35000"/>
                            </a:schemeClr>
                          </a:solidFill>
                          <a:effectLst/>
                          <a:latin typeface="+mn-ea"/>
                          <a:ea typeface="+mn-ea"/>
                        </a:rPr>
                        <a:t>掲載</a:t>
                      </a:r>
                      <a:r>
                        <a:rPr lang="zh-TW" altLang="en-US" sz="800" u="none" strike="noStrike" dirty="0" smtClean="0">
                          <a:solidFill>
                            <a:schemeClr val="tx1">
                              <a:lumMod val="65000"/>
                              <a:lumOff val="35000"/>
                            </a:schemeClr>
                          </a:solidFill>
                          <a:effectLst/>
                          <a:latin typeface="+mn-ea"/>
                          <a:ea typeface="+mn-ea"/>
                        </a:rPr>
                        <a:t>期間中</a:t>
                      </a: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ブランド限定</a:t>
                      </a:r>
                      <a:endParaRPr lang="zh-TW"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差替え</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期間中</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回まで可能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初回入稿時に同時入稿をお願い致します。</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r>
                        <a:rPr lang="ja-JP" altLang="en-US" sz="800" u="none" strike="noStrike" dirty="0" smtClean="0">
                          <a:solidFill>
                            <a:schemeClr val="tx1">
                              <a:lumMod val="65000"/>
                              <a:lumOff val="35000"/>
                            </a:schemeClr>
                          </a:solidFill>
                          <a:effectLst/>
                          <a:latin typeface="+mn-ea"/>
                          <a:ea typeface="+mn-ea"/>
                        </a:rPr>
                        <a:t>仕様</a:t>
                      </a: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①</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］中面ラージレクタングルダブル」</a:t>
                      </a:r>
                      <a:r>
                        <a:rPr lang="ja-JP" altLang="en-US" sz="800" u="none" strike="noStrike" dirty="0">
                          <a:solidFill>
                            <a:schemeClr val="tx1">
                              <a:lumMod val="65000"/>
                              <a:lumOff val="35000"/>
                            </a:schemeClr>
                          </a:solidFill>
                          <a:effectLst/>
                          <a:latin typeface="+mn-ea"/>
                          <a:ea typeface="+mn-ea"/>
                        </a:rPr>
                        <a:t>の仕様・容量</a:t>
                      </a:r>
                      <a:r>
                        <a:rPr lang="ja-JP" altLang="en-US" sz="800" u="none" strike="noStrike" dirty="0" smtClean="0">
                          <a:solidFill>
                            <a:schemeClr val="tx1">
                              <a:lumMod val="65000"/>
                              <a:lumOff val="35000"/>
                            </a:schemeClr>
                          </a:solidFill>
                          <a:effectLst/>
                          <a:latin typeface="+mn-ea"/>
                          <a:ea typeface="+mn-ea"/>
                        </a:rPr>
                        <a:t>を参照。</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②</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］中面レクタングルボックス</a:t>
                      </a:r>
                      <a:r>
                        <a:rPr lang="ja-JP" altLang="en-US" sz="800" u="none" strike="noStrike" dirty="0">
                          <a:solidFill>
                            <a:schemeClr val="tx1">
                              <a:lumMod val="65000"/>
                              <a:lumOff val="35000"/>
                            </a:schemeClr>
                          </a:solidFill>
                          <a:effectLst/>
                          <a:latin typeface="+mn-ea"/>
                          <a:ea typeface="+mn-ea"/>
                        </a:rPr>
                        <a:t>（スーパーサイズ推奨）」の仕様・</a:t>
                      </a:r>
                      <a:r>
                        <a:rPr lang="ja-JP" altLang="en-US" sz="800" u="none" strike="noStrike" dirty="0" smtClean="0">
                          <a:solidFill>
                            <a:schemeClr val="tx1">
                              <a:lumMod val="65000"/>
                              <a:lumOff val="35000"/>
                            </a:schemeClr>
                          </a:solidFill>
                          <a:effectLst/>
                          <a:latin typeface="+mn-ea"/>
                          <a:ea typeface="+mn-ea"/>
                        </a:rPr>
                        <a:t>容量を参照。</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③</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SP</a:t>
                      </a:r>
                      <a:r>
                        <a:rPr lang="ja-JP" altLang="en-US" sz="800" u="none" strike="noStrike" dirty="0" smtClean="0">
                          <a:solidFill>
                            <a:schemeClr val="tx1">
                              <a:lumMod val="65000"/>
                              <a:lumOff val="35000"/>
                            </a:schemeClr>
                          </a:solidFill>
                          <a:effectLst/>
                          <a:latin typeface="+mn-ea"/>
                          <a:ea typeface="+mn-ea"/>
                        </a:rPr>
                        <a:t>］中面</a:t>
                      </a:r>
                      <a:r>
                        <a:rPr lang="ja-JP" altLang="en-US" sz="800" u="none" strike="noStrike" dirty="0">
                          <a:solidFill>
                            <a:schemeClr val="tx1">
                              <a:lumMod val="65000"/>
                              <a:lumOff val="35000"/>
                            </a:schemeClr>
                          </a:solidFill>
                          <a:effectLst/>
                          <a:latin typeface="+mn-ea"/>
                          <a:ea typeface="+mn-ea"/>
                        </a:rPr>
                        <a:t>ヘッダパネル（ダブルサイズ推奨）」の仕様・容量</a:t>
                      </a:r>
                      <a:r>
                        <a:rPr lang="ja-JP" altLang="en-US" sz="800" u="none" strike="noStrike" dirty="0" smtClean="0">
                          <a:solidFill>
                            <a:schemeClr val="tx1">
                              <a:lumMod val="65000"/>
                              <a:lumOff val="35000"/>
                            </a:schemeClr>
                          </a:solidFill>
                          <a:effectLst/>
                          <a:latin typeface="+mn-ea"/>
                          <a:ea typeface="+mn-ea"/>
                        </a:rPr>
                        <a:t>を参照。</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r h="18293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6276" marR="6276" marT="6276"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④</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SP</a:t>
                      </a:r>
                      <a:r>
                        <a:rPr lang="ja-JP" altLang="en-US" sz="800" u="none" strike="noStrike" dirty="0" smtClean="0">
                          <a:solidFill>
                            <a:schemeClr val="tx1">
                              <a:lumMod val="65000"/>
                              <a:lumOff val="35000"/>
                            </a:schemeClr>
                          </a:solidFill>
                          <a:effectLst/>
                          <a:latin typeface="+mn-ea"/>
                          <a:ea typeface="+mn-ea"/>
                        </a:rPr>
                        <a:t>］中面レクタングル</a:t>
                      </a:r>
                      <a:r>
                        <a:rPr lang="ja-JP" altLang="en-US" sz="800" u="none" strike="noStrike" dirty="0">
                          <a:solidFill>
                            <a:schemeClr val="tx1">
                              <a:lumMod val="65000"/>
                              <a:lumOff val="35000"/>
                            </a:schemeClr>
                          </a:solidFill>
                          <a:effectLst/>
                          <a:latin typeface="+mn-ea"/>
                          <a:ea typeface="+mn-ea"/>
                        </a:rPr>
                        <a:t>（スーパーサイズ推奨）」の仕様・容量</a:t>
                      </a:r>
                      <a:r>
                        <a:rPr lang="ja-JP" altLang="en-US" sz="800" u="none" strike="noStrike" dirty="0" smtClean="0">
                          <a:solidFill>
                            <a:schemeClr val="tx1">
                              <a:lumMod val="65000"/>
                              <a:lumOff val="35000"/>
                            </a:schemeClr>
                          </a:solidFill>
                          <a:effectLst/>
                          <a:latin typeface="+mn-ea"/>
                          <a:ea typeface="+mn-ea"/>
                        </a:rPr>
                        <a:t>を参照。</a:t>
                      </a:r>
                      <a:endParaRPr lang="ja-JP" altLang="en-US" sz="800" b="0" i="0" u="none" strike="noStrike" dirty="0">
                        <a:solidFill>
                          <a:schemeClr val="tx1">
                            <a:lumMod val="65000"/>
                            <a:lumOff val="35000"/>
                          </a:schemeClr>
                        </a:solidFill>
                        <a:effectLst/>
                        <a:latin typeface="+mn-ea"/>
                        <a:ea typeface="+mn-ea"/>
                      </a:endParaRPr>
                    </a:p>
                  </a:txBody>
                  <a:tcPr marL="6276" marR="6276" marT="6276" marB="0" anchor="ctr"/>
                </a:tc>
              </a:tr>
            </a:tbl>
          </a:graphicData>
        </a:graphic>
      </p:graphicFrame>
      <p:sp>
        <p:nvSpPr>
          <p:cNvPr id="21" name="Rectangle 32"/>
          <p:cNvSpPr>
            <a:spLocks noChangeArrowheads="1"/>
          </p:cNvSpPr>
          <p:nvPr/>
        </p:nvSpPr>
        <p:spPr bwMode="auto">
          <a:xfrm>
            <a:off x="5612588" y="4573177"/>
            <a:ext cx="1827212" cy="574675"/>
          </a:xfrm>
          <a:prstGeom prst="rect">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eiryo UI" pitchFamily="50" charset="-128"/>
              <a:ea typeface="Meiryo UI" pitchFamily="50" charset="-128"/>
              <a:cs typeface="Meiryo UI" pitchFamily="50" charset="-128"/>
            </a:endParaRPr>
          </a:p>
        </p:txBody>
      </p:sp>
      <p:sp>
        <p:nvSpPr>
          <p:cNvPr id="47" name="正方形/長方形 78"/>
          <p:cNvSpPr>
            <a:spLocks noChangeArrowheads="1"/>
          </p:cNvSpPr>
          <p:nvPr/>
        </p:nvSpPr>
        <p:spPr bwMode="auto">
          <a:xfrm>
            <a:off x="5247973" y="1543625"/>
            <a:ext cx="6880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n-ea"/>
                <a:ea typeface="+mn-ea"/>
                <a:cs typeface="Meiryo UI" pitchFamily="50" charset="-128"/>
              </a:rPr>
              <a:t>【PC】</a:t>
            </a:r>
            <a:endParaRPr lang="ja-JP" altLang="en-US" sz="1200" dirty="0">
              <a:solidFill>
                <a:schemeClr val="tx1">
                  <a:lumMod val="65000"/>
                  <a:lumOff val="35000"/>
                </a:schemeClr>
              </a:solidFill>
              <a:latin typeface="+mn-ea"/>
              <a:ea typeface="+mn-ea"/>
              <a:cs typeface="Meiryo UI" pitchFamily="50" charset="-128"/>
            </a:endParaRPr>
          </a:p>
        </p:txBody>
      </p:sp>
      <p:sp>
        <p:nvSpPr>
          <p:cNvPr id="49" name="正方形/長方形 48"/>
          <p:cNvSpPr/>
          <p:nvPr/>
        </p:nvSpPr>
        <p:spPr>
          <a:xfrm>
            <a:off x="5336873" y="4471577"/>
            <a:ext cx="2601912" cy="85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pic>
        <p:nvPicPr>
          <p:cNvPr id="55"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460" y="1768065"/>
            <a:ext cx="26193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7" name="グループ化 47"/>
          <p:cNvGrpSpPr>
            <a:grpSpLocks/>
          </p:cNvGrpSpPr>
          <p:nvPr/>
        </p:nvGrpSpPr>
        <p:grpSpPr bwMode="auto">
          <a:xfrm>
            <a:off x="5559123" y="4328702"/>
            <a:ext cx="1404937" cy="190500"/>
            <a:chOff x="5621664" y="6552778"/>
            <a:chExt cx="1296130" cy="237502"/>
          </a:xfrm>
        </p:grpSpPr>
        <p:sp>
          <p:nvSpPr>
            <p:cNvPr id="58" name="フリーフォーム 57"/>
            <p:cNvSpPr/>
            <p:nvPr/>
          </p:nvSpPr>
          <p:spPr>
            <a:xfrm>
              <a:off x="5621664" y="6552778"/>
              <a:ext cx="1281484"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59" name="フリーフォーム 58"/>
            <p:cNvSpPr/>
            <p:nvPr/>
          </p:nvSpPr>
          <p:spPr>
            <a:xfrm>
              <a:off x="5636310" y="6681426"/>
              <a:ext cx="1281484"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sp>
        <p:nvSpPr>
          <p:cNvPr id="48" name="正方形/長方形 79"/>
          <p:cNvSpPr>
            <a:spLocks noChangeArrowheads="1"/>
          </p:cNvSpPr>
          <p:nvPr/>
        </p:nvSpPr>
        <p:spPr bwMode="auto">
          <a:xfrm>
            <a:off x="8043217" y="1543625"/>
            <a:ext cx="6815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n-ea"/>
                <a:ea typeface="+mn-ea"/>
                <a:cs typeface="Meiryo UI" pitchFamily="50" charset="-128"/>
              </a:rPr>
              <a:t>【SP】</a:t>
            </a:r>
            <a:endParaRPr lang="ja-JP" altLang="en-US" sz="1200" dirty="0">
              <a:solidFill>
                <a:schemeClr val="tx1">
                  <a:lumMod val="65000"/>
                  <a:lumOff val="35000"/>
                </a:schemeClr>
              </a:solidFill>
              <a:latin typeface="+mn-ea"/>
              <a:ea typeface="+mn-ea"/>
              <a:cs typeface="Meiryo UI" pitchFamily="50" charset="-128"/>
            </a:endParaRPr>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5555" y="1768065"/>
            <a:ext cx="93345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1" name="グループ化 47"/>
          <p:cNvGrpSpPr>
            <a:grpSpLocks/>
          </p:cNvGrpSpPr>
          <p:nvPr/>
        </p:nvGrpSpPr>
        <p:grpSpPr bwMode="auto">
          <a:xfrm>
            <a:off x="8038455" y="3279527"/>
            <a:ext cx="936625" cy="190500"/>
            <a:chOff x="5621664" y="6552778"/>
            <a:chExt cx="1296130" cy="237502"/>
          </a:xfrm>
        </p:grpSpPr>
        <p:sp>
          <p:nvSpPr>
            <p:cNvPr id="52" name="フリーフォーム 51"/>
            <p:cNvSpPr/>
            <p:nvPr/>
          </p:nvSpPr>
          <p:spPr>
            <a:xfrm>
              <a:off x="5621664" y="6552778"/>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53" name="フリーフォーム 52"/>
            <p:cNvSpPr/>
            <p:nvPr/>
          </p:nvSpPr>
          <p:spPr>
            <a:xfrm>
              <a:off x="5634845" y="6681426"/>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sp>
        <p:nvSpPr>
          <p:cNvPr id="31" name="Rectangle 8"/>
          <p:cNvSpPr>
            <a:spLocks noChangeArrowheads="1"/>
          </p:cNvSpPr>
          <p:nvPr/>
        </p:nvSpPr>
        <p:spPr bwMode="auto">
          <a:xfrm>
            <a:off x="7121223" y="2526890"/>
            <a:ext cx="836612" cy="1582737"/>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①</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rPr>
              <a:t>中面</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ラージレクタングル</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ダブル</a:t>
            </a:r>
            <a:endParaRPr lang="ja-JP" altLang="en-US" sz="700" dirty="0">
              <a:solidFill>
                <a:schemeClr val="bg1"/>
              </a:solidFill>
              <a:latin typeface="+mn-ea"/>
              <a:ea typeface="+mn-ea"/>
              <a:cs typeface="Meiryo UI" pitchFamily="50" charset="-128"/>
            </a:endParaRPr>
          </a:p>
        </p:txBody>
      </p:sp>
      <p:sp>
        <p:nvSpPr>
          <p:cNvPr id="32" name="Rectangle 8"/>
          <p:cNvSpPr>
            <a:spLocks noChangeArrowheads="1"/>
          </p:cNvSpPr>
          <p:nvPr/>
        </p:nvSpPr>
        <p:spPr bwMode="auto">
          <a:xfrm>
            <a:off x="8136234" y="3627792"/>
            <a:ext cx="793750" cy="700910"/>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④</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a:solidFill>
                  <a:schemeClr val="bg1"/>
                </a:solidFill>
                <a:latin typeface="+mn-ea"/>
                <a:ea typeface="+mn-ea"/>
              </a:rPr>
              <a:t>中面</a:t>
            </a:r>
            <a:r>
              <a:rPr lang="ja-JP" altLang="en-US" sz="700" dirty="0" smtClean="0">
                <a:solidFill>
                  <a:schemeClr val="bg1"/>
                </a:solidFill>
                <a:latin typeface="+mn-ea"/>
                <a:ea typeface="+mn-ea"/>
              </a:rPr>
              <a:t>レクタングル</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（スーパーサイズ</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推奨</a:t>
            </a:r>
            <a:r>
              <a:rPr lang="ja-JP" altLang="en-US" sz="700" dirty="0">
                <a:solidFill>
                  <a:schemeClr val="bg1"/>
                </a:solidFill>
                <a:latin typeface="+mn-ea"/>
                <a:ea typeface="+mn-ea"/>
              </a:rPr>
              <a:t>）</a:t>
            </a:r>
            <a:endParaRPr lang="ja-JP" altLang="en-US" sz="700" dirty="0">
              <a:solidFill>
                <a:schemeClr val="bg1"/>
              </a:solidFill>
              <a:latin typeface="+mn-ea"/>
              <a:ea typeface="+mn-ea"/>
              <a:cs typeface="Meiryo UI" pitchFamily="50" charset="-128"/>
            </a:endParaRPr>
          </a:p>
        </p:txBody>
      </p:sp>
      <p:sp>
        <p:nvSpPr>
          <p:cNvPr id="33" name="Rectangle 8"/>
          <p:cNvSpPr>
            <a:spLocks noChangeArrowheads="1"/>
          </p:cNvSpPr>
          <p:nvPr/>
        </p:nvSpPr>
        <p:spPr bwMode="auto">
          <a:xfrm>
            <a:off x="8136234" y="1788899"/>
            <a:ext cx="793750" cy="122238"/>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③</a:t>
            </a:r>
            <a:endParaRPr lang="ja-JP" altLang="en-US" sz="700" dirty="0">
              <a:solidFill>
                <a:schemeClr val="bg1"/>
              </a:solidFill>
              <a:latin typeface="+mn-ea"/>
              <a:ea typeface="+mn-ea"/>
              <a:cs typeface="Meiryo UI" pitchFamily="50" charset="-128"/>
            </a:endParaRPr>
          </a:p>
        </p:txBody>
      </p:sp>
      <p:sp>
        <p:nvSpPr>
          <p:cNvPr id="34" name="テキスト ボックス 33"/>
          <p:cNvSpPr txBox="1"/>
          <p:nvPr/>
        </p:nvSpPr>
        <p:spPr>
          <a:xfrm>
            <a:off x="8287483" y="1487684"/>
            <a:ext cx="1376422" cy="307777"/>
          </a:xfrm>
          <a:prstGeom prst="rect">
            <a:avLst/>
          </a:prstGeom>
          <a:noFill/>
        </p:spPr>
        <p:txBody>
          <a:bodyPr wrap="square" rtlCol="0">
            <a:spAutoFit/>
          </a:bodyPr>
          <a:lstStyle/>
          <a:p>
            <a:pPr algn="ctr"/>
            <a:r>
              <a:rPr lang="ja-JP" altLang="en-US" sz="700" dirty="0">
                <a:solidFill>
                  <a:srgbClr val="FF0000"/>
                </a:solidFill>
                <a:latin typeface="+mn-ea"/>
              </a:rPr>
              <a:t>中面</a:t>
            </a:r>
            <a:r>
              <a:rPr lang="ja-JP" altLang="en-US" sz="700" dirty="0" smtClean="0">
                <a:solidFill>
                  <a:srgbClr val="FF0000"/>
                </a:solidFill>
                <a:latin typeface="+mn-ea"/>
              </a:rPr>
              <a:t>ヘッダパネル</a:t>
            </a:r>
            <a:endParaRPr lang="en-US" altLang="ja-JP" sz="700" dirty="0" smtClean="0">
              <a:solidFill>
                <a:srgbClr val="FF0000"/>
              </a:solidFill>
              <a:latin typeface="+mn-ea"/>
            </a:endParaRPr>
          </a:p>
          <a:p>
            <a:pPr algn="ctr"/>
            <a:r>
              <a:rPr lang="ja-JP" altLang="en-US" sz="700" dirty="0" smtClean="0">
                <a:solidFill>
                  <a:srgbClr val="FF0000"/>
                </a:solidFill>
                <a:latin typeface="+mn-ea"/>
              </a:rPr>
              <a:t>（</a:t>
            </a:r>
            <a:r>
              <a:rPr lang="ja-JP" altLang="en-US" sz="700" dirty="0">
                <a:solidFill>
                  <a:srgbClr val="FF0000"/>
                </a:solidFill>
                <a:latin typeface="+mn-ea"/>
              </a:rPr>
              <a:t>ダブルサイズ推奨）</a:t>
            </a:r>
            <a:endParaRPr kumimoji="1" lang="ja-JP" altLang="en-US" sz="700" dirty="0">
              <a:solidFill>
                <a:srgbClr val="FF0000"/>
              </a:solidFill>
            </a:endParaRPr>
          </a:p>
        </p:txBody>
      </p:sp>
      <p:sp>
        <p:nvSpPr>
          <p:cNvPr id="35" name="Rectangle 8"/>
          <p:cNvSpPr>
            <a:spLocks noChangeArrowheads="1"/>
          </p:cNvSpPr>
          <p:nvPr/>
        </p:nvSpPr>
        <p:spPr bwMode="auto">
          <a:xfrm>
            <a:off x="5408310" y="4582702"/>
            <a:ext cx="1712913" cy="614363"/>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②</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a:solidFill>
                  <a:schemeClr val="bg1"/>
                </a:solidFill>
                <a:latin typeface="+mn-ea"/>
                <a:ea typeface="+mn-ea"/>
              </a:rPr>
              <a:t>中面</a:t>
            </a:r>
            <a:r>
              <a:rPr lang="ja-JP" altLang="en-US" sz="700" dirty="0" smtClean="0">
                <a:solidFill>
                  <a:schemeClr val="bg1"/>
                </a:solidFill>
                <a:latin typeface="+mn-ea"/>
                <a:ea typeface="+mn-ea"/>
              </a:rPr>
              <a:t>レクタングルボックス</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a:t>
            </a:r>
            <a:r>
              <a:rPr lang="ja-JP" altLang="en-US" sz="700" dirty="0">
                <a:solidFill>
                  <a:schemeClr val="bg1"/>
                </a:solidFill>
                <a:latin typeface="+mn-ea"/>
                <a:ea typeface="+mn-ea"/>
              </a:rPr>
              <a:t>スーパーサイズ推奨）</a:t>
            </a:r>
            <a:endParaRPr lang="ja-JP" altLang="en-US" sz="700" dirty="0">
              <a:solidFill>
                <a:schemeClr val="bg1"/>
              </a:solidFill>
              <a:latin typeface="+mn-ea"/>
              <a:ea typeface="+mn-ea"/>
              <a:cs typeface="Meiryo UI" pitchFamily="50" charset="-128"/>
            </a:endParaRPr>
          </a:p>
        </p:txBody>
      </p:sp>
    </p:spTree>
    <p:extLst>
      <p:ext uri="{BB962C8B-B14F-4D97-AF65-F5344CB8AC3E}">
        <p14:creationId xmlns:p14="http://schemas.microsoft.com/office/powerpoint/2010/main" val="283854425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a:t>［</a:t>
            </a:r>
            <a:r>
              <a:rPr lang="en-US" altLang="ja-JP" dirty="0"/>
              <a:t>SP</a:t>
            </a:r>
            <a:r>
              <a:rPr lang="ja-JP" altLang="en-US" dirty="0"/>
              <a:t>＋</a:t>
            </a:r>
            <a:r>
              <a:rPr lang="en-US" altLang="ja-JP" dirty="0"/>
              <a:t>PC</a:t>
            </a:r>
            <a:r>
              <a:rPr lang="ja-JP" altLang="ja-JP" dirty="0"/>
              <a:t>］</a:t>
            </a:r>
            <a:r>
              <a:rPr lang="ja-JP" altLang="en-US" dirty="0" smtClean="0"/>
              <a:t>カテゴリーバナー</a:t>
            </a:r>
            <a:r>
              <a:rPr lang="en-US" altLang="ja-JP" dirty="0" smtClean="0"/>
              <a:t/>
            </a:r>
            <a:br>
              <a:rPr lang="en-US" altLang="ja-JP" dirty="0" smtClean="0"/>
            </a:br>
            <a:r>
              <a:rPr lang="en-US" altLang="ja-JP" dirty="0" smtClean="0"/>
              <a:t>【</a:t>
            </a:r>
            <a:r>
              <a:rPr lang="ja-JP" altLang="en-US" dirty="0" smtClean="0"/>
              <a:t>オプション</a:t>
            </a:r>
            <a:r>
              <a:rPr lang="en-US" altLang="ja-JP" dirty="0"/>
              <a:t>】</a:t>
            </a:r>
            <a:r>
              <a:rPr lang="en-US" altLang="ja-JP" dirty="0" smtClean="0"/>
              <a:t>SP</a:t>
            </a:r>
            <a:r>
              <a:rPr lang="ja-JP" altLang="en-US" dirty="0" smtClean="0"/>
              <a:t> </a:t>
            </a:r>
            <a:r>
              <a:rPr lang="en-US" altLang="ja-JP" dirty="0" err="1"/>
              <a:t>VideoAd</a:t>
            </a:r>
            <a:r>
              <a:rPr lang="ja-JP" altLang="en-US" dirty="0"/>
              <a:t>レギュラー</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smtClean="0"/>
              <a:t>copyright © All rights reserved, istyle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16</a:t>
            </a:fld>
            <a:endParaRPr lang="ja-JP" altLang="en-US" dirty="0"/>
          </a:p>
        </p:txBody>
      </p:sp>
      <p:sp>
        <p:nvSpPr>
          <p:cNvPr id="9" name="テキスト プレースホルダー 2"/>
          <p:cNvSpPr>
            <a:spLocks noGrp="1"/>
          </p:cNvSpPr>
          <p:nvPr>
            <p:ph type="body" sz="quarter" idx="17"/>
          </p:nvPr>
        </p:nvSpPr>
        <p:spPr>
          <a:xfrm>
            <a:off x="331200" y="1084923"/>
            <a:ext cx="4676400" cy="1132155"/>
          </a:xfrm>
        </p:spPr>
        <p:txBody>
          <a:bodyPr/>
          <a:lstStyle/>
          <a:p>
            <a:pPr algn="ctr"/>
            <a:r>
              <a:rPr lang="ja-JP" altLang="en-US" dirty="0"/>
              <a:t>スクロールしても</a:t>
            </a:r>
            <a:r>
              <a:rPr lang="ja-JP" altLang="en-US" dirty="0">
                <a:solidFill>
                  <a:srgbClr val="FF5574"/>
                </a:solidFill>
              </a:rPr>
              <a:t>スマホヘッダ枠に固定表示</a:t>
            </a:r>
            <a:r>
              <a:rPr lang="ja-JP" altLang="en-US" dirty="0"/>
              <a:t>される</a:t>
            </a:r>
          </a:p>
          <a:p>
            <a:pPr algn="ctr"/>
            <a:r>
              <a:rPr lang="ja-JP" altLang="en-US" dirty="0"/>
              <a:t>独自フォーマットの動画広告。</a:t>
            </a:r>
          </a:p>
          <a:p>
            <a:pPr algn="ctr" rtl="0" eaLnBrk="1" latinLnBrk="0" hangingPunct="1"/>
            <a:r>
              <a:rPr lang="ja-JP" altLang="en-US" dirty="0" smtClean="0"/>
              <a:t>さらに</a:t>
            </a:r>
            <a:r>
              <a:rPr lang="en-US" altLang="ja-JP" dirty="0" smtClean="0"/>
              <a:t>PC</a:t>
            </a:r>
            <a:r>
              <a:rPr lang="ja-JP" altLang="en-US" dirty="0" smtClean="0"/>
              <a:t>サイドバナーとの</a:t>
            </a:r>
            <a:r>
              <a:rPr lang="ja-JP" altLang="en-US" dirty="0" smtClean="0">
                <a:solidFill>
                  <a:srgbClr val="FF5574"/>
                </a:solidFill>
              </a:rPr>
              <a:t>ダブルオプション</a:t>
            </a:r>
            <a:r>
              <a:rPr lang="ja-JP" altLang="en-US" dirty="0" smtClean="0"/>
              <a:t>も可能</a:t>
            </a:r>
            <a:endParaRPr kumimoji="1" lang="en-US" altLang="ja-JP" b="0" kern="1200" dirty="0" smtClean="0">
              <a:solidFill>
                <a:schemeClr val="tx1">
                  <a:lumMod val="65000"/>
                  <a:lumOff val="35000"/>
                </a:schemeClr>
              </a:solidFill>
              <a:effectLst/>
            </a:endParaRPr>
          </a:p>
        </p:txBody>
      </p:sp>
      <p:pic>
        <p:nvPicPr>
          <p:cNvPr id="10" name="図 9"/>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11" name="テキスト プレースホルダー 5"/>
          <p:cNvSpPr>
            <a:spLocks noGrp="1"/>
          </p:cNvSpPr>
          <p:nvPr>
            <p:ph type="body" sz="quarter" idx="19"/>
          </p:nvPr>
        </p:nvSpPr>
        <p:spPr>
          <a:xfrm>
            <a:off x="177544" y="5125627"/>
            <a:ext cx="4773600" cy="916642"/>
          </a:xfrm>
        </p:spPr>
        <p:txBody>
          <a:bodyPr/>
          <a:lstStyle/>
          <a:p>
            <a:r>
              <a:rPr lang="ja-JP" altLang="en-US" dirty="0"/>
              <a:t>注意事項</a:t>
            </a:r>
          </a:p>
          <a:p>
            <a:pPr lvl="1"/>
            <a:r>
              <a:rPr lang="ja-JP" altLang="en-US" dirty="0"/>
              <a:t>配信レポートは、</a:t>
            </a:r>
            <a:r>
              <a:rPr lang="en-US" altLang="ja-JP" dirty="0"/>
              <a:t>PC</a:t>
            </a:r>
            <a:r>
              <a:rPr lang="ja-JP" altLang="en-US" dirty="0"/>
              <a:t>・</a:t>
            </a:r>
            <a:r>
              <a:rPr lang="en-US" altLang="ja-JP" dirty="0"/>
              <a:t>SP</a:t>
            </a:r>
            <a:r>
              <a:rPr lang="ja-JP" altLang="en-US" dirty="0"/>
              <a:t>のデバイス別で日別のクリック数となります。</a:t>
            </a:r>
          </a:p>
          <a:p>
            <a:pPr lvl="1"/>
            <a:r>
              <a:rPr lang="ja-JP" altLang="en-US" dirty="0" smtClean="0">
                <a:latin typeface="メイリオ" panose="020B0604030504040204" pitchFamily="50" charset="-128"/>
                <a:ea typeface="メイリオ" panose="020B0604030504040204" pitchFamily="50" charset="-128"/>
              </a:rPr>
              <a:t>掲載</a:t>
            </a:r>
            <a:r>
              <a:rPr lang="ja-JP" altLang="en-US" dirty="0">
                <a:latin typeface="メイリオ" panose="020B0604030504040204" pitchFamily="50" charset="-128"/>
                <a:ea typeface="メイリオ" panose="020B0604030504040204" pitchFamily="50" charset="-128"/>
              </a:rPr>
              <a:t>開始日の</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営業日前</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時までに原稿の事前確認</a:t>
            </a:r>
            <a:r>
              <a:rPr lang="ja-JP" altLang="en-US" dirty="0">
                <a:latin typeface="メイリオ" panose="020B0604030504040204" pitchFamily="50" charset="-128"/>
                <a:ea typeface="メイリオ" panose="020B0604030504040204" pitchFamily="50" charset="-128"/>
              </a:rPr>
              <a:t>をさせて頂きます。</a:t>
            </a:r>
            <a:endParaRPr lang="en-US" altLang="ja-JP" dirty="0">
              <a:latin typeface="メイリオ" panose="020B0604030504040204" pitchFamily="50" charset="-128"/>
              <a:ea typeface="メイリオ" panose="020B0604030504040204" pitchFamily="50" charset="-128"/>
            </a:endParaRPr>
          </a:p>
          <a:p>
            <a:pPr lvl="1"/>
            <a:r>
              <a:rPr lang="ja-JP" altLang="en-US" dirty="0">
                <a:latin typeface="メイリオ" panose="020B0604030504040204" pitchFamily="50" charset="-128"/>
                <a:ea typeface="メイリオ" panose="020B0604030504040204" pitchFamily="50" charset="-128"/>
              </a:rPr>
              <a:t>入稿期限は</a:t>
            </a:r>
            <a:r>
              <a:rPr lang="ja-JP" altLang="en-US" dirty="0">
                <a:solidFill>
                  <a:srgbClr val="FF0000"/>
                </a:solidFill>
                <a:latin typeface="メイリオ" panose="020B0604030504040204" pitchFamily="50" charset="-128"/>
                <a:ea typeface="メイリオ" panose="020B0604030504040204" pitchFamily="50" charset="-128"/>
              </a:rPr>
              <a:t>掲載開始日の</a:t>
            </a:r>
            <a:r>
              <a:rPr lang="en-US" altLang="ja-JP" dirty="0">
                <a:solidFill>
                  <a:srgbClr val="FF0000"/>
                </a:solidFill>
                <a:latin typeface="メイリオ" panose="020B0604030504040204" pitchFamily="50" charset="-128"/>
                <a:ea typeface="メイリオ" panose="020B0604030504040204" pitchFamily="50" charset="-128"/>
              </a:rPr>
              <a:t>10</a:t>
            </a:r>
            <a:r>
              <a:rPr lang="ja-JP" altLang="en-US" dirty="0">
                <a:solidFill>
                  <a:srgbClr val="FF0000"/>
                </a:solidFill>
                <a:latin typeface="メイリオ" panose="020B0604030504040204" pitchFamily="50" charset="-128"/>
                <a:ea typeface="メイリオ" panose="020B0604030504040204" pitchFamily="50" charset="-128"/>
              </a:rPr>
              <a:t>営業日前</a:t>
            </a:r>
            <a:r>
              <a:rPr lang="en-US" altLang="ja-JP" dirty="0">
                <a:solidFill>
                  <a:srgbClr val="FF0000"/>
                </a:solidFill>
                <a:latin typeface="メイリオ" panose="020B0604030504040204" pitchFamily="50" charset="-128"/>
                <a:ea typeface="メイリオ" panose="020B0604030504040204" pitchFamily="50" charset="-128"/>
              </a:rPr>
              <a:t>17</a:t>
            </a:r>
            <a:r>
              <a:rPr lang="ja-JP" altLang="en-US" dirty="0">
                <a:solidFill>
                  <a:srgbClr val="FF0000"/>
                </a:solidFill>
                <a:latin typeface="メイリオ" panose="020B0604030504040204" pitchFamily="50" charset="-128"/>
                <a:ea typeface="メイリオ" panose="020B0604030504040204" pitchFamily="50" charset="-128"/>
              </a:rPr>
              <a:t>時迄</a:t>
            </a:r>
            <a:r>
              <a:rPr lang="ja-JP" altLang="en-US" dirty="0">
                <a:latin typeface="メイリオ" panose="020B0604030504040204" pitchFamily="50" charset="-128"/>
                <a:ea typeface="メイリオ" panose="020B0604030504040204" pitchFamily="50" charset="-128"/>
              </a:rPr>
              <a:t>です。</a:t>
            </a:r>
          </a:p>
          <a:p>
            <a:pPr lvl="1"/>
            <a:r>
              <a:rPr lang="ja-JP" altLang="en-US" dirty="0" smtClean="0"/>
              <a:t>株式</a:t>
            </a:r>
            <a:r>
              <a:rPr lang="ja-JP" altLang="en-US" dirty="0"/>
              <a:t>会社アイスタイルの掲載基準にそぐわない内容の原稿は修正して頂く場合がございます。</a:t>
            </a:r>
          </a:p>
          <a:p>
            <a:pPr lvl="1"/>
            <a:r>
              <a:rPr lang="ja-JP" altLang="en-US" dirty="0"/>
              <a:t>ページデザイン、バナー掲載位置は変更になる場合があります。また、新サイトや新コンテンツの追加、変更に伴いバナーの掲載面が追加、変更となる場合がございます。</a:t>
            </a:r>
          </a:p>
          <a:p>
            <a:pPr lvl="1"/>
            <a:r>
              <a:rPr lang="ja-JP" altLang="en-US" dirty="0"/>
              <a:t>推奨環境内であって</a:t>
            </a:r>
            <a:r>
              <a:rPr lang="ja-JP" altLang="en-US" dirty="0" smtClean="0"/>
              <a:t>もユーザーの</a:t>
            </a:r>
            <a:r>
              <a:rPr lang="ja-JP" altLang="en-US" dirty="0"/>
              <a:t>通信環境や端末仕様によっては動画が正しく再生</a:t>
            </a:r>
            <a:r>
              <a:rPr lang="ja-JP" altLang="en-US" dirty="0" smtClean="0"/>
              <a:t>されない、または表示されない場合</a:t>
            </a:r>
            <a:r>
              <a:rPr lang="ja-JP" altLang="en-US" dirty="0"/>
              <a:t>がございます。</a:t>
            </a:r>
            <a:endParaRPr kumimoji="1" lang="ja-JP" altLang="en-US" dirty="0"/>
          </a:p>
        </p:txBody>
      </p:sp>
      <p:sp>
        <p:nvSpPr>
          <p:cNvPr id="12" name="テキスト プレースホルダー 7"/>
          <p:cNvSpPr>
            <a:spLocks noGrp="1"/>
          </p:cNvSpPr>
          <p:nvPr>
            <p:ph type="body" sz="quarter" idx="21"/>
          </p:nvPr>
        </p:nvSpPr>
        <p:spPr>
          <a:xfrm>
            <a:off x="5108027" y="5329380"/>
            <a:ext cx="4617917" cy="916641"/>
          </a:xfrm>
        </p:spPr>
        <p:txBody>
          <a:bodyPr/>
          <a:lstStyle/>
          <a:p>
            <a:pPr lvl="1"/>
            <a:endParaRPr lang="en-US" altLang="ja-JP" dirty="0" smtClean="0"/>
          </a:p>
          <a:p>
            <a:pPr lvl="1"/>
            <a:r>
              <a:rPr lang="ja-JP" altLang="en-US" dirty="0" smtClean="0"/>
              <a:t>入稿</a:t>
            </a:r>
            <a:r>
              <a:rPr lang="ja-JP" altLang="en-US" dirty="0"/>
              <a:t>頂く動画広告素材に関しましては</a:t>
            </a:r>
            <a:r>
              <a:rPr lang="ja-JP" altLang="en-US" dirty="0" smtClean="0"/>
              <a:t>、必ず、知的財産権をはじめとするインターネット上での広告配信に関する各種権利の処理が済んでいる</a:t>
            </a:r>
            <a:r>
              <a:rPr lang="ja-JP" altLang="en-US" dirty="0"/>
              <a:t>ものをご入稿ください。</a:t>
            </a:r>
          </a:p>
          <a:p>
            <a:pPr lvl="1"/>
            <a:r>
              <a:rPr lang="ja-JP" altLang="en-US" dirty="0"/>
              <a:t>万が一、権利処理に不備があり、第三者の権利を侵害したという理由で、損害賠償請求等何らかの請求が生じたとしても、弊社は責任を一切負いかねますので、ご了承ください。権利処理の代行は一切行いません</a:t>
            </a:r>
            <a:r>
              <a:rPr lang="ja-JP" altLang="en-US" dirty="0" smtClean="0"/>
              <a:t>。</a:t>
            </a:r>
            <a:endParaRPr lang="ja-JP" altLang="en-US" dirty="0"/>
          </a:p>
        </p:txBody>
      </p:sp>
      <p:graphicFrame>
        <p:nvGraphicFramePr>
          <p:cNvPr id="13" name="表 12"/>
          <p:cNvGraphicFramePr>
            <a:graphicFrameLocks noGrp="1"/>
          </p:cNvGraphicFramePr>
          <p:nvPr>
            <p:extLst>
              <p:ext uri="{D42A27DB-BD31-4B8C-83A1-F6EECF244321}">
                <p14:modId xmlns:p14="http://schemas.microsoft.com/office/powerpoint/2010/main" val="1026034093"/>
              </p:ext>
            </p:extLst>
          </p:nvPr>
        </p:nvGraphicFramePr>
        <p:xfrm>
          <a:off x="331200" y="2577600"/>
          <a:ext cx="4580249" cy="2026920"/>
        </p:xfrm>
        <a:graphic>
          <a:graphicData uri="http://schemas.openxmlformats.org/drawingml/2006/table">
            <a:tbl>
              <a:tblPr>
                <a:tableStyleId>{2D5ABB26-0587-4C30-8999-92F81FD0307C}</a:tableStyleId>
              </a:tblPr>
              <a:tblGrid>
                <a:gridCol w="1114573"/>
                <a:gridCol w="3465676"/>
              </a:tblGrid>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価格</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価格</a:t>
                      </a:r>
                      <a:r>
                        <a:rPr lang="ja-JP" altLang="en-US" sz="800" u="none" strike="noStrike" dirty="0" smtClean="0">
                          <a:solidFill>
                            <a:schemeClr val="tx1">
                              <a:lumMod val="65000"/>
                              <a:lumOff val="35000"/>
                            </a:schemeClr>
                          </a:solidFill>
                          <a:effectLst/>
                          <a:latin typeface="+mn-ea"/>
                          <a:ea typeface="+mn-ea"/>
                        </a:rPr>
                        <a:t>およびカテゴリーに</a:t>
                      </a:r>
                      <a:r>
                        <a:rPr lang="ja-JP" altLang="en-US" sz="800" u="none" strike="noStrike" dirty="0">
                          <a:solidFill>
                            <a:schemeClr val="tx1">
                              <a:lumMod val="65000"/>
                              <a:lumOff val="35000"/>
                            </a:schemeClr>
                          </a:solidFill>
                          <a:effectLst/>
                          <a:latin typeface="+mn-ea"/>
                          <a:ea typeface="+mn-ea"/>
                        </a:rPr>
                        <a:t>つきましては</a:t>
                      </a:r>
                      <a:r>
                        <a:rPr lang="ja-JP" altLang="en-US" sz="800" u="none" strike="noStrike" dirty="0" smtClean="0">
                          <a:solidFill>
                            <a:schemeClr val="tx1">
                              <a:lumMod val="65000"/>
                              <a:lumOff val="35000"/>
                            </a:schemeClr>
                          </a:solidFill>
                          <a:effectLst/>
                          <a:latin typeface="+mn-ea"/>
                          <a:ea typeface="+mn-ea"/>
                        </a:rPr>
                        <a:t>、</a:t>
                      </a:r>
                      <a:endParaRPr lang="en-US" altLang="ja-JP" sz="800" u="none" strike="noStrike" dirty="0" smtClean="0">
                        <a:solidFill>
                          <a:schemeClr val="tx1">
                            <a:lumMod val="65000"/>
                            <a:lumOff val="35000"/>
                          </a:schemeClr>
                        </a:solidFill>
                        <a:effectLst/>
                        <a:latin typeface="+mn-ea"/>
                        <a:ea typeface="+mn-ea"/>
                      </a:endParaRPr>
                    </a:p>
                    <a:p>
                      <a:pPr algn="l" rtl="0" fontAlgn="ctr"/>
                      <a:r>
                        <a:rPr lang="ja-JP" altLang="en-US" sz="800" u="none" strike="noStrike" dirty="0" smtClean="0">
                          <a:solidFill>
                            <a:schemeClr val="tx1">
                              <a:lumMod val="65000"/>
                              <a:lumOff val="35000"/>
                            </a:schemeClr>
                          </a:solidFill>
                          <a:effectLst/>
                          <a:latin typeface="+mn-ea"/>
                          <a:ea typeface="+mn-ea"/>
                        </a:rPr>
                        <a:t>別ページカテゴリーバナー</a:t>
                      </a:r>
                      <a:r>
                        <a:rPr lang="ja-JP" altLang="en-US" sz="800" u="none" strike="noStrike" dirty="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価格サマリ」</a:t>
                      </a:r>
                      <a:r>
                        <a:rPr lang="ja-JP" altLang="en-US" sz="800" u="none" strike="noStrike" dirty="0">
                          <a:solidFill>
                            <a:schemeClr val="tx1">
                              <a:lumMod val="65000"/>
                              <a:lumOff val="35000"/>
                            </a:schemeClr>
                          </a:solidFill>
                          <a:effectLst/>
                          <a:latin typeface="+mn-ea"/>
                          <a:ea typeface="+mn-ea"/>
                        </a:rPr>
                        <a:t>をご参照ください。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ja-JP" altLang="en-US" sz="800" u="none" strike="noStrike" dirty="0" smtClean="0">
                          <a:solidFill>
                            <a:schemeClr val="tx1">
                              <a:lumMod val="65000"/>
                              <a:lumOff val="35000"/>
                            </a:schemeClr>
                          </a:solidFill>
                          <a:effectLst/>
                          <a:latin typeface="+mn-ea"/>
                          <a:ea typeface="+mn-ea"/>
                        </a:rPr>
                        <a:t>対象カテゴリー関連</a:t>
                      </a:r>
                      <a:r>
                        <a:rPr lang="ja-JP" altLang="en-US" sz="800" u="none" strike="noStrike" dirty="0">
                          <a:solidFill>
                            <a:schemeClr val="tx1">
                              <a:lumMod val="65000"/>
                              <a:lumOff val="35000"/>
                            </a:schemeClr>
                          </a:solidFill>
                          <a:effectLst/>
                          <a:latin typeface="+mn-ea"/>
                          <a:ea typeface="+mn-ea"/>
                        </a:rPr>
                        <a:t>ページ　 </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掲載</a:t>
                      </a:r>
                      <a:r>
                        <a:rPr lang="ja-JP" altLang="en-US" sz="800" u="none" strike="noStrike" dirty="0">
                          <a:solidFill>
                            <a:schemeClr val="tx1">
                              <a:lumMod val="65000"/>
                              <a:lumOff val="35000"/>
                            </a:schemeClr>
                          </a:solidFill>
                          <a:effectLst/>
                          <a:latin typeface="+mn-ea"/>
                          <a:ea typeface="+mn-ea"/>
                        </a:rPr>
                        <a:t>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smtClean="0">
                          <a:solidFill>
                            <a:schemeClr val="tx1">
                              <a:lumMod val="65000"/>
                              <a:lumOff val="35000"/>
                            </a:schemeClr>
                          </a:solidFill>
                          <a:effectLst/>
                          <a:latin typeface="+mn-ea"/>
                          <a:ea typeface="+mn-ea"/>
                        </a:rPr>
                        <a:t>0:00</a:t>
                      </a:r>
                      <a:endParaRPr lang="en-US" altLang="ja-JP"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保証</a:t>
                      </a:r>
                      <a:r>
                        <a:rPr lang="ja-JP" altLang="en-US" sz="800" u="none" strike="noStrike" dirty="0">
                          <a:solidFill>
                            <a:schemeClr val="tx1">
                              <a:lumMod val="65000"/>
                              <a:lumOff val="35000"/>
                            </a:schemeClr>
                          </a:solidFill>
                          <a:effectLst/>
                          <a:latin typeface="+mn-ea"/>
                          <a:ea typeface="+mn-ea"/>
                        </a:rPr>
                        <a:t>形態</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ja-JP" altLang="en-US" sz="800" u="none" strike="noStrike" dirty="0">
                          <a:solidFill>
                            <a:schemeClr val="tx1">
                              <a:lumMod val="65000"/>
                              <a:lumOff val="35000"/>
                            </a:schemeClr>
                          </a:solidFill>
                          <a:effectLst/>
                          <a:latin typeface="+mn-ea"/>
                          <a:ea typeface="+mn-ea"/>
                        </a:rPr>
                        <a:t>期間保証</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zh-TW" altLang="en-US" sz="800" u="none" strike="noStrike" dirty="0">
                          <a:solidFill>
                            <a:schemeClr val="tx1">
                              <a:lumMod val="65000"/>
                              <a:lumOff val="35000"/>
                            </a:schemeClr>
                          </a:solidFill>
                          <a:effectLst/>
                          <a:latin typeface="+mn-ea"/>
                          <a:ea typeface="+mn-ea"/>
                        </a:rPr>
                        <a:t>掲載</a:t>
                      </a:r>
                      <a:r>
                        <a:rPr lang="zh-TW" altLang="en-US" sz="800" u="none" strike="noStrike" dirty="0" smtClean="0">
                          <a:solidFill>
                            <a:schemeClr val="tx1">
                              <a:lumMod val="65000"/>
                              <a:lumOff val="35000"/>
                            </a:schemeClr>
                          </a:solidFill>
                          <a:effectLst/>
                          <a:latin typeface="+mn-ea"/>
                          <a:ea typeface="+mn-ea"/>
                        </a:rPr>
                        <a:t>期間中</a:t>
                      </a: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endParaRPr lang="zh-TW"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差替え</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ヘッダ枠動画素材の差替えは不可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秒数</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en-US" altLang="ja-JP" sz="800" u="none" strike="noStrike" dirty="0" smtClean="0">
                          <a:solidFill>
                            <a:schemeClr val="tx1">
                              <a:lumMod val="65000"/>
                              <a:lumOff val="35000"/>
                            </a:schemeClr>
                          </a:solidFill>
                          <a:effectLst/>
                          <a:latin typeface="+mn-ea"/>
                          <a:ea typeface="+mn-ea"/>
                        </a:rPr>
                        <a:t>15</a:t>
                      </a:r>
                      <a:r>
                        <a:rPr lang="ja-JP" altLang="en-US" sz="800" u="none" strike="noStrike" dirty="0" smtClean="0">
                          <a:solidFill>
                            <a:schemeClr val="tx1">
                              <a:lumMod val="65000"/>
                              <a:lumOff val="35000"/>
                            </a:schemeClr>
                          </a:solidFill>
                          <a:effectLst/>
                          <a:latin typeface="+mn-ea"/>
                          <a:ea typeface="+mn-ea"/>
                        </a:rPr>
                        <a:t>秒推奨</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原稿</a:t>
                      </a:r>
                      <a:r>
                        <a:rPr lang="ja-JP" altLang="en-US" sz="800" u="none" strike="noStrike" dirty="0">
                          <a:solidFill>
                            <a:schemeClr val="tx1">
                              <a:lumMod val="65000"/>
                              <a:lumOff val="35000"/>
                            </a:schemeClr>
                          </a:solidFill>
                          <a:effectLst/>
                          <a:latin typeface="+mn-ea"/>
                          <a:ea typeface="+mn-ea"/>
                        </a:rPr>
                        <a:t>規定・仕様・容量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rtl="0" fontAlgn="ctr"/>
                      <a:r>
                        <a:rPr lang="ja-JP" altLang="en-US" sz="800" u="none" strike="noStrike" dirty="0">
                          <a:solidFill>
                            <a:schemeClr val="tx1">
                              <a:lumMod val="65000"/>
                              <a:lumOff val="35000"/>
                            </a:schemeClr>
                          </a:solidFill>
                          <a:effectLst/>
                          <a:latin typeface="+mn-ea"/>
                          <a:ea typeface="+mn-ea"/>
                        </a:rPr>
                        <a:t>別紙</a:t>
                      </a:r>
                      <a:r>
                        <a:rPr lang="ja-JP" altLang="en-US" sz="800" u="none" strike="noStrike" dirty="0" smtClean="0">
                          <a:solidFill>
                            <a:schemeClr val="tx1">
                              <a:lumMod val="65000"/>
                              <a:lumOff val="35000"/>
                            </a:schemeClr>
                          </a:solidFill>
                          <a:effectLst/>
                          <a:latin typeface="+mn-ea"/>
                          <a:ea typeface="+mn-ea"/>
                        </a:rPr>
                        <a:t>「広告レギュレーション」「仕様詳細」を</a:t>
                      </a:r>
                      <a:r>
                        <a:rPr lang="ja-JP" altLang="en-US" sz="800" u="none" strike="noStrike" dirty="0">
                          <a:solidFill>
                            <a:schemeClr val="tx1">
                              <a:lumMod val="65000"/>
                              <a:lumOff val="35000"/>
                            </a:schemeClr>
                          </a:solidFill>
                          <a:effectLst/>
                          <a:latin typeface="+mn-ea"/>
                          <a:ea typeface="+mn-ea"/>
                        </a:rPr>
                        <a:t>お読みください</a:t>
                      </a:r>
                      <a:r>
                        <a:rPr lang="ja-JP" altLang="en-US" sz="800" u="none" strike="noStrike" dirty="0" smtClean="0">
                          <a:solidFill>
                            <a:schemeClr val="tx1">
                              <a:lumMod val="65000"/>
                              <a:lumOff val="35000"/>
                            </a:schemeClr>
                          </a:solidFill>
                          <a:effectLst/>
                          <a:latin typeface="+mn-ea"/>
                          <a:ea typeface="+mn-ea"/>
                        </a:rPr>
                        <a:t>。</a:t>
                      </a:r>
                      <a:endParaRPr lang="en-US" altLang="ja-JP" sz="800" u="none" strike="noStrike" dirty="0" smtClean="0">
                        <a:solidFill>
                          <a:schemeClr val="tx1">
                            <a:lumMod val="65000"/>
                            <a:lumOff val="35000"/>
                          </a:schemeClr>
                        </a:solidFill>
                        <a:effectLst/>
                        <a:latin typeface="+mn-ea"/>
                        <a:ea typeface="+mn-ea"/>
                      </a:endParaRPr>
                    </a:p>
                    <a:p>
                      <a:pPr algn="l" rtl="0"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レギュラーサイズのみとなります。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bl>
          </a:graphicData>
        </a:graphic>
      </p:graphicFrame>
      <p:sp>
        <p:nvSpPr>
          <p:cNvPr id="14" name="テキスト プレースホルダー 23"/>
          <p:cNvSpPr txBox="1">
            <a:spLocks/>
          </p:cNvSpPr>
          <p:nvPr/>
        </p:nvSpPr>
        <p:spPr>
          <a:xfrm>
            <a:off x="5108027" y="1035320"/>
            <a:ext cx="4501111" cy="4403455"/>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【SP</a:t>
            </a:r>
            <a:r>
              <a:rPr lang="ja-JP" altLang="en-US" dirty="0" smtClean="0"/>
              <a:t>＋</a:t>
            </a:r>
            <a:r>
              <a:rPr lang="en-US" altLang="ja-JP" dirty="0" smtClean="0"/>
              <a:t>PC</a:t>
            </a:r>
            <a:r>
              <a:rPr lang="ja-JP" altLang="en-US" dirty="0" smtClean="0"/>
              <a:t>：カテゴリー対象ページ</a:t>
            </a:r>
            <a:r>
              <a:rPr lang="en-US" altLang="ja-JP" dirty="0" smtClean="0"/>
              <a:t>】</a:t>
            </a:r>
            <a:endParaRPr lang="en-US" altLang="ja-JP" dirty="0"/>
          </a:p>
        </p:txBody>
      </p:sp>
      <p:sp>
        <p:nvSpPr>
          <p:cNvPr id="25" name="正方形/長方形 78"/>
          <p:cNvSpPr>
            <a:spLocks noChangeArrowheads="1"/>
          </p:cNvSpPr>
          <p:nvPr/>
        </p:nvSpPr>
        <p:spPr bwMode="auto">
          <a:xfrm>
            <a:off x="5247973" y="1543625"/>
            <a:ext cx="68800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n-ea"/>
                <a:ea typeface="+mn-ea"/>
                <a:cs typeface="Meiryo UI" pitchFamily="50" charset="-128"/>
              </a:rPr>
              <a:t>【PC】</a:t>
            </a:r>
            <a:endParaRPr lang="ja-JP" altLang="en-US" sz="1200" dirty="0">
              <a:solidFill>
                <a:schemeClr val="tx1">
                  <a:lumMod val="65000"/>
                  <a:lumOff val="35000"/>
                </a:schemeClr>
              </a:solidFill>
              <a:latin typeface="+mn-ea"/>
              <a:ea typeface="+mn-ea"/>
              <a:cs typeface="Meiryo UI" pitchFamily="50" charset="-128"/>
            </a:endParaRPr>
          </a:p>
        </p:txBody>
      </p:sp>
      <p:sp>
        <p:nvSpPr>
          <p:cNvPr id="26" name="正方形/長方形 79"/>
          <p:cNvSpPr>
            <a:spLocks noChangeArrowheads="1"/>
          </p:cNvSpPr>
          <p:nvPr/>
        </p:nvSpPr>
        <p:spPr bwMode="auto">
          <a:xfrm>
            <a:off x="8043217" y="1543625"/>
            <a:ext cx="68159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n-ea"/>
                <a:ea typeface="+mn-ea"/>
                <a:cs typeface="Meiryo UI" pitchFamily="50" charset="-128"/>
              </a:rPr>
              <a:t>【SP】</a:t>
            </a:r>
            <a:endParaRPr lang="ja-JP" altLang="en-US" sz="1200" dirty="0">
              <a:solidFill>
                <a:schemeClr val="tx1">
                  <a:lumMod val="65000"/>
                  <a:lumOff val="35000"/>
                </a:schemeClr>
              </a:solidFill>
              <a:latin typeface="+mn-ea"/>
              <a:ea typeface="+mn-ea"/>
              <a:cs typeface="Meiryo UI" pitchFamily="50" charset="-128"/>
            </a:endParaRPr>
          </a:p>
        </p:txBody>
      </p:sp>
      <p:sp>
        <p:nvSpPr>
          <p:cNvPr id="27" name="Rectangle 32"/>
          <p:cNvSpPr>
            <a:spLocks noChangeArrowheads="1"/>
          </p:cNvSpPr>
          <p:nvPr/>
        </p:nvSpPr>
        <p:spPr bwMode="auto">
          <a:xfrm>
            <a:off x="5365448" y="4547777"/>
            <a:ext cx="1827212" cy="574675"/>
          </a:xfrm>
          <a:prstGeom prst="rect">
            <a:avLst/>
          </a:prstGeom>
          <a:solidFill>
            <a:schemeClr val="bg1"/>
          </a:solidFill>
          <a:ln w="9525">
            <a:solidFill>
              <a:schemeClr val="bg2"/>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eiryo UI" pitchFamily="50" charset="-128"/>
              <a:ea typeface="Meiryo UI" pitchFamily="50" charset="-128"/>
              <a:cs typeface="Meiryo UI" pitchFamily="50" charset="-128"/>
            </a:endParaRPr>
          </a:p>
        </p:txBody>
      </p:sp>
      <p:sp>
        <p:nvSpPr>
          <p:cNvPr id="28" name="正方形/長方形 27"/>
          <p:cNvSpPr/>
          <p:nvPr/>
        </p:nvSpPr>
        <p:spPr>
          <a:xfrm>
            <a:off x="5336873" y="4471577"/>
            <a:ext cx="2601912" cy="85248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9" name="Rectangle 8"/>
          <p:cNvSpPr>
            <a:spLocks noChangeArrowheads="1"/>
          </p:cNvSpPr>
          <p:nvPr/>
        </p:nvSpPr>
        <p:spPr bwMode="auto">
          <a:xfrm>
            <a:off x="5408310" y="4582702"/>
            <a:ext cx="1712913" cy="614363"/>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②</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a:solidFill>
                  <a:schemeClr val="bg1"/>
                </a:solidFill>
                <a:latin typeface="+mn-ea"/>
                <a:ea typeface="+mn-ea"/>
              </a:rPr>
              <a:t>中面</a:t>
            </a:r>
            <a:r>
              <a:rPr lang="ja-JP" altLang="en-US" sz="700" dirty="0" smtClean="0">
                <a:solidFill>
                  <a:schemeClr val="bg1"/>
                </a:solidFill>
                <a:latin typeface="+mn-ea"/>
                <a:ea typeface="+mn-ea"/>
              </a:rPr>
              <a:t>レクタングルボックス</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a:t>
            </a:r>
            <a:r>
              <a:rPr lang="ja-JP" altLang="en-US" sz="700" dirty="0">
                <a:solidFill>
                  <a:schemeClr val="bg1"/>
                </a:solidFill>
                <a:latin typeface="+mn-ea"/>
                <a:ea typeface="+mn-ea"/>
              </a:rPr>
              <a:t>スーパーサイズ推奨）</a:t>
            </a:r>
            <a:endParaRPr lang="ja-JP" altLang="en-US" sz="700" dirty="0">
              <a:solidFill>
                <a:schemeClr val="bg1"/>
              </a:solidFill>
              <a:latin typeface="+mn-ea"/>
              <a:ea typeface="+mn-ea"/>
              <a:cs typeface="Meiryo UI" pitchFamily="50" charset="-128"/>
            </a:endParaRPr>
          </a:p>
        </p:txBody>
      </p:sp>
      <p:pic>
        <p:nvPicPr>
          <p:cNvPr id="37"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38460" y="1768065"/>
            <a:ext cx="2619375" cy="26479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2" name="Rectangle 8"/>
          <p:cNvSpPr>
            <a:spLocks noChangeArrowheads="1"/>
          </p:cNvSpPr>
          <p:nvPr/>
        </p:nvSpPr>
        <p:spPr bwMode="auto">
          <a:xfrm>
            <a:off x="7121223" y="2526890"/>
            <a:ext cx="836612" cy="1582737"/>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①</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rPr>
              <a:t>中面</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ラージレクタングル</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ダブル</a:t>
            </a:r>
            <a:endParaRPr lang="ja-JP" altLang="en-US" sz="700" dirty="0">
              <a:solidFill>
                <a:schemeClr val="bg1"/>
              </a:solidFill>
              <a:latin typeface="+mn-ea"/>
              <a:ea typeface="+mn-ea"/>
              <a:cs typeface="Meiryo UI" pitchFamily="50" charset="-128"/>
            </a:endParaRPr>
          </a:p>
        </p:txBody>
      </p:sp>
      <p:grpSp>
        <p:nvGrpSpPr>
          <p:cNvPr id="30" name="グループ化 47"/>
          <p:cNvGrpSpPr>
            <a:grpSpLocks/>
          </p:cNvGrpSpPr>
          <p:nvPr/>
        </p:nvGrpSpPr>
        <p:grpSpPr bwMode="auto">
          <a:xfrm>
            <a:off x="5559123" y="4328702"/>
            <a:ext cx="1404937" cy="190500"/>
            <a:chOff x="5621664" y="6552778"/>
            <a:chExt cx="1296130" cy="237502"/>
          </a:xfrm>
        </p:grpSpPr>
        <p:sp>
          <p:nvSpPr>
            <p:cNvPr id="31" name="フリーフォーム 30"/>
            <p:cNvSpPr/>
            <p:nvPr/>
          </p:nvSpPr>
          <p:spPr>
            <a:xfrm>
              <a:off x="5621664" y="6552778"/>
              <a:ext cx="1281484"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32" name="フリーフォーム 31"/>
            <p:cNvSpPr/>
            <p:nvPr/>
          </p:nvSpPr>
          <p:spPr>
            <a:xfrm>
              <a:off x="5636310" y="6681426"/>
              <a:ext cx="1281484"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pic>
        <p:nvPicPr>
          <p:cNvPr id="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065555" y="1768065"/>
            <a:ext cx="933450" cy="3171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0" name="Rectangle 8"/>
          <p:cNvSpPr>
            <a:spLocks noChangeArrowheads="1"/>
          </p:cNvSpPr>
          <p:nvPr/>
        </p:nvSpPr>
        <p:spPr bwMode="auto">
          <a:xfrm>
            <a:off x="8136234" y="3628146"/>
            <a:ext cx="793750" cy="700556"/>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en-US" altLang="ja-JP" sz="700" dirty="0" smtClean="0">
              <a:solidFill>
                <a:schemeClr val="bg1"/>
              </a:solidFill>
              <a:latin typeface="+mn-ea"/>
              <a:ea typeface="+mn-ea"/>
              <a:cs typeface="Meiryo UI" pitchFamily="50" charset="-128"/>
            </a:endParaRPr>
          </a:p>
          <a:p>
            <a:pPr algn="ctr" eaLnBrk="1" hangingPunct="1"/>
            <a:r>
              <a:rPr lang="ja-JP" altLang="en-US" sz="700" dirty="0" smtClean="0">
                <a:solidFill>
                  <a:schemeClr val="bg1"/>
                </a:solidFill>
                <a:latin typeface="+mn-ea"/>
                <a:ea typeface="+mn-ea"/>
                <a:cs typeface="Meiryo UI" pitchFamily="50" charset="-128"/>
              </a:rPr>
              <a:t>④</a:t>
            </a:r>
            <a:endParaRPr lang="en-US" altLang="ja-JP" sz="700" dirty="0" smtClean="0">
              <a:solidFill>
                <a:schemeClr val="bg1"/>
              </a:solidFill>
              <a:latin typeface="+mn-ea"/>
              <a:ea typeface="+mn-ea"/>
              <a:cs typeface="Meiryo UI" pitchFamily="50" charset="-128"/>
            </a:endParaRPr>
          </a:p>
          <a:p>
            <a:pPr algn="ctr" eaLnBrk="1" hangingPunct="1"/>
            <a:r>
              <a:rPr lang="ja-JP" altLang="en-US" sz="700" dirty="0">
                <a:solidFill>
                  <a:schemeClr val="bg1"/>
                </a:solidFill>
                <a:latin typeface="+mn-ea"/>
                <a:ea typeface="+mn-ea"/>
              </a:rPr>
              <a:t>中面</a:t>
            </a:r>
            <a:r>
              <a:rPr lang="ja-JP" altLang="en-US" sz="700" dirty="0" smtClean="0">
                <a:solidFill>
                  <a:schemeClr val="bg1"/>
                </a:solidFill>
                <a:latin typeface="+mn-ea"/>
                <a:ea typeface="+mn-ea"/>
              </a:rPr>
              <a:t>レクタングル</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（スーパーサイズ</a:t>
            </a:r>
            <a:endParaRPr lang="en-US" altLang="ja-JP" sz="700" dirty="0" smtClean="0">
              <a:solidFill>
                <a:schemeClr val="bg1"/>
              </a:solidFill>
              <a:latin typeface="+mn-ea"/>
              <a:ea typeface="+mn-ea"/>
            </a:endParaRPr>
          </a:p>
          <a:p>
            <a:pPr algn="ctr" eaLnBrk="1" hangingPunct="1"/>
            <a:r>
              <a:rPr lang="ja-JP" altLang="en-US" sz="700" dirty="0" smtClean="0">
                <a:solidFill>
                  <a:schemeClr val="bg1"/>
                </a:solidFill>
                <a:latin typeface="+mn-ea"/>
                <a:ea typeface="+mn-ea"/>
              </a:rPr>
              <a:t>推奨</a:t>
            </a:r>
            <a:r>
              <a:rPr lang="ja-JP" altLang="en-US" sz="700" dirty="0">
                <a:solidFill>
                  <a:schemeClr val="bg1"/>
                </a:solidFill>
                <a:latin typeface="+mn-ea"/>
                <a:ea typeface="+mn-ea"/>
              </a:rPr>
              <a:t>）</a:t>
            </a:r>
            <a:endParaRPr lang="ja-JP" altLang="en-US" sz="700" dirty="0">
              <a:solidFill>
                <a:schemeClr val="bg1"/>
              </a:solidFill>
              <a:latin typeface="+mn-ea"/>
              <a:ea typeface="+mn-ea"/>
              <a:cs typeface="Meiryo UI" pitchFamily="50" charset="-128"/>
            </a:endParaRPr>
          </a:p>
        </p:txBody>
      </p:sp>
      <p:sp>
        <p:nvSpPr>
          <p:cNvPr id="41" name="Rectangle 8"/>
          <p:cNvSpPr>
            <a:spLocks noChangeArrowheads="1"/>
          </p:cNvSpPr>
          <p:nvPr/>
        </p:nvSpPr>
        <p:spPr bwMode="auto">
          <a:xfrm>
            <a:off x="8136234" y="1788899"/>
            <a:ext cx="793750" cy="122238"/>
          </a:xfrm>
          <a:prstGeom prst="rect">
            <a:avLst/>
          </a:prstGeom>
          <a:solidFill>
            <a:srgbClr val="FF0000"/>
          </a:solidFill>
          <a:ln w="4445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700" dirty="0" smtClean="0">
                <a:solidFill>
                  <a:schemeClr val="bg1"/>
                </a:solidFill>
                <a:latin typeface="+mn-ea"/>
                <a:ea typeface="+mn-ea"/>
                <a:cs typeface="Meiryo UI" pitchFamily="50" charset="-128"/>
              </a:rPr>
              <a:t>③</a:t>
            </a:r>
            <a:endParaRPr lang="ja-JP" altLang="en-US" sz="700" dirty="0">
              <a:solidFill>
                <a:schemeClr val="bg1"/>
              </a:solidFill>
              <a:latin typeface="+mn-ea"/>
              <a:ea typeface="+mn-ea"/>
              <a:cs typeface="Meiryo UI" pitchFamily="50" charset="-128"/>
            </a:endParaRPr>
          </a:p>
        </p:txBody>
      </p:sp>
      <p:grpSp>
        <p:nvGrpSpPr>
          <p:cNvPr id="42" name="グループ化 47"/>
          <p:cNvGrpSpPr>
            <a:grpSpLocks/>
          </p:cNvGrpSpPr>
          <p:nvPr/>
        </p:nvGrpSpPr>
        <p:grpSpPr bwMode="auto">
          <a:xfrm>
            <a:off x="8038455" y="3279527"/>
            <a:ext cx="936625" cy="190500"/>
            <a:chOff x="5621664" y="6552778"/>
            <a:chExt cx="1296130" cy="237502"/>
          </a:xfrm>
        </p:grpSpPr>
        <p:sp>
          <p:nvSpPr>
            <p:cNvPr id="43" name="フリーフォーム 42"/>
            <p:cNvSpPr/>
            <p:nvPr/>
          </p:nvSpPr>
          <p:spPr>
            <a:xfrm>
              <a:off x="5621664" y="6552778"/>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44" name="フリーフォーム 43"/>
            <p:cNvSpPr/>
            <p:nvPr/>
          </p:nvSpPr>
          <p:spPr>
            <a:xfrm>
              <a:off x="5634845" y="6681426"/>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sp>
        <p:nvSpPr>
          <p:cNvPr id="45" name="テキスト ボックス 44"/>
          <p:cNvSpPr txBox="1"/>
          <p:nvPr/>
        </p:nvSpPr>
        <p:spPr>
          <a:xfrm>
            <a:off x="8325583" y="1513084"/>
            <a:ext cx="1376422" cy="307777"/>
          </a:xfrm>
          <a:prstGeom prst="rect">
            <a:avLst/>
          </a:prstGeom>
          <a:noFill/>
        </p:spPr>
        <p:txBody>
          <a:bodyPr wrap="square" rtlCol="0">
            <a:spAutoFit/>
          </a:bodyPr>
          <a:lstStyle/>
          <a:p>
            <a:pPr algn="ctr"/>
            <a:r>
              <a:rPr lang="ja-JP" altLang="en-US" sz="700" dirty="0">
                <a:solidFill>
                  <a:srgbClr val="FF0000"/>
                </a:solidFill>
                <a:latin typeface="+mn-ea"/>
              </a:rPr>
              <a:t>中面</a:t>
            </a:r>
            <a:r>
              <a:rPr lang="ja-JP" altLang="en-US" sz="700" dirty="0" smtClean="0">
                <a:solidFill>
                  <a:srgbClr val="FF0000"/>
                </a:solidFill>
                <a:latin typeface="+mn-ea"/>
              </a:rPr>
              <a:t>ヘッダパネル</a:t>
            </a:r>
            <a:endParaRPr lang="en-US" altLang="ja-JP" sz="700" dirty="0" smtClean="0">
              <a:solidFill>
                <a:srgbClr val="FF0000"/>
              </a:solidFill>
              <a:latin typeface="+mn-ea"/>
            </a:endParaRPr>
          </a:p>
          <a:p>
            <a:pPr algn="ctr"/>
            <a:r>
              <a:rPr lang="ja-JP" altLang="en-US" sz="700" dirty="0" smtClean="0">
                <a:solidFill>
                  <a:srgbClr val="FF0000"/>
                </a:solidFill>
                <a:latin typeface="+mn-ea"/>
              </a:rPr>
              <a:t>（</a:t>
            </a:r>
            <a:r>
              <a:rPr lang="ja-JP" altLang="en-US" sz="700" dirty="0">
                <a:solidFill>
                  <a:srgbClr val="FF0000"/>
                </a:solidFill>
                <a:latin typeface="+mn-ea"/>
              </a:rPr>
              <a:t>ダブルサイズ推奨）</a:t>
            </a:r>
            <a:endParaRPr kumimoji="1" lang="ja-JP" altLang="en-US" sz="700" dirty="0">
              <a:solidFill>
                <a:srgbClr val="FF0000"/>
              </a:solidFill>
              <a:latin typeface="+mn-ea"/>
            </a:endParaRPr>
          </a:p>
        </p:txBody>
      </p:sp>
      <p:sp>
        <p:nvSpPr>
          <p:cNvPr id="39" name="角丸四角形吹き出し 38"/>
          <p:cNvSpPr/>
          <p:nvPr/>
        </p:nvSpPr>
        <p:spPr>
          <a:xfrm>
            <a:off x="8461344" y="2080170"/>
            <a:ext cx="1147793" cy="1666330"/>
          </a:xfrm>
          <a:prstGeom prst="wedgeRoundRectCallout">
            <a:avLst>
              <a:gd name="adj1" fmla="val -72297"/>
              <a:gd name="adj2" fmla="val -64669"/>
              <a:gd name="adj3" fmla="val 16667"/>
            </a:avLst>
          </a:prstGeom>
          <a:solidFill>
            <a:schemeClr val="bg1"/>
          </a:solid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t"/>
          <a:lstStyle/>
          <a:p>
            <a:pPr algn="ctr"/>
            <a:r>
              <a:rPr lang="en-US" altLang="ja-JP" sz="700" u="sng" dirty="0" err="1" smtClean="0">
                <a:solidFill>
                  <a:schemeClr val="tx1">
                    <a:lumMod val="65000"/>
                    <a:lumOff val="35000"/>
                  </a:schemeClr>
                </a:solidFill>
                <a:latin typeface="+mn-ea"/>
                <a:cs typeface="Meiryo UI" pitchFamily="50" charset="-128"/>
              </a:rPr>
              <a:t>VideoAd</a:t>
            </a:r>
            <a:r>
              <a:rPr lang="ja-JP" altLang="en-US" sz="700" u="sng" dirty="0" smtClean="0">
                <a:solidFill>
                  <a:schemeClr val="tx1">
                    <a:lumMod val="65000"/>
                    <a:lumOff val="35000"/>
                  </a:schemeClr>
                </a:solidFill>
                <a:latin typeface="+mn-ea"/>
                <a:cs typeface="Meiryo UI" pitchFamily="50" charset="-128"/>
              </a:rPr>
              <a:t>レギュラーに変更</a:t>
            </a:r>
            <a:endParaRPr lang="en-US" altLang="ja-JP" sz="700" u="sng" dirty="0" smtClean="0">
              <a:solidFill>
                <a:schemeClr val="tx1">
                  <a:lumMod val="65000"/>
                  <a:lumOff val="35000"/>
                </a:schemeClr>
              </a:solidFill>
              <a:latin typeface="+mn-ea"/>
              <a:cs typeface="Meiryo UI" pitchFamily="50" charset="-128"/>
            </a:endParaRPr>
          </a:p>
          <a:p>
            <a:pPr algn="ctr"/>
            <a:endParaRPr lang="en-US" altLang="ja-JP" sz="700" u="sng" dirty="0">
              <a:solidFill>
                <a:schemeClr val="tx1">
                  <a:lumMod val="65000"/>
                  <a:lumOff val="35000"/>
                </a:schemeClr>
              </a:solidFill>
              <a:latin typeface="+mn-ea"/>
              <a:cs typeface="Meiryo UI" pitchFamily="50" charset="-128"/>
            </a:endParaRPr>
          </a:p>
          <a:p>
            <a:pPr algn="ctr"/>
            <a:r>
              <a:rPr lang="ja-JP" altLang="en-US" sz="700" dirty="0">
                <a:solidFill>
                  <a:schemeClr val="tx1">
                    <a:lumMod val="65000"/>
                    <a:lumOff val="35000"/>
                  </a:schemeClr>
                </a:solidFill>
                <a:latin typeface="+mn-ea"/>
                <a:cs typeface="Meiryo UI" pitchFamily="50" charset="-128"/>
              </a:rPr>
              <a:t>実際の挙動が</a:t>
            </a:r>
            <a:endParaRPr lang="en-US" altLang="ja-JP" sz="700" dirty="0">
              <a:solidFill>
                <a:schemeClr val="tx1">
                  <a:lumMod val="65000"/>
                  <a:lumOff val="35000"/>
                </a:schemeClr>
              </a:solidFill>
              <a:latin typeface="+mn-ea"/>
              <a:cs typeface="Meiryo UI" pitchFamily="50" charset="-128"/>
            </a:endParaRPr>
          </a:p>
          <a:p>
            <a:pPr algn="ctr"/>
            <a:r>
              <a:rPr lang="ja-JP" altLang="en-US" sz="700" dirty="0">
                <a:solidFill>
                  <a:schemeClr val="tx1">
                    <a:lumMod val="65000"/>
                    <a:lumOff val="35000"/>
                  </a:schemeClr>
                </a:solidFill>
                <a:latin typeface="+mn-ea"/>
                <a:cs typeface="Meiryo UI" pitchFamily="50" charset="-128"/>
              </a:rPr>
              <a:t>ご確認</a:t>
            </a:r>
            <a:r>
              <a:rPr lang="ja-JP" altLang="en-US" sz="700" dirty="0" smtClean="0">
                <a:solidFill>
                  <a:schemeClr val="tx1">
                    <a:lumMod val="65000"/>
                    <a:lumOff val="35000"/>
                  </a:schemeClr>
                </a:solidFill>
                <a:latin typeface="+mn-ea"/>
                <a:cs typeface="Meiryo UI" pitchFamily="50" charset="-128"/>
              </a:rPr>
              <a:t>いただけます</a:t>
            </a:r>
            <a:endParaRPr lang="en-US" altLang="ja-JP" sz="700" dirty="0">
              <a:solidFill>
                <a:schemeClr val="tx1">
                  <a:lumMod val="65000"/>
                  <a:lumOff val="35000"/>
                </a:schemeClr>
              </a:solidFill>
              <a:latin typeface="+mn-ea"/>
              <a:cs typeface="Meiryo UI" pitchFamily="50" charset="-128"/>
            </a:endParaRPr>
          </a:p>
        </p:txBody>
      </p:sp>
      <p:pic>
        <p:nvPicPr>
          <p:cNvPr id="512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8583596" y="2785403"/>
            <a:ext cx="903287" cy="90328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835846161"/>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ja-JP" dirty="0"/>
              <a:t>［</a:t>
            </a:r>
            <a:r>
              <a:rPr lang="en-US" altLang="ja-JP" dirty="0"/>
              <a:t>SP</a:t>
            </a:r>
            <a:r>
              <a:rPr lang="ja-JP" altLang="en-US" dirty="0"/>
              <a:t>＋</a:t>
            </a:r>
            <a:r>
              <a:rPr lang="en-US" altLang="ja-JP" dirty="0"/>
              <a:t>PC</a:t>
            </a:r>
            <a:r>
              <a:rPr lang="ja-JP" altLang="ja-JP" dirty="0"/>
              <a:t>］</a:t>
            </a:r>
            <a:r>
              <a:rPr lang="ja-JP" altLang="en-US" dirty="0" smtClean="0"/>
              <a:t>カテゴリーバナー</a:t>
            </a:r>
            <a:r>
              <a:rPr lang="en-US" altLang="ja-JP" dirty="0" smtClean="0"/>
              <a:t/>
            </a:r>
            <a:br>
              <a:rPr lang="en-US" altLang="ja-JP" dirty="0" smtClean="0"/>
            </a:br>
            <a:r>
              <a:rPr lang="en-US" altLang="ja-JP" dirty="0"/>
              <a:t>【</a:t>
            </a:r>
            <a:r>
              <a:rPr lang="ja-JP" altLang="en-US" dirty="0"/>
              <a:t>オプション</a:t>
            </a:r>
            <a:r>
              <a:rPr lang="en-US" altLang="ja-JP" dirty="0"/>
              <a:t>】 </a:t>
            </a:r>
            <a:r>
              <a:rPr lang="en-US" altLang="ja-JP" dirty="0" smtClean="0"/>
              <a:t>PC</a:t>
            </a:r>
            <a:r>
              <a:rPr lang="ja-JP" altLang="en-US" dirty="0"/>
              <a:t>サイドバナー</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smtClean="0"/>
              <a:t>copyright © All rights reserved, istyle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17</a:t>
            </a:fld>
            <a:endParaRPr lang="ja-JP" altLang="en-US" dirty="0"/>
          </a:p>
        </p:txBody>
      </p:sp>
      <p:sp>
        <p:nvSpPr>
          <p:cNvPr id="9" name="テキスト プレースホルダー 2"/>
          <p:cNvSpPr>
            <a:spLocks noGrp="1"/>
          </p:cNvSpPr>
          <p:nvPr>
            <p:ph type="body" sz="quarter" idx="19"/>
          </p:nvPr>
        </p:nvSpPr>
        <p:spPr>
          <a:xfrm>
            <a:off x="177544" y="5446058"/>
            <a:ext cx="4773600" cy="916642"/>
          </a:xfrm>
        </p:spPr>
        <p:txBody>
          <a:bodyPr/>
          <a:lstStyle/>
          <a:p>
            <a:r>
              <a:rPr lang="ja-JP" altLang="en-US" dirty="0"/>
              <a:t>注意事項</a:t>
            </a:r>
          </a:p>
          <a:p>
            <a:pPr lvl="1"/>
            <a:r>
              <a:rPr lang="ja-JP" altLang="en-US" dirty="0"/>
              <a:t>配信レポートは、</a:t>
            </a:r>
            <a:r>
              <a:rPr lang="en-US" altLang="ja-JP" dirty="0"/>
              <a:t>PC</a:t>
            </a:r>
            <a:r>
              <a:rPr lang="ja-JP" altLang="en-US" dirty="0"/>
              <a:t>・</a:t>
            </a:r>
            <a:r>
              <a:rPr lang="en-US" altLang="ja-JP" dirty="0"/>
              <a:t>SP</a:t>
            </a:r>
            <a:r>
              <a:rPr lang="ja-JP" altLang="en-US" dirty="0"/>
              <a:t>のデバイス別で日別のクリック数となります。</a:t>
            </a:r>
          </a:p>
          <a:p>
            <a:pPr lvl="1"/>
            <a:r>
              <a:rPr lang="ja-JP" altLang="en-US" dirty="0" smtClean="0"/>
              <a:t>制作</a:t>
            </a:r>
            <a:r>
              <a:rPr lang="ja-JP" altLang="en-US" dirty="0"/>
              <a:t>については、別紙、「掲載における注意事項・レギュレーション」をご確認ください。</a:t>
            </a:r>
          </a:p>
          <a:p>
            <a:pPr lvl="1"/>
            <a:r>
              <a:rPr lang="ja-JP" altLang="en-US" dirty="0" smtClean="0"/>
              <a:t>複数</a:t>
            </a:r>
            <a:r>
              <a:rPr lang="ja-JP" altLang="en-US" dirty="0"/>
              <a:t>原稿</a:t>
            </a:r>
            <a:r>
              <a:rPr lang="ja-JP" altLang="en-US" dirty="0" smtClean="0"/>
              <a:t>配信（ローテーション）、</a:t>
            </a:r>
            <a:r>
              <a:rPr lang="ja-JP" altLang="en-US" dirty="0"/>
              <a:t>オプティマイズ配信は不可です</a:t>
            </a:r>
            <a:r>
              <a:rPr lang="ja-JP" altLang="en-US" dirty="0" smtClean="0"/>
              <a:t>。</a:t>
            </a:r>
            <a:endParaRPr lang="ja-JP" altLang="en-US" dirty="0"/>
          </a:p>
          <a:p>
            <a:pPr lvl="1"/>
            <a:r>
              <a:rPr lang="ja-JP" altLang="en-US" dirty="0"/>
              <a:t>株式会社アイスタイルの掲載基準にそぐわない内容の原稿は修正して頂く場合がございます。</a:t>
            </a:r>
            <a:endParaRPr kumimoji="1" lang="ja-JP" altLang="en-US" dirty="0"/>
          </a:p>
        </p:txBody>
      </p:sp>
      <p:sp>
        <p:nvSpPr>
          <p:cNvPr id="10" name="テキスト プレースホルダー 6"/>
          <p:cNvSpPr>
            <a:spLocks noGrp="1"/>
          </p:cNvSpPr>
          <p:nvPr>
            <p:ph type="body" sz="quarter" idx="21"/>
          </p:nvPr>
        </p:nvSpPr>
        <p:spPr>
          <a:xfrm>
            <a:off x="4953000" y="5446058"/>
            <a:ext cx="4772945" cy="916641"/>
          </a:xfrm>
        </p:spPr>
        <p:txBody>
          <a:bodyPr/>
          <a:lstStyle/>
          <a:p>
            <a:pPr lvl="1"/>
            <a:endParaRPr lang="en-US" altLang="ja-JP" dirty="0" smtClean="0"/>
          </a:p>
          <a:p>
            <a:pPr lvl="1"/>
            <a:r>
              <a:rPr lang="ja-JP" altLang="en-US" dirty="0" smtClean="0"/>
              <a:t>ページデザイン</a:t>
            </a:r>
            <a:r>
              <a:rPr lang="ja-JP" altLang="en-US" dirty="0"/>
              <a:t>、バナー掲載位置は変更になる場合があります。</a:t>
            </a:r>
          </a:p>
          <a:p>
            <a:pPr lvl="1"/>
            <a:r>
              <a:rPr lang="ja-JP" altLang="en-US" dirty="0" smtClean="0"/>
              <a:t>新サイト</a:t>
            </a:r>
            <a:r>
              <a:rPr lang="ja-JP" altLang="en-US" dirty="0"/>
              <a:t>や新コンテンツの追加、変更に伴いバナーの掲載面が追加、変更となる場合がございます</a:t>
            </a:r>
            <a:r>
              <a:rPr lang="ja-JP" altLang="en-US" dirty="0" smtClean="0"/>
              <a:t>。</a:t>
            </a:r>
            <a:endParaRPr lang="en-US" altLang="ja-JP" dirty="0" smtClean="0"/>
          </a:p>
          <a:p>
            <a:pPr lvl="1"/>
            <a:r>
              <a:rPr lang="ja-JP" altLang="en-US" dirty="0"/>
              <a:t>配信形式、原稿仕様が変更になる可能性がございます</a:t>
            </a:r>
            <a:r>
              <a:rPr lang="ja-JP" altLang="en-US" dirty="0" smtClean="0"/>
              <a:t>。</a:t>
            </a:r>
            <a:endParaRPr lang="en-US" altLang="ja-JP" dirty="0" smtClean="0"/>
          </a:p>
          <a:p>
            <a:pPr lvl="1"/>
            <a:r>
              <a:rPr lang="ja-JP" altLang="en-US" dirty="0"/>
              <a:t>掲載開始日の</a:t>
            </a:r>
            <a:r>
              <a:rPr lang="en-US" altLang="ja-JP" dirty="0">
                <a:solidFill>
                  <a:srgbClr val="FF0000"/>
                </a:solidFill>
              </a:rPr>
              <a:t>17</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時までに原稿の事前確認</a:t>
            </a:r>
            <a:r>
              <a:rPr lang="ja-JP" altLang="en-US" dirty="0"/>
              <a:t>をさせて頂きます。</a:t>
            </a:r>
            <a:r>
              <a:rPr lang="en-US" altLang="ja-JP" dirty="0"/>
              <a:t/>
            </a:r>
            <a:br>
              <a:rPr lang="en-US" altLang="ja-JP" dirty="0"/>
            </a:br>
            <a:r>
              <a:rPr lang="ja-JP" altLang="en-US" dirty="0"/>
              <a:t>（</a:t>
            </a:r>
            <a:r>
              <a:rPr lang="en-US" altLang="ja-JP" dirty="0"/>
              <a:t>1</a:t>
            </a:r>
            <a:r>
              <a:rPr lang="ja-JP" altLang="en-US" dirty="0"/>
              <a:t>回のみ／パワーポイント、イメージファイル等で展開内容がわかる資料をご用意ください。）</a:t>
            </a:r>
          </a:p>
          <a:p>
            <a:pPr lvl="1"/>
            <a:r>
              <a:rPr lang="ja-JP" altLang="en-US" dirty="0"/>
              <a:t>入稿期限は</a:t>
            </a:r>
            <a:r>
              <a:rPr lang="ja-JP" altLang="en-US" dirty="0">
                <a:solidFill>
                  <a:srgbClr val="FF0000"/>
                </a:solidFill>
              </a:rPr>
              <a:t>掲載開始日の</a:t>
            </a:r>
            <a:r>
              <a:rPr lang="en-US" altLang="ja-JP" dirty="0">
                <a:solidFill>
                  <a:srgbClr val="FF0000"/>
                </a:solidFill>
              </a:rPr>
              <a:t>10</a:t>
            </a:r>
            <a:r>
              <a:rPr lang="ja-JP" altLang="en-US" dirty="0">
                <a:solidFill>
                  <a:srgbClr val="FF0000"/>
                </a:solidFill>
              </a:rPr>
              <a:t>営業日前</a:t>
            </a:r>
            <a:r>
              <a:rPr lang="en-US" altLang="ja-JP" dirty="0">
                <a:solidFill>
                  <a:srgbClr val="FF0000"/>
                </a:solidFill>
              </a:rPr>
              <a:t>17</a:t>
            </a:r>
            <a:r>
              <a:rPr lang="ja-JP" altLang="en-US" dirty="0">
                <a:solidFill>
                  <a:srgbClr val="FF0000"/>
                </a:solidFill>
              </a:rPr>
              <a:t>時迄</a:t>
            </a:r>
            <a:r>
              <a:rPr lang="ja-JP" altLang="en-US" dirty="0"/>
              <a:t>です</a:t>
            </a:r>
            <a:r>
              <a:rPr lang="ja-JP" altLang="en-US" dirty="0" smtClean="0"/>
              <a:t>。</a:t>
            </a:r>
          </a:p>
          <a:p>
            <a:pPr lvl="1"/>
            <a:endParaRPr kumimoji="1" lang="ja-JP" altLang="en-US" dirty="0"/>
          </a:p>
        </p:txBody>
      </p:sp>
      <p:graphicFrame>
        <p:nvGraphicFramePr>
          <p:cNvPr id="11" name="表 10"/>
          <p:cNvGraphicFramePr>
            <a:graphicFrameLocks noGrp="1"/>
          </p:cNvGraphicFramePr>
          <p:nvPr>
            <p:extLst>
              <p:ext uri="{D42A27DB-BD31-4B8C-83A1-F6EECF244321}">
                <p14:modId xmlns:p14="http://schemas.microsoft.com/office/powerpoint/2010/main" val="2540286417"/>
              </p:ext>
            </p:extLst>
          </p:nvPr>
        </p:nvGraphicFramePr>
        <p:xfrm>
          <a:off x="331200" y="2577600"/>
          <a:ext cx="4597131" cy="1773555"/>
        </p:xfrm>
        <a:graphic>
          <a:graphicData uri="http://schemas.openxmlformats.org/drawingml/2006/table">
            <a:tbl>
              <a:tblPr>
                <a:tableStyleId>{2D5ABB26-0587-4C30-8999-92F81FD0307C}</a:tableStyleId>
              </a:tblPr>
              <a:tblGrid>
                <a:gridCol w="1386070"/>
                <a:gridCol w="3211061"/>
              </a:tblGrid>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価格</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価格および</a:t>
                      </a:r>
                      <a:r>
                        <a:rPr lang="ja-JP" altLang="en-US" sz="800" u="none" strike="noStrike" dirty="0" smtClean="0">
                          <a:solidFill>
                            <a:schemeClr val="tx1">
                              <a:lumMod val="65000"/>
                              <a:lumOff val="35000"/>
                            </a:schemeClr>
                          </a:solidFill>
                          <a:effectLst/>
                          <a:latin typeface="+mn-ea"/>
                          <a:ea typeface="+mn-ea"/>
                        </a:rPr>
                        <a:t>カテゴリーに</a:t>
                      </a:r>
                      <a:r>
                        <a:rPr lang="ja-JP" altLang="en-US" sz="800" u="none" strike="noStrike" dirty="0">
                          <a:solidFill>
                            <a:schemeClr val="tx1">
                              <a:lumMod val="65000"/>
                              <a:lumOff val="35000"/>
                            </a:schemeClr>
                          </a:solidFill>
                          <a:effectLst/>
                          <a:latin typeface="+mn-ea"/>
                          <a:ea typeface="+mn-ea"/>
                        </a:rPr>
                        <a:t>つきましては</a:t>
                      </a:r>
                      <a:r>
                        <a:rPr lang="ja-JP" altLang="en-US" sz="800" u="none" strike="noStrike" dirty="0" smtClean="0">
                          <a:solidFill>
                            <a:schemeClr val="tx1">
                              <a:lumMod val="65000"/>
                              <a:lumOff val="35000"/>
                            </a:schemeClr>
                          </a:solidFill>
                          <a:effectLst/>
                          <a:latin typeface="+mn-ea"/>
                          <a:ea typeface="+mn-ea"/>
                        </a:rPr>
                        <a:t>、</a:t>
                      </a:r>
                      <a:endParaRPr lang="en-US" altLang="ja-JP" sz="800" u="none" strike="noStrike" dirty="0" smtClean="0">
                        <a:solidFill>
                          <a:schemeClr val="tx1">
                            <a:lumMod val="65000"/>
                            <a:lumOff val="35000"/>
                          </a:schemeClr>
                        </a:solidFill>
                        <a:effectLst/>
                        <a:latin typeface="+mn-ea"/>
                        <a:ea typeface="+mn-ea"/>
                      </a:endParaRPr>
                    </a:p>
                    <a:p>
                      <a:pPr algn="l" fontAlgn="ctr"/>
                      <a:r>
                        <a:rPr lang="ja-JP" altLang="en-US" sz="800" u="none" strike="noStrike" dirty="0" smtClean="0">
                          <a:solidFill>
                            <a:schemeClr val="tx1">
                              <a:lumMod val="65000"/>
                              <a:lumOff val="35000"/>
                            </a:schemeClr>
                          </a:solidFill>
                          <a:effectLst/>
                          <a:latin typeface="+mn-ea"/>
                          <a:ea typeface="+mn-ea"/>
                        </a:rPr>
                        <a:t>別ページカテゴリーバナー「価格サマリ」</a:t>
                      </a:r>
                      <a:r>
                        <a:rPr lang="ja-JP" altLang="en-US" sz="800" u="none" strike="noStrike" dirty="0">
                          <a:solidFill>
                            <a:schemeClr val="tx1">
                              <a:lumMod val="65000"/>
                              <a:lumOff val="35000"/>
                            </a:schemeClr>
                          </a:solidFill>
                          <a:effectLst/>
                          <a:latin typeface="+mn-ea"/>
                          <a:ea typeface="+mn-ea"/>
                        </a:rPr>
                        <a:t>をご参照ください。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ja-JP" altLang="en-US" sz="800" u="none" strike="noStrike" dirty="0">
                          <a:solidFill>
                            <a:schemeClr val="tx1">
                              <a:lumMod val="65000"/>
                              <a:lumOff val="35000"/>
                            </a:schemeClr>
                          </a:solidFill>
                          <a:effectLst/>
                          <a:latin typeface="+mn-ea"/>
                          <a:ea typeface="+mn-ea"/>
                        </a:rPr>
                        <a:t>対象</a:t>
                      </a:r>
                      <a:r>
                        <a:rPr lang="ja-JP" altLang="en-US" sz="800" u="none" strike="noStrike" dirty="0" smtClean="0">
                          <a:solidFill>
                            <a:schemeClr val="tx1">
                              <a:lumMod val="65000"/>
                              <a:lumOff val="35000"/>
                            </a:schemeClr>
                          </a:solidFill>
                          <a:effectLst/>
                          <a:latin typeface="+mn-ea"/>
                          <a:ea typeface="+mn-ea"/>
                        </a:rPr>
                        <a:t>カテゴリー関連</a:t>
                      </a:r>
                      <a:r>
                        <a:rPr lang="ja-JP" altLang="en-US" sz="800" u="none" strike="noStrike" dirty="0">
                          <a:solidFill>
                            <a:schemeClr val="tx1">
                              <a:lumMod val="65000"/>
                              <a:lumOff val="35000"/>
                            </a:schemeClr>
                          </a:solidFill>
                          <a:effectLst/>
                          <a:latin typeface="+mn-ea"/>
                          <a:ea typeface="+mn-ea"/>
                        </a:rPr>
                        <a:t>ページ</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掲載</a:t>
                      </a:r>
                      <a:r>
                        <a:rPr lang="ja-JP" altLang="en-US" sz="800" u="none" strike="noStrike" dirty="0">
                          <a:solidFill>
                            <a:schemeClr val="tx1">
                              <a:lumMod val="65000"/>
                              <a:lumOff val="35000"/>
                            </a:schemeClr>
                          </a:solidFill>
                          <a:effectLst/>
                          <a:latin typeface="+mn-ea"/>
                          <a:ea typeface="+mn-ea"/>
                        </a:rPr>
                        <a:t>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smtClean="0">
                          <a:solidFill>
                            <a:schemeClr val="tx1">
                              <a:lumMod val="65000"/>
                              <a:lumOff val="35000"/>
                            </a:schemeClr>
                          </a:solidFill>
                          <a:effectLst/>
                          <a:latin typeface="+mn-ea"/>
                          <a:ea typeface="+mn-ea"/>
                        </a:rPr>
                        <a:t>0:00</a:t>
                      </a:r>
                      <a:endParaRPr lang="en-US" altLang="ja-JP"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保証</a:t>
                      </a:r>
                      <a:r>
                        <a:rPr lang="ja-JP" altLang="en-US" sz="800" u="none" strike="noStrike" dirty="0">
                          <a:solidFill>
                            <a:schemeClr val="tx1">
                              <a:lumMod val="65000"/>
                              <a:lumOff val="35000"/>
                            </a:schemeClr>
                          </a:solidFill>
                          <a:effectLst/>
                          <a:latin typeface="+mn-ea"/>
                          <a:ea typeface="+mn-ea"/>
                        </a:rPr>
                        <a:t>形態</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ja-JP" altLang="en-US" sz="800" u="none" strike="noStrike" dirty="0">
                          <a:solidFill>
                            <a:schemeClr val="tx1">
                              <a:lumMod val="65000"/>
                              <a:lumOff val="35000"/>
                            </a:schemeClr>
                          </a:solidFill>
                          <a:effectLst/>
                          <a:latin typeface="+mn-ea"/>
                          <a:ea typeface="+mn-ea"/>
                        </a:rPr>
                        <a:t>期間保証</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枠数</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zh-TW" altLang="en-US" sz="800" u="none" strike="noStrike" dirty="0">
                          <a:solidFill>
                            <a:schemeClr val="tx1">
                              <a:lumMod val="65000"/>
                              <a:lumOff val="35000"/>
                            </a:schemeClr>
                          </a:solidFill>
                          <a:effectLst/>
                          <a:latin typeface="+mn-ea"/>
                          <a:ea typeface="+mn-ea"/>
                        </a:rPr>
                        <a:t>掲載</a:t>
                      </a:r>
                      <a:r>
                        <a:rPr lang="zh-TW" altLang="en-US" sz="800" u="none" strike="noStrike" dirty="0" smtClean="0">
                          <a:solidFill>
                            <a:schemeClr val="tx1">
                              <a:lumMod val="65000"/>
                              <a:lumOff val="35000"/>
                            </a:schemeClr>
                          </a:solidFill>
                          <a:effectLst/>
                          <a:latin typeface="+mn-ea"/>
                          <a:ea typeface="+mn-ea"/>
                        </a:rPr>
                        <a:t>期間中</a:t>
                      </a: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ブランド</a:t>
                      </a:r>
                      <a:r>
                        <a:rPr lang="zh-TW" altLang="en-US" sz="800" u="none" strike="noStrike" dirty="0" smtClean="0">
                          <a:solidFill>
                            <a:schemeClr val="tx1">
                              <a:lumMod val="65000"/>
                              <a:lumOff val="35000"/>
                            </a:schemeClr>
                          </a:solidFill>
                          <a:effectLst/>
                          <a:latin typeface="+mn-ea"/>
                          <a:ea typeface="+mn-ea"/>
                        </a:rPr>
                        <a:t>限定</a:t>
                      </a:r>
                      <a:endParaRPr lang="zh-TW"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差替え</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ja-JP" altLang="en-US" sz="800" u="none" strike="noStrike" dirty="0">
                          <a:solidFill>
                            <a:schemeClr val="tx1">
                              <a:lumMod val="65000"/>
                              <a:lumOff val="35000"/>
                            </a:schemeClr>
                          </a:solidFill>
                          <a:effectLst/>
                          <a:latin typeface="+mn-ea"/>
                          <a:ea typeface="+mn-ea"/>
                        </a:rPr>
                        <a:t>期間中</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回まで可能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初回入稿時に同時入稿をお願い致します。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r h="253365">
                <a:tc>
                  <a:txBody>
                    <a:bodyPr/>
                    <a:lstStyle/>
                    <a:p>
                      <a:pPr algn="l" rtl="0" fontAlgn="ctr"/>
                      <a:r>
                        <a:rPr lang="ja-JP" altLang="en-US" sz="800" u="none" strike="noStrike" dirty="0" smtClean="0">
                          <a:solidFill>
                            <a:schemeClr val="tx1">
                              <a:lumMod val="65000"/>
                              <a:lumOff val="35000"/>
                            </a:schemeClr>
                          </a:solidFill>
                          <a:effectLst/>
                          <a:latin typeface="+mn-ea"/>
                          <a:ea typeface="+mn-ea"/>
                        </a:rPr>
                        <a:t>原稿</a:t>
                      </a:r>
                      <a:r>
                        <a:rPr lang="ja-JP" altLang="en-US" sz="800" u="none" strike="noStrike" dirty="0">
                          <a:solidFill>
                            <a:schemeClr val="tx1">
                              <a:lumMod val="65000"/>
                              <a:lumOff val="35000"/>
                            </a:schemeClr>
                          </a:solidFill>
                          <a:effectLst/>
                          <a:latin typeface="+mn-ea"/>
                          <a:ea typeface="+mn-ea"/>
                        </a:rPr>
                        <a:t>規定・仕様・容量　</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c>
                  <a:txBody>
                    <a:bodyPr/>
                    <a:lstStyle/>
                    <a:p>
                      <a:pPr algn="l" fontAlgn="ctr"/>
                      <a:r>
                        <a:rPr lang="ja-JP" altLang="en-US" sz="800" u="none" strike="noStrike" dirty="0">
                          <a:solidFill>
                            <a:schemeClr val="tx1">
                              <a:lumMod val="65000"/>
                              <a:lumOff val="35000"/>
                            </a:schemeClr>
                          </a:solidFill>
                          <a:effectLst/>
                          <a:latin typeface="+mn-ea"/>
                          <a:ea typeface="+mn-ea"/>
                        </a:rPr>
                        <a:t>レフトパネル・ライトパネルの仕様は別紙「掲載における注意事項・レギュレーション」をご確認ください。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tc>
              </a:tr>
            </a:tbl>
          </a:graphicData>
        </a:graphic>
      </p:graphicFrame>
      <p:sp>
        <p:nvSpPr>
          <p:cNvPr id="12" name="テキスト プレースホルダー 26"/>
          <p:cNvSpPr>
            <a:spLocks noGrp="1"/>
          </p:cNvSpPr>
          <p:nvPr>
            <p:ph type="body" sz="quarter" idx="17"/>
          </p:nvPr>
        </p:nvSpPr>
        <p:spPr>
          <a:xfrm>
            <a:off x="331200" y="1084923"/>
            <a:ext cx="4621800" cy="1132155"/>
          </a:xfrm>
        </p:spPr>
        <p:txBody>
          <a:bodyPr/>
          <a:lstStyle/>
          <a:p>
            <a:pPr algn="ctr"/>
            <a:r>
              <a:rPr lang="ja-JP" altLang="en-US" dirty="0" smtClean="0"/>
              <a:t>カテゴリーバナーに</a:t>
            </a:r>
            <a:r>
              <a:rPr lang="ja-JP" altLang="en-US" dirty="0"/>
              <a:t>サイドバナーをつけることで</a:t>
            </a:r>
          </a:p>
          <a:p>
            <a:pPr algn="ctr"/>
            <a:r>
              <a:rPr lang="ja-JP" altLang="en-US" dirty="0"/>
              <a:t>カテゴリーページを</a:t>
            </a:r>
            <a:r>
              <a:rPr lang="ja-JP" altLang="en-US" dirty="0">
                <a:solidFill>
                  <a:srgbClr val="FF5574"/>
                </a:solidFill>
              </a:rPr>
              <a:t>ブランドの世界観で</a:t>
            </a:r>
            <a:r>
              <a:rPr lang="ja-JP" altLang="en-US" dirty="0" smtClean="0">
                <a:solidFill>
                  <a:srgbClr val="FF5574"/>
                </a:solidFill>
              </a:rPr>
              <a:t>ジャック</a:t>
            </a:r>
            <a:r>
              <a:rPr lang="ja-JP" altLang="en-US" dirty="0" smtClean="0"/>
              <a:t>。</a:t>
            </a:r>
            <a:endParaRPr lang="en-US" altLang="ja-JP" dirty="0" smtClean="0"/>
          </a:p>
          <a:p>
            <a:pPr algn="ctr"/>
            <a:r>
              <a:rPr kumimoji="1" lang="ja-JP" altLang="en-US" dirty="0" smtClean="0"/>
              <a:t>さらに</a:t>
            </a:r>
            <a:r>
              <a:rPr kumimoji="1" lang="en-US" altLang="ja-JP" dirty="0" smtClean="0"/>
              <a:t>SP</a:t>
            </a:r>
            <a:r>
              <a:rPr kumimoji="1" lang="ja-JP" altLang="en-US" dirty="0" smtClean="0"/>
              <a:t> </a:t>
            </a:r>
            <a:r>
              <a:rPr kumimoji="1" lang="en-US" altLang="ja-JP" dirty="0" err="1" smtClean="0"/>
              <a:t>VideoAd</a:t>
            </a:r>
            <a:r>
              <a:rPr kumimoji="1" lang="ja-JP" altLang="en-US" dirty="0" smtClean="0"/>
              <a:t>との</a:t>
            </a:r>
            <a:r>
              <a:rPr kumimoji="1" lang="ja-JP" altLang="en-US" dirty="0" smtClean="0">
                <a:solidFill>
                  <a:srgbClr val="FF5574"/>
                </a:solidFill>
              </a:rPr>
              <a:t>ダブルオプション</a:t>
            </a:r>
            <a:r>
              <a:rPr kumimoji="1" lang="ja-JP" altLang="en-US" dirty="0" smtClean="0"/>
              <a:t>も可能</a:t>
            </a:r>
            <a:endParaRPr kumimoji="1" lang="ja-JP" altLang="en-US" dirty="0"/>
          </a:p>
        </p:txBody>
      </p:sp>
      <p:pic>
        <p:nvPicPr>
          <p:cNvPr id="13" name="図 12"/>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14" name="テキスト プレースホルダー 23"/>
          <p:cNvSpPr txBox="1">
            <a:spLocks/>
          </p:cNvSpPr>
          <p:nvPr/>
        </p:nvSpPr>
        <p:spPr>
          <a:xfrm>
            <a:off x="5108027" y="1035320"/>
            <a:ext cx="4501111"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【PC</a:t>
            </a:r>
            <a:r>
              <a:rPr lang="ja-JP" altLang="en-US" dirty="0" smtClean="0"/>
              <a:t>：カテゴリー対象ページ</a:t>
            </a:r>
            <a:r>
              <a:rPr lang="en-US" altLang="ja-JP" dirty="0" smtClean="0"/>
              <a:t>】</a:t>
            </a:r>
            <a:endParaRPr lang="en-US" altLang="ja-JP" dirty="0"/>
          </a:p>
        </p:txBody>
      </p:sp>
      <p:sp>
        <p:nvSpPr>
          <p:cNvPr id="25" name="正方形/長方形 24"/>
          <p:cNvSpPr/>
          <p:nvPr/>
        </p:nvSpPr>
        <p:spPr>
          <a:xfrm>
            <a:off x="6502629" y="4065062"/>
            <a:ext cx="2388959" cy="664636"/>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pic>
        <p:nvPicPr>
          <p:cNvPr id="2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86595" y="1583042"/>
            <a:ext cx="2404993" cy="243122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6" name="Rectangle 8"/>
          <p:cNvSpPr>
            <a:spLocks noChangeArrowheads="1"/>
          </p:cNvSpPr>
          <p:nvPr/>
        </p:nvSpPr>
        <p:spPr bwMode="auto">
          <a:xfrm>
            <a:off x="8134372" y="2217079"/>
            <a:ext cx="706416" cy="1491322"/>
          </a:xfrm>
          <a:prstGeom prst="rect">
            <a:avLst/>
          </a:prstGeom>
          <a:solidFill>
            <a:srgbClr val="FF0000"/>
          </a:solidFill>
          <a:ln w="44450">
            <a:no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smtClean="0">
                <a:solidFill>
                  <a:schemeClr val="bg1"/>
                </a:solidFill>
                <a:latin typeface="+mn-ea"/>
                <a:ea typeface="+mn-ea"/>
                <a:cs typeface="Meiryo UI" pitchFamily="50" charset="-128"/>
              </a:rPr>
              <a:t>①中面ラージ</a:t>
            </a:r>
            <a:r>
              <a:rPr lang="en-US" altLang="ja-JP" sz="800" dirty="0" smtClean="0">
                <a:solidFill>
                  <a:schemeClr val="bg1"/>
                </a:solidFill>
                <a:latin typeface="+mn-ea"/>
                <a:ea typeface="+mn-ea"/>
                <a:cs typeface="Meiryo UI" pitchFamily="50" charset="-128"/>
              </a:rPr>
              <a:t/>
            </a:r>
            <a:br>
              <a:rPr lang="en-US" altLang="ja-JP" sz="800" dirty="0" smtClean="0">
                <a:solidFill>
                  <a:schemeClr val="bg1"/>
                </a:solidFill>
                <a:latin typeface="+mn-ea"/>
                <a:ea typeface="+mn-ea"/>
                <a:cs typeface="Meiryo UI" pitchFamily="50" charset="-128"/>
              </a:rPr>
            </a:br>
            <a:r>
              <a:rPr lang="ja-JP" altLang="en-US" sz="800" dirty="0" smtClean="0">
                <a:solidFill>
                  <a:schemeClr val="bg1"/>
                </a:solidFill>
                <a:latin typeface="+mn-ea"/>
                <a:ea typeface="+mn-ea"/>
                <a:cs typeface="Meiryo UI" pitchFamily="50" charset="-128"/>
              </a:rPr>
              <a:t>レクタングル</a:t>
            </a:r>
            <a:endParaRPr lang="ja-JP" altLang="en-US" sz="800" dirty="0">
              <a:solidFill>
                <a:schemeClr val="bg1"/>
              </a:solidFill>
              <a:latin typeface="+mn-ea"/>
              <a:ea typeface="+mn-ea"/>
              <a:cs typeface="Meiryo UI" pitchFamily="50" charset="-128"/>
            </a:endParaRPr>
          </a:p>
          <a:p>
            <a:pPr algn="ctr" eaLnBrk="1" hangingPunct="1"/>
            <a:r>
              <a:rPr lang="ja-JP" altLang="en-US" sz="800" dirty="0">
                <a:solidFill>
                  <a:schemeClr val="bg1"/>
                </a:solidFill>
                <a:latin typeface="+mn-ea"/>
                <a:ea typeface="+mn-ea"/>
                <a:cs typeface="Meiryo UI" pitchFamily="50" charset="-128"/>
              </a:rPr>
              <a:t>ダブル</a:t>
            </a:r>
          </a:p>
        </p:txBody>
      </p:sp>
      <p:sp>
        <p:nvSpPr>
          <p:cNvPr id="21" name="Rectangle 8"/>
          <p:cNvSpPr>
            <a:spLocks noChangeArrowheads="1"/>
          </p:cNvSpPr>
          <p:nvPr/>
        </p:nvSpPr>
        <p:spPr bwMode="auto">
          <a:xfrm>
            <a:off x="6576075" y="4163829"/>
            <a:ext cx="1446212" cy="493895"/>
          </a:xfrm>
          <a:prstGeom prst="rect">
            <a:avLst/>
          </a:prstGeom>
          <a:solidFill>
            <a:srgbClr val="FF0000"/>
          </a:solidFill>
          <a:ln w="44450">
            <a:no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bg1"/>
                </a:solidFill>
                <a:latin typeface="+mn-ea"/>
                <a:ea typeface="+mn-ea"/>
                <a:cs typeface="Meiryo UI" pitchFamily="50" charset="-128"/>
              </a:rPr>
              <a:t>②</a:t>
            </a:r>
            <a:endParaRPr lang="en-US" altLang="ja-JP" sz="800" dirty="0">
              <a:solidFill>
                <a:schemeClr val="bg1"/>
              </a:solidFill>
              <a:latin typeface="+mn-ea"/>
              <a:ea typeface="+mn-ea"/>
              <a:cs typeface="Meiryo UI" pitchFamily="50" charset="-128"/>
            </a:endParaRPr>
          </a:p>
          <a:p>
            <a:pPr algn="ctr" eaLnBrk="1" hangingPunct="1"/>
            <a:r>
              <a:rPr lang="ja-JP" altLang="en-US" sz="800" dirty="0">
                <a:solidFill>
                  <a:schemeClr val="bg1"/>
                </a:solidFill>
                <a:latin typeface="+mn-ea"/>
                <a:ea typeface="+mn-ea"/>
              </a:rPr>
              <a:t>中面レクタングルボックス</a:t>
            </a:r>
            <a:endParaRPr lang="en-US" altLang="ja-JP" sz="800" dirty="0">
              <a:solidFill>
                <a:schemeClr val="bg1"/>
              </a:solidFill>
              <a:latin typeface="+mn-ea"/>
              <a:ea typeface="+mn-ea"/>
            </a:endParaRPr>
          </a:p>
          <a:p>
            <a:pPr algn="ctr" eaLnBrk="1" hangingPunct="1"/>
            <a:r>
              <a:rPr lang="ja-JP" altLang="en-US" sz="800" dirty="0">
                <a:solidFill>
                  <a:schemeClr val="bg1"/>
                </a:solidFill>
                <a:latin typeface="+mn-ea"/>
                <a:ea typeface="+mn-ea"/>
              </a:rPr>
              <a:t>（スーパーサイズ推奨）</a:t>
            </a:r>
            <a:endParaRPr lang="ja-JP" altLang="en-US" sz="800" dirty="0">
              <a:solidFill>
                <a:schemeClr val="bg1"/>
              </a:solidFill>
              <a:latin typeface="+mn-ea"/>
              <a:ea typeface="+mn-ea"/>
              <a:cs typeface="Meiryo UI" pitchFamily="50" charset="-128"/>
            </a:endParaRPr>
          </a:p>
        </p:txBody>
      </p:sp>
      <p:grpSp>
        <p:nvGrpSpPr>
          <p:cNvPr id="27" name="グループ化 47"/>
          <p:cNvGrpSpPr>
            <a:grpSpLocks/>
          </p:cNvGrpSpPr>
          <p:nvPr/>
        </p:nvGrpSpPr>
        <p:grpSpPr bwMode="auto">
          <a:xfrm>
            <a:off x="6661494" y="3948968"/>
            <a:ext cx="1289950" cy="130605"/>
            <a:chOff x="5621664" y="6552778"/>
            <a:chExt cx="1296130" cy="237502"/>
          </a:xfrm>
        </p:grpSpPr>
        <p:sp>
          <p:nvSpPr>
            <p:cNvPr id="28" name="フリーフォーム 27"/>
            <p:cNvSpPr/>
            <p:nvPr/>
          </p:nvSpPr>
          <p:spPr>
            <a:xfrm>
              <a:off x="5621664" y="6552778"/>
              <a:ext cx="1281484"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29" name="フリーフォーム 28"/>
            <p:cNvSpPr/>
            <p:nvPr/>
          </p:nvSpPr>
          <p:spPr>
            <a:xfrm>
              <a:off x="5636310" y="6681426"/>
              <a:ext cx="1281484"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sp>
        <p:nvSpPr>
          <p:cNvPr id="18" name="Rectangle 8"/>
          <p:cNvSpPr>
            <a:spLocks noChangeArrowheads="1"/>
          </p:cNvSpPr>
          <p:nvPr/>
        </p:nvSpPr>
        <p:spPr bwMode="auto">
          <a:xfrm>
            <a:off x="6072258" y="1839789"/>
            <a:ext cx="414337" cy="2876550"/>
          </a:xfrm>
          <a:prstGeom prst="rect">
            <a:avLst/>
          </a:prstGeom>
          <a:solidFill>
            <a:srgbClr val="FF0000"/>
          </a:solidFill>
          <a:ln w="44450">
            <a:solidFill>
              <a:srgbClr val="FF0000"/>
            </a:solidFill>
            <a:miter lim="800000"/>
            <a:headEnd/>
            <a:tailEnd/>
          </a:ln>
        </p:spPr>
        <p:txBody>
          <a:bodyPr vert="eaVert"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bg1"/>
                </a:solidFill>
                <a:latin typeface="+mn-ea"/>
                <a:ea typeface="+mn-ea"/>
                <a:cs typeface="Meiryo UI" pitchFamily="50" charset="-128"/>
              </a:rPr>
              <a:t>レフトパネル</a:t>
            </a:r>
          </a:p>
        </p:txBody>
      </p:sp>
      <p:sp>
        <p:nvSpPr>
          <p:cNvPr id="19" name="Rectangle 8"/>
          <p:cNvSpPr>
            <a:spLocks noChangeArrowheads="1"/>
          </p:cNvSpPr>
          <p:nvPr/>
        </p:nvSpPr>
        <p:spPr bwMode="auto">
          <a:xfrm>
            <a:off x="8891135" y="1842036"/>
            <a:ext cx="414337" cy="2882900"/>
          </a:xfrm>
          <a:prstGeom prst="rect">
            <a:avLst/>
          </a:prstGeom>
          <a:solidFill>
            <a:srgbClr val="FF0000"/>
          </a:solidFill>
          <a:ln w="44450">
            <a:solidFill>
              <a:srgbClr val="FF0000"/>
            </a:solidFill>
            <a:miter lim="800000"/>
            <a:headEnd/>
            <a:tailEnd/>
          </a:ln>
        </p:spPr>
        <p:txBody>
          <a:bodyPr vert="eaVert"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bg1"/>
                </a:solidFill>
                <a:latin typeface="+mn-ea"/>
                <a:ea typeface="+mn-ea"/>
                <a:cs typeface="Meiryo UI" pitchFamily="50" charset="-128"/>
              </a:rPr>
              <a:t>ライトパネル</a:t>
            </a:r>
          </a:p>
        </p:txBody>
      </p:sp>
    </p:spTree>
    <p:extLst>
      <p:ext uri="{BB962C8B-B14F-4D97-AF65-F5344CB8AC3E}">
        <p14:creationId xmlns:p14="http://schemas.microsoft.com/office/powerpoint/2010/main" val="1434983777"/>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プレースホルダー 23"/>
          <p:cNvSpPr txBox="1">
            <a:spLocks/>
          </p:cNvSpPr>
          <p:nvPr/>
        </p:nvSpPr>
        <p:spPr>
          <a:xfrm>
            <a:off x="5108027" y="1035320"/>
            <a:ext cx="4501111"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【SP</a:t>
            </a:r>
            <a:r>
              <a:rPr lang="ja-JP" altLang="en-US" dirty="0" smtClean="0"/>
              <a:t>：</a:t>
            </a:r>
            <a:r>
              <a:rPr lang="ja-JP" altLang="en-US" dirty="0"/>
              <a:t>＠ｃｏｓｍｅ総合トップ</a:t>
            </a:r>
            <a:r>
              <a:rPr lang="en-US" altLang="ja-JP" dirty="0"/>
              <a:t>】</a:t>
            </a:r>
          </a:p>
        </p:txBody>
      </p:sp>
      <p:sp>
        <p:nvSpPr>
          <p:cNvPr id="2" name="タイトル 1"/>
          <p:cNvSpPr>
            <a:spLocks noGrp="1"/>
          </p:cNvSpPr>
          <p:nvPr>
            <p:ph type="title"/>
          </p:nvPr>
        </p:nvSpPr>
        <p:spPr/>
        <p:txBody>
          <a:bodyPr/>
          <a:lstStyle/>
          <a:p>
            <a:r>
              <a:rPr lang="ja-JP" altLang="en-US" dirty="0" smtClean="0"/>
              <a:t>［</a:t>
            </a:r>
            <a:r>
              <a:rPr lang="en-US" altLang="ja-JP" dirty="0" smtClean="0"/>
              <a:t>SP</a:t>
            </a:r>
            <a:r>
              <a:rPr lang="ja-JP" altLang="en-US" dirty="0" smtClean="0"/>
              <a:t>］トップインフィードレギュラー</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18</a:t>
            </a:fld>
            <a:endParaRPr lang="ja-JP" altLang="en-US" dirty="0"/>
          </a:p>
        </p:txBody>
      </p:sp>
      <p:sp>
        <p:nvSpPr>
          <p:cNvPr id="3" name="テキスト プレースホルダー 2"/>
          <p:cNvSpPr>
            <a:spLocks noGrp="1"/>
          </p:cNvSpPr>
          <p:nvPr>
            <p:ph type="body" sz="quarter" idx="17"/>
          </p:nvPr>
        </p:nvSpPr>
        <p:spPr>
          <a:xfrm>
            <a:off x="331200" y="1084923"/>
            <a:ext cx="4586019" cy="1132155"/>
          </a:xfrm>
        </p:spPr>
        <p:txBody>
          <a:bodyPr/>
          <a:lstStyle/>
          <a:p>
            <a:pPr algn="ctr"/>
            <a:r>
              <a:rPr lang="ja-JP" altLang="en-US" dirty="0"/>
              <a:t>スマートフォン版＠ｃｏｓｍｅトップページの</a:t>
            </a:r>
            <a:endParaRPr lang="en-US" altLang="ja-JP" dirty="0"/>
          </a:p>
          <a:p>
            <a:pPr algn="ctr"/>
            <a:r>
              <a:rPr lang="ja-JP" altLang="en-US" dirty="0"/>
              <a:t>フィードエリア上部に掲載位置固定で表示される</a:t>
            </a:r>
            <a:endParaRPr lang="en-US" altLang="ja-JP" dirty="0"/>
          </a:p>
          <a:p>
            <a:pPr algn="ctr"/>
            <a:r>
              <a:rPr lang="ja-JP" altLang="en-US" dirty="0">
                <a:solidFill>
                  <a:srgbClr val="FF5574"/>
                </a:solidFill>
              </a:rPr>
              <a:t>インフィード型広告メニュー。</a:t>
            </a:r>
          </a:p>
          <a:p>
            <a:pPr algn="ctr"/>
            <a:r>
              <a:rPr lang="ja-JP" altLang="en-US" dirty="0"/>
              <a:t>様々なユーザに対して</a:t>
            </a:r>
            <a:r>
              <a:rPr lang="ja-JP" altLang="en-US" dirty="0">
                <a:solidFill>
                  <a:srgbClr val="FF5574"/>
                </a:solidFill>
              </a:rPr>
              <a:t>視認性よくアクション率</a:t>
            </a:r>
            <a:r>
              <a:rPr lang="ja-JP" altLang="en-US" dirty="0"/>
              <a:t>が</a:t>
            </a:r>
            <a:endParaRPr lang="en-US" altLang="ja-JP" dirty="0"/>
          </a:p>
          <a:p>
            <a:pPr algn="ctr"/>
            <a:r>
              <a:rPr lang="ja-JP" altLang="ja-JP" dirty="0"/>
              <a:t>期待できるメニューです。</a:t>
            </a:r>
            <a:endParaRPr lang="ja-JP" altLang="en-US" dirty="0"/>
          </a:p>
        </p:txBody>
      </p:sp>
      <p:sp>
        <p:nvSpPr>
          <p:cNvPr id="6" name="テキスト プレースホルダー 5"/>
          <p:cNvSpPr>
            <a:spLocks noGrp="1"/>
          </p:cNvSpPr>
          <p:nvPr>
            <p:ph type="body" sz="quarter" idx="19"/>
          </p:nvPr>
        </p:nvSpPr>
        <p:spPr/>
        <p:txBody>
          <a:bodyPr/>
          <a:lstStyle/>
          <a:p>
            <a:pPr lvl="0"/>
            <a:r>
              <a:rPr lang="ja-JP" altLang="en-US" dirty="0"/>
              <a:t>注意事項</a:t>
            </a:r>
            <a:endParaRPr lang="en-US" altLang="ja-JP" dirty="0"/>
          </a:p>
          <a:p>
            <a:pPr lvl="1">
              <a:defRPr/>
            </a:pPr>
            <a:r>
              <a:rPr lang="en-US" altLang="ja-JP" dirty="0" smtClean="0"/>
              <a:t>1</a:t>
            </a:r>
            <a:r>
              <a:rPr lang="ja-JP" altLang="en-US" dirty="0"/>
              <a:t>週間あたり</a:t>
            </a:r>
            <a:r>
              <a:rPr lang="ja-JP" altLang="en-US" dirty="0" smtClean="0"/>
              <a:t>最低</a:t>
            </a:r>
            <a:r>
              <a:rPr lang="en-US" altLang="ja-JP" dirty="0"/>
              <a:t>300,000</a:t>
            </a:r>
            <a:r>
              <a:rPr lang="en-US" altLang="ja-JP" dirty="0" smtClean="0"/>
              <a:t>imp</a:t>
            </a:r>
            <a:r>
              <a:rPr lang="ja-JP" altLang="en-US" dirty="0"/>
              <a:t>からご購入いただけます。</a:t>
            </a:r>
            <a:endParaRPr lang="en-US" altLang="ja-JP" dirty="0"/>
          </a:p>
          <a:p>
            <a:pPr lvl="1">
              <a:defRPr/>
            </a:pPr>
            <a:r>
              <a:rPr lang="ja-JP" altLang="en-US" dirty="0"/>
              <a:t>想定</a:t>
            </a:r>
            <a:r>
              <a:rPr lang="en-US" altLang="ja-JP" dirty="0"/>
              <a:t>CTR</a:t>
            </a:r>
            <a:r>
              <a:rPr lang="ja-JP" altLang="en-US" dirty="0"/>
              <a:t>は数値を</a:t>
            </a:r>
            <a:r>
              <a:rPr lang="ja-JP" altLang="en-US" u="sng" dirty="0"/>
              <a:t>保証するものではございません</a:t>
            </a:r>
            <a:r>
              <a:rPr lang="ja-JP" altLang="en-US" dirty="0"/>
              <a:t>のでご了承ください。</a:t>
            </a:r>
          </a:p>
          <a:p>
            <a:pPr lvl="1">
              <a:defRPr/>
            </a:pPr>
            <a:r>
              <a:rPr lang="ja-JP" altLang="en-US" dirty="0" smtClean="0"/>
              <a:t>入稿画像・広告クレジット・広告テキスト</a:t>
            </a:r>
            <a:r>
              <a:rPr lang="en-US" altLang="ja-JP" dirty="0" smtClean="0"/>
              <a:t>3</a:t>
            </a:r>
            <a:r>
              <a:rPr lang="ja-JP" altLang="en-US" dirty="0" smtClean="0"/>
              <a:t>点</a:t>
            </a:r>
            <a:r>
              <a:rPr lang="en-US" altLang="ja-JP" dirty="0" smtClean="0"/>
              <a:t>1</a:t>
            </a:r>
            <a:r>
              <a:rPr lang="ja-JP" altLang="en-US" dirty="0" smtClean="0"/>
              <a:t>組で</a:t>
            </a:r>
            <a:r>
              <a:rPr lang="en-US" altLang="ja-JP" dirty="0" smtClean="0"/>
              <a:t>1</a:t>
            </a:r>
            <a:r>
              <a:rPr lang="ja-JP" altLang="en-US" dirty="0" smtClean="0"/>
              <a:t>原稿とします。必ず</a:t>
            </a:r>
            <a:r>
              <a:rPr lang="en-US" altLang="ja-JP" dirty="0" smtClean="0"/>
              <a:t>3</a:t>
            </a:r>
            <a:r>
              <a:rPr lang="ja-JP" altLang="en-US" dirty="0" smtClean="0"/>
              <a:t>点</a:t>
            </a:r>
            <a:r>
              <a:rPr lang="en-US" altLang="ja-JP" dirty="0" smtClean="0"/>
              <a:t>1</a:t>
            </a:r>
            <a:r>
              <a:rPr lang="ja-JP" altLang="en-US" dirty="0" smtClean="0"/>
              <a:t>組でご入稿ください。差換え・複数原稿希望・オプティマイズ配信の場合も</a:t>
            </a:r>
            <a:r>
              <a:rPr lang="en-US" altLang="ja-JP" dirty="0" smtClean="0"/>
              <a:t>3</a:t>
            </a:r>
            <a:r>
              <a:rPr lang="ja-JP" altLang="en-US" dirty="0" smtClean="0"/>
              <a:t>点</a:t>
            </a:r>
            <a:r>
              <a:rPr lang="en-US" altLang="ja-JP" dirty="0" smtClean="0"/>
              <a:t>1</a:t>
            </a:r>
            <a:r>
              <a:rPr lang="ja-JP" altLang="en-US" dirty="0" smtClean="0"/>
              <a:t>組で</a:t>
            </a:r>
            <a:r>
              <a:rPr lang="en-US" altLang="ja-JP" dirty="0" smtClean="0"/>
              <a:t>1</a:t>
            </a:r>
            <a:r>
              <a:rPr lang="ja-JP" altLang="en-US" dirty="0" smtClean="0"/>
              <a:t>原稿としご入稿ください。</a:t>
            </a:r>
            <a:endParaRPr lang="en-US" altLang="ja-JP" dirty="0" smtClean="0"/>
          </a:p>
          <a:p>
            <a:pPr lvl="1">
              <a:defRPr/>
            </a:pPr>
            <a:r>
              <a:rPr lang="ja-JP" altLang="en-US" dirty="0" smtClean="0"/>
              <a:t>株式</a:t>
            </a:r>
            <a:r>
              <a:rPr lang="ja-JP" altLang="en-US" dirty="0"/>
              <a:t>会社アイスタイルの掲載基準にそぐわない内容の原稿は修正して頂く場合がございます。</a:t>
            </a:r>
          </a:p>
        </p:txBody>
      </p:sp>
      <p:sp>
        <p:nvSpPr>
          <p:cNvPr id="8" name="テキスト プレースホルダー 7"/>
          <p:cNvSpPr>
            <a:spLocks noGrp="1"/>
          </p:cNvSpPr>
          <p:nvPr>
            <p:ph type="body" sz="quarter" idx="21"/>
          </p:nvPr>
        </p:nvSpPr>
        <p:spPr/>
        <p:txBody>
          <a:bodyPr/>
          <a:lstStyle/>
          <a:p>
            <a:pPr lvl="1"/>
            <a:endParaRPr lang="en-US" altLang="ja-JP" dirty="0"/>
          </a:p>
          <a:p>
            <a:pPr lvl="1"/>
            <a:r>
              <a:rPr lang="ja-JP" altLang="en-US" dirty="0"/>
              <a:t>ページデザイン、バナー掲載位置は変更になる場合があります。また、新サイトや新コンテンツの追加、変更に伴いバナーの掲載面が追加、変更となる場合がございます。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a:t>
            </a:r>
            <a:r>
              <a:rPr lang="ja-JP" altLang="en-US" dirty="0" smtClean="0"/>
              <a:t>。</a:t>
            </a:r>
            <a:endParaRPr lang="en-US" altLang="ja-JP" dirty="0" smtClean="0"/>
          </a:p>
        </p:txBody>
      </p:sp>
      <p:graphicFrame>
        <p:nvGraphicFramePr>
          <p:cNvPr id="22" name="表 21"/>
          <p:cNvGraphicFramePr>
            <a:graphicFrameLocks noGrp="1"/>
          </p:cNvGraphicFramePr>
          <p:nvPr>
            <p:extLst>
              <p:ext uri="{D42A27DB-BD31-4B8C-83A1-F6EECF244321}">
                <p14:modId xmlns:p14="http://schemas.microsoft.com/office/powerpoint/2010/main" val="2271985081"/>
              </p:ext>
            </p:extLst>
          </p:nvPr>
        </p:nvGraphicFramePr>
        <p:xfrm>
          <a:off x="331200" y="3384000"/>
          <a:ext cx="4586019" cy="1990725"/>
        </p:xfrm>
        <a:graphic>
          <a:graphicData uri="http://schemas.openxmlformats.org/drawingml/2006/table">
            <a:tbl>
              <a:tblPr>
                <a:tableStyleId>{2D5ABB26-0587-4C30-8999-92F81FD0307C}</a:tableStyleId>
              </a:tblPr>
              <a:tblGrid>
                <a:gridCol w="992775"/>
                <a:gridCol w="3593244"/>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スマートフォン版総合トップフィードエリア上部</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想定</a:t>
                      </a:r>
                      <a:r>
                        <a:rPr lang="en-US" sz="800" u="none" strike="noStrike" dirty="0">
                          <a:solidFill>
                            <a:schemeClr val="tx1">
                              <a:lumMod val="65000"/>
                              <a:lumOff val="35000"/>
                            </a:schemeClr>
                          </a:solidFill>
                          <a:effectLst/>
                          <a:latin typeface="+mn-ea"/>
                          <a:ea typeface="+mn-ea"/>
                        </a:rPr>
                        <a:t>CTR</a:t>
                      </a:r>
                      <a:endParaRPr 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1.30%</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入稿画像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smtClean="0">
                          <a:solidFill>
                            <a:schemeClr val="tx1">
                              <a:lumMod val="65000"/>
                              <a:lumOff val="35000"/>
                            </a:schemeClr>
                          </a:solidFill>
                          <a:effectLst/>
                          <a:latin typeface="+mn-ea"/>
                          <a:ea typeface="+mn-ea"/>
                        </a:rPr>
                        <a:t>W300×H300px</a:t>
                      </a:r>
                      <a:r>
                        <a:rPr lang="ja-JP" altLang="en-US" sz="800" u="none" strike="noStrike" dirty="0" smtClean="0">
                          <a:solidFill>
                            <a:schemeClr val="tx1">
                              <a:lumMod val="65000"/>
                              <a:lumOff val="35000"/>
                            </a:schemeClr>
                          </a:solidFill>
                          <a:effectLst/>
                          <a:latin typeface="+mn-ea"/>
                          <a:ea typeface="+mn-ea"/>
                        </a:rPr>
                        <a:t>（枠線か白背景と区別できる色での塗りつぶし必須）</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b="0" i="0" u="none" strike="noStrike" dirty="0" smtClean="0">
                          <a:solidFill>
                            <a:schemeClr val="tx1">
                              <a:lumMod val="65000"/>
                              <a:lumOff val="35000"/>
                            </a:schemeClr>
                          </a:solidFill>
                          <a:effectLst/>
                          <a:latin typeface="+mn-ea"/>
                          <a:ea typeface="+mn-ea"/>
                        </a:rPr>
                        <a:t>広告クレジット</a:t>
                      </a:r>
                      <a:r>
                        <a:rPr lang="en-US" altLang="ja-JP" sz="800" b="0" i="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［広告主名</a:t>
                      </a:r>
                      <a:r>
                        <a:rPr lang="ja-JP" altLang="en-US" sz="800" u="none" strike="noStrike" baseline="0" dirty="0" smtClean="0">
                          <a:solidFill>
                            <a:schemeClr val="tx1">
                              <a:lumMod val="65000"/>
                              <a:lumOff val="35000"/>
                            </a:schemeClr>
                          </a:solidFill>
                          <a:effectLst/>
                          <a:latin typeface="+mn-ea"/>
                          <a:ea typeface="+mn-ea"/>
                        </a:rPr>
                        <a:t> または </a:t>
                      </a:r>
                      <a:r>
                        <a:rPr lang="ja-JP" altLang="en-US" sz="800" u="none" strike="noStrike" dirty="0" smtClean="0">
                          <a:solidFill>
                            <a:schemeClr val="tx1">
                              <a:lumMod val="65000"/>
                              <a:lumOff val="35000"/>
                            </a:schemeClr>
                          </a:solidFill>
                          <a:effectLst/>
                          <a:latin typeface="+mn-ea"/>
                          <a:ea typeface="+mn-ea"/>
                        </a:rPr>
                        <a:t>ブランド名］合計</a:t>
                      </a:r>
                      <a:r>
                        <a:rPr lang="en-US" altLang="ja-JP" sz="800" u="none" strike="noStrike" dirty="0" smtClean="0">
                          <a:solidFill>
                            <a:schemeClr val="tx1">
                              <a:lumMod val="65000"/>
                              <a:lumOff val="35000"/>
                            </a:schemeClr>
                          </a:solidFill>
                          <a:effectLst/>
                          <a:latin typeface="+mn-ea"/>
                          <a:ea typeface="+mn-ea"/>
                        </a:rPr>
                        <a:t>40byte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20</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b="0" i="0" u="none" strike="noStrike" dirty="0" smtClean="0">
                          <a:solidFill>
                            <a:schemeClr val="tx1">
                              <a:lumMod val="65000"/>
                              <a:lumOff val="35000"/>
                            </a:schemeClr>
                          </a:solidFill>
                          <a:effectLst/>
                          <a:latin typeface="+mn-ea"/>
                          <a:ea typeface="+mn-ea"/>
                        </a:rPr>
                        <a:t>【PR】</a:t>
                      </a:r>
                      <a:r>
                        <a:rPr lang="ja-JP" altLang="en-US" sz="800" b="0" i="0" u="none" strike="noStrike" dirty="0" smtClean="0">
                          <a:solidFill>
                            <a:schemeClr val="tx1">
                              <a:lumMod val="65000"/>
                              <a:lumOff val="35000"/>
                            </a:schemeClr>
                          </a:solidFill>
                          <a:effectLst/>
                          <a:latin typeface="+mn-ea"/>
                          <a:ea typeface="+mn-ea"/>
                        </a:rPr>
                        <a:t>に続いて表示します。提供元がユーザーに認識できる範囲で略称可。</a:t>
                      </a:r>
                    </a:p>
                  </a:txBody>
                  <a:tcPr marL="9525" marR="9525" marT="9525" marB="0" anchor="ctr"/>
                </a:tc>
              </a:tr>
              <a:tr h="180975">
                <a:tc>
                  <a:txBody>
                    <a:bodyPr/>
                    <a:lstStyle/>
                    <a:p>
                      <a:pPr algn="l" fontAlgn="ctr"/>
                      <a:r>
                        <a:rPr lang="ja-JP" altLang="en-US" sz="800" u="none" strike="noStrike" dirty="0" smtClean="0">
                          <a:solidFill>
                            <a:schemeClr val="tx1">
                              <a:lumMod val="65000"/>
                              <a:lumOff val="35000"/>
                            </a:schemeClr>
                          </a:solidFill>
                          <a:effectLst/>
                          <a:latin typeface="+mn-ea"/>
                          <a:ea typeface="+mn-ea"/>
                        </a:rPr>
                        <a:t>広告テキスト</a:t>
                      </a:r>
                      <a:r>
                        <a:rPr lang="en-US" altLang="ja-JP"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［キャッチ</a:t>
                      </a:r>
                      <a:r>
                        <a:rPr lang="ja-JP" altLang="en-US" sz="800" u="none" strike="noStrike" dirty="0" smtClean="0">
                          <a:solidFill>
                            <a:schemeClr val="tx1">
                              <a:lumMod val="65000"/>
                              <a:lumOff val="35000"/>
                            </a:schemeClr>
                          </a:solidFill>
                          <a:effectLst/>
                          <a:latin typeface="+mn-ea"/>
                          <a:ea typeface="+mn-ea"/>
                        </a:rPr>
                        <a:t>］合計</a:t>
                      </a:r>
                      <a:r>
                        <a:rPr lang="en-US" altLang="ja-JP" sz="800" u="none" strike="noStrike" dirty="0" smtClean="0">
                          <a:solidFill>
                            <a:schemeClr val="tx1">
                              <a:lumMod val="65000"/>
                              <a:lumOff val="35000"/>
                            </a:schemeClr>
                          </a:solidFill>
                          <a:effectLst/>
                          <a:latin typeface="+mn-ea"/>
                          <a:ea typeface="+mn-ea"/>
                        </a:rPr>
                        <a:t>50byte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25</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画像容量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a:solidFill>
                            <a:schemeClr val="tx1">
                              <a:lumMod val="65000"/>
                              <a:lumOff val="35000"/>
                            </a:schemeClr>
                          </a:solidFill>
                          <a:effectLst/>
                          <a:latin typeface="+mn-ea"/>
                          <a:ea typeface="+mn-ea"/>
                        </a:rPr>
                        <a:t>以内　（</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アニメーション</a:t>
                      </a:r>
                      <a:r>
                        <a:rPr lang="ja-JP" altLang="en-US" sz="800" u="none" strike="noStrike" dirty="0" smtClean="0">
                          <a:solidFill>
                            <a:schemeClr val="tx1">
                              <a:lumMod val="65000"/>
                              <a:lumOff val="35000"/>
                            </a:schemeClr>
                          </a:solidFill>
                          <a:effectLst/>
                          <a:latin typeface="+mn-ea"/>
                          <a:ea typeface="+mn-ea"/>
                        </a:rPr>
                        <a:t>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使用不可文字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半角カナ、一部半角記号、機種依存文字</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詳細は別紙「掲載における注意事項・レギュレーション」参照</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bl>
          </a:graphicData>
        </a:graphic>
      </p:graphicFrame>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aphicFrame>
        <p:nvGraphicFramePr>
          <p:cNvPr id="25" name="表 24"/>
          <p:cNvGraphicFramePr>
            <a:graphicFrameLocks noGrp="1"/>
          </p:cNvGraphicFramePr>
          <p:nvPr>
            <p:extLst>
              <p:ext uri="{D42A27DB-BD31-4B8C-83A1-F6EECF244321}">
                <p14:modId xmlns:p14="http://schemas.microsoft.com/office/powerpoint/2010/main" val="566204220"/>
              </p:ext>
            </p:extLst>
          </p:nvPr>
        </p:nvGraphicFramePr>
        <p:xfrm>
          <a:off x="276224" y="2628400"/>
          <a:ext cx="4676776" cy="546600"/>
        </p:xfrm>
        <a:graphic>
          <a:graphicData uri="http://schemas.openxmlformats.org/drawingml/2006/table">
            <a:tbl>
              <a:tblPr/>
              <a:tblGrid>
                <a:gridCol w="1656730"/>
                <a:gridCol w="675704"/>
                <a:gridCol w="160590"/>
                <a:gridCol w="309862"/>
                <a:gridCol w="312515"/>
                <a:gridCol w="526087"/>
                <a:gridCol w="780854"/>
                <a:gridCol w="254434"/>
              </a:tblGrid>
              <a:tr h="180975">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メニュー名</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インプレッション</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単価</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販売価格</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r>
              <a:tr h="365625">
                <a:tc>
                  <a:txBody>
                    <a:bodyPr/>
                    <a:lstStyle/>
                    <a:p>
                      <a:pPr algn="ctr" rtl="0" fontAlgn="ctr"/>
                      <a:r>
                        <a:rPr lang="ja-JP" altLang="en-US" sz="800" b="0" i="0" u="none" strike="noStrike" dirty="0" smtClean="0">
                          <a:solidFill>
                            <a:schemeClr val="tx1">
                              <a:lumMod val="65000"/>
                              <a:lumOff val="35000"/>
                            </a:schemeClr>
                          </a:solidFill>
                          <a:effectLst/>
                          <a:latin typeface="メイリオ"/>
                        </a:rPr>
                        <a:t>トップインフィードレギュラー</a:t>
                      </a:r>
                      <a:endParaRPr lang="ja-JP" altLang="en-US" sz="800" b="0" i="0" u="none" strike="noStrike" dirty="0">
                        <a:solidFill>
                          <a:schemeClr val="tx1">
                            <a:lumMod val="65000"/>
                            <a:lumOff val="35000"/>
                          </a:schemeClr>
                        </a:solidFill>
                        <a:effectLst/>
                        <a:latin typeface="メイリオ"/>
                      </a:endParaRP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300,000 </a:t>
                      </a:r>
                    </a:p>
                  </a:txBody>
                  <a:tcPr marL="9523" marR="9523" marT="9527"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fontAlgn="ctr"/>
                      <a:r>
                        <a:rPr lang="ja-JP" altLang="en-US" sz="800" b="0" i="0" u="none" strike="noStrike">
                          <a:solidFill>
                            <a:schemeClr val="tx1">
                              <a:lumMod val="65000"/>
                              <a:lumOff val="35000"/>
                            </a:schemeClr>
                          </a:solidFill>
                          <a:effectLst/>
                          <a:latin typeface="+mn-ea"/>
                          <a:ea typeface="+mn-ea"/>
                          <a:cs typeface="Meiryo UI" panose="020B0604030504040204" pitchFamily="50" charset="-128"/>
                        </a:rPr>
                        <a:t>～</a:t>
                      </a:r>
                    </a:p>
                  </a:txBody>
                  <a:tcPr marL="9523" marR="9523" marT="9527"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en-US" sz="800" b="0" i="0" u="none" strike="noStrike">
                          <a:solidFill>
                            <a:schemeClr val="tx1">
                              <a:lumMod val="65000"/>
                              <a:lumOff val="35000"/>
                            </a:schemeClr>
                          </a:solidFill>
                          <a:effectLst/>
                          <a:latin typeface="+mn-ea"/>
                          <a:ea typeface="+mn-ea"/>
                          <a:cs typeface="Meiryo UI" panose="020B0604030504040204" pitchFamily="50" charset="-128"/>
                        </a:rPr>
                        <a:t>imp</a:t>
                      </a:r>
                    </a:p>
                  </a:txBody>
                  <a:tcPr marL="9523" marR="9523" marT="9527"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chemeClr val="tx1">
                              <a:lumMod val="65000"/>
                              <a:lumOff val="35000"/>
                            </a:schemeClr>
                          </a:solidFill>
                          <a:effectLst/>
                          <a:latin typeface="メイリオ"/>
                        </a:rPr>
                        <a:t>＠</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smtClean="0">
                          <a:solidFill>
                            <a:schemeClr val="tx1">
                              <a:lumMod val="65000"/>
                              <a:lumOff val="35000"/>
                            </a:schemeClr>
                          </a:solidFill>
                          <a:effectLst/>
                          <a:latin typeface="メイリオ"/>
                        </a:rPr>
                        <a:t>¥2.000</a:t>
                      </a:r>
                      <a:endParaRPr lang="en-US" altLang="ja-JP" sz="800" b="0" i="0" u="none" strike="noStrike" dirty="0">
                        <a:solidFill>
                          <a:schemeClr val="tx1">
                            <a:lumMod val="65000"/>
                            <a:lumOff val="35000"/>
                          </a:schemeClr>
                        </a:solidFill>
                        <a:effectLst/>
                        <a:latin typeface="メイリオ"/>
                      </a:endParaRP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メイリオ"/>
                        </a:rPr>
                        <a:t>¥600,000</a:t>
                      </a:r>
                      <a:endParaRPr lang="en-US" altLang="ja-JP" sz="800" b="0" i="0" u="none" strike="noStrike" dirty="0">
                        <a:solidFill>
                          <a:schemeClr val="tx1">
                            <a:lumMod val="65000"/>
                            <a:lumOff val="35000"/>
                          </a:schemeClr>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メイリオ"/>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sp>
        <p:nvSpPr>
          <p:cNvPr id="23" name="右中かっこ 22"/>
          <p:cNvSpPr/>
          <p:nvPr/>
        </p:nvSpPr>
        <p:spPr>
          <a:xfrm>
            <a:off x="7722773" y="3383999"/>
            <a:ext cx="193869" cy="916309"/>
          </a:xfrm>
          <a:prstGeom prst="rightBrace">
            <a:avLst>
              <a:gd name="adj1" fmla="val 46454"/>
              <a:gd name="adj2" fmla="val 50000"/>
            </a:avLst>
          </a:prstGeom>
          <a:ln/>
          <a:effectLst/>
        </p:spPr>
        <p:style>
          <a:lnRef idx="3">
            <a:schemeClr val="accent2"/>
          </a:lnRef>
          <a:fillRef idx="0">
            <a:schemeClr val="accent2"/>
          </a:fillRef>
          <a:effectRef idx="2">
            <a:schemeClr val="accent2"/>
          </a:effectRef>
          <a:fontRef idx="minor">
            <a:schemeClr val="tx1"/>
          </a:fontRef>
        </p:style>
        <p:txBody>
          <a:bodyPr rtlCol="0" anchor="ctr"/>
          <a:lstStyle/>
          <a:p>
            <a:pPr algn="ctr"/>
            <a:endParaRPr kumimoji="1" lang="ja-JP" altLang="en-US" dirty="0"/>
          </a:p>
        </p:txBody>
      </p:sp>
      <p:sp>
        <p:nvSpPr>
          <p:cNvPr id="10" name="テキスト ボックス 9"/>
          <p:cNvSpPr txBox="1"/>
          <p:nvPr/>
        </p:nvSpPr>
        <p:spPr>
          <a:xfrm>
            <a:off x="7961514" y="3724914"/>
            <a:ext cx="1671145" cy="253916"/>
          </a:xfrm>
          <a:prstGeom prst="rect">
            <a:avLst/>
          </a:prstGeom>
          <a:noFill/>
        </p:spPr>
        <p:txBody>
          <a:bodyPr wrap="square" rtlCol="0">
            <a:spAutoFit/>
          </a:bodyPr>
          <a:lstStyle/>
          <a:p>
            <a:r>
              <a:rPr kumimoji="1" lang="ja-JP" altLang="en-US" sz="1050" dirty="0" smtClean="0"/>
              <a:t>インフィード表示領域</a:t>
            </a:r>
            <a:endParaRPr kumimoji="1" lang="ja-JP" altLang="en-US" sz="1050" dirty="0"/>
          </a:p>
        </p:txBody>
      </p:sp>
      <p:pic>
        <p:nvPicPr>
          <p:cNvPr id="205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15595" y="1529965"/>
            <a:ext cx="1630178" cy="38447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16" name="グループ化 47"/>
          <p:cNvGrpSpPr>
            <a:grpSpLocks/>
          </p:cNvGrpSpPr>
          <p:nvPr/>
        </p:nvGrpSpPr>
        <p:grpSpPr bwMode="auto">
          <a:xfrm>
            <a:off x="5842874" y="4291055"/>
            <a:ext cx="2036899" cy="257197"/>
            <a:chOff x="5621664" y="6552778"/>
            <a:chExt cx="1296130" cy="237502"/>
          </a:xfrm>
        </p:grpSpPr>
        <p:sp>
          <p:nvSpPr>
            <p:cNvPr id="17" name="フリーフォーム 16"/>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フリーフォーム 17"/>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1" name="角丸四角形吹き出し 10"/>
          <p:cNvSpPr/>
          <p:nvPr/>
        </p:nvSpPr>
        <p:spPr>
          <a:xfrm>
            <a:off x="7819707" y="3125405"/>
            <a:ext cx="1663586" cy="272415"/>
          </a:xfrm>
          <a:prstGeom prst="wedgeRoundRectCallout">
            <a:avLst>
              <a:gd name="adj1" fmla="val -62371"/>
              <a:gd name="adj2" fmla="val 203294"/>
              <a:gd name="adj3" fmla="val 16667"/>
            </a:avLst>
          </a:prstGeom>
          <a:ln w="12700">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000" dirty="0" smtClean="0">
                <a:solidFill>
                  <a:schemeClr val="tx1">
                    <a:lumMod val="65000"/>
                    <a:lumOff val="35000"/>
                  </a:schemeClr>
                </a:solidFill>
              </a:rPr>
              <a:t>画像とテキストで表示</a:t>
            </a:r>
            <a:endParaRPr lang="ja-JP" altLang="en-US" sz="1000" dirty="0">
              <a:solidFill>
                <a:schemeClr val="tx1">
                  <a:lumMod val="65000"/>
                  <a:lumOff val="35000"/>
                </a:schemeClr>
              </a:solidFill>
            </a:endParaRPr>
          </a:p>
        </p:txBody>
      </p:sp>
      <p:sp>
        <p:nvSpPr>
          <p:cNvPr id="19" name="Rectangle 8"/>
          <p:cNvSpPr>
            <a:spLocks noChangeArrowheads="1"/>
          </p:cNvSpPr>
          <p:nvPr/>
        </p:nvSpPr>
        <p:spPr bwMode="auto">
          <a:xfrm>
            <a:off x="5962688" y="3829686"/>
            <a:ext cx="1710094" cy="470623"/>
          </a:xfrm>
          <a:prstGeom prst="rect">
            <a:avLst/>
          </a:prstGeom>
          <a:noFill/>
          <a:ln>
            <a:headEnd/>
            <a:tailEnd/>
          </a:ln>
        </p:spPr>
        <p:style>
          <a:lnRef idx="2">
            <a:schemeClr val="accent2"/>
          </a:lnRef>
          <a:fillRef idx="1">
            <a:schemeClr val="lt1"/>
          </a:fillRef>
          <a:effectRef idx="0">
            <a:schemeClr val="accent2"/>
          </a:effectRef>
          <a:fontRef idx="minor">
            <a:schemeClr val="dk1"/>
          </a:fontRef>
        </p:style>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35281402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 name="テキスト プレースホルダー 23"/>
          <p:cNvSpPr txBox="1">
            <a:spLocks/>
          </p:cNvSpPr>
          <p:nvPr/>
        </p:nvSpPr>
        <p:spPr>
          <a:xfrm>
            <a:off x="5108027" y="1035320"/>
            <a:ext cx="4489115"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a:t>【SP</a:t>
            </a:r>
            <a:r>
              <a:rPr lang="ja-JP" altLang="en-US" dirty="0"/>
              <a:t>：＠ｃｏｓｍｅ総合トップ</a:t>
            </a:r>
            <a:r>
              <a:rPr lang="en-US" altLang="ja-JP" dirty="0"/>
              <a:t>】</a:t>
            </a:r>
          </a:p>
        </p:txBody>
      </p:sp>
      <p:sp>
        <p:nvSpPr>
          <p:cNvPr id="2" name="タイトル 1"/>
          <p:cNvSpPr>
            <a:spLocks noGrp="1"/>
          </p:cNvSpPr>
          <p:nvPr>
            <p:ph type="title"/>
          </p:nvPr>
        </p:nvSpPr>
        <p:spPr/>
        <p:txBody>
          <a:bodyPr/>
          <a:lstStyle/>
          <a:p>
            <a:r>
              <a:rPr lang="ja-JP" altLang="en-US" dirty="0" smtClean="0"/>
              <a:t>［</a:t>
            </a:r>
            <a:r>
              <a:rPr lang="en-US" altLang="ja-JP" dirty="0"/>
              <a:t>SP</a:t>
            </a:r>
            <a:r>
              <a:rPr lang="ja-JP" altLang="en-US" dirty="0" smtClean="0"/>
              <a:t>］トップインフィードビッグ</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19</a:t>
            </a:fld>
            <a:endParaRPr lang="ja-JP" altLang="en-US" dirty="0"/>
          </a:p>
        </p:txBody>
      </p:sp>
      <p:sp>
        <p:nvSpPr>
          <p:cNvPr id="6" name="テキスト プレースホルダー 5"/>
          <p:cNvSpPr>
            <a:spLocks noGrp="1"/>
          </p:cNvSpPr>
          <p:nvPr>
            <p:ph type="body" sz="quarter" idx="17"/>
          </p:nvPr>
        </p:nvSpPr>
        <p:spPr>
          <a:xfrm>
            <a:off x="331200" y="1084923"/>
            <a:ext cx="4508067" cy="1132155"/>
          </a:xfrm>
        </p:spPr>
        <p:txBody>
          <a:bodyPr/>
          <a:lstStyle/>
          <a:p>
            <a:pPr algn="ctr"/>
            <a:r>
              <a:rPr lang="ja-JP" altLang="en-US" dirty="0" smtClean="0"/>
              <a:t>スマートフォン版</a:t>
            </a:r>
            <a:r>
              <a:rPr lang="ja-JP" altLang="en-US" dirty="0"/>
              <a:t>＠ｃｏｓｍｅトップページ</a:t>
            </a:r>
            <a:r>
              <a:rPr lang="ja-JP" altLang="en-US" dirty="0" smtClean="0"/>
              <a:t>で</a:t>
            </a:r>
            <a:endParaRPr lang="en-US" altLang="ja-JP" dirty="0" smtClean="0"/>
          </a:p>
          <a:p>
            <a:pPr algn="ctr"/>
            <a:r>
              <a:rPr lang="ja-JP" altLang="en-US" dirty="0" smtClean="0"/>
              <a:t>メインビジュアル</a:t>
            </a:r>
            <a:r>
              <a:rPr lang="ja-JP" altLang="en-US" dirty="0"/>
              <a:t>に次ぐ表示領域が占有</a:t>
            </a:r>
            <a:r>
              <a:rPr lang="ja-JP" altLang="en-US" dirty="0" smtClean="0"/>
              <a:t>できる</a:t>
            </a:r>
            <a:endParaRPr lang="en-US" altLang="ja-JP" dirty="0" smtClean="0"/>
          </a:p>
          <a:p>
            <a:pPr algn="ctr"/>
            <a:r>
              <a:rPr lang="ja-JP" altLang="en-US" dirty="0" smtClean="0">
                <a:solidFill>
                  <a:srgbClr val="FF5574"/>
                </a:solidFill>
              </a:rPr>
              <a:t>ビジュアル型</a:t>
            </a:r>
            <a:r>
              <a:rPr lang="ja-JP" altLang="en-US" dirty="0">
                <a:solidFill>
                  <a:srgbClr val="FF5574"/>
                </a:solidFill>
              </a:rPr>
              <a:t>インフィード広告。</a:t>
            </a:r>
          </a:p>
          <a:p>
            <a:pPr algn="ctr"/>
            <a:r>
              <a:rPr lang="ja-JP" altLang="en-US" dirty="0"/>
              <a:t>イメージ訴求力が高い</a:t>
            </a:r>
            <a:r>
              <a:rPr lang="ja-JP" altLang="en-US" dirty="0" smtClean="0"/>
              <a:t>メニュー</a:t>
            </a:r>
            <a:r>
              <a:rPr lang="ja-JP" altLang="en-US" dirty="0"/>
              <a:t>なので</a:t>
            </a:r>
            <a:endParaRPr lang="en-US" altLang="ja-JP" dirty="0" smtClean="0"/>
          </a:p>
          <a:p>
            <a:pPr algn="ctr"/>
            <a:r>
              <a:rPr lang="ja-JP" altLang="en-US" dirty="0" smtClean="0">
                <a:solidFill>
                  <a:srgbClr val="FF5574"/>
                </a:solidFill>
              </a:rPr>
              <a:t>ブランド</a:t>
            </a:r>
            <a:r>
              <a:rPr lang="ja-JP" altLang="en-US" dirty="0">
                <a:solidFill>
                  <a:srgbClr val="FF5574"/>
                </a:solidFill>
              </a:rPr>
              <a:t>認知</a:t>
            </a:r>
            <a:r>
              <a:rPr lang="ja-JP" altLang="en-US" dirty="0"/>
              <a:t>、</a:t>
            </a:r>
            <a:r>
              <a:rPr lang="ja-JP" altLang="en-US" dirty="0">
                <a:solidFill>
                  <a:srgbClr val="FF5574"/>
                </a:solidFill>
              </a:rPr>
              <a:t>プロモーション</a:t>
            </a:r>
            <a:r>
              <a:rPr lang="ja-JP" altLang="en-US" dirty="0"/>
              <a:t>に最適です。</a:t>
            </a:r>
          </a:p>
        </p:txBody>
      </p:sp>
      <p:sp>
        <p:nvSpPr>
          <p:cNvPr id="11" name="テキスト プレースホルダー 10"/>
          <p:cNvSpPr>
            <a:spLocks noGrp="1"/>
          </p:cNvSpPr>
          <p:nvPr>
            <p:ph type="body" sz="quarter" idx="19"/>
          </p:nvPr>
        </p:nvSpPr>
        <p:spPr/>
        <p:txBody>
          <a:bodyPr/>
          <a:lstStyle/>
          <a:p>
            <a:pPr lvl="0"/>
            <a:r>
              <a:rPr lang="ja-JP" altLang="en-US" dirty="0"/>
              <a:t>注意事項</a:t>
            </a:r>
            <a:endParaRPr lang="en-US" altLang="ja-JP" dirty="0"/>
          </a:p>
          <a:p>
            <a:pPr lvl="1">
              <a:defRPr/>
            </a:pPr>
            <a:r>
              <a:rPr lang="en-US" altLang="ja-JP" dirty="0" smtClean="0"/>
              <a:t>1</a:t>
            </a:r>
            <a:r>
              <a:rPr lang="ja-JP" altLang="en-US" dirty="0"/>
              <a:t>週間あたり</a:t>
            </a:r>
            <a:r>
              <a:rPr lang="ja-JP" altLang="en-US" dirty="0" smtClean="0"/>
              <a:t>最低</a:t>
            </a:r>
            <a:r>
              <a:rPr lang="en-US" altLang="ja-JP" dirty="0" smtClean="0"/>
              <a:t>300,000imp</a:t>
            </a:r>
            <a:r>
              <a:rPr lang="ja-JP" altLang="en-US" dirty="0"/>
              <a:t>からご購入いただけます。</a:t>
            </a:r>
            <a:endParaRPr lang="en-US" altLang="ja-JP" dirty="0"/>
          </a:p>
          <a:p>
            <a:pPr lvl="1">
              <a:defRPr/>
            </a:pPr>
            <a:r>
              <a:rPr lang="ja-JP" altLang="en-US" dirty="0"/>
              <a:t>想定</a:t>
            </a:r>
            <a:r>
              <a:rPr lang="en-US" altLang="ja-JP" dirty="0"/>
              <a:t>CTR</a:t>
            </a:r>
            <a:r>
              <a:rPr lang="ja-JP" altLang="en-US" dirty="0"/>
              <a:t>は数値を</a:t>
            </a:r>
            <a:r>
              <a:rPr lang="ja-JP" altLang="en-US" u="sng" dirty="0"/>
              <a:t>保証するものではございません</a:t>
            </a:r>
            <a:r>
              <a:rPr lang="ja-JP" altLang="en-US" dirty="0"/>
              <a:t>のでご了承ください</a:t>
            </a:r>
            <a:r>
              <a:rPr lang="ja-JP" altLang="en-US" dirty="0" smtClean="0"/>
              <a:t>。</a:t>
            </a:r>
            <a:endParaRPr lang="en-US" altLang="ja-JP" dirty="0" smtClean="0"/>
          </a:p>
          <a:p>
            <a:pPr lvl="1">
              <a:defRPr/>
            </a:pPr>
            <a:r>
              <a:rPr lang="ja-JP" altLang="en-US" dirty="0"/>
              <a:t>入稿画像・広告クレジット・広告テキスト</a:t>
            </a:r>
            <a:r>
              <a:rPr lang="en-US" altLang="ja-JP" dirty="0"/>
              <a:t>3</a:t>
            </a:r>
            <a:r>
              <a:rPr lang="ja-JP" altLang="en-US" dirty="0"/>
              <a:t>点</a:t>
            </a:r>
            <a:r>
              <a:rPr lang="en-US" altLang="ja-JP" dirty="0"/>
              <a:t>1</a:t>
            </a:r>
            <a:r>
              <a:rPr lang="ja-JP" altLang="en-US" dirty="0"/>
              <a:t>組で</a:t>
            </a:r>
            <a:r>
              <a:rPr lang="en-US" altLang="ja-JP" dirty="0"/>
              <a:t>1</a:t>
            </a:r>
            <a:r>
              <a:rPr lang="ja-JP" altLang="en-US" dirty="0"/>
              <a:t>原稿とします。必ず</a:t>
            </a:r>
            <a:r>
              <a:rPr lang="en-US" altLang="ja-JP" dirty="0"/>
              <a:t>3</a:t>
            </a:r>
            <a:r>
              <a:rPr lang="ja-JP" altLang="en-US" dirty="0"/>
              <a:t>点</a:t>
            </a:r>
            <a:r>
              <a:rPr lang="en-US" altLang="ja-JP" dirty="0"/>
              <a:t>1</a:t>
            </a:r>
            <a:r>
              <a:rPr lang="ja-JP" altLang="en-US" dirty="0"/>
              <a:t>組でご入稿ください。差換え・複数原稿希望・オプティマイズ配信の場合も</a:t>
            </a:r>
            <a:r>
              <a:rPr lang="en-US" altLang="ja-JP" dirty="0"/>
              <a:t>3</a:t>
            </a:r>
            <a:r>
              <a:rPr lang="ja-JP" altLang="en-US" dirty="0"/>
              <a:t>点</a:t>
            </a:r>
            <a:r>
              <a:rPr lang="en-US" altLang="ja-JP" dirty="0"/>
              <a:t>1</a:t>
            </a:r>
            <a:r>
              <a:rPr lang="ja-JP" altLang="en-US" dirty="0"/>
              <a:t>組で</a:t>
            </a:r>
            <a:r>
              <a:rPr lang="en-US" altLang="ja-JP" dirty="0"/>
              <a:t>1</a:t>
            </a:r>
            <a:r>
              <a:rPr lang="ja-JP" altLang="en-US" dirty="0"/>
              <a:t>原稿としご入稿ください。</a:t>
            </a:r>
          </a:p>
          <a:p>
            <a:pPr lvl="1">
              <a:defRPr/>
            </a:pPr>
            <a:r>
              <a:rPr lang="ja-JP" altLang="en-US" dirty="0"/>
              <a:t>株式会社アイスタイルの掲載基準にそぐわない内容の原稿は修正して頂く場合がございます。</a:t>
            </a:r>
          </a:p>
        </p:txBody>
      </p:sp>
      <p:sp>
        <p:nvSpPr>
          <p:cNvPr id="13" name="テキスト プレースホルダー 12"/>
          <p:cNvSpPr>
            <a:spLocks noGrp="1"/>
          </p:cNvSpPr>
          <p:nvPr>
            <p:ph type="body" sz="quarter" idx="21"/>
          </p:nvPr>
        </p:nvSpPr>
        <p:spPr/>
        <p:txBody>
          <a:bodyPr/>
          <a:lstStyle/>
          <a:p>
            <a:pPr lvl="1"/>
            <a:endParaRPr lang="en-US" altLang="ja-JP" dirty="0"/>
          </a:p>
          <a:p>
            <a:pPr lvl="1"/>
            <a:r>
              <a:rPr lang="ja-JP" altLang="en-US" dirty="0"/>
              <a:t>ページデザイン、バナー掲載位置は変更になる場合があります。また、新サイトや新コンテンツの追加、変更に伴いバナーの掲載面が追加、変更となる場合がございます。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a:t>
            </a:r>
          </a:p>
        </p:txBody>
      </p:sp>
      <p:graphicFrame>
        <p:nvGraphicFramePr>
          <p:cNvPr id="35" name="表 34"/>
          <p:cNvGraphicFramePr>
            <a:graphicFrameLocks noGrp="1"/>
          </p:cNvGraphicFramePr>
          <p:nvPr>
            <p:extLst>
              <p:ext uri="{D42A27DB-BD31-4B8C-83A1-F6EECF244321}">
                <p14:modId xmlns:p14="http://schemas.microsoft.com/office/powerpoint/2010/main" val="1098697961"/>
              </p:ext>
            </p:extLst>
          </p:nvPr>
        </p:nvGraphicFramePr>
        <p:xfrm>
          <a:off x="276224" y="2628400"/>
          <a:ext cx="4676776" cy="546600"/>
        </p:xfrm>
        <a:graphic>
          <a:graphicData uri="http://schemas.openxmlformats.org/drawingml/2006/table">
            <a:tbl>
              <a:tblPr/>
              <a:tblGrid>
                <a:gridCol w="1656730"/>
                <a:gridCol w="675704"/>
                <a:gridCol w="160590"/>
                <a:gridCol w="309862"/>
                <a:gridCol w="312515"/>
                <a:gridCol w="526087"/>
                <a:gridCol w="780854"/>
                <a:gridCol w="254434"/>
              </a:tblGrid>
              <a:tr h="180975">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メニュー名</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インプレッション</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単価</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販売価格</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r>
              <a:tr h="365625">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トップインフィードビッグ</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300,000 </a:t>
                      </a:r>
                    </a:p>
                  </a:txBody>
                  <a:tcPr marL="9523" marR="9523" marT="9527"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9523" marR="9523" marT="9527"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p>
                  </a:txBody>
                  <a:tcPr marL="9523" marR="9523" marT="9527"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9523" marR="9523" marT="9527"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chemeClr val="tx1">
                              <a:lumMod val="65000"/>
                              <a:lumOff val="35000"/>
                            </a:schemeClr>
                          </a:solidFill>
                          <a:effectLst/>
                          <a:latin typeface="+mn-ea"/>
                          <a:ea typeface="+mn-ea"/>
                        </a:rPr>
                        <a:t>¥0.900</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en-US" altLang="ja-JP" sz="800" b="0" i="0" u="none" strike="noStrike">
                          <a:solidFill>
                            <a:schemeClr val="tx1">
                              <a:lumMod val="65000"/>
                              <a:lumOff val="35000"/>
                            </a:schemeClr>
                          </a:solidFill>
                          <a:effectLst/>
                          <a:latin typeface="+mn-ea"/>
                          <a:ea typeface="+mn-ea"/>
                        </a:rPr>
                        <a:t>¥270,000</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9523" marR="9523" marT="9527"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graphicFrame>
        <p:nvGraphicFramePr>
          <p:cNvPr id="36" name="表 35"/>
          <p:cNvGraphicFramePr>
            <a:graphicFrameLocks noGrp="1"/>
          </p:cNvGraphicFramePr>
          <p:nvPr>
            <p:extLst>
              <p:ext uri="{D42A27DB-BD31-4B8C-83A1-F6EECF244321}">
                <p14:modId xmlns:p14="http://schemas.microsoft.com/office/powerpoint/2010/main" val="3077963919"/>
              </p:ext>
            </p:extLst>
          </p:nvPr>
        </p:nvGraphicFramePr>
        <p:xfrm>
          <a:off x="331200" y="3384000"/>
          <a:ext cx="4586019" cy="1990725"/>
        </p:xfrm>
        <a:graphic>
          <a:graphicData uri="http://schemas.openxmlformats.org/drawingml/2006/table">
            <a:tbl>
              <a:tblPr>
                <a:tableStyleId>{2D5ABB26-0587-4C30-8999-92F81FD0307C}</a:tableStyleId>
              </a:tblPr>
              <a:tblGrid>
                <a:gridCol w="992775"/>
                <a:gridCol w="3593244"/>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スマートフォン版総合トップフィードエリア部分</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想定</a:t>
                      </a:r>
                      <a:r>
                        <a:rPr lang="en-US" sz="800" u="none" strike="noStrike" dirty="0">
                          <a:solidFill>
                            <a:schemeClr val="tx1">
                              <a:lumMod val="65000"/>
                              <a:lumOff val="35000"/>
                            </a:schemeClr>
                          </a:solidFill>
                          <a:effectLst/>
                          <a:latin typeface="+mn-ea"/>
                          <a:ea typeface="+mn-ea"/>
                        </a:rPr>
                        <a:t>CTR</a:t>
                      </a:r>
                      <a:endParaRPr 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0.30%</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入稿画像</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smtClean="0">
                          <a:solidFill>
                            <a:schemeClr val="tx1">
                              <a:lumMod val="65000"/>
                              <a:lumOff val="35000"/>
                            </a:schemeClr>
                          </a:solidFill>
                          <a:effectLst/>
                          <a:latin typeface="+mn-ea"/>
                          <a:ea typeface="+mn-ea"/>
                        </a:rPr>
                        <a:t>W600×H314px</a:t>
                      </a:r>
                      <a:r>
                        <a:rPr lang="ja-JP" altLang="en-US" sz="800" u="none" strike="noStrike" dirty="0" smtClean="0">
                          <a:solidFill>
                            <a:schemeClr val="tx1">
                              <a:lumMod val="65000"/>
                              <a:lumOff val="35000"/>
                            </a:schemeClr>
                          </a:solidFill>
                          <a:effectLst/>
                          <a:latin typeface="+mn-ea"/>
                          <a:ea typeface="+mn-ea"/>
                        </a:rPr>
                        <a:t>（枠線か白背景と区別できる色での塗りつぶし必須）</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b="0" i="0" u="none" strike="noStrike" dirty="0" smtClean="0">
                          <a:solidFill>
                            <a:schemeClr val="tx1">
                              <a:lumMod val="65000"/>
                              <a:lumOff val="35000"/>
                            </a:schemeClr>
                          </a:solidFill>
                          <a:effectLst/>
                          <a:latin typeface="+mn-ea"/>
                          <a:ea typeface="+mn-ea"/>
                        </a:rPr>
                        <a:t>広告クレジット</a:t>
                      </a:r>
                      <a:r>
                        <a:rPr lang="en-US" altLang="ja-JP" sz="800" b="0" i="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［広告主名 または ブランド名］合計</a:t>
                      </a:r>
                      <a:r>
                        <a:rPr lang="en-US" altLang="ja-JP" sz="800" u="none" strike="noStrike" dirty="0" smtClean="0">
                          <a:solidFill>
                            <a:schemeClr val="tx1">
                              <a:lumMod val="65000"/>
                              <a:lumOff val="35000"/>
                            </a:schemeClr>
                          </a:solidFill>
                          <a:effectLst/>
                          <a:latin typeface="+mn-ea"/>
                          <a:ea typeface="+mn-ea"/>
                        </a:rPr>
                        <a:t>50byte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25</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b="0" i="0" u="none" strike="noStrike" dirty="0" smtClean="0">
                          <a:solidFill>
                            <a:schemeClr val="tx1">
                              <a:lumMod val="65000"/>
                              <a:lumOff val="35000"/>
                            </a:schemeClr>
                          </a:solidFill>
                          <a:effectLst/>
                          <a:latin typeface="+mn-ea"/>
                          <a:ea typeface="+mn-ea"/>
                        </a:rPr>
                        <a:t>【PR】</a:t>
                      </a:r>
                      <a:r>
                        <a:rPr lang="ja-JP" altLang="en-US" sz="800" b="0" i="0" u="none" strike="noStrike" dirty="0" smtClean="0">
                          <a:solidFill>
                            <a:schemeClr val="tx1">
                              <a:lumMod val="65000"/>
                              <a:lumOff val="35000"/>
                            </a:schemeClr>
                          </a:solidFill>
                          <a:effectLst/>
                          <a:latin typeface="+mn-ea"/>
                          <a:ea typeface="+mn-ea"/>
                        </a:rPr>
                        <a:t>に続いて表示します。提供元がユーザーに認識できる範囲で略称可。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b="0" i="0" u="none" strike="noStrike" dirty="0" smtClean="0">
                          <a:solidFill>
                            <a:schemeClr val="tx1">
                              <a:lumMod val="65000"/>
                              <a:lumOff val="35000"/>
                            </a:schemeClr>
                          </a:solidFill>
                          <a:effectLst/>
                          <a:latin typeface="+mn-ea"/>
                          <a:ea typeface="+mn-ea"/>
                        </a:rPr>
                        <a:t>広告テキスト</a:t>
                      </a:r>
                      <a:r>
                        <a:rPr lang="en-US" altLang="ja-JP" sz="800" b="0" i="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［キャッチ</a:t>
                      </a:r>
                      <a:r>
                        <a:rPr lang="ja-JP" altLang="en-US" sz="800" u="none" strike="noStrike" dirty="0" smtClean="0">
                          <a:solidFill>
                            <a:schemeClr val="tx1">
                              <a:lumMod val="65000"/>
                              <a:lumOff val="35000"/>
                            </a:schemeClr>
                          </a:solidFill>
                          <a:effectLst/>
                          <a:latin typeface="+mn-ea"/>
                          <a:ea typeface="+mn-ea"/>
                        </a:rPr>
                        <a:t>］合計</a:t>
                      </a:r>
                      <a:r>
                        <a:rPr lang="en-US" altLang="ja-JP" sz="800" u="none" strike="noStrike" dirty="0" smtClean="0">
                          <a:solidFill>
                            <a:schemeClr val="tx1">
                              <a:lumMod val="65000"/>
                              <a:lumOff val="35000"/>
                            </a:schemeClr>
                          </a:solidFill>
                          <a:effectLst/>
                          <a:latin typeface="+mn-ea"/>
                          <a:ea typeface="+mn-ea"/>
                        </a:rPr>
                        <a:t>80byte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40</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画像容量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a:solidFill>
                            <a:schemeClr val="tx1">
                              <a:lumMod val="65000"/>
                              <a:lumOff val="35000"/>
                            </a:schemeClr>
                          </a:solidFill>
                          <a:effectLst/>
                          <a:latin typeface="+mn-ea"/>
                          <a:ea typeface="+mn-ea"/>
                        </a:rPr>
                        <a:t>以内　（</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アニメーション</a:t>
                      </a:r>
                      <a:r>
                        <a:rPr lang="ja-JP" altLang="en-US" sz="800" u="none" strike="noStrike" dirty="0" smtClean="0">
                          <a:solidFill>
                            <a:schemeClr val="tx1">
                              <a:lumMod val="65000"/>
                              <a:lumOff val="35000"/>
                            </a:schemeClr>
                          </a:solidFill>
                          <a:effectLst/>
                          <a:latin typeface="+mn-ea"/>
                          <a:ea typeface="+mn-ea"/>
                        </a:rPr>
                        <a:t>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使用不可文字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半角カナ、一部半角記号、機種依存文字</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詳細は別紙「掲載における注意事項・レギュレーション」参照</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bl>
          </a:graphicData>
        </a:graphic>
      </p:graphicFrame>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1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48994" y="1444240"/>
            <a:ext cx="1688371" cy="39820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9" name="Rectangle 8"/>
          <p:cNvSpPr>
            <a:spLocks noChangeArrowheads="1"/>
          </p:cNvSpPr>
          <p:nvPr/>
        </p:nvSpPr>
        <p:spPr bwMode="auto">
          <a:xfrm>
            <a:off x="6527272" y="4289538"/>
            <a:ext cx="1710094" cy="1054206"/>
          </a:xfrm>
          <a:prstGeom prst="rect">
            <a:avLst/>
          </a:prstGeom>
          <a:noFill/>
          <a:ln>
            <a:headEnd/>
            <a:tailEnd/>
          </a:ln>
        </p:spPr>
        <p:style>
          <a:lnRef idx="2">
            <a:schemeClr val="accent2"/>
          </a:lnRef>
          <a:fillRef idx="1">
            <a:schemeClr val="lt1"/>
          </a:fillRef>
          <a:effectRef idx="0">
            <a:schemeClr val="accent2"/>
          </a:effectRef>
          <a:fontRef idx="minor">
            <a:schemeClr val="dk1"/>
          </a:fontRef>
        </p:style>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grpSp>
        <p:nvGrpSpPr>
          <p:cNvPr id="30" name="グループ化 47"/>
          <p:cNvGrpSpPr>
            <a:grpSpLocks/>
          </p:cNvGrpSpPr>
          <p:nvPr/>
        </p:nvGrpSpPr>
        <p:grpSpPr bwMode="auto">
          <a:xfrm>
            <a:off x="6358716" y="3712798"/>
            <a:ext cx="2036899" cy="257197"/>
            <a:chOff x="5621664" y="6552778"/>
            <a:chExt cx="1296130" cy="237502"/>
          </a:xfrm>
        </p:grpSpPr>
        <p:sp>
          <p:nvSpPr>
            <p:cNvPr id="31" name="フリーフォーム 30"/>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フリーフォーム 31"/>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17" name="角丸四角形吹き出し 16"/>
          <p:cNvSpPr/>
          <p:nvPr/>
        </p:nvSpPr>
        <p:spPr>
          <a:xfrm>
            <a:off x="8318096" y="4261168"/>
            <a:ext cx="1279045" cy="459700"/>
          </a:xfrm>
          <a:prstGeom prst="wedgeRoundRectCallout">
            <a:avLst>
              <a:gd name="adj1" fmla="val -65283"/>
              <a:gd name="adj2" fmla="val 84261"/>
              <a:gd name="adj3" fmla="val 16667"/>
            </a:avLst>
          </a:prstGeom>
          <a:ln w="12700">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050" dirty="0" smtClean="0">
                <a:solidFill>
                  <a:schemeClr val="tx1">
                    <a:lumMod val="65000"/>
                    <a:lumOff val="35000"/>
                  </a:schemeClr>
                </a:solidFill>
              </a:rPr>
              <a:t>大型画像と</a:t>
            </a:r>
            <a:endParaRPr lang="en-US" altLang="ja-JP" sz="1050" dirty="0" smtClean="0">
              <a:solidFill>
                <a:schemeClr val="tx1">
                  <a:lumMod val="65000"/>
                  <a:lumOff val="35000"/>
                </a:schemeClr>
              </a:solidFill>
            </a:endParaRPr>
          </a:p>
          <a:p>
            <a:r>
              <a:rPr lang="ja-JP" altLang="en-US" sz="1050" dirty="0" smtClean="0">
                <a:solidFill>
                  <a:schemeClr val="tx1">
                    <a:lumMod val="65000"/>
                    <a:lumOff val="35000"/>
                  </a:schemeClr>
                </a:solidFill>
              </a:rPr>
              <a:t>テキストで表示</a:t>
            </a:r>
            <a:endParaRPr lang="ja-JP" altLang="en-US" sz="1050" dirty="0">
              <a:solidFill>
                <a:schemeClr val="tx1">
                  <a:lumMod val="65000"/>
                  <a:lumOff val="35000"/>
                </a:schemeClr>
              </a:solidFill>
            </a:endParaRPr>
          </a:p>
        </p:txBody>
      </p:sp>
    </p:spTree>
    <p:extLst>
      <p:ext uri="{BB962C8B-B14F-4D97-AF65-F5344CB8AC3E}">
        <p14:creationId xmlns:p14="http://schemas.microsoft.com/office/powerpoint/2010/main" val="4053927991"/>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 name="テキスト プレースホルダー 23"/>
          <p:cNvSpPr txBox="1">
            <a:spLocks/>
          </p:cNvSpPr>
          <p:nvPr/>
        </p:nvSpPr>
        <p:spPr>
          <a:xfrm>
            <a:off x="5108027" y="1035320"/>
            <a:ext cx="4501111"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【SP】</a:t>
            </a:r>
            <a:endParaRPr lang="en-US" altLang="ja-JP" dirty="0"/>
          </a:p>
        </p:txBody>
      </p:sp>
      <p:sp>
        <p:nvSpPr>
          <p:cNvPr id="2" name="タイトル 1"/>
          <p:cNvSpPr>
            <a:spLocks noGrp="1"/>
          </p:cNvSpPr>
          <p:nvPr>
            <p:ph type="title"/>
          </p:nvPr>
        </p:nvSpPr>
        <p:spPr/>
        <p:txBody>
          <a:bodyPr/>
          <a:lstStyle/>
          <a:p>
            <a:r>
              <a:rPr lang="ja-JP" altLang="en-US" dirty="0" smtClean="0"/>
              <a:t>［</a:t>
            </a:r>
            <a:r>
              <a:rPr lang="en-US" altLang="ja-JP" dirty="0" smtClean="0"/>
              <a:t>SP</a:t>
            </a:r>
            <a:r>
              <a:rPr lang="ja-JP" altLang="en-US" dirty="0" smtClean="0"/>
              <a:t>］中面インフィードレギュラー</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20</a:t>
            </a:fld>
            <a:endParaRPr lang="ja-JP" altLang="en-US" dirty="0"/>
          </a:p>
        </p:txBody>
      </p:sp>
      <p:sp>
        <p:nvSpPr>
          <p:cNvPr id="6" name="テキスト プレースホルダー 5"/>
          <p:cNvSpPr>
            <a:spLocks noGrp="1"/>
          </p:cNvSpPr>
          <p:nvPr>
            <p:ph type="body" sz="quarter" idx="19"/>
          </p:nvPr>
        </p:nvSpPr>
        <p:spPr/>
        <p:txBody>
          <a:bodyPr/>
          <a:lstStyle/>
          <a:p>
            <a:pPr lvl="0"/>
            <a:r>
              <a:rPr lang="ja-JP" altLang="en-US" dirty="0"/>
              <a:t>注意事項</a:t>
            </a:r>
            <a:endParaRPr lang="en-US" altLang="ja-JP" dirty="0"/>
          </a:p>
          <a:p>
            <a:pPr lvl="1">
              <a:defRPr/>
            </a:pPr>
            <a:r>
              <a:rPr lang="en-US" altLang="ja-JP" dirty="0" smtClean="0"/>
              <a:t>1</a:t>
            </a:r>
            <a:r>
              <a:rPr lang="ja-JP" altLang="en-US" dirty="0" smtClean="0"/>
              <a:t>週間あたり最低</a:t>
            </a:r>
            <a:r>
              <a:rPr lang="en-US" altLang="ja-JP" dirty="0" smtClean="0">
                <a:latin typeface="+mn-ea"/>
                <a:cs typeface="Meiryo UI" panose="020B0604030504040204" pitchFamily="50" charset="-128"/>
              </a:rPr>
              <a:t>3,000,000</a:t>
            </a:r>
            <a:r>
              <a:rPr lang="en-US" altLang="ja-JP" dirty="0" smtClean="0"/>
              <a:t>imp</a:t>
            </a:r>
            <a:r>
              <a:rPr lang="ja-JP" altLang="en-US" dirty="0" smtClean="0"/>
              <a:t>からご購入いただけます。</a:t>
            </a:r>
            <a:endParaRPr lang="en-US" altLang="ja-JP" dirty="0" smtClean="0"/>
          </a:p>
          <a:p>
            <a:pPr lvl="1">
              <a:defRPr/>
            </a:pPr>
            <a:r>
              <a:rPr lang="ja-JP" altLang="en-US" dirty="0" smtClean="0"/>
              <a:t>想定</a:t>
            </a:r>
            <a:r>
              <a:rPr lang="en-US" altLang="ja-JP" dirty="0"/>
              <a:t>CTR</a:t>
            </a:r>
            <a:r>
              <a:rPr lang="ja-JP" altLang="en-US" dirty="0"/>
              <a:t>は数値を</a:t>
            </a:r>
            <a:r>
              <a:rPr lang="ja-JP" altLang="en-US" u="sng" dirty="0"/>
              <a:t>保証するものではございません</a:t>
            </a:r>
            <a:r>
              <a:rPr lang="ja-JP" altLang="en-US" dirty="0"/>
              <a:t>のでご了承ください。</a:t>
            </a:r>
          </a:p>
          <a:p>
            <a:pPr lvl="1">
              <a:defRPr/>
            </a:pPr>
            <a:r>
              <a:rPr lang="ja-JP" altLang="en-US" dirty="0" smtClean="0"/>
              <a:t>入稿画像・広告クレジット・広告テキスト</a:t>
            </a:r>
            <a:r>
              <a:rPr lang="en-US" altLang="ja-JP" dirty="0" smtClean="0"/>
              <a:t>3</a:t>
            </a:r>
            <a:r>
              <a:rPr lang="ja-JP" altLang="en-US" dirty="0" smtClean="0"/>
              <a:t>点</a:t>
            </a:r>
            <a:r>
              <a:rPr lang="en-US" altLang="ja-JP" dirty="0" smtClean="0"/>
              <a:t>1</a:t>
            </a:r>
            <a:r>
              <a:rPr lang="ja-JP" altLang="en-US" dirty="0" smtClean="0"/>
              <a:t>組で</a:t>
            </a:r>
            <a:r>
              <a:rPr lang="en-US" altLang="ja-JP" dirty="0" smtClean="0"/>
              <a:t>1</a:t>
            </a:r>
            <a:r>
              <a:rPr lang="ja-JP" altLang="en-US" dirty="0" smtClean="0"/>
              <a:t>原稿とします。必ず</a:t>
            </a:r>
            <a:r>
              <a:rPr lang="en-US" altLang="ja-JP" dirty="0" smtClean="0"/>
              <a:t>3</a:t>
            </a:r>
            <a:r>
              <a:rPr lang="ja-JP" altLang="en-US" dirty="0" smtClean="0"/>
              <a:t>点</a:t>
            </a:r>
            <a:r>
              <a:rPr lang="en-US" altLang="ja-JP" dirty="0" smtClean="0"/>
              <a:t>1</a:t>
            </a:r>
            <a:r>
              <a:rPr lang="ja-JP" altLang="en-US" dirty="0" smtClean="0"/>
              <a:t>組でご入稿ください。差換え・複数原稿希望・オプティマイズ配信の場合も</a:t>
            </a:r>
            <a:r>
              <a:rPr lang="en-US" altLang="ja-JP" dirty="0" smtClean="0"/>
              <a:t>3</a:t>
            </a:r>
            <a:r>
              <a:rPr lang="ja-JP" altLang="en-US" dirty="0" smtClean="0"/>
              <a:t>点</a:t>
            </a:r>
            <a:r>
              <a:rPr lang="en-US" altLang="ja-JP" dirty="0" smtClean="0"/>
              <a:t>1</a:t>
            </a:r>
            <a:r>
              <a:rPr lang="ja-JP" altLang="en-US" dirty="0" smtClean="0"/>
              <a:t>組で</a:t>
            </a:r>
            <a:r>
              <a:rPr lang="en-US" altLang="ja-JP" dirty="0" smtClean="0"/>
              <a:t>1</a:t>
            </a:r>
            <a:r>
              <a:rPr lang="ja-JP" altLang="en-US" dirty="0" smtClean="0"/>
              <a:t>原稿としご入稿ください。</a:t>
            </a:r>
            <a:endParaRPr lang="en-US" altLang="ja-JP" dirty="0" smtClean="0"/>
          </a:p>
          <a:p>
            <a:pPr lvl="1">
              <a:defRPr/>
            </a:pPr>
            <a:r>
              <a:rPr lang="ja-JP" altLang="en-US" dirty="0" smtClean="0"/>
              <a:t>株式</a:t>
            </a:r>
            <a:r>
              <a:rPr lang="ja-JP" altLang="en-US" dirty="0"/>
              <a:t>会社アイスタイルの掲載基準にそぐわない内容の原稿は修正して頂く場合がございます。</a:t>
            </a:r>
          </a:p>
        </p:txBody>
      </p:sp>
      <p:sp>
        <p:nvSpPr>
          <p:cNvPr id="8" name="テキスト プレースホルダー 7"/>
          <p:cNvSpPr>
            <a:spLocks noGrp="1"/>
          </p:cNvSpPr>
          <p:nvPr>
            <p:ph type="body" sz="quarter" idx="21"/>
          </p:nvPr>
        </p:nvSpPr>
        <p:spPr/>
        <p:txBody>
          <a:bodyPr/>
          <a:lstStyle/>
          <a:p>
            <a:pPr lvl="1"/>
            <a:endParaRPr lang="en-US" altLang="ja-JP" dirty="0"/>
          </a:p>
          <a:p>
            <a:pPr lvl="1"/>
            <a:r>
              <a:rPr lang="ja-JP" altLang="en-US" dirty="0"/>
              <a:t>ページデザイン、バナー掲載位置は変更になる場合があります。また、新サイトや新コンテンツの追加、変更に伴いバナーの掲載面が追加、変更となる場合がございます。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a:t>
            </a:r>
            <a:r>
              <a:rPr lang="ja-JP" altLang="en-US" dirty="0" smtClean="0"/>
              <a:t>。</a:t>
            </a:r>
            <a:endParaRPr lang="en-US" altLang="ja-JP" dirty="0" smtClean="0"/>
          </a:p>
          <a:p>
            <a:pPr lvl="1"/>
            <a:r>
              <a:rPr lang="ja-JP" altLang="en-US" dirty="0" smtClean="0"/>
              <a:t>掲載位置は変更になる可能性がございます。</a:t>
            </a:r>
            <a:endParaRPr lang="ja-JP" altLang="en-US" dirty="0"/>
          </a:p>
        </p:txBody>
      </p:sp>
      <p:graphicFrame>
        <p:nvGraphicFramePr>
          <p:cNvPr id="22" name="表 21"/>
          <p:cNvGraphicFramePr>
            <a:graphicFrameLocks noGrp="1"/>
          </p:cNvGraphicFramePr>
          <p:nvPr>
            <p:extLst>
              <p:ext uri="{D42A27DB-BD31-4B8C-83A1-F6EECF244321}">
                <p14:modId xmlns:p14="http://schemas.microsoft.com/office/powerpoint/2010/main" val="1633120564"/>
              </p:ext>
            </p:extLst>
          </p:nvPr>
        </p:nvGraphicFramePr>
        <p:xfrm>
          <a:off x="331200" y="3384000"/>
          <a:ext cx="4586019" cy="1990725"/>
        </p:xfrm>
        <a:graphic>
          <a:graphicData uri="http://schemas.openxmlformats.org/drawingml/2006/table">
            <a:tbl>
              <a:tblPr>
                <a:tableStyleId>{2D5ABB26-0587-4C30-8999-92F81FD0307C}</a:tableStyleId>
              </a:tblPr>
              <a:tblGrid>
                <a:gridCol w="992775"/>
                <a:gridCol w="3593244"/>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スマートフォン版中面フィード部分</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想定</a:t>
                      </a:r>
                      <a:r>
                        <a:rPr lang="en-US" sz="800" u="none" strike="noStrike" dirty="0">
                          <a:solidFill>
                            <a:schemeClr val="tx1">
                              <a:lumMod val="65000"/>
                              <a:lumOff val="35000"/>
                            </a:schemeClr>
                          </a:solidFill>
                          <a:effectLst/>
                          <a:latin typeface="+mn-ea"/>
                          <a:ea typeface="+mn-ea"/>
                        </a:rPr>
                        <a:t>CTR</a:t>
                      </a:r>
                      <a:endParaRPr 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0.05%</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入稿画像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smtClean="0">
                          <a:solidFill>
                            <a:schemeClr val="tx1">
                              <a:lumMod val="65000"/>
                              <a:lumOff val="35000"/>
                            </a:schemeClr>
                          </a:solidFill>
                          <a:effectLst/>
                          <a:latin typeface="+mn-ea"/>
                          <a:ea typeface="+mn-ea"/>
                        </a:rPr>
                        <a:t>W300×H300px</a:t>
                      </a:r>
                      <a:r>
                        <a:rPr lang="ja-JP" altLang="en-US" sz="800" u="none" strike="noStrike" dirty="0" smtClean="0">
                          <a:solidFill>
                            <a:schemeClr val="tx1">
                              <a:lumMod val="65000"/>
                              <a:lumOff val="35000"/>
                            </a:schemeClr>
                          </a:solidFill>
                          <a:effectLst/>
                          <a:latin typeface="+mn-ea"/>
                          <a:ea typeface="+mn-ea"/>
                        </a:rPr>
                        <a:t>（枠線か白背景と区別できる色での塗りつぶし必須）</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b="0" i="0" u="none" strike="noStrike" dirty="0" smtClean="0">
                          <a:solidFill>
                            <a:schemeClr val="tx1">
                              <a:lumMod val="65000"/>
                              <a:lumOff val="35000"/>
                            </a:schemeClr>
                          </a:solidFill>
                          <a:effectLst/>
                          <a:latin typeface="+mn-ea"/>
                          <a:ea typeface="+mn-ea"/>
                        </a:rPr>
                        <a:t>広告クレジット</a:t>
                      </a:r>
                      <a:r>
                        <a:rPr lang="en-US" altLang="ja-JP" sz="800" b="0" i="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［広告主名</a:t>
                      </a:r>
                      <a:r>
                        <a:rPr lang="ja-JP" altLang="en-US" sz="800" u="none" strike="noStrike" baseline="0" dirty="0" smtClean="0">
                          <a:solidFill>
                            <a:schemeClr val="tx1">
                              <a:lumMod val="65000"/>
                              <a:lumOff val="35000"/>
                            </a:schemeClr>
                          </a:solidFill>
                          <a:effectLst/>
                          <a:latin typeface="+mn-ea"/>
                          <a:ea typeface="+mn-ea"/>
                        </a:rPr>
                        <a:t> または </a:t>
                      </a:r>
                      <a:r>
                        <a:rPr lang="ja-JP" altLang="en-US" sz="800" u="none" strike="noStrike" dirty="0" smtClean="0">
                          <a:solidFill>
                            <a:schemeClr val="tx1">
                              <a:lumMod val="65000"/>
                              <a:lumOff val="35000"/>
                            </a:schemeClr>
                          </a:solidFill>
                          <a:effectLst/>
                          <a:latin typeface="+mn-ea"/>
                          <a:ea typeface="+mn-ea"/>
                        </a:rPr>
                        <a:t>ブランド名］合計</a:t>
                      </a:r>
                      <a:r>
                        <a:rPr lang="en-US" altLang="ja-JP" sz="800" u="none" strike="noStrike" dirty="0" smtClean="0">
                          <a:solidFill>
                            <a:schemeClr val="tx1">
                              <a:lumMod val="65000"/>
                              <a:lumOff val="35000"/>
                            </a:schemeClr>
                          </a:solidFill>
                          <a:effectLst/>
                          <a:latin typeface="+mn-ea"/>
                          <a:ea typeface="+mn-ea"/>
                        </a:rPr>
                        <a:t>40byte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20</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b="0" i="0" u="none" strike="noStrike" dirty="0" smtClean="0">
                          <a:solidFill>
                            <a:schemeClr val="tx1">
                              <a:lumMod val="65000"/>
                              <a:lumOff val="35000"/>
                            </a:schemeClr>
                          </a:solidFill>
                          <a:effectLst/>
                          <a:latin typeface="+mn-ea"/>
                          <a:ea typeface="+mn-ea"/>
                        </a:rPr>
                        <a:t>【PR】</a:t>
                      </a:r>
                      <a:r>
                        <a:rPr lang="ja-JP" altLang="en-US" sz="800" b="0" i="0" u="none" strike="noStrike" dirty="0" smtClean="0">
                          <a:solidFill>
                            <a:schemeClr val="tx1">
                              <a:lumMod val="65000"/>
                              <a:lumOff val="35000"/>
                            </a:schemeClr>
                          </a:solidFill>
                          <a:effectLst/>
                          <a:latin typeface="+mn-ea"/>
                          <a:ea typeface="+mn-ea"/>
                        </a:rPr>
                        <a:t>に続いて表示します。提供元がユーザーに認識できる範囲で略称可。</a:t>
                      </a:r>
                    </a:p>
                  </a:txBody>
                  <a:tcPr marL="9525" marR="9525" marT="9525" marB="0" anchor="ctr"/>
                </a:tc>
              </a:tr>
              <a:tr h="180975">
                <a:tc>
                  <a:txBody>
                    <a:bodyPr/>
                    <a:lstStyle/>
                    <a:p>
                      <a:pPr algn="l" fontAlgn="ctr"/>
                      <a:r>
                        <a:rPr lang="ja-JP" altLang="en-US" sz="800" u="none" strike="noStrike" dirty="0" smtClean="0">
                          <a:solidFill>
                            <a:schemeClr val="tx1">
                              <a:lumMod val="65000"/>
                              <a:lumOff val="35000"/>
                            </a:schemeClr>
                          </a:solidFill>
                          <a:effectLst/>
                          <a:latin typeface="+mn-ea"/>
                          <a:ea typeface="+mn-ea"/>
                        </a:rPr>
                        <a:t>広告テキスト</a:t>
                      </a:r>
                      <a:r>
                        <a:rPr lang="en-US" altLang="ja-JP"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［キャッチ</a:t>
                      </a:r>
                      <a:r>
                        <a:rPr lang="ja-JP" altLang="en-US" sz="800" u="none" strike="noStrike" dirty="0" smtClean="0">
                          <a:solidFill>
                            <a:schemeClr val="tx1">
                              <a:lumMod val="65000"/>
                              <a:lumOff val="35000"/>
                            </a:schemeClr>
                          </a:solidFill>
                          <a:effectLst/>
                          <a:latin typeface="+mn-ea"/>
                          <a:ea typeface="+mn-ea"/>
                        </a:rPr>
                        <a:t>］合計</a:t>
                      </a:r>
                      <a:r>
                        <a:rPr lang="en-US" altLang="ja-JP" sz="800" u="none" strike="noStrike" dirty="0" smtClean="0">
                          <a:solidFill>
                            <a:schemeClr val="tx1">
                              <a:lumMod val="65000"/>
                              <a:lumOff val="35000"/>
                            </a:schemeClr>
                          </a:solidFill>
                          <a:effectLst/>
                          <a:latin typeface="+mn-ea"/>
                          <a:ea typeface="+mn-ea"/>
                        </a:rPr>
                        <a:t>50byte</a:t>
                      </a:r>
                      <a:r>
                        <a:rPr lang="ja-JP" altLang="en-US" sz="800" u="none" strike="noStrike" dirty="0" smtClean="0">
                          <a:solidFill>
                            <a:schemeClr val="tx1">
                              <a:lumMod val="65000"/>
                              <a:lumOff val="35000"/>
                            </a:schemeClr>
                          </a:solidFill>
                          <a:effectLst/>
                          <a:latin typeface="+mn-ea"/>
                          <a:ea typeface="+mn-ea"/>
                        </a:rPr>
                        <a:t>（全角のみで</a:t>
                      </a:r>
                      <a:r>
                        <a:rPr lang="en-US" altLang="ja-JP" sz="800" u="none" strike="noStrike" dirty="0" smtClean="0">
                          <a:solidFill>
                            <a:schemeClr val="tx1">
                              <a:lumMod val="65000"/>
                              <a:lumOff val="35000"/>
                            </a:schemeClr>
                          </a:solidFill>
                          <a:effectLst/>
                          <a:latin typeface="+mn-ea"/>
                          <a:ea typeface="+mn-ea"/>
                        </a:rPr>
                        <a:t>25</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画像容量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a:solidFill>
                            <a:schemeClr val="tx1">
                              <a:lumMod val="65000"/>
                              <a:lumOff val="35000"/>
                            </a:schemeClr>
                          </a:solidFill>
                          <a:effectLst/>
                          <a:latin typeface="+mn-ea"/>
                          <a:ea typeface="+mn-ea"/>
                        </a:rPr>
                        <a:t>以内　（</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アニメーション</a:t>
                      </a:r>
                      <a:r>
                        <a:rPr lang="ja-JP" altLang="en-US" sz="800" u="none" strike="noStrike" dirty="0" smtClean="0">
                          <a:solidFill>
                            <a:schemeClr val="tx1">
                              <a:lumMod val="65000"/>
                              <a:lumOff val="35000"/>
                            </a:schemeClr>
                          </a:solidFill>
                          <a:effectLst/>
                          <a:latin typeface="+mn-ea"/>
                          <a:ea typeface="+mn-ea"/>
                        </a:rPr>
                        <a:t>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使用不可文字</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半角カナ、一部半角記号、機種依存文字</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b="0" i="0" u="none" strike="noStrike" dirty="0" smtClean="0">
                          <a:solidFill>
                            <a:schemeClr val="tx1">
                              <a:lumMod val="65000"/>
                              <a:lumOff val="35000"/>
                            </a:schemeClr>
                          </a:solidFill>
                          <a:effectLst/>
                          <a:latin typeface="+mn-ea"/>
                          <a:ea typeface="+mn-ea"/>
                        </a:rPr>
                        <a:t>詳細は別紙「掲載における注意事項・レギュレーション」参照</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bl>
          </a:graphicData>
        </a:graphic>
      </p:graphicFrame>
      <p:pic>
        <p:nvPicPr>
          <p:cNvPr id="15" name="図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aphicFrame>
        <p:nvGraphicFramePr>
          <p:cNvPr id="25" name="表 24"/>
          <p:cNvGraphicFramePr>
            <a:graphicFrameLocks noGrp="1"/>
          </p:cNvGraphicFramePr>
          <p:nvPr>
            <p:extLst>
              <p:ext uri="{D42A27DB-BD31-4B8C-83A1-F6EECF244321}">
                <p14:modId xmlns:p14="http://schemas.microsoft.com/office/powerpoint/2010/main" val="4011850375"/>
              </p:ext>
            </p:extLst>
          </p:nvPr>
        </p:nvGraphicFramePr>
        <p:xfrm>
          <a:off x="276224" y="2628400"/>
          <a:ext cx="4676776" cy="546600"/>
        </p:xfrm>
        <a:graphic>
          <a:graphicData uri="http://schemas.openxmlformats.org/drawingml/2006/table">
            <a:tbl>
              <a:tblPr/>
              <a:tblGrid>
                <a:gridCol w="1656730"/>
                <a:gridCol w="675704"/>
                <a:gridCol w="160590"/>
                <a:gridCol w="309862"/>
                <a:gridCol w="312515"/>
                <a:gridCol w="526087"/>
                <a:gridCol w="780854"/>
                <a:gridCol w="254434"/>
              </a:tblGrid>
              <a:tr h="180975">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メニュー名</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インプレッション</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単価</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販売価格</a:t>
                      </a: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r>
              <a:tr h="365625">
                <a:tc>
                  <a:txBody>
                    <a:bodyPr/>
                    <a:lstStyle/>
                    <a:p>
                      <a:pPr algn="ctr" rtl="0" fontAlgn="ctr"/>
                      <a:r>
                        <a:rPr lang="ja-JP" altLang="en-US" sz="800" b="0" i="0" u="none" strike="noStrike" dirty="0" smtClean="0">
                          <a:solidFill>
                            <a:schemeClr val="tx1">
                              <a:lumMod val="65000"/>
                              <a:lumOff val="35000"/>
                            </a:schemeClr>
                          </a:solidFill>
                          <a:effectLst/>
                          <a:latin typeface="メイリオ"/>
                        </a:rPr>
                        <a:t>中面インフィードレギュラー</a:t>
                      </a:r>
                      <a:endParaRPr lang="ja-JP" altLang="en-US" sz="800" b="0" i="0" u="none" strike="noStrike" dirty="0">
                        <a:solidFill>
                          <a:schemeClr val="tx1">
                            <a:lumMod val="65000"/>
                            <a:lumOff val="35000"/>
                          </a:schemeClr>
                        </a:solidFill>
                        <a:effectLst/>
                        <a:latin typeface="メイリオ"/>
                      </a:endParaRPr>
                    </a:p>
                  </a:txBody>
                  <a:tcPr marL="9523" marR="9523" marT="9527"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7"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9523" marR="9523" marT="9527"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p>
                  </a:txBody>
                  <a:tcPr marL="9523" marR="9523" marT="9527"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ja-JP" altLang="en-US" sz="800" b="0" i="0" u="none" strike="noStrike" dirty="0">
                          <a:solidFill>
                            <a:schemeClr val="tx1">
                              <a:lumMod val="65000"/>
                              <a:lumOff val="35000"/>
                            </a:schemeClr>
                          </a:solidFill>
                          <a:effectLst/>
                          <a:latin typeface="メイリオ"/>
                        </a:rPr>
                        <a:t>＠</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smtClean="0">
                          <a:solidFill>
                            <a:schemeClr val="tx1">
                              <a:lumMod val="65000"/>
                              <a:lumOff val="35000"/>
                            </a:schemeClr>
                          </a:solidFill>
                          <a:effectLst/>
                          <a:latin typeface="メイリオ"/>
                        </a:rPr>
                        <a:t>¥0.100</a:t>
                      </a:r>
                      <a:endParaRPr lang="en-US" altLang="ja-JP" sz="800" b="0" i="0" u="none" strike="noStrike" dirty="0">
                        <a:solidFill>
                          <a:schemeClr val="tx1">
                            <a:lumMod val="65000"/>
                            <a:lumOff val="35000"/>
                          </a:schemeClr>
                        </a:solidFill>
                        <a:effectLst/>
                        <a:latin typeface="メイリオ"/>
                      </a:endParaRP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メイリオ"/>
                        </a:rPr>
                        <a:t>¥300,000</a:t>
                      </a:r>
                      <a:endParaRPr lang="en-US" altLang="ja-JP" sz="800" b="0" i="0" u="none" strike="noStrike" dirty="0">
                        <a:solidFill>
                          <a:schemeClr val="tx1">
                            <a:lumMod val="65000"/>
                            <a:lumOff val="35000"/>
                          </a:schemeClr>
                        </a:solidFill>
                        <a:effectLst/>
                        <a:latin typeface="メイリオ"/>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メイリオ"/>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195621" y="1894563"/>
            <a:ext cx="1724025" cy="2828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9" name="Rectangle 8"/>
          <p:cNvSpPr>
            <a:spLocks noChangeArrowheads="1"/>
          </p:cNvSpPr>
          <p:nvPr/>
        </p:nvSpPr>
        <p:spPr bwMode="auto">
          <a:xfrm>
            <a:off x="6184937" y="4076699"/>
            <a:ext cx="1710094" cy="469581"/>
          </a:xfrm>
          <a:prstGeom prst="rect">
            <a:avLst/>
          </a:prstGeom>
          <a:noFill/>
          <a:ln>
            <a:headEnd/>
            <a:tailEnd/>
          </a:ln>
        </p:spPr>
        <p:style>
          <a:lnRef idx="2">
            <a:schemeClr val="accent2"/>
          </a:lnRef>
          <a:fillRef idx="1">
            <a:schemeClr val="lt1"/>
          </a:fillRef>
          <a:effectRef idx="0">
            <a:schemeClr val="accent2"/>
          </a:effectRef>
          <a:fontRef idx="minor">
            <a:schemeClr val="dk1"/>
          </a:fontRef>
        </p:style>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grpSp>
        <p:nvGrpSpPr>
          <p:cNvPr id="16" name="グループ化 47"/>
          <p:cNvGrpSpPr>
            <a:grpSpLocks/>
          </p:cNvGrpSpPr>
          <p:nvPr/>
        </p:nvGrpSpPr>
        <p:grpSpPr bwMode="auto">
          <a:xfrm>
            <a:off x="6027343" y="4623370"/>
            <a:ext cx="2036899" cy="257197"/>
            <a:chOff x="5621664" y="6552778"/>
            <a:chExt cx="1296130" cy="237502"/>
          </a:xfrm>
        </p:grpSpPr>
        <p:sp>
          <p:nvSpPr>
            <p:cNvPr id="17" name="フリーフォーム 16"/>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8" name="フリーフォーム 17"/>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26" name="グループ化 47"/>
          <p:cNvGrpSpPr>
            <a:grpSpLocks/>
          </p:cNvGrpSpPr>
          <p:nvPr/>
        </p:nvGrpSpPr>
        <p:grpSpPr bwMode="auto">
          <a:xfrm>
            <a:off x="6044293" y="1776116"/>
            <a:ext cx="2036899" cy="257197"/>
            <a:chOff x="5621664" y="6552778"/>
            <a:chExt cx="1296130" cy="237502"/>
          </a:xfrm>
        </p:grpSpPr>
        <p:sp>
          <p:nvSpPr>
            <p:cNvPr id="27" name="フリーフォーム 26"/>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8" name="フリーフォーム 27"/>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23" name="右中かっこ 22"/>
          <p:cNvSpPr/>
          <p:nvPr/>
        </p:nvSpPr>
        <p:spPr>
          <a:xfrm>
            <a:off x="7838616" y="2098633"/>
            <a:ext cx="193869" cy="2643184"/>
          </a:xfrm>
          <a:prstGeom prst="rightBrace">
            <a:avLst>
              <a:gd name="adj1" fmla="val 46454"/>
              <a:gd name="adj2" fmla="val 50000"/>
            </a:avLst>
          </a:prstGeom>
          <a:ln/>
          <a:effectLst/>
        </p:spPr>
        <p:style>
          <a:lnRef idx="3">
            <a:schemeClr val="accent2"/>
          </a:lnRef>
          <a:fillRef idx="0">
            <a:schemeClr val="accent2"/>
          </a:fillRef>
          <a:effectRef idx="2">
            <a:schemeClr val="accent2"/>
          </a:effectRef>
          <a:fontRef idx="minor">
            <a:schemeClr val="tx1"/>
          </a:fontRef>
        </p:style>
        <p:txBody>
          <a:bodyPr rtlCol="0" anchor="ctr"/>
          <a:lstStyle/>
          <a:p>
            <a:pPr algn="ctr"/>
            <a:endParaRPr kumimoji="1" lang="ja-JP" altLang="en-US" dirty="0"/>
          </a:p>
        </p:txBody>
      </p:sp>
      <p:sp>
        <p:nvSpPr>
          <p:cNvPr id="10" name="テキスト ボックス 9"/>
          <p:cNvSpPr txBox="1"/>
          <p:nvPr/>
        </p:nvSpPr>
        <p:spPr>
          <a:xfrm>
            <a:off x="8032485" y="3292589"/>
            <a:ext cx="1671145" cy="253916"/>
          </a:xfrm>
          <a:prstGeom prst="rect">
            <a:avLst/>
          </a:prstGeom>
          <a:noFill/>
        </p:spPr>
        <p:txBody>
          <a:bodyPr wrap="square" rtlCol="0">
            <a:spAutoFit/>
          </a:bodyPr>
          <a:lstStyle/>
          <a:p>
            <a:r>
              <a:rPr kumimoji="1" lang="ja-JP" altLang="en-US" sz="1050" dirty="0" smtClean="0"/>
              <a:t>インフィード表示領域</a:t>
            </a:r>
            <a:endParaRPr kumimoji="1" lang="ja-JP" altLang="en-US" sz="1050" dirty="0"/>
          </a:p>
        </p:txBody>
      </p:sp>
      <p:sp>
        <p:nvSpPr>
          <p:cNvPr id="11" name="角丸四角形吹き出し 10"/>
          <p:cNvSpPr/>
          <p:nvPr/>
        </p:nvSpPr>
        <p:spPr>
          <a:xfrm>
            <a:off x="7935550" y="3736957"/>
            <a:ext cx="1663586" cy="272415"/>
          </a:xfrm>
          <a:prstGeom prst="wedgeRoundRectCallout">
            <a:avLst>
              <a:gd name="adj1" fmla="val -62371"/>
              <a:gd name="adj2" fmla="val 91406"/>
              <a:gd name="adj3" fmla="val 16667"/>
            </a:avLst>
          </a:prstGeom>
          <a:ln w="12700">
            <a:solidFill>
              <a:schemeClr val="tx1">
                <a:lumMod val="65000"/>
                <a:lumOff val="35000"/>
              </a:schemeClr>
            </a:solidFill>
          </a:ln>
        </p:spPr>
        <p:style>
          <a:lnRef idx="2">
            <a:schemeClr val="dk1"/>
          </a:lnRef>
          <a:fillRef idx="1">
            <a:schemeClr val="lt1"/>
          </a:fillRef>
          <a:effectRef idx="0">
            <a:schemeClr val="dk1"/>
          </a:effectRef>
          <a:fontRef idx="minor">
            <a:schemeClr val="dk1"/>
          </a:fontRef>
        </p:style>
        <p:txBody>
          <a:bodyPr wrap="square">
            <a:spAutoFit/>
          </a:bodyPr>
          <a:lstStyle/>
          <a:p>
            <a:r>
              <a:rPr lang="ja-JP" altLang="en-US" sz="1000" dirty="0" smtClean="0">
                <a:solidFill>
                  <a:schemeClr val="tx1">
                    <a:lumMod val="65000"/>
                    <a:lumOff val="35000"/>
                  </a:schemeClr>
                </a:solidFill>
              </a:rPr>
              <a:t>画像とテキストで表示</a:t>
            </a:r>
            <a:endParaRPr lang="ja-JP" altLang="en-US" sz="1000" dirty="0">
              <a:solidFill>
                <a:schemeClr val="tx1">
                  <a:lumMod val="65000"/>
                  <a:lumOff val="35000"/>
                </a:schemeClr>
              </a:solidFill>
            </a:endParaRPr>
          </a:p>
        </p:txBody>
      </p:sp>
      <p:sp>
        <p:nvSpPr>
          <p:cNvPr id="3" name="テキスト プレースホルダー 2"/>
          <p:cNvSpPr>
            <a:spLocks noGrp="1"/>
          </p:cNvSpPr>
          <p:nvPr>
            <p:ph type="body" sz="quarter" idx="17"/>
          </p:nvPr>
        </p:nvSpPr>
        <p:spPr>
          <a:xfrm>
            <a:off x="331200" y="1084923"/>
            <a:ext cx="4586019" cy="1132155"/>
          </a:xfrm>
        </p:spPr>
        <p:txBody>
          <a:bodyPr/>
          <a:lstStyle/>
          <a:p>
            <a:pPr algn="ctr"/>
            <a:r>
              <a:rPr lang="ja-JP" altLang="en-US" dirty="0"/>
              <a:t>スマートフォン版＠ｃｏｓｍｅサイト</a:t>
            </a:r>
            <a:r>
              <a:rPr lang="ja-JP" altLang="en-US" dirty="0" smtClean="0"/>
              <a:t>の</a:t>
            </a:r>
            <a:endParaRPr lang="en-US" altLang="ja-JP" dirty="0" smtClean="0"/>
          </a:p>
          <a:p>
            <a:pPr algn="ctr"/>
            <a:r>
              <a:rPr lang="ja-JP" altLang="en-US" dirty="0" smtClean="0"/>
              <a:t>中面ページに表示される</a:t>
            </a:r>
            <a:r>
              <a:rPr lang="ja-JP" altLang="en-US" dirty="0" smtClean="0">
                <a:solidFill>
                  <a:srgbClr val="FF5574"/>
                </a:solidFill>
              </a:rPr>
              <a:t>インフィード型</a:t>
            </a:r>
            <a:r>
              <a:rPr lang="ja-JP" altLang="en-US" dirty="0">
                <a:solidFill>
                  <a:srgbClr val="FF5574"/>
                </a:solidFill>
              </a:rPr>
              <a:t>広告</a:t>
            </a:r>
            <a:r>
              <a:rPr lang="ja-JP" altLang="en-US" dirty="0"/>
              <a:t>。</a:t>
            </a:r>
          </a:p>
          <a:p>
            <a:pPr algn="ctr"/>
            <a:r>
              <a:rPr lang="ja-JP" altLang="en-US" dirty="0"/>
              <a:t>＠</a:t>
            </a:r>
            <a:r>
              <a:rPr lang="en-US" altLang="ja-JP" dirty="0" err="1" smtClean="0"/>
              <a:t>cosme</a:t>
            </a:r>
            <a:r>
              <a:rPr lang="ja-JP" altLang="en-US" dirty="0" smtClean="0"/>
              <a:t>の</a:t>
            </a:r>
            <a:r>
              <a:rPr lang="ja-JP" altLang="en-US" dirty="0"/>
              <a:t>サイトバリュー</a:t>
            </a:r>
            <a:r>
              <a:rPr lang="ja-JP" altLang="en-US" dirty="0" smtClean="0"/>
              <a:t>を</a:t>
            </a:r>
            <a:endParaRPr lang="en-US" altLang="ja-JP" dirty="0" smtClean="0"/>
          </a:p>
          <a:p>
            <a:pPr algn="ctr"/>
            <a:r>
              <a:rPr lang="ja-JP" altLang="en-US" dirty="0" smtClean="0"/>
              <a:t>最大限</a:t>
            </a:r>
            <a:r>
              <a:rPr lang="ja-JP" altLang="en-US" dirty="0"/>
              <a:t>活用</a:t>
            </a:r>
            <a:r>
              <a:rPr lang="ja-JP" altLang="en-US" dirty="0" smtClean="0"/>
              <a:t>いただけるメニュー</a:t>
            </a:r>
            <a:r>
              <a:rPr lang="ja-JP" altLang="en-US" dirty="0"/>
              <a:t>です。</a:t>
            </a:r>
          </a:p>
        </p:txBody>
      </p:sp>
    </p:spTree>
    <p:extLst>
      <p:ext uri="{BB962C8B-B14F-4D97-AF65-F5344CB8AC3E}">
        <p14:creationId xmlns:p14="http://schemas.microsoft.com/office/powerpoint/2010/main" val="4137099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テキスト プレースホルダー 23"/>
          <p:cNvSpPr txBox="1">
            <a:spLocks/>
          </p:cNvSpPr>
          <p:nvPr/>
        </p:nvSpPr>
        <p:spPr>
          <a:xfrm>
            <a:off x="5108028" y="1035320"/>
            <a:ext cx="4486762" cy="4431757"/>
          </a:xfrm>
          <a:prstGeom prst="roundRect">
            <a:avLst>
              <a:gd name="adj" fmla="val 2235"/>
            </a:avLst>
          </a:prstGeom>
          <a:solidFill>
            <a:srgbClr val="4EB691">
              <a:alpha val="50000"/>
            </a:srgbClr>
          </a:solidFill>
          <a:ln>
            <a:noFill/>
          </a:ln>
        </p:spPr>
        <p:txBody>
          <a:bodyPr/>
          <a:lstStyle>
            <a:lvl1pPr marL="0" indent="0" algn="l" defTabSz="457200" rtl="0" eaLnBrk="1" latinLnBrk="0" hangingPunct="1">
              <a:spcBef>
                <a:spcPct val="20000"/>
              </a:spcBef>
              <a:buFont typeface="Arial"/>
              <a:buNone/>
              <a:defRPr kumimoji="1" sz="1200" b="1" kern="1200">
                <a:solidFill>
                  <a:schemeClr val="tx1">
                    <a:lumMod val="65000"/>
                    <a:lumOff val="35000"/>
                  </a:schemeClr>
                </a:solidFill>
                <a:latin typeface="+mn-ea"/>
                <a:ea typeface="+mn-ea"/>
                <a:cs typeface="メイリオ"/>
              </a:defRPr>
            </a:lvl1pPr>
            <a:lvl2pPr marL="4572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2pPr>
            <a:lvl3pPr marL="9144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3pPr>
            <a:lvl4pPr marL="13716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4pPr>
            <a:lvl5pPr marL="1828800" indent="0" algn="l" defTabSz="457200" rtl="0" eaLnBrk="1" latinLnBrk="0" hangingPunct="1">
              <a:spcBef>
                <a:spcPct val="20000"/>
              </a:spcBef>
              <a:buFont typeface="Arial"/>
              <a:buNone/>
              <a:defRPr kumimoji="1" sz="1200" kern="1200">
                <a:solidFill>
                  <a:schemeClr val="tx1">
                    <a:lumMod val="65000"/>
                    <a:lumOff val="35000"/>
                  </a:schemeClr>
                </a:solidFill>
                <a:latin typeface="+mn-ea"/>
                <a:ea typeface="+mn-ea"/>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a:lnSpc>
                <a:spcPct val="200000"/>
              </a:lnSpc>
            </a:pPr>
            <a:r>
              <a:rPr lang="en-US" altLang="ja-JP" dirty="0" smtClean="0"/>
              <a:t>【SP】</a:t>
            </a:r>
            <a:endParaRPr lang="en-US" altLang="ja-JP" dirty="0"/>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SP</a:t>
            </a:r>
            <a:r>
              <a:rPr kumimoji="1" lang="ja-JP" altLang="en-US" dirty="0" smtClean="0"/>
              <a:t>］中面ヘッダパネル／ダブル</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21</a:t>
            </a:fld>
            <a:endParaRPr lang="ja-JP" altLang="en-US" dirty="0"/>
          </a:p>
        </p:txBody>
      </p:sp>
      <p:sp>
        <p:nvSpPr>
          <p:cNvPr id="28" name="テキスト プレースホルダー 27"/>
          <p:cNvSpPr>
            <a:spLocks noGrp="1"/>
          </p:cNvSpPr>
          <p:nvPr>
            <p:ph type="body" sz="quarter" idx="17"/>
          </p:nvPr>
        </p:nvSpPr>
        <p:spPr>
          <a:xfrm>
            <a:off x="331200" y="1084923"/>
            <a:ext cx="4508067" cy="1132155"/>
          </a:xfrm>
        </p:spPr>
        <p:txBody>
          <a:bodyPr/>
          <a:lstStyle/>
          <a:p>
            <a:pPr algn="ctr"/>
            <a:r>
              <a:rPr lang="ja-JP" altLang="en-US" dirty="0"/>
              <a:t>スマートフォン版＠ｃｏｓｍｅサイトの</a:t>
            </a:r>
          </a:p>
          <a:p>
            <a:pPr algn="ctr"/>
            <a:r>
              <a:rPr lang="ja-JP" altLang="en-US" dirty="0"/>
              <a:t>中面ページ</a:t>
            </a:r>
            <a:r>
              <a:rPr lang="en-US" altLang="ja-JP" dirty="0" smtClean="0">
                <a:solidFill>
                  <a:srgbClr val="FF5574"/>
                </a:solidFill>
              </a:rPr>
              <a:t>1st</a:t>
            </a:r>
            <a:r>
              <a:rPr lang="ja-JP" altLang="en-US" dirty="0" smtClean="0">
                <a:solidFill>
                  <a:srgbClr val="FF5574"/>
                </a:solidFill>
              </a:rPr>
              <a:t> </a:t>
            </a:r>
            <a:r>
              <a:rPr lang="en-US" altLang="ja-JP" dirty="0" smtClean="0">
                <a:solidFill>
                  <a:srgbClr val="FF5574"/>
                </a:solidFill>
              </a:rPr>
              <a:t>View</a:t>
            </a:r>
            <a:r>
              <a:rPr lang="ja-JP" altLang="en-US" dirty="0" smtClean="0">
                <a:solidFill>
                  <a:srgbClr val="FF5574"/>
                </a:solidFill>
              </a:rPr>
              <a:t>の最上部</a:t>
            </a:r>
            <a:r>
              <a:rPr lang="ja-JP" altLang="en-US" dirty="0" smtClean="0"/>
              <a:t>に表示。</a:t>
            </a:r>
            <a:endParaRPr lang="en-US" altLang="ja-JP" dirty="0" smtClean="0"/>
          </a:p>
          <a:p>
            <a:pPr algn="ctr"/>
            <a:r>
              <a:rPr lang="ja-JP" altLang="en-US" dirty="0" smtClean="0"/>
              <a:t>クリップ</a:t>
            </a:r>
            <a:r>
              <a:rPr lang="ja-JP" altLang="en-US" dirty="0"/>
              <a:t>や検索</a:t>
            </a:r>
            <a:r>
              <a:rPr lang="ja-JP" altLang="en-US" dirty="0" smtClean="0"/>
              <a:t>などの便利</a:t>
            </a:r>
            <a:r>
              <a:rPr lang="ja-JP" altLang="en-US" dirty="0"/>
              <a:t>機能の近く</a:t>
            </a:r>
            <a:r>
              <a:rPr lang="ja-JP" altLang="en-US" dirty="0" smtClean="0"/>
              <a:t>に</a:t>
            </a:r>
            <a:endParaRPr lang="en-US" altLang="ja-JP" dirty="0" smtClean="0"/>
          </a:p>
          <a:p>
            <a:pPr algn="ctr"/>
            <a:r>
              <a:rPr lang="ja-JP" altLang="en-US" dirty="0" smtClean="0"/>
              <a:t>掲載</a:t>
            </a:r>
            <a:r>
              <a:rPr lang="ja-JP" altLang="en-US" dirty="0"/>
              <a:t>される</a:t>
            </a:r>
            <a:r>
              <a:rPr lang="ja-JP" altLang="en-US" dirty="0" smtClean="0"/>
              <a:t>ためユーザーから</a:t>
            </a:r>
            <a:r>
              <a:rPr lang="ja-JP" altLang="en-US" dirty="0"/>
              <a:t>の注目度が</a:t>
            </a:r>
            <a:r>
              <a:rPr lang="ja-JP" altLang="en-US" dirty="0" smtClean="0"/>
              <a:t>高いメニューです。</a:t>
            </a:r>
            <a:endParaRPr lang="ja-JP" altLang="en-US" dirty="0"/>
          </a:p>
        </p:txBody>
      </p:sp>
      <p:sp>
        <p:nvSpPr>
          <p:cNvPr id="29" name="テキスト プレースホルダー 28"/>
          <p:cNvSpPr>
            <a:spLocks noGrp="1"/>
          </p:cNvSpPr>
          <p:nvPr>
            <p:ph type="body" sz="quarter" idx="19"/>
          </p:nvPr>
        </p:nvSpPr>
        <p:spPr/>
        <p:txBody>
          <a:bodyPr/>
          <a:lstStyle/>
          <a:p>
            <a:pPr lvl="0"/>
            <a:r>
              <a:rPr lang="ja-JP" altLang="en-US" dirty="0" smtClean="0"/>
              <a:t>注意事項</a:t>
            </a:r>
            <a:endParaRPr lang="en-US" altLang="ja-JP" dirty="0" smtClean="0"/>
          </a:p>
          <a:p>
            <a:pPr marL="72000" marR="0" lvl="1" indent="-720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en-US" altLang="ja-JP" dirty="0" smtClean="0"/>
              <a:t>1</a:t>
            </a:r>
            <a:r>
              <a:rPr lang="ja-JP" altLang="en-US" dirty="0"/>
              <a:t>週間</a:t>
            </a:r>
            <a:r>
              <a:rPr lang="ja-JP" altLang="en-US" dirty="0" smtClean="0"/>
              <a:t>あたり最低</a:t>
            </a:r>
            <a:r>
              <a:rPr lang="en-US" altLang="ja-JP" dirty="0"/>
              <a:t>3</a:t>
            </a:r>
            <a:r>
              <a:rPr lang="en-US" altLang="ja-JP" dirty="0" smtClean="0"/>
              <a:t>,000,000imp</a:t>
            </a:r>
            <a:r>
              <a:rPr lang="ja-JP" altLang="en-US" dirty="0" smtClean="0"/>
              <a:t>からご購入</a:t>
            </a:r>
            <a:r>
              <a:rPr lang="ja-JP" altLang="en-US" dirty="0"/>
              <a:t>いただけます</a:t>
            </a:r>
            <a:r>
              <a:rPr lang="ja-JP" altLang="en-US" dirty="0" smtClean="0"/>
              <a:t>。</a:t>
            </a:r>
            <a:endParaRPr lang="en-US" altLang="ja-JP" dirty="0" smtClean="0"/>
          </a:p>
          <a:p>
            <a:pPr marL="72000" marR="0" lvl="1" indent="-720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ja-JP" altLang="en-US" dirty="0" smtClean="0"/>
              <a:t>想定</a:t>
            </a:r>
            <a:r>
              <a:rPr lang="en-US" altLang="ja-JP" dirty="0" smtClean="0"/>
              <a:t>CTR</a:t>
            </a:r>
            <a:r>
              <a:rPr lang="ja-JP" altLang="en-US" dirty="0" smtClean="0"/>
              <a:t>は数値を</a:t>
            </a:r>
            <a:r>
              <a:rPr lang="ja-JP" altLang="en-US" u="sng" dirty="0" smtClean="0"/>
              <a:t>保証するものではございません</a:t>
            </a:r>
            <a:r>
              <a:rPr lang="ja-JP" altLang="en-US" dirty="0" smtClean="0"/>
              <a:t>のでご了承ください。</a:t>
            </a:r>
          </a:p>
          <a:p>
            <a:pPr marL="72000" marR="0" lvl="1" indent="-72000" algn="l" defTabSz="457200" rtl="0" eaLnBrk="1" fontAlgn="auto" latinLnBrk="0" hangingPunct="1">
              <a:lnSpc>
                <a:spcPct val="100000"/>
              </a:lnSpc>
              <a:spcBef>
                <a:spcPct val="20000"/>
              </a:spcBef>
              <a:spcAft>
                <a:spcPts val="0"/>
              </a:spcAft>
              <a:buClrTx/>
              <a:buSzTx/>
              <a:buFont typeface="Arial" panose="020B0604020202020204" pitchFamily="34" charset="0"/>
              <a:buChar char="•"/>
              <a:tabLst/>
              <a:defRPr/>
            </a:pPr>
            <a:r>
              <a:rPr lang="ja-JP" altLang="en-US" dirty="0" smtClean="0"/>
              <a:t>株式会社アイスタイルの掲載基準にそぐわない内容の原稿は修正して頂く場合がございます。</a:t>
            </a:r>
          </a:p>
        </p:txBody>
      </p:sp>
      <p:sp>
        <p:nvSpPr>
          <p:cNvPr id="31" name="テキスト プレースホルダー 30"/>
          <p:cNvSpPr>
            <a:spLocks noGrp="1"/>
          </p:cNvSpPr>
          <p:nvPr>
            <p:ph type="body" sz="quarter" idx="21"/>
          </p:nvPr>
        </p:nvSpPr>
        <p:spPr/>
        <p:txBody>
          <a:bodyPr/>
          <a:lstStyle/>
          <a:p>
            <a:pPr lvl="1"/>
            <a:endParaRPr lang="en-US" altLang="ja-JP" dirty="0" smtClean="0"/>
          </a:p>
          <a:p>
            <a:pPr lvl="1"/>
            <a:r>
              <a:rPr lang="ja-JP" altLang="en-US" dirty="0" smtClean="0"/>
              <a:t>ページデザイン</a:t>
            </a:r>
            <a:r>
              <a:rPr lang="ja-JP" altLang="en-US" dirty="0"/>
              <a:t>、バナー掲載位置は変更になる場合があります。また、新サイトや新コンテンツの追加、変更に伴いバナーの掲載面が追加、変更となる場合がございます。</a:t>
            </a:r>
          </a:p>
          <a:p>
            <a:pPr lvl="1"/>
            <a:r>
              <a:rPr lang="en-US" altLang="ja-JP" dirty="0"/>
              <a:t>imp</a:t>
            </a:r>
            <a:r>
              <a:rPr lang="ja-JP" altLang="en-US" dirty="0"/>
              <a:t>保証のメニューとなります。掲載期間内で申込インプレッション数を配信するため、配信量は日によって変動致します。</a:t>
            </a:r>
            <a:endParaRPr kumimoji="1" lang="ja-JP" altLang="en-US" dirty="0"/>
          </a:p>
        </p:txBody>
      </p:sp>
      <p:graphicFrame>
        <p:nvGraphicFramePr>
          <p:cNvPr id="35" name="表 34"/>
          <p:cNvGraphicFramePr>
            <a:graphicFrameLocks noGrp="1"/>
          </p:cNvGraphicFramePr>
          <p:nvPr>
            <p:extLst>
              <p:ext uri="{D42A27DB-BD31-4B8C-83A1-F6EECF244321}">
                <p14:modId xmlns:p14="http://schemas.microsoft.com/office/powerpoint/2010/main" val="4043899543"/>
              </p:ext>
            </p:extLst>
          </p:nvPr>
        </p:nvGraphicFramePr>
        <p:xfrm>
          <a:off x="276225" y="2615700"/>
          <a:ext cx="4660743" cy="800100"/>
        </p:xfrm>
        <a:graphic>
          <a:graphicData uri="http://schemas.openxmlformats.org/drawingml/2006/table">
            <a:tbl>
              <a:tblPr/>
              <a:tblGrid>
                <a:gridCol w="1374195"/>
                <a:gridCol w="679711"/>
                <a:gridCol w="175296"/>
                <a:gridCol w="411839"/>
                <a:gridCol w="380486"/>
                <a:gridCol w="698482"/>
                <a:gridCol w="940734"/>
              </a:tblGrid>
              <a:tr h="190500">
                <a:tc>
                  <a:txBody>
                    <a:bodyPr/>
                    <a:lstStyle/>
                    <a:p>
                      <a:pPr algn="ctr" rtl="0" fontAlgn="ctr"/>
                      <a:r>
                        <a:rPr lang="ja-JP" altLang="en-US" sz="800" b="0" i="0" u="none" strike="noStrike" dirty="0">
                          <a:solidFill>
                            <a:schemeClr val="tx1">
                              <a:lumMod val="65000"/>
                              <a:lumOff val="35000"/>
                            </a:schemeClr>
                          </a:solidFill>
                          <a:effectLst/>
                          <a:latin typeface="+mn-ea"/>
                          <a:ea typeface="+mn-ea"/>
                        </a:rPr>
                        <a:t>メニュー名</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rtl="0" fontAlgn="ctr"/>
                      <a:r>
                        <a:rPr lang="ja-JP" altLang="en-US" sz="800" b="0" i="0" u="none" strike="noStrike" dirty="0">
                          <a:solidFill>
                            <a:schemeClr val="tx1">
                              <a:lumMod val="65000"/>
                              <a:lumOff val="35000"/>
                            </a:schemeClr>
                          </a:solidFill>
                          <a:effectLst/>
                          <a:latin typeface="+mn-ea"/>
                          <a:ea typeface="+mn-ea"/>
                        </a:rPr>
                        <a:t>インプレッション</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rtl="0" fontAlgn="ctr"/>
                      <a:r>
                        <a:rPr lang="en-US" sz="800" b="0" i="0" u="none" strike="noStrike" dirty="0">
                          <a:solidFill>
                            <a:schemeClr val="tx1">
                              <a:lumMod val="65000"/>
                              <a:lumOff val="35000"/>
                            </a:schemeClr>
                          </a:solidFill>
                          <a:effectLst/>
                          <a:latin typeface="+mn-ea"/>
                          <a:ea typeface="+mn-ea"/>
                        </a:rPr>
                        <a:t>imp</a:t>
                      </a:r>
                      <a:r>
                        <a:rPr lang="ja-JP" altLang="en-US" sz="800" b="0" i="0" u="none" strike="noStrike" dirty="0">
                          <a:solidFill>
                            <a:schemeClr val="tx1">
                              <a:lumMod val="65000"/>
                              <a:lumOff val="35000"/>
                            </a:schemeClr>
                          </a:solidFill>
                          <a:effectLst/>
                          <a:latin typeface="+mn-ea"/>
                          <a:ea typeface="+mn-ea"/>
                        </a:rPr>
                        <a:t>単価</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rtl="0" fontAlgn="ctr"/>
                      <a:r>
                        <a:rPr lang="ja-JP" altLang="en-US" sz="800" b="0" i="0" u="none" strike="noStrike" dirty="0">
                          <a:solidFill>
                            <a:schemeClr val="tx1">
                              <a:lumMod val="65000"/>
                              <a:lumOff val="35000"/>
                            </a:schemeClr>
                          </a:solidFill>
                          <a:effectLst/>
                          <a:latin typeface="+mn-ea"/>
                          <a:ea typeface="+mn-ea"/>
                        </a:rPr>
                        <a:t>販売価格</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304800">
                <a:tc>
                  <a:txBody>
                    <a:bodyPr/>
                    <a:lstStyle/>
                    <a:p>
                      <a:pPr algn="ctr" rtl="0" fontAlgn="ctr"/>
                      <a:r>
                        <a:rPr lang="en-US" altLang="ja-JP" sz="800" b="0" i="0" u="none" strike="noStrike" dirty="0" smtClean="0">
                          <a:solidFill>
                            <a:schemeClr val="tx1">
                              <a:lumMod val="65000"/>
                              <a:lumOff val="35000"/>
                            </a:schemeClr>
                          </a:solidFill>
                          <a:effectLst/>
                          <a:latin typeface="+mn-ea"/>
                          <a:ea typeface="+mn-ea"/>
                        </a:rPr>
                        <a:t>SP</a:t>
                      </a:r>
                      <a:r>
                        <a:rPr lang="ja-JP" altLang="en-US" sz="800" b="0" i="0" u="none" strike="noStrike" dirty="0" smtClean="0">
                          <a:solidFill>
                            <a:schemeClr val="tx1">
                              <a:lumMod val="65000"/>
                              <a:lumOff val="35000"/>
                            </a:schemeClr>
                          </a:solidFill>
                          <a:effectLst/>
                          <a:latin typeface="+mn-ea"/>
                          <a:ea typeface="+mn-ea"/>
                        </a:rPr>
                        <a:t>中面ヘッダパネル</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3,000,000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ja-JP" altLang="en-US" sz="800" b="0" i="0" u="none" strike="noStrike" dirty="0" smtClean="0">
                          <a:solidFill>
                            <a:schemeClr val="tx1">
                              <a:lumMod val="65000"/>
                              <a:lumOff val="35000"/>
                            </a:schemeClr>
                          </a:solidFill>
                          <a:effectLst/>
                          <a:latin typeface="+mn-ea"/>
                          <a:ea typeface="+mn-ea"/>
                        </a:rPr>
                        <a:t>～</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no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smtClean="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endParaRP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chemeClr val="tx1">
                              <a:lumMod val="65000"/>
                              <a:lumOff val="35000"/>
                            </a:schemeClr>
                          </a:solidFill>
                          <a:effectLst/>
                          <a:latin typeface="+mn-ea"/>
                          <a:ea typeface="+mn-ea"/>
                        </a:rPr>
                        <a:t>¥0.075</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chemeClr val="tx1">
                              <a:lumMod val="65000"/>
                              <a:lumOff val="35000"/>
                            </a:schemeClr>
                          </a:solidFill>
                          <a:effectLst/>
                          <a:latin typeface="+mn-ea"/>
                          <a:ea typeface="+mn-ea"/>
                        </a:rPr>
                        <a:t>¥225,000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304800">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SP</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中面ヘッダパネルダブル</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2" marR="9522" marT="9553"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2" marR="9522" marT="9553"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2" marR="9522" marT="9553" marB="0" anchor="ctr">
                    <a:lnL w="6350" cap="flat" cmpd="sng" algn="ctr">
                      <a:no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imp</a:t>
                      </a:r>
                    </a:p>
                  </a:txBody>
                  <a:tcPr marL="9522" marR="9522" marT="9553"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9522" marR="9522" marT="9553"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¥0.113</a:t>
                      </a:r>
                    </a:p>
                  </a:txBody>
                  <a:tcPr marL="9522" marR="9522" marT="9553"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¥339,000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2" marR="9522" marT="9553"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graphicFrame>
        <p:nvGraphicFramePr>
          <p:cNvPr id="38" name="表 37"/>
          <p:cNvGraphicFramePr>
            <a:graphicFrameLocks noGrp="1"/>
          </p:cNvGraphicFramePr>
          <p:nvPr>
            <p:extLst>
              <p:ext uri="{D42A27DB-BD31-4B8C-83A1-F6EECF244321}">
                <p14:modId xmlns:p14="http://schemas.microsoft.com/office/powerpoint/2010/main" val="4243542232"/>
              </p:ext>
            </p:extLst>
          </p:nvPr>
        </p:nvGraphicFramePr>
        <p:xfrm>
          <a:off x="331200" y="3522003"/>
          <a:ext cx="4605768" cy="1266825"/>
        </p:xfrm>
        <a:graphic>
          <a:graphicData uri="http://schemas.openxmlformats.org/drawingml/2006/table">
            <a:tbl>
              <a:tblPr>
                <a:tableStyleId>{2D5ABB26-0587-4C30-8999-92F81FD0307C}</a:tableStyleId>
              </a:tblPr>
              <a:tblGrid>
                <a:gridCol w="797624"/>
                <a:gridCol w="3808144"/>
              </a:tblGrid>
              <a:tr h="180975">
                <a:tc>
                  <a:txBody>
                    <a:bodyPr/>
                    <a:lstStyle/>
                    <a:p>
                      <a:pPr algn="l"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a:solidFill>
                            <a:schemeClr val="tx1">
                              <a:lumMod val="65000"/>
                              <a:lumOff val="35000"/>
                            </a:schemeClr>
                          </a:solidFill>
                          <a:effectLst/>
                          <a:latin typeface="+mn-ea"/>
                          <a:ea typeface="+mn-ea"/>
                        </a:rPr>
                        <a:t>＠ｃｏｓｍｅスマートフォン版中面ヘッダ</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0.10</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ダブル）</a:t>
                      </a:r>
                      <a:r>
                        <a:rPr lang="en-US" altLang="ja-JP" sz="800" u="none" strike="noStrike" dirty="0">
                          <a:solidFill>
                            <a:schemeClr val="tx1">
                              <a:lumMod val="65000"/>
                              <a:lumOff val="35000"/>
                            </a:schemeClr>
                          </a:solidFill>
                          <a:effectLst/>
                          <a:latin typeface="+mn-ea"/>
                          <a:ea typeface="+mn-ea"/>
                        </a:rPr>
                        <a:t>0.15%</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a:solidFill>
                            <a:schemeClr val="tx1">
                              <a:lumMod val="65000"/>
                              <a:lumOff val="35000"/>
                            </a:schemeClr>
                          </a:solidFill>
                          <a:effectLst/>
                          <a:latin typeface="+mn-ea"/>
                          <a:ea typeface="+mn-ea"/>
                        </a:rPr>
                        <a:t>入稿サイズ</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sz="800" u="none" strike="noStrike" dirty="0">
                          <a:solidFill>
                            <a:schemeClr val="tx1">
                              <a:lumMod val="65000"/>
                              <a:lumOff val="35000"/>
                            </a:schemeClr>
                          </a:solidFill>
                          <a:effectLst/>
                          <a:latin typeface="+mn-ea"/>
                          <a:ea typeface="+mn-ea"/>
                        </a:rPr>
                        <a:t>W640×H100px </a:t>
                      </a:r>
                      <a:r>
                        <a:rPr lang="ja-JP" altLang="en-US" sz="800" u="none" strike="noStrike" dirty="0" err="1" smtClean="0">
                          <a:solidFill>
                            <a:schemeClr val="tx1">
                              <a:lumMod val="65000"/>
                              <a:lumOff val="35000"/>
                            </a:schemeClr>
                          </a:solidFill>
                          <a:effectLst/>
                          <a:latin typeface="+mn-ea"/>
                          <a:ea typeface="+mn-ea"/>
                        </a:rPr>
                        <a:t>、</a:t>
                      </a:r>
                      <a:r>
                        <a:rPr lang="en-US" sz="800" u="none" strike="noStrike" dirty="0" smtClean="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ダブル）</a:t>
                      </a:r>
                      <a:r>
                        <a:rPr lang="en-US" sz="800" u="none" strike="noStrike" dirty="0">
                          <a:solidFill>
                            <a:schemeClr val="tx1">
                              <a:lumMod val="65000"/>
                              <a:lumOff val="35000"/>
                            </a:schemeClr>
                          </a:solidFill>
                          <a:effectLst/>
                          <a:latin typeface="+mn-ea"/>
                          <a:ea typeface="+mn-ea"/>
                        </a:rPr>
                        <a:t>W640×H200px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表示</a:t>
                      </a:r>
                      <a:r>
                        <a:rPr lang="ja-JP" altLang="en-US" sz="800" u="none" strike="noStrike" dirty="0">
                          <a:solidFill>
                            <a:schemeClr val="tx1">
                              <a:lumMod val="65000"/>
                              <a:lumOff val="35000"/>
                            </a:schemeClr>
                          </a:solidFill>
                          <a:effectLst/>
                          <a:latin typeface="+mn-ea"/>
                          <a:ea typeface="+mn-ea"/>
                        </a:rPr>
                        <a:t>サイズはデバイスの画面幅に合せて変動します。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2</a:t>
                      </a:r>
                      <a:r>
                        <a:rPr lang="ja-JP" altLang="en-US" sz="800" u="none" strike="noStrike" dirty="0">
                          <a:solidFill>
                            <a:schemeClr val="tx1">
                              <a:lumMod val="65000"/>
                              <a:lumOff val="35000"/>
                            </a:schemeClr>
                          </a:solidFill>
                          <a:effectLst/>
                          <a:latin typeface="+mn-ea"/>
                          <a:ea typeface="+mn-ea"/>
                        </a:rPr>
                        <a:t>サイズ共通） </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a:solidFill>
                            <a:schemeClr val="tx1">
                              <a:lumMod val="65000"/>
                              <a:lumOff val="35000"/>
                            </a:schemeClr>
                          </a:solidFill>
                          <a:effectLst/>
                          <a:latin typeface="+mn-ea"/>
                          <a:ea typeface="+mn-ea"/>
                        </a:rPr>
                        <a:t>以内　</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アニメーション不可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205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740"/>
          <a:stretch/>
        </p:blipFill>
        <p:spPr bwMode="auto">
          <a:xfrm>
            <a:off x="5945723" y="1509521"/>
            <a:ext cx="1714500" cy="22123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7" name="Rectangle 64"/>
          <p:cNvSpPr>
            <a:spLocks noChangeArrowheads="1"/>
          </p:cNvSpPr>
          <p:nvPr/>
        </p:nvSpPr>
        <p:spPr bwMode="auto">
          <a:xfrm>
            <a:off x="5960011" y="1445877"/>
            <a:ext cx="1668682" cy="328254"/>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fontAlgn="ctr"/>
            <a:r>
              <a:rPr lang="ja-JP" altLang="en-US" sz="900" dirty="0" smtClean="0">
                <a:solidFill>
                  <a:schemeClr val="bg1"/>
                </a:solidFill>
                <a:latin typeface="+mn-ea"/>
                <a:ea typeface="+mn-ea"/>
              </a:rPr>
              <a:t>中面ヘッダパネル</a:t>
            </a:r>
            <a:endParaRPr lang="ja-JP" altLang="en-US" sz="900" dirty="0">
              <a:solidFill>
                <a:schemeClr val="bg1"/>
              </a:solidFill>
              <a:latin typeface="+mn-ea"/>
              <a:ea typeface="+mn-ea"/>
            </a:endParaRPr>
          </a:p>
        </p:txBody>
      </p:sp>
      <p:grpSp>
        <p:nvGrpSpPr>
          <p:cNvPr id="14" name="グループ化 47"/>
          <p:cNvGrpSpPr>
            <a:grpSpLocks/>
          </p:cNvGrpSpPr>
          <p:nvPr/>
        </p:nvGrpSpPr>
        <p:grpSpPr bwMode="auto">
          <a:xfrm>
            <a:off x="6528157" y="3607287"/>
            <a:ext cx="650875" cy="141467"/>
            <a:chOff x="5621664" y="6552778"/>
            <a:chExt cx="1296130" cy="237502"/>
          </a:xfrm>
        </p:grpSpPr>
        <p:sp>
          <p:nvSpPr>
            <p:cNvPr id="15" name="フリーフォーム 14"/>
            <p:cNvSpPr/>
            <p:nvPr/>
          </p:nvSpPr>
          <p:spPr>
            <a:xfrm>
              <a:off x="5621664" y="6552778"/>
              <a:ext cx="1283485" cy="11061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6" name="フリーフォーム 15"/>
            <p:cNvSpPr/>
            <p:nvPr/>
          </p:nvSpPr>
          <p:spPr>
            <a:xfrm>
              <a:off x="5634309" y="6679663"/>
              <a:ext cx="1283485" cy="11061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37" name="直線矢印コネクタ 36"/>
          <p:cNvCxnSpPr/>
          <p:nvPr/>
        </p:nvCxnSpPr>
        <p:spPr>
          <a:xfrm>
            <a:off x="7527910" y="1445877"/>
            <a:ext cx="0" cy="328254"/>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9" name="テキスト ボックス 38"/>
          <p:cNvSpPr txBox="1">
            <a:spLocks noChangeArrowheads="1"/>
          </p:cNvSpPr>
          <p:nvPr/>
        </p:nvSpPr>
        <p:spPr bwMode="auto">
          <a:xfrm>
            <a:off x="7628693" y="1502282"/>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smtClean="0">
                <a:solidFill>
                  <a:srgbClr val="FF5574"/>
                </a:solidFill>
                <a:latin typeface="+mn-ea"/>
                <a:ea typeface="+mn-ea"/>
                <a:cs typeface="Meiryo UI" pitchFamily="50" charset="-128"/>
              </a:rPr>
              <a:t>100px</a:t>
            </a:r>
            <a:endParaRPr lang="ja-JP" altLang="en-US" sz="800" b="1" dirty="0">
              <a:solidFill>
                <a:srgbClr val="FF5574"/>
              </a:solidFill>
              <a:latin typeface="+mn-ea"/>
              <a:ea typeface="+mn-ea"/>
              <a:cs typeface="Meiryo UI" pitchFamily="50" charset="-128"/>
            </a:endParaRPr>
          </a:p>
        </p:txBody>
      </p:sp>
      <p:pic>
        <p:nvPicPr>
          <p:cNvPr id="30" name="Picture 2"/>
          <p:cNvPicPr>
            <a:picLocks noChangeAspect="1" noChangeArrowheads="1"/>
          </p:cNvPicPr>
          <p:nvPr/>
        </p:nvPicPr>
        <p:blipFill rotWithShape="1">
          <a:blip r:embed="rId4">
            <a:extLst>
              <a:ext uri="{28A0092B-C50C-407E-A947-70E740481C1C}">
                <a14:useLocalDpi xmlns:a14="http://schemas.microsoft.com/office/drawing/2010/main" val="0"/>
              </a:ext>
            </a:extLst>
          </a:blip>
          <a:srcRect b="1628"/>
          <a:stretch/>
        </p:blipFill>
        <p:spPr bwMode="auto">
          <a:xfrm>
            <a:off x="7351409" y="2960108"/>
            <a:ext cx="1714500" cy="21925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7" name="Rectangle 64"/>
          <p:cNvSpPr>
            <a:spLocks noChangeArrowheads="1"/>
          </p:cNvSpPr>
          <p:nvPr/>
        </p:nvSpPr>
        <p:spPr bwMode="auto">
          <a:xfrm>
            <a:off x="7349707" y="2774119"/>
            <a:ext cx="1714500" cy="476755"/>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900" dirty="0">
                <a:solidFill>
                  <a:schemeClr val="bg1"/>
                </a:solidFill>
                <a:latin typeface="+mn-ea"/>
                <a:ea typeface="+mn-ea"/>
              </a:rPr>
              <a:t>中面ヘッダパネル</a:t>
            </a:r>
          </a:p>
          <a:p>
            <a:pPr algn="ctr" eaLnBrk="1" hangingPunct="1"/>
            <a:r>
              <a:rPr lang="ja-JP" altLang="en-US" sz="900" dirty="0" smtClean="0">
                <a:solidFill>
                  <a:schemeClr val="bg1"/>
                </a:solidFill>
                <a:latin typeface="+mn-ea"/>
                <a:ea typeface="+mn-ea"/>
                <a:cs typeface="Meiryo UI" pitchFamily="50" charset="-128"/>
              </a:rPr>
              <a:t>ダブル</a:t>
            </a:r>
            <a:endParaRPr lang="ja-JP" altLang="en-US" sz="900" dirty="0">
              <a:solidFill>
                <a:schemeClr val="bg1"/>
              </a:solidFill>
              <a:latin typeface="+mn-ea"/>
              <a:ea typeface="+mn-ea"/>
              <a:cs typeface="Meiryo UI" pitchFamily="50" charset="-128"/>
            </a:endParaRPr>
          </a:p>
        </p:txBody>
      </p:sp>
      <p:grpSp>
        <p:nvGrpSpPr>
          <p:cNvPr id="18" name="グループ化 47"/>
          <p:cNvGrpSpPr>
            <a:grpSpLocks/>
          </p:cNvGrpSpPr>
          <p:nvPr/>
        </p:nvGrpSpPr>
        <p:grpSpPr bwMode="auto">
          <a:xfrm>
            <a:off x="7936559" y="5079035"/>
            <a:ext cx="635000" cy="147280"/>
            <a:chOff x="5621664" y="6552778"/>
            <a:chExt cx="1296130" cy="237502"/>
          </a:xfrm>
        </p:grpSpPr>
        <p:sp>
          <p:nvSpPr>
            <p:cNvPr id="19" name="フリーフォーム 18"/>
            <p:cNvSpPr/>
            <p:nvPr/>
          </p:nvSpPr>
          <p:spPr>
            <a:xfrm>
              <a:off x="5621664" y="6552778"/>
              <a:ext cx="1283169" cy="109377"/>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0" name="フリーフォーム 19"/>
            <p:cNvSpPr/>
            <p:nvPr/>
          </p:nvSpPr>
          <p:spPr>
            <a:xfrm>
              <a:off x="5634625" y="6680905"/>
              <a:ext cx="1283169" cy="109375"/>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26" name="直線矢印コネクタ 25"/>
          <p:cNvCxnSpPr/>
          <p:nvPr/>
        </p:nvCxnSpPr>
        <p:spPr>
          <a:xfrm>
            <a:off x="8891700" y="2774119"/>
            <a:ext cx="0" cy="476754"/>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2" name="テキスト ボックス 31"/>
          <p:cNvSpPr txBox="1">
            <a:spLocks noChangeArrowheads="1"/>
          </p:cNvSpPr>
          <p:nvPr/>
        </p:nvSpPr>
        <p:spPr bwMode="auto">
          <a:xfrm>
            <a:off x="8992483" y="2916531"/>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a:solidFill>
                  <a:srgbClr val="FF5574"/>
                </a:solidFill>
                <a:latin typeface="+mn-ea"/>
                <a:ea typeface="+mn-ea"/>
                <a:cs typeface="Meiryo UI" pitchFamily="50" charset="-128"/>
              </a:rPr>
              <a:t>2</a:t>
            </a:r>
            <a:r>
              <a:rPr lang="en-US" altLang="ja-JP" sz="800" b="1" dirty="0" smtClean="0">
                <a:solidFill>
                  <a:srgbClr val="FF5574"/>
                </a:solidFill>
                <a:latin typeface="+mn-ea"/>
                <a:ea typeface="+mn-ea"/>
                <a:cs typeface="Meiryo UI" pitchFamily="50" charset="-128"/>
              </a:rPr>
              <a:t>00px</a:t>
            </a:r>
            <a:endParaRPr lang="ja-JP" altLang="en-US" sz="800" b="1" dirty="0">
              <a:solidFill>
                <a:srgbClr val="FF5574"/>
              </a:solidFill>
              <a:latin typeface="+mn-ea"/>
              <a:ea typeface="+mn-ea"/>
              <a:cs typeface="Meiryo UI" pitchFamily="50" charset="-128"/>
            </a:endParaRPr>
          </a:p>
        </p:txBody>
      </p:sp>
    </p:spTree>
    <p:extLst>
      <p:ext uri="{BB962C8B-B14F-4D97-AF65-F5344CB8AC3E}">
        <p14:creationId xmlns:p14="http://schemas.microsoft.com/office/powerpoint/2010/main" val="73244031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a:t>
            </a:r>
            <a:r>
              <a:rPr kumimoji="1" lang="en-US" altLang="ja-JP" dirty="0" smtClean="0"/>
              <a:t>SP</a:t>
            </a:r>
            <a:r>
              <a:rPr kumimoji="1" lang="ja-JP" altLang="en-US" dirty="0" smtClean="0"/>
              <a:t>］中面レクタングル／スーパー</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22</a:t>
            </a:fld>
            <a:endParaRPr lang="ja-JP" altLang="en-US" dirty="0"/>
          </a:p>
        </p:txBody>
      </p:sp>
      <p:sp>
        <p:nvSpPr>
          <p:cNvPr id="3" name="テキスト プレースホルダー 2"/>
          <p:cNvSpPr>
            <a:spLocks noGrp="1"/>
          </p:cNvSpPr>
          <p:nvPr>
            <p:ph type="body" sz="quarter" idx="17"/>
          </p:nvPr>
        </p:nvSpPr>
        <p:spPr>
          <a:xfrm>
            <a:off x="331199" y="1084923"/>
            <a:ext cx="4619943" cy="1132155"/>
          </a:xfrm>
        </p:spPr>
        <p:txBody>
          <a:bodyPr/>
          <a:lstStyle/>
          <a:p>
            <a:pPr algn="ctr"/>
            <a:r>
              <a:rPr lang="ja-JP" altLang="en-US" dirty="0" smtClean="0">
                <a:solidFill>
                  <a:srgbClr val="FF5574"/>
                </a:solidFill>
              </a:rPr>
              <a:t>大型サイズ</a:t>
            </a:r>
            <a:r>
              <a:rPr lang="ja-JP" altLang="en-US" dirty="0" smtClean="0"/>
              <a:t>で掲載でき、</a:t>
            </a:r>
            <a:endParaRPr lang="en-US" altLang="ja-JP" dirty="0" smtClean="0"/>
          </a:p>
          <a:p>
            <a:pPr algn="ctr"/>
            <a:r>
              <a:rPr lang="ja-JP" altLang="en-US" dirty="0" smtClean="0"/>
              <a:t>アテンション力が高いメニュー！</a:t>
            </a:r>
            <a:endParaRPr lang="ja-JP" altLang="en-US" dirty="0"/>
          </a:p>
        </p:txBody>
      </p:sp>
      <p:sp>
        <p:nvSpPr>
          <p:cNvPr id="6" name="テキスト プレースホルダー 5"/>
          <p:cNvSpPr>
            <a:spLocks noGrp="1"/>
          </p:cNvSpPr>
          <p:nvPr>
            <p:ph type="body" sz="quarter" idx="19"/>
          </p:nvPr>
        </p:nvSpPr>
        <p:spPr/>
        <p:txBody>
          <a:bodyPr/>
          <a:lstStyle/>
          <a:p>
            <a:r>
              <a:rPr kumimoji="1" lang="ja-JP" altLang="en-US" dirty="0" smtClean="0"/>
              <a:t>注意事項</a:t>
            </a:r>
            <a:endParaRPr kumimoji="1" lang="en-US" altLang="ja-JP" dirty="0" smtClean="0"/>
          </a:p>
          <a:p>
            <a:pPr lvl="1"/>
            <a:r>
              <a:rPr lang="en-US" altLang="ja-JP" dirty="0" smtClean="0"/>
              <a:t>1</a:t>
            </a:r>
            <a:r>
              <a:rPr lang="ja-JP" altLang="en-US" dirty="0"/>
              <a:t>週間あたり</a:t>
            </a:r>
            <a:r>
              <a:rPr lang="ja-JP" altLang="en-US" dirty="0" smtClean="0"/>
              <a:t>最低</a:t>
            </a:r>
            <a:r>
              <a:rPr lang="en-US" altLang="ja-JP" dirty="0"/>
              <a:t>3</a:t>
            </a:r>
            <a:r>
              <a:rPr lang="en-US" altLang="ja-JP" dirty="0" smtClean="0"/>
              <a:t>,000,000imp</a:t>
            </a:r>
            <a:r>
              <a:rPr lang="ja-JP" altLang="en-US" dirty="0"/>
              <a:t>からご購入いただけます</a:t>
            </a:r>
            <a:r>
              <a:rPr lang="ja-JP" altLang="en-US" dirty="0" smtClean="0"/>
              <a:t>。</a:t>
            </a:r>
            <a:endParaRPr lang="en-US" altLang="ja-JP" dirty="0" smtClean="0"/>
          </a:p>
          <a:p>
            <a:pPr lvl="1"/>
            <a:r>
              <a:rPr kumimoji="1" lang="ja-JP" altLang="en-US" dirty="0" smtClean="0"/>
              <a:t>想定</a:t>
            </a:r>
            <a:r>
              <a:rPr kumimoji="1" lang="en-US" altLang="ja-JP" dirty="0" smtClean="0"/>
              <a:t>CTR</a:t>
            </a:r>
            <a:r>
              <a:rPr kumimoji="1" lang="ja-JP" altLang="en-US" dirty="0" smtClean="0"/>
              <a:t>は数値を</a:t>
            </a:r>
            <a:r>
              <a:rPr kumimoji="1" lang="ja-JP" altLang="en-US" u="sng" dirty="0" smtClean="0"/>
              <a:t>保証するものではございません</a:t>
            </a:r>
            <a:r>
              <a:rPr kumimoji="1" lang="ja-JP" altLang="en-US" dirty="0" smtClean="0"/>
              <a:t>のでご了承ください。</a:t>
            </a:r>
          </a:p>
          <a:p>
            <a:pPr lvl="1"/>
            <a:r>
              <a:rPr kumimoji="1" lang="ja-JP" altLang="en-US" dirty="0" smtClean="0"/>
              <a:t>株式会社アイスタイルの掲載基準にそぐわない内容の原稿は修正して頂く場合がございます。</a:t>
            </a:r>
          </a:p>
          <a:p>
            <a:pPr lvl="1"/>
            <a:endParaRPr kumimoji="1" lang="ja-JP" altLang="en-US" dirty="0"/>
          </a:p>
        </p:txBody>
      </p:sp>
      <p:sp>
        <p:nvSpPr>
          <p:cNvPr id="30" name="テキスト プレースホルダー 29"/>
          <p:cNvSpPr>
            <a:spLocks noGrp="1"/>
          </p:cNvSpPr>
          <p:nvPr>
            <p:ph type="body" sz="quarter" idx="20"/>
          </p:nvPr>
        </p:nvSpPr>
        <p:spPr>
          <a:xfrm>
            <a:off x="5158451" y="1042988"/>
            <a:ext cx="4450687" cy="4303712"/>
          </a:xfrm>
        </p:spPr>
        <p:txBody>
          <a:bodyPr/>
          <a:lstStyle/>
          <a:p>
            <a:pPr>
              <a:lnSpc>
                <a:spcPct val="200000"/>
              </a:lnSpc>
            </a:pPr>
            <a:r>
              <a:rPr kumimoji="1" lang="en-US" altLang="ja-JP" dirty="0" smtClean="0"/>
              <a:t>【SP】</a:t>
            </a:r>
          </a:p>
        </p:txBody>
      </p:sp>
      <p:sp>
        <p:nvSpPr>
          <p:cNvPr id="37" name="テキスト プレースホルダー 36"/>
          <p:cNvSpPr>
            <a:spLocks noGrp="1"/>
          </p:cNvSpPr>
          <p:nvPr>
            <p:ph type="body" sz="quarter" idx="21"/>
          </p:nvPr>
        </p:nvSpPr>
        <p:spPr/>
        <p:txBody>
          <a:bodyPr/>
          <a:lstStyle/>
          <a:p>
            <a:pPr lvl="1"/>
            <a:endParaRPr kumimoji="1" lang="en-US" altLang="ja-JP" dirty="0" smtClean="0"/>
          </a:p>
          <a:p>
            <a:pPr lvl="1"/>
            <a:r>
              <a:rPr kumimoji="1" lang="ja-JP" altLang="en-US" dirty="0" smtClean="0"/>
              <a:t>ページデザイン、バナー掲載位置は変更になる場合があります。また、新サイトや新コンテンツの追加、変更に伴いバナーの掲載面が追加、変更となる場合がございます。</a:t>
            </a:r>
          </a:p>
          <a:p>
            <a:pPr lvl="1"/>
            <a:r>
              <a:rPr kumimoji="1" lang="en-US" altLang="ja-JP" dirty="0" smtClean="0"/>
              <a:t>imp</a:t>
            </a:r>
            <a:r>
              <a:rPr kumimoji="1" lang="ja-JP" altLang="en-US" dirty="0" smtClean="0"/>
              <a:t>保証のメニューとなります。掲載期間内で申込インプレッション数を配信するため、配信量は日によって変動致します。</a:t>
            </a:r>
            <a:endParaRPr kumimoji="1" lang="ja-JP" altLang="en-US" dirty="0"/>
          </a:p>
        </p:txBody>
      </p:sp>
      <p:pic>
        <p:nvPicPr>
          <p:cNvPr id="1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755718" y="1920653"/>
            <a:ext cx="136207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17" name="グループ化 47"/>
          <p:cNvGrpSpPr>
            <a:grpSpLocks/>
          </p:cNvGrpSpPr>
          <p:nvPr/>
        </p:nvGrpSpPr>
        <p:grpSpPr bwMode="auto">
          <a:xfrm>
            <a:off x="7987493" y="1823816"/>
            <a:ext cx="936625" cy="190500"/>
            <a:chOff x="5621664" y="6552778"/>
            <a:chExt cx="1296130" cy="237502"/>
          </a:xfrm>
        </p:grpSpPr>
        <p:sp>
          <p:nvSpPr>
            <p:cNvPr id="18" name="フリーフォーム 17"/>
            <p:cNvSpPr/>
            <p:nvPr/>
          </p:nvSpPr>
          <p:spPr>
            <a:xfrm>
              <a:off x="5621664" y="6552778"/>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19" name="フリーフォーム 18"/>
            <p:cNvSpPr/>
            <p:nvPr/>
          </p:nvSpPr>
          <p:spPr>
            <a:xfrm>
              <a:off x="5634845" y="6681424"/>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pic>
        <p:nvPicPr>
          <p:cNvPr id="20"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753146" y="3834413"/>
            <a:ext cx="1364647" cy="736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1" name="Rectangle 64"/>
          <p:cNvSpPr>
            <a:spLocks noChangeArrowheads="1"/>
          </p:cNvSpPr>
          <p:nvPr/>
        </p:nvSpPr>
        <p:spPr bwMode="auto">
          <a:xfrm>
            <a:off x="7745208" y="2514811"/>
            <a:ext cx="1351565" cy="1304925"/>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900" dirty="0">
                <a:solidFill>
                  <a:schemeClr val="bg1"/>
                </a:solidFill>
                <a:latin typeface="+mn-ea"/>
                <a:ea typeface="+mn-ea"/>
              </a:rPr>
              <a:t>中面</a:t>
            </a:r>
            <a:r>
              <a:rPr lang="ja-JP" altLang="en-US" sz="900" dirty="0" smtClean="0">
                <a:solidFill>
                  <a:schemeClr val="bg1"/>
                </a:solidFill>
                <a:latin typeface="+mn-ea"/>
                <a:ea typeface="+mn-ea"/>
              </a:rPr>
              <a:t>レクタングル</a:t>
            </a:r>
            <a:endParaRPr lang="en-US" altLang="ja-JP" sz="900" dirty="0" smtClean="0">
              <a:solidFill>
                <a:schemeClr val="bg1"/>
              </a:solidFill>
              <a:latin typeface="+mn-ea"/>
              <a:ea typeface="+mn-ea"/>
            </a:endParaRPr>
          </a:p>
          <a:p>
            <a:pPr algn="ctr" eaLnBrk="1" hangingPunct="1"/>
            <a:r>
              <a:rPr lang="ja-JP" altLang="en-US" sz="900" dirty="0" smtClean="0">
                <a:solidFill>
                  <a:schemeClr val="bg1"/>
                </a:solidFill>
                <a:latin typeface="+mn-ea"/>
                <a:ea typeface="+mn-ea"/>
                <a:cs typeface="Meiryo UI" pitchFamily="50" charset="-128"/>
              </a:rPr>
              <a:t>スーパー</a:t>
            </a:r>
            <a:endParaRPr lang="en-US" altLang="ja-JP" sz="900" dirty="0" smtClean="0">
              <a:solidFill>
                <a:schemeClr val="bg1"/>
              </a:solidFill>
              <a:latin typeface="+mn-ea"/>
              <a:ea typeface="+mn-ea"/>
              <a:cs typeface="Meiryo UI" pitchFamily="50" charset="-128"/>
            </a:endParaRPr>
          </a:p>
          <a:p>
            <a:pPr algn="ctr" eaLnBrk="1" hangingPunct="1"/>
            <a:r>
              <a:rPr lang="en-US" altLang="ja-JP" sz="900" dirty="0" smtClean="0">
                <a:solidFill>
                  <a:schemeClr val="bg1"/>
                </a:solidFill>
                <a:latin typeface="+mn-ea"/>
                <a:ea typeface="+mn-ea"/>
                <a:cs typeface="Meiryo UI" pitchFamily="50" charset="-128"/>
              </a:rPr>
              <a:t>640×720</a:t>
            </a:r>
            <a:endParaRPr lang="ja-JP" altLang="en-US" sz="900" dirty="0">
              <a:solidFill>
                <a:schemeClr val="bg1"/>
              </a:solidFill>
              <a:latin typeface="+mn-ea"/>
              <a:ea typeface="+mn-ea"/>
              <a:cs typeface="Meiryo UI" pitchFamily="50" charset="-128"/>
            </a:endParaRPr>
          </a:p>
        </p:txBody>
      </p:sp>
      <p:pic>
        <p:nvPicPr>
          <p:cNvPr id="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31775" y="1930178"/>
            <a:ext cx="1362075" cy="14859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3" name="Rectangle 64"/>
          <p:cNvSpPr>
            <a:spLocks noChangeArrowheads="1"/>
          </p:cNvSpPr>
          <p:nvPr/>
        </p:nvSpPr>
        <p:spPr bwMode="auto">
          <a:xfrm>
            <a:off x="5736538" y="2515966"/>
            <a:ext cx="1346200" cy="931862"/>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900" dirty="0">
                <a:solidFill>
                  <a:schemeClr val="bg1"/>
                </a:solidFill>
                <a:latin typeface="+mn-ea"/>
                <a:ea typeface="+mn-ea"/>
              </a:rPr>
              <a:t>中面</a:t>
            </a:r>
            <a:r>
              <a:rPr lang="ja-JP" altLang="en-US" sz="900" dirty="0" smtClean="0">
                <a:solidFill>
                  <a:schemeClr val="bg1"/>
                </a:solidFill>
                <a:latin typeface="+mn-ea"/>
                <a:ea typeface="+mn-ea"/>
              </a:rPr>
              <a:t>レクタングル</a:t>
            </a:r>
            <a:endParaRPr lang="en-US" altLang="ja-JP" sz="900" dirty="0" smtClean="0">
              <a:solidFill>
                <a:schemeClr val="bg1"/>
              </a:solidFill>
              <a:latin typeface="+mn-ea"/>
              <a:ea typeface="+mn-ea"/>
            </a:endParaRPr>
          </a:p>
          <a:p>
            <a:pPr algn="ctr" eaLnBrk="1" hangingPunct="1"/>
            <a:r>
              <a:rPr lang="en-US" altLang="ja-JP" sz="900" dirty="0" smtClean="0">
                <a:solidFill>
                  <a:schemeClr val="bg1"/>
                </a:solidFill>
                <a:latin typeface="+mn-ea"/>
                <a:ea typeface="+mn-ea"/>
                <a:cs typeface="Meiryo UI" pitchFamily="50" charset="-128"/>
              </a:rPr>
              <a:t>600×500</a:t>
            </a:r>
            <a:endParaRPr lang="ja-JP" altLang="en-US" sz="900" dirty="0">
              <a:solidFill>
                <a:schemeClr val="bg1"/>
              </a:solidFill>
              <a:latin typeface="+mn-ea"/>
              <a:ea typeface="+mn-ea"/>
              <a:cs typeface="Meiryo UI" pitchFamily="50" charset="-128"/>
            </a:endParaRPr>
          </a:p>
        </p:txBody>
      </p:sp>
      <p:pic>
        <p:nvPicPr>
          <p:cNvPr id="24" name="Picture 3"/>
          <p:cNvPicPr>
            <a:picLocks noChangeAspect="1" noChangeArrowheads="1"/>
          </p:cNvPicPr>
          <p:nvPr/>
        </p:nvPicPr>
        <p:blipFill>
          <a:blip r:embed="rId5">
            <a:extLst>
              <a:ext uri="{28A0092B-C50C-407E-A947-70E740481C1C}">
                <a14:useLocalDpi xmlns:a14="http://schemas.microsoft.com/office/drawing/2010/main" val="0"/>
              </a:ext>
            </a:extLst>
          </a:blip>
          <a:srcRect b="-665"/>
          <a:stretch>
            <a:fillRect/>
          </a:stretch>
        </p:blipFill>
        <p:spPr bwMode="auto">
          <a:xfrm>
            <a:off x="5739712" y="3463923"/>
            <a:ext cx="1343025" cy="863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25" name="グループ化 47"/>
          <p:cNvGrpSpPr>
            <a:grpSpLocks/>
          </p:cNvGrpSpPr>
          <p:nvPr/>
        </p:nvGrpSpPr>
        <p:grpSpPr bwMode="auto">
          <a:xfrm>
            <a:off x="5961962" y="1828578"/>
            <a:ext cx="936625" cy="190500"/>
            <a:chOff x="5621664" y="6552778"/>
            <a:chExt cx="1296130" cy="237502"/>
          </a:xfrm>
        </p:grpSpPr>
        <p:sp>
          <p:nvSpPr>
            <p:cNvPr id="26" name="フリーフォーム 25"/>
            <p:cNvSpPr/>
            <p:nvPr/>
          </p:nvSpPr>
          <p:spPr>
            <a:xfrm>
              <a:off x="5621664" y="6552778"/>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27" name="フリーフォーム 26"/>
            <p:cNvSpPr/>
            <p:nvPr/>
          </p:nvSpPr>
          <p:spPr>
            <a:xfrm>
              <a:off x="5634845" y="6681426"/>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graphicFrame>
        <p:nvGraphicFramePr>
          <p:cNvPr id="39" name="表 38"/>
          <p:cNvGraphicFramePr>
            <a:graphicFrameLocks noGrp="1"/>
          </p:cNvGraphicFramePr>
          <p:nvPr>
            <p:extLst>
              <p:ext uri="{D42A27DB-BD31-4B8C-83A1-F6EECF244321}">
                <p14:modId xmlns:p14="http://schemas.microsoft.com/office/powerpoint/2010/main" val="1458524349"/>
              </p:ext>
            </p:extLst>
          </p:nvPr>
        </p:nvGraphicFramePr>
        <p:xfrm>
          <a:off x="276223" y="2606176"/>
          <a:ext cx="4674920" cy="876799"/>
        </p:xfrm>
        <a:graphic>
          <a:graphicData uri="http://schemas.openxmlformats.org/drawingml/2006/table">
            <a:tbl>
              <a:tblPr/>
              <a:tblGrid>
                <a:gridCol w="1512728"/>
                <a:gridCol w="833380"/>
                <a:gridCol w="158565"/>
                <a:gridCol w="242701"/>
                <a:gridCol w="328158"/>
                <a:gridCol w="472547"/>
                <a:gridCol w="769771"/>
                <a:gridCol w="357070"/>
              </a:tblGrid>
              <a:tr h="239563">
                <a:tc>
                  <a:txBody>
                    <a:bodyPr/>
                    <a:lstStyle/>
                    <a:p>
                      <a:pPr algn="ctr" rtl="0" fontAlgn="ctr"/>
                      <a:r>
                        <a:rPr lang="ja-JP" altLang="en-US" sz="800" b="0" i="0" u="none" strike="noStrike" dirty="0" smtClean="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gridSpan="3">
                  <a:txBody>
                    <a:bodyPr/>
                    <a:lstStyle/>
                    <a:p>
                      <a:pPr algn="ctr" rtl="0" fontAlgn="ctr"/>
                      <a:r>
                        <a:rPr lang="ja-JP" altLang="en-US" sz="800" b="0" i="0" u="none" strike="noStrike" dirty="0">
                          <a:solidFill>
                            <a:schemeClr val="tx1">
                              <a:lumMod val="65000"/>
                              <a:lumOff val="35000"/>
                            </a:schemeClr>
                          </a:solidFill>
                          <a:effectLst/>
                          <a:latin typeface="+mn-ea"/>
                          <a:ea typeface="+mn-ea"/>
                        </a:rPr>
                        <a:t>インプレッション</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rtl="0" fontAlgn="ctr"/>
                      <a:r>
                        <a:rPr lang="en-US" sz="800" b="0" i="0" u="none" strike="noStrike">
                          <a:solidFill>
                            <a:schemeClr val="tx1">
                              <a:lumMod val="65000"/>
                              <a:lumOff val="35000"/>
                            </a:schemeClr>
                          </a:solidFill>
                          <a:effectLst/>
                          <a:latin typeface="+mn-ea"/>
                          <a:ea typeface="+mn-ea"/>
                        </a:rPr>
                        <a:t>imp</a:t>
                      </a:r>
                      <a:r>
                        <a:rPr lang="ja-JP" altLang="en-US" sz="800" b="0" i="0" u="none" strike="noStrike">
                          <a:solidFill>
                            <a:schemeClr val="tx1">
                              <a:lumMod val="65000"/>
                              <a:lumOff val="35000"/>
                            </a:schemeClr>
                          </a:solidFill>
                          <a:effectLst/>
                          <a:latin typeface="+mn-ea"/>
                          <a:ea typeface="+mn-ea"/>
                        </a:rPr>
                        <a:t>単価</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rtl="0" fontAlgn="ctr"/>
                      <a:r>
                        <a:rPr lang="ja-JP" altLang="en-US" sz="800" b="0" i="0" u="none" strike="noStrike" dirty="0">
                          <a:solidFill>
                            <a:schemeClr val="tx1">
                              <a:lumMod val="65000"/>
                              <a:lumOff val="35000"/>
                            </a:schemeClr>
                          </a:solidFill>
                          <a:effectLst/>
                          <a:latin typeface="+mn-ea"/>
                          <a:ea typeface="+mn-ea"/>
                        </a:rPr>
                        <a:t>販売価格</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hMerge="1">
                  <a:txBody>
                    <a:bodyPr/>
                    <a:lstStyle/>
                    <a:p>
                      <a:endParaRPr kumimoji="1" lang="ja-JP" altLang="en-US"/>
                    </a:p>
                  </a:txBody>
                  <a:tcPr/>
                </a:tc>
              </a:tr>
              <a:tr h="318618">
                <a:tc>
                  <a:txBody>
                    <a:bodyPr/>
                    <a:lstStyle/>
                    <a:p>
                      <a:pPr algn="ctr" rtl="0" fontAlgn="ctr"/>
                      <a:r>
                        <a:rPr lang="en-US" altLang="ja-JP" sz="800" b="0" i="0" u="none" strike="noStrike" dirty="0" smtClean="0">
                          <a:solidFill>
                            <a:schemeClr val="tx1">
                              <a:lumMod val="65000"/>
                              <a:lumOff val="35000"/>
                            </a:schemeClr>
                          </a:solidFill>
                          <a:effectLst/>
                          <a:latin typeface="+mn-ea"/>
                          <a:ea typeface="+mn-ea"/>
                        </a:rPr>
                        <a:t>SP</a:t>
                      </a:r>
                      <a:r>
                        <a:rPr lang="ja-JP" altLang="en-US" sz="800" b="0" i="0" u="none" strike="noStrike" dirty="0" smtClean="0">
                          <a:solidFill>
                            <a:schemeClr val="tx1">
                              <a:lumMod val="65000"/>
                              <a:lumOff val="35000"/>
                            </a:schemeClr>
                          </a:solidFill>
                          <a:effectLst/>
                          <a:latin typeface="+mn-ea"/>
                          <a:ea typeface="+mn-ea"/>
                        </a:rPr>
                        <a:t>中面レクタングル</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3,000,000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dirty="0">
                          <a:solidFill>
                            <a:schemeClr val="tx1">
                              <a:lumMod val="65000"/>
                              <a:lumOff val="35000"/>
                            </a:schemeClr>
                          </a:solidFill>
                          <a:effectLst/>
                          <a:latin typeface="+mn-ea"/>
                          <a:ea typeface="+mn-ea"/>
                        </a:rPr>
                        <a:t>imp</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chemeClr val="tx1">
                              <a:lumMod val="65000"/>
                              <a:lumOff val="35000"/>
                            </a:schemeClr>
                          </a:solidFill>
                          <a:effectLst/>
                          <a:latin typeface="+mn-ea"/>
                          <a:ea typeface="+mn-ea"/>
                        </a:rPr>
                        <a:t>＠</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0.070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¥210,000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r h="318618">
                <a:tc>
                  <a:txBody>
                    <a:bodyPr/>
                    <a:lstStyle/>
                    <a:p>
                      <a:pPr algn="ctr" rtl="0" fontAlgn="ctr"/>
                      <a:r>
                        <a:rPr lang="en-US" altLang="ja-JP" sz="800" b="0" i="0" u="none" strike="noStrike" dirty="0" smtClean="0">
                          <a:solidFill>
                            <a:schemeClr val="tx1">
                              <a:lumMod val="65000"/>
                              <a:lumOff val="35000"/>
                            </a:schemeClr>
                          </a:solidFill>
                          <a:effectLst/>
                          <a:latin typeface="+mn-ea"/>
                          <a:ea typeface="+mn-ea"/>
                        </a:rPr>
                        <a:t>SP</a:t>
                      </a:r>
                      <a:r>
                        <a:rPr lang="ja-JP" altLang="en-US" sz="800" b="0" i="0" u="none" strike="noStrike" dirty="0" smtClean="0">
                          <a:solidFill>
                            <a:schemeClr val="tx1">
                              <a:lumMod val="65000"/>
                              <a:lumOff val="35000"/>
                            </a:schemeClr>
                          </a:solidFill>
                          <a:effectLst/>
                          <a:latin typeface="+mn-ea"/>
                          <a:ea typeface="+mn-ea"/>
                        </a:rPr>
                        <a:t>中面レクタングル</a:t>
                      </a:r>
                      <a:r>
                        <a:rPr lang="ja-JP" altLang="en-US" sz="800" b="0" i="0" u="none" strike="noStrike" dirty="0">
                          <a:solidFill>
                            <a:schemeClr val="tx1">
                              <a:lumMod val="65000"/>
                              <a:lumOff val="35000"/>
                            </a:schemeClr>
                          </a:solidFill>
                          <a:effectLst/>
                          <a:latin typeface="+mn-ea"/>
                          <a:ea typeface="+mn-ea"/>
                        </a:rPr>
                        <a:t/>
                      </a:r>
                      <a:br>
                        <a:rPr lang="ja-JP" altLang="en-US" sz="800" b="0" i="0" u="none" strike="noStrike" dirty="0">
                          <a:solidFill>
                            <a:schemeClr val="tx1">
                              <a:lumMod val="65000"/>
                              <a:lumOff val="35000"/>
                            </a:schemeClr>
                          </a:solidFill>
                          <a:effectLst/>
                          <a:latin typeface="+mn-ea"/>
                          <a:ea typeface="+mn-ea"/>
                        </a:rPr>
                      </a:br>
                      <a:r>
                        <a:rPr lang="ja-JP" altLang="en-US" sz="800" b="0" i="0" u="none" strike="noStrike" dirty="0">
                          <a:solidFill>
                            <a:schemeClr val="tx1">
                              <a:lumMod val="65000"/>
                              <a:lumOff val="35000"/>
                            </a:schemeClr>
                          </a:solidFill>
                          <a:effectLst/>
                          <a:latin typeface="+mn-ea"/>
                          <a:ea typeface="+mn-ea"/>
                        </a:rPr>
                        <a:t>スーパー</a:t>
                      </a:r>
                    </a:p>
                  </a:txBody>
                  <a:tcPr marL="9525" marR="9525" marT="9525" marB="0" anchor="ctr">
                    <a:lnL w="6350" cap="flat" cmpd="sng" algn="ctr">
                      <a:solidFill>
                        <a:srgbClr val="595959"/>
                      </a:solidFill>
                      <a:prstDash val="solid"/>
                      <a:round/>
                      <a:headEnd type="none" w="med" len="med"/>
                      <a:tailEnd type="none" w="med" len="med"/>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3,000,000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a:noFill/>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ctr" rtl="0" fontAlgn="ctr"/>
                      <a:r>
                        <a:rPr lang="en-US" sz="800" b="0" i="0" u="none" strike="noStrike" dirty="0">
                          <a:solidFill>
                            <a:schemeClr val="tx1">
                              <a:lumMod val="65000"/>
                              <a:lumOff val="35000"/>
                            </a:schemeClr>
                          </a:solidFill>
                          <a:effectLst/>
                          <a:latin typeface="+mn-ea"/>
                          <a:ea typeface="+mn-ea"/>
                        </a:rPr>
                        <a:t>imp</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0.090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chemeClr val="tx1">
                              <a:lumMod val="65000"/>
                              <a:lumOff val="35000"/>
                            </a:schemeClr>
                          </a:solidFill>
                          <a:effectLst/>
                          <a:latin typeface="+mn-ea"/>
                          <a:ea typeface="+mn-ea"/>
                        </a:rPr>
                        <a:t>¥270,000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lnL w="6350" cap="flat" cmpd="sng" algn="ctr">
                      <a:solidFill>
                        <a:srgbClr val="595959"/>
                      </a:solidFill>
                      <a:prstDash val="solid"/>
                      <a:round/>
                      <a:headEnd type="none" w="med" len="med"/>
                      <a:tailEnd type="none" w="med" len="med"/>
                    </a:lnL>
                    <a:lnR>
                      <a:noFill/>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c>
                  <a:txBody>
                    <a:bodyPr/>
                    <a:lstStyle/>
                    <a:p>
                      <a:pPr algn="l" rtl="0" fontAlgn="ctr"/>
                      <a:r>
                        <a:rPr lang="ja-JP" altLang="en-US" sz="800" b="0" i="0" u="none" strike="noStrike" dirty="0">
                          <a:solidFill>
                            <a:schemeClr val="tx1">
                              <a:lumMod val="65000"/>
                              <a:lumOff val="35000"/>
                            </a:schemeClr>
                          </a:solidFill>
                          <a:effectLst/>
                          <a:latin typeface="+mn-ea"/>
                          <a:ea typeface="+mn-ea"/>
                        </a:rPr>
                        <a:t>～</a:t>
                      </a:r>
                    </a:p>
                  </a:txBody>
                  <a:tcPr marL="9525" marR="9525" marT="9525" marB="0" anchor="ctr">
                    <a:lnL>
                      <a:noFill/>
                    </a:lnL>
                    <a:lnR w="6350" cap="flat" cmpd="sng" algn="ctr">
                      <a:solidFill>
                        <a:srgbClr val="595959"/>
                      </a:solidFill>
                      <a:prstDash val="solid"/>
                      <a:round/>
                      <a:headEnd type="none" w="med" len="med"/>
                      <a:tailEnd type="none" w="med" len="med"/>
                    </a:lnR>
                    <a:lnT w="6350" cap="flat" cmpd="sng" algn="ctr">
                      <a:solidFill>
                        <a:srgbClr val="595959"/>
                      </a:solidFill>
                      <a:prstDash val="solid"/>
                      <a:round/>
                      <a:headEnd type="none" w="med" len="med"/>
                      <a:tailEnd type="none" w="med" len="med"/>
                    </a:lnT>
                    <a:lnB w="6350" cap="flat" cmpd="sng" algn="ctr">
                      <a:solidFill>
                        <a:srgbClr val="595959"/>
                      </a:solidFill>
                      <a:prstDash val="solid"/>
                      <a:round/>
                      <a:headEnd type="none" w="med" len="med"/>
                      <a:tailEnd type="none" w="med" len="med"/>
                    </a:lnB>
                    <a:solidFill>
                      <a:schemeClr val="bg1"/>
                    </a:solidFill>
                  </a:tcPr>
                </a:tc>
              </a:tr>
            </a:tbl>
          </a:graphicData>
        </a:graphic>
      </p:graphicFrame>
      <p:graphicFrame>
        <p:nvGraphicFramePr>
          <p:cNvPr id="40" name="表 39"/>
          <p:cNvGraphicFramePr>
            <a:graphicFrameLocks noGrp="1"/>
          </p:cNvGraphicFramePr>
          <p:nvPr>
            <p:extLst>
              <p:ext uri="{D42A27DB-BD31-4B8C-83A1-F6EECF244321}">
                <p14:modId xmlns:p14="http://schemas.microsoft.com/office/powerpoint/2010/main" val="3845414238"/>
              </p:ext>
            </p:extLst>
          </p:nvPr>
        </p:nvGraphicFramePr>
        <p:xfrm>
          <a:off x="331199" y="3559950"/>
          <a:ext cx="4642051" cy="1266825"/>
        </p:xfrm>
        <a:graphic>
          <a:graphicData uri="http://schemas.openxmlformats.org/drawingml/2006/table">
            <a:tbl>
              <a:tblPr>
                <a:tableStyleId>{2D5ABB26-0587-4C30-8999-92F81FD0307C}</a:tableStyleId>
              </a:tblPr>
              <a:tblGrid>
                <a:gridCol w="805623"/>
                <a:gridCol w="3836428"/>
              </a:tblGrid>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＠ｃｏｓｍｅ</a:t>
                      </a:r>
                      <a:r>
                        <a:rPr lang="ja-JP" altLang="en-US" sz="800" u="none" strike="noStrike" dirty="0" smtClean="0">
                          <a:solidFill>
                            <a:schemeClr val="tx1">
                              <a:lumMod val="65000"/>
                              <a:lumOff val="35000"/>
                            </a:schemeClr>
                          </a:solidFill>
                          <a:effectLst/>
                          <a:latin typeface="+mn-ea"/>
                          <a:ea typeface="+mn-ea"/>
                        </a:rPr>
                        <a:t>スマートフォン版中面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0.07</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スーパー）</a:t>
                      </a:r>
                      <a:r>
                        <a:rPr lang="en-US" altLang="ja-JP" sz="800" u="none" strike="noStrike" dirty="0">
                          <a:solidFill>
                            <a:schemeClr val="tx1">
                              <a:lumMod val="65000"/>
                              <a:lumOff val="35000"/>
                            </a:schemeClr>
                          </a:solidFill>
                          <a:effectLst/>
                          <a:latin typeface="+mn-ea"/>
                          <a:ea typeface="+mn-ea"/>
                        </a:rPr>
                        <a:t>0.09%</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入稿サイズ</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sz="800" u="none" strike="noStrike" dirty="0" smtClean="0">
                          <a:solidFill>
                            <a:schemeClr val="tx1">
                              <a:lumMod val="65000"/>
                              <a:lumOff val="35000"/>
                            </a:schemeClr>
                          </a:solidFill>
                          <a:effectLst/>
                          <a:latin typeface="+mn-ea"/>
                          <a:ea typeface="+mn-ea"/>
                        </a:rPr>
                        <a:t>W600×H500px</a:t>
                      </a:r>
                      <a:r>
                        <a:rPr lang="ja-JP" altLang="en-US" sz="800" u="none" strike="noStrike" dirty="0" err="1" smtClean="0">
                          <a:solidFill>
                            <a:schemeClr val="tx1">
                              <a:lumMod val="65000"/>
                              <a:lumOff val="35000"/>
                            </a:schemeClr>
                          </a:solidFill>
                          <a:effectLst/>
                          <a:latin typeface="+mn-ea"/>
                          <a:ea typeface="+mn-ea"/>
                        </a:rPr>
                        <a:t>、</a:t>
                      </a:r>
                      <a:r>
                        <a:rPr lang="en-US" sz="800" u="none" strike="noStrike" dirty="0" smtClean="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スーパー）</a:t>
                      </a:r>
                      <a:r>
                        <a:rPr lang="en-US" sz="800" u="none" strike="noStrike" dirty="0">
                          <a:solidFill>
                            <a:schemeClr val="tx1">
                              <a:lumMod val="65000"/>
                              <a:lumOff val="35000"/>
                            </a:schemeClr>
                          </a:solidFill>
                          <a:effectLst/>
                          <a:latin typeface="+mn-ea"/>
                          <a:ea typeface="+mn-ea"/>
                        </a:rPr>
                        <a:t>W640×H720px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a:solidFill>
                            <a:schemeClr val="tx1">
                              <a:lumMod val="65000"/>
                              <a:lumOff val="35000"/>
                            </a:schemeClr>
                          </a:solidFill>
                          <a:effectLst/>
                          <a:latin typeface="+mn-ea"/>
                          <a:ea typeface="+mn-ea"/>
                        </a:rPr>
                        <a:t>表示サイズはデバイスの画面幅に合せて変動します。</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容量</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2</a:t>
                      </a:r>
                      <a:r>
                        <a:rPr lang="ja-JP" altLang="en-US" sz="800" u="none" strike="noStrike" dirty="0">
                          <a:solidFill>
                            <a:schemeClr val="tx1">
                              <a:lumMod val="65000"/>
                              <a:lumOff val="35000"/>
                            </a:schemeClr>
                          </a:solidFill>
                          <a:effectLst/>
                          <a:latin typeface="+mn-ea"/>
                          <a:ea typeface="+mn-ea"/>
                        </a:rPr>
                        <a:t>サイズ共通） </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a:solidFill>
                            <a:schemeClr val="tx1">
                              <a:lumMod val="65000"/>
                              <a:lumOff val="35000"/>
                            </a:schemeClr>
                          </a:solidFill>
                          <a:effectLst/>
                          <a:latin typeface="+mn-ea"/>
                          <a:ea typeface="+mn-ea"/>
                        </a:rPr>
                        <a:t>以内　</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アニメーション不可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28" name="図 2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grpSp>
        <p:nvGrpSpPr>
          <p:cNvPr id="29" name="グループ化 47"/>
          <p:cNvGrpSpPr>
            <a:grpSpLocks/>
          </p:cNvGrpSpPr>
          <p:nvPr/>
        </p:nvGrpSpPr>
        <p:grpSpPr bwMode="auto">
          <a:xfrm>
            <a:off x="7987493" y="4475763"/>
            <a:ext cx="936625" cy="190500"/>
            <a:chOff x="5621664" y="6552778"/>
            <a:chExt cx="1296130" cy="237502"/>
          </a:xfrm>
        </p:grpSpPr>
        <p:sp>
          <p:nvSpPr>
            <p:cNvPr id="31" name="フリーフォーム 30"/>
            <p:cNvSpPr/>
            <p:nvPr/>
          </p:nvSpPr>
          <p:spPr>
            <a:xfrm>
              <a:off x="5621664" y="6552778"/>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2" name="フリーフォーム 31"/>
            <p:cNvSpPr/>
            <p:nvPr/>
          </p:nvSpPr>
          <p:spPr>
            <a:xfrm>
              <a:off x="5634845" y="6681424"/>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grpSp>
        <p:nvGrpSpPr>
          <p:cNvPr id="33" name="グループ化 47"/>
          <p:cNvGrpSpPr>
            <a:grpSpLocks/>
          </p:cNvGrpSpPr>
          <p:nvPr/>
        </p:nvGrpSpPr>
        <p:grpSpPr bwMode="auto">
          <a:xfrm>
            <a:off x="5941325" y="4232273"/>
            <a:ext cx="936625" cy="190500"/>
            <a:chOff x="5621664" y="6552778"/>
            <a:chExt cx="1296130" cy="237502"/>
          </a:xfrm>
        </p:grpSpPr>
        <p:sp>
          <p:nvSpPr>
            <p:cNvPr id="34" name="フリーフォーム 33"/>
            <p:cNvSpPr/>
            <p:nvPr/>
          </p:nvSpPr>
          <p:spPr>
            <a:xfrm>
              <a:off x="5621664" y="6552778"/>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38" name="フリーフォーム 37"/>
            <p:cNvSpPr/>
            <p:nvPr/>
          </p:nvSpPr>
          <p:spPr>
            <a:xfrm>
              <a:off x="5634845" y="6681426"/>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cxnSp>
        <p:nvCxnSpPr>
          <p:cNvPr id="35" name="直線矢印コネクタ 34"/>
          <p:cNvCxnSpPr/>
          <p:nvPr/>
        </p:nvCxnSpPr>
        <p:spPr>
          <a:xfrm>
            <a:off x="8910265" y="2506347"/>
            <a:ext cx="0" cy="1347115"/>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6" name="テキスト ボックス 35"/>
          <p:cNvSpPr txBox="1">
            <a:spLocks noChangeArrowheads="1"/>
          </p:cNvSpPr>
          <p:nvPr/>
        </p:nvSpPr>
        <p:spPr bwMode="auto">
          <a:xfrm>
            <a:off x="8972568" y="2964460"/>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smtClean="0">
                <a:solidFill>
                  <a:srgbClr val="FF5574"/>
                </a:solidFill>
                <a:latin typeface="+mn-ea"/>
                <a:ea typeface="+mn-ea"/>
                <a:cs typeface="Meiryo UI" pitchFamily="50" charset="-128"/>
              </a:rPr>
              <a:t>720px</a:t>
            </a:r>
            <a:endParaRPr lang="ja-JP" altLang="en-US" sz="800" b="1" dirty="0">
              <a:solidFill>
                <a:srgbClr val="FF5574"/>
              </a:solidFill>
              <a:latin typeface="+mn-ea"/>
              <a:ea typeface="+mn-ea"/>
              <a:cs typeface="Meiryo UI" pitchFamily="50" charset="-128"/>
            </a:endParaRPr>
          </a:p>
        </p:txBody>
      </p:sp>
      <p:cxnSp>
        <p:nvCxnSpPr>
          <p:cNvPr id="41" name="直線矢印コネクタ 40"/>
          <p:cNvCxnSpPr/>
          <p:nvPr/>
        </p:nvCxnSpPr>
        <p:spPr>
          <a:xfrm>
            <a:off x="6986152" y="2506347"/>
            <a:ext cx="0" cy="957576"/>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42" name="テキスト ボックス 41"/>
          <p:cNvSpPr txBox="1">
            <a:spLocks noChangeArrowheads="1"/>
          </p:cNvSpPr>
          <p:nvPr/>
        </p:nvSpPr>
        <p:spPr bwMode="auto">
          <a:xfrm>
            <a:off x="7006024" y="2964460"/>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smtClean="0">
                <a:solidFill>
                  <a:srgbClr val="FF5574"/>
                </a:solidFill>
                <a:latin typeface="+mn-ea"/>
                <a:ea typeface="+mn-ea"/>
                <a:cs typeface="Meiryo UI" pitchFamily="50" charset="-128"/>
              </a:rPr>
              <a:t>500px</a:t>
            </a:r>
            <a:endParaRPr lang="ja-JP" altLang="en-US" sz="800" b="1" dirty="0">
              <a:solidFill>
                <a:srgbClr val="FF5574"/>
              </a:solidFill>
              <a:latin typeface="+mn-ea"/>
              <a:ea typeface="+mn-ea"/>
              <a:cs typeface="Meiryo UI" pitchFamily="50" charset="-128"/>
            </a:endParaRPr>
          </a:p>
        </p:txBody>
      </p:sp>
    </p:spTree>
    <p:extLst>
      <p:ext uri="{BB962C8B-B14F-4D97-AF65-F5344CB8AC3E}">
        <p14:creationId xmlns:p14="http://schemas.microsoft.com/office/powerpoint/2010/main" val="568191745"/>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テキスト プレースホルダー 29"/>
          <p:cNvSpPr>
            <a:spLocks noGrp="1"/>
          </p:cNvSpPr>
          <p:nvPr>
            <p:ph type="body" sz="quarter" idx="20"/>
          </p:nvPr>
        </p:nvSpPr>
        <p:spPr>
          <a:xfrm>
            <a:off x="5158451" y="1039700"/>
            <a:ext cx="4450687" cy="4303712"/>
          </a:xfrm>
          <a:ln>
            <a:solidFill>
              <a:schemeClr val="bg1"/>
            </a:solidFill>
          </a:ln>
        </p:spPr>
        <p:txBody>
          <a:bodyPr/>
          <a:lstStyle/>
          <a:p>
            <a:pPr>
              <a:lnSpc>
                <a:spcPct val="200000"/>
              </a:lnSpc>
            </a:pPr>
            <a:r>
              <a:rPr kumimoji="1" lang="en-US" altLang="ja-JP" dirty="0" smtClean="0"/>
              <a:t>【</a:t>
            </a:r>
            <a:r>
              <a:rPr lang="en-US" altLang="ja-JP" dirty="0" smtClean="0"/>
              <a:t>PC:</a:t>
            </a:r>
            <a:r>
              <a:rPr lang="ja-JP" altLang="en-US" dirty="0" smtClean="0"/>
              <a:t>中面</a:t>
            </a:r>
            <a:r>
              <a:rPr kumimoji="1" lang="en-US" altLang="ja-JP" dirty="0" smtClean="0"/>
              <a:t>】</a:t>
            </a:r>
          </a:p>
        </p:txBody>
      </p:sp>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］中面ラージレクタングル</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23</a:t>
            </a:fld>
            <a:endParaRPr lang="ja-JP" altLang="en-US" dirty="0"/>
          </a:p>
        </p:txBody>
      </p:sp>
      <p:sp>
        <p:nvSpPr>
          <p:cNvPr id="3" name="テキスト プレースホルダー 2"/>
          <p:cNvSpPr>
            <a:spLocks noGrp="1"/>
          </p:cNvSpPr>
          <p:nvPr>
            <p:ph type="body" sz="quarter" idx="17"/>
          </p:nvPr>
        </p:nvSpPr>
        <p:spPr>
          <a:xfrm>
            <a:off x="331200" y="1084923"/>
            <a:ext cx="4638406" cy="1132155"/>
          </a:xfrm>
        </p:spPr>
        <p:txBody>
          <a:bodyPr/>
          <a:lstStyle/>
          <a:p>
            <a:pPr algn="ctr"/>
            <a:r>
              <a:rPr lang="ja-JP" altLang="en-US" dirty="0"/>
              <a:t>アテンション効果の</a:t>
            </a:r>
            <a:r>
              <a:rPr lang="ja-JP" altLang="en-US" dirty="0" smtClean="0"/>
              <a:t>高い</a:t>
            </a:r>
            <a:r>
              <a:rPr lang="ja-JP" altLang="en-US" dirty="0" smtClean="0">
                <a:solidFill>
                  <a:srgbClr val="FF5574"/>
                </a:solidFill>
              </a:rPr>
              <a:t>中面</a:t>
            </a:r>
            <a:r>
              <a:rPr lang="ja-JP" altLang="en-US" dirty="0">
                <a:solidFill>
                  <a:srgbClr val="FF5574"/>
                </a:solidFill>
              </a:rPr>
              <a:t>ファーストビュー</a:t>
            </a:r>
            <a:r>
              <a:rPr lang="ja-JP" altLang="en-US" dirty="0" smtClean="0"/>
              <a:t>にて</a:t>
            </a:r>
            <a:endParaRPr lang="en-US" altLang="ja-JP" dirty="0" smtClean="0"/>
          </a:p>
          <a:p>
            <a:pPr algn="ctr"/>
            <a:r>
              <a:rPr lang="ja-JP" altLang="en-US" dirty="0" smtClean="0"/>
              <a:t>高い</a:t>
            </a:r>
            <a:r>
              <a:rPr lang="ja-JP" altLang="en-US" dirty="0"/>
              <a:t>誘導効果が期待</a:t>
            </a:r>
            <a:r>
              <a:rPr lang="ja-JP" altLang="en-US" dirty="0" smtClean="0"/>
              <a:t>できる</a:t>
            </a:r>
            <a:r>
              <a:rPr lang="ja-JP" altLang="en-US" dirty="0">
                <a:solidFill>
                  <a:srgbClr val="FF5574"/>
                </a:solidFill>
              </a:rPr>
              <a:t>「ダブル」</a:t>
            </a:r>
            <a:r>
              <a:rPr lang="ja-JP" altLang="en-US" dirty="0" smtClean="0"/>
              <a:t>サイズ</a:t>
            </a:r>
            <a:r>
              <a:rPr lang="ja-JP" altLang="en-US" dirty="0"/>
              <a:t>、</a:t>
            </a:r>
            <a:endParaRPr lang="en-US" altLang="ja-JP" dirty="0" smtClean="0"/>
          </a:p>
          <a:p>
            <a:pPr algn="ctr"/>
            <a:r>
              <a:rPr lang="ja-JP" altLang="en-US" dirty="0" smtClean="0">
                <a:solidFill>
                  <a:srgbClr val="FF5574"/>
                </a:solidFill>
              </a:rPr>
              <a:t>「レクタングル」</a:t>
            </a:r>
            <a:r>
              <a:rPr lang="ja-JP" altLang="en-US" dirty="0" smtClean="0"/>
              <a:t>サイズで掲載可能です！</a:t>
            </a:r>
            <a:endParaRPr lang="ja-JP" altLang="en-US" dirty="0"/>
          </a:p>
        </p:txBody>
      </p:sp>
      <p:sp>
        <p:nvSpPr>
          <p:cNvPr id="22" name="テキスト プレースホルダー 21"/>
          <p:cNvSpPr>
            <a:spLocks noGrp="1"/>
          </p:cNvSpPr>
          <p:nvPr>
            <p:ph type="body" sz="quarter" idx="19"/>
          </p:nvPr>
        </p:nvSpPr>
        <p:spPr/>
        <p:txBody>
          <a:bodyPr/>
          <a:lstStyle/>
          <a:p>
            <a:r>
              <a:rPr kumimoji="1" lang="ja-JP" altLang="en-US" dirty="0" smtClean="0"/>
              <a:t>注意事項</a:t>
            </a:r>
            <a:endParaRPr kumimoji="1" lang="en-US" altLang="ja-JP" dirty="0" smtClean="0"/>
          </a:p>
          <a:p>
            <a:pPr lvl="1"/>
            <a:r>
              <a:rPr lang="en-US" altLang="ja-JP" dirty="0" smtClean="0"/>
              <a:t>1</a:t>
            </a:r>
            <a:r>
              <a:rPr lang="ja-JP" altLang="en-US" dirty="0"/>
              <a:t>週間あたり最低</a:t>
            </a:r>
            <a:r>
              <a:rPr lang="en-US" altLang="ja-JP" dirty="0"/>
              <a:t>1,000,000imp</a:t>
            </a:r>
            <a:r>
              <a:rPr lang="ja-JP" altLang="en-US" dirty="0"/>
              <a:t>からご購入いただけます。</a:t>
            </a:r>
          </a:p>
          <a:p>
            <a:pPr lvl="1"/>
            <a:r>
              <a:rPr lang="ja-JP" altLang="en-US" dirty="0"/>
              <a:t>想定</a:t>
            </a:r>
            <a:r>
              <a:rPr lang="en-US" altLang="ja-JP" dirty="0"/>
              <a:t>CTR</a:t>
            </a:r>
            <a:r>
              <a:rPr lang="ja-JP" altLang="en-US" dirty="0"/>
              <a:t>は数値を</a:t>
            </a:r>
            <a:r>
              <a:rPr lang="ja-JP" altLang="en-US" u="sng" dirty="0"/>
              <a:t>保証するものではございません</a:t>
            </a:r>
            <a:r>
              <a:rPr lang="ja-JP" altLang="en-US" dirty="0"/>
              <a:t>のでご了承ください。</a:t>
            </a:r>
          </a:p>
          <a:p>
            <a:pPr lvl="1"/>
            <a:r>
              <a:rPr lang="ja-JP" altLang="en-US" dirty="0"/>
              <a:t>株式会社アイスタイルの掲載基準にそぐわない内容の原稿は修正して頂く場合がございます。</a:t>
            </a:r>
          </a:p>
          <a:p>
            <a:pPr lvl="1"/>
            <a:r>
              <a:rPr lang="ja-JP" altLang="en-US" dirty="0"/>
              <a:t>ページデザイン、バナー掲載位置は変更になる場合があります</a:t>
            </a:r>
            <a:r>
              <a:rPr lang="ja-JP" altLang="en-US" dirty="0" smtClean="0"/>
              <a:t>。</a:t>
            </a:r>
            <a:endParaRPr lang="ja-JP" altLang="en-US" dirty="0"/>
          </a:p>
        </p:txBody>
      </p:sp>
      <p:sp>
        <p:nvSpPr>
          <p:cNvPr id="9" name="テキスト プレースホルダー 8"/>
          <p:cNvSpPr>
            <a:spLocks noGrp="1"/>
          </p:cNvSpPr>
          <p:nvPr>
            <p:ph type="body" sz="quarter" idx="21"/>
          </p:nvPr>
        </p:nvSpPr>
        <p:spPr/>
        <p:txBody>
          <a:bodyPr/>
          <a:lstStyle/>
          <a:p>
            <a:endParaRPr kumimoji="1" lang="en-US" altLang="ja-JP" dirty="0" smtClean="0"/>
          </a:p>
          <a:p>
            <a:pPr lvl="1"/>
            <a:r>
              <a:rPr kumimoji="1" lang="ja-JP" altLang="en-US" dirty="0" smtClean="0"/>
              <a:t> 新サイトや新コンテンツの追加、変更に伴いバナーの掲載面が追加、変更となる場合がございます。</a:t>
            </a:r>
          </a:p>
          <a:p>
            <a:pPr lvl="1"/>
            <a:r>
              <a:rPr kumimoji="1" lang="ja-JP" altLang="en-US" dirty="0" smtClean="0"/>
              <a:t>一部の</a:t>
            </a:r>
            <a:r>
              <a:rPr kumimoji="1" lang="en-US" altLang="ja-JP" dirty="0" smtClean="0"/>
              <a:t>SSL</a:t>
            </a:r>
            <a:r>
              <a:rPr kumimoji="1" lang="ja-JP" altLang="en-US" dirty="0" smtClean="0"/>
              <a:t>対応ページ、ポップアップ表示ページではバナーは表示されません。</a:t>
            </a:r>
          </a:p>
          <a:p>
            <a:pPr lvl="1"/>
            <a:r>
              <a:rPr kumimoji="1" lang="en-US" altLang="ja-JP" dirty="0" smtClean="0"/>
              <a:t>imp</a:t>
            </a:r>
            <a:r>
              <a:rPr kumimoji="1" lang="ja-JP" altLang="en-US" dirty="0" smtClean="0"/>
              <a:t>保証のメニューとなります。掲載期間内で申込インプレッション数を配信するため、配信量は日によって変動致します。</a:t>
            </a:r>
          </a:p>
        </p:txBody>
      </p:sp>
      <p:graphicFrame>
        <p:nvGraphicFramePr>
          <p:cNvPr id="20" name="表 19"/>
          <p:cNvGraphicFramePr>
            <a:graphicFrameLocks noGrp="1"/>
          </p:cNvGraphicFramePr>
          <p:nvPr>
            <p:extLst>
              <p:ext uri="{D42A27DB-BD31-4B8C-83A1-F6EECF244321}">
                <p14:modId xmlns:p14="http://schemas.microsoft.com/office/powerpoint/2010/main" val="1550332991"/>
              </p:ext>
            </p:extLst>
          </p:nvPr>
        </p:nvGraphicFramePr>
        <p:xfrm>
          <a:off x="276225" y="2625225"/>
          <a:ext cx="4674147" cy="720726"/>
        </p:xfrm>
        <a:graphic>
          <a:graphicData uri="http://schemas.openxmlformats.org/drawingml/2006/table">
            <a:tbl>
              <a:tblPr>
                <a:tableStyleId>{2D5ABB26-0587-4C30-8999-92F81FD0307C}</a:tableStyleId>
              </a:tblPr>
              <a:tblGrid>
                <a:gridCol w="1374536"/>
                <a:gridCol w="818504"/>
                <a:gridCol w="217768"/>
                <a:gridCol w="277841"/>
                <a:gridCol w="277841"/>
                <a:gridCol w="638283"/>
                <a:gridCol w="871069"/>
                <a:gridCol w="198305"/>
              </a:tblGrid>
              <a:tr h="166012">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dirty="0">
                          <a:solidFill>
                            <a:schemeClr val="tx1">
                              <a:lumMod val="65000"/>
                              <a:lumOff val="35000"/>
                            </a:schemeClr>
                          </a:solidFill>
                          <a:effectLst/>
                          <a:latin typeface="+mn-ea"/>
                          <a:ea typeface="+mn-ea"/>
                        </a:rPr>
                        <a:t>インプレッション</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r>
              <a:tr h="162320">
                <a:tc rowSpan="3">
                  <a:txBody>
                    <a:bodyPr/>
                    <a:lstStyle/>
                    <a:p>
                      <a:pPr algn="ctr" fontAlgn="ctr"/>
                      <a:r>
                        <a:rPr lang="ja-JP" altLang="en-US" sz="800" u="none" strike="noStrike" dirty="0">
                          <a:solidFill>
                            <a:schemeClr val="tx1">
                              <a:lumMod val="65000"/>
                              <a:lumOff val="35000"/>
                            </a:schemeClr>
                          </a:solidFill>
                          <a:effectLst/>
                          <a:latin typeface="+mn-ea"/>
                          <a:ea typeface="+mn-ea"/>
                        </a:rPr>
                        <a:t>中面</a:t>
                      </a:r>
                      <a:r>
                        <a:rPr lang="ja-JP" altLang="en-US" sz="800" u="none" strike="noStrike" dirty="0" smtClean="0">
                          <a:solidFill>
                            <a:schemeClr val="tx1">
                              <a:lumMod val="65000"/>
                              <a:lumOff val="35000"/>
                            </a:schemeClr>
                          </a:solidFill>
                          <a:effectLst/>
                          <a:latin typeface="+mn-ea"/>
                          <a:ea typeface="+mn-ea"/>
                        </a:rPr>
                        <a:t>ラージレクタングル</a:t>
                      </a:r>
                      <a:r>
                        <a:rPr lang="ja-JP" altLang="en-US" sz="800" u="none" strike="noStrike" dirty="0">
                          <a:solidFill>
                            <a:schemeClr val="tx1">
                              <a:lumMod val="65000"/>
                              <a:lumOff val="35000"/>
                            </a:schemeClr>
                          </a:solidFill>
                          <a:effectLst/>
                          <a:latin typeface="+mn-ea"/>
                          <a:ea typeface="+mn-ea"/>
                        </a:rPr>
                        <a:t/>
                      </a:r>
                      <a:br>
                        <a:rPr lang="ja-JP" altLang="en-US" sz="800" u="none" strike="noStrike" dirty="0">
                          <a:solidFill>
                            <a:schemeClr val="tx1">
                              <a:lumMod val="65000"/>
                              <a:lumOff val="35000"/>
                            </a:schemeClr>
                          </a:solidFill>
                          <a:effectLst/>
                          <a:latin typeface="+mn-ea"/>
                          <a:ea typeface="+mn-ea"/>
                        </a:rPr>
                      </a:br>
                      <a:r>
                        <a:rPr lang="en-US" altLang="ja-JP" sz="800" u="none" strike="noStrike" dirty="0" smtClean="0">
                          <a:solidFill>
                            <a:schemeClr val="tx1">
                              <a:lumMod val="65000"/>
                              <a:lumOff val="35000"/>
                            </a:schemeClr>
                          </a:solidFill>
                          <a:effectLst/>
                          <a:latin typeface="+mn-ea"/>
                          <a:ea typeface="+mn-ea"/>
                        </a:rPr>
                        <a:t>300×250</a:t>
                      </a:r>
                      <a:r>
                        <a:rPr lang="ja-JP" altLang="en-US" sz="800" u="none" strike="noStrike" dirty="0" smtClean="0">
                          <a:solidFill>
                            <a:schemeClr val="tx1">
                              <a:lumMod val="65000"/>
                              <a:lumOff val="35000"/>
                            </a:schemeClr>
                          </a:solidFill>
                          <a:effectLst/>
                          <a:latin typeface="+mn-ea"/>
                          <a:ea typeface="+mn-ea"/>
                        </a:rPr>
                        <a:t>または</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300×600</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1,000,000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\0.670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¥670,000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197">
                <a:tc vMerge="1">
                  <a:txBody>
                    <a:bodyPr/>
                    <a:lstStyle/>
                    <a:p>
                      <a:endParaRPr kumimoji="1" lang="ja-JP" altLang="en-US"/>
                    </a:p>
                  </a:txBody>
                  <a:tcPr/>
                </a:tc>
                <a:tc>
                  <a:txBody>
                    <a:bodyPr/>
                    <a:lstStyle/>
                    <a:p>
                      <a:pPr algn="r" fontAlgn="ctr"/>
                      <a:r>
                        <a:rPr lang="en-US" altLang="ja-JP" sz="800" u="none" strike="noStrike" dirty="0">
                          <a:solidFill>
                            <a:schemeClr val="tx1">
                              <a:lumMod val="65000"/>
                              <a:lumOff val="35000"/>
                            </a:schemeClr>
                          </a:solidFill>
                          <a:effectLst/>
                          <a:latin typeface="+mn-ea"/>
                          <a:ea typeface="+mn-ea"/>
                        </a:rPr>
                        <a:t>2,000,000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a:solidFill>
                            <a:schemeClr val="tx1">
                              <a:lumMod val="65000"/>
                              <a:lumOff val="35000"/>
                            </a:schemeClr>
                          </a:solidFill>
                          <a:effectLst/>
                          <a:latin typeface="+mn-ea"/>
                          <a:ea typeface="+mn-ea"/>
                        </a:rPr>
                        <a:t>imp</a:t>
                      </a:r>
                      <a:endParaRPr 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\0.600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¥1,200,000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197">
                <a:tc vMerge="1">
                  <a:txBody>
                    <a:bodyPr/>
                    <a:lstStyle/>
                    <a:p>
                      <a:endParaRPr kumimoji="1" lang="ja-JP" altLang="en-US"/>
                    </a:p>
                  </a:txBody>
                  <a:tcPr/>
                </a:tc>
                <a:tc>
                  <a:txBody>
                    <a:bodyPr/>
                    <a:lstStyle/>
                    <a:p>
                      <a:pPr algn="r" fontAlgn="ctr"/>
                      <a:r>
                        <a:rPr lang="en-US" altLang="ja-JP" sz="800" u="none" strike="noStrike" dirty="0">
                          <a:solidFill>
                            <a:schemeClr val="tx1">
                              <a:lumMod val="65000"/>
                              <a:lumOff val="35000"/>
                            </a:schemeClr>
                          </a:solidFill>
                          <a:effectLst/>
                          <a:latin typeface="+mn-ea"/>
                          <a:ea typeface="+mn-ea"/>
                        </a:rPr>
                        <a:t>4,000,000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\0.540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¥2,160,000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3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aphicFrame>
        <p:nvGraphicFramePr>
          <p:cNvPr id="24" name="表 23"/>
          <p:cNvGraphicFramePr>
            <a:graphicFrameLocks noGrp="1"/>
          </p:cNvGraphicFramePr>
          <p:nvPr>
            <p:extLst>
              <p:ext uri="{D42A27DB-BD31-4B8C-83A1-F6EECF244321}">
                <p14:modId xmlns:p14="http://schemas.microsoft.com/office/powerpoint/2010/main" val="591133027"/>
              </p:ext>
            </p:extLst>
          </p:nvPr>
        </p:nvGraphicFramePr>
        <p:xfrm>
          <a:off x="255000" y="3705226"/>
          <a:ext cx="4874691" cy="931241"/>
        </p:xfrm>
        <a:graphic>
          <a:graphicData uri="http://schemas.openxmlformats.org/drawingml/2006/table">
            <a:tbl>
              <a:tblPr>
                <a:tableStyleId>{2D5ABB26-0587-4C30-8999-92F81FD0307C}</a:tableStyleId>
              </a:tblPr>
              <a:tblGrid>
                <a:gridCol w="858316"/>
                <a:gridCol w="4016375"/>
              </a:tblGrid>
              <a:tr h="122204">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版中面（</a:t>
                      </a:r>
                      <a:r>
                        <a:rPr lang="ja-JP" altLang="en-US" sz="800" u="none" strike="noStrike" dirty="0">
                          <a:solidFill>
                            <a:schemeClr val="tx1">
                              <a:lumMod val="65000"/>
                              <a:lumOff val="35000"/>
                            </a:schemeClr>
                          </a:solidFill>
                          <a:effectLst/>
                          <a:latin typeface="+mn-ea"/>
                          <a:ea typeface="+mn-ea"/>
                        </a:rPr>
                        <a:t>一部ページを除く）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28993">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水曜日深夜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42571">
                <a:tc>
                  <a:txBody>
                    <a:bodyPr/>
                    <a:lstStyle/>
                    <a:p>
                      <a:pPr algn="l" rtl="0" fontAlgn="ctr"/>
                      <a:r>
                        <a:rPr lang="ja-JP" altLang="en-US" sz="800" u="none" strike="noStrike" dirty="0">
                          <a:solidFill>
                            <a:schemeClr val="tx1">
                              <a:lumMod val="65000"/>
                              <a:lumOff val="35000"/>
                            </a:schemeClr>
                          </a:solidFill>
                          <a:effectLst/>
                          <a:latin typeface="+mn-ea"/>
                          <a:ea typeface="+mn-ea"/>
                        </a:rPr>
                        <a:t>表示方法</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28993">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0.40%</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28993">
                <a:tc>
                  <a:txBody>
                    <a:bodyPr/>
                    <a:lstStyle/>
                    <a:p>
                      <a:pPr algn="l" rtl="0" fontAlgn="ctr"/>
                      <a:r>
                        <a:rPr lang="ja-JP" altLang="en-US" sz="800" u="none" strike="noStrike">
                          <a:solidFill>
                            <a:schemeClr val="tx1">
                              <a:lumMod val="65000"/>
                              <a:lumOff val="35000"/>
                            </a:schemeClr>
                          </a:solidFill>
                          <a:effectLst/>
                          <a:latin typeface="+mn-ea"/>
                          <a:ea typeface="+mn-ea"/>
                        </a:rPr>
                        <a:t>仕様</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W300 ×H250px </a:t>
                      </a:r>
                      <a:r>
                        <a:rPr lang="ja-JP" altLang="en-US" sz="800" u="none" strike="noStrike" dirty="0" smtClean="0">
                          <a:solidFill>
                            <a:schemeClr val="tx1">
                              <a:lumMod val="65000"/>
                              <a:lumOff val="35000"/>
                            </a:schemeClr>
                          </a:solidFill>
                          <a:effectLst/>
                          <a:latin typeface="+mn-ea"/>
                          <a:ea typeface="+mn-ea"/>
                        </a:rPr>
                        <a:t>または </a:t>
                      </a:r>
                      <a:r>
                        <a:rPr lang="en-US" sz="800" u="none" strike="noStrike" dirty="0" smtClean="0">
                          <a:solidFill>
                            <a:schemeClr val="tx1">
                              <a:lumMod val="65000"/>
                              <a:lumOff val="35000"/>
                            </a:schemeClr>
                          </a:solidFill>
                          <a:effectLst/>
                          <a:latin typeface="+mn-ea"/>
                          <a:ea typeface="+mn-ea"/>
                        </a:rPr>
                        <a:t>W300×H600px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28993">
                <a:tc>
                  <a:txBody>
                    <a:bodyPr/>
                    <a:lstStyle/>
                    <a:p>
                      <a:pPr algn="l" rtl="0" fontAlgn="ctr"/>
                      <a:r>
                        <a:rPr lang="ja-JP" altLang="en-US" sz="800" u="none" strike="noStrike">
                          <a:solidFill>
                            <a:schemeClr val="tx1">
                              <a:lumMod val="65000"/>
                              <a:lumOff val="35000"/>
                            </a:schemeClr>
                          </a:solidFill>
                          <a:effectLst/>
                          <a:latin typeface="+mn-ea"/>
                          <a:ea typeface="+mn-ea"/>
                        </a:rPr>
                        <a:t>容量</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・中面ラージレクタングル</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22204">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　</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a:solidFill>
                            <a:schemeClr val="tx1">
                              <a:lumMod val="65000"/>
                              <a:lumOff val="35000"/>
                            </a:schemeClr>
                          </a:solidFill>
                          <a:effectLst/>
                          <a:latin typeface="+mn-ea"/>
                          <a:ea typeface="+mn-ea"/>
                        </a:rPr>
                        <a:t>アニメ、</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a:t>
                      </a:r>
                      <a:r>
                        <a:rPr lang="ja-JP" altLang="en-US" sz="800" u="none" strike="noStrike" dirty="0">
                          <a:solidFill>
                            <a:schemeClr val="tx1">
                              <a:lumMod val="65000"/>
                              <a:lumOff val="35000"/>
                            </a:schemeClr>
                          </a:solidFill>
                          <a:effectLst/>
                          <a:latin typeface="+mn-ea"/>
                          <a:ea typeface="+mn-ea"/>
                        </a:rPr>
                        <a:t>共に</a:t>
                      </a:r>
                      <a:r>
                        <a:rPr lang="en-US" altLang="ja-JP" sz="800" u="none" strike="noStrike" dirty="0">
                          <a:solidFill>
                            <a:schemeClr val="tx1">
                              <a:lumMod val="65000"/>
                              <a:lumOff val="35000"/>
                            </a:schemeClr>
                          </a:solidFill>
                          <a:effectLst/>
                          <a:latin typeface="+mn-ea"/>
                          <a:ea typeface="+mn-ea"/>
                        </a:rPr>
                        <a:t>100KB</a:t>
                      </a:r>
                      <a:r>
                        <a:rPr lang="ja-JP" altLang="en-US" sz="800" u="none" strike="noStrike" dirty="0" smtClean="0">
                          <a:solidFill>
                            <a:schemeClr val="tx1">
                              <a:lumMod val="65000"/>
                              <a:lumOff val="35000"/>
                            </a:schemeClr>
                          </a:solidFill>
                          <a:effectLst/>
                          <a:latin typeface="+mn-ea"/>
                          <a:ea typeface="+mn-ea"/>
                        </a:rPr>
                        <a:t>以内（</a:t>
                      </a:r>
                      <a:r>
                        <a:rPr lang="en-US" altLang="ja-JP" sz="800" u="none" strike="noStrike" dirty="0" smtClean="0">
                          <a:solidFill>
                            <a:schemeClr val="tx1">
                              <a:lumMod val="65000"/>
                              <a:lumOff val="35000"/>
                            </a:schemeClr>
                          </a:solidFill>
                          <a:effectLst/>
                          <a:latin typeface="+mn-ea"/>
                          <a:ea typeface="+mn-ea"/>
                        </a:rPr>
                        <a:t>Flash</a:t>
                      </a:r>
                      <a:r>
                        <a:rPr lang="ja-JP" altLang="en-US" sz="800" u="none" strike="noStrike" dirty="0" smtClean="0">
                          <a:solidFill>
                            <a:schemeClr val="tx1">
                              <a:lumMod val="65000"/>
                              <a:lumOff val="35000"/>
                            </a:schemeClr>
                          </a:solidFill>
                          <a:effectLst/>
                          <a:latin typeface="+mn-ea"/>
                          <a:ea typeface="+mn-ea"/>
                        </a:rPr>
                        <a:t>原稿不可・白背景は枠線必須）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307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737223" y="1650567"/>
            <a:ext cx="3400425" cy="318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5" name="Rectangle 29"/>
          <p:cNvSpPr>
            <a:spLocks noChangeArrowheads="1"/>
          </p:cNvSpPr>
          <p:nvPr/>
        </p:nvSpPr>
        <p:spPr bwMode="auto">
          <a:xfrm>
            <a:off x="8051139" y="2426855"/>
            <a:ext cx="969963" cy="1628775"/>
          </a:xfrm>
          <a:prstGeom prst="rect">
            <a:avLst/>
          </a:prstGeom>
          <a:solidFill>
            <a:srgbClr val="FF0000"/>
          </a:solidFill>
          <a:ln w="38100">
            <a:solidFill>
              <a:srgbClr val="FF0000"/>
            </a:solidFill>
            <a:miter lim="800000"/>
            <a:headEnd/>
            <a:tailEnd/>
          </a:ln>
        </p:spPr>
        <p:txBody>
          <a:bodyPr wrap="none" lIns="90000" tIns="46800" rIns="90000" bIns="46800"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eiryo UI" pitchFamily="50" charset="-128"/>
              <a:ea typeface="Meiryo UI" pitchFamily="50" charset="-128"/>
              <a:cs typeface="Meiryo UI" pitchFamily="50" charset="-128"/>
            </a:endParaRPr>
          </a:p>
        </p:txBody>
      </p:sp>
      <p:pic>
        <p:nvPicPr>
          <p:cNvPr id="16" name="図 2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8015286" y="4075471"/>
            <a:ext cx="1122362" cy="714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cxnSp>
        <p:nvCxnSpPr>
          <p:cNvPr id="19" name="直線矢印コネクタ 18"/>
          <p:cNvCxnSpPr/>
          <p:nvPr/>
        </p:nvCxnSpPr>
        <p:spPr>
          <a:xfrm>
            <a:off x="8922311" y="2426855"/>
            <a:ext cx="0" cy="1648616"/>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21" name="テキスト ボックス 20"/>
          <p:cNvSpPr txBox="1">
            <a:spLocks noChangeArrowheads="1"/>
          </p:cNvSpPr>
          <p:nvPr/>
        </p:nvSpPr>
        <p:spPr bwMode="auto">
          <a:xfrm>
            <a:off x="8952430" y="3194844"/>
            <a:ext cx="526106" cy="21544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smtClean="0">
                <a:solidFill>
                  <a:srgbClr val="FF5574"/>
                </a:solidFill>
                <a:latin typeface="+mn-ea"/>
                <a:ea typeface="+mn-ea"/>
                <a:cs typeface="Meiryo UI" pitchFamily="50" charset="-128"/>
              </a:rPr>
              <a:t>600px</a:t>
            </a:r>
            <a:endParaRPr lang="ja-JP" altLang="en-US" sz="800" b="1" dirty="0">
              <a:solidFill>
                <a:srgbClr val="FF5574"/>
              </a:solidFill>
              <a:latin typeface="+mn-ea"/>
              <a:ea typeface="+mn-ea"/>
              <a:cs typeface="Meiryo UI" pitchFamily="50" charset="-128"/>
            </a:endParaRPr>
          </a:p>
        </p:txBody>
      </p:sp>
      <p:sp>
        <p:nvSpPr>
          <p:cNvPr id="23" name="テキスト ボックス 22"/>
          <p:cNvSpPr txBox="1">
            <a:spLocks noChangeArrowheads="1"/>
          </p:cNvSpPr>
          <p:nvPr/>
        </p:nvSpPr>
        <p:spPr bwMode="auto">
          <a:xfrm>
            <a:off x="8038428" y="2426854"/>
            <a:ext cx="982673" cy="767989"/>
          </a:xfrm>
          <a:prstGeom prst="rect">
            <a:avLst/>
          </a:prstGeom>
          <a:noFill/>
          <a:ln>
            <a:solidFill>
              <a:srgbClr val="FFFFFF"/>
            </a:solidFill>
            <a:prstDash val="dash"/>
            <a:headEnd/>
            <a:tailEnd/>
          </a:ln>
          <a:extLst/>
        </p:spPr>
        <p:style>
          <a:lnRef idx="2">
            <a:schemeClr val="accent2"/>
          </a:lnRef>
          <a:fillRef idx="1">
            <a:schemeClr val="lt1"/>
          </a:fillRef>
          <a:effectRef idx="0">
            <a:schemeClr val="accent2"/>
          </a:effectRef>
          <a:fontRef idx="minor">
            <a:schemeClr val="dk1"/>
          </a:fontRef>
        </p:style>
        <p:txBody>
          <a:bodyPr wrap="square" anchor="ctr">
            <a:no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lang="ja-JP" altLang="en-US" sz="800" dirty="0">
                <a:solidFill>
                  <a:schemeClr val="bg1"/>
                </a:solidFill>
                <a:latin typeface="+mn-ea"/>
              </a:rPr>
              <a:t>中面ラージ</a:t>
            </a:r>
            <a:r>
              <a:rPr lang="en-US" altLang="ja-JP" sz="800" dirty="0">
                <a:solidFill>
                  <a:schemeClr val="bg1"/>
                </a:solidFill>
                <a:latin typeface="+mn-ea"/>
              </a:rPr>
              <a:t/>
            </a:r>
            <a:br>
              <a:rPr lang="en-US" altLang="ja-JP" sz="800" dirty="0">
                <a:solidFill>
                  <a:schemeClr val="bg1"/>
                </a:solidFill>
                <a:latin typeface="+mn-ea"/>
              </a:rPr>
            </a:br>
            <a:r>
              <a:rPr lang="ja-JP" altLang="en-US" sz="800" dirty="0">
                <a:solidFill>
                  <a:schemeClr val="bg1"/>
                </a:solidFill>
                <a:latin typeface="+mn-ea"/>
              </a:rPr>
              <a:t>レクタングル</a:t>
            </a:r>
            <a:br>
              <a:rPr lang="ja-JP" altLang="en-US" sz="800" dirty="0">
                <a:solidFill>
                  <a:schemeClr val="bg1"/>
                </a:solidFill>
                <a:latin typeface="+mn-ea"/>
              </a:rPr>
            </a:br>
            <a:r>
              <a:rPr lang="en-US" altLang="ja-JP" sz="800" dirty="0" smtClean="0">
                <a:solidFill>
                  <a:schemeClr val="bg1"/>
                </a:solidFill>
                <a:latin typeface="+mn-ea"/>
              </a:rPr>
              <a:t>300×250</a:t>
            </a:r>
          </a:p>
        </p:txBody>
      </p:sp>
      <p:sp>
        <p:nvSpPr>
          <p:cNvPr id="10" name="テキスト ボックス 9"/>
          <p:cNvSpPr txBox="1"/>
          <p:nvPr/>
        </p:nvSpPr>
        <p:spPr>
          <a:xfrm>
            <a:off x="8087370" y="3275645"/>
            <a:ext cx="897500" cy="707886"/>
          </a:xfrm>
          <a:prstGeom prst="rect">
            <a:avLst/>
          </a:prstGeom>
          <a:noFill/>
        </p:spPr>
        <p:txBody>
          <a:bodyPr wrap="square" rtlCol="0">
            <a:spAutoFit/>
          </a:bodyPr>
          <a:lstStyle/>
          <a:p>
            <a:pPr algn="ctr"/>
            <a:endParaRPr lang="en-US" altLang="ja-JP" sz="800" dirty="0" smtClean="0">
              <a:solidFill>
                <a:schemeClr val="bg1"/>
              </a:solidFill>
              <a:latin typeface="+mn-ea"/>
            </a:endParaRPr>
          </a:p>
          <a:p>
            <a:pPr algn="ctr"/>
            <a:endParaRPr lang="en-US" altLang="ja-JP" sz="800" dirty="0" smtClean="0">
              <a:solidFill>
                <a:schemeClr val="bg1"/>
              </a:solidFill>
              <a:latin typeface="+mn-ea"/>
            </a:endParaRPr>
          </a:p>
          <a:p>
            <a:pPr algn="ctr"/>
            <a:r>
              <a:rPr lang="ja-JP" altLang="en-US" sz="800" dirty="0" smtClean="0">
                <a:solidFill>
                  <a:schemeClr val="bg1"/>
                </a:solidFill>
                <a:latin typeface="+mn-ea"/>
                <a:cs typeface="Meiryo UI" panose="020B0604030504040204" pitchFamily="50" charset="-128"/>
              </a:rPr>
              <a:t>ダブルサイズ</a:t>
            </a:r>
            <a:endParaRPr lang="en-US" altLang="ja-JP" sz="800" dirty="0" smtClean="0">
              <a:solidFill>
                <a:schemeClr val="bg1"/>
              </a:solidFill>
              <a:latin typeface="+mn-ea"/>
              <a:cs typeface="Meiryo UI" panose="020B0604030504040204" pitchFamily="50" charset="-128"/>
            </a:endParaRPr>
          </a:p>
          <a:p>
            <a:pPr algn="ctr"/>
            <a:r>
              <a:rPr lang="en-US" altLang="ja-JP" sz="800" dirty="0" smtClean="0">
                <a:solidFill>
                  <a:schemeClr val="bg1"/>
                </a:solidFill>
                <a:latin typeface="+mn-ea"/>
                <a:cs typeface="Meiryo UI" panose="020B0604030504040204" pitchFamily="50" charset="-128"/>
              </a:rPr>
              <a:t>300</a:t>
            </a:r>
            <a:r>
              <a:rPr lang="ja-JP" altLang="en-US" sz="800" dirty="0" err="1" smtClean="0">
                <a:solidFill>
                  <a:schemeClr val="bg1"/>
                </a:solidFill>
                <a:latin typeface="+mn-ea"/>
                <a:cs typeface="Meiryo UI" panose="020B0604030504040204" pitchFamily="50" charset="-128"/>
              </a:rPr>
              <a:t>ｘ</a:t>
            </a:r>
            <a:r>
              <a:rPr lang="en-US" altLang="ja-JP" sz="800" dirty="0" smtClean="0">
                <a:solidFill>
                  <a:schemeClr val="bg1"/>
                </a:solidFill>
                <a:latin typeface="+mn-ea"/>
                <a:cs typeface="Meiryo UI" panose="020B0604030504040204" pitchFamily="50" charset="-128"/>
              </a:rPr>
              <a:t>600</a:t>
            </a:r>
            <a:endParaRPr lang="ja-JP" altLang="en-US" sz="800" dirty="0">
              <a:solidFill>
                <a:schemeClr val="bg1"/>
              </a:solidFill>
              <a:latin typeface="+mn-ea"/>
              <a:cs typeface="Meiryo UI" panose="020B0604030504040204" pitchFamily="50" charset="-128"/>
            </a:endParaRPr>
          </a:p>
          <a:p>
            <a:pPr algn="ctr"/>
            <a:endParaRPr kumimoji="1" lang="ja-JP" altLang="en-US" sz="800" dirty="0">
              <a:solidFill>
                <a:schemeClr val="bg1"/>
              </a:solidFill>
            </a:endParaRPr>
          </a:p>
        </p:txBody>
      </p:sp>
    </p:spTree>
    <p:extLst>
      <p:ext uri="{BB962C8B-B14F-4D97-AF65-F5344CB8AC3E}">
        <p14:creationId xmlns:p14="http://schemas.microsoft.com/office/powerpoint/2010/main" val="1450431100"/>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a:t>
            </a:r>
            <a:r>
              <a:rPr kumimoji="1" lang="en-US" altLang="ja-JP" dirty="0" smtClean="0"/>
              <a:t>PC</a:t>
            </a:r>
            <a:r>
              <a:rPr kumimoji="1" lang="ja-JP" altLang="en-US" dirty="0" smtClean="0"/>
              <a:t>］中面レクタングルボックス</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24</a:t>
            </a:fld>
            <a:endParaRPr lang="ja-JP" altLang="en-US" dirty="0"/>
          </a:p>
        </p:txBody>
      </p:sp>
      <p:sp>
        <p:nvSpPr>
          <p:cNvPr id="3" name="テキスト プレースホルダー 2"/>
          <p:cNvSpPr>
            <a:spLocks noGrp="1"/>
          </p:cNvSpPr>
          <p:nvPr>
            <p:ph type="body" sz="quarter" idx="17"/>
          </p:nvPr>
        </p:nvSpPr>
        <p:spPr>
          <a:xfrm>
            <a:off x="331200" y="1084923"/>
            <a:ext cx="4619944" cy="1132155"/>
          </a:xfrm>
        </p:spPr>
        <p:txBody>
          <a:bodyPr/>
          <a:lstStyle/>
          <a:p>
            <a:pPr algn="ctr"/>
            <a:r>
              <a:rPr lang="ja-JP" altLang="en-US" dirty="0" smtClean="0">
                <a:solidFill>
                  <a:srgbClr val="FF5574"/>
                </a:solidFill>
              </a:rPr>
              <a:t>ユーザー閲覧</a:t>
            </a:r>
            <a:r>
              <a:rPr lang="ja-JP" altLang="en-US" dirty="0">
                <a:solidFill>
                  <a:srgbClr val="FF5574"/>
                </a:solidFill>
              </a:rPr>
              <a:t>導線の最後に</a:t>
            </a:r>
            <a:r>
              <a:rPr lang="ja-JP" altLang="en-US" dirty="0"/>
              <a:t>効率的に大量露出！</a:t>
            </a:r>
          </a:p>
          <a:p>
            <a:pPr algn="ctr"/>
            <a:r>
              <a:rPr lang="ja-JP" altLang="en-US" dirty="0" smtClean="0"/>
              <a:t>より視認性の高い</a:t>
            </a:r>
            <a:r>
              <a:rPr lang="ja-JP" altLang="en-US" dirty="0" smtClean="0">
                <a:solidFill>
                  <a:srgbClr val="FF5574"/>
                </a:solidFill>
              </a:rPr>
              <a:t>「スーパー」</a:t>
            </a:r>
            <a:r>
              <a:rPr lang="ja-JP" altLang="en-US" dirty="0" smtClean="0"/>
              <a:t>サイズに加えて、</a:t>
            </a:r>
            <a:endParaRPr lang="en-US" altLang="ja-JP" dirty="0" smtClean="0"/>
          </a:p>
          <a:p>
            <a:pPr algn="ctr"/>
            <a:r>
              <a:rPr lang="ja-JP" altLang="en-US" dirty="0" smtClean="0">
                <a:solidFill>
                  <a:srgbClr val="FF5574"/>
                </a:solidFill>
              </a:rPr>
              <a:t>「レクタングル」</a:t>
            </a:r>
            <a:r>
              <a:rPr lang="ja-JP" altLang="en-US" dirty="0" smtClean="0"/>
              <a:t>サイズも配信可能になりました！</a:t>
            </a:r>
            <a:endParaRPr lang="ja-JP" altLang="en-US" dirty="0"/>
          </a:p>
        </p:txBody>
      </p:sp>
      <p:sp>
        <p:nvSpPr>
          <p:cNvPr id="5" name="テキスト プレースホルダー 4"/>
          <p:cNvSpPr>
            <a:spLocks noGrp="1"/>
          </p:cNvSpPr>
          <p:nvPr>
            <p:ph type="body" sz="quarter" idx="19"/>
          </p:nvPr>
        </p:nvSpPr>
        <p:spPr/>
        <p:txBody>
          <a:bodyPr/>
          <a:lstStyle/>
          <a:p>
            <a:r>
              <a:rPr kumimoji="1" lang="ja-JP" altLang="en-US" dirty="0" smtClean="0"/>
              <a:t>注意事項</a:t>
            </a:r>
            <a:endParaRPr kumimoji="1" lang="en-US" altLang="ja-JP" dirty="0" smtClean="0"/>
          </a:p>
          <a:p>
            <a:pPr lvl="1"/>
            <a:r>
              <a:rPr kumimoji="1" lang="en-US" altLang="ja-JP" dirty="0" smtClean="0"/>
              <a:t>1</a:t>
            </a:r>
            <a:r>
              <a:rPr kumimoji="1" lang="ja-JP" altLang="en-US" dirty="0" smtClean="0"/>
              <a:t>週間あたり最低</a:t>
            </a:r>
            <a:r>
              <a:rPr kumimoji="1" lang="en-US" altLang="ja-JP" dirty="0" smtClean="0"/>
              <a:t>4,000,000imp</a:t>
            </a:r>
            <a:r>
              <a:rPr kumimoji="1" lang="ja-JP" altLang="en-US" dirty="0" smtClean="0"/>
              <a:t>からご購入いただけます。</a:t>
            </a:r>
            <a:endParaRPr kumimoji="1" lang="en-US" altLang="ja-JP" dirty="0" smtClean="0"/>
          </a:p>
          <a:p>
            <a:pPr lvl="1"/>
            <a:r>
              <a:rPr lang="ja-JP" altLang="en-US" dirty="0" smtClean="0"/>
              <a:t>想定</a:t>
            </a:r>
            <a:r>
              <a:rPr lang="en-US" altLang="ja-JP" dirty="0" smtClean="0"/>
              <a:t>CTR</a:t>
            </a:r>
            <a:r>
              <a:rPr lang="ja-JP" altLang="en-US" dirty="0" smtClean="0"/>
              <a:t>は数値を</a:t>
            </a:r>
            <a:r>
              <a:rPr lang="ja-JP" altLang="en-US" u="sng" dirty="0" smtClean="0"/>
              <a:t>保証するものではございません</a:t>
            </a:r>
            <a:r>
              <a:rPr lang="ja-JP" altLang="en-US" dirty="0" smtClean="0"/>
              <a:t>のでご了承ください。</a:t>
            </a:r>
          </a:p>
          <a:p>
            <a:pPr lvl="1"/>
            <a:r>
              <a:rPr lang="ja-JP" altLang="en-US" dirty="0" smtClean="0"/>
              <a:t>株式会社アイスタイルの掲載基準にそぐわない内容の原稿は修正して頂く場合がございます。</a:t>
            </a:r>
          </a:p>
          <a:p>
            <a:pPr lvl="1"/>
            <a:endParaRPr lang="ja-JP" altLang="ja-JP" dirty="0" smtClean="0">
              <a:effectLst/>
            </a:endParaRPr>
          </a:p>
        </p:txBody>
      </p:sp>
      <p:sp>
        <p:nvSpPr>
          <p:cNvPr id="35" name="テキスト プレースホルダー 34"/>
          <p:cNvSpPr>
            <a:spLocks noGrp="1"/>
          </p:cNvSpPr>
          <p:nvPr>
            <p:ph type="body" sz="quarter" idx="20"/>
          </p:nvPr>
        </p:nvSpPr>
        <p:spPr>
          <a:xfrm>
            <a:off x="5158451" y="1042988"/>
            <a:ext cx="4450687" cy="4303712"/>
          </a:xfrm>
        </p:spPr>
        <p:txBody>
          <a:bodyPr/>
          <a:lstStyle/>
          <a:p>
            <a:pPr>
              <a:lnSpc>
                <a:spcPct val="200000"/>
              </a:lnSpc>
            </a:pPr>
            <a:r>
              <a:rPr kumimoji="1" lang="en-US" altLang="ja-JP" dirty="0" smtClean="0"/>
              <a:t>【PC</a:t>
            </a:r>
            <a:r>
              <a:rPr kumimoji="1" lang="ja-JP" altLang="en-US" dirty="0" smtClean="0"/>
              <a:t>：中面ページ</a:t>
            </a:r>
            <a:r>
              <a:rPr kumimoji="1" lang="en-US" altLang="ja-JP" dirty="0" smtClean="0"/>
              <a:t>】</a:t>
            </a:r>
            <a:endParaRPr kumimoji="1" lang="ja-JP" altLang="en-US" dirty="0"/>
          </a:p>
        </p:txBody>
      </p:sp>
      <p:sp>
        <p:nvSpPr>
          <p:cNvPr id="36" name="テキスト プレースホルダー 35"/>
          <p:cNvSpPr>
            <a:spLocks noGrp="1"/>
          </p:cNvSpPr>
          <p:nvPr>
            <p:ph type="body" sz="quarter" idx="21"/>
          </p:nvPr>
        </p:nvSpPr>
        <p:spPr/>
        <p:txBody>
          <a:bodyPr/>
          <a:lstStyle/>
          <a:p>
            <a:pPr lvl="1"/>
            <a:endParaRPr lang="en-US" altLang="ja-JP" dirty="0" smtClean="0"/>
          </a:p>
          <a:p>
            <a:pPr lvl="1"/>
            <a:r>
              <a:rPr lang="ja-JP" altLang="en-US" dirty="0" smtClean="0"/>
              <a:t>ページデザイン</a:t>
            </a:r>
            <a:r>
              <a:rPr lang="ja-JP" altLang="en-US" dirty="0"/>
              <a:t>、バナー掲載位置は変更になる場合があります。</a:t>
            </a:r>
          </a:p>
          <a:p>
            <a:pPr lvl="1"/>
            <a:r>
              <a:rPr lang="ja-JP" altLang="en-US" dirty="0"/>
              <a:t>新サイトや新コンテンツの追加、変更に伴いバナーの掲載面が</a:t>
            </a:r>
            <a:r>
              <a:rPr lang="ja-JP" altLang="en-US" dirty="0" smtClean="0"/>
              <a:t>追加変更</a:t>
            </a:r>
            <a:r>
              <a:rPr lang="ja-JP" altLang="en-US" dirty="0"/>
              <a:t>となる場合がございます。</a:t>
            </a:r>
          </a:p>
          <a:p>
            <a:pPr lvl="1"/>
            <a:r>
              <a:rPr lang="ja-JP" altLang="en-US" dirty="0"/>
              <a:t>一部の</a:t>
            </a:r>
            <a:r>
              <a:rPr lang="en-US" altLang="ja-JP" dirty="0"/>
              <a:t>SSL</a:t>
            </a:r>
            <a:r>
              <a:rPr lang="ja-JP" altLang="en-US" dirty="0"/>
              <a:t>対応ページ、ポップアップ表示ページではバナーは表示されません。</a:t>
            </a:r>
          </a:p>
          <a:p>
            <a:pPr lvl="1"/>
            <a:r>
              <a:rPr lang="en-US" altLang="ja-JP" dirty="0"/>
              <a:t>imp</a:t>
            </a:r>
            <a:r>
              <a:rPr lang="ja-JP" altLang="en-US" dirty="0"/>
              <a:t>保証のメニューとなります。掲載期間内で申込インプレッション数を配信するため、配信量は日によって変動致します。</a:t>
            </a:r>
            <a:endParaRPr kumimoji="1" lang="ja-JP" altLang="en-US" dirty="0"/>
          </a:p>
        </p:txBody>
      </p:sp>
      <p:sp>
        <p:nvSpPr>
          <p:cNvPr id="13" name="Rectangle 31"/>
          <p:cNvSpPr>
            <a:spLocks noChangeArrowheads="1"/>
          </p:cNvSpPr>
          <p:nvPr/>
        </p:nvSpPr>
        <p:spPr bwMode="auto">
          <a:xfrm>
            <a:off x="5718128" y="1739408"/>
            <a:ext cx="1704975" cy="2346817"/>
          </a:xfrm>
          <a:prstGeom prst="rect">
            <a:avLst/>
          </a:prstGeom>
          <a:solidFill>
            <a:schemeClr val="bg1"/>
          </a:solidFill>
          <a:ln w="9525">
            <a:solidFill>
              <a:schemeClr val="bg1">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eiryo UI" pitchFamily="50" charset="-128"/>
              <a:ea typeface="Meiryo UI" pitchFamily="50" charset="-128"/>
              <a:cs typeface="Meiryo UI" pitchFamily="50" charset="-128"/>
            </a:endParaRPr>
          </a:p>
        </p:txBody>
      </p:sp>
      <p:pic>
        <p:nvPicPr>
          <p:cNvPr id="17" name="Picture 3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89566" y="3538834"/>
            <a:ext cx="1041400" cy="312737"/>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28575">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8" name="Rectangle 34"/>
          <p:cNvSpPr>
            <a:spLocks noChangeArrowheads="1"/>
          </p:cNvSpPr>
          <p:nvPr/>
        </p:nvSpPr>
        <p:spPr bwMode="auto">
          <a:xfrm>
            <a:off x="5775052" y="3511846"/>
            <a:ext cx="1063625" cy="461666"/>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fontAlgn="ctr"/>
            <a:r>
              <a:rPr lang="ja-JP" altLang="en-US" sz="700" dirty="0" smtClean="0">
                <a:solidFill>
                  <a:schemeClr val="bg1"/>
                </a:solidFill>
                <a:latin typeface="+mn-ea"/>
                <a:ea typeface="+mn-ea"/>
                <a:cs typeface="Meiryo UI" panose="020B0604030504040204" pitchFamily="50" charset="-128"/>
              </a:rPr>
              <a:t>レギュラー</a:t>
            </a:r>
            <a:r>
              <a:rPr lang="en-US" altLang="ja-JP" sz="700" dirty="0" smtClean="0">
                <a:solidFill>
                  <a:schemeClr val="bg1"/>
                </a:solidFill>
                <a:latin typeface="+mn-ea"/>
                <a:ea typeface="+mn-ea"/>
                <a:cs typeface="Meiryo UI" panose="020B0604030504040204" pitchFamily="50" charset="-128"/>
              </a:rPr>
              <a:t>/</a:t>
            </a:r>
            <a:r>
              <a:rPr lang="ja-JP" altLang="en-US" sz="700" dirty="0" smtClean="0">
                <a:solidFill>
                  <a:schemeClr val="bg1"/>
                </a:solidFill>
                <a:latin typeface="+mn-ea"/>
                <a:ea typeface="+mn-ea"/>
                <a:cs typeface="Meiryo UI" panose="020B0604030504040204" pitchFamily="50" charset="-128"/>
              </a:rPr>
              <a:t>スーパー</a:t>
            </a:r>
            <a:endParaRPr lang="en-US" altLang="ja-JP" sz="700" dirty="0" smtClean="0">
              <a:solidFill>
                <a:schemeClr val="bg1"/>
              </a:solidFill>
              <a:latin typeface="+mn-ea"/>
              <a:ea typeface="+mn-ea"/>
              <a:cs typeface="Meiryo UI" panose="020B0604030504040204" pitchFamily="50" charset="-128"/>
            </a:endParaRPr>
          </a:p>
          <a:p>
            <a:pPr algn="ctr" fontAlgn="ctr"/>
            <a:r>
              <a:rPr lang="en-US" altLang="ja-JP" sz="700" dirty="0" smtClean="0">
                <a:solidFill>
                  <a:schemeClr val="bg1"/>
                </a:solidFill>
                <a:latin typeface="+mn-ea"/>
                <a:ea typeface="+mn-ea"/>
                <a:cs typeface="Meiryo UI" panose="020B0604030504040204" pitchFamily="50" charset="-128"/>
              </a:rPr>
              <a:t>635×200</a:t>
            </a:r>
            <a:r>
              <a:rPr lang="ja-JP" altLang="en-US" sz="700" dirty="0" smtClean="0">
                <a:solidFill>
                  <a:schemeClr val="bg1"/>
                </a:solidFill>
                <a:latin typeface="+mn-ea"/>
                <a:ea typeface="+mn-ea"/>
                <a:cs typeface="Meiryo UI" panose="020B0604030504040204" pitchFamily="50" charset="-128"/>
              </a:rPr>
              <a:t>または</a:t>
            </a:r>
            <a:r>
              <a:rPr lang="en-US" altLang="ja-JP" sz="700" dirty="0" smtClean="0">
                <a:solidFill>
                  <a:schemeClr val="bg1"/>
                </a:solidFill>
                <a:latin typeface="+mn-ea"/>
                <a:ea typeface="+mn-ea"/>
                <a:cs typeface="Meiryo UI" panose="020B0604030504040204" pitchFamily="50" charset="-128"/>
              </a:rPr>
              <a:t>250</a:t>
            </a:r>
            <a:endParaRPr lang="ja-JP" altLang="en-US" sz="700" dirty="0">
              <a:solidFill>
                <a:schemeClr val="bg1"/>
              </a:solidFill>
              <a:latin typeface="+mn-ea"/>
              <a:ea typeface="+mn-ea"/>
              <a:cs typeface="Meiryo UI" panose="020B0604030504040204" pitchFamily="50" charset="-128"/>
            </a:endParaRPr>
          </a:p>
        </p:txBody>
      </p:sp>
      <p:grpSp>
        <p:nvGrpSpPr>
          <p:cNvPr id="20" name="グループ化 4"/>
          <p:cNvGrpSpPr>
            <a:grpSpLocks/>
          </p:cNvGrpSpPr>
          <p:nvPr/>
        </p:nvGrpSpPr>
        <p:grpSpPr bwMode="auto">
          <a:xfrm>
            <a:off x="5713366" y="1730671"/>
            <a:ext cx="1709737" cy="1692275"/>
            <a:chOff x="6503988" y="3685380"/>
            <a:chExt cx="1710442" cy="1691483"/>
          </a:xfrm>
        </p:grpSpPr>
        <p:pic>
          <p:nvPicPr>
            <p:cNvPr id="21"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750" y="3694113"/>
              <a:ext cx="1704975" cy="1682750"/>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 name="Picture 42" descr="C:\Users\iwamac\Desktop\新ＴＯＰ\20120516_ＴＯＰ外部展開用.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3988" y="3685380"/>
              <a:ext cx="1710442" cy="13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3" name="Rectangle 31"/>
          <p:cNvSpPr>
            <a:spLocks noChangeArrowheads="1"/>
          </p:cNvSpPr>
          <p:nvPr/>
        </p:nvSpPr>
        <p:spPr bwMode="auto">
          <a:xfrm>
            <a:off x="7694457" y="2965450"/>
            <a:ext cx="1704975" cy="2016125"/>
          </a:xfrm>
          <a:prstGeom prst="rect">
            <a:avLst/>
          </a:prstGeom>
          <a:solidFill>
            <a:schemeClr val="bg1"/>
          </a:solidFill>
          <a:ln w="9525">
            <a:solidFill>
              <a:schemeClr val="bg1">
                <a:lumMod val="75000"/>
              </a:schemeClr>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latin typeface="Meiryo UI" pitchFamily="50" charset="-128"/>
              <a:ea typeface="Meiryo UI" pitchFamily="50" charset="-128"/>
              <a:cs typeface="Meiryo UI" pitchFamily="50" charset="-128"/>
            </a:endParaRPr>
          </a:p>
        </p:txBody>
      </p:sp>
      <p:grpSp>
        <p:nvGrpSpPr>
          <p:cNvPr id="24" name="グループ化 4"/>
          <p:cNvGrpSpPr>
            <a:grpSpLocks/>
          </p:cNvGrpSpPr>
          <p:nvPr/>
        </p:nvGrpSpPr>
        <p:grpSpPr bwMode="auto">
          <a:xfrm>
            <a:off x="7691282" y="2924175"/>
            <a:ext cx="1709738" cy="1692275"/>
            <a:chOff x="6503988" y="3685380"/>
            <a:chExt cx="1710442" cy="1691483"/>
          </a:xfrm>
        </p:grpSpPr>
        <p:pic>
          <p:nvPicPr>
            <p:cNvPr id="25" name="Picture 3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508750" y="3694113"/>
              <a:ext cx="1704975" cy="1682750"/>
            </a:xfrm>
            <a:prstGeom prst="rect">
              <a:avLst/>
            </a:prstGeom>
            <a:noFill/>
            <a:ln>
              <a:noFill/>
            </a:ln>
            <a:effectLst/>
            <a:extLst>
              <a:ext uri="{909E8E84-426E-40DD-AFC4-6F175D3DCCD1}">
                <a14:hiddenFill xmlns:a14="http://schemas.microsoft.com/office/drawing/2010/main">
                  <a:solidFill>
                    <a:srgbClr val="EAEAEA"/>
                  </a:solidFill>
                </a14:hiddenFill>
              </a:ext>
              <a:ext uri="{91240B29-F687-4F45-9708-019B960494DF}">
                <a14:hiddenLine xmlns:a14="http://schemas.microsoft.com/office/drawing/2010/main" w="952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6" name="Picture 42" descr="C:\Users\iwamac\Desktop\新ＴＯＰ\20120516_ＴＯＰ外部展開用.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3988" y="3685380"/>
              <a:ext cx="1710442" cy="1387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7" name="Rectangle 34"/>
          <p:cNvSpPr>
            <a:spLocks noChangeArrowheads="1"/>
          </p:cNvSpPr>
          <p:nvPr/>
        </p:nvSpPr>
        <p:spPr bwMode="auto">
          <a:xfrm>
            <a:off x="7748433" y="4494212"/>
            <a:ext cx="531812" cy="438150"/>
          </a:xfrm>
          <a:prstGeom prst="rect">
            <a:avLst/>
          </a:prstGeom>
          <a:solidFill>
            <a:srgbClr val="FF0000"/>
          </a:solidFill>
          <a:ln w="38100">
            <a:solidFill>
              <a:srgbClr val="FF0000"/>
            </a:solidFill>
            <a:miter lim="800000"/>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fontAlgn="ctr"/>
            <a:r>
              <a:rPr lang="ja-JP" altLang="en-US" sz="600" dirty="0" smtClean="0">
                <a:solidFill>
                  <a:schemeClr val="bg1"/>
                </a:solidFill>
                <a:latin typeface="+mn-ea"/>
                <a:ea typeface="+mn-ea"/>
              </a:rPr>
              <a:t>レクタングル</a:t>
            </a:r>
            <a:endParaRPr lang="en-US" altLang="ja-JP" sz="600" dirty="0" smtClean="0">
              <a:solidFill>
                <a:schemeClr val="bg1"/>
              </a:solidFill>
              <a:latin typeface="+mn-ea"/>
              <a:ea typeface="+mn-ea"/>
            </a:endParaRPr>
          </a:p>
          <a:p>
            <a:pPr algn="ctr" fontAlgn="ctr"/>
            <a:r>
              <a:rPr lang="en-US" altLang="ja-JP" sz="700" dirty="0" smtClean="0">
                <a:solidFill>
                  <a:schemeClr val="bg1"/>
                </a:solidFill>
                <a:latin typeface="+mn-ea"/>
                <a:ea typeface="+mn-ea"/>
                <a:cs typeface="Meiryo UI" panose="020B0604030504040204" pitchFamily="50" charset="-128"/>
              </a:rPr>
              <a:t>300×250</a:t>
            </a:r>
            <a:endParaRPr lang="ja-JP" altLang="en-US" sz="700" dirty="0">
              <a:solidFill>
                <a:schemeClr val="bg1"/>
              </a:solidFill>
              <a:latin typeface="+mn-ea"/>
              <a:ea typeface="+mn-ea"/>
              <a:cs typeface="Meiryo UI" panose="020B0604030504040204" pitchFamily="50" charset="-128"/>
            </a:endParaRPr>
          </a:p>
        </p:txBody>
      </p:sp>
      <p:graphicFrame>
        <p:nvGraphicFramePr>
          <p:cNvPr id="28" name="表 27"/>
          <p:cNvGraphicFramePr>
            <a:graphicFrameLocks noGrp="1"/>
          </p:cNvGraphicFramePr>
          <p:nvPr>
            <p:extLst>
              <p:ext uri="{D42A27DB-BD31-4B8C-83A1-F6EECF244321}">
                <p14:modId xmlns:p14="http://schemas.microsoft.com/office/powerpoint/2010/main" val="81099507"/>
              </p:ext>
            </p:extLst>
          </p:nvPr>
        </p:nvGraphicFramePr>
        <p:xfrm>
          <a:off x="276224" y="2619256"/>
          <a:ext cx="4674148" cy="572372"/>
        </p:xfrm>
        <a:graphic>
          <a:graphicData uri="http://schemas.openxmlformats.org/drawingml/2006/table">
            <a:tbl>
              <a:tblPr>
                <a:tableStyleId>{2D5ABB26-0587-4C30-8999-92F81FD0307C}</a:tableStyleId>
              </a:tblPr>
              <a:tblGrid>
                <a:gridCol w="1199285"/>
                <a:gridCol w="738148"/>
                <a:gridCol w="234221"/>
                <a:gridCol w="298834"/>
                <a:gridCol w="298834"/>
                <a:gridCol w="673775"/>
                <a:gridCol w="835325"/>
                <a:gridCol w="395726"/>
              </a:tblGrid>
              <a:tr h="102120">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a:solidFill>
                            <a:schemeClr val="tx1">
                              <a:lumMod val="65000"/>
                              <a:lumOff val="35000"/>
                            </a:schemeClr>
                          </a:solidFill>
                          <a:effectLst/>
                          <a:latin typeface="+mn-ea"/>
                          <a:ea typeface="+mn-ea"/>
                        </a:rPr>
                        <a:t>インプレッション</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a:solidFill>
                            <a:schemeClr val="tx1">
                              <a:lumMod val="65000"/>
                              <a:lumOff val="35000"/>
                            </a:schemeClr>
                          </a:solidFill>
                          <a:effectLst/>
                          <a:latin typeface="+mn-ea"/>
                          <a:ea typeface="+mn-ea"/>
                        </a:rPr>
                        <a:t>販売価格</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r>
              <a:tr h="440924">
                <a:tc>
                  <a:txBody>
                    <a:bodyPr/>
                    <a:lstStyle/>
                    <a:p>
                      <a:pPr algn="ctr" fontAlgn="ctr"/>
                      <a:r>
                        <a:rPr lang="ja-JP" altLang="en-US" sz="800" u="none" strike="noStrike" dirty="0" smtClean="0">
                          <a:solidFill>
                            <a:schemeClr val="tx1">
                              <a:lumMod val="65000"/>
                              <a:lumOff val="35000"/>
                            </a:schemeClr>
                          </a:solidFill>
                          <a:effectLst/>
                          <a:latin typeface="+mn-ea"/>
                          <a:ea typeface="+mn-ea"/>
                        </a:rPr>
                        <a:t>中面</a:t>
                      </a:r>
                      <a:endParaRPr lang="en-US" altLang="ja-JP" sz="800" u="none" strike="noStrike" dirty="0" smtClean="0">
                        <a:solidFill>
                          <a:schemeClr val="tx1">
                            <a:lumMod val="65000"/>
                            <a:lumOff val="35000"/>
                          </a:schemeClr>
                        </a:solidFill>
                        <a:effectLst/>
                        <a:latin typeface="+mn-ea"/>
                        <a:ea typeface="+mn-ea"/>
                      </a:endParaRPr>
                    </a:p>
                    <a:p>
                      <a:pPr algn="ctr" fontAlgn="ctr"/>
                      <a:r>
                        <a:rPr lang="ja-JP" altLang="en-US" sz="800" u="none" strike="noStrike" dirty="0" smtClean="0">
                          <a:solidFill>
                            <a:schemeClr val="tx1">
                              <a:lumMod val="65000"/>
                              <a:lumOff val="35000"/>
                            </a:schemeClr>
                          </a:solidFill>
                          <a:effectLst/>
                          <a:latin typeface="+mn-ea"/>
                          <a:ea typeface="+mn-ea"/>
                        </a:rPr>
                        <a:t>レクタングルボックス</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4,000,000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0.100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3" marR="9523" marT="952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aphicFrame>
        <p:nvGraphicFramePr>
          <p:cNvPr id="37" name="表 36"/>
          <p:cNvGraphicFramePr>
            <a:graphicFrameLocks noGrp="1"/>
          </p:cNvGraphicFramePr>
          <p:nvPr>
            <p:extLst>
              <p:ext uri="{D42A27DB-BD31-4B8C-83A1-F6EECF244321}">
                <p14:modId xmlns:p14="http://schemas.microsoft.com/office/powerpoint/2010/main" val="1890656029"/>
              </p:ext>
            </p:extLst>
          </p:nvPr>
        </p:nvGraphicFramePr>
        <p:xfrm>
          <a:off x="331200" y="3571497"/>
          <a:ext cx="4628982" cy="1477503"/>
        </p:xfrm>
        <a:graphic>
          <a:graphicData uri="http://schemas.openxmlformats.org/drawingml/2006/table">
            <a:tbl>
              <a:tblPr>
                <a:tableStyleId>{2D5ABB26-0587-4C30-8999-92F81FD0307C}</a:tableStyleId>
              </a:tblPr>
              <a:tblGrid>
                <a:gridCol w="883512"/>
                <a:gridCol w="3745470"/>
              </a:tblGrid>
              <a:tr h="183703">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PC</a:t>
                      </a:r>
                      <a:r>
                        <a:rPr lang="ja-JP" altLang="en-US" sz="800" u="none" strike="noStrike" dirty="0" smtClean="0">
                          <a:solidFill>
                            <a:schemeClr val="tx1">
                              <a:lumMod val="65000"/>
                              <a:lumOff val="35000"/>
                            </a:schemeClr>
                          </a:solidFill>
                          <a:effectLst/>
                          <a:latin typeface="+mn-ea"/>
                          <a:ea typeface="+mn-ea"/>
                        </a:rPr>
                        <a:t>版中面（</a:t>
                      </a:r>
                      <a:r>
                        <a:rPr lang="ja-JP" altLang="en-US" sz="800" u="none" strike="noStrike" dirty="0">
                          <a:solidFill>
                            <a:schemeClr val="tx1">
                              <a:lumMod val="65000"/>
                              <a:lumOff val="35000"/>
                            </a:schemeClr>
                          </a:solidFill>
                          <a:effectLst/>
                          <a:latin typeface="+mn-ea"/>
                          <a:ea typeface="+mn-ea"/>
                        </a:rPr>
                        <a:t>一部ページを除く）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3703">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水曜日　深夜</a:t>
                      </a:r>
                      <a:r>
                        <a:rPr lang="en-US" altLang="ja-JP" sz="800" u="none" strike="noStrike" dirty="0">
                          <a:solidFill>
                            <a:schemeClr val="tx1">
                              <a:lumMod val="65000"/>
                              <a:lumOff val="35000"/>
                            </a:schemeClr>
                          </a:solidFill>
                          <a:effectLst/>
                          <a:latin typeface="+mn-ea"/>
                          <a:ea typeface="+mn-ea"/>
                        </a:rPr>
                        <a:t>0:00</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掲載期間は</a:t>
                      </a:r>
                      <a:r>
                        <a:rPr lang="en-US" altLang="ja-JP" sz="800" u="none" strike="noStrike" dirty="0">
                          <a:solidFill>
                            <a:schemeClr val="tx1">
                              <a:lumMod val="65000"/>
                              <a:lumOff val="35000"/>
                            </a:schemeClr>
                          </a:solidFill>
                          <a:effectLst/>
                          <a:latin typeface="+mn-ea"/>
                          <a:ea typeface="+mn-ea"/>
                        </a:rPr>
                        <a:t>1</a:t>
                      </a:r>
                      <a:r>
                        <a:rPr lang="ja-JP" altLang="en-US" sz="800" u="none" strike="noStrike" dirty="0">
                          <a:solidFill>
                            <a:schemeClr val="tx1">
                              <a:lumMod val="65000"/>
                              <a:lumOff val="35000"/>
                            </a:schemeClr>
                          </a:solidFill>
                          <a:effectLst/>
                          <a:latin typeface="+mn-ea"/>
                          <a:ea typeface="+mn-ea"/>
                        </a:rPr>
                        <a:t>週間単位となります。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3703">
                <a:tc>
                  <a:txBody>
                    <a:bodyPr/>
                    <a:lstStyle/>
                    <a:p>
                      <a:pPr algn="l" rtl="0" fontAlgn="ctr"/>
                      <a:r>
                        <a:rPr lang="ja-JP" altLang="en-US" sz="800" u="none" strike="noStrike">
                          <a:solidFill>
                            <a:schemeClr val="tx1">
                              <a:lumMod val="65000"/>
                              <a:lumOff val="35000"/>
                            </a:schemeClr>
                          </a:solidFill>
                          <a:effectLst/>
                          <a:latin typeface="+mn-ea"/>
                          <a:ea typeface="+mn-ea"/>
                        </a:rPr>
                        <a:t>表示方法</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ローテーション</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3703">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0.06%</a:t>
                      </a:r>
                      <a:r>
                        <a:rPr lang="ja-JP" altLang="en-US" sz="800" u="none" strike="noStrike" dirty="0">
                          <a:solidFill>
                            <a:schemeClr val="tx1">
                              <a:lumMod val="65000"/>
                              <a:lumOff val="35000"/>
                            </a:schemeClr>
                          </a:solidFill>
                          <a:effectLst/>
                          <a:latin typeface="+mn-ea"/>
                          <a:ea typeface="+mn-ea"/>
                        </a:rPr>
                        <a:t>　</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368179">
                <a:tc>
                  <a:txBody>
                    <a:bodyPr/>
                    <a:lstStyle/>
                    <a:p>
                      <a:pPr algn="l" rtl="0" fontAlgn="ctr"/>
                      <a:r>
                        <a:rPr lang="ja-JP" altLang="en-US" sz="800" u="none" strike="noStrike" dirty="0">
                          <a:solidFill>
                            <a:schemeClr val="tx1">
                              <a:lumMod val="65000"/>
                              <a:lumOff val="35000"/>
                            </a:schemeClr>
                          </a:solidFill>
                          <a:effectLst/>
                          <a:latin typeface="+mn-ea"/>
                          <a:ea typeface="+mn-ea"/>
                        </a:rPr>
                        <a:t>仕様</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レクタングル</a:t>
                      </a:r>
                      <a:r>
                        <a:rPr lang="ja-JP" altLang="en-US" sz="800" u="none" strike="noStrike" baseline="0" dirty="0" smtClean="0">
                          <a:solidFill>
                            <a:schemeClr val="tx1">
                              <a:lumMod val="65000"/>
                              <a:lumOff val="35000"/>
                            </a:schemeClr>
                          </a:solidFill>
                          <a:effectLst/>
                          <a:latin typeface="+mn-ea"/>
                          <a:ea typeface="+mn-ea"/>
                        </a:rPr>
                        <a:t> </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W300 ×H250px</a:t>
                      </a:r>
                      <a:endParaRPr lang="en-US" altLang="ja-JP" sz="800" b="0" i="0" u="none" strike="noStrike" dirty="0" smtClean="0">
                        <a:solidFill>
                          <a:schemeClr val="tx1">
                            <a:lumMod val="65000"/>
                            <a:lumOff val="35000"/>
                          </a:schemeClr>
                        </a:solidFill>
                        <a:effectLst/>
                        <a:latin typeface="+mn-ea"/>
                        <a:ea typeface="+mn-ea"/>
                      </a:endParaRPr>
                    </a:p>
                    <a:p>
                      <a:pPr algn="l" rtl="0" fontAlgn="ctr"/>
                      <a:r>
                        <a:rPr lang="ja-JP" altLang="en-US" sz="800" u="none" strike="noStrike" dirty="0" smtClean="0">
                          <a:solidFill>
                            <a:schemeClr val="tx1">
                              <a:lumMod val="65000"/>
                              <a:lumOff val="35000"/>
                            </a:schemeClr>
                          </a:solidFill>
                          <a:effectLst/>
                          <a:latin typeface="+mn-ea"/>
                          <a:ea typeface="+mn-ea"/>
                        </a:rPr>
                        <a:t>レギュラー　 ：</a:t>
                      </a:r>
                      <a:r>
                        <a:rPr lang="en-US" sz="800" u="none" strike="noStrike" dirty="0" smtClean="0">
                          <a:solidFill>
                            <a:schemeClr val="tx1">
                              <a:lumMod val="65000"/>
                              <a:lumOff val="35000"/>
                            </a:schemeClr>
                          </a:solidFill>
                          <a:effectLst/>
                          <a:latin typeface="+mn-ea"/>
                          <a:ea typeface="+mn-ea"/>
                        </a:rPr>
                        <a:t>W635 </a:t>
                      </a:r>
                      <a:r>
                        <a:rPr lang="en-US" sz="800" u="none" strike="noStrike" dirty="0">
                          <a:solidFill>
                            <a:schemeClr val="tx1">
                              <a:lumMod val="65000"/>
                              <a:lumOff val="35000"/>
                            </a:schemeClr>
                          </a:solidFill>
                          <a:effectLst/>
                          <a:latin typeface="+mn-ea"/>
                          <a:ea typeface="+mn-ea"/>
                        </a:rPr>
                        <a:t>×H200px 　 </a:t>
                      </a:r>
                      <a:endParaRPr lang="en-US" sz="800" u="none" strike="noStrike" dirty="0" smtClean="0">
                        <a:solidFill>
                          <a:schemeClr val="tx1">
                            <a:lumMod val="65000"/>
                            <a:lumOff val="35000"/>
                          </a:schemeClr>
                        </a:solidFill>
                        <a:effectLst/>
                        <a:latin typeface="+mn-ea"/>
                        <a:ea typeface="+mn-ea"/>
                      </a:endParaRPr>
                    </a:p>
                    <a:p>
                      <a:pPr algn="l" rtl="0" fontAlgn="ctr"/>
                      <a:r>
                        <a:rPr lang="ja-JP" altLang="en-US" sz="800" u="none" strike="noStrike" dirty="0" smtClean="0">
                          <a:solidFill>
                            <a:schemeClr val="tx1">
                              <a:lumMod val="65000"/>
                              <a:lumOff val="35000"/>
                            </a:schemeClr>
                          </a:solidFill>
                          <a:effectLst/>
                          <a:latin typeface="+mn-ea"/>
                          <a:ea typeface="+mn-ea"/>
                        </a:rPr>
                        <a:t>スーパー　　 ：</a:t>
                      </a:r>
                      <a:r>
                        <a:rPr lang="en-US" sz="800" u="none" strike="noStrike" dirty="0" smtClean="0">
                          <a:solidFill>
                            <a:schemeClr val="tx1">
                              <a:lumMod val="65000"/>
                              <a:lumOff val="35000"/>
                            </a:schemeClr>
                          </a:solidFill>
                          <a:effectLst/>
                          <a:latin typeface="+mn-ea"/>
                          <a:ea typeface="+mn-ea"/>
                        </a:rPr>
                        <a:t>W635 </a:t>
                      </a:r>
                      <a:r>
                        <a:rPr lang="en-US" sz="800" u="none" strike="noStrike" dirty="0">
                          <a:solidFill>
                            <a:schemeClr val="tx1">
                              <a:lumMod val="65000"/>
                              <a:lumOff val="35000"/>
                            </a:schemeClr>
                          </a:solidFill>
                          <a:effectLst/>
                          <a:latin typeface="+mn-ea"/>
                          <a:ea typeface="+mn-ea"/>
                        </a:rPr>
                        <a:t>×</a:t>
                      </a:r>
                      <a:r>
                        <a:rPr lang="en-US" sz="800" u="none" strike="noStrike" dirty="0" smtClean="0">
                          <a:solidFill>
                            <a:schemeClr val="tx1">
                              <a:lumMod val="65000"/>
                              <a:lumOff val="35000"/>
                            </a:schemeClr>
                          </a:solidFill>
                          <a:effectLst/>
                          <a:latin typeface="+mn-ea"/>
                          <a:ea typeface="+mn-ea"/>
                        </a:rPr>
                        <a:t>H250px</a:t>
                      </a:r>
                    </a:p>
                  </a:txBody>
                  <a:tcPr marL="9525" marR="9525" marT="9525" marB="0" anchor="ctr"/>
                </a:tc>
              </a:tr>
              <a:tr h="183703">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 </a:t>
                      </a:r>
                      <a:r>
                        <a:rPr lang="ja-JP" altLang="en-US" sz="800" u="none" strike="noStrike" dirty="0" smtClean="0">
                          <a:solidFill>
                            <a:schemeClr val="tx1">
                              <a:lumMod val="65000"/>
                              <a:lumOff val="35000"/>
                            </a:schemeClr>
                          </a:solidFill>
                          <a:effectLst/>
                          <a:latin typeface="+mn-ea"/>
                          <a:ea typeface="+mn-ea"/>
                        </a:rPr>
                        <a:t>（全サイズ</a:t>
                      </a:r>
                      <a:r>
                        <a:rPr lang="ja-JP" altLang="en-US" sz="800" u="none" strike="noStrike" dirty="0">
                          <a:solidFill>
                            <a:schemeClr val="tx1">
                              <a:lumMod val="65000"/>
                              <a:lumOff val="35000"/>
                            </a:schemeClr>
                          </a:solidFill>
                          <a:effectLst/>
                          <a:latin typeface="+mn-ea"/>
                          <a:ea typeface="+mn-ea"/>
                        </a:rPr>
                        <a:t>共通） </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PNG 100KB</a:t>
                      </a:r>
                      <a:r>
                        <a:rPr lang="ja-JP" altLang="en-US" sz="800" u="none" strike="noStrike" dirty="0" smtClean="0">
                          <a:solidFill>
                            <a:schemeClr val="tx1">
                              <a:lumMod val="65000"/>
                              <a:lumOff val="35000"/>
                            </a:schemeClr>
                          </a:solidFill>
                          <a:effectLst/>
                          <a:latin typeface="+mn-ea"/>
                          <a:ea typeface="+mn-ea"/>
                        </a:rPr>
                        <a:t>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3703">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　</a:t>
                      </a:r>
                      <a:r>
                        <a:rPr lang="en-US" altLang="ja-JP" sz="800" u="none" strike="noStrike" dirty="0" smtClean="0">
                          <a:solidFill>
                            <a:schemeClr val="tx1">
                              <a:lumMod val="65000"/>
                              <a:lumOff val="35000"/>
                            </a:schemeClr>
                          </a:solidFill>
                          <a:effectLst/>
                          <a:latin typeface="+mn-ea"/>
                          <a:ea typeface="+mn-ea"/>
                        </a:rPr>
                        <a:t>※Flash</a:t>
                      </a:r>
                      <a:r>
                        <a:rPr lang="ja-JP" altLang="en-US" sz="800" u="none" strike="noStrike" dirty="0" err="1"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GIF</a:t>
                      </a:r>
                      <a:r>
                        <a:rPr lang="ja-JP" altLang="en-US" sz="800" u="none" strike="noStrike" dirty="0" smtClean="0">
                          <a:solidFill>
                            <a:schemeClr val="tx1">
                              <a:lumMod val="65000"/>
                              <a:lumOff val="35000"/>
                            </a:schemeClr>
                          </a:solidFill>
                          <a:effectLst/>
                          <a:latin typeface="+mn-ea"/>
                          <a:ea typeface="+mn-ea"/>
                        </a:rPr>
                        <a:t>アニメ不可、白背景は枠線必須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pic>
        <p:nvPicPr>
          <p:cNvPr id="29" name="図 28"/>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6" name="フッター プレースホルダー 5"/>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cxnSp>
        <p:nvCxnSpPr>
          <p:cNvPr id="30" name="直線矢印コネクタ 29"/>
          <p:cNvCxnSpPr/>
          <p:nvPr/>
        </p:nvCxnSpPr>
        <p:spPr>
          <a:xfrm>
            <a:off x="6798736" y="3482928"/>
            <a:ext cx="0" cy="490584"/>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sp>
        <p:nvSpPr>
          <p:cNvPr id="31" name="テキスト ボックス 30"/>
          <p:cNvSpPr txBox="1">
            <a:spLocks noChangeArrowheads="1"/>
          </p:cNvSpPr>
          <p:nvPr/>
        </p:nvSpPr>
        <p:spPr bwMode="auto">
          <a:xfrm>
            <a:off x="6899636" y="3516521"/>
            <a:ext cx="699230" cy="338554"/>
          </a:xfrm>
          <a:prstGeom prst="rect">
            <a:avLst/>
          </a:prstGeom>
          <a:solidFill>
            <a:schemeClr val="bg1"/>
          </a:solidFill>
          <a:ln w="9525">
            <a:solidFill>
              <a:srgbClr val="FF0000"/>
            </a:solidFill>
            <a:miter lim="800000"/>
            <a:headEnd/>
            <a:tailEnd/>
          </a:ln>
          <a:extLst/>
        </p:spPr>
        <p:txBody>
          <a:bodyPr wrap="non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800" b="1" dirty="0" smtClean="0">
                <a:solidFill>
                  <a:srgbClr val="FF5574"/>
                </a:solidFill>
                <a:latin typeface="+mn-ea"/>
                <a:ea typeface="+mn-ea"/>
                <a:cs typeface="Meiryo UI" pitchFamily="50" charset="-128"/>
              </a:rPr>
              <a:t>200</a:t>
            </a:r>
            <a:r>
              <a:rPr lang="ja-JP" altLang="en-US" sz="800" b="1" dirty="0" smtClean="0">
                <a:solidFill>
                  <a:srgbClr val="FF5574"/>
                </a:solidFill>
                <a:latin typeface="+mn-ea"/>
                <a:ea typeface="+mn-ea"/>
                <a:cs typeface="Meiryo UI" pitchFamily="50" charset="-128"/>
              </a:rPr>
              <a:t>または</a:t>
            </a:r>
            <a:r>
              <a:rPr lang="en-US" altLang="ja-JP" sz="800" b="1" dirty="0" smtClean="0">
                <a:solidFill>
                  <a:srgbClr val="FF5574"/>
                </a:solidFill>
                <a:latin typeface="+mn-ea"/>
                <a:ea typeface="+mn-ea"/>
                <a:cs typeface="Meiryo UI" pitchFamily="50" charset="-128"/>
              </a:rPr>
              <a:t/>
            </a:r>
            <a:br>
              <a:rPr lang="en-US" altLang="ja-JP" sz="800" b="1" dirty="0" smtClean="0">
                <a:solidFill>
                  <a:srgbClr val="FF5574"/>
                </a:solidFill>
                <a:latin typeface="+mn-ea"/>
                <a:ea typeface="+mn-ea"/>
                <a:cs typeface="Meiryo UI" pitchFamily="50" charset="-128"/>
              </a:rPr>
            </a:br>
            <a:r>
              <a:rPr lang="en-US" altLang="ja-JP" sz="800" b="1" dirty="0" smtClean="0">
                <a:solidFill>
                  <a:srgbClr val="FF5574"/>
                </a:solidFill>
                <a:latin typeface="+mn-ea"/>
                <a:ea typeface="+mn-ea"/>
                <a:cs typeface="Meiryo UI" pitchFamily="50" charset="-128"/>
              </a:rPr>
              <a:t>250px</a:t>
            </a:r>
            <a:endParaRPr lang="ja-JP" altLang="en-US" sz="800" b="1" dirty="0">
              <a:solidFill>
                <a:srgbClr val="FF5574"/>
              </a:solidFill>
              <a:latin typeface="+mn-ea"/>
              <a:ea typeface="+mn-ea"/>
              <a:cs typeface="Meiryo UI" pitchFamily="50" charset="-128"/>
            </a:endParaRPr>
          </a:p>
        </p:txBody>
      </p:sp>
      <p:cxnSp>
        <p:nvCxnSpPr>
          <p:cNvPr id="32" name="直線矢印コネクタ 31"/>
          <p:cNvCxnSpPr/>
          <p:nvPr/>
        </p:nvCxnSpPr>
        <p:spPr>
          <a:xfrm>
            <a:off x="8767470" y="4498060"/>
            <a:ext cx="0" cy="434302"/>
          </a:xfrm>
          <a:prstGeom prst="straightConnector1">
            <a:avLst/>
          </a:prstGeom>
          <a:ln w="15875">
            <a:solidFill>
              <a:schemeClr val="bg1"/>
            </a:solidFill>
            <a:headEnd type="arrow"/>
            <a:tailEnd type="arrow"/>
          </a:ln>
        </p:spPr>
        <p:style>
          <a:lnRef idx="1">
            <a:schemeClr val="accent1"/>
          </a:lnRef>
          <a:fillRef idx="0">
            <a:schemeClr val="accent1"/>
          </a:fillRef>
          <a:effectRef idx="0">
            <a:schemeClr val="accent1"/>
          </a:effectRef>
          <a:fontRef idx="minor">
            <a:schemeClr val="tx1"/>
          </a:fontRef>
        </p:style>
      </p:cxnSp>
      <p:grpSp>
        <p:nvGrpSpPr>
          <p:cNvPr id="14" name="Group 35"/>
          <p:cNvGrpSpPr>
            <a:grpSpLocks/>
          </p:cNvGrpSpPr>
          <p:nvPr/>
        </p:nvGrpSpPr>
        <p:grpSpPr bwMode="auto">
          <a:xfrm>
            <a:off x="5718128" y="3365796"/>
            <a:ext cx="1752600" cy="104775"/>
            <a:chOff x="748" y="3695"/>
            <a:chExt cx="3500" cy="386"/>
          </a:xfrm>
        </p:grpSpPr>
        <p:sp>
          <p:nvSpPr>
            <p:cNvPr id="15" name="Freeform 36"/>
            <p:cNvSpPr>
              <a:spLocks/>
            </p:cNvSpPr>
            <p:nvPr/>
          </p:nvSpPr>
          <p:spPr bwMode="auto">
            <a:xfrm>
              <a:off x="748" y="3695"/>
              <a:ext cx="3500" cy="333"/>
            </a:xfrm>
            <a:custGeom>
              <a:avLst/>
              <a:gdLst>
                <a:gd name="T0" fmla="*/ 0 w 3500"/>
                <a:gd name="T1" fmla="*/ 279 h 333"/>
                <a:gd name="T2" fmla="*/ 1089 w 3500"/>
                <a:gd name="T3" fmla="*/ 98 h 333"/>
                <a:gd name="T4" fmla="*/ 2268 w 3500"/>
                <a:gd name="T5" fmla="*/ 325 h 333"/>
                <a:gd name="T6" fmla="*/ 3311 w 3500"/>
                <a:gd name="T7" fmla="*/ 53 h 333"/>
                <a:gd name="T8" fmla="*/ 3402 w 3500"/>
                <a:gd name="T9" fmla="*/ 7 h 3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00" h="333">
                  <a:moveTo>
                    <a:pt x="0" y="279"/>
                  </a:moveTo>
                  <a:cubicBezTo>
                    <a:pt x="355" y="184"/>
                    <a:pt x="711" y="90"/>
                    <a:pt x="1089" y="98"/>
                  </a:cubicBezTo>
                  <a:cubicBezTo>
                    <a:pt x="1467" y="106"/>
                    <a:pt x="1898" y="333"/>
                    <a:pt x="2268" y="325"/>
                  </a:cubicBezTo>
                  <a:cubicBezTo>
                    <a:pt x="2638" y="317"/>
                    <a:pt x="3122" y="106"/>
                    <a:pt x="3311" y="53"/>
                  </a:cubicBezTo>
                  <a:cubicBezTo>
                    <a:pt x="3500" y="0"/>
                    <a:pt x="3451" y="3"/>
                    <a:pt x="3402" y="7"/>
                  </a:cubicBezTo>
                </a:path>
              </a:pathLst>
            </a:custGeom>
            <a:noFill/>
            <a:ln w="9525" cap="flat" cmpd="sng">
              <a:solidFill>
                <a:srgbClr val="C0C0C0"/>
              </a:solidFill>
              <a:prstDash val="solid"/>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sp>
          <p:nvSpPr>
            <p:cNvPr id="16" name="Freeform 37"/>
            <p:cNvSpPr>
              <a:spLocks/>
            </p:cNvSpPr>
            <p:nvPr/>
          </p:nvSpPr>
          <p:spPr bwMode="auto">
            <a:xfrm>
              <a:off x="748" y="3748"/>
              <a:ext cx="3500" cy="333"/>
            </a:xfrm>
            <a:custGeom>
              <a:avLst/>
              <a:gdLst>
                <a:gd name="T0" fmla="*/ 0 w 3500"/>
                <a:gd name="T1" fmla="*/ 279 h 333"/>
                <a:gd name="T2" fmla="*/ 1089 w 3500"/>
                <a:gd name="T3" fmla="*/ 98 h 333"/>
                <a:gd name="T4" fmla="*/ 2268 w 3500"/>
                <a:gd name="T5" fmla="*/ 325 h 333"/>
                <a:gd name="T6" fmla="*/ 3311 w 3500"/>
                <a:gd name="T7" fmla="*/ 53 h 333"/>
                <a:gd name="T8" fmla="*/ 3402 w 3500"/>
                <a:gd name="T9" fmla="*/ 7 h 33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500" h="333">
                  <a:moveTo>
                    <a:pt x="0" y="279"/>
                  </a:moveTo>
                  <a:cubicBezTo>
                    <a:pt x="355" y="184"/>
                    <a:pt x="711" y="90"/>
                    <a:pt x="1089" y="98"/>
                  </a:cubicBezTo>
                  <a:cubicBezTo>
                    <a:pt x="1467" y="106"/>
                    <a:pt x="1898" y="333"/>
                    <a:pt x="2268" y="325"/>
                  </a:cubicBezTo>
                  <a:cubicBezTo>
                    <a:pt x="2638" y="317"/>
                    <a:pt x="3122" y="106"/>
                    <a:pt x="3311" y="53"/>
                  </a:cubicBezTo>
                  <a:cubicBezTo>
                    <a:pt x="3500" y="0"/>
                    <a:pt x="3451" y="3"/>
                    <a:pt x="3402" y="7"/>
                  </a:cubicBezTo>
                </a:path>
              </a:pathLst>
            </a:custGeom>
            <a:noFill/>
            <a:ln w="9525" cap="flat" cmpd="sng">
              <a:solidFill>
                <a:srgbClr val="C0C0C0"/>
              </a:solidFill>
              <a:prstDash val="solid"/>
              <a:round/>
              <a:headEnd/>
              <a:tailEnd/>
            </a:ln>
            <a:effectLst/>
            <a:extLst>
              <a:ext uri="{909E8E84-426E-40DD-AFC4-6F175D3DCCD1}">
                <a14:hiddenFill xmlns:a14="http://schemas.microsoft.com/office/drawing/2010/main">
                  <a:solidFill>
                    <a:srgbClr val="EAEAEA"/>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ja-JP" altLang="en-US"/>
            </a:p>
          </p:txBody>
        </p:sp>
      </p:grpSp>
      <p:sp>
        <p:nvSpPr>
          <p:cNvPr id="33" name="テキスト プレースホルダー 35"/>
          <p:cNvSpPr txBox="1">
            <a:spLocks/>
          </p:cNvSpPr>
          <p:nvPr/>
        </p:nvSpPr>
        <p:spPr>
          <a:xfrm>
            <a:off x="5718128" y="3974185"/>
            <a:ext cx="1002055" cy="429278"/>
          </a:xfrm>
          <a:prstGeom prst="rect">
            <a:avLst/>
          </a:prstGeom>
        </p:spPr>
        <p:txBody>
          <a:bodyPr numCol="1"/>
          <a:lstStyle>
            <a:lvl1pPr marL="72000" indent="-72000" algn="l" defTabSz="457200" rtl="0" eaLnBrk="1" latinLnBrk="0" hangingPunct="1">
              <a:spcBef>
                <a:spcPct val="20000"/>
              </a:spcBef>
              <a:buFontTx/>
              <a:buNone/>
              <a:defRPr kumimoji="1" sz="800" b="0" kern="1200">
                <a:solidFill>
                  <a:schemeClr val="tx1">
                    <a:lumMod val="65000"/>
                    <a:lumOff val="35000"/>
                  </a:schemeClr>
                </a:solidFill>
                <a:latin typeface="メイリオ"/>
                <a:ea typeface="メイリオ"/>
                <a:cs typeface="メイリオ"/>
              </a:defRPr>
            </a:lvl1pPr>
            <a:lvl2pPr marL="72000" indent="-72000" algn="l" defTabSz="457200" rtl="0" eaLnBrk="1" latinLnBrk="0" hangingPunct="1">
              <a:spcBef>
                <a:spcPct val="20000"/>
              </a:spcBef>
              <a:buFont typeface="Arial" panose="020B0604020202020204" pitchFamily="34" charset="0"/>
              <a:buChar char="•"/>
              <a:defRPr kumimoji="1" sz="800" b="0" kern="1200">
                <a:solidFill>
                  <a:schemeClr val="tx1">
                    <a:lumMod val="65000"/>
                    <a:lumOff val="35000"/>
                  </a:schemeClr>
                </a:solidFill>
                <a:latin typeface="メイリオ"/>
                <a:ea typeface="メイリオ"/>
                <a:cs typeface="メイリオ"/>
              </a:defRPr>
            </a:lvl2pPr>
            <a:lvl3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3pPr>
            <a:lvl4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4pPr>
            <a:lvl5pPr marL="72000" indent="-72000" algn="l" defTabSz="457200" rtl="0" eaLnBrk="1" latinLnBrk="0" hangingPunct="1">
              <a:spcBef>
                <a:spcPct val="20000"/>
              </a:spcBef>
              <a:buFont typeface="Arial" panose="020B0604020202020204" pitchFamily="34" charset="0"/>
              <a:buChar char="•"/>
              <a:defRPr kumimoji="1" sz="1050" b="0" kern="1200">
                <a:solidFill>
                  <a:schemeClr val="tx1">
                    <a:lumMod val="65000"/>
                    <a:lumOff val="35000"/>
                  </a:schemeClr>
                </a:solidFill>
                <a:latin typeface="メイリオ"/>
                <a:ea typeface="メイリオ"/>
                <a:cs typeface="メイリオ"/>
              </a:defRPr>
            </a:lvl5pPr>
            <a:lvl6pPr marL="25146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kumimoji="1" sz="2000" kern="1200">
                <a:solidFill>
                  <a:schemeClr val="tx1"/>
                </a:solidFill>
                <a:latin typeface="+mn-lt"/>
                <a:ea typeface="+mn-ea"/>
                <a:cs typeface="+mn-cs"/>
              </a:defRPr>
            </a:lvl9pPr>
          </a:lstStyle>
          <a:p>
            <a:pPr lvl="1"/>
            <a:endParaRPr lang="en-US" altLang="ja-JP" dirty="0" smtClean="0">
              <a:solidFill>
                <a:srgbClr val="FF0000"/>
              </a:solidFill>
            </a:endParaRPr>
          </a:p>
          <a:p>
            <a:pPr marL="0" lvl="1" indent="0">
              <a:buNone/>
            </a:pPr>
            <a:r>
              <a:rPr lang="en-US" altLang="ja-JP" dirty="0" smtClean="0">
                <a:solidFill>
                  <a:srgbClr val="FF0000"/>
                </a:solidFill>
              </a:rPr>
              <a:t>※</a:t>
            </a:r>
            <a:r>
              <a:rPr lang="ja-JP" altLang="en-US" dirty="0" smtClean="0">
                <a:solidFill>
                  <a:srgbClr val="FF0000"/>
                </a:solidFill>
              </a:rPr>
              <a:t>推奨サイズ</a:t>
            </a:r>
            <a:endParaRPr lang="ja-JP" altLang="en-US" dirty="0">
              <a:solidFill>
                <a:srgbClr val="FF0000"/>
              </a:solidFill>
            </a:endParaRPr>
          </a:p>
        </p:txBody>
      </p:sp>
    </p:spTree>
    <p:extLst>
      <p:ext uri="{BB962C8B-B14F-4D97-AF65-F5344CB8AC3E}">
        <p14:creationId xmlns:p14="http://schemas.microsoft.com/office/powerpoint/2010/main" val="3382681380"/>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価格サマリ①</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25</a:t>
            </a:fld>
            <a:endParaRPr lang="ja-JP" altLang="en-US"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graphicFrame>
        <p:nvGraphicFramePr>
          <p:cNvPr id="7" name="表 6"/>
          <p:cNvGraphicFramePr>
            <a:graphicFrameLocks noGrp="1"/>
          </p:cNvGraphicFramePr>
          <p:nvPr>
            <p:extLst>
              <p:ext uri="{D42A27DB-BD31-4B8C-83A1-F6EECF244321}">
                <p14:modId xmlns:p14="http://schemas.microsoft.com/office/powerpoint/2010/main" val="1406664230"/>
              </p:ext>
            </p:extLst>
          </p:nvPr>
        </p:nvGraphicFramePr>
        <p:xfrm>
          <a:off x="1357350" y="1527866"/>
          <a:ext cx="7458150" cy="4210329"/>
        </p:xfrm>
        <a:graphic>
          <a:graphicData uri="http://schemas.openxmlformats.org/drawingml/2006/table">
            <a:tbl>
              <a:tblPr/>
              <a:tblGrid>
                <a:gridCol w="1398091"/>
                <a:gridCol w="989753"/>
                <a:gridCol w="564195"/>
                <a:gridCol w="677318"/>
                <a:gridCol w="480913"/>
                <a:gridCol w="1083708"/>
                <a:gridCol w="677318"/>
                <a:gridCol w="578431"/>
                <a:gridCol w="1008423"/>
              </a:tblGrid>
              <a:tr h="227559">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メニュー名</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en-US" sz="800" b="0" i="0" u="none" strike="noStrike" dirty="0" smtClean="0">
                          <a:solidFill>
                            <a:schemeClr val="bg1"/>
                          </a:solidFill>
                          <a:effectLst/>
                          <a:latin typeface="+mn-ea"/>
                          <a:ea typeface="+mn-ea"/>
                          <a:cs typeface="Meiryo UI" panose="020B0604030504040204" pitchFamily="50" charset="-128"/>
                        </a:rPr>
                        <a:t>imp/</a:t>
                      </a:r>
                      <a:r>
                        <a:rPr lang="ja-JP" altLang="en-US" sz="800" b="0" i="0" u="none" strike="noStrike" dirty="0">
                          <a:solidFill>
                            <a:schemeClr val="bg1"/>
                          </a:solidFill>
                          <a:effectLst/>
                          <a:latin typeface="+mn-ea"/>
                          <a:ea typeface="+mn-ea"/>
                          <a:cs typeface="Meiryo UI" panose="020B0604030504040204" pitchFamily="50" charset="-128"/>
                        </a:rPr>
                        <a:t>週･枠</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en-US" sz="800" b="0" i="0" u="none" strike="noStrike" dirty="0" smtClean="0">
                          <a:solidFill>
                            <a:schemeClr val="bg1"/>
                          </a:solidFill>
                          <a:effectLst/>
                          <a:latin typeface="+mn-ea"/>
                          <a:ea typeface="+mn-ea"/>
                          <a:cs typeface="Meiryo UI" panose="020B0604030504040204" pitchFamily="50" charset="-128"/>
                        </a:rPr>
                        <a:t>imp</a:t>
                      </a:r>
                      <a:r>
                        <a:rPr lang="ja-JP" altLang="en-US" sz="800" b="0" i="0" u="none" strike="noStrike" dirty="0" smtClean="0">
                          <a:solidFill>
                            <a:schemeClr val="bg1"/>
                          </a:solidFill>
                          <a:effectLst/>
                          <a:latin typeface="+mn-ea"/>
                          <a:ea typeface="+mn-ea"/>
                          <a:cs typeface="Meiryo UI" panose="020B0604030504040204" pitchFamily="50" charset="-128"/>
                        </a:rPr>
                        <a:t>単価</a:t>
                      </a:r>
                      <a:endParaRPr lang="ja-JP" altLang="en-US" sz="800" b="0" i="0" u="none" strike="noStrike" dirty="0">
                        <a:solidFill>
                          <a:schemeClr val="bg1"/>
                        </a:solidFill>
                        <a:effectLst/>
                        <a:latin typeface="+mn-ea"/>
                        <a:ea typeface="+mn-ea"/>
                        <a:cs typeface="Meiryo UI" panose="020B0604030504040204" pitchFamily="50" charset="-128"/>
                      </a:endParaRP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販売</a:t>
                      </a:r>
                      <a:r>
                        <a:rPr lang="ja-JP" altLang="en-US" sz="800" b="0" i="0" u="none" strike="noStrike" dirty="0" smtClean="0">
                          <a:solidFill>
                            <a:schemeClr val="bg1"/>
                          </a:solidFill>
                          <a:effectLst/>
                          <a:latin typeface="+mn-ea"/>
                          <a:ea typeface="+mn-ea"/>
                          <a:cs typeface="Meiryo UI" panose="020B0604030504040204" pitchFamily="50" charset="-128"/>
                        </a:rPr>
                        <a:t>価格</a:t>
                      </a:r>
                      <a:endParaRPr lang="ja-JP" altLang="en-US" sz="800" b="0" i="0" u="none" strike="noStrike" dirty="0">
                        <a:solidFill>
                          <a:schemeClr val="bg1"/>
                        </a:solidFill>
                        <a:effectLst/>
                        <a:latin typeface="+mn-ea"/>
                        <a:ea typeface="+mn-ea"/>
                        <a:cs typeface="Meiryo UI" panose="020B0604030504040204" pitchFamily="50" charset="-128"/>
                      </a:endParaRP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想定</a:t>
                      </a:r>
                      <a:r>
                        <a:rPr lang="en-US" sz="800" b="0" i="0" u="none" strike="noStrike" dirty="0">
                          <a:solidFill>
                            <a:schemeClr val="bg1"/>
                          </a:solidFill>
                          <a:effectLst/>
                          <a:latin typeface="+mn-ea"/>
                          <a:ea typeface="+mn-ea"/>
                          <a:cs typeface="Meiryo UI" panose="020B0604030504040204" pitchFamily="50" charset="-128"/>
                        </a:rPr>
                        <a:t>CTR</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サイズ</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gridSpan="3">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画像形式</a:t>
                      </a:r>
                    </a:p>
                  </a:txBody>
                  <a:tcPr marL="6669" marR="6669" marT="666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hMerge="1">
                  <a:txBody>
                    <a:bodyPr/>
                    <a:lstStyle/>
                    <a:p>
                      <a:endParaRPr kumimoji="1" lang="ja-JP" altLang="en-US"/>
                    </a:p>
                  </a:txBody>
                  <a:tcPr/>
                </a:tc>
                <a:tc hMerge="1">
                  <a:txBody>
                    <a:bodyPr/>
                    <a:lstStyle/>
                    <a:p>
                      <a:endParaRPr kumimoji="1" lang="ja-JP" altLang="en-US"/>
                    </a:p>
                  </a:txBody>
                  <a:tcPr/>
                </a:tc>
              </a:tr>
              <a:tr h="266636">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sz="800" b="0" i="0" u="none" strike="noStrike" dirty="0">
                          <a:solidFill>
                            <a:schemeClr val="bg1"/>
                          </a:solidFill>
                          <a:effectLst/>
                          <a:latin typeface="+mn-ea"/>
                          <a:ea typeface="+mn-ea"/>
                          <a:cs typeface="Meiryo UI" panose="020B0604030504040204" pitchFamily="50" charset="-128"/>
                        </a:rPr>
                        <a:t>GIF</a:t>
                      </a:r>
                      <a:r>
                        <a:rPr lang="ja-JP" altLang="en-US" sz="800" b="0" i="0" u="none" strike="noStrike" dirty="0">
                          <a:solidFill>
                            <a:schemeClr val="bg1"/>
                          </a:solidFill>
                          <a:effectLst/>
                          <a:latin typeface="+mn-ea"/>
                          <a:ea typeface="+mn-ea"/>
                          <a:cs typeface="Meiryo UI" panose="020B0604030504040204" pitchFamily="50" charset="-128"/>
                        </a:rPr>
                        <a:t>アニメ</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en-US" sz="800" b="0" i="0" u="none" strike="noStrike" dirty="0">
                          <a:solidFill>
                            <a:schemeClr val="bg1"/>
                          </a:solidFill>
                          <a:effectLst/>
                          <a:latin typeface="+mn-ea"/>
                          <a:ea typeface="+mn-ea"/>
                          <a:cs typeface="Meiryo UI" panose="020B0604030504040204" pitchFamily="50" charset="-128"/>
                        </a:rPr>
                        <a:t>GIF・JPG・PNG</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容量</a:t>
                      </a:r>
                    </a:p>
                  </a:txBody>
                  <a:tcPr marL="6756" marR="6756" marT="6757"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r>
              <a:tr h="53119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＠ｃｏｓｍｅトップ</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
                      </a:r>
                      <a:b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ジャック広告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週間買切り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@6.000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3119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＠ｃｏｓｍｅトップ</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ゲート広告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週間買切り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@6.000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3119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＠ｃｏｓｍｅトップ</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ビルボード動画広告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週間買切り</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@10.000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260320">
                <a:tc row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トップラージレクタングル</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ダブル</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200,000～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@4.300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¥860,000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t>
                      </a:r>
                    </a:p>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1.50%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2">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W300px×H600px</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2">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260320">
                <a:tc vMerge="1">
                  <a:txBody>
                    <a:bodyPr/>
                    <a:lstStyle/>
                    <a:p>
                      <a:endParaRPr kumimoji="1" lang="ja-JP" altLang="en-US"/>
                    </a:p>
                  </a:txBody>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400,000～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@3.850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¥1,540,000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vMerge="1">
                  <a:txBody>
                    <a:bodyPr/>
                    <a:lstStyle/>
                    <a:p>
                      <a:pPr algn="ctr" fontAlgn="ctr"/>
                      <a:endParaRPr lang="en-US" altLang="ja-JP" sz="600" b="0" i="0" u="none" strike="noStrike">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94" marR="6594" marT="6595" marB="0" anchor="ctr">
                    <a:lnL w="6350" cap="flat" cmpd="sng" algn="ctr">
                      <a:solidFill>
                        <a:srgbClr val="000000"/>
                      </a:solidFill>
                      <a:prstDash val="solid"/>
                      <a:round/>
                      <a:headEnd type="none" w="med" len="med"/>
                      <a:tailEnd type="none" w="med" len="med"/>
                    </a:lnL>
                    <a:lnR w="6350" cap="flat" cmpd="sng" algn="ctr">
                      <a:solidFill>
                        <a:srgbClr val="000000"/>
                      </a:solidFill>
                      <a:prstDash val="solid"/>
                      <a:round/>
                      <a:headEnd type="none" w="med" len="med"/>
                      <a:tailEnd type="none" w="med" len="med"/>
                    </a:lnR>
                    <a:lnT>
                      <a:noFill/>
                    </a:lnT>
                    <a:lnB w="6350" cap="flat" cmpd="sng" algn="ctr">
                      <a:solidFill>
                        <a:srgbClr val="000000"/>
                      </a:solidFill>
                      <a:prstDash val="solid"/>
                      <a:round/>
                      <a:headEnd type="none" w="med" len="med"/>
                      <a:tailEnd type="none" w="med" len="med"/>
                    </a:lnB>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260320">
                <a:tc row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中面</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ラージレクタングル</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1,000,000～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@0.670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¥670,000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t>
                      </a:r>
                    </a:p>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0.40%</a:t>
                      </a:r>
                    </a:p>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3">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W300px×H250px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または</a:t>
                      </a:r>
                      <a:endParaRPr 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W300px×H600px</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3">
                  <a:txBody>
                    <a:bodyPr/>
                    <a:lstStyle/>
                    <a:p>
                      <a:pPr algn="ctr" fontAlgn="ctr"/>
                      <a:r>
                        <a:rPr lang="ja-JP" altLang="en-US" sz="800" b="0" i="0" u="none" strike="noStrike">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rowSpan="3">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260320">
                <a:tc vMerge="1">
                  <a:txBody>
                    <a:bodyPr/>
                    <a:lstStyle/>
                    <a:p>
                      <a:endParaRPr kumimoji="1" lang="ja-JP" altLang="en-US"/>
                    </a:p>
                  </a:txBody>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2,000,000～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@0.600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¥1,200,000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vMerge="1">
                  <a:txBody>
                    <a:bodyPr/>
                    <a:lstStyle/>
                    <a:p>
                      <a:pPr algn="ctr" fontAlgn="ct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594" marR="6594" marT="65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260320">
                <a:tc vMerge="1">
                  <a:txBody>
                    <a:bodyPr/>
                    <a:lstStyle/>
                    <a:p>
                      <a:endParaRPr kumimoji="1" lang="ja-JP" altLang="en-US"/>
                    </a:p>
                  </a:txBody>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4,000,000～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@0.540</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¥2,160,000 </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vMerge="1">
                  <a:txBody>
                    <a:bodyPr/>
                    <a:lstStyle/>
                    <a:p>
                      <a:pPr algn="ctr" fontAlgn="ct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594" marR="6594" marT="65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82094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中面レクタングルボックス</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4,000,000～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0.100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400,000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0.06</a:t>
                      </a: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W300px×H250px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または</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W635px×H200px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または</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W635px×H250px</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756" marR="6756" marT="6757"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bl>
          </a:graphicData>
        </a:graphic>
      </p:graphicFrame>
    </p:spTree>
    <p:extLst>
      <p:ext uri="{BB962C8B-B14F-4D97-AF65-F5344CB8AC3E}">
        <p14:creationId xmlns:p14="http://schemas.microsoft.com/office/powerpoint/2010/main" val="153014644"/>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価格サマリ②</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26</a:t>
            </a:fld>
            <a:endParaRPr lang="ja-JP" altLang="en-US" dirty="0"/>
          </a:p>
        </p:txBody>
      </p:sp>
      <p:graphicFrame>
        <p:nvGraphicFramePr>
          <p:cNvPr id="6" name="表 5"/>
          <p:cNvGraphicFramePr>
            <a:graphicFrameLocks noGrp="1"/>
          </p:cNvGraphicFramePr>
          <p:nvPr>
            <p:extLst>
              <p:ext uri="{D42A27DB-BD31-4B8C-83A1-F6EECF244321}">
                <p14:modId xmlns:p14="http://schemas.microsoft.com/office/powerpoint/2010/main" val="1898095893"/>
              </p:ext>
            </p:extLst>
          </p:nvPr>
        </p:nvGraphicFramePr>
        <p:xfrm>
          <a:off x="1244600" y="1080802"/>
          <a:ext cx="7597065" cy="5224847"/>
        </p:xfrm>
        <a:graphic>
          <a:graphicData uri="http://schemas.openxmlformats.org/drawingml/2006/table">
            <a:tbl>
              <a:tblPr/>
              <a:tblGrid>
                <a:gridCol w="1029860"/>
                <a:gridCol w="1023228"/>
                <a:gridCol w="849152"/>
                <a:gridCol w="799417"/>
                <a:gridCol w="501001"/>
                <a:gridCol w="1124612"/>
                <a:gridCol w="658310"/>
                <a:gridCol w="658310"/>
                <a:gridCol w="953175"/>
              </a:tblGrid>
              <a:tr h="268696">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メニュー名</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en-US" sz="800" b="0" i="0" u="none" strike="noStrike" dirty="0" smtClean="0">
                          <a:solidFill>
                            <a:schemeClr val="bg1"/>
                          </a:solidFill>
                          <a:effectLst/>
                          <a:latin typeface="+mn-ea"/>
                          <a:ea typeface="+mn-ea"/>
                          <a:cs typeface="Meiryo UI" panose="020B0604030504040204" pitchFamily="50" charset="-128"/>
                        </a:rPr>
                        <a:t>imp </a:t>
                      </a:r>
                      <a:r>
                        <a:rPr lang="ja-JP" altLang="en-US" sz="800" b="0" i="0" u="none" strike="noStrike" dirty="0" smtClean="0">
                          <a:solidFill>
                            <a:schemeClr val="bg1"/>
                          </a:solidFill>
                          <a:effectLst/>
                          <a:latin typeface="+mn-ea"/>
                          <a:ea typeface="+mn-ea"/>
                          <a:cs typeface="Meiryo UI" panose="020B0604030504040204" pitchFamily="50" charset="-128"/>
                        </a:rPr>
                        <a:t>・</a:t>
                      </a:r>
                      <a:r>
                        <a:rPr lang="ja-JP" altLang="en-US" sz="800" b="0" i="0" u="none" strike="noStrike" baseline="0" dirty="0" smtClean="0">
                          <a:solidFill>
                            <a:schemeClr val="bg1"/>
                          </a:solidFill>
                          <a:effectLst/>
                          <a:latin typeface="+mn-ea"/>
                          <a:ea typeface="+mn-ea"/>
                          <a:cs typeface="Meiryo UI" panose="020B0604030504040204" pitchFamily="50" charset="-128"/>
                        </a:rPr>
                        <a:t> </a:t>
                      </a:r>
                      <a:r>
                        <a:rPr lang="en-US" sz="800" b="0" i="0" u="none" strike="noStrike" dirty="0" smtClean="0">
                          <a:solidFill>
                            <a:schemeClr val="bg1"/>
                          </a:solidFill>
                          <a:effectLst/>
                          <a:latin typeface="+mn-ea"/>
                          <a:ea typeface="+mn-ea"/>
                          <a:cs typeface="Meiryo UI" panose="020B0604030504040204" pitchFamily="50" charset="-128"/>
                        </a:rPr>
                        <a:t>view/</a:t>
                      </a:r>
                      <a:r>
                        <a:rPr lang="ja-JP" altLang="en-US" sz="800" b="0" i="0" u="none" strike="noStrike" dirty="0">
                          <a:solidFill>
                            <a:schemeClr val="bg1"/>
                          </a:solidFill>
                          <a:effectLst/>
                          <a:latin typeface="+mn-ea"/>
                          <a:ea typeface="+mn-ea"/>
                          <a:cs typeface="Meiryo UI" panose="020B0604030504040204" pitchFamily="50" charset="-128"/>
                        </a:rPr>
                        <a:t>週･枠</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en-US" sz="800" b="0" i="0" u="none" strike="noStrike" dirty="0" smtClean="0">
                          <a:solidFill>
                            <a:schemeClr val="bg1"/>
                          </a:solidFill>
                          <a:effectLst/>
                          <a:latin typeface="+mn-ea"/>
                          <a:ea typeface="+mn-ea"/>
                          <a:cs typeface="Meiryo UI" panose="020B0604030504040204" pitchFamily="50" charset="-128"/>
                        </a:rPr>
                        <a:t>imp</a:t>
                      </a:r>
                      <a:r>
                        <a:rPr lang="ja-JP" altLang="en-US" sz="800" b="0" i="0" u="none" strike="noStrike" dirty="0" smtClean="0">
                          <a:solidFill>
                            <a:schemeClr val="bg1"/>
                          </a:solidFill>
                          <a:effectLst/>
                          <a:latin typeface="+mn-ea"/>
                          <a:ea typeface="+mn-ea"/>
                          <a:cs typeface="Meiryo UI" panose="020B0604030504040204" pitchFamily="50" charset="-128"/>
                        </a:rPr>
                        <a:t>・</a:t>
                      </a:r>
                      <a:r>
                        <a:rPr lang="en-US" altLang="ja-JP" sz="800" b="0" i="0" u="none" strike="noStrike" dirty="0" smtClean="0">
                          <a:solidFill>
                            <a:schemeClr val="bg1"/>
                          </a:solidFill>
                          <a:effectLst/>
                          <a:latin typeface="+mn-ea"/>
                          <a:ea typeface="+mn-ea"/>
                          <a:cs typeface="Meiryo UI" panose="020B0604030504040204" pitchFamily="50" charset="-128"/>
                        </a:rPr>
                        <a:t>view</a:t>
                      </a:r>
                      <a:r>
                        <a:rPr lang="ja-JP" altLang="en-US" sz="800" b="0" i="0" u="none" strike="noStrike" dirty="0" smtClean="0">
                          <a:solidFill>
                            <a:schemeClr val="bg1"/>
                          </a:solidFill>
                          <a:effectLst/>
                          <a:latin typeface="+mn-ea"/>
                          <a:ea typeface="+mn-ea"/>
                          <a:cs typeface="Meiryo UI" panose="020B0604030504040204" pitchFamily="50" charset="-128"/>
                        </a:rPr>
                        <a:t>単価</a:t>
                      </a:r>
                      <a:endParaRPr lang="ja-JP" altLang="en-US" sz="800" b="0" i="0" u="none" strike="noStrike" dirty="0">
                        <a:solidFill>
                          <a:schemeClr val="bg1"/>
                        </a:solidFill>
                        <a:effectLst/>
                        <a:latin typeface="+mn-ea"/>
                        <a:ea typeface="+mn-ea"/>
                        <a:cs typeface="Meiryo UI" panose="020B0604030504040204" pitchFamily="50" charset="-128"/>
                      </a:endParaRP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販売</a:t>
                      </a:r>
                      <a:r>
                        <a:rPr lang="ja-JP" altLang="en-US" sz="800" b="0" i="0" u="none" strike="noStrike" dirty="0" smtClean="0">
                          <a:solidFill>
                            <a:schemeClr val="bg1"/>
                          </a:solidFill>
                          <a:effectLst/>
                          <a:latin typeface="+mn-ea"/>
                          <a:ea typeface="+mn-ea"/>
                          <a:cs typeface="Meiryo UI" panose="020B0604030504040204" pitchFamily="50" charset="-128"/>
                        </a:rPr>
                        <a:t>価格</a:t>
                      </a:r>
                      <a:endParaRPr lang="ja-JP" altLang="en-US" sz="800" b="0" i="0" u="none" strike="noStrike" dirty="0">
                        <a:solidFill>
                          <a:schemeClr val="bg1"/>
                        </a:solidFill>
                        <a:effectLst/>
                        <a:latin typeface="+mn-ea"/>
                        <a:ea typeface="+mn-ea"/>
                        <a:cs typeface="Meiryo UI" panose="020B0604030504040204" pitchFamily="50" charset="-128"/>
                      </a:endParaRP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想定</a:t>
                      </a:r>
                      <a:r>
                        <a:rPr lang="en-US" sz="800" b="0" i="0" u="none" strike="noStrike" dirty="0">
                          <a:solidFill>
                            <a:schemeClr val="bg1"/>
                          </a:solidFill>
                          <a:effectLst/>
                          <a:latin typeface="+mn-ea"/>
                          <a:ea typeface="+mn-ea"/>
                          <a:cs typeface="Meiryo UI" panose="020B0604030504040204" pitchFamily="50" charset="-128"/>
                        </a:rPr>
                        <a:t>CTR</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rowSpan="2">
                  <a:txBody>
                    <a:bodyPr/>
                    <a:lstStyle/>
                    <a:p>
                      <a:pPr algn="ctr" fontAlgn="ctr"/>
                      <a:r>
                        <a:rPr lang="ja-JP" altLang="en-US" sz="800" b="0" i="0" u="none" strike="noStrike" dirty="0" smtClean="0">
                          <a:solidFill>
                            <a:schemeClr val="bg1"/>
                          </a:solidFill>
                          <a:effectLst/>
                          <a:latin typeface="+mn-ea"/>
                          <a:ea typeface="+mn-ea"/>
                          <a:cs typeface="Meiryo UI" panose="020B0604030504040204" pitchFamily="50" charset="-128"/>
                        </a:rPr>
                        <a:t>入稿サイズ（</a:t>
                      </a:r>
                      <a:r>
                        <a:rPr lang="en-US" altLang="ja-JP" sz="800" b="0" i="0" u="none" strike="noStrike" dirty="0" smtClean="0">
                          <a:solidFill>
                            <a:schemeClr val="bg1"/>
                          </a:solidFill>
                          <a:effectLst/>
                          <a:latin typeface="+mn-ea"/>
                          <a:ea typeface="+mn-ea"/>
                          <a:cs typeface="Meiryo UI" panose="020B0604030504040204" pitchFamily="50" charset="-128"/>
                        </a:rPr>
                        <a:t>※1</a:t>
                      </a:r>
                      <a:r>
                        <a:rPr lang="ja-JP" altLang="en-US" sz="800" b="0" i="0" u="none" strike="noStrike" dirty="0" smtClean="0">
                          <a:solidFill>
                            <a:schemeClr val="bg1"/>
                          </a:solidFill>
                          <a:effectLst/>
                          <a:latin typeface="+mn-ea"/>
                          <a:ea typeface="+mn-ea"/>
                          <a:cs typeface="Meiryo UI" panose="020B0604030504040204" pitchFamily="50" charset="-128"/>
                        </a:rPr>
                        <a:t>）</a:t>
                      </a:r>
                      <a:endParaRPr lang="ja-JP" altLang="en-US" sz="800" b="0" i="0" u="none" strike="noStrike" dirty="0">
                        <a:solidFill>
                          <a:schemeClr val="bg1"/>
                        </a:solidFill>
                        <a:effectLst/>
                        <a:latin typeface="+mn-ea"/>
                        <a:ea typeface="+mn-ea"/>
                        <a:cs typeface="Meiryo UI" panose="020B0604030504040204" pitchFamily="50" charset="-128"/>
                      </a:endParaRP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gridSpan="3">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画像形式</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hMerge="1">
                  <a:txBody>
                    <a:bodyPr/>
                    <a:lstStyle/>
                    <a:p>
                      <a:endParaRPr kumimoji="1" lang="ja-JP" altLang="en-US"/>
                    </a:p>
                  </a:txBody>
                  <a:tcPr/>
                </a:tc>
                <a:tc hMerge="1">
                  <a:txBody>
                    <a:bodyPr/>
                    <a:lstStyle/>
                    <a:p>
                      <a:endParaRPr kumimoji="1" lang="ja-JP" altLang="en-US"/>
                    </a:p>
                  </a:txBody>
                  <a:tcPr/>
                </a:tc>
              </a:tr>
              <a:tr h="259636">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a:txBody>
                    <a:bodyPr/>
                    <a:lstStyle/>
                    <a:p>
                      <a:pPr algn="ctr" fontAlgn="ctr"/>
                      <a:r>
                        <a:rPr lang="en-US" sz="800" b="0" i="0" u="none" strike="noStrike" dirty="0">
                          <a:solidFill>
                            <a:schemeClr val="bg1"/>
                          </a:solidFill>
                          <a:effectLst/>
                          <a:latin typeface="+mn-ea"/>
                          <a:ea typeface="+mn-ea"/>
                          <a:cs typeface="Meiryo UI" panose="020B0604030504040204" pitchFamily="50" charset="-128"/>
                        </a:rPr>
                        <a:t>GIF</a:t>
                      </a:r>
                      <a:r>
                        <a:rPr lang="ja-JP" altLang="en-US" sz="800" b="0" i="0" u="none" strike="noStrike" dirty="0">
                          <a:solidFill>
                            <a:schemeClr val="bg1"/>
                          </a:solidFill>
                          <a:effectLst/>
                          <a:latin typeface="+mn-ea"/>
                          <a:ea typeface="+mn-ea"/>
                          <a:cs typeface="Meiryo UI" panose="020B0604030504040204" pitchFamily="50" charset="-128"/>
                        </a:rPr>
                        <a:t>アニメ</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en-US" sz="800" b="0" i="0" u="none" strike="noStrike" dirty="0">
                          <a:solidFill>
                            <a:schemeClr val="bg1"/>
                          </a:solidFill>
                          <a:effectLst/>
                          <a:latin typeface="+mn-ea"/>
                          <a:ea typeface="+mn-ea"/>
                          <a:cs typeface="Meiryo UI" panose="020B0604030504040204" pitchFamily="50" charset="-128"/>
                        </a:rPr>
                        <a:t>GIF・JPG・PNG</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mn-ea"/>
                          <a:ea typeface="+mn-ea"/>
                          <a:cs typeface="Meiryo UI" panose="020B0604030504040204" pitchFamily="50" charset="-128"/>
                        </a:rPr>
                        <a:t>容量</a:t>
                      </a:r>
                    </a:p>
                  </a:txBody>
                  <a:tcPr marL="6318" marR="6318" marT="6316"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r>
              <a:tr h="395952">
                <a:tc>
                  <a:txBody>
                    <a:bodyPr/>
                    <a:lstStyle/>
                    <a:p>
                      <a:pPr algn="ctr" fontAlgn="ct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ビッグ</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394,737</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view</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View</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単価</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@3.800</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1,500,000</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gridSpan="4">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仕様詳細（</a:t>
                      </a: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カテゴリーバナー　オプション</a:t>
                      </a: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）のページ（</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P.54</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）を参照ください。</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hMerge="1">
                  <a:txBody>
                    <a:bodyPr/>
                    <a:lstStyle/>
                    <a:p>
                      <a:pPr algn="ctr" fontAlgn="ctr"/>
                      <a:endParaRPr lang="en-US" altLang="ja-JP"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c hMerge="1">
                  <a:txBody>
                    <a:bodyPr/>
                    <a:lstStyle/>
                    <a:p>
                      <a:pPr algn="ctr" fontAlgn="ctr"/>
                      <a:endParaRPr lang="ja-JP" altLang="en-US"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c hMerge="1">
                  <a:txBody>
                    <a:bodyPr/>
                    <a:lstStyle/>
                    <a:p>
                      <a:pPr algn="ctr" fontAlgn="ctr"/>
                      <a:endParaRPr lang="ja-JP" altLang="en-US"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r>
              <a:tr h="344799">
                <a:tc>
                  <a:txBody>
                    <a:bodyPr/>
                    <a:lstStyle/>
                    <a:p>
                      <a:pPr algn="ctr" fontAlgn="ct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レギュラー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357,143</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view</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View</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単価</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@2.800</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1,000,000</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gridSpan="4">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仕様詳細（</a:t>
                      </a: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カテゴリーバナー　オプション</a:t>
                      </a:r>
                      <a:r>
                        <a:rPr lang="en-US" altLang="ja-JP" sz="8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）のページ（</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P.55</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）を参照ください。</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hMerge="1">
                  <a:txBody>
                    <a:bodyPr/>
                    <a:lstStyle/>
                    <a:p>
                      <a:pPr algn="ctr" fontAlgn="ctr"/>
                      <a:endParaRPr lang="en-US" altLang="ja-JP"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c hMerge="1">
                  <a:txBody>
                    <a:bodyPr/>
                    <a:lstStyle/>
                    <a:p>
                      <a:pPr algn="ctr" fontAlgn="ctr"/>
                      <a:endParaRPr lang="ja-JP" altLang="en-US"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c hMerge="1">
                  <a:txBody>
                    <a:bodyPr/>
                    <a:lstStyle/>
                    <a:p>
                      <a:pPr algn="ctr" fontAlgn="ctr"/>
                      <a:endParaRPr lang="ja-JP" altLang="en-US" sz="600" b="0" i="0" u="none" strike="noStrike" dirty="0">
                        <a:solidFill>
                          <a:srgbClr val="000000"/>
                        </a:solidFill>
                        <a:effectLst/>
                        <a:latin typeface="Meiryo UI" panose="020B0604030504040204" pitchFamily="50" charset="-128"/>
                        <a:ea typeface="Meiryo UI" panose="020B0604030504040204" pitchFamily="50" charset="-128"/>
                        <a:cs typeface="Meiryo UI" panose="020B0604030504040204" pitchFamily="50" charset="-128"/>
                      </a:endParaRPr>
                    </a:p>
                  </a:txBody>
                  <a:tcPr marL="6507" marR="6507" marT="6507" marB="0" anchor="ctr"/>
                </a:tc>
              </a:tr>
              <a:tr h="411108">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＠ｃｏｓｍｅトップエキスパンド広告</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週間買切り</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@6.000</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err="1">
                          <a:solidFill>
                            <a:schemeClr val="tx1">
                              <a:lumMod val="65000"/>
                              <a:lumOff val="35000"/>
                            </a:schemeClr>
                          </a:solidFill>
                          <a:effectLst/>
                          <a:latin typeface="+mn-ea"/>
                          <a:ea typeface="+mn-ea"/>
                          <a:cs typeface="Meiryo UI" panose="020B0604030504040204" pitchFamily="50" charset="-128"/>
                        </a:rPr>
                        <a:t>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別紙参照</a:t>
                      </a:r>
                    </a:p>
                  </a:txBody>
                  <a:tcPr marL="6694" marR="6694" marT="6695"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1296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トップインフィード</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レギュラー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a:solidFill>
                            <a:schemeClr val="tx1">
                              <a:lumMod val="65000"/>
                              <a:lumOff val="35000"/>
                            </a:schemeClr>
                          </a:solidFill>
                          <a:effectLst/>
                          <a:latin typeface="+mn-ea"/>
                          <a:ea typeface="+mn-ea"/>
                          <a:cs typeface="Meiryo UI" panose="020B0604030504040204" pitchFamily="50" charset="-128"/>
                        </a:rPr>
                        <a:t>300,000～</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rgbClr val="595959"/>
                          </a:solidFill>
                          <a:effectLst/>
                          <a:latin typeface="+mn-ea"/>
                          <a:ea typeface="+mn-ea"/>
                        </a:rPr>
                        <a:t>@2.000</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mn-ea"/>
                          <a:ea typeface="+mn-ea"/>
                        </a:rPr>
                        <a:t>¥600,000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1.30%</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画像</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W300×H300px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広告クレジット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広告テキスト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1296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トップインフィード</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ビッグ</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300,000～imp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@0.900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rgbClr val="595959"/>
                          </a:solidFill>
                          <a:effectLst/>
                          <a:latin typeface="+mn-ea"/>
                          <a:ea typeface="+mn-ea"/>
                        </a:rPr>
                        <a:t>¥</a:t>
                      </a:r>
                      <a:r>
                        <a:rPr lang="en-US" altLang="ja-JP" sz="800" b="0" i="0" u="none" strike="noStrike" dirty="0" smtClean="0">
                          <a:solidFill>
                            <a:srgbClr val="595959"/>
                          </a:solidFill>
                          <a:effectLst/>
                          <a:latin typeface="+mn-ea"/>
                          <a:ea typeface="+mn-ea"/>
                        </a:rPr>
                        <a:t>270,000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0.30</a:t>
                      </a:r>
                      <a:r>
                        <a:rPr lang="en-US" altLang="ja-JP" sz="800" b="0" i="0" u="none" strike="noStrike" baseline="0" dirty="0" smtClean="0">
                          <a:solidFill>
                            <a:schemeClr val="tx1">
                              <a:lumMod val="65000"/>
                              <a:lumOff val="35000"/>
                            </a:schemeClr>
                          </a:solidFill>
                          <a:effectLst/>
                          <a:latin typeface="+mn-ea"/>
                          <a:ea typeface="+mn-ea"/>
                          <a:cs typeface="Meiryo UI" panose="020B0604030504040204" pitchFamily="50" charset="-128"/>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画像</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W600×H314px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広告クレジット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広告テキスト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12966">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中面インフィード</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レギュラー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3</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,000,000</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@0.100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mn-ea"/>
                          <a:ea typeface="+mn-ea"/>
                        </a:rPr>
                        <a:t>\300,000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0.05%</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画像</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W300×H300px</a:t>
                      </a: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広告クレジット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広告テキスト</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485462">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ヘッダパネル</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3,000,000</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rgbClr val="595959"/>
                          </a:solidFill>
                          <a:effectLst/>
                          <a:latin typeface="+mn-ea"/>
                          <a:ea typeface="+mn-ea"/>
                        </a:rPr>
                        <a:t>@0.075</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mn-ea"/>
                          <a:ea typeface="+mn-ea"/>
                        </a:rPr>
                        <a:t>¥225,000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0.10%</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W640×H100px</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03197">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ヘッダパネル</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ダブル</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3,000,000</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rgbClr val="595959"/>
                          </a:solidFill>
                          <a:effectLst/>
                          <a:latin typeface="+mn-ea"/>
                          <a:ea typeface="+mn-ea"/>
                        </a:rPr>
                        <a:t>@0.113</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mn-ea"/>
                          <a:ea typeface="+mn-ea"/>
                        </a:rPr>
                        <a:t>¥339,000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0.15</a:t>
                      </a:r>
                      <a:r>
                        <a:rPr lang="en-US" altLang="ja-JP" sz="800" b="0" i="0" u="none" strike="noStrike" baseline="0" dirty="0" smtClean="0">
                          <a:solidFill>
                            <a:schemeClr val="tx1">
                              <a:lumMod val="65000"/>
                              <a:lumOff val="35000"/>
                            </a:schemeClr>
                          </a:solidFill>
                          <a:effectLst/>
                          <a:latin typeface="+mn-ea"/>
                          <a:ea typeface="+mn-ea"/>
                          <a:cs typeface="Meiryo UI" panose="020B0604030504040204" pitchFamily="50" charset="-128"/>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W640×H200px</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03197">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a:t>
                      </a:r>
                      <a:endPar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レクタングル</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3,000,000</a:t>
                      </a: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a:t>
                      </a: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rgbClr val="595959"/>
                          </a:solidFill>
                          <a:effectLst/>
                          <a:latin typeface="+mn-ea"/>
                          <a:ea typeface="+mn-ea"/>
                        </a:rPr>
                        <a:t>@0.070</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rgbClr val="595959"/>
                          </a:solidFill>
                          <a:effectLst/>
                          <a:latin typeface="+mn-ea"/>
                          <a:ea typeface="+mn-ea"/>
                        </a:rPr>
                        <a:t>¥</a:t>
                      </a:r>
                      <a:r>
                        <a:rPr lang="en-US" altLang="ja-JP" sz="800" b="0" i="0" u="none" strike="noStrike" dirty="0" smtClean="0">
                          <a:solidFill>
                            <a:srgbClr val="595959"/>
                          </a:solidFill>
                          <a:effectLst/>
                          <a:latin typeface="+mn-ea"/>
                          <a:ea typeface="+mn-ea"/>
                        </a:rPr>
                        <a:t>210,000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0.07</a:t>
                      </a: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W600×H500px</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r h="513902">
                <a:tc>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rPr>
                        <a:t>中面レクタングル</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スーパー</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sz="800" b="0" i="0" u="none" strike="noStrike" dirty="0" smtClean="0">
                          <a:solidFill>
                            <a:schemeClr val="tx1">
                              <a:lumMod val="65000"/>
                              <a:lumOff val="35000"/>
                            </a:schemeClr>
                          </a:solidFill>
                          <a:effectLst/>
                          <a:latin typeface="+mn-ea"/>
                          <a:ea typeface="+mn-ea"/>
                          <a:cs typeface="Meiryo UI" panose="020B0604030504040204" pitchFamily="50" charset="-128"/>
                        </a:rPr>
                        <a:t>3,000,000imp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smtClean="0">
                          <a:solidFill>
                            <a:srgbClr val="595959"/>
                          </a:solidFill>
                          <a:effectLst/>
                          <a:latin typeface="+mn-ea"/>
                          <a:ea typeface="+mn-ea"/>
                        </a:rPr>
                        <a:t>@0.090</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smtClean="0">
                          <a:solidFill>
                            <a:srgbClr val="595959"/>
                          </a:solidFill>
                          <a:effectLst/>
                          <a:latin typeface="+mn-ea"/>
                          <a:ea typeface="+mn-ea"/>
                        </a:rPr>
                        <a:t>¥270,000</a:t>
                      </a:r>
                      <a:r>
                        <a:rPr lang="ja-JP" altLang="en-US" sz="800" b="0" i="0" u="none" strike="noStrike" dirty="0" smtClean="0">
                          <a:solidFill>
                            <a:srgbClr val="595959"/>
                          </a:solidFill>
                          <a:effectLst/>
                          <a:latin typeface="+mn-ea"/>
                          <a:ea typeface="+mn-ea"/>
                        </a:rPr>
                        <a:t>～</a:t>
                      </a:r>
                      <a:endParaRPr lang="en-US" altLang="ja-JP" sz="800" b="0" i="0" u="none" strike="noStrike" dirty="0">
                        <a:solidFill>
                          <a:srgbClr val="595959"/>
                        </a:solidFill>
                        <a:effectLst/>
                        <a:latin typeface="+mn-ea"/>
                        <a:ea typeface="+mn-ea"/>
                      </a:endParaRPr>
                    </a:p>
                  </a:txBody>
                  <a:tcPr marL="9248" marR="9248" marT="924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0.09%</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smtClean="0">
                          <a:solidFill>
                            <a:schemeClr val="tx1">
                              <a:lumMod val="65000"/>
                              <a:lumOff val="35000"/>
                            </a:schemeClr>
                          </a:solidFill>
                          <a:effectLst/>
                          <a:latin typeface="+mn-ea"/>
                          <a:ea typeface="+mn-ea"/>
                          <a:cs typeface="Meiryo UI" panose="020B0604030504040204" pitchFamily="50" charset="-128"/>
                        </a:rPr>
                        <a:t>W640×H720px</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c>
                  <a:txBody>
                    <a:bodyPr/>
                    <a:lstStyle/>
                    <a:p>
                      <a:pPr algn="ctr" fontAlgn="ct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いずれかの形式で</a:t>
                      </a:r>
                      <a:b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800" b="0" i="0" u="none" strike="noStrike" dirty="0">
                          <a:solidFill>
                            <a:schemeClr val="tx1">
                              <a:lumMod val="65000"/>
                              <a:lumOff val="35000"/>
                            </a:schemeClr>
                          </a:solidFill>
                          <a:effectLst/>
                          <a:latin typeface="+mn-ea"/>
                          <a:ea typeface="+mn-ea"/>
                          <a:cs typeface="Meiryo UI" panose="020B0604030504040204" pitchFamily="50" charset="-128"/>
                        </a:rPr>
                        <a:t>100KB</a:t>
                      </a:r>
                      <a:r>
                        <a:rPr lang="ja-JP" altLang="en-US" sz="800" b="0" i="0" u="none" strike="noStrike" dirty="0">
                          <a:solidFill>
                            <a:schemeClr val="tx1">
                              <a:lumMod val="65000"/>
                              <a:lumOff val="35000"/>
                            </a:schemeClr>
                          </a:solidFill>
                          <a:effectLst/>
                          <a:latin typeface="+mn-ea"/>
                          <a:ea typeface="+mn-ea"/>
                          <a:cs typeface="Meiryo UI" panose="020B0604030504040204" pitchFamily="50" charset="-128"/>
                        </a:rPr>
                        <a:t>以内</a:t>
                      </a:r>
                    </a:p>
                  </a:txBody>
                  <a:tcPr marL="6318" marR="6318" marT="6316"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chemeClr val="bg1"/>
                    </a:solidFill>
                  </a:tcPr>
                </a:tc>
              </a:tr>
            </a:tbl>
          </a:graphicData>
        </a:graphic>
      </p:graphicFrame>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3" name="正方形/長方形 2"/>
          <p:cNvSpPr/>
          <p:nvPr/>
        </p:nvSpPr>
        <p:spPr>
          <a:xfrm>
            <a:off x="5147761" y="6266330"/>
            <a:ext cx="4615366" cy="338554"/>
          </a:xfrm>
          <a:prstGeom prst="rect">
            <a:avLst/>
          </a:prstGeom>
        </p:spPr>
        <p:txBody>
          <a:bodyPr wrap="none">
            <a:spAutoFit/>
          </a:bodyPr>
          <a:lstStyle/>
          <a:p>
            <a:pPr algn="r"/>
            <a:r>
              <a:rPr lang="en-US" altLang="ja-JP" sz="800" dirty="0" smtClean="0">
                <a:solidFill>
                  <a:schemeClr val="tx1">
                    <a:lumMod val="65000"/>
                    <a:lumOff val="35000"/>
                  </a:schemeClr>
                </a:solidFill>
                <a:latin typeface="+mn-ea"/>
              </a:rPr>
              <a:t>※1</a:t>
            </a:r>
            <a:r>
              <a:rPr lang="ja-JP" altLang="en-US" sz="800" dirty="0" smtClean="0">
                <a:solidFill>
                  <a:schemeClr val="tx1">
                    <a:lumMod val="65000"/>
                    <a:lumOff val="35000"/>
                  </a:schemeClr>
                </a:solidFill>
                <a:latin typeface="+mn-ea"/>
              </a:rPr>
              <a:t>：実際の表示</a:t>
            </a:r>
            <a:r>
              <a:rPr lang="ja-JP" altLang="en-US" sz="800" dirty="0">
                <a:solidFill>
                  <a:schemeClr val="tx1">
                    <a:lumMod val="65000"/>
                    <a:lumOff val="35000"/>
                  </a:schemeClr>
                </a:solidFill>
                <a:latin typeface="+mn-ea"/>
              </a:rPr>
              <a:t>サイズはデバイスの画面サイズに合わせて変動します</a:t>
            </a:r>
            <a:r>
              <a:rPr lang="ja-JP" altLang="en-US" sz="800" dirty="0" smtClean="0">
                <a:solidFill>
                  <a:schemeClr val="tx1">
                    <a:lumMod val="65000"/>
                    <a:lumOff val="35000"/>
                  </a:schemeClr>
                </a:solidFill>
                <a:latin typeface="+mn-ea"/>
              </a:rPr>
              <a:t>。</a:t>
            </a:r>
            <a:endParaRPr lang="en-US" altLang="ja-JP" sz="800" dirty="0" smtClean="0">
              <a:solidFill>
                <a:schemeClr val="tx1">
                  <a:lumMod val="65000"/>
                  <a:lumOff val="35000"/>
                </a:schemeClr>
              </a:solidFill>
              <a:latin typeface="+mn-ea"/>
            </a:endParaRPr>
          </a:p>
          <a:p>
            <a:pPr algn="r"/>
            <a:r>
              <a:rPr lang="en-US" altLang="ja-JP" sz="800" dirty="0" smtClean="0">
                <a:solidFill>
                  <a:schemeClr val="tx1">
                    <a:lumMod val="65000"/>
                    <a:lumOff val="35000"/>
                  </a:schemeClr>
                </a:solidFill>
                <a:latin typeface="+mn-ea"/>
              </a:rPr>
              <a:t>※2</a:t>
            </a:r>
            <a:r>
              <a:rPr lang="ja-JP" altLang="en-US" sz="800" dirty="0" smtClean="0">
                <a:solidFill>
                  <a:schemeClr val="tx1">
                    <a:lumMod val="65000"/>
                    <a:lumOff val="35000"/>
                  </a:schemeClr>
                </a:solidFill>
                <a:latin typeface="+mn-ea"/>
              </a:rPr>
              <a:t>：広告クレジット・広告テキストの規定は対象ページ（</a:t>
            </a:r>
            <a:r>
              <a:rPr lang="en-US" altLang="ja-JP" sz="800" dirty="0" smtClean="0">
                <a:solidFill>
                  <a:schemeClr val="tx1">
                    <a:lumMod val="65000"/>
                    <a:lumOff val="35000"/>
                  </a:schemeClr>
                </a:solidFill>
                <a:latin typeface="+mn-ea"/>
              </a:rPr>
              <a:t>P.</a:t>
            </a:r>
            <a:r>
              <a:rPr lang="ja-JP" altLang="en-US" sz="800" dirty="0" smtClean="0">
                <a:solidFill>
                  <a:schemeClr val="tx1">
                    <a:lumMod val="65000"/>
                    <a:lumOff val="35000"/>
                  </a:schemeClr>
                </a:solidFill>
                <a:latin typeface="+mn-ea"/>
              </a:rPr>
              <a:t>１７～１９）をご確認ください。</a:t>
            </a:r>
            <a:endParaRPr lang="ja-JP" altLang="en-US" sz="800" dirty="0">
              <a:solidFill>
                <a:schemeClr val="tx1">
                  <a:lumMod val="65000"/>
                  <a:lumOff val="35000"/>
                </a:schemeClr>
              </a:solidFill>
              <a:latin typeface="+mn-ea"/>
            </a:endParaRPr>
          </a:p>
        </p:txBody>
      </p:sp>
      <p:sp>
        <p:nvSpPr>
          <p:cNvPr id="7" name="フッター プレースホルダー 6"/>
          <p:cNvSpPr>
            <a:spLocks noGrp="1"/>
          </p:cNvSpPr>
          <p:nvPr>
            <p:ph type="ftr" sz="quarter" idx="10"/>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Tree>
    <p:extLst>
      <p:ext uri="{BB962C8B-B14F-4D97-AF65-F5344CB8AC3E}">
        <p14:creationId xmlns:p14="http://schemas.microsoft.com/office/powerpoint/2010/main" val="2829887332"/>
      </p:ext>
    </p:extLst>
  </p:cSld>
  <p:clrMapOvr>
    <a:masterClrMapping/>
  </p:clrMapOvr>
  <mc:AlternateContent xmlns:mc="http://schemas.openxmlformats.org/markup-compatibility/2006" xmlns:p14="http://schemas.microsoft.com/office/powerpoint/2010/main">
    <mc:Choice Requires="p14">
      <p:transition p14:dur="10"/>
    </mc:Choice>
    <mc:Fallback xmlns="">
      <p:transition/>
    </mc:Fallback>
  </mc:AlternateContent>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17" name="表 16"/>
          <p:cNvGraphicFramePr>
            <a:graphicFrameLocks noGrp="1"/>
          </p:cNvGraphicFramePr>
          <p:nvPr>
            <p:extLst>
              <p:ext uri="{D42A27DB-BD31-4B8C-83A1-F6EECF244321}">
                <p14:modId xmlns:p14="http://schemas.microsoft.com/office/powerpoint/2010/main" val="3169703394"/>
              </p:ext>
            </p:extLst>
          </p:nvPr>
        </p:nvGraphicFramePr>
        <p:xfrm>
          <a:off x="276224" y="1107527"/>
          <a:ext cx="9332912" cy="4922599"/>
        </p:xfrm>
        <a:graphic>
          <a:graphicData uri="http://schemas.openxmlformats.org/drawingml/2006/table">
            <a:tbl>
              <a:tblPr/>
              <a:tblGrid>
                <a:gridCol w="1345477"/>
                <a:gridCol w="2605527"/>
                <a:gridCol w="1345477"/>
                <a:gridCol w="1345477"/>
                <a:gridCol w="1345477"/>
                <a:gridCol w="1345477"/>
              </a:tblGrid>
              <a:tr h="463386">
                <a:tc>
                  <a:txBody>
                    <a:bodyPr/>
                    <a:lstStyle/>
                    <a:p>
                      <a:pPr algn="ctr" fontAlgn="ctr"/>
                      <a:r>
                        <a:rPr lang="ja-JP" altLang="en-US" sz="800" b="0" i="0" u="none" strike="noStrike" dirty="0">
                          <a:solidFill>
                            <a:schemeClr val="bg1"/>
                          </a:solidFill>
                          <a:effectLst/>
                          <a:latin typeface="メイリオ"/>
                        </a:rPr>
                        <a:t>カテゴリー</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カテゴリーバナーメニュー名</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サイドバナー＆</a:t>
                      </a:r>
                      <a:r>
                        <a:rPr lang="en-US" altLang="ja-JP" sz="800" b="0" i="0" u="none" strike="noStrike" dirty="0" err="1">
                          <a:solidFill>
                            <a:schemeClr val="bg1"/>
                          </a:solidFill>
                          <a:effectLst/>
                          <a:latin typeface="メイリオ"/>
                        </a:rPr>
                        <a:t>VideoAd</a:t>
                      </a:r>
                      <a:r>
                        <a:rPr lang="en-US" altLang="ja-JP" sz="800" b="0" i="0" u="none" strike="noStrike" dirty="0">
                          <a:solidFill>
                            <a:schemeClr val="bg1"/>
                          </a:solidFill>
                          <a:effectLst/>
                          <a:latin typeface="メイリオ"/>
                        </a:rPr>
                        <a:t/>
                      </a:r>
                      <a:br>
                        <a:rPr lang="en-US" altLang="ja-JP"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ヘッダ枠</a:t>
                      </a:r>
                      <a:r>
                        <a:rPr lang="en-US" altLang="ja-JP" sz="800" b="0" i="0" u="none" strike="noStrike" dirty="0" err="1">
                          <a:solidFill>
                            <a:schemeClr val="bg1"/>
                          </a:solidFill>
                          <a:effectLst/>
                          <a:latin typeface="メイリオ"/>
                        </a:rPr>
                        <a:t>VideoAd</a:t>
                      </a:r>
                      <a:r>
                        <a:rPr lang="en-US" altLang="ja-JP" sz="800" b="0" i="0" u="none" strike="noStrike" dirty="0">
                          <a:solidFill>
                            <a:schemeClr val="bg1"/>
                          </a:solidFill>
                          <a:effectLst/>
                          <a:latin typeface="メイリオ"/>
                        </a:rPr>
                        <a:t/>
                      </a:r>
                      <a:br>
                        <a:rPr lang="en-US" altLang="ja-JP"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サイドバナー</a:t>
                      </a:r>
                      <a:br>
                        <a:rPr lang="ja-JP" altLang="en-US"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通常価格</a:t>
                      </a:r>
                    </a:p>
                  </a:txBody>
                  <a:tcPr marL="6178" marR="6178" marT="6178"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r>
              <a:tr h="154462">
                <a:tc rowSpan="10">
                  <a:txBody>
                    <a:bodyPr/>
                    <a:lstStyle/>
                    <a:p>
                      <a:pPr algn="ctr" fontAlgn="ctr"/>
                      <a:r>
                        <a:rPr lang="ja-JP" altLang="en-US" sz="800" b="0" i="0" u="none" strike="noStrike" dirty="0">
                          <a:solidFill>
                            <a:schemeClr val="tx1">
                              <a:lumMod val="65000"/>
                              <a:lumOff val="35000"/>
                            </a:schemeClr>
                          </a:solidFill>
                          <a:effectLst/>
                          <a:latin typeface="メイリオ"/>
                        </a:rPr>
                        <a:t>スキンケア</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洗顔料</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¥2,720,000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¥2,480,000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クレンジング</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¥3,060,000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¥2,790,000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¥2,070,000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06619">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化粧水</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¥3,720,000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¥2,760,000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乳液</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¥2,170,000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¥1,610,000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美容液</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¥2,100,000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¥1,860,000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¥1,440,000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オイル・バーム</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日焼け止め</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¥1,360,000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¥1,240,000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¥800,000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リップケア</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アイケア</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パック・フェイスマスク</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¥930,000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10">
                  <a:txBody>
                    <a:bodyPr/>
                    <a:lstStyle/>
                    <a:p>
                      <a:pPr algn="ctr" fontAlgn="ctr"/>
                      <a:r>
                        <a:rPr lang="ja-JP" altLang="en-US" sz="800" b="0" i="0" u="none" strike="noStrike" dirty="0">
                          <a:solidFill>
                            <a:schemeClr val="tx1">
                              <a:lumMod val="65000"/>
                              <a:lumOff val="35000"/>
                            </a:schemeClr>
                          </a:solidFill>
                          <a:effectLst/>
                          <a:latin typeface="メイリオ"/>
                        </a:rPr>
                        <a:t>ベースメイク</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ファンデーション（総合）</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¥3,150,000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¥2,790,000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¥2,160,000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パウダーファンデ</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¥2,040,000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リキッドファンデ</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¥1,700,000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¥1,550,000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¥1,150,000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クリームファンデ</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クッションファンデ</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¥1,360,000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¥1,240,000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¥800,000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化粧下地</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¥2,720,000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¥2,480,000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コンシーラー</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¥930,000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フェイスパウダー</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¥2,720,000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¥2,480,000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¥1,840,000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en-US" sz="800" b="0" i="0" u="none" strike="noStrike">
                          <a:solidFill>
                            <a:schemeClr val="tx1">
                              <a:lumMod val="65000"/>
                              <a:lumOff val="35000"/>
                            </a:schemeClr>
                          </a:solidFill>
                          <a:effectLst/>
                          <a:latin typeface="メイリオ"/>
                        </a:rPr>
                        <a:t>BB</a:t>
                      </a:r>
                      <a:r>
                        <a:rPr lang="ja-JP" altLang="en-US" sz="800" b="0" i="0" u="none" strike="noStrike">
                          <a:solidFill>
                            <a:schemeClr val="tx1">
                              <a:lumMod val="65000"/>
                              <a:lumOff val="35000"/>
                            </a:schemeClr>
                          </a:solidFill>
                          <a:effectLst/>
                          <a:latin typeface="メイリオ"/>
                        </a:rPr>
                        <a:t>クリーム</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¥1,020,000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¥930,000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en-US" sz="800" b="0" i="0" u="none" strike="noStrike">
                          <a:solidFill>
                            <a:schemeClr val="tx1">
                              <a:lumMod val="65000"/>
                              <a:lumOff val="35000"/>
                            </a:schemeClr>
                          </a:solidFill>
                          <a:effectLst/>
                          <a:latin typeface="メイリオ"/>
                        </a:rPr>
                        <a:t>CC</a:t>
                      </a:r>
                      <a:r>
                        <a:rPr lang="ja-JP" altLang="en-US" sz="800" b="0" i="0" u="none" strike="noStrike">
                          <a:solidFill>
                            <a:schemeClr val="tx1">
                              <a:lumMod val="65000"/>
                              <a:lumOff val="35000"/>
                            </a:schemeClr>
                          </a:solidFill>
                          <a:effectLst/>
                          <a:latin typeface="メイリオ"/>
                        </a:rPr>
                        <a:t>クリーム</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9">
                  <a:txBody>
                    <a:bodyPr/>
                    <a:lstStyle/>
                    <a:p>
                      <a:pPr algn="ctr" fontAlgn="ctr"/>
                      <a:r>
                        <a:rPr lang="ja-JP" altLang="en-US" sz="800" b="0" i="0" u="none" strike="noStrike" dirty="0">
                          <a:solidFill>
                            <a:schemeClr val="tx1">
                              <a:lumMod val="65000"/>
                              <a:lumOff val="35000"/>
                            </a:schemeClr>
                          </a:solidFill>
                          <a:effectLst/>
                          <a:latin typeface="メイリオ"/>
                        </a:rPr>
                        <a:t>メイクアップ</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アイシャドウ</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¥2,040,000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¥1,860,000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アイライナー</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¥2,040,000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¥1,860,000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マスカラ</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¥2,170,000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¥1,610,000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まつげ美容液・下地</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¥930,000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アイブロウ</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¥1,020,000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¥930,000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¥690,000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口紅</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¥2,040,000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¥1,860,000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¥1,380,000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リップグロス</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チーク</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¥1,360,000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¥1,240,000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¥800,000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60641">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ネイル・ネイルケア</a:t>
                      </a:r>
                    </a:p>
                  </a:txBody>
                  <a:tcPr marL="6178"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252000" marR="6178" marT="6178"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bl>
          </a:graphicData>
        </a:graphic>
      </p:graphicFrame>
      <p:sp>
        <p:nvSpPr>
          <p:cNvPr id="2" name="タイトル 1"/>
          <p:cNvSpPr>
            <a:spLocks noGrp="1"/>
          </p:cNvSpPr>
          <p:nvPr>
            <p:ph type="title"/>
          </p:nvPr>
        </p:nvSpPr>
        <p:spPr/>
        <p:txBody>
          <a:bodyPr>
            <a:noAutofit/>
          </a:bodyPr>
          <a:lstStyle/>
          <a:p>
            <a:r>
              <a:rPr lang="ja-JP" altLang="en-US" dirty="0"/>
              <a:t>価格</a:t>
            </a:r>
            <a:r>
              <a:rPr lang="ja-JP" altLang="en-US" dirty="0" smtClean="0"/>
              <a:t>サマリ：カテゴリーバナー</a:t>
            </a:r>
            <a:r>
              <a:rPr kumimoji="1" lang="ja-JP" altLang="en-US" dirty="0" smtClean="0"/>
              <a:t>①</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27</a:t>
            </a:fld>
            <a:endParaRPr lang="ja-JP" altLang="en-US" dirty="0"/>
          </a:p>
        </p:txBody>
      </p:sp>
      <p:pic>
        <p:nvPicPr>
          <p:cNvPr id="7" name="図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12" name="正方形/長方形 11"/>
          <p:cNvSpPr/>
          <p:nvPr/>
        </p:nvSpPr>
        <p:spPr>
          <a:xfrm>
            <a:off x="5210882" y="6077510"/>
            <a:ext cx="4416594" cy="215444"/>
          </a:xfrm>
          <a:prstGeom prst="rect">
            <a:avLst/>
          </a:prstGeom>
        </p:spPr>
        <p:txBody>
          <a:bodyPr wrap="none">
            <a:spAutoFit/>
          </a:bodyPr>
          <a:lstStyle/>
          <a:p>
            <a:pPr algn="r"/>
            <a:r>
              <a:rPr lang="en-US" altLang="ja-JP" sz="800" dirty="0">
                <a:solidFill>
                  <a:schemeClr val="tx1">
                    <a:lumMod val="65000"/>
                    <a:lumOff val="35000"/>
                  </a:schemeClr>
                </a:solidFill>
                <a:latin typeface="+mn-ea"/>
              </a:rPr>
              <a:t>※</a:t>
            </a:r>
            <a:r>
              <a:rPr lang="ja-JP" altLang="en-US" sz="800" dirty="0">
                <a:solidFill>
                  <a:schemeClr val="tx1">
                    <a:lumMod val="65000"/>
                    <a:lumOff val="35000"/>
                  </a:schemeClr>
                </a:solidFill>
                <a:latin typeface="+mn-ea"/>
              </a:rPr>
              <a:t>掲載期間は</a:t>
            </a:r>
            <a:r>
              <a:rPr lang="en-US" altLang="ja-JP" sz="800" dirty="0">
                <a:solidFill>
                  <a:schemeClr val="tx1">
                    <a:lumMod val="65000"/>
                    <a:lumOff val="35000"/>
                  </a:schemeClr>
                </a:solidFill>
                <a:latin typeface="+mn-ea"/>
              </a:rPr>
              <a:t>4</a:t>
            </a:r>
            <a:r>
              <a:rPr lang="ja-JP" altLang="en-US" sz="800" dirty="0">
                <a:solidFill>
                  <a:schemeClr val="tx1">
                    <a:lumMod val="65000"/>
                    <a:lumOff val="35000"/>
                  </a:schemeClr>
                </a:solidFill>
                <a:latin typeface="+mn-ea"/>
              </a:rPr>
              <a:t>週間です</a:t>
            </a:r>
            <a:r>
              <a:rPr lang="ja-JP" altLang="en-US" sz="800" dirty="0" smtClean="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4</a:t>
            </a:r>
            <a:r>
              <a:rPr lang="ja-JP" altLang="en-US" sz="800" dirty="0">
                <a:solidFill>
                  <a:schemeClr val="tx1">
                    <a:lumMod val="65000"/>
                    <a:lumOff val="35000"/>
                  </a:schemeClr>
                </a:solidFill>
                <a:latin typeface="+mn-ea"/>
              </a:rPr>
              <a:t>週間以上の掲載を希望される場合は、お問い合わせください。</a:t>
            </a:r>
          </a:p>
        </p:txBody>
      </p:sp>
    </p:spTree>
    <p:extLst>
      <p:ext uri="{BB962C8B-B14F-4D97-AF65-F5344CB8AC3E}">
        <p14:creationId xmlns:p14="http://schemas.microsoft.com/office/powerpoint/2010/main" val="523069172"/>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 name="表 6"/>
          <p:cNvGraphicFramePr>
            <a:graphicFrameLocks noGrp="1"/>
          </p:cNvGraphicFramePr>
          <p:nvPr>
            <p:extLst>
              <p:ext uri="{D42A27DB-BD31-4B8C-83A1-F6EECF244321}">
                <p14:modId xmlns:p14="http://schemas.microsoft.com/office/powerpoint/2010/main" val="1050484010"/>
              </p:ext>
            </p:extLst>
          </p:nvPr>
        </p:nvGraphicFramePr>
        <p:xfrm>
          <a:off x="276225" y="1105344"/>
          <a:ext cx="9340741" cy="4491757"/>
        </p:xfrm>
        <a:graphic>
          <a:graphicData uri="http://schemas.openxmlformats.org/drawingml/2006/table">
            <a:tbl>
              <a:tblPr/>
              <a:tblGrid>
                <a:gridCol w="1346606"/>
                <a:gridCol w="2607711"/>
                <a:gridCol w="1346606"/>
                <a:gridCol w="1346606"/>
                <a:gridCol w="1346606"/>
                <a:gridCol w="1346606"/>
              </a:tblGrid>
              <a:tr h="469566">
                <a:tc>
                  <a:txBody>
                    <a:bodyPr/>
                    <a:lstStyle/>
                    <a:p>
                      <a:pPr algn="ctr" fontAlgn="ctr"/>
                      <a:r>
                        <a:rPr lang="ja-JP" altLang="en-US" sz="800" b="0" i="0" u="none" strike="noStrike" dirty="0">
                          <a:solidFill>
                            <a:schemeClr val="bg1"/>
                          </a:solidFill>
                          <a:effectLst/>
                          <a:latin typeface="メイリオ"/>
                        </a:rPr>
                        <a:t>カテゴリー</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カテゴリーバナーメニュー名</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サイドバナー＆</a:t>
                      </a:r>
                      <a:r>
                        <a:rPr lang="en-US" altLang="ja-JP" sz="800" b="0" i="0" u="none" strike="noStrike" dirty="0" err="1">
                          <a:solidFill>
                            <a:schemeClr val="bg1"/>
                          </a:solidFill>
                          <a:effectLst/>
                          <a:latin typeface="メイリオ"/>
                        </a:rPr>
                        <a:t>VideoAd</a:t>
                      </a:r>
                      <a:r>
                        <a:rPr lang="en-US" altLang="ja-JP" sz="800" b="0" i="0" u="none" strike="noStrike" dirty="0">
                          <a:solidFill>
                            <a:schemeClr val="bg1"/>
                          </a:solidFill>
                          <a:effectLst/>
                          <a:latin typeface="メイリオ"/>
                        </a:rPr>
                        <a:t/>
                      </a:r>
                      <a:br>
                        <a:rPr lang="en-US" altLang="ja-JP"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ヘッダ枠</a:t>
                      </a:r>
                      <a:r>
                        <a:rPr lang="en-US" altLang="ja-JP" sz="800" b="0" i="0" u="none" strike="noStrike" dirty="0" err="1">
                          <a:solidFill>
                            <a:schemeClr val="bg1"/>
                          </a:solidFill>
                          <a:effectLst/>
                          <a:latin typeface="メイリオ"/>
                        </a:rPr>
                        <a:t>VideoAd</a:t>
                      </a:r>
                      <a:r>
                        <a:rPr lang="en-US" altLang="ja-JP" sz="800" b="0" i="0" u="none" strike="noStrike" dirty="0">
                          <a:solidFill>
                            <a:schemeClr val="bg1"/>
                          </a:solidFill>
                          <a:effectLst/>
                          <a:latin typeface="メイリオ"/>
                        </a:rPr>
                        <a:t/>
                      </a:r>
                      <a:br>
                        <a:rPr lang="en-US" altLang="ja-JP"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サイドバナー</a:t>
                      </a:r>
                      <a:br>
                        <a:rPr lang="ja-JP" altLang="en-US" sz="800" b="0" i="0" u="none" strike="noStrike" dirty="0">
                          <a:solidFill>
                            <a:schemeClr val="bg1"/>
                          </a:solidFill>
                          <a:effectLst/>
                          <a:latin typeface="メイリオ"/>
                        </a:rPr>
                      </a:br>
                      <a:r>
                        <a:rPr lang="en-US" altLang="ja-JP" sz="800" b="0" i="0" u="none" strike="noStrike" dirty="0">
                          <a:solidFill>
                            <a:schemeClr val="bg1"/>
                          </a:solidFill>
                          <a:effectLst/>
                          <a:latin typeface="メイリオ"/>
                        </a:rPr>
                        <a:t>OP</a:t>
                      </a:r>
                      <a:r>
                        <a:rPr lang="ja-JP" altLang="en-US" sz="800" b="0" i="0" u="none" strike="noStrike" dirty="0">
                          <a:solidFill>
                            <a:schemeClr val="bg1"/>
                          </a:solidFill>
                          <a:effectLst/>
                          <a:latin typeface="メイリオ"/>
                        </a:rPr>
                        <a:t>セット価格</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c>
                  <a:txBody>
                    <a:bodyPr/>
                    <a:lstStyle/>
                    <a:p>
                      <a:pPr algn="ctr" fontAlgn="ctr"/>
                      <a:r>
                        <a:rPr lang="ja-JP" altLang="en-US" sz="800" b="0" i="0" u="none" strike="noStrike" dirty="0">
                          <a:solidFill>
                            <a:schemeClr val="bg1"/>
                          </a:solidFill>
                          <a:effectLst/>
                          <a:latin typeface="メイリオ"/>
                        </a:rPr>
                        <a:t>通常価格</a:t>
                      </a:r>
                    </a:p>
                  </a:txBody>
                  <a:tcPr marL="6179" marR="6179" marT="6179" marB="0" anchor="ctr">
                    <a:lnL w="3175" cap="flat" cmpd="sng" algn="ctr">
                      <a:solidFill>
                        <a:schemeClr val="bg1"/>
                      </a:solidFill>
                      <a:prstDash val="solid"/>
                      <a:round/>
                      <a:headEnd type="none" w="med" len="med"/>
                      <a:tailEnd type="none" w="med" len="med"/>
                    </a:lnL>
                    <a:lnR w="3175" cap="flat" cmpd="sng" algn="ctr">
                      <a:solidFill>
                        <a:schemeClr val="bg1"/>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chemeClr val="bg1"/>
                      </a:solidFill>
                      <a:prstDash val="solid"/>
                      <a:round/>
                      <a:headEnd type="none" w="med" len="med"/>
                      <a:tailEnd type="none" w="med" len="med"/>
                    </a:lnB>
                    <a:solidFill>
                      <a:srgbClr val="4EB691"/>
                    </a:solidFill>
                  </a:tcPr>
                </a:tc>
              </a:tr>
              <a:tr h="154462">
                <a:tc rowSpan="4">
                  <a:txBody>
                    <a:bodyPr/>
                    <a:lstStyle/>
                    <a:p>
                      <a:pPr algn="ctr" fontAlgn="ctr"/>
                      <a:r>
                        <a:rPr lang="ja-JP" altLang="en-US" sz="800" b="0" i="0" u="none" strike="noStrike" dirty="0">
                          <a:solidFill>
                            <a:schemeClr val="tx1">
                              <a:lumMod val="65000"/>
                              <a:lumOff val="35000"/>
                            </a:schemeClr>
                          </a:solidFill>
                          <a:effectLst/>
                          <a:latin typeface="メイリオ"/>
                        </a:rPr>
                        <a:t>ボディーケア</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デイリーボディケア</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¥1,360,000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¥1,240,000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¥800,000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chemeClr val="bg1"/>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スペシャルボディケア</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¥1,240,000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¥800,000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オーラルケア</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¥930,000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¥690,000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ボディグッズ</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4">
                  <a:txBody>
                    <a:bodyPr/>
                    <a:lstStyle/>
                    <a:p>
                      <a:pPr algn="ctr" fontAlgn="ctr"/>
                      <a:r>
                        <a:rPr lang="ja-JP" altLang="en-US" sz="800" b="0" i="0" u="none" strike="noStrike" dirty="0">
                          <a:solidFill>
                            <a:schemeClr val="tx1">
                              <a:lumMod val="65000"/>
                              <a:lumOff val="35000"/>
                            </a:schemeClr>
                          </a:solidFill>
                          <a:effectLst/>
                          <a:latin typeface="メイリオ"/>
                        </a:rPr>
                        <a:t>ヘアケア</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シャンプー・コンディショナー</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¥3,740,000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¥3,410,000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¥2,530,000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¥2,200,000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スペシャルヘアケア</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¥1,240,000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¥800,000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ヘアカラー・パーマ</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ヘアスタイリング</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a:txBody>
                    <a:bodyPr/>
                    <a:lstStyle/>
                    <a:p>
                      <a:pPr algn="ctr" fontAlgn="ctr"/>
                      <a:r>
                        <a:rPr lang="ja-JP" altLang="en-US" sz="800" b="0" i="0" u="none" strike="noStrike">
                          <a:solidFill>
                            <a:schemeClr val="tx1">
                              <a:lumMod val="65000"/>
                              <a:lumOff val="35000"/>
                            </a:schemeClr>
                          </a:solidFill>
                          <a:effectLst/>
                          <a:latin typeface="メイリオ"/>
                        </a:rPr>
                        <a:t>香水</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香水</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¥930,000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¥690,000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2">
                  <a:txBody>
                    <a:bodyPr/>
                    <a:lstStyle/>
                    <a:p>
                      <a:pPr algn="ctr" fontAlgn="ctr"/>
                      <a:r>
                        <a:rPr lang="ja-JP" altLang="en-US" sz="800" b="0" i="0" u="none" strike="noStrike" dirty="0">
                          <a:solidFill>
                            <a:schemeClr val="tx1">
                              <a:lumMod val="65000"/>
                              <a:lumOff val="35000"/>
                            </a:schemeClr>
                          </a:solidFill>
                          <a:effectLst/>
                          <a:latin typeface="メイリオ"/>
                        </a:rPr>
                        <a:t>美容グッズ</a:t>
                      </a:r>
                    </a:p>
                    <a:p>
                      <a:pPr algn="ctr"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スキンケアグッズ</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¥700,000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ヘアグッズ</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¥700,000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a:txBody>
                    <a:bodyPr/>
                    <a:lstStyle/>
                    <a:p>
                      <a:pPr algn="ctr" fontAlgn="ctr"/>
                      <a:r>
                        <a:rPr lang="ja-JP" altLang="en-US" sz="800" b="0" i="0" u="none" strike="noStrike">
                          <a:solidFill>
                            <a:schemeClr val="tx1">
                              <a:lumMod val="65000"/>
                              <a:lumOff val="35000"/>
                            </a:schemeClr>
                          </a:solidFill>
                          <a:effectLst/>
                          <a:latin typeface="メイリオ"/>
                        </a:rPr>
                        <a:t>サプリメント・フード</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サプリメント</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3">
                  <a:txBody>
                    <a:bodyPr/>
                    <a:lstStyle/>
                    <a:p>
                      <a:pPr algn="ctr" fontAlgn="ctr"/>
                      <a:r>
                        <a:rPr lang="ja-JP" altLang="en-US" sz="800" b="0" i="0" u="none" strike="noStrike" dirty="0">
                          <a:solidFill>
                            <a:schemeClr val="tx1">
                              <a:lumMod val="65000"/>
                              <a:lumOff val="35000"/>
                            </a:schemeClr>
                          </a:solidFill>
                          <a:effectLst/>
                          <a:latin typeface="メイリオ"/>
                        </a:rPr>
                        <a:t>その他</a:t>
                      </a:r>
                    </a:p>
                    <a:p>
                      <a:pPr algn="ctr"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洗濯洗剤・柔軟剤</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生理用品</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¥1,020,000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¥930,000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¥690,000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食器用・キッチン用洗剤</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rowSpan="6">
                  <a:txBody>
                    <a:bodyPr/>
                    <a:lstStyle/>
                    <a:p>
                      <a:pPr marL="0" marR="0" indent="0" algn="r" defTabSz="457200" rtl="0" eaLnBrk="1" fontAlgn="ctr" latinLnBrk="0" hangingPunct="1">
                        <a:lnSpc>
                          <a:spcPct val="100000"/>
                        </a:lnSpc>
                        <a:spcBef>
                          <a:spcPts val="0"/>
                        </a:spcBef>
                        <a:spcAft>
                          <a:spcPts val="0"/>
                        </a:spcAft>
                        <a:buClrTx/>
                        <a:buSzTx/>
                        <a:buFontTx/>
                        <a:buNone/>
                        <a:tabLst/>
                        <a:defRPr/>
                      </a:pPr>
                      <a:r>
                        <a:rPr lang="en-US" altLang="ja-JP" sz="800" b="0" i="0" u="none" strike="noStrike" dirty="0" smtClean="0">
                          <a:solidFill>
                            <a:schemeClr val="tx1">
                              <a:lumMod val="65000"/>
                              <a:lumOff val="35000"/>
                            </a:schemeClr>
                          </a:solidFill>
                          <a:effectLst/>
                          <a:latin typeface="メイリオ"/>
                        </a:rPr>
                        <a:t>¥1,020,000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rowSpan="6">
                  <a:txBody>
                    <a:bodyPr/>
                    <a:lstStyle/>
                    <a:p>
                      <a:pPr marL="0" marR="0" indent="0" algn="r" defTabSz="457200" rtl="0" eaLnBrk="1" fontAlgn="ctr" latinLnBrk="0" hangingPunct="1">
                        <a:lnSpc>
                          <a:spcPct val="100000"/>
                        </a:lnSpc>
                        <a:spcBef>
                          <a:spcPts val="0"/>
                        </a:spcBef>
                        <a:spcAft>
                          <a:spcPts val="0"/>
                        </a:spcAft>
                        <a:buClrTx/>
                        <a:buSzTx/>
                        <a:buFontTx/>
                        <a:buNone/>
                        <a:tabLst/>
                        <a:defRPr/>
                      </a:pPr>
                      <a:r>
                        <a:rPr lang="en-US" altLang="ja-JP" sz="800" b="0" i="0" u="none" strike="noStrike" dirty="0" smtClean="0">
                          <a:solidFill>
                            <a:schemeClr val="tx1">
                              <a:lumMod val="65000"/>
                              <a:lumOff val="35000"/>
                            </a:schemeClr>
                          </a:solidFill>
                          <a:effectLst/>
                          <a:latin typeface="メイリオ"/>
                        </a:rPr>
                        <a:t>¥930,000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rowSpan="6">
                  <a:txBody>
                    <a:bodyPr/>
                    <a:lstStyle/>
                    <a:p>
                      <a:pPr marL="0" marR="0" indent="0" algn="r" defTabSz="457200" rtl="0" eaLnBrk="1" fontAlgn="ctr" latinLnBrk="0" hangingPunct="1">
                        <a:lnSpc>
                          <a:spcPct val="100000"/>
                        </a:lnSpc>
                        <a:spcBef>
                          <a:spcPts val="0"/>
                        </a:spcBef>
                        <a:spcAft>
                          <a:spcPts val="0"/>
                        </a:spcAft>
                        <a:buClrTx/>
                        <a:buSzTx/>
                        <a:buFontTx/>
                        <a:buNone/>
                        <a:tabLst/>
                        <a:defRPr/>
                      </a:pPr>
                      <a:r>
                        <a:rPr lang="en-US" altLang="ja-JP" sz="800" b="0" i="0" u="none" strike="noStrike" dirty="0" smtClean="0">
                          <a:solidFill>
                            <a:schemeClr val="tx1">
                              <a:lumMod val="65000"/>
                              <a:lumOff val="35000"/>
                            </a:schemeClr>
                          </a:solidFill>
                          <a:effectLst/>
                          <a:latin typeface="メイリオ"/>
                        </a:rPr>
                        <a:t>¥690,000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rowSpan="6">
                  <a:txBody>
                    <a:bodyPr/>
                    <a:lstStyle/>
                    <a:p>
                      <a:pPr marL="0" marR="0" indent="0" algn="r" defTabSz="457200" rtl="0" eaLnBrk="1" fontAlgn="ctr" latinLnBrk="0" hangingPunct="1">
                        <a:lnSpc>
                          <a:spcPct val="100000"/>
                        </a:lnSpc>
                        <a:spcBef>
                          <a:spcPts val="0"/>
                        </a:spcBef>
                        <a:spcAft>
                          <a:spcPts val="0"/>
                        </a:spcAft>
                        <a:buClrTx/>
                        <a:buSzTx/>
                        <a:buFontTx/>
                        <a:buNone/>
                        <a:tabLst/>
                        <a:defRPr/>
                      </a:pPr>
                      <a:r>
                        <a:rPr lang="en-US" altLang="ja-JP" sz="800" b="0" i="0" u="none" strike="noStrike" dirty="0" smtClean="0">
                          <a:solidFill>
                            <a:schemeClr val="tx1">
                              <a:lumMod val="65000"/>
                              <a:lumOff val="35000"/>
                            </a:schemeClr>
                          </a:solidFill>
                          <a:effectLst/>
                          <a:latin typeface="メイリオ"/>
                        </a:rPr>
                        <a:t>¥600,000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rowSpan="5">
                  <a:txBody>
                    <a:bodyPr/>
                    <a:lstStyle/>
                    <a:p>
                      <a:pPr algn="ctr" fontAlgn="ctr"/>
                      <a:r>
                        <a:rPr lang="ja-JP" altLang="en-US" sz="800" b="0" i="0" u="none" strike="noStrike" dirty="0">
                          <a:solidFill>
                            <a:schemeClr val="tx1">
                              <a:lumMod val="65000"/>
                              <a:lumOff val="35000"/>
                            </a:schemeClr>
                          </a:solidFill>
                          <a:effectLst/>
                          <a:latin typeface="メイリオ"/>
                        </a:rPr>
                        <a:t>住まいのお手入れ品</a:t>
                      </a:r>
                    </a:p>
                    <a:p>
                      <a:pPr algn="ctr" fontAlgn="ctr"/>
                      <a:r>
                        <a:rPr lang="ja-JP" altLang="en-US" sz="800" b="0" i="0" u="none" strike="noStrike" dirty="0">
                          <a:solidFill>
                            <a:schemeClr val="tx1">
                              <a:lumMod val="65000"/>
                              <a:lumOff val="35000"/>
                            </a:schemeClr>
                          </a:solidFill>
                          <a:effectLst/>
                          <a:latin typeface="メイリオ"/>
                        </a:rPr>
                        <a:t>　</a:t>
                      </a:r>
                    </a:p>
                    <a:p>
                      <a:pPr algn="l" fontAlgn="ctr"/>
                      <a:r>
                        <a:rPr lang="ja-JP" altLang="en-US" sz="800" b="0" i="0" u="none" strike="noStrike" dirty="0">
                          <a:solidFill>
                            <a:schemeClr val="tx1">
                              <a:lumMod val="65000"/>
                              <a:lumOff val="35000"/>
                            </a:schemeClr>
                          </a:solidFill>
                          <a:effectLst/>
                          <a:latin typeface="メイリオ"/>
                        </a:rPr>
                        <a:t>　</a:t>
                      </a:r>
                    </a:p>
                    <a:p>
                      <a:pPr algn="l" fontAlgn="ctr"/>
                      <a:r>
                        <a:rPr lang="ja-JP" altLang="en-US" sz="800" b="0" i="0" u="none" strike="noStrike" dirty="0">
                          <a:solidFill>
                            <a:schemeClr val="tx1">
                              <a:lumMod val="65000"/>
                              <a:lumOff val="35000"/>
                            </a:schemeClr>
                          </a:solidFill>
                          <a:effectLst/>
                          <a:latin typeface="メイリオ"/>
                        </a:rPr>
                        <a:t>　</a:t>
                      </a:r>
                    </a:p>
                    <a:p>
                      <a:pPr algn="l"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トイレ用洗剤・クリーナー</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お風呂用洗剤</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154462">
                <a:tc vMerge="1">
                  <a:txBody>
                    <a:bodyPr/>
                    <a:lstStyle/>
                    <a:p>
                      <a:pPr algn="l"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部屋掃除用洗剤・清掃用ワイパー</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154462">
                <a:tc vMerge="1">
                  <a:txBody>
                    <a:bodyPr/>
                    <a:lstStyle/>
                    <a:p>
                      <a:pPr algn="l"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トイレ用消臭剤・芳香剤</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154462">
                <a:tc vMerge="1">
                  <a:txBody>
                    <a:bodyPr/>
                    <a:lstStyle/>
                    <a:p>
                      <a:pPr algn="l"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衣類・リビング用消臭剤・芳香剤</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c vMerge="1">
                  <a:txBody>
                    <a:bodyPr/>
                    <a:lstStyle/>
                    <a:p>
                      <a:endParaRPr kumimoji="1" lang="ja-JP" altLang="en-US"/>
                    </a:p>
                  </a:txBody>
                  <a:tcPr/>
                </a:tc>
              </a:tr>
              <a:tr h="154462">
                <a:tc rowSpan="6">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ja-JP" altLang="en-US" sz="800" b="0" i="0" u="none" strike="noStrike" dirty="0" smtClean="0">
                          <a:solidFill>
                            <a:schemeClr val="tx1">
                              <a:lumMod val="65000"/>
                              <a:lumOff val="35000"/>
                            </a:schemeClr>
                          </a:solidFill>
                          <a:effectLst/>
                          <a:latin typeface="メイリオ"/>
                        </a:rPr>
                        <a:t>お悩みカテゴリ</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p>
                      <a:pPr algn="ctr" fontAlgn="ctr"/>
                      <a:r>
                        <a:rPr lang="ja-JP" altLang="en-US" sz="800" b="0" i="0" u="none" strike="noStrike" dirty="0">
                          <a:solidFill>
                            <a:schemeClr val="tx1">
                              <a:lumMod val="65000"/>
                              <a:lumOff val="35000"/>
                            </a:schemeClr>
                          </a:solidFill>
                          <a:effectLst/>
                          <a:latin typeface="メイリオ"/>
                        </a:rPr>
                        <a:t>　</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肌のハリ・弾力</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アンチエイジング</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毛穴</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低刺激</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54462">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a:solidFill>
                            <a:schemeClr val="tx1">
                              <a:lumMod val="65000"/>
                              <a:lumOff val="35000"/>
                            </a:schemeClr>
                          </a:solidFill>
                          <a:effectLst/>
                          <a:latin typeface="メイリオ"/>
                        </a:rPr>
                        <a:t>美白</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r h="160641">
                <a:tc vMerge="1">
                  <a:txBody>
                    <a:bodyPr/>
                    <a:lstStyle/>
                    <a:p>
                      <a:pPr algn="ctr" fontAlgn="ctr"/>
                      <a:endParaRPr lang="ja-JP" altLang="en-US" sz="800" b="0" i="0" u="none" strike="noStrike" dirty="0">
                        <a:solidFill>
                          <a:schemeClr val="tx1">
                            <a:lumMod val="65000"/>
                            <a:lumOff val="35000"/>
                          </a:schemeClr>
                        </a:solidFill>
                        <a:effectLst/>
                        <a:latin typeface="メイリオ"/>
                      </a:endParaRP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l" fontAlgn="ctr"/>
                      <a:r>
                        <a:rPr lang="ja-JP" altLang="en-US" sz="800" b="0" i="0" u="none" strike="noStrike" dirty="0">
                          <a:solidFill>
                            <a:schemeClr val="tx1">
                              <a:lumMod val="65000"/>
                              <a:lumOff val="35000"/>
                            </a:schemeClr>
                          </a:solidFill>
                          <a:effectLst/>
                          <a:latin typeface="メイリオ"/>
                        </a:rPr>
                        <a:t>ニキビ</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¥680,000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¥620,000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a:solidFill>
                            <a:schemeClr val="tx1">
                              <a:lumMod val="65000"/>
                              <a:lumOff val="35000"/>
                            </a:schemeClr>
                          </a:solidFill>
                          <a:effectLst/>
                          <a:latin typeface="メイリオ"/>
                        </a:rPr>
                        <a:t>¥460,000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c>
                  <a:txBody>
                    <a:bodyPr/>
                    <a:lstStyle/>
                    <a:p>
                      <a:pPr algn="r" fontAlgn="ctr"/>
                      <a:r>
                        <a:rPr lang="en-US" altLang="ja-JP" sz="800" b="0" i="0" u="none" strike="noStrike" dirty="0">
                          <a:solidFill>
                            <a:schemeClr val="tx1">
                              <a:lumMod val="65000"/>
                              <a:lumOff val="35000"/>
                            </a:schemeClr>
                          </a:solidFill>
                          <a:effectLst/>
                          <a:latin typeface="メイリオ"/>
                        </a:rPr>
                        <a:t>¥400,000</a:t>
                      </a:r>
                    </a:p>
                  </a:txBody>
                  <a:tcPr marL="6179" marR="6179" marT="6179" marB="0" anchor="ctr">
                    <a:lnL w="3175" cap="flat" cmpd="sng" algn="ctr">
                      <a:solidFill>
                        <a:srgbClr val="A9D8BC"/>
                      </a:solidFill>
                      <a:prstDash val="solid"/>
                      <a:round/>
                      <a:headEnd type="none" w="med" len="med"/>
                      <a:tailEnd type="none" w="med" len="med"/>
                    </a:lnL>
                    <a:lnR w="3175" cap="flat" cmpd="sng" algn="ctr">
                      <a:solidFill>
                        <a:srgbClr val="A9D8BC"/>
                      </a:solidFill>
                      <a:prstDash val="solid"/>
                      <a:round/>
                      <a:headEnd type="none" w="med" len="med"/>
                      <a:tailEnd type="none" w="med" len="med"/>
                    </a:lnR>
                    <a:lnT w="3175" cap="flat" cmpd="sng" algn="ctr">
                      <a:solidFill>
                        <a:srgbClr val="A9D8BC"/>
                      </a:solidFill>
                      <a:prstDash val="solid"/>
                      <a:round/>
                      <a:headEnd type="none" w="med" len="med"/>
                      <a:tailEnd type="none" w="med" len="med"/>
                    </a:lnT>
                    <a:lnB w="3175" cap="flat" cmpd="sng" algn="ctr">
                      <a:solidFill>
                        <a:srgbClr val="A9D8BC"/>
                      </a:solidFill>
                      <a:prstDash val="solid"/>
                      <a:round/>
                      <a:headEnd type="none" w="med" len="med"/>
                      <a:tailEnd type="none" w="med" len="med"/>
                    </a:lnB>
                    <a:solidFill>
                      <a:srgbClr val="FFFFFF"/>
                    </a:solidFill>
                  </a:tcPr>
                </a:tc>
              </a:tr>
            </a:tbl>
          </a:graphicData>
        </a:graphic>
      </p:graphicFrame>
      <p:sp>
        <p:nvSpPr>
          <p:cNvPr id="2" name="タイトル 1"/>
          <p:cNvSpPr>
            <a:spLocks noGrp="1"/>
          </p:cNvSpPr>
          <p:nvPr>
            <p:ph type="title"/>
          </p:nvPr>
        </p:nvSpPr>
        <p:spPr/>
        <p:txBody>
          <a:bodyPr>
            <a:noAutofit/>
          </a:bodyPr>
          <a:lstStyle/>
          <a:p>
            <a:r>
              <a:rPr lang="ja-JP" altLang="en-US" dirty="0"/>
              <a:t>価格サマリ：</a:t>
            </a:r>
            <a:r>
              <a:rPr lang="ja-JP" altLang="en-US" dirty="0" smtClean="0"/>
              <a:t>カテゴリーバナー②</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28</a:t>
            </a:fld>
            <a:endParaRPr lang="ja-JP" altLang="en-US" dirty="0"/>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13" name="正方形/長方形 12"/>
          <p:cNvSpPr/>
          <p:nvPr/>
        </p:nvSpPr>
        <p:spPr>
          <a:xfrm>
            <a:off x="5200372" y="5635332"/>
            <a:ext cx="4416594" cy="215444"/>
          </a:xfrm>
          <a:prstGeom prst="rect">
            <a:avLst/>
          </a:prstGeom>
        </p:spPr>
        <p:txBody>
          <a:bodyPr wrap="none">
            <a:spAutoFit/>
          </a:bodyPr>
          <a:lstStyle/>
          <a:p>
            <a:pPr algn="r"/>
            <a:r>
              <a:rPr lang="en-US" altLang="ja-JP" sz="800" dirty="0">
                <a:solidFill>
                  <a:schemeClr val="tx1">
                    <a:lumMod val="65000"/>
                    <a:lumOff val="35000"/>
                  </a:schemeClr>
                </a:solidFill>
                <a:latin typeface="+mn-ea"/>
              </a:rPr>
              <a:t>※</a:t>
            </a:r>
            <a:r>
              <a:rPr lang="ja-JP" altLang="en-US" sz="800" dirty="0">
                <a:solidFill>
                  <a:schemeClr val="tx1">
                    <a:lumMod val="65000"/>
                    <a:lumOff val="35000"/>
                  </a:schemeClr>
                </a:solidFill>
                <a:latin typeface="+mn-ea"/>
              </a:rPr>
              <a:t>掲載期間は</a:t>
            </a:r>
            <a:r>
              <a:rPr lang="en-US" altLang="ja-JP" sz="800" dirty="0">
                <a:solidFill>
                  <a:schemeClr val="tx1">
                    <a:lumMod val="65000"/>
                    <a:lumOff val="35000"/>
                  </a:schemeClr>
                </a:solidFill>
                <a:latin typeface="+mn-ea"/>
              </a:rPr>
              <a:t>4</a:t>
            </a:r>
            <a:r>
              <a:rPr lang="ja-JP" altLang="en-US" sz="800" dirty="0">
                <a:solidFill>
                  <a:schemeClr val="tx1">
                    <a:lumMod val="65000"/>
                    <a:lumOff val="35000"/>
                  </a:schemeClr>
                </a:solidFill>
                <a:latin typeface="+mn-ea"/>
              </a:rPr>
              <a:t>週間です</a:t>
            </a:r>
            <a:r>
              <a:rPr lang="ja-JP" altLang="en-US" sz="800" dirty="0" smtClean="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4</a:t>
            </a:r>
            <a:r>
              <a:rPr lang="ja-JP" altLang="en-US" sz="800" dirty="0">
                <a:solidFill>
                  <a:schemeClr val="tx1">
                    <a:lumMod val="65000"/>
                    <a:lumOff val="35000"/>
                  </a:schemeClr>
                </a:solidFill>
                <a:latin typeface="+mn-ea"/>
              </a:rPr>
              <a:t>週間以上の掲載を希望される場合は、お問い合わせください。</a:t>
            </a:r>
          </a:p>
        </p:txBody>
      </p:sp>
    </p:spTree>
    <p:extLst>
      <p:ext uri="{BB962C8B-B14F-4D97-AF65-F5344CB8AC3E}">
        <p14:creationId xmlns:p14="http://schemas.microsoft.com/office/powerpoint/2010/main" val="2762616435"/>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LINE</a:t>
            </a:r>
            <a:endParaRPr kumimoji="1" lang="ja-JP" altLang="en-US" dirty="0"/>
          </a:p>
        </p:txBody>
      </p:sp>
      <p:sp>
        <p:nvSpPr>
          <p:cNvPr id="3" name="フッター プレースホルダー 2"/>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7" name="テキスト プレースホルダー 6"/>
          <p:cNvSpPr>
            <a:spLocks noGrp="1"/>
          </p:cNvSpPr>
          <p:nvPr>
            <p:ph type="body" sz="quarter" idx="13"/>
          </p:nvPr>
        </p:nvSpPr>
        <p:spPr/>
        <p:txBody>
          <a:bodyPr/>
          <a:lstStyle/>
          <a:p>
            <a:r>
              <a:rPr kumimoji="1" lang="ja-JP" altLang="en-US" dirty="0" smtClean="0"/>
              <a:t>サービスメニュー</a:t>
            </a:r>
            <a:endParaRPr kumimoji="1" lang="en-US" altLang="ja-JP" dirty="0" smtClean="0"/>
          </a:p>
        </p:txBody>
      </p:sp>
      <p:sp>
        <p:nvSpPr>
          <p:cNvPr id="8" name="テキスト プレースホルダー 7"/>
          <p:cNvSpPr>
            <a:spLocks noGrp="1"/>
          </p:cNvSpPr>
          <p:nvPr>
            <p:ph type="body" sz="quarter" idx="14"/>
          </p:nvPr>
        </p:nvSpPr>
        <p:spPr/>
        <p:txBody>
          <a:bodyPr/>
          <a:lstStyle/>
          <a:p>
            <a:r>
              <a:rPr kumimoji="1" lang="en-US" altLang="ja-JP" dirty="0" smtClean="0"/>
              <a:t>『</a:t>
            </a:r>
            <a:r>
              <a:rPr kumimoji="1" lang="ja-JP" altLang="en-US" dirty="0" smtClean="0"/>
              <a:t>＠ｃｏｓｍｅ公式</a:t>
            </a:r>
            <a:r>
              <a:rPr lang="en-US" altLang="ja-JP" dirty="0" smtClean="0"/>
              <a:t>』</a:t>
            </a:r>
            <a:endParaRPr kumimoji="1" lang="en-US" altLang="ja-JP" dirty="0" smtClean="0"/>
          </a:p>
          <a:p>
            <a:r>
              <a:rPr kumimoji="1" lang="en-US" altLang="ja-JP" dirty="0" smtClean="0"/>
              <a:t>LINE</a:t>
            </a:r>
            <a:r>
              <a:rPr lang="ja-JP" altLang="en-US" dirty="0" smtClean="0"/>
              <a:t>コラボアカウント</a:t>
            </a:r>
            <a:endParaRPr kumimoji="1" lang="en-US" altLang="ja-JP" dirty="0" smtClean="0"/>
          </a:p>
        </p:txBody>
      </p:sp>
      <p:sp>
        <p:nvSpPr>
          <p:cNvPr id="9" name="スライド番号プレースホルダー 2"/>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29</a:t>
            </a:fld>
            <a:endParaRPr lang="ja-JP" altLang="en-US" dirty="0"/>
          </a:p>
        </p:txBody>
      </p:sp>
    </p:spTree>
    <p:extLst>
      <p:ext uri="{BB962C8B-B14F-4D97-AF65-F5344CB8AC3E}">
        <p14:creationId xmlns:p14="http://schemas.microsoft.com/office/powerpoint/2010/main" val="2445433989"/>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sk-SK" dirty="0"/>
              <a:t>［</a:t>
            </a:r>
            <a:r>
              <a:rPr lang="sk-SK" altLang="ja-JP" dirty="0"/>
              <a:t>SP</a:t>
            </a:r>
            <a:r>
              <a:rPr lang="ja-JP" altLang="sk-SK" dirty="0" smtClean="0"/>
              <a:t>］</a:t>
            </a:r>
            <a:r>
              <a:rPr kumimoji="1" lang="en-US" altLang="ja-JP" dirty="0" smtClean="0"/>
              <a:t>『 </a:t>
            </a:r>
            <a:r>
              <a:rPr kumimoji="1" lang="ja-JP" altLang="en-US" dirty="0" smtClean="0"/>
              <a:t>＠ｃｏｓｍｅ公式</a:t>
            </a:r>
            <a:r>
              <a:rPr kumimoji="1" lang="en-US" altLang="ja-JP" dirty="0" smtClean="0"/>
              <a:t>』LINE</a:t>
            </a:r>
            <a:r>
              <a:rPr kumimoji="1" lang="ja-JP" altLang="en-US" dirty="0" smtClean="0"/>
              <a:t>コラボアカウント</a:t>
            </a:r>
            <a:r>
              <a:rPr kumimoji="1" lang="en-US" altLang="ja-JP" dirty="0" smtClean="0"/>
              <a:t/>
            </a:r>
            <a:br>
              <a:rPr kumimoji="1" lang="en-US" altLang="ja-JP" dirty="0" smtClean="0"/>
            </a:br>
            <a:r>
              <a:rPr lang="ja-JP" altLang="en-US" dirty="0" smtClean="0"/>
              <a:t>メッセージ配信 純広</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30</a:t>
            </a:fld>
            <a:endParaRPr lang="ja-JP" altLang="en-US" dirty="0"/>
          </a:p>
        </p:txBody>
      </p:sp>
      <p:sp>
        <p:nvSpPr>
          <p:cNvPr id="5" name="テキスト プレースホルダー 4"/>
          <p:cNvSpPr>
            <a:spLocks noGrp="1"/>
          </p:cNvSpPr>
          <p:nvPr>
            <p:ph type="body" sz="quarter" idx="17"/>
          </p:nvPr>
        </p:nvSpPr>
        <p:spPr/>
        <p:txBody>
          <a:bodyPr/>
          <a:lstStyle/>
          <a:p>
            <a:r>
              <a:rPr kumimoji="1" lang="ja-JP" altLang="en-US" dirty="0" smtClean="0"/>
              <a:t>スマートフォンでの直接的なアクションにつながる</a:t>
            </a:r>
            <a:endParaRPr kumimoji="1" lang="en-US" altLang="ja-JP" dirty="0" smtClean="0"/>
          </a:p>
          <a:p>
            <a:r>
              <a:rPr kumimoji="1" lang="ja-JP" altLang="en-US" dirty="0" smtClean="0"/>
              <a:t>「</a:t>
            </a:r>
            <a:r>
              <a:rPr kumimoji="1" lang="en-US" altLang="ja-JP" dirty="0" smtClean="0">
                <a:solidFill>
                  <a:schemeClr val="accent2"/>
                </a:solidFill>
              </a:rPr>
              <a:t>PUSH</a:t>
            </a:r>
            <a:r>
              <a:rPr kumimoji="1" lang="ja-JP" altLang="en-US" dirty="0" smtClean="0">
                <a:solidFill>
                  <a:schemeClr val="accent2"/>
                </a:solidFill>
              </a:rPr>
              <a:t>型コミュニケーション</a:t>
            </a:r>
            <a:r>
              <a:rPr kumimoji="1" lang="ja-JP" altLang="en-US" dirty="0" smtClean="0"/>
              <a:t>」です。</a:t>
            </a:r>
            <a:endParaRPr kumimoji="1" lang="en-US" altLang="ja-JP" dirty="0" smtClean="0"/>
          </a:p>
        </p:txBody>
      </p:sp>
      <p:sp>
        <p:nvSpPr>
          <p:cNvPr id="6" name="テキスト プレースホルダー 5"/>
          <p:cNvSpPr>
            <a:spLocks noGrp="1"/>
          </p:cNvSpPr>
          <p:nvPr>
            <p:ph type="body" sz="quarter" idx="20"/>
          </p:nvPr>
        </p:nvSpPr>
        <p:spPr>
          <a:xfrm>
            <a:off x="5158451" y="1042988"/>
            <a:ext cx="4450687" cy="4303712"/>
          </a:xfrm>
        </p:spPr>
        <p:txBody>
          <a:bodyPr/>
          <a:lstStyle/>
          <a:p>
            <a:pPr>
              <a:lnSpc>
                <a:spcPct val="200000"/>
              </a:lnSpc>
            </a:pPr>
            <a:r>
              <a:rPr lang="en-US" altLang="ja-JP" dirty="0"/>
              <a:t>【LINE APP】</a:t>
            </a:r>
          </a:p>
        </p:txBody>
      </p:sp>
      <p:pic>
        <p:nvPicPr>
          <p:cNvPr id="42" name="図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graphicFrame>
        <p:nvGraphicFramePr>
          <p:cNvPr id="51" name="表 50"/>
          <p:cNvGraphicFramePr>
            <a:graphicFrameLocks noGrp="1"/>
          </p:cNvGraphicFramePr>
          <p:nvPr>
            <p:extLst>
              <p:ext uri="{D42A27DB-BD31-4B8C-83A1-F6EECF244321}">
                <p14:modId xmlns:p14="http://schemas.microsoft.com/office/powerpoint/2010/main" val="2604176285"/>
              </p:ext>
            </p:extLst>
          </p:nvPr>
        </p:nvGraphicFramePr>
        <p:xfrm>
          <a:off x="276225" y="2628000"/>
          <a:ext cx="4669344" cy="3643406"/>
        </p:xfrm>
        <a:graphic>
          <a:graphicData uri="http://schemas.openxmlformats.org/drawingml/2006/table">
            <a:tbl>
              <a:tblPr firstRow="1" bandRow="1">
                <a:tableStyleId>{2D5ABB26-0587-4C30-8999-92F81FD0307C}</a:tableStyleId>
              </a:tblPr>
              <a:tblGrid>
                <a:gridCol w="1319438"/>
                <a:gridCol w="3349906"/>
              </a:tblGrid>
              <a:tr h="226326">
                <a:tc>
                  <a:txBody>
                    <a:bodyPr/>
                    <a:lstStyle>
                      <a:lvl1pPr marL="0" algn="l" defTabSz="457200" rtl="0" eaLnBrk="1" latinLnBrk="0" hangingPunct="1">
                        <a:defRPr kumimoji="1" sz="1800" b="1" kern="1200">
                          <a:solidFill>
                            <a:schemeClr val="lt1"/>
                          </a:solidFill>
                          <a:latin typeface="Alte Haas Grotesk"/>
                          <a:ea typeface="メイリオ"/>
                        </a:defRPr>
                      </a:lvl1pPr>
                      <a:lvl2pPr marL="457200" algn="l" defTabSz="457200" rtl="0" eaLnBrk="1" latinLnBrk="0" hangingPunct="1">
                        <a:defRPr kumimoji="1" sz="1800" b="1" kern="1200">
                          <a:solidFill>
                            <a:schemeClr val="lt1"/>
                          </a:solidFill>
                          <a:latin typeface="Alte Haas Grotesk"/>
                          <a:ea typeface="メイリオ"/>
                        </a:defRPr>
                      </a:lvl2pPr>
                      <a:lvl3pPr marL="914400" algn="l" defTabSz="457200" rtl="0" eaLnBrk="1" latinLnBrk="0" hangingPunct="1">
                        <a:defRPr kumimoji="1" sz="1800" b="1" kern="1200">
                          <a:solidFill>
                            <a:schemeClr val="lt1"/>
                          </a:solidFill>
                          <a:latin typeface="Alte Haas Grotesk"/>
                          <a:ea typeface="メイリオ"/>
                        </a:defRPr>
                      </a:lvl3pPr>
                      <a:lvl4pPr marL="1371600" algn="l" defTabSz="457200" rtl="0" eaLnBrk="1" latinLnBrk="0" hangingPunct="1">
                        <a:defRPr kumimoji="1" sz="1800" b="1" kern="1200">
                          <a:solidFill>
                            <a:schemeClr val="lt1"/>
                          </a:solidFill>
                          <a:latin typeface="Alte Haas Grotesk"/>
                          <a:ea typeface="メイリオ"/>
                        </a:defRPr>
                      </a:lvl4pPr>
                      <a:lvl5pPr marL="1828800" algn="l" defTabSz="457200" rtl="0" eaLnBrk="1" latinLnBrk="0" hangingPunct="1">
                        <a:defRPr kumimoji="1" sz="1800" b="1" kern="1200">
                          <a:solidFill>
                            <a:schemeClr val="lt1"/>
                          </a:solidFill>
                          <a:latin typeface="Alte Haas Grotesk"/>
                          <a:ea typeface="メイリオ"/>
                        </a:defRPr>
                      </a:lvl5pPr>
                      <a:lvl6pPr marL="2286000" algn="l" defTabSz="457200" rtl="0" eaLnBrk="1" latinLnBrk="0" hangingPunct="1">
                        <a:defRPr kumimoji="1" sz="1800" b="1" kern="1200">
                          <a:solidFill>
                            <a:schemeClr val="lt1"/>
                          </a:solidFill>
                          <a:latin typeface="Alte Haas Grotesk"/>
                          <a:ea typeface="メイリオ"/>
                        </a:defRPr>
                      </a:lvl6pPr>
                      <a:lvl7pPr marL="2743200" algn="l" defTabSz="457200" rtl="0" eaLnBrk="1" latinLnBrk="0" hangingPunct="1">
                        <a:defRPr kumimoji="1" sz="1800" b="1" kern="1200">
                          <a:solidFill>
                            <a:schemeClr val="lt1"/>
                          </a:solidFill>
                          <a:latin typeface="Alte Haas Grotesk"/>
                          <a:ea typeface="メイリオ"/>
                        </a:defRPr>
                      </a:lvl7pPr>
                      <a:lvl8pPr marL="3200400" algn="l" defTabSz="457200" rtl="0" eaLnBrk="1" latinLnBrk="0" hangingPunct="1">
                        <a:defRPr kumimoji="1" sz="1800" b="1" kern="1200">
                          <a:solidFill>
                            <a:schemeClr val="lt1"/>
                          </a:solidFill>
                          <a:latin typeface="Alte Haas Grotesk"/>
                          <a:ea typeface="メイリオ"/>
                        </a:defRPr>
                      </a:lvl8pPr>
                      <a:lvl9pPr marL="3657600" algn="l" defTabSz="457200" rtl="0" eaLnBrk="1" latinLnBrk="0" hangingPunct="1">
                        <a:defRPr kumimoji="1" sz="1800" b="1" kern="1200">
                          <a:solidFill>
                            <a:schemeClr val="lt1"/>
                          </a:solidFill>
                          <a:latin typeface="Alte Haas Grotesk"/>
                          <a:ea typeface="メイリオ"/>
                        </a:defRPr>
                      </a:lvl9pPr>
                    </a:lstStyle>
                    <a:p>
                      <a:pPr algn="ctr"/>
                      <a:r>
                        <a:rPr kumimoji="1" lang="ja-JP" altLang="en-US" sz="800" b="0" dirty="0" smtClean="0">
                          <a:solidFill>
                            <a:schemeClr val="tx1">
                              <a:lumMod val="65000"/>
                              <a:lumOff val="35000"/>
                            </a:schemeClr>
                          </a:solidFill>
                          <a:latin typeface="+mn-ea"/>
                          <a:ea typeface="+mn-ea"/>
                        </a:rPr>
                        <a:t>内容</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b="1" kern="1200">
                          <a:solidFill>
                            <a:schemeClr val="lt1"/>
                          </a:solidFill>
                          <a:latin typeface="Alte Haas Grotesk"/>
                          <a:ea typeface="メイリオ"/>
                        </a:defRPr>
                      </a:lvl1pPr>
                      <a:lvl2pPr marL="457200" algn="l" defTabSz="457200" rtl="0" eaLnBrk="1" latinLnBrk="0" hangingPunct="1">
                        <a:defRPr kumimoji="1" sz="1800" b="1" kern="1200">
                          <a:solidFill>
                            <a:schemeClr val="lt1"/>
                          </a:solidFill>
                          <a:latin typeface="Alte Haas Grotesk"/>
                          <a:ea typeface="メイリオ"/>
                        </a:defRPr>
                      </a:lvl2pPr>
                      <a:lvl3pPr marL="914400" algn="l" defTabSz="457200" rtl="0" eaLnBrk="1" latinLnBrk="0" hangingPunct="1">
                        <a:defRPr kumimoji="1" sz="1800" b="1" kern="1200">
                          <a:solidFill>
                            <a:schemeClr val="lt1"/>
                          </a:solidFill>
                          <a:latin typeface="Alte Haas Grotesk"/>
                          <a:ea typeface="メイリオ"/>
                        </a:defRPr>
                      </a:lvl3pPr>
                      <a:lvl4pPr marL="1371600" algn="l" defTabSz="457200" rtl="0" eaLnBrk="1" latinLnBrk="0" hangingPunct="1">
                        <a:defRPr kumimoji="1" sz="1800" b="1" kern="1200">
                          <a:solidFill>
                            <a:schemeClr val="lt1"/>
                          </a:solidFill>
                          <a:latin typeface="Alte Haas Grotesk"/>
                          <a:ea typeface="メイリオ"/>
                        </a:defRPr>
                      </a:lvl4pPr>
                      <a:lvl5pPr marL="1828800" algn="l" defTabSz="457200" rtl="0" eaLnBrk="1" latinLnBrk="0" hangingPunct="1">
                        <a:defRPr kumimoji="1" sz="1800" b="1" kern="1200">
                          <a:solidFill>
                            <a:schemeClr val="lt1"/>
                          </a:solidFill>
                          <a:latin typeface="Alte Haas Grotesk"/>
                          <a:ea typeface="メイリオ"/>
                        </a:defRPr>
                      </a:lvl5pPr>
                      <a:lvl6pPr marL="2286000" algn="l" defTabSz="457200" rtl="0" eaLnBrk="1" latinLnBrk="0" hangingPunct="1">
                        <a:defRPr kumimoji="1" sz="1800" b="1" kern="1200">
                          <a:solidFill>
                            <a:schemeClr val="lt1"/>
                          </a:solidFill>
                          <a:latin typeface="Alte Haas Grotesk"/>
                          <a:ea typeface="メイリオ"/>
                        </a:defRPr>
                      </a:lvl6pPr>
                      <a:lvl7pPr marL="2743200" algn="l" defTabSz="457200" rtl="0" eaLnBrk="1" latinLnBrk="0" hangingPunct="1">
                        <a:defRPr kumimoji="1" sz="1800" b="1" kern="1200">
                          <a:solidFill>
                            <a:schemeClr val="lt1"/>
                          </a:solidFill>
                          <a:latin typeface="Alte Haas Grotesk"/>
                          <a:ea typeface="メイリオ"/>
                        </a:defRPr>
                      </a:lvl7pPr>
                      <a:lvl8pPr marL="3200400" algn="l" defTabSz="457200" rtl="0" eaLnBrk="1" latinLnBrk="0" hangingPunct="1">
                        <a:defRPr kumimoji="1" sz="1800" b="1" kern="1200">
                          <a:solidFill>
                            <a:schemeClr val="lt1"/>
                          </a:solidFill>
                          <a:latin typeface="Alte Haas Grotesk"/>
                          <a:ea typeface="メイリオ"/>
                        </a:defRPr>
                      </a:lvl8pPr>
                      <a:lvl9pPr marL="3657600" algn="l" defTabSz="457200" rtl="0" eaLnBrk="1" latinLnBrk="0" hangingPunct="1">
                        <a:defRPr kumimoji="1" sz="1800" b="1" kern="1200">
                          <a:solidFill>
                            <a:schemeClr val="lt1"/>
                          </a:solidFill>
                          <a:latin typeface="Alte Haas Grotesk"/>
                          <a:ea typeface="メイリオ"/>
                        </a:defRPr>
                      </a:lvl9pPr>
                    </a:lstStyle>
                    <a:p>
                      <a:pPr algn="ctr"/>
                      <a:r>
                        <a:rPr kumimoji="1" lang="ja-JP" altLang="en-US" sz="800" b="0" dirty="0" smtClean="0">
                          <a:solidFill>
                            <a:schemeClr val="tx1">
                              <a:lumMod val="65000"/>
                              <a:lumOff val="35000"/>
                            </a:schemeClr>
                          </a:solidFill>
                          <a:latin typeface="+mn-ea"/>
                          <a:ea typeface="+mn-ea"/>
                        </a:rPr>
                        <a:t>メッセージ投稿</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19100">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dirty="0" smtClean="0">
                          <a:solidFill>
                            <a:schemeClr val="tx1">
                              <a:lumMod val="65000"/>
                              <a:lumOff val="35000"/>
                            </a:schemeClr>
                          </a:solidFill>
                          <a:latin typeface="+mn-ea"/>
                          <a:ea typeface="+mn-ea"/>
                        </a:rPr>
                        <a:t>配信形式</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・一度の配信でクリエイティブは</a:t>
                      </a:r>
                      <a:r>
                        <a:rPr kumimoji="1" lang="en-US" altLang="ja-JP" sz="800" b="0" dirty="0" smtClean="0">
                          <a:solidFill>
                            <a:schemeClr val="tx1">
                              <a:lumMod val="65000"/>
                              <a:lumOff val="35000"/>
                            </a:schemeClr>
                          </a:solidFill>
                          <a:latin typeface="+mn-ea"/>
                          <a:ea typeface="+mn-ea"/>
                          <a:cs typeface="Meiryo UI" panose="020B0604030504040204" pitchFamily="50" charset="-128"/>
                        </a:rPr>
                        <a:t>3</a:t>
                      </a:r>
                      <a:r>
                        <a:rPr kumimoji="1" lang="ja-JP" altLang="en-US" sz="800" b="0" dirty="0" err="1" smtClean="0">
                          <a:solidFill>
                            <a:schemeClr val="tx1">
                              <a:lumMod val="65000"/>
                              <a:lumOff val="35000"/>
                            </a:schemeClr>
                          </a:solidFill>
                          <a:latin typeface="+mn-ea"/>
                          <a:ea typeface="+mn-ea"/>
                          <a:cs typeface="Meiryo UI" panose="020B0604030504040204" pitchFamily="50" charset="-128"/>
                        </a:rPr>
                        <a:t>つまで</a:t>
                      </a:r>
                      <a:r>
                        <a:rPr kumimoji="1" lang="ja-JP" altLang="en-US" sz="800" b="0" dirty="0" smtClean="0">
                          <a:solidFill>
                            <a:schemeClr val="tx1">
                              <a:lumMod val="65000"/>
                              <a:lumOff val="35000"/>
                            </a:schemeClr>
                          </a:solidFill>
                          <a:latin typeface="+mn-ea"/>
                          <a:ea typeface="+mn-ea"/>
                          <a:cs typeface="Meiryo UI" panose="020B0604030504040204" pitchFamily="50" charset="-128"/>
                        </a:rPr>
                        <a:t>配信可能です。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lvl="0" indent="0" algn="l">
                        <a:buFontTx/>
                        <a:buNone/>
                      </a:pPr>
                      <a:r>
                        <a:rPr kumimoji="1" lang="ja-JP" altLang="en-US" sz="800" b="0" kern="1200" dirty="0" smtClean="0">
                          <a:solidFill>
                            <a:schemeClr val="tx1">
                              <a:lumMod val="65000"/>
                              <a:lumOff val="35000"/>
                            </a:schemeClr>
                          </a:solidFill>
                          <a:latin typeface="+mn-ea"/>
                          <a:ea typeface="メイリオ"/>
                          <a:cs typeface="+mn-cs"/>
                        </a:rPr>
                        <a:t>・次のページのクリエイティブパターンを参照ください。</a:t>
                      </a:r>
                      <a:endParaRPr kumimoji="1" lang="en-US" altLang="ja-JP" sz="800" b="0" kern="1200" dirty="0" smtClean="0">
                        <a:solidFill>
                          <a:schemeClr val="tx1">
                            <a:lumMod val="65000"/>
                            <a:lumOff val="35000"/>
                          </a:schemeClr>
                        </a:solidFill>
                        <a:latin typeface="+mn-ea"/>
                        <a:ea typeface="メイリオ"/>
                        <a:cs typeface="+mn-cs"/>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573703">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クリエイティブ</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lvl="0" indent="0" algn="l">
                        <a:buFontTx/>
                        <a:buNone/>
                      </a:pP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1</a:t>
                      </a:r>
                      <a:r>
                        <a:rPr kumimoji="1" lang="ja-JP" altLang="en-US" sz="800" b="0" dirty="0" smtClean="0">
                          <a:solidFill>
                            <a:schemeClr val="tx1">
                              <a:lumMod val="65000"/>
                              <a:lumOff val="35000"/>
                            </a:schemeClr>
                          </a:solidFill>
                          <a:latin typeface="+mn-ea"/>
                          <a:ea typeface="+mn-ea"/>
                        </a:rPr>
                        <a:t>枚の画像を分割することも可能です。</a:t>
                      </a:r>
                      <a:endParaRPr kumimoji="1" lang="en-US" altLang="ja-JP" sz="800" b="0" dirty="0" smtClean="0">
                        <a:solidFill>
                          <a:schemeClr val="tx1">
                            <a:lumMod val="65000"/>
                            <a:lumOff val="35000"/>
                          </a:schemeClr>
                        </a:solidFill>
                        <a:latin typeface="+mn-ea"/>
                        <a:ea typeface="+mn-ea"/>
                      </a:endParaRPr>
                    </a:p>
                    <a:p>
                      <a:pPr marL="0" lvl="0" indent="0" algn="l">
                        <a:buFontTx/>
                        <a:buNone/>
                      </a:pPr>
                      <a:r>
                        <a:rPr kumimoji="1" lang="ja-JP" altLang="en-US" sz="800" b="0" dirty="0" smtClean="0">
                          <a:solidFill>
                            <a:schemeClr val="tx1">
                              <a:lumMod val="65000"/>
                              <a:lumOff val="35000"/>
                            </a:schemeClr>
                          </a:solidFill>
                          <a:latin typeface="+mn-ea"/>
                          <a:ea typeface="+mn-ea"/>
                        </a:rPr>
                        <a:t>・次のページの分割パターンを参照ください。</a:t>
                      </a:r>
                      <a:endParaRPr kumimoji="1" lang="en-US" altLang="ja-JP" sz="800" b="0" dirty="0" smtClean="0">
                        <a:solidFill>
                          <a:schemeClr val="tx1">
                            <a:lumMod val="65000"/>
                            <a:lumOff val="35000"/>
                          </a:schemeClr>
                        </a:solidFill>
                        <a:latin typeface="+mn-ea"/>
                        <a:ea typeface="+mn-ea"/>
                      </a:endParaRPr>
                    </a:p>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枚　横</a:t>
                      </a:r>
                      <a:r>
                        <a:rPr kumimoji="1" lang="en-US" altLang="ja-JP" sz="800" b="0" dirty="0" smtClean="0">
                          <a:solidFill>
                            <a:schemeClr val="tx1">
                              <a:lumMod val="65000"/>
                              <a:lumOff val="35000"/>
                            </a:schemeClr>
                          </a:solidFill>
                          <a:latin typeface="+mn-ea"/>
                          <a:ea typeface="+mn-ea"/>
                          <a:cs typeface="Meiryo UI" panose="020B0604030504040204" pitchFamily="50" charset="-128"/>
                        </a:rPr>
                        <a:t>1040×</a:t>
                      </a:r>
                      <a:r>
                        <a:rPr kumimoji="1" lang="ja-JP" altLang="en-US" sz="800" b="0" dirty="0" smtClean="0">
                          <a:solidFill>
                            <a:schemeClr val="tx1">
                              <a:lumMod val="65000"/>
                              <a:lumOff val="35000"/>
                            </a:schemeClr>
                          </a:solidFill>
                          <a:latin typeface="+mn-ea"/>
                          <a:ea typeface="+mn-ea"/>
                          <a:cs typeface="Meiryo UI" panose="020B0604030504040204" pitchFamily="50" charset="-128"/>
                        </a:rPr>
                        <a:t>縦</a:t>
                      </a:r>
                      <a:r>
                        <a:rPr kumimoji="1" lang="en-US" altLang="ja-JP" sz="800" b="0" dirty="0" smtClean="0">
                          <a:solidFill>
                            <a:schemeClr val="tx1">
                              <a:lumMod val="65000"/>
                              <a:lumOff val="35000"/>
                            </a:schemeClr>
                          </a:solidFill>
                          <a:latin typeface="+mn-ea"/>
                          <a:ea typeface="+mn-ea"/>
                          <a:cs typeface="Meiryo UI" panose="020B0604030504040204" pitchFamily="50" charset="-128"/>
                        </a:rPr>
                        <a:t>1040pix</a:t>
                      </a:r>
                      <a:r>
                        <a:rPr kumimoji="1" lang="ja-JP" altLang="en-US" sz="800" b="0" dirty="0" smtClean="0">
                          <a:solidFill>
                            <a:schemeClr val="tx1">
                              <a:lumMod val="65000"/>
                              <a:lumOff val="35000"/>
                            </a:schemeClr>
                          </a:solidFill>
                          <a:latin typeface="+mn-ea"/>
                          <a:ea typeface="+mn-ea"/>
                          <a:cs typeface="Meiryo UI" panose="020B0604030504040204" pitchFamily="50" charset="-128"/>
                        </a:rPr>
                        <a:t>（固定）　容量</a:t>
                      </a:r>
                      <a:r>
                        <a:rPr kumimoji="1" lang="en-US" altLang="ja-JP" sz="800" b="0" dirty="0" smtClean="0">
                          <a:solidFill>
                            <a:schemeClr val="tx1">
                              <a:lumMod val="65000"/>
                              <a:lumOff val="35000"/>
                            </a:schemeClr>
                          </a:solidFill>
                          <a:latin typeface="+mn-ea"/>
                          <a:ea typeface="+mn-ea"/>
                          <a:cs typeface="Meiryo UI" panose="020B0604030504040204" pitchFamily="50" charset="-128"/>
                        </a:rPr>
                        <a:t>500KB</a:t>
                      </a:r>
                      <a:r>
                        <a:rPr kumimoji="1" lang="ja-JP" altLang="en-US" sz="800" b="0" dirty="0" smtClean="0">
                          <a:solidFill>
                            <a:schemeClr val="tx1">
                              <a:lumMod val="65000"/>
                              <a:lumOff val="35000"/>
                            </a:schemeClr>
                          </a:solidFill>
                          <a:latin typeface="+mn-ea"/>
                          <a:ea typeface="+mn-ea"/>
                          <a:cs typeface="Meiryo UI" panose="020B0604030504040204" pitchFamily="50" charset="-128"/>
                        </a:rPr>
                        <a:t>以内</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lumMod val="65000"/>
                              <a:lumOff val="35000"/>
                            </a:schemeClr>
                          </a:solidFill>
                          <a:latin typeface="+mn-ea"/>
                          <a:ea typeface="+mn-ea"/>
                        </a:rPr>
                        <a:t>　ファイル形式　</a:t>
                      </a:r>
                      <a:r>
                        <a:rPr kumimoji="1" lang="en-US" altLang="ja-JP" sz="800" b="0" dirty="0" smtClean="0">
                          <a:solidFill>
                            <a:schemeClr val="tx1">
                              <a:lumMod val="65000"/>
                              <a:lumOff val="35000"/>
                            </a:schemeClr>
                          </a:solidFill>
                          <a:latin typeface="+mn-ea"/>
                          <a:ea typeface="+mn-ea"/>
                        </a:rPr>
                        <a:t>JPG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PNG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GIF</a:t>
                      </a:r>
                      <a:r>
                        <a:rPr kumimoji="1" lang="ja-JP" altLang="en-US" sz="800" b="0" dirty="0" smtClean="0">
                          <a:solidFill>
                            <a:schemeClr val="tx1">
                              <a:lumMod val="65000"/>
                              <a:lumOff val="35000"/>
                            </a:schemeClr>
                          </a:solidFill>
                          <a:latin typeface="+mn-ea"/>
                          <a:ea typeface="+mn-ea"/>
                        </a:rPr>
                        <a:t>は不可）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52654">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リンク</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・リンク先は最大</a:t>
                      </a:r>
                      <a:r>
                        <a:rPr kumimoji="1" lang="en-US" altLang="ja-JP" sz="800" b="0" kern="1200" dirty="0" smtClean="0">
                          <a:solidFill>
                            <a:schemeClr val="tx1">
                              <a:lumMod val="65000"/>
                              <a:lumOff val="35000"/>
                            </a:schemeClr>
                          </a:solidFill>
                          <a:latin typeface="+mn-ea"/>
                          <a:ea typeface="メイリオ"/>
                          <a:cs typeface="Meiryo UI" panose="020B0604030504040204" pitchFamily="50" charset="-128"/>
                        </a:rPr>
                        <a:t>8</a:t>
                      </a:r>
                      <a:r>
                        <a:rPr kumimoji="1" lang="ja-JP" altLang="en-US" sz="800" b="0" kern="1200" dirty="0" err="1" smtClean="0">
                          <a:solidFill>
                            <a:schemeClr val="tx1">
                              <a:lumMod val="65000"/>
                              <a:lumOff val="35000"/>
                            </a:schemeClr>
                          </a:solidFill>
                          <a:latin typeface="+mn-ea"/>
                          <a:ea typeface="メイリオ"/>
                          <a:cs typeface="Meiryo UI" panose="020B0604030504040204" pitchFamily="50" charset="-128"/>
                        </a:rPr>
                        <a:t>つまで</a:t>
                      </a:r>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設定可能です。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・１つの</a:t>
                      </a:r>
                      <a:r>
                        <a:rPr kumimoji="1" lang="en-US" altLang="ja-JP" sz="800" b="0" kern="1200" dirty="0" smtClean="0">
                          <a:solidFill>
                            <a:schemeClr val="tx1">
                              <a:lumMod val="65000"/>
                              <a:lumOff val="35000"/>
                            </a:schemeClr>
                          </a:solidFill>
                          <a:latin typeface="+mn-ea"/>
                          <a:ea typeface="メイリオ"/>
                          <a:cs typeface="Meiryo UI" panose="020B0604030504040204" pitchFamily="50" charset="-128"/>
                        </a:rPr>
                        <a:t>URL</a:t>
                      </a:r>
                      <a:r>
                        <a:rPr kumimoji="1" lang="ja-JP" altLang="en-US" sz="800" b="0" kern="1200" dirty="0" err="1" smtClean="0">
                          <a:solidFill>
                            <a:schemeClr val="tx1">
                              <a:lumMod val="65000"/>
                              <a:lumOff val="35000"/>
                            </a:schemeClr>
                          </a:solidFill>
                          <a:latin typeface="+mn-ea"/>
                          <a:ea typeface="メイリオ"/>
                          <a:cs typeface="Meiryo UI" panose="020B0604030504040204" pitchFamily="50" charset="-128"/>
                        </a:rPr>
                        <a:t>での</a:t>
                      </a:r>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ランダムリンクは不可です。</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58688">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kern="1200" dirty="0" smtClean="0">
                          <a:solidFill>
                            <a:schemeClr val="tx1">
                              <a:lumMod val="65000"/>
                              <a:lumOff val="35000"/>
                            </a:schemeClr>
                          </a:solidFill>
                          <a:latin typeface="+mn-ea"/>
                          <a:ea typeface="メイリオ"/>
                          <a:cs typeface="+mn-cs"/>
                        </a:rPr>
                        <a:t>配信日時</a:t>
                      </a:r>
                      <a:endParaRPr kumimoji="1" lang="ja-JP" altLang="en-US" sz="800" b="0" kern="1200" dirty="0">
                        <a:solidFill>
                          <a:schemeClr val="tx1">
                            <a:lumMod val="65000"/>
                            <a:lumOff val="35000"/>
                          </a:schemeClr>
                        </a:solidFill>
                        <a:latin typeface="+mn-ea"/>
                        <a:ea typeface="メイリオ"/>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kern="1200" dirty="0" smtClean="0">
                          <a:solidFill>
                            <a:schemeClr val="tx1">
                              <a:lumMod val="65000"/>
                              <a:lumOff val="35000"/>
                            </a:schemeClr>
                          </a:solidFill>
                          <a:latin typeface="+mn-ea"/>
                          <a:ea typeface="メイリオ"/>
                          <a:cs typeface="+mn-cs"/>
                        </a:rPr>
                        <a:t>お申込み時に配信希望</a:t>
                      </a:r>
                      <a:r>
                        <a:rPr kumimoji="1" lang="ja-JP" altLang="en-US" sz="800" b="0" u="sng" kern="1200" dirty="0" smtClean="0">
                          <a:solidFill>
                            <a:srgbClr val="FF0000"/>
                          </a:solidFill>
                          <a:latin typeface="+mn-ea"/>
                          <a:ea typeface="メイリオ"/>
                          <a:cs typeface="+mn-cs"/>
                        </a:rPr>
                        <a:t>日時</a:t>
                      </a:r>
                      <a:r>
                        <a:rPr kumimoji="1" lang="ja-JP" altLang="en-US" sz="800" b="0" kern="1200" dirty="0" smtClean="0">
                          <a:solidFill>
                            <a:schemeClr val="tx1">
                              <a:lumMod val="65000"/>
                              <a:lumOff val="35000"/>
                            </a:schemeClr>
                          </a:solidFill>
                          <a:latin typeface="+mn-ea"/>
                          <a:ea typeface="メイリオ"/>
                          <a:cs typeface="+mn-cs"/>
                        </a:rPr>
                        <a:t>をご記載ください。</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時間についての指定がない場合は</a:t>
                      </a:r>
                      <a:r>
                        <a:rPr kumimoji="1" lang="en-US" altLang="ja-JP" sz="800" b="0" kern="1200" dirty="0" smtClean="0">
                          <a:solidFill>
                            <a:schemeClr val="tx1">
                              <a:lumMod val="65000"/>
                              <a:lumOff val="35000"/>
                            </a:schemeClr>
                          </a:solidFill>
                          <a:latin typeface="+mn-ea"/>
                          <a:ea typeface="メイリオ"/>
                          <a:cs typeface="+mn-cs"/>
                        </a:rPr>
                        <a:t>17</a:t>
                      </a:r>
                      <a:r>
                        <a:rPr kumimoji="1" lang="ja-JP" altLang="en-US" sz="800" b="0" kern="1200" dirty="0" smtClean="0">
                          <a:solidFill>
                            <a:schemeClr val="tx1">
                              <a:lumMod val="65000"/>
                              <a:lumOff val="35000"/>
                            </a:schemeClr>
                          </a:solidFill>
                          <a:latin typeface="+mn-ea"/>
                          <a:ea typeface="メイリオ"/>
                          <a:cs typeface="+mn-cs"/>
                        </a:rPr>
                        <a:t>時の配信とさせていただきます。</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なお、配信日につきましては、ご希望に添えない場合がございます。</a:t>
                      </a:r>
                      <a:endParaRPr kumimoji="1" lang="ja-JP" altLang="en-US" sz="800" b="0" kern="1200" dirty="0" smtClean="0">
                        <a:solidFill>
                          <a:schemeClr val="tx1">
                            <a:lumMod val="65000"/>
                            <a:lumOff val="35000"/>
                          </a:schemeClr>
                        </a:solidFill>
                        <a:latin typeface="+mn-ea"/>
                        <a:ea typeface="メイリオ"/>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8681">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kern="1200" dirty="0" smtClean="0">
                          <a:solidFill>
                            <a:schemeClr val="tx1">
                              <a:lumMod val="65000"/>
                              <a:lumOff val="35000"/>
                            </a:schemeClr>
                          </a:solidFill>
                          <a:latin typeface="+mn-ea"/>
                          <a:ea typeface="メイリオ"/>
                          <a:cs typeface="+mn-cs"/>
                        </a:rPr>
                        <a:t>素材入稿〆切</a:t>
                      </a:r>
                      <a:endParaRPr kumimoji="1" lang="ja-JP" altLang="en-US" sz="800" b="0" kern="1200" dirty="0">
                        <a:solidFill>
                          <a:schemeClr val="tx1">
                            <a:lumMod val="65000"/>
                            <a:lumOff val="35000"/>
                          </a:schemeClr>
                        </a:solidFill>
                        <a:latin typeface="+mn-ea"/>
                        <a:ea typeface="メイリオ"/>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kern="1200" dirty="0" smtClean="0">
                          <a:solidFill>
                            <a:schemeClr val="tx1">
                              <a:lumMod val="65000"/>
                              <a:lumOff val="35000"/>
                            </a:schemeClr>
                          </a:solidFill>
                          <a:latin typeface="+mn-ea"/>
                          <a:ea typeface="メイリオ"/>
                          <a:cs typeface="+mn-cs"/>
                        </a:rPr>
                        <a:t>・配信開始日の</a:t>
                      </a:r>
                      <a:r>
                        <a:rPr kumimoji="1" lang="en-US" altLang="ja-JP" sz="800" b="0" kern="1200" dirty="0" smtClean="0">
                          <a:solidFill>
                            <a:schemeClr val="tx1">
                              <a:lumMod val="65000"/>
                              <a:lumOff val="35000"/>
                            </a:schemeClr>
                          </a:solidFill>
                          <a:latin typeface="+mn-ea"/>
                          <a:ea typeface="メイリオ"/>
                          <a:cs typeface="+mn-cs"/>
                        </a:rPr>
                        <a:t>10</a:t>
                      </a:r>
                      <a:r>
                        <a:rPr kumimoji="1" lang="ja-JP" altLang="en-US" sz="800" b="0" kern="1200" dirty="0" smtClean="0">
                          <a:solidFill>
                            <a:schemeClr val="tx1">
                              <a:lumMod val="65000"/>
                              <a:lumOff val="35000"/>
                            </a:schemeClr>
                          </a:solidFill>
                          <a:latin typeface="+mn-ea"/>
                          <a:ea typeface="メイリオ"/>
                          <a:cs typeface="+mn-cs"/>
                        </a:rPr>
                        <a:t>営業日前</a:t>
                      </a:r>
                      <a:r>
                        <a:rPr kumimoji="1" lang="en-US" altLang="ja-JP" sz="800" b="0" kern="1200" dirty="0" smtClean="0">
                          <a:solidFill>
                            <a:schemeClr val="tx1">
                              <a:lumMod val="65000"/>
                              <a:lumOff val="35000"/>
                            </a:schemeClr>
                          </a:solidFill>
                          <a:latin typeface="+mn-ea"/>
                          <a:ea typeface="メイリオ"/>
                          <a:cs typeface="+mn-cs"/>
                        </a:rPr>
                        <a:t>17</a:t>
                      </a:r>
                      <a:r>
                        <a:rPr kumimoji="1" lang="ja-JP" altLang="en-US" sz="800" b="0" kern="1200" dirty="0" smtClean="0">
                          <a:solidFill>
                            <a:schemeClr val="tx1">
                              <a:lumMod val="65000"/>
                              <a:lumOff val="35000"/>
                            </a:schemeClr>
                          </a:solidFill>
                          <a:latin typeface="+mn-ea"/>
                          <a:ea typeface="メイリオ"/>
                          <a:cs typeface="+mn-cs"/>
                        </a:rPr>
                        <a:t>時まで</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・クリエイティブとリンク先の</a:t>
                      </a:r>
                      <a:r>
                        <a:rPr kumimoji="1" lang="en-US" altLang="ja-JP" sz="800" b="0" kern="1200" dirty="0" smtClean="0">
                          <a:solidFill>
                            <a:schemeClr val="tx1">
                              <a:lumMod val="65000"/>
                              <a:lumOff val="35000"/>
                            </a:schemeClr>
                          </a:solidFill>
                          <a:latin typeface="+mn-ea"/>
                          <a:ea typeface="メイリオ"/>
                          <a:cs typeface="+mn-cs"/>
                        </a:rPr>
                        <a:t>LP</a:t>
                      </a:r>
                      <a:r>
                        <a:rPr kumimoji="1" lang="ja-JP" altLang="en-US" sz="800" b="0" kern="1200" dirty="0" smtClean="0">
                          <a:solidFill>
                            <a:schemeClr val="tx1">
                              <a:lumMod val="65000"/>
                              <a:lumOff val="35000"/>
                            </a:schemeClr>
                          </a:solidFill>
                          <a:latin typeface="+mn-ea"/>
                          <a:ea typeface="メイリオ"/>
                          <a:cs typeface="+mn-cs"/>
                        </a:rPr>
                        <a:t>をセットで入稿してください</a:t>
                      </a:r>
                      <a:endParaRPr kumimoji="1" lang="en-US" altLang="ja-JP" sz="800" b="0" kern="1200" dirty="0" smtClean="0">
                        <a:solidFill>
                          <a:schemeClr val="tx1">
                            <a:lumMod val="65000"/>
                            <a:lumOff val="35000"/>
                          </a:schemeClr>
                        </a:solidFill>
                        <a:latin typeface="+mn-ea"/>
                        <a:ea typeface="メイリオ"/>
                        <a:cs typeface="+mn-cs"/>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52654">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掲載報告書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（レポート）</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・クリック数（配信日より</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週間を日別）</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・提出日はレポート対象期間（</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週間）経過後</a:t>
                      </a:r>
                      <a:r>
                        <a:rPr kumimoji="1" lang="en-US" altLang="ja-JP" sz="800" b="0" dirty="0" smtClean="0">
                          <a:solidFill>
                            <a:schemeClr val="tx1">
                              <a:lumMod val="65000"/>
                              <a:lumOff val="35000"/>
                            </a:schemeClr>
                          </a:solidFill>
                          <a:latin typeface="+mn-ea"/>
                          <a:ea typeface="+mn-ea"/>
                          <a:cs typeface="Meiryo UI" panose="020B0604030504040204" pitchFamily="50" charset="-128"/>
                        </a:rPr>
                        <a:t>10</a:t>
                      </a:r>
                      <a:r>
                        <a:rPr kumimoji="1" lang="ja-JP" altLang="en-US" sz="800" b="0" dirty="0" smtClean="0">
                          <a:solidFill>
                            <a:schemeClr val="tx1">
                              <a:lumMod val="65000"/>
                              <a:lumOff val="35000"/>
                            </a:schemeClr>
                          </a:solidFill>
                          <a:latin typeface="+mn-ea"/>
                          <a:ea typeface="+mn-ea"/>
                          <a:cs typeface="Meiryo UI" panose="020B0604030504040204" pitchFamily="50" charset="-128"/>
                        </a:rPr>
                        <a:t>営業日前後を予定。</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573703">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dirty="0" smtClean="0">
                          <a:solidFill>
                            <a:schemeClr val="tx1">
                              <a:lumMod val="65000"/>
                              <a:lumOff val="35000"/>
                            </a:schemeClr>
                          </a:solidFill>
                          <a:latin typeface="+mn-ea"/>
                          <a:ea typeface="+mn-ea"/>
                        </a:rPr>
                        <a:t>注意事項</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・お申込みはブランド単位となります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・申込み前にアイスタイル・</a:t>
                      </a:r>
                      <a:r>
                        <a:rPr kumimoji="1" lang="en-US" altLang="ja-JP" sz="800" b="0" kern="1200" dirty="0" smtClean="0">
                          <a:solidFill>
                            <a:schemeClr val="tx1">
                              <a:lumMod val="65000"/>
                              <a:lumOff val="35000"/>
                            </a:schemeClr>
                          </a:solidFill>
                          <a:latin typeface="+mn-ea"/>
                          <a:ea typeface="メイリオ"/>
                          <a:cs typeface="Meiryo UI" panose="020B0604030504040204" pitchFamily="50" charset="-128"/>
                        </a:rPr>
                        <a:t>LINE</a:t>
                      </a:r>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両社の可否判断が必要となります。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・複数商品を訴求する場合、すべての商材の可否判断が必要です。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・掲載可否の結果によっては、お申込み頂けない場合がございます。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p>
                      <a:pPr algn="l"/>
                      <a:r>
                        <a:rPr kumimoji="1" lang="ja-JP" altLang="en-US" sz="800" b="0" kern="1200" dirty="0" smtClean="0">
                          <a:solidFill>
                            <a:schemeClr val="tx1">
                              <a:lumMod val="65000"/>
                              <a:lumOff val="35000"/>
                            </a:schemeClr>
                          </a:solidFill>
                          <a:latin typeface="+mn-ea"/>
                          <a:ea typeface="メイリオ"/>
                          <a:cs typeface="Meiryo UI" panose="020B0604030504040204" pitchFamily="50" charset="-128"/>
                        </a:rPr>
                        <a:t>・クリエイティブ内に提供クレジットの明記が必須となります。</a:t>
                      </a:r>
                      <a:endParaRPr kumimoji="1" lang="en-US" altLang="ja-JP" sz="800" b="0" kern="1200" dirty="0" smtClean="0">
                        <a:solidFill>
                          <a:schemeClr val="tx1">
                            <a:lumMod val="65000"/>
                            <a:lumOff val="35000"/>
                          </a:schemeClr>
                        </a:solidFill>
                        <a:latin typeface="+mn-ea"/>
                        <a:ea typeface="メイリオ"/>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pSp>
        <p:nvGrpSpPr>
          <p:cNvPr id="43" name="グループ化 42"/>
          <p:cNvGrpSpPr/>
          <p:nvPr/>
        </p:nvGrpSpPr>
        <p:grpSpPr>
          <a:xfrm>
            <a:off x="5108463" y="1106488"/>
            <a:ext cx="4455019" cy="4139438"/>
            <a:chOff x="5131049" y="1328576"/>
            <a:chExt cx="4455019" cy="4139438"/>
          </a:xfrm>
        </p:grpSpPr>
        <p:grpSp>
          <p:nvGrpSpPr>
            <p:cNvPr id="9" name="グループ化 8"/>
            <p:cNvGrpSpPr/>
            <p:nvPr/>
          </p:nvGrpSpPr>
          <p:grpSpPr>
            <a:xfrm>
              <a:off x="8307469" y="1895132"/>
              <a:ext cx="1152872" cy="1957821"/>
              <a:chOff x="3182057" y="1838321"/>
              <a:chExt cx="782378" cy="1409239"/>
            </a:xfrm>
          </p:grpSpPr>
          <p:pic>
            <p:nvPicPr>
              <p:cNvPr id="10" name="Picture 11"/>
              <p:cNvPicPr>
                <a:picLocks noChangeAspect="1" noChangeArrowheads="1"/>
              </p:cNvPicPr>
              <p:nvPr/>
            </p:nvPicPr>
            <p:blipFill rotWithShape="1">
              <a:blip r:embed="rId3" cstate="email">
                <a:extLst>
                  <a:ext uri="{28A0092B-C50C-407E-A947-70E740481C1C}">
                    <a14:useLocalDpi xmlns:a14="http://schemas.microsoft.com/office/drawing/2010/main"/>
                  </a:ext>
                </a:extLst>
              </a:blip>
              <a:srcRect/>
              <a:stretch/>
            </p:blipFill>
            <p:spPr bwMode="auto">
              <a:xfrm>
                <a:off x="3188278" y="1838321"/>
                <a:ext cx="776157" cy="1409239"/>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 name="Picture 2" descr="C:\Users\iwasakis\Desktop\unnamed.jpg"/>
              <p:cNvPicPr>
                <a:picLocks noChangeAspect="1" noChangeArrowheads="1"/>
              </p:cNvPicPr>
              <p:nvPr/>
            </p:nvPicPr>
            <p:blipFill rotWithShape="1">
              <a:blip r:embed="rId4" cstate="screen">
                <a:extLst>
                  <a:ext uri="{28A0092B-C50C-407E-A947-70E740481C1C}">
                    <a14:useLocalDpi xmlns:a14="http://schemas.microsoft.com/office/drawing/2010/main"/>
                  </a:ext>
                </a:extLst>
              </a:blip>
              <a:srcRect b="6621"/>
              <a:stretch/>
            </p:blipFill>
            <p:spPr bwMode="auto">
              <a:xfrm>
                <a:off x="3182057" y="1839347"/>
                <a:ext cx="781492" cy="480225"/>
              </a:xfrm>
              <a:prstGeom prst="rect">
                <a:avLst/>
              </a:prstGeom>
              <a:noFill/>
              <a:extLst>
                <a:ext uri="{909E8E84-426E-40DD-AFC4-6F175D3DCCD1}">
                  <a14:hiddenFill xmlns:a14="http://schemas.microsoft.com/office/drawing/2010/main">
                    <a:solidFill>
                      <a:srgbClr val="FFFFFF"/>
                    </a:solidFill>
                  </a14:hiddenFill>
                </a:ext>
              </a:extLst>
            </p:spPr>
          </p:pic>
        </p:grpSp>
        <p:pic>
          <p:nvPicPr>
            <p:cNvPr id="1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462991" y="1605907"/>
              <a:ext cx="1366115" cy="30763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 name="Picture 6" descr="C:\Users\iwasakis\Desktop\[PNG]LINE_icon_2.0 (1)\[PNG]LINE_icon\LINE_icon01.png"/>
            <p:cNvPicPr>
              <a:picLocks noChangeAspect="1" noChangeArrowheads="1"/>
            </p:cNvPicPr>
            <p:nvPr/>
          </p:nvPicPr>
          <p:blipFill>
            <a:blip r:embed="rId6" cstate="email">
              <a:extLst>
                <a:ext uri="{28A0092B-C50C-407E-A947-70E740481C1C}">
                  <a14:useLocalDpi xmlns:a14="http://schemas.microsoft.com/office/drawing/2010/main"/>
                </a:ext>
              </a:extLst>
            </a:blip>
            <a:srcRect/>
            <a:stretch>
              <a:fillRect/>
            </a:stretch>
          </p:blipFill>
          <p:spPr bwMode="auto">
            <a:xfrm>
              <a:off x="5131049" y="2158258"/>
              <a:ext cx="806847" cy="806847"/>
            </a:xfrm>
            <a:prstGeom prst="rect">
              <a:avLst/>
            </a:prstGeom>
            <a:noFill/>
            <a:extLst>
              <a:ext uri="{909E8E84-426E-40DD-AFC4-6F175D3DCCD1}">
                <a14:hiddenFill xmlns:a14="http://schemas.microsoft.com/office/drawing/2010/main">
                  <a:solidFill>
                    <a:srgbClr val="FFFFFF"/>
                  </a:solidFill>
                </a14:hiddenFill>
              </a:ext>
            </a:extLst>
          </p:spPr>
        </p:pic>
        <p:sp>
          <p:nvSpPr>
            <p:cNvPr id="18" name="左中かっこ 17"/>
            <p:cNvSpPr/>
            <p:nvPr/>
          </p:nvSpPr>
          <p:spPr>
            <a:xfrm>
              <a:off x="5899630" y="1752927"/>
              <a:ext cx="293986" cy="2778661"/>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pic>
          <p:nvPicPr>
            <p:cNvPr id="14" name="図 13"/>
            <p:cNvPicPr>
              <a:picLocks noChangeAspect="1"/>
            </p:cNvPicPr>
            <p:nvPr/>
          </p:nvPicPr>
          <p:blipFill>
            <a:blip r:embed="rId7" cstate="email">
              <a:extLst>
                <a:ext uri="{28A0092B-C50C-407E-A947-70E740481C1C}">
                  <a14:useLocalDpi xmlns:a14="http://schemas.microsoft.com/office/drawing/2010/main"/>
                </a:ext>
              </a:extLst>
            </a:blip>
            <a:stretch>
              <a:fillRect/>
            </a:stretch>
          </p:blipFill>
          <p:spPr>
            <a:xfrm>
              <a:off x="5131049" y="3334264"/>
              <a:ext cx="1252658" cy="900721"/>
            </a:xfrm>
            <a:prstGeom prst="rect">
              <a:avLst/>
            </a:prstGeom>
          </p:spPr>
        </p:pic>
        <p:pic>
          <p:nvPicPr>
            <p:cNvPr id="15" name="Picture 2" descr="C:\Users\iwasakis\Downloads\icon-54.png"/>
            <p:cNvPicPr>
              <a:picLocks noChangeAspect="1" noChangeArrowheads="1"/>
            </p:cNvPicPr>
            <p:nvPr/>
          </p:nvPicPr>
          <p:blipFill>
            <a:blip r:embed="rId8" cstate="email">
              <a:extLst>
                <a:ext uri="{28A0092B-C50C-407E-A947-70E740481C1C}">
                  <a14:useLocalDpi xmlns:a14="http://schemas.microsoft.com/office/drawing/2010/main"/>
                </a:ext>
              </a:extLst>
            </a:blip>
            <a:srcRect/>
            <a:stretch>
              <a:fillRect/>
            </a:stretch>
          </p:blipFill>
          <p:spPr bwMode="auto">
            <a:xfrm rot="1849739">
              <a:off x="5895517" y="3820029"/>
              <a:ext cx="536147" cy="536147"/>
            </a:xfrm>
            <a:prstGeom prst="rect">
              <a:avLst/>
            </a:prstGeom>
            <a:noFill/>
            <a:extLst>
              <a:ext uri="{909E8E84-426E-40DD-AFC4-6F175D3DCCD1}">
                <a14:hiddenFill xmlns:a14="http://schemas.microsoft.com/office/drawing/2010/main">
                  <a:solidFill>
                    <a:srgbClr val="FFFFFF"/>
                  </a:solidFill>
                </a14:hiddenFill>
              </a:ext>
            </a:extLst>
          </p:spPr>
        </p:pic>
        <p:sp>
          <p:nvSpPr>
            <p:cNvPr id="16" name="二等辺三角形 15"/>
            <p:cNvSpPr/>
            <p:nvPr/>
          </p:nvSpPr>
          <p:spPr>
            <a:xfrm rot="5400000">
              <a:off x="7869442" y="3718573"/>
              <a:ext cx="346721" cy="281403"/>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7" name="二等辺三角形 16"/>
            <p:cNvSpPr/>
            <p:nvPr/>
          </p:nvSpPr>
          <p:spPr>
            <a:xfrm rot="5400000">
              <a:off x="7875731" y="2499373"/>
              <a:ext cx="346721" cy="281403"/>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9" name="正方形/長方形 22"/>
            <p:cNvSpPr>
              <a:spLocks noChangeArrowheads="1"/>
            </p:cNvSpPr>
            <p:nvPr/>
          </p:nvSpPr>
          <p:spPr bwMode="auto">
            <a:xfrm>
              <a:off x="5496560" y="2979960"/>
              <a:ext cx="929688" cy="324594"/>
            </a:xfrm>
            <a:prstGeom prst="roundRect">
              <a:avLst>
                <a:gd name="adj" fmla="val 50000"/>
              </a:avLst>
            </a:prstGeom>
            <a:solidFill>
              <a:srgbClr val="4EB691"/>
            </a:solidFill>
            <a:ln>
              <a:noFill/>
            </a:ln>
          </p:spPr>
          <p:txBody>
            <a:bodyPr wrap="none" anchor="ctr" anchorCtr="0">
              <a:no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lvl="0" algn="ctr" eaLnBrk="1" hangingPunct="1"/>
              <a:r>
                <a:rPr lang="en-US" altLang="ja-JP" sz="800" b="1" dirty="0">
                  <a:solidFill>
                    <a:prstClr val="white"/>
                  </a:solidFill>
                  <a:latin typeface="メイリオ" pitchFamily="50" charset="-128"/>
                  <a:ea typeface="メイリオ" pitchFamily="50" charset="-128"/>
                  <a:cs typeface="メイリオ" pitchFamily="50" charset="-128"/>
                </a:rPr>
                <a:t>1</a:t>
              </a:r>
              <a:r>
                <a:rPr lang="ja-JP" altLang="en-US" sz="800" b="1" dirty="0" smtClean="0">
                  <a:solidFill>
                    <a:prstClr val="white"/>
                  </a:solidFill>
                  <a:latin typeface="メイリオ" pitchFamily="50" charset="-128"/>
                  <a:ea typeface="メイリオ" pitchFamily="50" charset="-128"/>
                  <a:cs typeface="メイリオ" pitchFamily="50" charset="-128"/>
                </a:rPr>
                <a:t>メッセージ</a:t>
              </a:r>
              <a:endParaRPr lang="ja-JP" altLang="en-US" sz="800" b="1" dirty="0">
                <a:solidFill>
                  <a:prstClr val="white"/>
                </a:solidFill>
                <a:latin typeface="メイリオ" pitchFamily="50" charset="-128"/>
                <a:ea typeface="メイリオ" pitchFamily="50" charset="-128"/>
                <a:cs typeface="メイリオ" pitchFamily="50" charset="-128"/>
              </a:endParaRPr>
            </a:p>
          </p:txBody>
        </p:sp>
        <p:sp>
          <p:nvSpPr>
            <p:cNvPr id="21" name="正方形/長方形 20"/>
            <p:cNvSpPr/>
            <p:nvPr/>
          </p:nvSpPr>
          <p:spPr>
            <a:xfrm>
              <a:off x="6711824" y="1934901"/>
              <a:ext cx="779797" cy="11002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2" name="Picture 3"/>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721349" y="2061900"/>
              <a:ext cx="684402" cy="64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3" name="Picture 4"/>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673724" y="1922821"/>
              <a:ext cx="696231" cy="1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テキスト ボックス 23"/>
            <p:cNvSpPr txBox="1"/>
            <p:nvPr/>
          </p:nvSpPr>
          <p:spPr>
            <a:xfrm>
              <a:off x="6709748" y="2724042"/>
              <a:ext cx="803425" cy="169277"/>
            </a:xfrm>
            <a:prstGeom prst="rect">
              <a:avLst/>
            </a:prstGeom>
            <a:solidFill>
              <a:schemeClr val="bg1"/>
            </a:solidFill>
          </p:spPr>
          <p:txBody>
            <a:bodyPr wrap="none" rtlCol="0">
              <a:spAutoFit/>
            </a:bodyPr>
            <a:lstStyle/>
            <a:p>
              <a:r>
                <a:rPr lang="en-US" altLang="ja-JP" sz="500" u="sng" dirty="0">
                  <a:solidFill>
                    <a:schemeClr val="tx2"/>
                  </a:solidFill>
                  <a:latin typeface="+mn-ea"/>
                </a:rPr>
                <a:t>http://s.cosme.net/</a:t>
              </a:r>
              <a:endParaRPr kumimoji="1" lang="ja-JP" altLang="en-US" sz="500" u="sng" dirty="0">
                <a:solidFill>
                  <a:schemeClr val="tx2"/>
                </a:solidFill>
                <a:latin typeface="+mn-ea"/>
              </a:endParaRPr>
            </a:p>
          </p:txBody>
        </p:sp>
        <p:sp>
          <p:nvSpPr>
            <p:cNvPr id="25" name="正方形/長方形 24"/>
            <p:cNvSpPr/>
            <p:nvPr/>
          </p:nvSpPr>
          <p:spPr>
            <a:xfrm>
              <a:off x="6731634" y="2746978"/>
              <a:ext cx="763501" cy="143441"/>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6" name="正方形/長方形 25"/>
            <p:cNvSpPr/>
            <p:nvPr/>
          </p:nvSpPr>
          <p:spPr>
            <a:xfrm>
              <a:off x="6462991" y="3100899"/>
              <a:ext cx="1366115" cy="1319433"/>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nvGrpSpPr>
            <p:cNvPr id="28" name="グループ化 27"/>
            <p:cNvGrpSpPr/>
            <p:nvPr/>
          </p:nvGrpSpPr>
          <p:grpSpPr>
            <a:xfrm>
              <a:off x="6279298" y="1328576"/>
              <a:ext cx="2816906" cy="3544779"/>
              <a:chOff x="334997" y="302660"/>
              <a:chExt cx="2816906" cy="3544779"/>
            </a:xfrm>
          </p:grpSpPr>
          <p:sp>
            <p:nvSpPr>
              <p:cNvPr id="30" name="円/楕円 29"/>
              <p:cNvSpPr/>
              <p:nvPr/>
            </p:nvSpPr>
            <p:spPr>
              <a:xfrm>
                <a:off x="1689073" y="302660"/>
                <a:ext cx="1462830" cy="574783"/>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nchorCtr="0"/>
              <a:lstStyle/>
              <a:p>
                <a:pPr lvl="0" algn="ctr"/>
                <a:r>
                  <a:rPr lang="ja-JP" altLang="en-US" sz="1000" b="1"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外部</a:t>
                </a:r>
                <a:r>
                  <a:rPr lang="ja-JP" altLang="en-US" sz="1000" b="1" dirty="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サイトへ</a:t>
                </a:r>
                <a:r>
                  <a:rPr lang="ja-JP" altLang="en-US" sz="1000" b="1"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誘導</a:t>
                </a:r>
                <a:endParaRPr lang="ja-JP" altLang="en-US" sz="1000" b="1" dirty="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1" name="正方形/長方形 30"/>
              <p:cNvSpPr/>
              <p:nvPr/>
            </p:nvSpPr>
            <p:spPr>
              <a:xfrm>
                <a:off x="334997" y="3616607"/>
                <a:ext cx="1341719" cy="230832"/>
              </a:xfrm>
              <a:prstGeom prst="rect">
                <a:avLst/>
              </a:prstGeom>
            </p:spPr>
            <p:txBody>
              <a:bodyPr wrap="square">
                <a:spAutoFit/>
              </a:bodyPr>
              <a:lstStyle/>
              <a:p>
                <a:pPr lvl="0" algn="ctr"/>
                <a:endParaRPr lang="ja-JP" altLang="en-US" sz="900" dirty="0">
                  <a:solidFill>
                    <a:prstClr val="black">
                      <a:lumMod val="65000"/>
                      <a:lumOff val="35000"/>
                    </a:prstClr>
                  </a:solidFill>
                  <a:latin typeface="メイリオ ボールド"/>
                  <a:ea typeface="メイリオ ボールド"/>
                </a:endParaRPr>
              </a:p>
            </p:txBody>
          </p:sp>
        </p:grpSp>
        <p:sp>
          <p:nvSpPr>
            <p:cNvPr id="32" name="正方形/長方形 31"/>
            <p:cNvSpPr/>
            <p:nvPr/>
          </p:nvSpPr>
          <p:spPr>
            <a:xfrm>
              <a:off x="6604874" y="1415660"/>
              <a:ext cx="1082349" cy="246221"/>
            </a:xfrm>
            <a:prstGeom prst="rect">
              <a:avLst/>
            </a:prstGeom>
            <a:noFill/>
          </p:spPr>
          <p:txBody>
            <a:bodyPr wrap="none">
              <a:spAutoFit/>
            </a:bodyPr>
            <a:lstStyle/>
            <a:p>
              <a:pPr algn="ctr"/>
              <a:r>
                <a:rPr lang="en-US" altLang="ja-JP" sz="1000" b="1" dirty="0" smtClean="0">
                  <a:solidFill>
                    <a:schemeClr val="tx1">
                      <a:lumMod val="50000"/>
                      <a:lumOff val="50000"/>
                    </a:schemeClr>
                  </a:solidFill>
                  <a:latin typeface="+mn-ea"/>
                  <a:cs typeface="Meiryo UI" pitchFamily="50" charset="-128"/>
                </a:rPr>
                <a:t>【</a:t>
              </a:r>
              <a:r>
                <a:rPr lang="ja-JP" altLang="en-US" sz="1000" b="1" dirty="0" smtClean="0">
                  <a:solidFill>
                    <a:schemeClr val="tx1">
                      <a:lumMod val="50000"/>
                      <a:lumOff val="50000"/>
                    </a:schemeClr>
                  </a:solidFill>
                  <a:latin typeface="+mn-ea"/>
                  <a:cs typeface="Meiryo UI" pitchFamily="50" charset="-128"/>
                </a:rPr>
                <a:t>メッセージ</a:t>
              </a:r>
              <a:r>
                <a:rPr lang="en-US" altLang="ja-JP" sz="1000" b="1" dirty="0" smtClean="0">
                  <a:solidFill>
                    <a:schemeClr val="tx1">
                      <a:lumMod val="50000"/>
                      <a:lumOff val="50000"/>
                    </a:schemeClr>
                  </a:solidFill>
                  <a:latin typeface="+mn-ea"/>
                  <a:cs typeface="Meiryo UI" pitchFamily="50" charset="-128"/>
                </a:rPr>
                <a:t>】</a:t>
              </a:r>
            </a:p>
          </p:txBody>
        </p:sp>
        <p:sp>
          <p:nvSpPr>
            <p:cNvPr id="33" name="正方形/長方形 32"/>
            <p:cNvSpPr/>
            <p:nvPr/>
          </p:nvSpPr>
          <p:spPr>
            <a:xfrm>
              <a:off x="6887162" y="4974143"/>
              <a:ext cx="2128399" cy="33855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友だち登録者数は想定人数となり、</a:t>
              </a:r>
              <a:endPar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保証は致しかねます。ご了承ください。</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4" name="円/楕円 33"/>
            <p:cNvSpPr/>
            <p:nvPr/>
          </p:nvSpPr>
          <p:spPr>
            <a:xfrm>
              <a:off x="5256302" y="4818826"/>
              <a:ext cx="1558052" cy="6491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t">
              <a:spAutoFit/>
            </a:bodyPr>
            <a:lstStyle/>
            <a:p>
              <a:pPr lvl="0" algn="ctr"/>
              <a:r>
                <a:rPr lang="ja-JP" altLang="en-US" sz="1200" dirty="0" smtClean="0">
                  <a:solidFill>
                    <a:prstClr val="black">
                      <a:lumMod val="65000"/>
                      <a:lumOff val="35000"/>
                    </a:prstClr>
                  </a:solidFill>
                  <a:latin typeface="メイリオ ボールド"/>
                  <a:ea typeface="メイリオ ボールド"/>
                </a:rPr>
                <a:t>想定友だち数</a:t>
              </a:r>
              <a:endParaRPr lang="en-US" altLang="ja-JP" sz="1200" dirty="0" smtClean="0">
                <a:solidFill>
                  <a:prstClr val="black">
                    <a:lumMod val="65000"/>
                    <a:lumOff val="35000"/>
                  </a:prstClr>
                </a:solidFill>
                <a:latin typeface="メイリオ ボールド"/>
                <a:ea typeface="メイリオ ボールド"/>
              </a:endParaRPr>
            </a:p>
            <a:p>
              <a:pPr lvl="0" algn="ctr"/>
              <a:r>
                <a:rPr lang="en-US" altLang="ja-JP" sz="1200" dirty="0">
                  <a:solidFill>
                    <a:prstClr val="black">
                      <a:lumMod val="65000"/>
                      <a:lumOff val="35000"/>
                    </a:prstClr>
                  </a:solidFill>
                  <a:latin typeface="メイリオ ボールド"/>
                  <a:ea typeface="メイリオ ボールド"/>
                </a:rPr>
                <a:t>170</a:t>
              </a:r>
              <a:r>
                <a:rPr lang="ja-JP" altLang="en-US" sz="1200" dirty="0">
                  <a:solidFill>
                    <a:prstClr val="black">
                      <a:lumMod val="65000"/>
                      <a:lumOff val="35000"/>
                    </a:prstClr>
                  </a:solidFill>
                  <a:latin typeface="メイリオ ボールド"/>
                  <a:ea typeface="メイリオ ボールド"/>
                </a:rPr>
                <a:t>万人</a:t>
              </a:r>
              <a:endParaRPr lang="en-US" altLang="ja-JP" sz="1200" dirty="0">
                <a:solidFill>
                  <a:prstClr val="black">
                    <a:lumMod val="65000"/>
                    <a:lumOff val="35000"/>
                  </a:prstClr>
                </a:solidFill>
                <a:latin typeface="メイリオ ボールド"/>
                <a:ea typeface="メイリオ ボールド"/>
              </a:endParaRPr>
            </a:p>
          </p:txBody>
        </p:sp>
        <p:pic>
          <p:nvPicPr>
            <p:cNvPr id="36" name="Picture 3"/>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8657410" y="3267347"/>
              <a:ext cx="928658" cy="8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sp>
        <p:nvSpPr>
          <p:cNvPr id="44" name="正方形/長方形 43"/>
          <p:cNvSpPr/>
          <p:nvPr/>
        </p:nvSpPr>
        <p:spPr>
          <a:xfrm>
            <a:off x="5130000" y="5583385"/>
            <a:ext cx="4479138" cy="810579"/>
          </a:xfrm>
          <a:prstGeom prst="rect">
            <a:avLst/>
          </a:prstGeom>
          <a:solidFill>
            <a:schemeClr val="bg1"/>
          </a:solidFill>
          <a:ln w="57150">
            <a:solidFill>
              <a:schemeClr val="accent2"/>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216000" bIns="72000" rtlCol="0" anchor="ctr">
            <a:spAutoFit/>
          </a:bodyPr>
          <a:lstStyle/>
          <a:p>
            <a:pPr algn="ctr"/>
            <a:r>
              <a:rPr lang="en-US" altLang="ja-JP" sz="1050" b="1" dirty="0">
                <a:solidFill>
                  <a:schemeClr val="tx1">
                    <a:lumMod val="65000"/>
                    <a:lumOff val="35000"/>
                  </a:schemeClr>
                </a:solidFill>
                <a:latin typeface="+mn-ea"/>
              </a:rPr>
              <a:t>『 </a:t>
            </a:r>
            <a:r>
              <a:rPr lang="ja-JP" altLang="en-US" sz="1050" b="1" dirty="0">
                <a:solidFill>
                  <a:schemeClr val="tx1">
                    <a:lumMod val="65000"/>
                    <a:lumOff val="35000"/>
                  </a:schemeClr>
                </a:solidFill>
                <a:latin typeface="+mn-ea"/>
              </a:rPr>
              <a:t>＠ｃｏｓｍｅ公式</a:t>
            </a:r>
            <a:r>
              <a:rPr lang="en-US" altLang="ja-JP" sz="1050" b="1" dirty="0" smtClean="0">
                <a:solidFill>
                  <a:schemeClr val="tx1">
                    <a:lumMod val="65000"/>
                    <a:lumOff val="35000"/>
                  </a:schemeClr>
                </a:solidFill>
                <a:latin typeface="+mn-ea"/>
              </a:rPr>
              <a:t>』LINE</a:t>
            </a:r>
            <a:r>
              <a:rPr lang="ja-JP" altLang="en-US" sz="1050" b="1" dirty="0" smtClean="0">
                <a:solidFill>
                  <a:schemeClr val="tx1">
                    <a:lumMod val="65000"/>
                    <a:lumOff val="35000"/>
                  </a:schemeClr>
                </a:solidFill>
                <a:latin typeface="+mn-ea"/>
              </a:rPr>
              <a:t>コラボアカウントメッセージ配信 純広</a:t>
            </a:r>
            <a:r>
              <a:rPr lang="en-US" altLang="ja-JP" sz="2800" b="1" i="1" u="sng" dirty="0" smtClean="0">
                <a:solidFill>
                  <a:srgbClr val="FF5574"/>
                </a:solidFill>
                <a:latin typeface="+mn-ea"/>
              </a:rPr>
              <a:t>¥5,500,000</a:t>
            </a:r>
          </a:p>
        </p:txBody>
      </p:sp>
      <p:sp>
        <p:nvSpPr>
          <p:cNvPr id="35" name="正方形/長方形 34"/>
          <p:cNvSpPr/>
          <p:nvPr/>
        </p:nvSpPr>
        <p:spPr>
          <a:xfrm>
            <a:off x="6829499" y="5039638"/>
            <a:ext cx="2930158" cy="21544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※LINE</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の仕様変更により表示が変わる場合があります</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Tree>
    <p:extLst>
      <p:ext uri="{BB962C8B-B14F-4D97-AF65-F5344CB8AC3E}">
        <p14:creationId xmlns:p14="http://schemas.microsoft.com/office/powerpoint/2010/main" val="421903538"/>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155662" y="303490"/>
            <a:ext cx="9410700" cy="650080"/>
          </a:xfrm>
        </p:spPr>
        <p:txBody>
          <a:bodyPr>
            <a:noAutofit/>
          </a:bodyPr>
          <a:lstStyle/>
          <a:p>
            <a:r>
              <a:rPr lang="en-US" altLang="ja-JP" sz="2400" dirty="0"/>
              <a:t>『 </a:t>
            </a:r>
            <a:r>
              <a:rPr lang="ja-JP" altLang="en-US" sz="2400" dirty="0"/>
              <a:t>＠ｃｏｓｍｅ公式</a:t>
            </a:r>
            <a:r>
              <a:rPr lang="en-US" altLang="ja-JP" sz="2400" dirty="0"/>
              <a:t>』LINE</a:t>
            </a:r>
            <a:r>
              <a:rPr lang="ja-JP" altLang="en-US" sz="2400" dirty="0"/>
              <a:t>コラボアカウントメッセージ配信 </a:t>
            </a:r>
            <a:r>
              <a:rPr lang="en-US" altLang="ja-JP" sz="2400" dirty="0"/>
              <a:t/>
            </a:r>
            <a:br>
              <a:rPr lang="en-US" altLang="ja-JP" sz="2400" dirty="0"/>
            </a:br>
            <a:r>
              <a:rPr lang="ja-JP" altLang="en-US" sz="2400" dirty="0" smtClean="0"/>
              <a:t>クリエイティブ</a:t>
            </a:r>
            <a:r>
              <a:rPr lang="ja-JP" altLang="en-US" sz="2400" dirty="0"/>
              <a:t>規定</a:t>
            </a:r>
            <a:endParaRPr kumimoji="1" lang="ja-JP" altLang="en-US" sz="2400" dirty="0"/>
          </a:p>
        </p:txBody>
      </p:sp>
      <p:sp>
        <p:nvSpPr>
          <p:cNvPr id="47" name="テキスト ボックス 46"/>
          <p:cNvSpPr txBox="1"/>
          <p:nvPr/>
        </p:nvSpPr>
        <p:spPr>
          <a:xfrm>
            <a:off x="374248" y="1116370"/>
            <a:ext cx="1947969" cy="307777"/>
          </a:xfrm>
          <a:prstGeom prst="rect">
            <a:avLst/>
          </a:prstGeom>
          <a:noFill/>
        </p:spPr>
        <p:txBody>
          <a:bodyPr wrap="none" rtlCol="0">
            <a:spAutoFit/>
          </a:bodyPr>
          <a:lstStyle/>
          <a:p>
            <a:r>
              <a:rPr kumimoji="1"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■クリエイティブについて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3" name="正方形/長方形 72"/>
          <p:cNvSpPr/>
          <p:nvPr/>
        </p:nvSpPr>
        <p:spPr>
          <a:xfrm>
            <a:off x="416496" y="1407352"/>
            <a:ext cx="4547097" cy="523220"/>
          </a:xfrm>
          <a:prstGeom prst="rect">
            <a:avLst/>
          </a:prstGeom>
        </p:spPr>
        <p:txBody>
          <a:bodyPr wrap="square">
            <a:spAutoFit/>
          </a:bodyPr>
          <a:lstStyle/>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・一度の配信で最大</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400" b="0" dirty="0" err="1">
                <a:solidFill>
                  <a:schemeClr val="tx1">
                    <a:lumMod val="65000"/>
                    <a:lumOff val="35000"/>
                  </a:schemeClr>
                </a:solidFill>
                <a:latin typeface="Meiryo UI" panose="020B0604030504040204" pitchFamily="50" charset="-128"/>
                <a:ea typeface="Meiryo UI" panose="020B0604030504040204" pitchFamily="50" charset="-128"/>
              </a:rPr>
              <a:t>つ</a:t>
            </a:r>
            <a:r>
              <a:rPr lang="ja-JP" altLang="en-US" sz="1400" b="0" dirty="0" err="1" smtClean="0">
                <a:solidFill>
                  <a:schemeClr val="tx1">
                    <a:lumMod val="65000"/>
                    <a:lumOff val="35000"/>
                  </a:schemeClr>
                </a:solidFill>
                <a:latin typeface="Meiryo UI" panose="020B0604030504040204" pitchFamily="50" charset="-128"/>
                <a:ea typeface="Meiryo UI" panose="020B0604030504040204" pitchFamily="50" charset="-128"/>
              </a:rPr>
              <a:t>まで</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配信</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可能です。</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・配信パターンは</a:t>
            </a:r>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以下</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の組み合わせです。</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4" name="テキスト ボックス 73"/>
          <p:cNvSpPr txBox="1"/>
          <p:nvPr/>
        </p:nvSpPr>
        <p:spPr>
          <a:xfrm>
            <a:off x="6177136" y="1124744"/>
            <a:ext cx="1728358" cy="307777"/>
          </a:xfrm>
          <a:prstGeom prst="rect">
            <a:avLst/>
          </a:prstGeom>
          <a:noFill/>
        </p:spPr>
        <p:txBody>
          <a:bodyPr wrap="none" rtlCol="0">
            <a:spAutoFit/>
          </a:bodyPr>
          <a:lstStyle/>
          <a:p>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■画像分割パターン</a:t>
            </a:r>
            <a:endParaRPr lang="en-US" altLang="ja-JP" sz="14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5" name="テキスト ボックス 74"/>
          <p:cNvSpPr txBox="1"/>
          <p:nvPr/>
        </p:nvSpPr>
        <p:spPr>
          <a:xfrm>
            <a:off x="6255894" y="4521337"/>
            <a:ext cx="979755" cy="307777"/>
          </a:xfrm>
          <a:prstGeom prst="rect">
            <a:avLst/>
          </a:prstGeom>
          <a:noFill/>
        </p:spPr>
        <p:txBody>
          <a:bodyPr wrap="none" rtlCol="0">
            <a:spAutoFit/>
          </a:bodyPr>
          <a:lstStyle/>
          <a:p>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■リンク数</a:t>
            </a:r>
            <a:endParaRPr lang="en-US" altLang="ja-JP" sz="14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6" name="正方形/長方形 75"/>
          <p:cNvSpPr/>
          <p:nvPr/>
        </p:nvSpPr>
        <p:spPr>
          <a:xfrm>
            <a:off x="6177136" y="4849996"/>
            <a:ext cx="4213787" cy="523220"/>
          </a:xfrm>
          <a:prstGeom prst="rect">
            <a:avLst/>
          </a:prstGeom>
        </p:spPr>
        <p:txBody>
          <a:bodyPr wrap="square">
            <a:spAutoFit/>
          </a:bodyPr>
          <a:lstStyle/>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・最大８カ所、</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は８つまでとなります。</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・１つの</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400" b="0" dirty="0" err="1" smtClean="0">
                <a:solidFill>
                  <a:schemeClr val="tx1">
                    <a:lumMod val="65000"/>
                    <a:lumOff val="35000"/>
                  </a:schemeClr>
                </a:solidFill>
                <a:latin typeface="Meiryo UI" panose="020B0604030504040204" pitchFamily="50" charset="-128"/>
                <a:ea typeface="Meiryo UI" panose="020B0604030504040204" pitchFamily="50" charset="-128"/>
              </a:rPr>
              <a:t>での</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ランダムリンクは不可です。</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7" name="正方形/長方形 76"/>
          <p:cNvSpPr/>
          <p:nvPr/>
        </p:nvSpPr>
        <p:spPr>
          <a:xfrm>
            <a:off x="6249145" y="1412776"/>
            <a:ext cx="3656856" cy="954107"/>
          </a:xfrm>
          <a:prstGeom prst="rect">
            <a:avLst/>
          </a:prstGeom>
        </p:spPr>
        <p:txBody>
          <a:bodyPr wrap="square">
            <a:spAutoFit/>
          </a:bodyPr>
          <a:lstStyle/>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・画像</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を</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分割</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し、</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区切られたエリア</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ごと</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に</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dirty="0">
                <a:solidFill>
                  <a:schemeClr val="tx1">
                    <a:lumMod val="65000"/>
                    <a:lumOff val="35000"/>
                  </a:schemeClr>
                </a:solidFill>
                <a:latin typeface="Meiryo UI" panose="020B0604030504040204" pitchFamily="50" charset="-128"/>
                <a:ea typeface="Meiryo UI" panose="020B0604030504040204" pitchFamily="50" charset="-128"/>
              </a:rPr>
              <a:t>　</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400" b="0" dirty="0">
                <a:solidFill>
                  <a:schemeClr val="tx1">
                    <a:lumMod val="65000"/>
                    <a:lumOff val="35000"/>
                  </a:schemeClr>
                </a:solidFill>
                <a:latin typeface="Meiryo UI" panose="020B0604030504040204" pitchFamily="50" charset="-128"/>
                <a:ea typeface="Meiryo UI" panose="020B0604030504040204" pitchFamily="50" charset="-128"/>
              </a:rPr>
              <a:t>が</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設定できます。</a:t>
            </a:r>
            <a:endParaRPr lang="en-US" altLang="ja-JP" sz="1400" b="0" dirty="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・分割パターンは以下</a:t>
            </a:r>
            <a:r>
              <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rPr>
              <a:t>8</a:t>
            </a:r>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種から選択可能です。</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400" b="0" dirty="0" smtClean="0">
                <a:solidFill>
                  <a:schemeClr val="tx1">
                    <a:lumMod val="65000"/>
                    <a:lumOff val="35000"/>
                  </a:schemeClr>
                </a:solidFill>
                <a:latin typeface="Meiryo UI" panose="020B0604030504040204" pitchFamily="50" charset="-128"/>
                <a:ea typeface="Meiryo UI" panose="020B0604030504040204" pitchFamily="50" charset="-128"/>
              </a:rPr>
              <a:t>・画像の制作はテンプレートをご利用ください。</a:t>
            </a:r>
            <a:endParaRPr lang="en-US" altLang="ja-JP" sz="1400" b="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8" name="Text Box 40"/>
          <p:cNvSpPr txBox="1">
            <a:spLocks noChangeArrowheads="1"/>
          </p:cNvSpPr>
          <p:nvPr/>
        </p:nvSpPr>
        <p:spPr bwMode="auto">
          <a:xfrm>
            <a:off x="374248" y="5936456"/>
            <a:ext cx="5996154" cy="6771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spcBef>
                <a:spcPct val="20000"/>
              </a:spcBef>
              <a:buFont typeface="Arial" pitchFamily="34" charset="0"/>
              <a:buChar char="•"/>
              <a:defRPr kumimoji="1" sz="3200">
                <a:solidFill>
                  <a:schemeClr val="tx1"/>
                </a:solidFill>
                <a:latin typeface="Calibri" pitchFamily="34" charset="0"/>
                <a:ea typeface="ＭＳ Ｐゴシック" pitchFamily="50" charset="-128"/>
              </a:defRPr>
            </a:lvl1pPr>
            <a:lvl2pPr marL="742950" indent="-285750" eaLnBrk="0" hangingPunct="0">
              <a:spcBef>
                <a:spcPct val="20000"/>
              </a:spcBef>
              <a:buFont typeface="Arial" pitchFamily="34" charset="0"/>
              <a:buChar char="–"/>
              <a:defRPr kumimoji="1" sz="2800">
                <a:solidFill>
                  <a:schemeClr val="tx1"/>
                </a:solidFill>
                <a:latin typeface="Calibri" pitchFamily="34" charset="0"/>
                <a:ea typeface="ＭＳ Ｐゴシック" pitchFamily="50" charset="-128"/>
              </a:defRPr>
            </a:lvl2pPr>
            <a:lvl3pPr marL="1143000" indent="-228600" eaLnBrk="0" hangingPunct="0">
              <a:spcBef>
                <a:spcPct val="20000"/>
              </a:spcBef>
              <a:buFont typeface="Arial" pitchFamily="34" charset="0"/>
              <a:buChar char="•"/>
              <a:defRPr kumimoji="1" sz="2400">
                <a:solidFill>
                  <a:schemeClr val="tx1"/>
                </a:solidFill>
                <a:latin typeface="Calibri" pitchFamily="34" charset="0"/>
                <a:ea typeface="ＭＳ Ｐゴシック" pitchFamily="50" charset="-128"/>
              </a:defRPr>
            </a:lvl3pPr>
            <a:lvl4pPr marL="16002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4pPr>
            <a:lvl5pPr marL="2057400" indent="-228600" eaLnBrk="0" hangingPunct="0">
              <a:spcBef>
                <a:spcPct val="20000"/>
              </a:spcBef>
              <a:buFont typeface="Arial" pitchFamily="34" charset="0"/>
              <a:buChar char="»"/>
              <a:defRPr kumimoji="1" sz="2000">
                <a:solidFill>
                  <a:schemeClr val="tx1"/>
                </a:solidFill>
                <a:latin typeface="Calibri" pitchFamily="34" charset="0"/>
                <a:ea typeface="ＭＳ Ｐゴシック" pitchFamily="50" charset="-128"/>
              </a:defRPr>
            </a:lvl5pPr>
            <a:lvl6pPr marL="25146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6pPr>
            <a:lvl7pPr marL="29718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7pPr>
            <a:lvl8pPr marL="34290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8pPr>
            <a:lvl9pPr marL="3886200" indent="-228600" eaLnBrk="0" fontAlgn="base" hangingPunct="0">
              <a:spcBef>
                <a:spcPct val="20000"/>
              </a:spcBef>
              <a:spcAft>
                <a:spcPct val="0"/>
              </a:spcAft>
              <a:buFont typeface="Arial" pitchFamily="34" charset="0"/>
              <a:buChar char="»"/>
              <a:defRPr kumimoji="1" sz="2000">
                <a:solidFill>
                  <a:schemeClr val="tx1"/>
                </a:solidFill>
                <a:latin typeface="Calibri" pitchFamily="34" charset="0"/>
                <a:ea typeface="ＭＳ Ｐゴシック" pitchFamily="50" charset="-128"/>
              </a:defRPr>
            </a:lvl9pPr>
          </a:lstStyle>
          <a:p>
            <a:pPr eaLnBrk="1" hangingPunct="1">
              <a:spcBef>
                <a:spcPct val="0"/>
              </a:spcBef>
              <a:buFontTx/>
              <a:buNone/>
            </a:pPr>
            <a:r>
              <a:rPr lang="ja-JP" altLang="en-US" sz="1400" dirty="0" smtClean="0">
                <a:solidFill>
                  <a:schemeClr val="tx1">
                    <a:lumMod val="65000"/>
                    <a:lumOff val="35000"/>
                  </a:schemeClr>
                </a:solidFill>
                <a:latin typeface="Meiryo UI" pitchFamily="50" charset="-128"/>
                <a:ea typeface="Meiryo UI" pitchFamily="50" charset="-128"/>
                <a:cs typeface="Meiryo UI" pitchFamily="50" charset="-128"/>
              </a:rPr>
              <a:t>■テンプレート・入稿フォーマット　ダウンロード</a:t>
            </a:r>
            <a:endParaRPr lang="en-US" altLang="en-US" sz="1400" b="0" dirty="0">
              <a:latin typeface="Meiryo UI" pitchFamily="50" charset="-128"/>
              <a:ea typeface="Meiryo UI" pitchFamily="50" charset="-128"/>
              <a:cs typeface="Meiryo UI" pitchFamily="50" charset="-128"/>
            </a:endParaRPr>
          </a:p>
          <a:p>
            <a:pPr eaLnBrk="1" hangingPunct="1">
              <a:lnSpc>
                <a:spcPct val="200000"/>
              </a:lnSpc>
              <a:spcBef>
                <a:spcPct val="0"/>
              </a:spcBef>
              <a:buFontTx/>
              <a:buNone/>
            </a:pPr>
            <a:r>
              <a:rPr lang="en-US" altLang="en-US" sz="1200" b="0" dirty="0" smtClean="0">
                <a:latin typeface="Meiryo UI" pitchFamily="50" charset="-128"/>
                <a:ea typeface="Meiryo UI" pitchFamily="50" charset="-128"/>
                <a:cs typeface="Meiryo UI" pitchFamily="50" charset="-128"/>
              </a:rPr>
              <a:t>http</a:t>
            </a:r>
            <a:r>
              <a:rPr lang="en-US" altLang="en-US" sz="1200" b="0" dirty="0">
                <a:latin typeface="Meiryo UI" pitchFamily="50" charset="-128"/>
                <a:ea typeface="Meiryo UI" pitchFamily="50" charset="-128"/>
                <a:cs typeface="Meiryo UI" pitchFamily="50" charset="-128"/>
              </a:rPr>
              <a:t>://</a:t>
            </a:r>
            <a:r>
              <a:rPr lang="en-US" altLang="en-US" sz="1200" b="0" dirty="0" smtClean="0">
                <a:latin typeface="Meiryo UI" pitchFamily="50" charset="-128"/>
                <a:ea typeface="Meiryo UI" pitchFamily="50" charset="-128"/>
                <a:cs typeface="Meiryo UI" pitchFamily="50" charset="-128"/>
              </a:rPr>
              <a:t>www.istyle.co.jp/File/0001/201801_atcosmeline_nyuko.zip</a:t>
            </a:r>
            <a:endParaRPr lang="ja-JP" altLang="en-US" sz="1200" b="0" dirty="0">
              <a:latin typeface="Meiryo UI" pitchFamily="50" charset="-128"/>
              <a:ea typeface="Meiryo UI" pitchFamily="50" charset="-128"/>
              <a:cs typeface="Meiryo UI" pitchFamily="50" charset="-128"/>
            </a:endParaRPr>
          </a:p>
        </p:txBody>
      </p:sp>
      <p:pic>
        <p:nvPicPr>
          <p:cNvPr id="80" name="Picture 3"/>
          <p:cNvPicPr>
            <a:picLocks noChangeAspect="1" noChangeArrowheads="1"/>
          </p:cNvPicPr>
          <p:nvPr/>
        </p:nvPicPr>
        <p:blipFill rotWithShape="1">
          <a:blip r:embed="rId2">
            <a:extLst>
              <a:ext uri="{28A0092B-C50C-407E-A947-70E740481C1C}">
                <a14:useLocalDpi xmlns:a14="http://schemas.microsoft.com/office/drawing/2010/main" val="0"/>
              </a:ext>
            </a:extLst>
          </a:blip>
          <a:srcRect b="6123"/>
          <a:stretch/>
        </p:blipFill>
        <p:spPr bwMode="auto">
          <a:xfrm>
            <a:off x="6465168" y="2542913"/>
            <a:ext cx="3058234" cy="1750183"/>
          </a:xfrm>
          <a:prstGeom prst="rect">
            <a:avLst/>
          </a:prstGeom>
          <a:noFill/>
          <a:ln w="9525">
            <a:solidFill>
              <a:srgbClr val="92D050"/>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6" name="スライド番号プレースホルダー 3"/>
          <p:cNvSpPr>
            <a:spLocks noGrp="1"/>
          </p:cNvSpPr>
          <p:nvPr>
            <p:ph type="sldNum" sz="quarter" idx="4294967295"/>
          </p:nvPr>
        </p:nvSpPr>
        <p:spPr>
          <a:xfrm>
            <a:off x="5007600" y="6585250"/>
            <a:ext cx="527095" cy="259873"/>
          </a:xfrm>
          <a:prstGeom prst="rect">
            <a:avLst/>
          </a:prstGeom>
        </p:spPr>
        <p:txBody>
          <a:bodyPr/>
          <a:lstStyle/>
          <a:p>
            <a:fld id="{D1BB40C7-AB44-C647-B8F2-09508EB95348}" type="slidenum">
              <a:rPr lang="ja-JP" altLang="en-US" sz="1200" b="1" smtClean="0">
                <a:solidFill>
                  <a:schemeClr val="bg1">
                    <a:lumMod val="75000"/>
                  </a:schemeClr>
                </a:solidFill>
              </a:rPr>
              <a:pPr/>
              <a:t>31</a:t>
            </a:fld>
            <a:endParaRPr lang="ja-JP" altLang="en-US" sz="1200" b="1" dirty="0">
              <a:solidFill>
                <a:schemeClr val="bg1">
                  <a:lumMod val="75000"/>
                </a:schemeClr>
              </a:solidFill>
            </a:endParaRPr>
          </a:p>
        </p:txBody>
      </p:sp>
      <p:grpSp>
        <p:nvGrpSpPr>
          <p:cNvPr id="4" name="グループ化 3"/>
          <p:cNvGrpSpPr/>
          <p:nvPr/>
        </p:nvGrpSpPr>
        <p:grpSpPr>
          <a:xfrm>
            <a:off x="3800872" y="1556792"/>
            <a:ext cx="2299259" cy="2750279"/>
            <a:chOff x="4232920" y="1556813"/>
            <a:chExt cx="2299259" cy="2750279"/>
          </a:xfrm>
        </p:grpSpPr>
        <p:sp>
          <p:nvSpPr>
            <p:cNvPr id="31" name="正方形/長方形 67"/>
            <p:cNvSpPr>
              <a:spLocks noChangeArrowheads="1"/>
            </p:cNvSpPr>
            <p:nvPr/>
          </p:nvSpPr>
          <p:spPr bwMode="auto">
            <a:xfrm>
              <a:off x="4232920" y="1776684"/>
              <a:ext cx="2299259" cy="2530408"/>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32" name="テキスト ボックス 84"/>
            <p:cNvSpPr txBox="1">
              <a:spLocks noChangeArrowheads="1"/>
            </p:cNvSpPr>
            <p:nvPr/>
          </p:nvSpPr>
          <p:spPr bwMode="auto">
            <a:xfrm>
              <a:off x="4270879" y="4074373"/>
              <a:ext cx="22411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endParaRPr lang="en-US" altLang="ja-JP" sz="500" b="1" dirty="0" smtClean="0">
                <a:latin typeface="メイリオ" pitchFamily="50" charset="-128"/>
                <a:ea typeface="メイリオ" pitchFamily="50" charset="-128"/>
                <a:cs typeface="メイリオ" pitchFamily="50" charset="-128"/>
              </a:endParaRPr>
            </a:p>
            <a:p>
              <a:pPr eaLnBrk="1" hangingPunct="1"/>
              <a:r>
                <a:rPr lang="ja-JP" altLang="en-US" sz="800" dirty="0" smtClean="0">
                  <a:solidFill>
                    <a:schemeClr val="tx1">
                      <a:lumMod val="65000"/>
                      <a:lumOff val="35000"/>
                    </a:schemeClr>
                  </a:solidFill>
                  <a:latin typeface="メイリオ" pitchFamily="50" charset="-128"/>
                  <a:ea typeface="メイリオ" pitchFamily="50" charset="-128"/>
                  <a:cs typeface="メイリオ" pitchFamily="50" charset="-128"/>
                </a:rPr>
                <a:t>テキスト末尾に</a:t>
              </a:r>
              <a:r>
                <a:rPr lang="en-US" altLang="ja-JP" sz="800" dirty="0" smtClean="0">
                  <a:solidFill>
                    <a:schemeClr val="tx1">
                      <a:lumMod val="65000"/>
                      <a:lumOff val="35000"/>
                    </a:schemeClr>
                  </a:solidFill>
                  <a:latin typeface="メイリオ" pitchFamily="50" charset="-128"/>
                  <a:ea typeface="メイリオ" pitchFamily="50" charset="-128"/>
                  <a:cs typeface="メイリオ" pitchFamily="50" charset="-128"/>
                </a:rPr>
                <a:t>『</a:t>
              </a:r>
              <a:r>
                <a:rPr lang="ja-JP" altLang="en-US" sz="800" dirty="0" smtClean="0">
                  <a:solidFill>
                    <a:schemeClr val="tx1">
                      <a:lumMod val="65000"/>
                      <a:lumOff val="35000"/>
                    </a:schemeClr>
                  </a:solidFill>
                  <a:latin typeface="メイリオ" pitchFamily="50" charset="-128"/>
                  <a:ea typeface="メイリオ" pitchFamily="50" charset="-128"/>
                  <a:cs typeface="メイリオ" pitchFamily="50" charset="-128"/>
                </a:rPr>
                <a:t>提供：ブランド</a:t>
              </a:r>
              <a:r>
                <a:rPr lang="ja-JP" altLang="en-US" sz="800" dirty="0">
                  <a:solidFill>
                    <a:schemeClr val="tx1">
                      <a:lumMod val="65000"/>
                      <a:lumOff val="35000"/>
                    </a:schemeClr>
                  </a:solidFill>
                  <a:latin typeface="メイリオ" pitchFamily="50" charset="-128"/>
                  <a:ea typeface="メイリオ" pitchFamily="50" charset="-128"/>
                  <a:cs typeface="メイリオ" pitchFamily="50" charset="-128"/>
                </a:rPr>
                <a:t>名</a:t>
              </a:r>
              <a:r>
                <a:rPr lang="en-US" altLang="ja-JP" sz="800" dirty="0" smtClean="0">
                  <a:solidFill>
                    <a:schemeClr val="tx1">
                      <a:lumMod val="65000"/>
                      <a:lumOff val="35000"/>
                    </a:schemeClr>
                  </a:solidFill>
                  <a:latin typeface="メイリオ" pitchFamily="50" charset="-128"/>
                  <a:ea typeface="メイリオ" pitchFamily="50" charset="-128"/>
                  <a:cs typeface="メイリオ" pitchFamily="50" charset="-128"/>
                </a:rPr>
                <a:t>』</a:t>
              </a:r>
              <a:r>
                <a:rPr lang="ja-JP" altLang="en-US" sz="800" dirty="0" smtClean="0">
                  <a:solidFill>
                    <a:schemeClr val="tx1">
                      <a:lumMod val="65000"/>
                      <a:lumOff val="35000"/>
                    </a:schemeClr>
                  </a:solidFill>
                  <a:latin typeface="メイリオ" pitchFamily="50" charset="-128"/>
                  <a:ea typeface="メイリオ" pitchFamily="50" charset="-128"/>
                  <a:cs typeface="メイリオ" pitchFamily="50" charset="-128"/>
                </a:rPr>
                <a:t>を記載</a:t>
              </a:r>
              <a:endParaRPr lang="en-US" altLang="ja-JP" sz="800" dirty="0">
                <a:solidFill>
                  <a:schemeClr val="tx1">
                    <a:lumMod val="65000"/>
                    <a:lumOff val="35000"/>
                  </a:schemeClr>
                </a:solidFill>
                <a:latin typeface="メイリオ" pitchFamily="50" charset="-128"/>
                <a:ea typeface="メイリオ" pitchFamily="50" charset="-128"/>
                <a:cs typeface="メイリオ" pitchFamily="50" charset="-128"/>
              </a:endParaRPr>
            </a:p>
          </p:txBody>
        </p:sp>
        <p:sp>
          <p:nvSpPr>
            <p:cNvPr id="33" name="角丸四角形 70"/>
            <p:cNvSpPr>
              <a:spLocks noChangeArrowheads="1"/>
            </p:cNvSpPr>
            <p:nvPr/>
          </p:nvSpPr>
          <p:spPr bwMode="auto">
            <a:xfrm>
              <a:off x="4383766" y="1556813"/>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smtClean="0">
                  <a:solidFill>
                    <a:srgbClr val="FFFFFF"/>
                  </a:solidFill>
                  <a:latin typeface="メイリオ" pitchFamily="50" charset="-128"/>
                  <a:ea typeface="メイリオ" pitchFamily="50" charset="-128"/>
                  <a:cs typeface="メイリオ" pitchFamily="50" charset="-128"/>
                </a:rPr>
                <a:t>テキスト部分</a:t>
              </a:r>
              <a:endParaRPr kumimoji="0" lang="ja-JP" altLang="en-US" sz="1200" dirty="0">
                <a:solidFill>
                  <a:srgbClr val="FFFFFF"/>
                </a:solidFill>
                <a:latin typeface="メイリオ" pitchFamily="50" charset="-128"/>
                <a:ea typeface="メイリオ" pitchFamily="50" charset="-128"/>
                <a:cs typeface="メイリオ" pitchFamily="50" charset="-128"/>
              </a:endParaRPr>
            </a:p>
          </p:txBody>
        </p:sp>
        <p:grpSp>
          <p:nvGrpSpPr>
            <p:cNvPr id="34" name="グループ化 33"/>
            <p:cNvGrpSpPr/>
            <p:nvPr/>
          </p:nvGrpSpPr>
          <p:grpSpPr>
            <a:xfrm>
              <a:off x="4558911" y="2011089"/>
              <a:ext cx="1636364" cy="2065983"/>
              <a:chOff x="4223880" y="3284984"/>
              <a:chExt cx="1636364" cy="2065983"/>
            </a:xfrm>
          </p:grpSpPr>
          <p:pic>
            <p:nvPicPr>
              <p:cNvPr id="35"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52" b="25519"/>
              <a:stretch/>
            </p:blipFill>
            <p:spPr bwMode="auto">
              <a:xfrm>
                <a:off x="4223880" y="3284984"/>
                <a:ext cx="1636364" cy="20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テキスト ボックス 35"/>
              <p:cNvSpPr txBox="1"/>
              <p:nvPr/>
            </p:nvSpPr>
            <p:spPr>
              <a:xfrm>
                <a:off x="4495984" y="5144760"/>
                <a:ext cx="800219" cy="138742"/>
              </a:xfrm>
              <a:prstGeom prst="rect">
                <a:avLst/>
              </a:prstGeom>
              <a:solidFill>
                <a:schemeClr val="bg1"/>
              </a:solidFill>
            </p:spPr>
            <p:txBody>
              <a:bodyPr wrap="none" rtlCol="0">
                <a:spAutoFit/>
              </a:bodyPr>
              <a:lstStyle/>
              <a:p>
                <a:r>
                  <a:rPr kumimoji="1" lang="ja-JP" altLang="en-US" sz="600" b="1" dirty="0" smtClean="0">
                    <a:solidFill>
                      <a:schemeClr val="tx1">
                        <a:lumMod val="50000"/>
                        <a:lumOff val="50000"/>
                      </a:schemeClr>
                    </a:solidFill>
                  </a:rPr>
                  <a:t>提供：ブランド名</a:t>
                </a:r>
                <a:endParaRPr kumimoji="1" lang="ja-JP" altLang="en-US" sz="600" b="1" dirty="0">
                  <a:solidFill>
                    <a:schemeClr val="tx1">
                      <a:lumMod val="50000"/>
                      <a:lumOff val="50000"/>
                    </a:schemeClr>
                  </a:solidFill>
                </a:endParaRPr>
              </a:p>
            </p:txBody>
          </p:sp>
        </p:grpSp>
      </p:grpSp>
      <p:sp>
        <p:nvSpPr>
          <p:cNvPr id="37" name="テキスト ボックス 36"/>
          <p:cNvSpPr txBox="1"/>
          <p:nvPr/>
        </p:nvSpPr>
        <p:spPr>
          <a:xfrm>
            <a:off x="3800872" y="1124744"/>
            <a:ext cx="1930337" cy="307777"/>
          </a:xfrm>
          <a:prstGeom prst="rect">
            <a:avLst/>
          </a:prstGeom>
          <a:noFill/>
        </p:spPr>
        <p:txBody>
          <a:bodyPr wrap="none" rtlCol="0">
            <a:spAutoFit/>
          </a:bodyPr>
          <a:lstStyle/>
          <a:p>
            <a:r>
              <a:rPr kumimoji="1"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a:t>
            </a:r>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提供クレジットについて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grpSp>
        <p:nvGrpSpPr>
          <p:cNvPr id="5" name="グループ化 4"/>
          <p:cNvGrpSpPr/>
          <p:nvPr/>
        </p:nvGrpSpPr>
        <p:grpSpPr>
          <a:xfrm>
            <a:off x="560512" y="2160377"/>
            <a:ext cx="2231701" cy="2811673"/>
            <a:chOff x="560512" y="2160377"/>
            <a:chExt cx="2231701" cy="2811673"/>
          </a:xfrm>
        </p:grpSpPr>
        <p:sp>
          <p:nvSpPr>
            <p:cNvPr id="54" name="正方形/長方形 53"/>
            <p:cNvSpPr/>
            <p:nvPr/>
          </p:nvSpPr>
          <p:spPr>
            <a:xfrm>
              <a:off x="716487" y="2712714"/>
              <a:ext cx="787190" cy="688207"/>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smtClean="0">
                  <a:solidFill>
                    <a:schemeClr val="tx1">
                      <a:lumMod val="50000"/>
                      <a:lumOff val="50000"/>
                    </a:schemeClr>
                  </a:solidFill>
                  <a:latin typeface="Meiryo UI" panose="020B0604030504040204" pitchFamily="50" charset="-128"/>
                  <a:ea typeface="Meiryo UI" panose="020B0604030504040204" pitchFamily="50" charset="-128"/>
                </a:rPr>
                <a:t>テキスト</a:t>
              </a:r>
              <a:endPar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9" name="正方形/長方形 58"/>
            <p:cNvSpPr/>
            <p:nvPr/>
          </p:nvSpPr>
          <p:spPr>
            <a:xfrm>
              <a:off x="716487" y="3459024"/>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6" name="正方形/長方形 65"/>
            <p:cNvSpPr/>
            <p:nvPr/>
          </p:nvSpPr>
          <p:spPr>
            <a:xfrm>
              <a:off x="1773932" y="2708623"/>
              <a:ext cx="787190" cy="688207"/>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smtClean="0">
                  <a:solidFill>
                    <a:schemeClr val="tx1">
                      <a:lumMod val="50000"/>
                      <a:lumOff val="50000"/>
                    </a:schemeClr>
                  </a:solidFill>
                  <a:latin typeface="Meiryo UI" panose="020B0604030504040204" pitchFamily="50" charset="-128"/>
                  <a:ea typeface="Meiryo UI" panose="020B0604030504040204" pitchFamily="50" charset="-128"/>
                </a:rPr>
                <a:t>テキスト</a:t>
              </a:r>
              <a:endPar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7" name="正方形/長方形 66"/>
            <p:cNvSpPr/>
            <p:nvPr/>
          </p:nvSpPr>
          <p:spPr>
            <a:xfrm>
              <a:off x="1773932" y="3467633"/>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8" name="正方形/長方形 67"/>
            <p:cNvSpPr/>
            <p:nvPr/>
          </p:nvSpPr>
          <p:spPr>
            <a:xfrm>
              <a:off x="1783457" y="4224386"/>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➁</a:t>
              </a:r>
              <a:endParaRPr kumimoji="1"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71" name="テキスト ボックス 70"/>
            <p:cNvSpPr txBox="1"/>
            <p:nvPr/>
          </p:nvSpPr>
          <p:spPr>
            <a:xfrm>
              <a:off x="659206" y="2394951"/>
              <a:ext cx="904415" cy="276999"/>
            </a:xfrm>
            <a:prstGeom prst="rect">
              <a:avLst/>
            </a:prstGeom>
            <a:noFill/>
            <a:ln>
              <a:noFill/>
            </a:ln>
          </p:spPr>
          <p:txBody>
            <a:bodyPr wrap="none" rtlCol="0">
              <a:spAutoFit/>
            </a:bodyPr>
            <a:lstStyle/>
            <a:p>
              <a:r>
                <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rPr>
                <a:t>【</a:t>
              </a:r>
              <a:r>
                <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rPr>
                <a:t>2</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枠配信</a:t>
              </a:r>
              <a:r>
                <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rPr>
                <a:t>】</a:t>
              </a:r>
              <a:endParaRPr kumimoji="1" lang="ja-JP" altLang="en-US" sz="12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2" name="テキスト ボックス 71"/>
            <p:cNvSpPr txBox="1"/>
            <p:nvPr/>
          </p:nvSpPr>
          <p:spPr>
            <a:xfrm>
              <a:off x="1667318" y="2371414"/>
              <a:ext cx="904415" cy="276999"/>
            </a:xfrm>
            <a:prstGeom prst="rect">
              <a:avLst/>
            </a:prstGeom>
            <a:noFill/>
            <a:ln>
              <a:noFill/>
            </a:ln>
          </p:spPr>
          <p:txBody>
            <a:bodyPr wrap="none" rtlCol="0">
              <a:spAutoFit/>
            </a:bodyPr>
            <a:lstStyle/>
            <a:p>
              <a:r>
                <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rPr>
                <a:t>【</a:t>
              </a:r>
              <a:r>
                <a:rPr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3</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枠配信</a:t>
              </a:r>
              <a:r>
                <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rPr>
                <a:t>】</a:t>
              </a:r>
              <a:endParaRPr kumimoji="1" lang="ja-JP" altLang="en-US" sz="12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9" name="テキスト ボックス 78"/>
            <p:cNvSpPr txBox="1"/>
            <p:nvPr/>
          </p:nvSpPr>
          <p:spPr>
            <a:xfrm>
              <a:off x="560512" y="2160377"/>
              <a:ext cx="2231701" cy="276999"/>
            </a:xfrm>
            <a:prstGeom prst="rect">
              <a:avLst/>
            </a:prstGeom>
            <a:noFill/>
          </p:spPr>
          <p:txBody>
            <a:bodyPr wrap="none" rtlCol="0">
              <a:spAutoFit/>
            </a:bodyPr>
            <a:lstStyle/>
            <a:p>
              <a:r>
                <a:rPr lang="ja-JP" altLang="en-US" sz="1200" dirty="0" smtClean="0">
                  <a:latin typeface="Meiryo UI" panose="020B0604030504040204" pitchFamily="50" charset="-128"/>
                  <a:ea typeface="Meiryo UI" panose="020B0604030504040204" pitchFamily="50" charset="-128"/>
                </a:rPr>
                <a:t>クリエイティブ</a:t>
              </a:r>
              <a:r>
                <a:rPr lang="ja-JP" altLang="en-US" sz="1200" dirty="0">
                  <a:latin typeface="Meiryo UI" panose="020B0604030504040204" pitchFamily="50" charset="-128"/>
                  <a:ea typeface="Meiryo UI" panose="020B0604030504040204" pitchFamily="50" charset="-128"/>
                </a:rPr>
                <a:t>の</a:t>
              </a:r>
              <a:r>
                <a:rPr kumimoji="1" lang="ja-JP" altLang="en-US" sz="1200" dirty="0" smtClean="0">
                  <a:latin typeface="Meiryo UI" panose="020B0604030504040204" pitchFamily="50" charset="-128"/>
                  <a:ea typeface="Meiryo UI" panose="020B0604030504040204" pitchFamily="50" charset="-128"/>
                </a:rPr>
                <a:t>組み合わせ</a:t>
              </a:r>
              <a:r>
                <a:rPr lang="ja-JP" altLang="en-US" sz="1200" dirty="0" smtClean="0">
                  <a:latin typeface="Meiryo UI" panose="020B0604030504040204" pitchFamily="50" charset="-128"/>
                  <a:ea typeface="Meiryo UI" panose="020B0604030504040204" pitchFamily="50" charset="-128"/>
                </a:rPr>
                <a:t>パターン</a:t>
              </a:r>
              <a:endParaRPr kumimoji="1" lang="ja-JP" altLang="en-US" sz="1200" dirty="0">
                <a:latin typeface="Meiryo UI" panose="020B0604030504040204" pitchFamily="50" charset="-128"/>
                <a:ea typeface="Meiryo UI" panose="020B0604030504040204" pitchFamily="50" charset="-128"/>
              </a:endParaRPr>
            </a:p>
          </p:txBody>
        </p:sp>
        <p:sp>
          <p:nvSpPr>
            <p:cNvPr id="3" name="テキスト ボックス 2"/>
            <p:cNvSpPr txBox="1"/>
            <p:nvPr/>
          </p:nvSpPr>
          <p:spPr>
            <a:xfrm>
              <a:off x="678387" y="3207970"/>
              <a:ext cx="697627" cy="169277"/>
            </a:xfrm>
            <a:prstGeom prst="rect">
              <a:avLst/>
            </a:prstGeom>
            <a:noFill/>
          </p:spPr>
          <p:txBody>
            <a:bodyPr wrap="none" rtlCol="0">
              <a:spAutoFit/>
            </a:bodyPr>
            <a:lstStyle/>
            <a:p>
              <a:r>
                <a:rPr kumimoji="1" lang="ja-JP" altLang="en-US" sz="500" dirty="0" smtClean="0">
                  <a:solidFill>
                    <a:schemeClr val="tx1">
                      <a:lumMod val="50000"/>
                      <a:lumOff val="50000"/>
                    </a:schemeClr>
                  </a:solidFill>
                </a:rPr>
                <a:t>提供：ブランド名</a:t>
              </a:r>
              <a:endParaRPr kumimoji="1" lang="ja-JP" altLang="en-US" sz="500" dirty="0">
                <a:solidFill>
                  <a:schemeClr val="tx1">
                    <a:lumMod val="50000"/>
                    <a:lumOff val="50000"/>
                  </a:schemeClr>
                </a:solidFill>
              </a:endParaRPr>
            </a:p>
          </p:txBody>
        </p:sp>
        <p:sp>
          <p:nvSpPr>
            <p:cNvPr id="30" name="テキスト ボックス 29"/>
            <p:cNvSpPr txBox="1"/>
            <p:nvPr/>
          </p:nvSpPr>
          <p:spPr>
            <a:xfrm>
              <a:off x="1744418" y="3227553"/>
              <a:ext cx="697627" cy="169277"/>
            </a:xfrm>
            <a:prstGeom prst="rect">
              <a:avLst/>
            </a:prstGeom>
            <a:noFill/>
          </p:spPr>
          <p:txBody>
            <a:bodyPr wrap="none" rtlCol="0">
              <a:spAutoFit/>
            </a:bodyPr>
            <a:lstStyle/>
            <a:p>
              <a:r>
                <a:rPr kumimoji="1" lang="ja-JP" altLang="en-US" sz="500" dirty="0" smtClean="0">
                  <a:solidFill>
                    <a:schemeClr val="tx1">
                      <a:lumMod val="50000"/>
                      <a:lumOff val="50000"/>
                    </a:schemeClr>
                  </a:solidFill>
                </a:rPr>
                <a:t>提供：ブランド名</a:t>
              </a:r>
              <a:endParaRPr kumimoji="1" lang="ja-JP" altLang="en-US" sz="500" dirty="0">
                <a:solidFill>
                  <a:schemeClr val="tx1">
                    <a:lumMod val="50000"/>
                    <a:lumOff val="50000"/>
                  </a:schemeClr>
                </a:solidFill>
              </a:endParaRPr>
            </a:p>
          </p:txBody>
        </p:sp>
        <p:sp>
          <p:nvSpPr>
            <p:cNvPr id="2" name="正方形/長方形 1"/>
            <p:cNvSpPr/>
            <p:nvPr/>
          </p:nvSpPr>
          <p:spPr>
            <a:xfrm>
              <a:off x="687912" y="2685525"/>
              <a:ext cx="847134" cy="1509331"/>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38" name="正方形/長方形 37"/>
            <p:cNvSpPr/>
            <p:nvPr/>
          </p:nvSpPr>
          <p:spPr>
            <a:xfrm>
              <a:off x="1745989" y="2675783"/>
              <a:ext cx="847134" cy="2296267"/>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39" name="フッター プレースホルダ 7"/>
          <p:cNvSpPr>
            <a:spLocks noGrp="1"/>
          </p:cNvSpPr>
          <p:nvPr>
            <p:ph type="ftr" sz="quarter" idx="11"/>
          </p:nvPr>
        </p:nvSpPr>
        <p:spPr>
          <a:xfrm>
            <a:off x="6946900" y="6608851"/>
            <a:ext cx="2463800" cy="234113"/>
          </a:xfrm>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pSp>
        <p:nvGrpSpPr>
          <p:cNvPr id="6" name="グループ化 5"/>
          <p:cNvGrpSpPr/>
          <p:nvPr/>
        </p:nvGrpSpPr>
        <p:grpSpPr>
          <a:xfrm>
            <a:off x="725016" y="4410690"/>
            <a:ext cx="810210" cy="1446966"/>
            <a:chOff x="2740049" y="2648413"/>
            <a:chExt cx="810210" cy="1446966"/>
          </a:xfrm>
        </p:grpSpPr>
        <p:sp>
          <p:nvSpPr>
            <p:cNvPr id="42" name="正方形/長方形 41"/>
            <p:cNvSpPr/>
            <p:nvPr/>
          </p:nvSpPr>
          <p:spPr>
            <a:xfrm>
              <a:off x="2740049" y="2671950"/>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2740049" y="3407172"/>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➁</a:t>
              </a:r>
              <a:endParaRPr kumimoji="1"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4" name="テキスト ボックス 43"/>
            <p:cNvSpPr txBox="1"/>
            <p:nvPr/>
          </p:nvSpPr>
          <p:spPr>
            <a:xfrm>
              <a:off x="2843014" y="2648413"/>
              <a:ext cx="707245" cy="169277"/>
            </a:xfrm>
            <a:prstGeom prst="rect">
              <a:avLst/>
            </a:prstGeom>
            <a:noFill/>
          </p:spPr>
          <p:txBody>
            <a:bodyPr wrap="none" rtlCol="0">
              <a:spAutoFit/>
            </a:bodyPr>
            <a:lstStyle/>
            <a:p>
              <a:r>
                <a:rPr kumimoji="1" lang="ja-JP" altLang="en-US" sz="500" dirty="0" smtClean="0"/>
                <a:t>［</a:t>
              </a:r>
              <a:r>
                <a:rPr kumimoji="1" lang="en-US" altLang="ja-JP" sz="500" dirty="0" smtClean="0"/>
                <a:t>PR</a:t>
              </a:r>
              <a:r>
                <a:rPr kumimoji="1" lang="ja-JP" altLang="en-US" sz="500" dirty="0" smtClean="0"/>
                <a:t>］ブランド名</a:t>
              </a:r>
              <a:endParaRPr kumimoji="1" lang="ja-JP" altLang="en-US" sz="500" dirty="0"/>
            </a:p>
          </p:txBody>
        </p:sp>
      </p:grpSp>
      <p:sp>
        <p:nvSpPr>
          <p:cNvPr id="45" name="正方形/長方形 44"/>
          <p:cNvSpPr/>
          <p:nvPr/>
        </p:nvSpPr>
        <p:spPr>
          <a:xfrm>
            <a:off x="699616" y="4382115"/>
            <a:ext cx="847134" cy="1520947"/>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52" name="正方形/長方形 51"/>
          <p:cNvSpPr/>
          <p:nvPr/>
        </p:nvSpPr>
        <p:spPr>
          <a:xfrm>
            <a:off x="2713522" y="3483623"/>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➁</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3" name="正方形/長方形 52"/>
          <p:cNvSpPr/>
          <p:nvPr/>
        </p:nvSpPr>
        <p:spPr>
          <a:xfrm>
            <a:off x="2723047" y="4240376"/>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➂</a:t>
            </a:r>
            <a:endParaRPr kumimoji="1"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5" name="正方形/長方形 54"/>
          <p:cNvSpPr/>
          <p:nvPr/>
        </p:nvSpPr>
        <p:spPr>
          <a:xfrm>
            <a:off x="2718769" y="2721856"/>
            <a:ext cx="787190" cy="688207"/>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6" name="テキスト ボックス 55"/>
          <p:cNvSpPr txBox="1"/>
          <p:nvPr/>
        </p:nvSpPr>
        <p:spPr>
          <a:xfrm>
            <a:off x="2865088" y="2724613"/>
            <a:ext cx="707245" cy="169277"/>
          </a:xfrm>
          <a:prstGeom prst="rect">
            <a:avLst/>
          </a:prstGeom>
          <a:noFill/>
        </p:spPr>
        <p:txBody>
          <a:bodyPr wrap="none" rtlCol="0">
            <a:spAutoFit/>
          </a:bodyPr>
          <a:lstStyle/>
          <a:p>
            <a:r>
              <a:rPr kumimoji="1" lang="ja-JP" altLang="en-US" sz="500" dirty="0" smtClean="0"/>
              <a:t>［</a:t>
            </a:r>
            <a:r>
              <a:rPr kumimoji="1" lang="en-US" altLang="ja-JP" sz="500" dirty="0" smtClean="0"/>
              <a:t>PR</a:t>
            </a:r>
            <a:r>
              <a:rPr kumimoji="1" lang="ja-JP" altLang="en-US" sz="500" dirty="0" smtClean="0"/>
              <a:t>］ブランド名</a:t>
            </a:r>
            <a:endParaRPr kumimoji="1" lang="ja-JP" altLang="en-US" sz="500" dirty="0"/>
          </a:p>
        </p:txBody>
      </p:sp>
      <p:sp>
        <p:nvSpPr>
          <p:cNvPr id="57" name="正方形/長方形 56"/>
          <p:cNvSpPr/>
          <p:nvPr/>
        </p:nvSpPr>
        <p:spPr>
          <a:xfrm>
            <a:off x="2698489" y="2675783"/>
            <a:ext cx="847134" cy="2296267"/>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1392676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テキスト プレースホルダー 5"/>
          <p:cNvSpPr>
            <a:spLocks noGrp="1"/>
          </p:cNvSpPr>
          <p:nvPr>
            <p:ph type="body" sz="quarter" idx="20"/>
          </p:nvPr>
        </p:nvSpPr>
        <p:spPr>
          <a:xfrm>
            <a:off x="5158451" y="1042988"/>
            <a:ext cx="4450687" cy="4205101"/>
          </a:xfrm>
        </p:spPr>
        <p:txBody>
          <a:bodyPr/>
          <a:lstStyle/>
          <a:p>
            <a:pPr>
              <a:lnSpc>
                <a:spcPct val="200000"/>
              </a:lnSpc>
            </a:pPr>
            <a:r>
              <a:rPr lang="ja-JP" altLang="en-US" dirty="0" smtClean="0"/>
              <a:t>　　　　　</a:t>
            </a:r>
            <a:r>
              <a:rPr lang="en-US" altLang="ja-JP" dirty="0" smtClean="0"/>
              <a:t>【</a:t>
            </a:r>
            <a:r>
              <a:rPr lang="en-US" altLang="ja-JP" dirty="0"/>
              <a:t>LINE APP</a:t>
            </a:r>
            <a:r>
              <a:rPr lang="en-US" altLang="ja-JP" dirty="0" smtClean="0"/>
              <a:t>】</a:t>
            </a:r>
            <a:endParaRPr lang="en-US" altLang="ja-JP" dirty="0"/>
          </a:p>
        </p:txBody>
      </p:sp>
      <p:sp>
        <p:nvSpPr>
          <p:cNvPr id="2" name="タイトル 1"/>
          <p:cNvSpPr>
            <a:spLocks noGrp="1"/>
          </p:cNvSpPr>
          <p:nvPr>
            <p:ph type="title"/>
          </p:nvPr>
        </p:nvSpPr>
        <p:spPr/>
        <p:txBody>
          <a:bodyPr/>
          <a:lstStyle/>
          <a:p>
            <a:r>
              <a:rPr lang="ja-JP" altLang="sk-SK" dirty="0"/>
              <a:t>［</a:t>
            </a:r>
            <a:r>
              <a:rPr lang="sk-SK" altLang="ja-JP" dirty="0"/>
              <a:t>SP</a:t>
            </a:r>
            <a:r>
              <a:rPr lang="ja-JP" altLang="sk-SK" dirty="0" smtClean="0"/>
              <a:t>］</a:t>
            </a:r>
            <a:r>
              <a:rPr kumimoji="1" lang="en-US" altLang="ja-JP" dirty="0" smtClean="0"/>
              <a:t>『 </a:t>
            </a:r>
            <a:r>
              <a:rPr kumimoji="1" lang="ja-JP" altLang="en-US" dirty="0" smtClean="0"/>
              <a:t>＠ｃｏｓｍｅ公式</a:t>
            </a:r>
            <a:r>
              <a:rPr kumimoji="1" lang="en-US" altLang="ja-JP" dirty="0" smtClean="0"/>
              <a:t>』LINE</a:t>
            </a:r>
            <a:r>
              <a:rPr kumimoji="1" lang="ja-JP" altLang="en-US" dirty="0" smtClean="0"/>
              <a:t>コラボアカウント</a:t>
            </a:r>
            <a:r>
              <a:rPr kumimoji="1" lang="en-US" altLang="ja-JP" dirty="0" smtClean="0"/>
              <a:t/>
            </a:r>
            <a:br>
              <a:rPr kumimoji="1" lang="en-US" altLang="ja-JP" dirty="0" smtClean="0"/>
            </a:br>
            <a:r>
              <a:rPr kumimoji="1" lang="ja-JP" altLang="en-US" dirty="0" smtClean="0"/>
              <a:t>メッセージ配信（クーポン配布）</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32</a:t>
            </a:fld>
            <a:endParaRPr lang="ja-JP" altLang="en-US" dirty="0"/>
          </a:p>
        </p:txBody>
      </p:sp>
      <p:sp>
        <p:nvSpPr>
          <p:cNvPr id="5" name="テキスト プレースホルダー 4"/>
          <p:cNvSpPr>
            <a:spLocks noGrp="1"/>
          </p:cNvSpPr>
          <p:nvPr>
            <p:ph type="body" sz="quarter" idx="17"/>
          </p:nvPr>
        </p:nvSpPr>
        <p:spPr>
          <a:xfrm>
            <a:off x="870919" y="1084923"/>
            <a:ext cx="4111223" cy="1132155"/>
          </a:xfrm>
        </p:spPr>
        <p:txBody>
          <a:bodyPr/>
          <a:lstStyle/>
          <a:p>
            <a:r>
              <a:rPr lang="en-US" altLang="ja-JP" dirty="0" smtClean="0"/>
              <a:t>LINE</a:t>
            </a:r>
            <a:r>
              <a:rPr lang="ja-JP" altLang="en-US" dirty="0" smtClean="0"/>
              <a:t>で</a:t>
            </a:r>
            <a:r>
              <a:rPr lang="ja-JP" altLang="en-US" dirty="0"/>
              <a:t>のクーポン利用で効果的な店頭送客に</a:t>
            </a:r>
            <a:r>
              <a:rPr lang="ja-JP" altLang="en-US" dirty="0" smtClean="0"/>
              <a:t>！</a:t>
            </a:r>
            <a:endParaRPr lang="en-US" altLang="ja-JP" dirty="0" smtClean="0"/>
          </a:p>
          <a:p>
            <a:r>
              <a:rPr lang="ja-JP" altLang="en-US" dirty="0" smtClean="0"/>
              <a:t>最大</a:t>
            </a:r>
            <a:r>
              <a:rPr lang="en-US" altLang="ja-JP" dirty="0" smtClean="0"/>
              <a:t>3</a:t>
            </a:r>
            <a:r>
              <a:rPr lang="ja-JP" altLang="en-US" dirty="0" smtClean="0"/>
              <a:t>枠配信</a:t>
            </a:r>
            <a:r>
              <a:rPr lang="ja-JP" altLang="en-US" dirty="0"/>
              <a:t>、</a:t>
            </a:r>
            <a:r>
              <a:rPr lang="ja-JP" altLang="en-US" dirty="0" smtClean="0"/>
              <a:t>画像とクーポンの配信も可能に</a:t>
            </a:r>
            <a:endParaRPr lang="ja-JP" altLang="en-US" dirty="0"/>
          </a:p>
        </p:txBody>
      </p:sp>
      <p:pic>
        <p:nvPicPr>
          <p:cNvPr id="9" name="図 8"/>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grpSp>
        <p:nvGrpSpPr>
          <p:cNvPr id="49" name="図形グループ 48"/>
          <p:cNvGrpSpPr/>
          <p:nvPr/>
        </p:nvGrpSpPr>
        <p:grpSpPr>
          <a:xfrm>
            <a:off x="5115023" y="1518179"/>
            <a:ext cx="4496622" cy="3036348"/>
            <a:chOff x="5143598" y="1518179"/>
            <a:chExt cx="4496622" cy="3036348"/>
          </a:xfrm>
        </p:grpSpPr>
        <p:pic>
          <p:nvPicPr>
            <p:cNvPr id="11" name="Picture 6" descr="C:\Users\iwasakis\Desktop\[PNG]LINE_icon_2.0 (1)\[PNG]LINE_icon\LINE_icon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143598" y="3747680"/>
              <a:ext cx="806847" cy="806847"/>
            </a:xfrm>
            <a:prstGeom prst="rect">
              <a:avLst/>
            </a:prstGeom>
            <a:noFill/>
            <a:extLst>
              <a:ext uri="{909E8E84-426E-40DD-AFC4-6F175D3DCCD1}">
                <a14:hiddenFill xmlns:a14="http://schemas.microsoft.com/office/drawing/2010/main">
                  <a:solidFill>
                    <a:srgbClr val="FFFFFF"/>
                  </a:solidFill>
                </a14:hiddenFill>
              </a:ext>
            </a:extLst>
          </p:spPr>
        </p:pic>
        <p:sp>
          <p:nvSpPr>
            <p:cNvPr id="12" name="左中かっこ 11"/>
            <p:cNvSpPr/>
            <p:nvPr/>
          </p:nvSpPr>
          <p:spPr>
            <a:xfrm>
              <a:off x="5742479" y="1734243"/>
              <a:ext cx="293986" cy="2023089"/>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13" name="正方形/長方形 22"/>
            <p:cNvSpPr>
              <a:spLocks noChangeArrowheads="1"/>
            </p:cNvSpPr>
            <p:nvPr/>
          </p:nvSpPr>
          <p:spPr bwMode="auto">
            <a:xfrm>
              <a:off x="5238071" y="2594310"/>
              <a:ext cx="850151" cy="302955"/>
            </a:xfrm>
            <a:prstGeom prst="roundRect">
              <a:avLst>
                <a:gd name="adj" fmla="val 50000"/>
              </a:avLst>
            </a:prstGeom>
            <a:solidFill>
              <a:srgbClr val="4EB691"/>
            </a:solidFill>
            <a:ln>
              <a:noFill/>
            </a:ln>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lvl="0" algn="ctr" eaLnBrk="1" hangingPunct="1"/>
              <a:r>
                <a:rPr lang="en-US" altLang="ja-JP" sz="800" b="1" dirty="0">
                  <a:solidFill>
                    <a:prstClr val="white"/>
                  </a:solidFill>
                  <a:latin typeface="メイリオ" pitchFamily="50" charset="-128"/>
                  <a:ea typeface="メイリオ" pitchFamily="50" charset="-128"/>
                  <a:cs typeface="メイリオ" pitchFamily="50" charset="-128"/>
                </a:rPr>
                <a:t>1</a:t>
              </a:r>
              <a:r>
                <a:rPr lang="ja-JP" altLang="en-US" sz="800" b="1" dirty="0">
                  <a:solidFill>
                    <a:prstClr val="white"/>
                  </a:solidFill>
                  <a:latin typeface="メイリオ" pitchFamily="50" charset="-128"/>
                  <a:ea typeface="メイリオ" pitchFamily="50" charset="-128"/>
                  <a:cs typeface="メイリオ" pitchFamily="50" charset="-128"/>
                </a:rPr>
                <a:t>メッセージ</a:t>
              </a:r>
            </a:p>
          </p:txBody>
        </p:sp>
        <p:sp>
          <p:nvSpPr>
            <p:cNvPr id="15" name="二等辺三角形 50"/>
            <p:cNvSpPr/>
            <p:nvPr/>
          </p:nvSpPr>
          <p:spPr>
            <a:xfrm rot="5400000">
              <a:off x="8338598" y="2605086"/>
              <a:ext cx="346721" cy="281403"/>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16" name="Picture 6" descr="\\Fs\個人用\motekid\141221サービス資料リニューアル\デザイン\150609_01アイコン（透過）\クリア　icon_png\icon-33.png"/>
            <p:cNvPicPr>
              <a:picLocks noChangeAspect="1" noChangeArrowheads="1"/>
            </p:cNvPicPr>
            <p:nvPr/>
          </p:nvPicPr>
          <p:blipFill>
            <a:blip r:embed="rId4" cstate="email">
              <a:extLst>
                <a:ext uri="{28A0092B-C50C-407E-A947-70E740481C1C}">
                  <a14:useLocalDpi xmlns:a14="http://schemas.microsoft.com/office/drawing/2010/main"/>
                </a:ext>
              </a:extLst>
            </a:blip>
            <a:srcRect/>
            <a:stretch>
              <a:fillRect/>
            </a:stretch>
          </p:blipFill>
          <p:spPr bwMode="auto">
            <a:xfrm>
              <a:off x="8645233" y="2362725"/>
              <a:ext cx="832086" cy="832086"/>
            </a:xfrm>
            <a:prstGeom prst="rect">
              <a:avLst/>
            </a:prstGeom>
            <a:noFill/>
            <a:extLst>
              <a:ext uri="{909E8E84-426E-40DD-AFC4-6F175D3DCCD1}">
                <a14:hiddenFill xmlns:a14="http://schemas.microsoft.com/office/drawing/2010/main">
                  <a:solidFill>
                    <a:srgbClr val="FFFFFF"/>
                  </a:solidFill>
                </a14:hiddenFill>
              </a:ext>
            </a:extLst>
          </p:spPr>
        </p:pic>
        <p:sp>
          <p:nvSpPr>
            <p:cNvPr id="17" name="正方形/長方形 16"/>
            <p:cNvSpPr/>
            <p:nvPr/>
          </p:nvSpPr>
          <p:spPr>
            <a:xfrm>
              <a:off x="8603474" y="2222369"/>
              <a:ext cx="954107" cy="246221"/>
            </a:xfrm>
            <a:prstGeom prst="rect">
              <a:avLst/>
            </a:prstGeom>
            <a:solidFill>
              <a:srgbClr val="FFFFFF"/>
            </a:solidFill>
          </p:spPr>
          <p:txBody>
            <a:bodyPr wrap="none">
              <a:spAutoFit/>
            </a:bodyPr>
            <a:lstStyle/>
            <a:p>
              <a:pPr algn="ctr"/>
              <a:r>
                <a:rPr lang="ja-JP" altLang="en-US" sz="1000" b="1" dirty="0" smtClean="0">
                  <a:solidFill>
                    <a:schemeClr val="tx1">
                      <a:lumMod val="50000"/>
                      <a:lumOff val="50000"/>
                    </a:schemeClr>
                  </a:solidFill>
                  <a:latin typeface="メイリオ"/>
                  <a:cs typeface="Meiryo UI" pitchFamily="50" charset="-128"/>
                </a:rPr>
                <a:t>店頭へ誘致！</a:t>
              </a:r>
              <a:endParaRPr lang="ja-JP" altLang="en-US" sz="2400" b="1" dirty="0">
                <a:solidFill>
                  <a:schemeClr val="tx1">
                    <a:lumMod val="50000"/>
                    <a:lumOff val="50000"/>
                  </a:schemeClr>
                </a:solidFill>
              </a:endParaRPr>
            </a:p>
          </p:txBody>
        </p:sp>
        <p:sp>
          <p:nvSpPr>
            <p:cNvPr id="18" name="正方形/長方形 17"/>
            <p:cNvSpPr/>
            <p:nvPr/>
          </p:nvSpPr>
          <p:spPr>
            <a:xfrm>
              <a:off x="7085428" y="1518179"/>
              <a:ext cx="1569660" cy="276999"/>
            </a:xfrm>
            <a:prstGeom prst="rect">
              <a:avLst/>
            </a:prstGeom>
            <a:noFill/>
          </p:spPr>
          <p:txBody>
            <a:bodyPr wrap="none">
              <a:spAutoFit/>
            </a:bodyPr>
            <a:lstStyle/>
            <a:p>
              <a:pPr algn="ctr"/>
              <a:r>
                <a:rPr lang="en-US" altLang="ja-JP" sz="1200" b="1" dirty="0" smtClean="0">
                  <a:solidFill>
                    <a:schemeClr val="tx1">
                      <a:lumMod val="50000"/>
                      <a:lumOff val="50000"/>
                    </a:schemeClr>
                  </a:solidFill>
                  <a:latin typeface="+mn-ea"/>
                  <a:cs typeface="Meiryo UI" pitchFamily="50" charset="-128"/>
                </a:rPr>
                <a:t>【</a:t>
              </a:r>
              <a:r>
                <a:rPr lang="ja-JP" altLang="en-US" sz="1200" b="1" dirty="0" smtClean="0">
                  <a:solidFill>
                    <a:schemeClr val="tx1">
                      <a:lumMod val="50000"/>
                      <a:lumOff val="50000"/>
                    </a:schemeClr>
                  </a:solidFill>
                  <a:latin typeface="+mn-ea"/>
                  <a:cs typeface="Meiryo UI" pitchFamily="50" charset="-128"/>
                </a:rPr>
                <a:t>クーポンページ</a:t>
              </a:r>
              <a:r>
                <a:rPr lang="en-US" altLang="ja-JP" sz="1200" b="1" dirty="0" smtClean="0">
                  <a:solidFill>
                    <a:schemeClr val="tx1">
                      <a:lumMod val="50000"/>
                      <a:lumOff val="50000"/>
                    </a:schemeClr>
                  </a:solidFill>
                  <a:latin typeface="+mn-ea"/>
                  <a:cs typeface="Meiryo UI" pitchFamily="50" charset="-128"/>
                </a:rPr>
                <a:t>】</a:t>
              </a:r>
            </a:p>
          </p:txBody>
        </p:sp>
        <p:sp>
          <p:nvSpPr>
            <p:cNvPr id="19" name="正方形/長方形 18"/>
            <p:cNvSpPr/>
            <p:nvPr/>
          </p:nvSpPr>
          <p:spPr>
            <a:xfrm>
              <a:off x="5971898" y="1518868"/>
              <a:ext cx="1261884" cy="276999"/>
            </a:xfrm>
            <a:prstGeom prst="rect">
              <a:avLst/>
            </a:prstGeom>
            <a:noFill/>
          </p:spPr>
          <p:txBody>
            <a:bodyPr wrap="none">
              <a:spAutoFit/>
            </a:bodyPr>
            <a:lstStyle/>
            <a:p>
              <a:pPr algn="ctr"/>
              <a:r>
                <a:rPr lang="en-US" altLang="ja-JP" sz="1200" b="1" dirty="0" smtClean="0">
                  <a:solidFill>
                    <a:schemeClr val="tx1">
                      <a:lumMod val="50000"/>
                      <a:lumOff val="50000"/>
                    </a:schemeClr>
                  </a:solidFill>
                  <a:latin typeface="+mn-ea"/>
                  <a:cs typeface="Meiryo UI" pitchFamily="50" charset="-128"/>
                </a:rPr>
                <a:t>【</a:t>
              </a:r>
              <a:r>
                <a:rPr lang="ja-JP" altLang="en-US" sz="1200" b="1" dirty="0" smtClean="0">
                  <a:solidFill>
                    <a:schemeClr val="tx1">
                      <a:lumMod val="50000"/>
                      <a:lumOff val="50000"/>
                    </a:schemeClr>
                  </a:solidFill>
                  <a:latin typeface="+mn-ea"/>
                  <a:cs typeface="Meiryo UI" pitchFamily="50" charset="-128"/>
                </a:rPr>
                <a:t>メッセージ</a:t>
              </a:r>
              <a:r>
                <a:rPr lang="en-US" altLang="ja-JP" sz="1200" b="1" dirty="0" smtClean="0">
                  <a:solidFill>
                    <a:schemeClr val="tx1">
                      <a:lumMod val="50000"/>
                      <a:lumOff val="50000"/>
                    </a:schemeClr>
                  </a:solidFill>
                  <a:latin typeface="+mn-ea"/>
                  <a:cs typeface="Meiryo UI" pitchFamily="50" charset="-128"/>
                </a:rPr>
                <a:t>】</a:t>
              </a:r>
            </a:p>
          </p:txBody>
        </p:sp>
        <p:grpSp>
          <p:nvGrpSpPr>
            <p:cNvPr id="21" name="グループ化 90"/>
            <p:cNvGrpSpPr/>
            <p:nvPr/>
          </p:nvGrpSpPr>
          <p:grpSpPr>
            <a:xfrm>
              <a:off x="6060454" y="1778570"/>
              <a:ext cx="1050185" cy="1869034"/>
              <a:chOff x="1026842" y="2281963"/>
              <a:chExt cx="1366119" cy="2253366"/>
            </a:xfrm>
          </p:grpSpPr>
          <p:pic>
            <p:nvPicPr>
              <p:cNvPr id="3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t="1" b="50833"/>
              <a:stretch/>
            </p:blipFill>
            <p:spPr bwMode="auto">
              <a:xfrm>
                <a:off x="1026845" y="2281963"/>
                <a:ext cx="1366116" cy="15125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3" name="正方形/長方形 32"/>
              <p:cNvSpPr/>
              <p:nvPr/>
            </p:nvSpPr>
            <p:spPr>
              <a:xfrm>
                <a:off x="1275676" y="2610956"/>
                <a:ext cx="779797" cy="1100214"/>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4"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285201" y="2737955"/>
                <a:ext cx="684402" cy="64359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5"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37576" y="2598876"/>
                <a:ext cx="696231" cy="1151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6" name="テキスト ボックス 35"/>
              <p:cNvSpPr txBox="1"/>
              <p:nvPr/>
            </p:nvSpPr>
            <p:spPr>
              <a:xfrm>
                <a:off x="1231244" y="3400097"/>
                <a:ext cx="771895" cy="296852"/>
              </a:xfrm>
              <a:prstGeom prst="rect">
                <a:avLst/>
              </a:prstGeom>
              <a:solidFill>
                <a:schemeClr val="bg1"/>
              </a:solidFill>
            </p:spPr>
            <p:txBody>
              <a:bodyPr wrap="square" rtlCol="0">
                <a:spAutoFit/>
              </a:bodyPr>
              <a:lstStyle/>
              <a:p>
                <a:r>
                  <a:rPr lang="en-US" altLang="ja-JP" sz="500" u="sng" dirty="0">
                    <a:solidFill>
                      <a:schemeClr val="tx2"/>
                    </a:solidFill>
                    <a:latin typeface="+mn-ea"/>
                  </a:rPr>
                  <a:t>http://s.cosme.net/</a:t>
                </a:r>
                <a:endParaRPr kumimoji="1" lang="ja-JP" altLang="en-US" sz="500" u="sng" dirty="0">
                  <a:solidFill>
                    <a:schemeClr val="tx2"/>
                  </a:solidFill>
                  <a:latin typeface="+mn-ea"/>
                </a:endParaRPr>
              </a:p>
            </p:txBody>
          </p:sp>
          <p:sp>
            <p:nvSpPr>
              <p:cNvPr id="37" name="正方形/長方形 36"/>
              <p:cNvSpPr/>
              <p:nvPr/>
            </p:nvSpPr>
            <p:spPr>
              <a:xfrm>
                <a:off x="1026842" y="3766666"/>
                <a:ext cx="1366115" cy="768663"/>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38" name="Picture 3" descr="C:\Users\nagasawar\Desktop\無題2.png"/>
              <p:cNvPicPr>
                <a:picLocks noChangeAspect="1" noChangeArrowheads="1"/>
              </p:cNvPicPr>
              <p:nvPr/>
            </p:nvPicPr>
            <p:blipFill rotWithShape="1">
              <a:blip r:embed="rId8">
                <a:extLst>
                  <a:ext uri="{28A0092B-C50C-407E-A947-70E740481C1C}">
                    <a14:useLocalDpi xmlns:a14="http://schemas.microsoft.com/office/drawing/2010/main" val="0"/>
                  </a:ext>
                </a:extLst>
              </a:blip>
              <a:srcRect l="4085" t="7312" r="4248" b="3595"/>
              <a:stretch/>
            </p:blipFill>
            <p:spPr bwMode="auto">
              <a:xfrm>
                <a:off x="1039234" y="3787710"/>
                <a:ext cx="166907" cy="162221"/>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4" descr="C:\Users\nagasawar\Desktop\無題3.png"/>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1266154" y="3811023"/>
                <a:ext cx="418871" cy="46199"/>
              </a:xfrm>
              <a:prstGeom prst="rect">
                <a:avLst/>
              </a:prstGeom>
              <a:noFill/>
              <a:extLst>
                <a:ext uri="{909E8E84-426E-40DD-AFC4-6F175D3DCCD1}">
                  <a14:hiddenFill xmlns:a14="http://schemas.microsoft.com/office/drawing/2010/main">
                    <a:solidFill>
                      <a:srgbClr val="FFFFFF"/>
                    </a:solidFill>
                  </a14:hiddenFill>
                </a:ext>
              </a:extLst>
            </p:spPr>
          </p:pic>
          <p:pic>
            <p:nvPicPr>
              <p:cNvPr id="40" name="Picture 7" descr="C:\Users\nagasawar\Desktop\無題.png"/>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1218996" y="3889501"/>
                <a:ext cx="932057" cy="590940"/>
              </a:xfrm>
              <a:prstGeom prst="rect">
                <a:avLst/>
              </a:prstGeom>
              <a:noFill/>
              <a:extLst>
                <a:ext uri="{909E8E84-426E-40DD-AFC4-6F175D3DCCD1}">
                  <a14:hiddenFill xmlns:a14="http://schemas.microsoft.com/office/drawing/2010/main">
                    <a:solidFill>
                      <a:srgbClr val="FFFFFF"/>
                    </a:solidFill>
                  </a14:hiddenFill>
                </a:ext>
              </a:extLst>
            </p:spPr>
          </p:pic>
          <p:sp>
            <p:nvSpPr>
              <p:cNvPr id="41" name="正方形/長方形 40"/>
              <p:cNvSpPr/>
              <p:nvPr/>
            </p:nvSpPr>
            <p:spPr>
              <a:xfrm>
                <a:off x="1200401" y="3961172"/>
                <a:ext cx="45719" cy="519269"/>
              </a:xfrm>
              <a:prstGeom prst="rect">
                <a:avLst/>
              </a:prstGeom>
              <a:solidFill>
                <a:srgbClr val="90C1E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42" name="正方形/長方形 41"/>
              <p:cNvSpPr/>
              <p:nvPr/>
            </p:nvSpPr>
            <p:spPr>
              <a:xfrm>
                <a:off x="1231244" y="3889836"/>
                <a:ext cx="919810" cy="590604"/>
              </a:xfrm>
              <a:prstGeom prst="rect">
                <a:avLst/>
              </a:prstGeom>
              <a:noFill/>
              <a:ln w="28575">
                <a:solidFill>
                  <a:srgbClr val="FF0000"/>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grpSp>
        <p:sp>
          <p:nvSpPr>
            <p:cNvPr id="22" name="二等辺三角形 115"/>
            <p:cNvSpPr/>
            <p:nvPr/>
          </p:nvSpPr>
          <p:spPr>
            <a:xfrm rot="5400000">
              <a:off x="6995416" y="3290886"/>
              <a:ext cx="346721" cy="281403"/>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pic>
          <p:nvPicPr>
            <p:cNvPr id="23" name="図 22"/>
            <p:cNvPicPr>
              <a:picLocks noChangeAspect="1"/>
            </p:cNvPicPr>
            <p:nvPr/>
          </p:nvPicPr>
          <p:blipFill>
            <a:blip r:embed="rId11" cstate="email">
              <a:extLst>
                <a:ext uri="{28A0092B-C50C-407E-A947-70E740481C1C}">
                  <a14:useLocalDpi xmlns:a14="http://schemas.microsoft.com/office/drawing/2010/main"/>
                </a:ext>
              </a:extLst>
            </a:blip>
            <a:stretch>
              <a:fillRect/>
            </a:stretch>
          </p:blipFill>
          <p:spPr>
            <a:xfrm>
              <a:off x="5842543" y="3648193"/>
              <a:ext cx="1252658" cy="900721"/>
            </a:xfrm>
            <a:prstGeom prst="rect">
              <a:avLst/>
            </a:prstGeom>
          </p:spPr>
        </p:pic>
        <p:pic>
          <p:nvPicPr>
            <p:cNvPr id="24" name="Picture 2" descr="C:\Users\iwasakis\Downloads\icon-54.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1849739">
              <a:off x="6771488" y="3981937"/>
              <a:ext cx="536147" cy="536147"/>
            </a:xfrm>
            <a:prstGeom prst="rect">
              <a:avLst/>
            </a:prstGeom>
            <a:noFill/>
            <a:extLst>
              <a:ext uri="{909E8E84-426E-40DD-AFC4-6F175D3DCCD1}">
                <a14:hiddenFill xmlns:a14="http://schemas.microsoft.com/office/drawing/2010/main">
                  <a:solidFill>
                    <a:srgbClr val="FFFFFF"/>
                  </a:solidFill>
                </a14:hiddenFill>
              </a:ext>
            </a:extLst>
          </p:spPr>
        </p:pic>
        <p:pic>
          <p:nvPicPr>
            <p:cNvPr id="25" name="図 24"/>
            <p:cNvPicPr>
              <a:picLocks noChangeAspect="1"/>
            </p:cNvPicPr>
            <p:nvPr/>
          </p:nvPicPr>
          <p:blipFill rotWithShape="1">
            <a:blip r:embed="rId13" cstate="email">
              <a:extLst>
                <a:ext uri="{BEBA8EAE-BF5A-486C-A8C5-ECC9F3942E4B}">
                  <a14:imgProps xmlns:a14="http://schemas.microsoft.com/office/drawing/2010/main">
                    <a14:imgLayer r:embed="rId14">
                      <a14:imgEffect>
                        <a14:backgroundRemoval t="0" b="100000" l="0" r="100000">
                          <a14:backgroundMark x1="69841" y1="20879" x2="69841" y2="20879"/>
                          <a14:backgroundMark x1="66667" y1="17582" x2="70635" y2="82418"/>
                          <a14:backgroundMark x1="61905" y1="25275" x2="67460" y2="81319"/>
                          <a14:backgroundMark x1="63492" y1="61538" x2="63492" y2="65934"/>
                          <a14:backgroundMark x1="63492" y1="68132" x2="66667" y2="72527"/>
                        </a14:backgroundRemoval>
                      </a14:imgEffect>
                    </a14:imgLayer>
                  </a14:imgProps>
                </a:ext>
                <a:ext uri="{28A0092B-C50C-407E-A947-70E740481C1C}">
                  <a14:useLocalDpi xmlns:a14="http://schemas.microsoft.com/office/drawing/2010/main"/>
                </a:ext>
              </a:extLst>
            </a:blip>
            <a:srcRect r="27610"/>
            <a:stretch/>
          </p:blipFill>
          <p:spPr>
            <a:xfrm>
              <a:off x="9051952" y="2849941"/>
              <a:ext cx="588268" cy="584323"/>
            </a:xfrm>
            <a:prstGeom prst="rect">
              <a:avLst/>
            </a:prstGeom>
          </p:spPr>
        </p:pic>
        <p:pic>
          <p:nvPicPr>
            <p:cNvPr id="26" name="Picture 2" descr="C:\Users\iwasakis\Downloads\icon-54.png"/>
            <p:cNvPicPr>
              <a:picLocks noChangeAspect="1" noChangeArrowheads="1"/>
            </p:cNvPicPr>
            <p:nvPr/>
          </p:nvPicPr>
          <p:blipFill>
            <a:blip r:embed="rId12" cstate="email">
              <a:extLst>
                <a:ext uri="{28A0092B-C50C-407E-A947-70E740481C1C}">
                  <a14:useLocalDpi xmlns:a14="http://schemas.microsoft.com/office/drawing/2010/main"/>
                </a:ext>
              </a:extLst>
            </a:blip>
            <a:srcRect/>
            <a:stretch>
              <a:fillRect/>
            </a:stretch>
          </p:blipFill>
          <p:spPr bwMode="auto">
            <a:xfrm rot="20290676">
              <a:off x="9097124" y="3188831"/>
              <a:ext cx="213413" cy="213413"/>
            </a:xfrm>
            <a:prstGeom prst="rect">
              <a:avLst/>
            </a:prstGeom>
            <a:noFill/>
            <a:extLst>
              <a:ext uri="{909E8E84-426E-40DD-AFC4-6F175D3DCCD1}">
                <a14:hiddenFill xmlns:a14="http://schemas.microsoft.com/office/drawing/2010/main">
                  <a:solidFill>
                    <a:srgbClr val="FFFFFF"/>
                  </a:solidFill>
                </a14:hiddenFill>
              </a:ext>
            </a:extLst>
          </p:spPr>
        </p:pic>
        <p:pic>
          <p:nvPicPr>
            <p:cNvPr id="30" name="Picture 4"/>
            <p:cNvPicPr>
              <a:picLocks noChangeAspect="1" noChangeArrowheads="1"/>
            </p:cNvPicPr>
            <p:nvPr/>
          </p:nvPicPr>
          <p:blipFill rotWithShape="1">
            <a:blip r:embed="rId15">
              <a:extLst>
                <a:ext uri="{28A0092B-C50C-407E-A947-70E740481C1C}">
                  <a14:useLocalDpi xmlns:a14="http://schemas.microsoft.com/office/drawing/2010/main" val="0"/>
                </a:ext>
              </a:extLst>
            </a:blip>
            <a:srcRect t="821" r="4407"/>
            <a:stretch/>
          </p:blipFill>
          <p:spPr bwMode="auto">
            <a:xfrm>
              <a:off x="7302176" y="1732650"/>
              <a:ext cx="1136165" cy="198853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1" name="Picture 5"/>
            <p:cNvPicPr>
              <a:picLocks noChangeAspect="1" noChangeArrowheads="1"/>
            </p:cNvPicPr>
            <p:nvPr/>
          </p:nvPicPr>
          <p:blipFill rotWithShape="1">
            <a:blip r:embed="rId16">
              <a:extLst>
                <a:ext uri="{28A0092B-C50C-407E-A947-70E740481C1C}">
                  <a14:useLocalDpi xmlns:a14="http://schemas.microsoft.com/office/drawing/2010/main" val="0"/>
                </a:ext>
              </a:extLst>
            </a:blip>
            <a:srcRect t="17994" r="2064"/>
            <a:stretch/>
          </p:blipFill>
          <p:spPr bwMode="auto">
            <a:xfrm>
              <a:off x="6060455" y="1805801"/>
              <a:ext cx="1022484" cy="93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graphicFrame>
        <p:nvGraphicFramePr>
          <p:cNvPr id="46" name="表 45"/>
          <p:cNvGraphicFramePr>
            <a:graphicFrameLocks noGrp="1"/>
          </p:cNvGraphicFramePr>
          <p:nvPr>
            <p:extLst>
              <p:ext uri="{D42A27DB-BD31-4B8C-83A1-F6EECF244321}">
                <p14:modId xmlns:p14="http://schemas.microsoft.com/office/powerpoint/2010/main" val="408221615"/>
              </p:ext>
            </p:extLst>
          </p:nvPr>
        </p:nvGraphicFramePr>
        <p:xfrm>
          <a:off x="276225" y="2506251"/>
          <a:ext cx="4705917" cy="4061760"/>
        </p:xfrm>
        <a:graphic>
          <a:graphicData uri="http://schemas.openxmlformats.org/drawingml/2006/table">
            <a:tbl>
              <a:tblPr firstRow="1" bandRow="1">
                <a:tableStyleId>{5C22544A-7EE6-4342-B048-85BDC9FD1C3A}</a:tableStyleId>
              </a:tblPr>
              <a:tblGrid>
                <a:gridCol w="1238699"/>
                <a:gridCol w="3467218"/>
              </a:tblGrid>
              <a:tr h="190018">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内容</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メッセージ投稿</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790866">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配信形式</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1" dirty="0" smtClean="0">
                          <a:solidFill>
                            <a:schemeClr val="tx1">
                              <a:lumMod val="65000"/>
                              <a:lumOff val="35000"/>
                            </a:schemeClr>
                          </a:solidFill>
                          <a:latin typeface="+mn-ea"/>
                          <a:ea typeface="+mn-ea"/>
                          <a:cs typeface="Meiryo UI" panose="020B0604030504040204" pitchFamily="50" charset="-128"/>
                        </a:rPr>
                        <a:t>＜メッセージ</a:t>
                      </a:r>
                      <a:r>
                        <a:rPr kumimoji="1" lang="en-US" altLang="ja-JP" sz="800" b="1" dirty="0" smtClean="0">
                          <a:solidFill>
                            <a:schemeClr val="tx1">
                              <a:lumMod val="65000"/>
                              <a:lumOff val="35000"/>
                            </a:schemeClr>
                          </a:solidFill>
                          <a:latin typeface="+mn-ea"/>
                          <a:ea typeface="+mn-ea"/>
                          <a:cs typeface="Meiryo UI" panose="020B0604030504040204" pitchFamily="50" charset="-128"/>
                        </a:rPr>
                        <a:t>2</a:t>
                      </a:r>
                      <a:r>
                        <a:rPr kumimoji="1" lang="ja-JP" altLang="en-US" sz="800" b="1" dirty="0" smtClean="0">
                          <a:solidFill>
                            <a:schemeClr val="tx1">
                              <a:lumMod val="65000"/>
                              <a:lumOff val="35000"/>
                            </a:schemeClr>
                          </a:solidFill>
                          <a:latin typeface="+mn-ea"/>
                          <a:ea typeface="+mn-ea"/>
                          <a:cs typeface="Meiryo UI" panose="020B0604030504040204" pitchFamily="50" charset="-128"/>
                        </a:rPr>
                        <a:t>枠送信＞</a:t>
                      </a:r>
                      <a:endParaRPr kumimoji="1" lang="en-US" altLang="ja-JP" sz="800" b="1"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　テキスト１枠＋クーポン</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枠＋クーポンページ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　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枠＋クーポンページ</a:t>
                      </a:r>
                      <a:endParaRPr kumimoji="1" lang="en-US" altLang="ja-JP" sz="800" b="1"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1" dirty="0" smtClean="0">
                          <a:solidFill>
                            <a:schemeClr val="tx1">
                              <a:lumMod val="65000"/>
                              <a:lumOff val="35000"/>
                            </a:schemeClr>
                          </a:solidFill>
                          <a:latin typeface="+mn-ea"/>
                          <a:ea typeface="+mn-ea"/>
                          <a:cs typeface="Meiryo UI" panose="020B0604030504040204" pitchFamily="50" charset="-128"/>
                        </a:rPr>
                        <a:t>＜メッセージ</a:t>
                      </a:r>
                      <a:r>
                        <a:rPr kumimoji="1" lang="en-US" altLang="ja-JP" sz="800" b="1" dirty="0" smtClean="0">
                          <a:solidFill>
                            <a:schemeClr val="tx1">
                              <a:lumMod val="65000"/>
                              <a:lumOff val="35000"/>
                            </a:schemeClr>
                          </a:solidFill>
                          <a:latin typeface="+mn-ea"/>
                          <a:ea typeface="+mn-ea"/>
                          <a:cs typeface="Meiryo UI" panose="020B0604030504040204" pitchFamily="50" charset="-128"/>
                        </a:rPr>
                        <a:t>3</a:t>
                      </a:r>
                      <a:r>
                        <a:rPr kumimoji="1" lang="ja-JP" altLang="en-US" sz="800" b="1" dirty="0" smtClean="0">
                          <a:solidFill>
                            <a:schemeClr val="tx1">
                              <a:lumMod val="65000"/>
                              <a:lumOff val="35000"/>
                            </a:schemeClr>
                          </a:solidFill>
                          <a:latin typeface="+mn-ea"/>
                          <a:ea typeface="+mn-ea"/>
                          <a:cs typeface="Meiryo UI" panose="020B0604030504040204" pitchFamily="50" charset="-128"/>
                        </a:rPr>
                        <a:t>枠送信＞</a:t>
                      </a:r>
                      <a:endParaRPr kumimoji="1" lang="en-US" altLang="ja-JP" sz="800" b="1"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　テキスト</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枠＋クーポンページ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　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2</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枠＋クーポンページ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8952">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配信日時</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お申込み時に配信希望</a:t>
                      </a:r>
                      <a:r>
                        <a:rPr kumimoji="1" lang="ja-JP" altLang="en-US" sz="800" b="0" u="sng" dirty="0" smtClean="0">
                          <a:solidFill>
                            <a:srgbClr val="FF0000"/>
                          </a:solidFill>
                          <a:latin typeface="+mn-ea"/>
                          <a:ea typeface="+mn-ea"/>
                          <a:cs typeface="Meiryo UI" panose="020B0604030504040204" pitchFamily="50" charset="-128"/>
                        </a:rPr>
                        <a:t>日時</a:t>
                      </a:r>
                      <a:r>
                        <a:rPr kumimoji="1" lang="ja-JP" altLang="en-US" sz="800" b="0" dirty="0" smtClean="0">
                          <a:solidFill>
                            <a:schemeClr val="tx1">
                              <a:lumMod val="65000"/>
                              <a:lumOff val="35000"/>
                            </a:schemeClr>
                          </a:solidFill>
                          <a:latin typeface="+mn-ea"/>
                          <a:ea typeface="+mn-ea"/>
                          <a:cs typeface="Meiryo UI" panose="020B0604030504040204" pitchFamily="50" charset="-128"/>
                        </a:rPr>
                        <a:t>をご記載ください。</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n-cs"/>
                        </a:rPr>
                        <a:t>時間についての指定がない場合は</a:t>
                      </a:r>
                      <a:r>
                        <a:rPr kumimoji="1" lang="en-US" altLang="ja-JP" sz="800" b="0" kern="1200" dirty="0" smtClean="0">
                          <a:solidFill>
                            <a:schemeClr val="tx1">
                              <a:lumMod val="65000"/>
                              <a:lumOff val="35000"/>
                            </a:schemeClr>
                          </a:solidFill>
                          <a:latin typeface="+mn-ea"/>
                          <a:ea typeface="+mn-ea"/>
                          <a:cs typeface="+mn-cs"/>
                        </a:rPr>
                        <a:t>17</a:t>
                      </a:r>
                      <a:r>
                        <a:rPr kumimoji="1" lang="ja-JP" altLang="en-US" sz="800" b="0" kern="1200" dirty="0" smtClean="0">
                          <a:solidFill>
                            <a:schemeClr val="tx1">
                              <a:lumMod val="65000"/>
                              <a:lumOff val="35000"/>
                            </a:schemeClr>
                          </a:solidFill>
                          <a:latin typeface="+mn-ea"/>
                          <a:ea typeface="+mn-ea"/>
                          <a:cs typeface="+mn-cs"/>
                        </a:rPr>
                        <a:t>時の配信とさせていただきます。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（配信日につきましては、ご希望に添えない場合がございます。）</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8952">
                <a:tc>
                  <a:txBody>
                    <a:bodyPr/>
                    <a:lstStyle/>
                    <a:p>
                      <a:pPr marL="0" marR="0" indent="0" algn="ctr"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クリエイティブ</a:t>
                      </a:r>
                      <a:r>
                        <a:rPr kumimoji="1" lang="en-US" altLang="ja-JP" sz="800" b="0" dirty="0" smtClean="0">
                          <a:solidFill>
                            <a:schemeClr val="tx1">
                              <a:lumMod val="65000"/>
                              <a:lumOff val="35000"/>
                            </a:schemeClr>
                          </a:solidFill>
                          <a:latin typeface="+mn-ea"/>
                          <a:ea typeface="+mn-ea"/>
                          <a:cs typeface="Meiryo UI" panose="020B0604030504040204" pitchFamily="50" charset="-128"/>
                        </a:rPr>
                        <a:t/>
                      </a:r>
                      <a:br>
                        <a:rPr kumimoji="1" lang="en-US" altLang="ja-JP" sz="800" b="0" dirty="0" smtClean="0">
                          <a:solidFill>
                            <a:schemeClr val="tx1">
                              <a:lumMod val="65000"/>
                              <a:lumOff val="35000"/>
                            </a:schemeClr>
                          </a:solidFill>
                          <a:latin typeface="+mn-ea"/>
                          <a:ea typeface="+mn-ea"/>
                          <a:cs typeface="Meiryo UI" panose="020B0604030504040204" pitchFamily="50" charset="-128"/>
                        </a:rPr>
                      </a:br>
                      <a:r>
                        <a:rPr kumimoji="1" lang="ja-JP" altLang="en-US" sz="800" b="0" dirty="0" smtClean="0">
                          <a:solidFill>
                            <a:schemeClr val="tx1">
                              <a:lumMod val="65000"/>
                              <a:lumOff val="35000"/>
                            </a:schemeClr>
                          </a:solidFill>
                          <a:latin typeface="+mn-ea"/>
                          <a:ea typeface="+mn-ea"/>
                          <a:cs typeface="Meiryo UI" panose="020B0604030504040204" pitchFamily="50" charset="-128"/>
                        </a:rPr>
                        <a:t>（メッセージ）</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lvl="0" indent="0" algn="l">
                        <a:buFontTx/>
                        <a:buNone/>
                      </a:pPr>
                      <a:r>
                        <a:rPr kumimoji="1" lang="ja-JP" altLang="en-US" sz="800" b="0" dirty="0" smtClean="0">
                          <a:solidFill>
                            <a:schemeClr val="tx1">
                              <a:lumMod val="65000"/>
                              <a:lumOff val="35000"/>
                            </a:schemeClr>
                          </a:solidFill>
                          <a:latin typeface="+mn-ea"/>
                          <a:ea typeface="+mn-ea"/>
                        </a:rPr>
                        <a:t>・画像の分割は不可（詳細は次のページを参照ください）</a:t>
                      </a:r>
                      <a:endParaRPr kumimoji="1" lang="en-US" altLang="ja-JP" sz="800" b="0" dirty="0" smtClean="0">
                        <a:solidFill>
                          <a:schemeClr val="tx1">
                            <a:lumMod val="65000"/>
                            <a:lumOff val="35000"/>
                          </a:schemeClr>
                        </a:solidFill>
                        <a:latin typeface="+mn-ea"/>
                        <a:ea typeface="+mn-ea"/>
                      </a:endParaRPr>
                    </a:p>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枚　横</a:t>
                      </a:r>
                      <a:r>
                        <a:rPr kumimoji="1" lang="en-US" altLang="ja-JP" sz="800" b="0" dirty="0" smtClean="0">
                          <a:solidFill>
                            <a:schemeClr val="tx1">
                              <a:lumMod val="65000"/>
                              <a:lumOff val="35000"/>
                            </a:schemeClr>
                          </a:solidFill>
                          <a:latin typeface="+mn-ea"/>
                          <a:ea typeface="+mn-ea"/>
                          <a:cs typeface="Meiryo UI" panose="020B0604030504040204" pitchFamily="50" charset="-128"/>
                        </a:rPr>
                        <a:t>1040×</a:t>
                      </a:r>
                      <a:r>
                        <a:rPr kumimoji="1" lang="ja-JP" altLang="en-US" sz="800" b="0" dirty="0" smtClean="0">
                          <a:solidFill>
                            <a:schemeClr val="tx1">
                              <a:lumMod val="65000"/>
                              <a:lumOff val="35000"/>
                            </a:schemeClr>
                          </a:solidFill>
                          <a:latin typeface="+mn-ea"/>
                          <a:ea typeface="+mn-ea"/>
                          <a:cs typeface="Meiryo UI" panose="020B0604030504040204" pitchFamily="50" charset="-128"/>
                        </a:rPr>
                        <a:t>縦</a:t>
                      </a:r>
                      <a:r>
                        <a:rPr kumimoji="1" lang="en-US" altLang="ja-JP" sz="800" b="0" dirty="0" smtClean="0">
                          <a:solidFill>
                            <a:schemeClr val="tx1">
                              <a:lumMod val="65000"/>
                              <a:lumOff val="35000"/>
                            </a:schemeClr>
                          </a:solidFill>
                          <a:latin typeface="+mn-ea"/>
                          <a:ea typeface="+mn-ea"/>
                          <a:cs typeface="Meiryo UI" panose="020B0604030504040204" pitchFamily="50" charset="-128"/>
                        </a:rPr>
                        <a:t>1040pix</a:t>
                      </a:r>
                      <a:r>
                        <a:rPr kumimoji="1" lang="ja-JP" altLang="en-US" sz="800" b="0" dirty="0" smtClean="0">
                          <a:solidFill>
                            <a:schemeClr val="tx1">
                              <a:lumMod val="65000"/>
                              <a:lumOff val="35000"/>
                            </a:schemeClr>
                          </a:solidFill>
                          <a:latin typeface="+mn-ea"/>
                          <a:ea typeface="+mn-ea"/>
                          <a:cs typeface="Meiryo UI" panose="020B0604030504040204" pitchFamily="50" charset="-128"/>
                        </a:rPr>
                        <a:t>（固定）　容量</a:t>
                      </a:r>
                      <a:r>
                        <a:rPr kumimoji="1" lang="en-US" altLang="ja-JP" sz="800" b="0" dirty="0" smtClean="0">
                          <a:solidFill>
                            <a:schemeClr val="tx1">
                              <a:lumMod val="65000"/>
                              <a:lumOff val="35000"/>
                            </a:schemeClr>
                          </a:solidFill>
                          <a:latin typeface="+mn-ea"/>
                          <a:ea typeface="+mn-ea"/>
                          <a:cs typeface="Meiryo UI" panose="020B0604030504040204" pitchFamily="50" charset="-128"/>
                        </a:rPr>
                        <a:t>500KB</a:t>
                      </a:r>
                      <a:r>
                        <a:rPr kumimoji="1" lang="ja-JP" altLang="en-US" sz="800" b="0" dirty="0" smtClean="0">
                          <a:solidFill>
                            <a:schemeClr val="tx1">
                              <a:lumMod val="65000"/>
                              <a:lumOff val="35000"/>
                            </a:schemeClr>
                          </a:solidFill>
                          <a:latin typeface="+mn-ea"/>
                          <a:ea typeface="+mn-ea"/>
                          <a:cs typeface="Meiryo UI" panose="020B0604030504040204" pitchFamily="50" charset="-128"/>
                        </a:rPr>
                        <a:t>以内</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lumMod val="65000"/>
                              <a:lumOff val="35000"/>
                            </a:schemeClr>
                          </a:solidFill>
                          <a:latin typeface="+mn-ea"/>
                          <a:ea typeface="+mn-ea"/>
                        </a:rPr>
                        <a:t>　ファイル形式　</a:t>
                      </a:r>
                      <a:r>
                        <a:rPr kumimoji="1" lang="en-US" altLang="ja-JP" sz="800" b="0" dirty="0" smtClean="0">
                          <a:solidFill>
                            <a:schemeClr val="tx1">
                              <a:lumMod val="65000"/>
                              <a:lumOff val="35000"/>
                            </a:schemeClr>
                          </a:solidFill>
                          <a:latin typeface="+mn-ea"/>
                          <a:ea typeface="+mn-ea"/>
                        </a:rPr>
                        <a:t>JPG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PNG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GIF</a:t>
                      </a:r>
                      <a:r>
                        <a:rPr kumimoji="1" lang="ja-JP" altLang="en-US" sz="800" b="0" dirty="0" smtClean="0">
                          <a:solidFill>
                            <a:schemeClr val="tx1">
                              <a:lumMod val="65000"/>
                              <a:lumOff val="35000"/>
                            </a:schemeClr>
                          </a:solidFill>
                          <a:latin typeface="+mn-ea"/>
                          <a:ea typeface="+mn-ea"/>
                        </a:rPr>
                        <a:t>は不可）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548419">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クーポンページ</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・テキスト（①説明文　②使用方法　③注意事項など必要に応じて）</a:t>
                      </a: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・クーポン使用可能回数：「１回限り・何度も使用可能」を選択可</a:t>
                      </a: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・クーポンの共有（する・しない）を選択可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・画像：横</a:t>
                      </a:r>
                      <a:r>
                        <a:rPr kumimoji="1" lang="en-US" altLang="ja-JP" sz="800" b="0" dirty="0" smtClean="0">
                          <a:solidFill>
                            <a:schemeClr val="tx1">
                              <a:lumMod val="65000"/>
                              <a:lumOff val="35000"/>
                            </a:schemeClr>
                          </a:solidFill>
                          <a:latin typeface="+mn-ea"/>
                          <a:ea typeface="+mn-ea"/>
                          <a:cs typeface="Meiryo UI" panose="020B0604030504040204" pitchFamily="50" charset="-128"/>
                        </a:rPr>
                        <a:t>1040×</a:t>
                      </a:r>
                      <a:r>
                        <a:rPr kumimoji="1" lang="ja-JP" altLang="en-US" sz="800" b="0" dirty="0" smtClean="0">
                          <a:solidFill>
                            <a:schemeClr val="tx1">
                              <a:lumMod val="65000"/>
                              <a:lumOff val="35000"/>
                            </a:schemeClr>
                          </a:solidFill>
                          <a:latin typeface="+mn-ea"/>
                          <a:ea typeface="+mn-ea"/>
                          <a:cs typeface="Meiryo UI" panose="020B0604030504040204" pitchFamily="50" charset="-128"/>
                        </a:rPr>
                        <a:t>縦</a:t>
                      </a:r>
                      <a:r>
                        <a:rPr kumimoji="1" lang="en-US" altLang="ja-JP" sz="800" b="0" dirty="0" smtClean="0">
                          <a:solidFill>
                            <a:schemeClr val="tx1">
                              <a:lumMod val="65000"/>
                              <a:lumOff val="35000"/>
                            </a:schemeClr>
                          </a:solidFill>
                          <a:latin typeface="+mn-ea"/>
                          <a:ea typeface="+mn-ea"/>
                          <a:cs typeface="Meiryo UI" panose="020B0604030504040204" pitchFamily="50" charset="-128"/>
                        </a:rPr>
                        <a:t>1040pix</a:t>
                      </a:r>
                      <a:r>
                        <a:rPr kumimoji="1" lang="ja-JP" altLang="en-US" sz="800" b="0" dirty="0" smtClean="0">
                          <a:solidFill>
                            <a:schemeClr val="tx1">
                              <a:lumMod val="65000"/>
                              <a:lumOff val="35000"/>
                            </a:schemeClr>
                          </a:solidFill>
                          <a:latin typeface="+mn-ea"/>
                          <a:ea typeface="+mn-ea"/>
                          <a:cs typeface="Meiryo UI" panose="020B0604030504040204" pitchFamily="50" charset="-128"/>
                        </a:rPr>
                        <a:t>（固定）　容量</a:t>
                      </a:r>
                      <a:r>
                        <a:rPr kumimoji="1" lang="en-US" altLang="ja-JP" sz="800" b="0" dirty="0" smtClean="0">
                          <a:solidFill>
                            <a:schemeClr val="tx1">
                              <a:lumMod val="65000"/>
                              <a:lumOff val="35000"/>
                            </a:schemeClr>
                          </a:solidFill>
                          <a:latin typeface="+mn-ea"/>
                          <a:ea typeface="+mn-ea"/>
                          <a:cs typeface="Meiryo UI" panose="020B0604030504040204" pitchFamily="50" charset="-128"/>
                        </a:rPr>
                        <a:t>500KB</a:t>
                      </a:r>
                      <a:r>
                        <a:rPr kumimoji="1" lang="ja-JP" altLang="en-US" sz="800" b="0" dirty="0" smtClean="0">
                          <a:solidFill>
                            <a:schemeClr val="tx1">
                              <a:lumMod val="65000"/>
                              <a:lumOff val="35000"/>
                            </a:schemeClr>
                          </a:solidFill>
                          <a:latin typeface="+mn-ea"/>
                          <a:ea typeface="+mn-ea"/>
                          <a:cs typeface="Meiryo UI" panose="020B0604030504040204" pitchFamily="50" charset="-128"/>
                        </a:rPr>
                        <a:t>以内、</a:t>
                      </a:r>
                      <a:r>
                        <a:rPr kumimoji="1" lang="en-US" altLang="ja-JP" sz="800" b="0" dirty="0" smtClean="0">
                          <a:solidFill>
                            <a:schemeClr val="tx1">
                              <a:lumMod val="65000"/>
                              <a:lumOff val="35000"/>
                            </a:schemeClr>
                          </a:solidFill>
                          <a:latin typeface="+mn-ea"/>
                          <a:ea typeface="+mn-ea"/>
                        </a:rPr>
                        <a:t>JPG/PNG</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8952">
                <a:tc>
                  <a:txBody>
                    <a:bodyPr/>
                    <a:lstStyle/>
                    <a:p>
                      <a:pPr algn="ct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リンク</a:t>
                      </a:r>
                      <a:endParaRPr kumimoji="1" lang="ja-JP" altLang="en-US" sz="800" b="0" kern="120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kern="1200" dirty="0" smtClean="0">
                          <a:solidFill>
                            <a:schemeClr val="tx1">
                              <a:lumMod val="65000"/>
                              <a:lumOff val="35000"/>
                            </a:schemeClr>
                          </a:solidFill>
                          <a:latin typeface="+mn-ea"/>
                          <a:ea typeface="メイリオ"/>
                          <a:cs typeface="+mn-cs"/>
                        </a:rPr>
                        <a:t>・</a:t>
                      </a:r>
                      <a:r>
                        <a:rPr kumimoji="1" lang="en-US" altLang="ja-JP" sz="800" b="0" kern="1200" dirty="0" smtClean="0">
                          <a:solidFill>
                            <a:schemeClr val="tx1">
                              <a:lumMod val="65000"/>
                              <a:lumOff val="35000"/>
                            </a:schemeClr>
                          </a:solidFill>
                          <a:latin typeface="+mn-ea"/>
                          <a:ea typeface="メイリオ"/>
                          <a:cs typeface="+mn-cs"/>
                        </a:rPr>
                        <a:t>1</a:t>
                      </a:r>
                      <a:r>
                        <a:rPr kumimoji="1" lang="ja-JP" altLang="en-US" sz="800" b="0" kern="1200" dirty="0" smtClean="0">
                          <a:solidFill>
                            <a:schemeClr val="tx1">
                              <a:lumMod val="65000"/>
                              <a:lumOff val="35000"/>
                            </a:schemeClr>
                          </a:solidFill>
                          <a:latin typeface="+mn-ea"/>
                          <a:ea typeface="メイリオ"/>
                          <a:cs typeface="+mn-cs"/>
                        </a:rPr>
                        <a:t>画像、１テキストにつき１リンク。画像分割不可</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・１つの</a:t>
                      </a:r>
                      <a:r>
                        <a:rPr kumimoji="1" lang="en-US" altLang="ja-JP" sz="800" b="0" kern="1200" dirty="0" smtClean="0">
                          <a:solidFill>
                            <a:schemeClr val="tx1">
                              <a:lumMod val="65000"/>
                              <a:lumOff val="35000"/>
                            </a:schemeClr>
                          </a:solidFill>
                          <a:latin typeface="+mn-ea"/>
                          <a:ea typeface="メイリオ"/>
                          <a:cs typeface="+mn-cs"/>
                        </a:rPr>
                        <a:t>URL</a:t>
                      </a:r>
                      <a:r>
                        <a:rPr kumimoji="1" lang="ja-JP" altLang="en-US" sz="800" b="0" kern="1200" dirty="0" err="1" smtClean="0">
                          <a:solidFill>
                            <a:schemeClr val="tx1">
                              <a:lumMod val="65000"/>
                              <a:lumOff val="35000"/>
                            </a:schemeClr>
                          </a:solidFill>
                          <a:latin typeface="+mn-ea"/>
                          <a:ea typeface="メイリオ"/>
                          <a:cs typeface="+mn-cs"/>
                        </a:rPr>
                        <a:t>での</a:t>
                      </a:r>
                      <a:r>
                        <a:rPr kumimoji="1" lang="ja-JP" altLang="en-US" sz="800" b="0" kern="1200" dirty="0" smtClean="0">
                          <a:solidFill>
                            <a:schemeClr val="tx1">
                              <a:lumMod val="65000"/>
                              <a:lumOff val="35000"/>
                            </a:schemeClr>
                          </a:solidFill>
                          <a:latin typeface="+mn-ea"/>
                          <a:ea typeface="メイリオ"/>
                          <a:cs typeface="+mn-cs"/>
                        </a:rPr>
                        <a:t>ランダムリンクは不可</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・リンクは最大３つまで（クーポンページ内のリンク含む）</a:t>
                      </a:r>
                      <a:endParaRPr kumimoji="1" lang="en-US" altLang="ja-JP" sz="800" b="0" kern="1200" dirty="0" smtClean="0">
                        <a:solidFill>
                          <a:schemeClr val="tx1">
                            <a:lumMod val="65000"/>
                            <a:lumOff val="35000"/>
                          </a:schemeClr>
                        </a:solidFill>
                        <a:latin typeface="+mn-ea"/>
                        <a:ea typeface="メイリオ"/>
                        <a:cs typeface="+mn-cs"/>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309485">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kern="1200" dirty="0" smtClean="0">
                          <a:solidFill>
                            <a:schemeClr val="tx1">
                              <a:lumMod val="65000"/>
                              <a:lumOff val="35000"/>
                            </a:schemeClr>
                          </a:solidFill>
                          <a:latin typeface="+mn-ea"/>
                          <a:ea typeface="+mn-ea"/>
                          <a:cs typeface="+mn-cs"/>
                        </a:rPr>
                        <a:t>素材入稿〆切</a:t>
                      </a:r>
                      <a:endParaRPr kumimoji="1" lang="ja-JP" altLang="en-US" sz="800" b="0" kern="120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kern="1200" dirty="0" smtClean="0">
                          <a:solidFill>
                            <a:schemeClr val="tx1">
                              <a:lumMod val="65000"/>
                              <a:lumOff val="35000"/>
                            </a:schemeClr>
                          </a:solidFill>
                          <a:latin typeface="+mn-ea"/>
                          <a:ea typeface="メイリオ"/>
                          <a:cs typeface="+mn-cs"/>
                        </a:rPr>
                        <a:t>・配信開始日の</a:t>
                      </a:r>
                      <a:r>
                        <a:rPr kumimoji="1" lang="en-US" altLang="ja-JP" sz="800" b="0" kern="1200" dirty="0" smtClean="0">
                          <a:solidFill>
                            <a:schemeClr val="tx1">
                              <a:lumMod val="65000"/>
                              <a:lumOff val="35000"/>
                            </a:schemeClr>
                          </a:solidFill>
                          <a:latin typeface="+mn-ea"/>
                          <a:ea typeface="メイリオ"/>
                          <a:cs typeface="+mn-cs"/>
                        </a:rPr>
                        <a:t>10</a:t>
                      </a:r>
                      <a:r>
                        <a:rPr kumimoji="1" lang="ja-JP" altLang="en-US" sz="800" b="0" kern="1200" dirty="0" smtClean="0">
                          <a:solidFill>
                            <a:schemeClr val="tx1">
                              <a:lumMod val="65000"/>
                              <a:lumOff val="35000"/>
                            </a:schemeClr>
                          </a:solidFill>
                          <a:latin typeface="+mn-ea"/>
                          <a:ea typeface="メイリオ"/>
                          <a:cs typeface="+mn-cs"/>
                        </a:rPr>
                        <a:t>営業日前</a:t>
                      </a:r>
                      <a:r>
                        <a:rPr kumimoji="1" lang="en-US" altLang="ja-JP" sz="800" b="0" kern="1200" dirty="0" smtClean="0">
                          <a:solidFill>
                            <a:schemeClr val="tx1">
                              <a:lumMod val="65000"/>
                              <a:lumOff val="35000"/>
                            </a:schemeClr>
                          </a:solidFill>
                          <a:latin typeface="+mn-ea"/>
                          <a:ea typeface="メイリオ"/>
                          <a:cs typeface="+mn-cs"/>
                        </a:rPr>
                        <a:t>17</a:t>
                      </a:r>
                      <a:r>
                        <a:rPr kumimoji="1" lang="ja-JP" altLang="en-US" sz="800" b="0" kern="1200" dirty="0" smtClean="0">
                          <a:solidFill>
                            <a:schemeClr val="tx1">
                              <a:lumMod val="65000"/>
                              <a:lumOff val="35000"/>
                            </a:schemeClr>
                          </a:solidFill>
                          <a:latin typeface="+mn-ea"/>
                          <a:ea typeface="メイリオ"/>
                          <a:cs typeface="+mn-cs"/>
                        </a:rPr>
                        <a:t>時まで</a:t>
                      </a:r>
                      <a:endParaRPr kumimoji="1" lang="en-US" altLang="ja-JP" sz="800" b="0" kern="1200" dirty="0" smtClean="0">
                        <a:solidFill>
                          <a:schemeClr val="tx1">
                            <a:lumMod val="65000"/>
                            <a:lumOff val="35000"/>
                          </a:schemeClr>
                        </a:solidFill>
                        <a:latin typeface="+mn-ea"/>
                        <a:ea typeface="メイリオ"/>
                        <a:cs typeface="+mn-cs"/>
                      </a:endParaRPr>
                    </a:p>
                    <a:p>
                      <a:pPr algn="l"/>
                      <a:r>
                        <a:rPr kumimoji="1" lang="ja-JP" altLang="en-US" sz="800" b="0" kern="1200" dirty="0" smtClean="0">
                          <a:solidFill>
                            <a:schemeClr val="tx1">
                              <a:lumMod val="65000"/>
                              <a:lumOff val="35000"/>
                            </a:schemeClr>
                          </a:solidFill>
                          <a:latin typeface="+mn-ea"/>
                          <a:ea typeface="メイリオ"/>
                          <a:cs typeface="+mn-cs"/>
                        </a:rPr>
                        <a:t>・クリエイティブとリンク先の</a:t>
                      </a:r>
                      <a:r>
                        <a:rPr kumimoji="1" lang="en-US" altLang="ja-JP" sz="800" b="0" kern="1200" dirty="0" smtClean="0">
                          <a:solidFill>
                            <a:schemeClr val="tx1">
                              <a:lumMod val="65000"/>
                              <a:lumOff val="35000"/>
                            </a:schemeClr>
                          </a:solidFill>
                          <a:latin typeface="+mn-ea"/>
                          <a:ea typeface="メイリオ"/>
                          <a:cs typeface="+mn-cs"/>
                        </a:rPr>
                        <a:t>LP</a:t>
                      </a:r>
                      <a:r>
                        <a:rPr kumimoji="1" lang="ja-JP" altLang="en-US" sz="800" b="0" kern="1200" dirty="0" smtClean="0">
                          <a:solidFill>
                            <a:schemeClr val="tx1">
                              <a:lumMod val="65000"/>
                              <a:lumOff val="35000"/>
                            </a:schemeClr>
                          </a:solidFill>
                          <a:latin typeface="+mn-ea"/>
                          <a:ea typeface="メイリオ"/>
                          <a:cs typeface="+mn-cs"/>
                        </a:rPr>
                        <a:t>をセットで入稿してください</a:t>
                      </a:r>
                      <a:endParaRPr kumimoji="1" lang="en-US" altLang="ja-JP" sz="800" b="0" kern="1200" dirty="0" smtClean="0">
                        <a:solidFill>
                          <a:schemeClr val="tx1">
                            <a:lumMod val="65000"/>
                            <a:lumOff val="35000"/>
                          </a:schemeClr>
                        </a:solidFill>
                        <a:latin typeface="+mn-ea"/>
                        <a:ea typeface="メイリオ"/>
                        <a:cs typeface="+mn-cs"/>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8952">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掲載報告書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（レポート）</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・クリック数（配信日より</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週間を日別）</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・クーポン表示数、引き換え数、共有数（期間合計値）日別不可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・提出日はクーポン引き換え期間終了後</a:t>
                      </a:r>
                      <a:r>
                        <a:rPr kumimoji="1" lang="en-US" altLang="ja-JP" sz="800" b="0" dirty="0" smtClean="0">
                          <a:solidFill>
                            <a:schemeClr val="tx1">
                              <a:lumMod val="65000"/>
                              <a:lumOff val="35000"/>
                            </a:schemeClr>
                          </a:solidFill>
                          <a:latin typeface="+mn-ea"/>
                          <a:ea typeface="+mn-ea"/>
                          <a:cs typeface="Meiryo UI" panose="020B0604030504040204" pitchFamily="50" charset="-128"/>
                        </a:rPr>
                        <a:t>10</a:t>
                      </a:r>
                      <a:r>
                        <a:rPr kumimoji="1" lang="ja-JP" altLang="en-US" sz="800" b="0" dirty="0" smtClean="0">
                          <a:solidFill>
                            <a:schemeClr val="tx1">
                              <a:lumMod val="65000"/>
                              <a:lumOff val="35000"/>
                            </a:schemeClr>
                          </a:solidFill>
                          <a:latin typeface="+mn-ea"/>
                          <a:ea typeface="+mn-ea"/>
                          <a:cs typeface="Meiryo UI" panose="020B0604030504040204" pitchFamily="50" charset="-128"/>
                        </a:rPr>
                        <a:t>営業日前後を予定。</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8952">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注意事項</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・申込み前にアイスタイル・</a:t>
                      </a:r>
                      <a:r>
                        <a:rPr kumimoji="1" lang="en-US" altLang="ja-JP" sz="800" b="0" dirty="0" smtClean="0">
                          <a:solidFill>
                            <a:schemeClr val="tx1">
                              <a:lumMod val="65000"/>
                              <a:lumOff val="35000"/>
                            </a:schemeClr>
                          </a:solidFill>
                          <a:latin typeface="+mn-ea"/>
                          <a:ea typeface="+mn-ea"/>
                          <a:cs typeface="Meiryo UI" panose="020B0604030504040204" pitchFamily="50" charset="-128"/>
                        </a:rPr>
                        <a:t>LINE</a:t>
                      </a:r>
                      <a:r>
                        <a:rPr kumimoji="1" lang="ja-JP" altLang="en-US" sz="800" b="0" dirty="0" smtClean="0">
                          <a:solidFill>
                            <a:schemeClr val="tx1">
                              <a:lumMod val="65000"/>
                              <a:lumOff val="35000"/>
                            </a:schemeClr>
                          </a:solidFill>
                          <a:latin typeface="+mn-ea"/>
                          <a:ea typeface="+mn-ea"/>
                          <a:cs typeface="Meiryo UI" panose="020B0604030504040204" pitchFamily="50" charset="-128"/>
                        </a:rPr>
                        <a:t>両社の可否判断が必要となります。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・掲載可否の結果によっては、お申込み頂けない場合がございます。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・クリエイティブ内に提供クレジットの明記が必須となります。</a:t>
                      </a:r>
                      <a:endParaRPr kumimoji="1" lang="en-US" altLang="ja-JP" sz="800" b="0" kern="120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47" name="正方形/長方形 46"/>
          <p:cNvSpPr/>
          <p:nvPr/>
        </p:nvSpPr>
        <p:spPr>
          <a:xfrm>
            <a:off x="6868802" y="4663666"/>
            <a:ext cx="2128399" cy="33855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友だち登録者数は想定人数となり、</a:t>
            </a:r>
            <a:endPar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保証は致しかねます。ご了承ください。</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8" name="円/楕円 47"/>
          <p:cNvSpPr/>
          <p:nvPr/>
        </p:nvSpPr>
        <p:spPr>
          <a:xfrm>
            <a:off x="5284877" y="4483291"/>
            <a:ext cx="1558052" cy="6491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t">
            <a:spAutoFit/>
          </a:bodyPr>
          <a:lstStyle/>
          <a:p>
            <a:pPr lvl="0" algn="ctr"/>
            <a:r>
              <a:rPr lang="ja-JP" altLang="en-US" sz="1200" dirty="0" smtClean="0">
                <a:solidFill>
                  <a:prstClr val="black">
                    <a:lumMod val="65000"/>
                    <a:lumOff val="35000"/>
                  </a:prstClr>
                </a:solidFill>
                <a:latin typeface="メイリオ ボールド"/>
                <a:ea typeface="メイリオ ボールド"/>
              </a:rPr>
              <a:t>想定友だち数</a:t>
            </a:r>
            <a:endParaRPr lang="en-US" altLang="ja-JP" sz="1200" dirty="0" smtClean="0">
              <a:solidFill>
                <a:prstClr val="black">
                  <a:lumMod val="65000"/>
                  <a:lumOff val="35000"/>
                </a:prstClr>
              </a:solidFill>
              <a:latin typeface="メイリオ ボールド"/>
              <a:ea typeface="メイリオ ボールド"/>
            </a:endParaRPr>
          </a:p>
          <a:p>
            <a:pPr lvl="0" algn="ctr"/>
            <a:r>
              <a:rPr lang="en-US" altLang="ja-JP" sz="1200" dirty="0">
                <a:solidFill>
                  <a:prstClr val="black">
                    <a:lumMod val="65000"/>
                    <a:lumOff val="35000"/>
                  </a:prstClr>
                </a:solidFill>
                <a:latin typeface="メイリオ ボールド"/>
                <a:ea typeface="メイリオ ボールド"/>
              </a:rPr>
              <a:t>170</a:t>
            </a:r>
            <a:r>
              <a:rPr lang="ja-JP" altLang="en-US" sz="1200" dirty="0">
                <a:solidFill>
                  <a:prstClr val="black">
                    <a:lumMod val="65000"/>
                    <a:lumOff val="35000"/>
                  </a:prstClr>
                </a:solidFill>
                <a:latin typeface="メイリオ ボールド"/>
                <a:ea typeface="メイリオ ボールド"/>
              </a:rPr>
              <a:t>万人</a:t>
            </a:r>
            <a:endParaRPr lang="en-US" altLang="ja-JP" sz="1200" dirty="0">
              <a:solidFill>
                <a:prstClr val="black">
                  <a:lumMod val="65000"/>
                  <a:lumOff val="35000"/>
                </a:prstClr>
              </a:solidFill>
              <a:latin typeface="メイリオ ボールド"/>
              <a:ea typeface="メイリオ ボールド"/>
            </a:endParaRPr>
          </a:p>
        </p:txBody>
      </p:sp>
      <p:sp>
        <p:nvSpPr>
          <p:cNvPr id="7" name="テキスト ボックス 6"/>
          <p:cNvSpPr txBox="1"/>
          <p:nvPr/>
        </p:nvSpPr>
        <p:spPr>
          <a:xfrm>
            <a:off x="7210336" y="1188544"/>
            <a:ext cx="930063" cy="261610"/>
          </a:xfrm>
          <a:prstGeom prst="rect">
            <a:avLst/>
          </a:prstGeom>
          <a:noFill/>
        </p:spPr>
        <p:txBody>
          <a:bodyPr wrap="none" rtlCol="0">
            <a:spAutoFit/>
          </a:bodyPr>
          <a:lstStyle/>
          <a:p>
            <a:r>
              <a:rPr kumimoji="1" lang="ja-JP" altLang="en-US" sz="1100" dirty="0" smtClean="0">
                <a:latin typeface="HGP創英角ｺﾞｼｯｸUB" panose="020B0900000000000000" pitchFamily="50" charset="-128"/>
                <a:ea typeface="HGP創英角ｺﾞｼｯｸUB" panose="020B0900000000000000" pitchFamily="50" charset="-128"/>
              </a:rPr>
              <a:t>配信イメージ</a:t>
            </a:r>
            <a:endParaRPr kumimoji="1" lang="ja-JP" altLang="en-US" sz="1100" dirty="0">
              <a:latin typeface="HGP創英角ｺﾞｼｯｸUB" panose="020B0900000000000000" pitchFamily="50" charset="-128"/>
              <a:ea typeface="HGP創英角ｺﾞｼｯｸUB" panose="020B0900000000000000" pitchFamily="50" charset="-128"/>
            </a:endParaRPr>
          </a:p>
        </p:txBody>
      </p:sp>
      <p:sp>
        <p:nvSpPr>
          <p:cNvPr id="44" name="正方形/長方形 43"/>
          <p:cNvSpPr/>
          <p:nvPr/>
        </p:nvSpPr>
        <p:spPr>
          <a:xfrm>
            <a:off x="6861542" y="4956632"/>
            <a:ext cx="2930158" cy="21544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※LINE</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の仕様変更により表示が変わる場合があります</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45" name="正方形/長方形 44"/>
          <p:cNvSpPr/>
          <p:nvPr/>
        </p:nvSpPr>
        <p:spPr>
          <a:xfrm>
            <a:off x="5141800" y="5543610"/>
            <a:ext cx="4479138" cy="802885"/>
          </a:xfrm>
          <a:prstGeom prst="rect">
            <a:avLst/>
          </a:prstGeom>
          <a:solidFill>
            <a:schemeClr val="bg1"/>
          </a:solidFill>
          <a:ln w="57150">
            <a:solidFill>
              <a:schemeClr val="accent2"/>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216000" bIns="72000" rtlCol="0" anchor="ctr">
            <a:spAutoFit/>
          </a:bodyPr>
          <a:lstStyle/>
          <a:p>
            <a:pPr algn="ctr"/>
            <a:r>
              <a:rPr lang="en-US" altLang="ja-JP" sz="1000" b="1" dirty="0">
                <a:solidFill>
                  <a:schemeClr val="tx1">
                    <a:lumMod val="65000"/>
                    <a:lumOff val="35000"/>
                  </a:schemeClr>
                </a:solidFill>
                <a:latin typeface="+mn-ea"/>
              </a:rPr>
              <a:t>『 </a:t>
            </a:r>
            <a:r>
              <a:rPr lang="ja-JP" altLang="en-US" sz="1000" b="1" dirty="0">
                <a:solidFill>
                  <a:schemeClr val="tx1">
                    <a:lumMod val="65000"/>
                    <a:lumOff val="35000"/>
                  </a:schemeClr>
                </a:solidFill>
                <a:latin typeface="+mn-ea"/>
              </a:rPr>
              <a:t>＠ｃｏｓｍｅ公式</a:t>
            </a:r>
            <a:r>
              <a:rPr lang="en-US" altLang="ja-JP" sz="1000" b="1" dirty="0" smtClean="0">
                <a:solidFill>
                  <a:schemeClr val="tx1">
                    <a:lumMod val="65000"/>
                    <a:lumOff val="35000"/>
                  </a:schemeClr>
                </a:solidFill>
                <a:latin typeface="+mn-ea"/>
              </a:rPr>
              <a:t>』LINE</a:t>
            </a:r>
            <a:r>
              <a:rPr lang="ja-JP" altLang="en-US" sz="1000" b="1" dirty="0" smtClean="0">
                <a:solidFill>
                  <a:schemeClr val="tx1">
                    <a:lumMod val="65000"/>
                    <a:lumOff val="35000"/>
                  </a:schemeClr>
                </a:solidFill>
                <a:latin typeface="+mn-ea"/>
              </a:rPr>
              <a:t>コラボアカウントメッセージ配信 クーポン</a:t>
            </a:r>
            <a:r>
              <a:rPr lang="en-US" altLang="ja-JP" sz="2800" b="1" i="1" u="sng" dirty="0" smtClean="0">
                <a:solidFill>
                  <a:srgbClr val="FF5574"/>
                </a:solidFill>
                <a:latin typeface="+mn-ea"/>
              </a:rPr>
              <a:t>¥5,500,000</a:t>
            </a:r>
          </a:p>
        </p:txBody>
      </p:sp>
    </p:spTree>
    <p:extLst>
      <p:ext uri="{BB962C8B-B14F-4D97-AF65-F5344CB8AC3E}">
        <p14:creationId xmlns:p14="http://schemas.microsoft.com/office/powerpoint/2010/main" val="3919227543"/>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タイトル 8"/>
          <p:cNvSpPr>
            <a:spLocks noGrp="1"/>
          </p:cNvSpPr>
          <p:nvPr>
            <p:ph type="title"/>
          </p:nvPr>
        </p:nvSpPr>
        <p:spPr>
          <a:xfrm>
            <a:off x="155662" y="303490"/>
            <a:ext cx="9410700" cy="650080"/>
          </a:xfrm>
        </p:spPr>
        <p:txBody>
          <a:bodyPr>
            <a:noAutofit/>
          </a:bodyPr>
          <a:lstStyle/>
          <a:p>
            <a:r>
              <a:rPr lang="en-US" altLang="ja-JP" sz="2400" dirty="0"/>
              <a:t>『 </a:t>
            </a:r>
            <a:r>
              <a:rPr lang="ja-JP" altLang="en-US" sz="2400" dirty="0"/>
              <a:t>＠ｃｏｓｍｅ公式</a:t>
            </a:r>
            <a:r>
              <a:rPr lang="en-US" altLang="ja-JP" sz="2400" dirty="0"/>
              <a:t>』LINE</a:t>
            </a:r>
            <a:r>
              <a:rPr lang="ja-JP" altLang="en-US" sz="2400" dirty="0" smtClean="0"/>
              <a:t>コラボアカウントメッセージ配信 </a:t>
            </a:r>
            <a:r>
              <a:rPr lang="en-US" altLang="ja-JP" sz="2400" smtClean="0"/>
              <a:t/>
            </a:r>
            <a:br>
              <a:rPr lang="en-US" altLang="ja-JP" sz="2400" smtClean="0"/>
            </a:br>
            <a:r>
              <a:rPr lang="ja-JP" altLang="en-US" sz="2400" smtClean="0"/>
              <a:t>クーポン クリエイティブ規定</a:t>
            </a:r>
            <a:endParaRPr kumimoji="1" lang="ja-JP" altLang="en-US" sz="2400" dirty="0"/>
          </a:p>
        </p:txBody>
      </p:sp>
      <p:sp>
        <p:nvSpPr>
          <p:cNvPr id="47" name="テキスト ボックス 46"/>
          <p:cNvSpPr txBox="1"/>
          <p:nvPr/>
        </p:nvSpPr>
        <p:spPr>
          <a:xfrm>
            <a:off x="604609" y="1116370"/>
            <a:ext cx="1947969" cy="307777"/>
          </a:xfrm>
          <a:prstGeom prst="rect">
            <a:avLst/>
          </a:prstGeom>
          <a:noFill/>
        </p:spPr>
        <p:txBody>
          <a:bodyPr wrap="none" rtlCol="0">
            <a:spAutoFit/>
          </a:bodyPr>
          <a:lstStyle/>
          <a:p>
            <a:r>
              <a:rPr kumimoji="1"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■クリエイティブについて</a:t>
            </a:r>
            <a:endParaRPr lang="en-US" altLang="ja-JP" sz="140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1" name="テキスト ボックス 70"/>
          <p:cNvSpPr txBox="1"/>
          <p:nvPr/>
        </p:nvSpPr>
        <p:spPr>
          <a:xfrm>
            <a:off x="771759" y="1424147"/>
            <a:ext cx="1898277" cy="1015663"/>
          </a:xfrm>
          <a:prstGeom prst="rect">
            <a:avLst/>
          </a:prstGeom>
          <a:noFill/>
          <a:ln>
            <a:noFill/>
          </a:ln>
        </p:spPr>
        <p:txBody>
          <a:bodyPr wrap="none" rtlCol="0">
            <a:spAutoFit/>
          </a:bodyPr>
          <a:lstStyle/>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以下配信</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が選択</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可能</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です。</a:t>
            </a:r>
            <a:endParaRPr lang="ja-JP" altLang="en-US" sz="1200" dirty="0">
              <a:solidFill>
                <a:schemeClr val="tx1">
                  <a:lumMod val="65000"/>
                  <a:lumOff val="35000"/>
                </a:schemeClr>
              </a:solidFill>
              <a:latin typeface="Meiryo UI" panose="020B0604030504040204" pitchFamily="50" charset="-128"/>
              <a:ea typeface="Meiryo UI" panose="020B0604030504040204" pitchFamily="50" charset="-128"/>
            </a:endParaRPr>
          </a:p>
          <a:p>
            <a:r>
              <a:rPr kumimoji="1"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・テキスト＋クーポン</a:t>
            </a:r>
            <a:endPar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a:t>
            </a:r>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画像＋クーポン</a:t>
            </a:r>
            <a:endPar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・テキスト＋画像＋クーポン</a:t>
            </a:r>
            <a:endParaRPr lang="en-US" altLang="ja-JP" sz="120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kumimoji="1"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・画像＋画像＋クーポン</a:t>
            </a:r>
            <a:endParaRPr kumimoji="1"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74" name="テキスト ボックス 73"/>
          <p:cNvSpPr txBox="1"/>
          <p:nvPr/>
        </p:nvSpPr>
        <p:spPr>
          <a:xfrm>
            <a:off x="3832429" y="1116370"/>
            <a:ext cx="1930337" cy="307777"/>
          </a:xfrm>
          <a:prstGeom prst="rect">
            <a:avLst/>
          </a:prstGeom>
          <a:noFill/>
        </p:spPr>
        <p:txBody>
          <a:bodyPr wrap="none" rtlCol="0">
            <a:spAutoFit/>
          </a:bodyPr>
          <a:lstStyle/>
          <a:p>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■提供クレジットについて</a:t>
            </a:r>
            <a:endParaRPr lang="en-US" altLang="ja-JP" sz="14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26" name="スライド番号プレースホルダー 3"/>
          <p:cNvSpPr>
            <a:spLocks noGrp="1"/>
          </p:cNvSpPr>
          <p:nvPr>
            <p:ph type="sldNum" sz="quarter" idx="4294967295"/>
          </p:nvPr>
        </p:nvSpPr>
        <p:spPr>
          <a:xfrm>
            <a:off x="5007600" y="6521750"/>
            <a:ext cx="527095" cy="259873"/>
          </a:xfrm>
          <a:prstGeom prst="rect">
            <a:avLst/>
          </a:prstGeom>
        </p:spPr>
        <p:txBody>
          <a:bodyPr/>
          <a:lstStyle/>
          <a:p>
            <a:fld id="{D1BB40C7-AB44-C647-B8F2-09508EB95348}" type="slidenum">
              <a:rPr lang="ja-JP" altLang="en-US" sz="1200" b="1" smtClean="0">
                <a:solidFill>
                  <a:schemeClr val="bg1">
                    <a:lumMod val="75000"/>
                  </a:schemeClr>
                </a:solidFill>
              </a:rPr>
              <a:pPr/>
              <a:t>33</a:t>
            </a:fld>
            <a:endParaRPr lang="ja-JP" altLang="en-US" sz="1200" b="1" dirty="0">
              <a:solidFill>
                <a:schemeClr val="bg1">
                  <a:lumMod val="75000"/>
                </a:schemeClr>
              </a:solidFill>
            </a:endParaRPr>
          </a:p>
        </p:txBody>
      </p:sp>
      <p:sp>
        <p:nvSpPr>
          <p:cNvPr id="31" name="正方形/長方形 67"/>
          <p:cNvSpPr>
            <a:spLocks noChangeArrowheads="1"/>
          </p:cNvSpPr>
          <p:nvPr/>
        </p:nvSpPr>
        <p:spPr bwMode="auto">
          <a:xfrm>
            <a:off x="6537175" y="1855203"/>
            <a:ext cx="2651353" cy="3315061"/>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32" name="角丸四角形 70"/>
          <p:cNvSpPr>
            <a:spLocks noChangeArrowheads="1"/>
          </p:cNvSpPr>
          <p:nvPr/>
        </p:nvSpPr>
        <p:spPr bwMode="auto">
          <a:xfrm>
            <a:off x="6897216" y="1663909"/>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smtClean="0">
                <a:solidFill>
                  <a:srgbClr val="FFFFFF"/>
                </a:solidFill>
                <a:latin typeface="メイリオ" pitchFamily="50" charset="-128"/>
                <a:ea typeface="メイリオ" pitchFamily="50" charset="-128"/>
                <a:cs typeface="メイリオ" pitchFamily="50" charset="-128"/>
              </a:rPr>
              <a:t>画像の場合</a:t>
            </a:r>
            <a:endParaRPr kumimoji="0" lang="ja-JP" altLang="en-US" sz="1200" dirty="0">
              <a:solidFill>
                <a:srgbClr val="FFFFFF"/>
              </a:solidFill>
              <a:latin typeface="メイリオ" pitchFamily="50" charset="-128"/>
              <a:ea typeface="メイリオ" pitchFamily="50" charset="-128"/>
              <a:cs typeface="メイリオ" pitchFamily="50" charset="-128"/>
            </a:endParaRPr>
          </a:p>
        </p:txBody>
      </p:sp>
      <p:grpSp>
        <p:nvGrpSpPr>
          <p:cNvPr id="33" name="グループ化 32"/>
          <p:cNvGrpSpPr/>
          <p:nvPr/>
        </p:nvGrpSpPr>
        <p:grpSpPr>
          <a:xfrm>
            <a:off x="6537175" y="2024459"/>
            <a:ext cx="2383632" cy="2135664"/>
            <a:chOff x="6304284" y="2044700"/>
            <a:chExt cx="2166938" cy="1941513"/>
          </a:xfrm>
        </p:grpSpPr>
        <p:pic>
          <p:nvPicPr>
            <p:cNvPr id="34" name="Picture 19" descr="C:\Users\JP11684\Desktop\資料\000_テンプレートファイル\リッチ\メッセージ\PR表記_24pt.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623372" y="2192338"/>
              <a:ext cx="1728787" cy="1728787"/>
            </a:xfrm>
            <a:prstGeom prst="rect">
              <a:avLst/>
            </a:prstGeom>
            <a:noFill/>
            <a:ln w="9525">
              <a:solidFill>
                <a:schemeClr val="tx1"/>
              </a:solidFill>
              <a:miter lim="800000"/>
              <a:headEnd/>
              <a:tailEnd/>
            </a:ln>
            <a:extLst>
              <a:ext uri="{909E8E84-426E-40DD-AFC4-6F175D3DCCD1}">
                <a14:hiddenFill xmlns:a14="http://schemas.microsoft.com/office/drawing/2010/main">
                  <a:solidFill>
                    <a:srgbClr val="FFFFFF"/>
                  </a:solidFill>
                </a14:hiddenFill>
              </a:ext>
            </a:extLst>
          </p:spPr>
        </p:pic>
        <p:cxnSp>
          <p:nvCxnSpPr>
            <p:cNvPr id="35" name="直線矢印コネクタ 80"/>
            <p:cNvCxnSpPr>
              <a:cxnSpLocks noChangeShapeType="1"/>
            </p:cNvCxnSpPr>
            <p:nvPr/>
          </p:nvCxnSpPr>
          <p:spPr bwMode="auto">
            <a:xfrm>
              <a:off x="6623372" y="3986213"/>
              <a:ext cx="1727200" cy="0"/>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36" name="直線矢印コネクタ 81"/>
            <p:cNvCxnSpPr>
              <a:cxnSpLocks noChangeShapeType="1"/>
            </p:cNvCxnSpPr>
            <p:nvPr/>
          </p:nvCxnSpPr>
          <p:spPr bwMode="auto">
            <a:xfrm>
              <a:off x="8471222" y="2192338"/>
              <a:ext cx="0" cy="1728787"/>
            </a:xfrm>
            <a:prstGeom prst="straightConnector1">
              <a:avLst/>
            </a:prstGeom>
            <a:noFill/>
            <a:ln w="12700">
              <a:solidFill>
                <a:srgbClr val="FF0000"/>
              </a:solidFill>
              <a:round/>
              <a:headEnd type="arrow" w="med" len="med"/>
              <a:tailEnd type="arrow" w="med" len="med"/>
            </a:ln>
            <a:extLst>
              <a:ext uri="{909E8E84-426E-40DD-AFC4-6F175D3DCCD1}">
                <a14:hiddenFill xmlns:a14="http://schemas.microsoft.com/office/drawing/2010/main">
                  <a:noFill/>
                </a14:hiddenFill>
              </a:ext>
            </a:extLst>
          </p:spPr>
        </p:cxnSp>
        <p:cxnSp>
          <p:nvCxnSpPr>
            <p:cNvPr id="38" name="直線矢印コネクタ 81"/>
            <p:cNvCxnSpPr>
              <a:cxnSpLocks noChangeShapeType="1"/>
            </p:cNvCxnSpPr>
            <p:nvPr/>
          </p:nvCxnSpPr>
          <p:spPr bwMode="auto">
            <a:xfrm>
              <a:off x="8394750" y="2162175"/>
              <a:ext cx="0" cy="1758950"/>
            </a:xfrm>
            <a:prstGeom prst="straightConnector1">
              <a:avLst/>
            </a:prstGeom>
            <a:noFill/>
            <a:ln w="12700">
              <a:solidFill>
                <a:srgbClr val="FF0000"/>
              </a:solidFill>
              <a:prstDash val="sysDash"/>
              <a:round/>
              <a:headEnd/>
              <a:tailEnd/>
            </a:ln>
            <a:extLst>
              <a:ext uri="{909E8E84-426E-40DD-AFC4-6F175D3DCCD1}">
                <a14:hiddenFill xmlns:a14="http://schemas.microsoft.com/office/drawing/2010/main">
                  <a:noFill/>
                </a14:hiddenFill>
              </a:ext>
            </a:extLst>
          </p:spPr>
        </p:cxnSp>
        <p:cxnSp>
          <p:nvCxnSpPr>
            <p:cNvPr id="39" name="直線矢印コネクタ 81"/>
            <p:cNvCxnSpPr>
              <a:cxnSpLocks noChangeShapeType="1"/>
            </p:cNvCxnSpPr>
            <p:nvPr/>
          </p:nvCxnSpPr>
          <p:spPr bwMode="auto">
            <a:xfrm flipH="1">
              <a:off x="6631037" y="2217738"/>
              <a:ext cx="1795463" cy="0"/>
            </a:xfrm>
            <a:prstGeom prst="straightConnector1">
              <a:avLst/>
            </a:prstGeom>
            <a:noFill/>
            <a:ln w="12700">
              <a:solidFill>
                <a:srgbClr val="FF0000"/>
              </a:solidFill>
              <a:prstDash val="sysDash"/>
              <a:round/>
              <a:headEnd/>
              <a:tailEnd/>
            </a:ln>
            <a:extLst>
              <a:ext uri="{909E8E84-426E-40DD-AFC4-6F175D3DCCD1}">
                <a14:hiddenFill xmlns:a14="http://schemas.microsoft.com/office/drawing/2010/main">
                  <a:noFill/>
                </a14:hiddenFill>
              </a:ext>
            </a:extLst>
          </p:spPr>
        </p:cxnSp>
        <p:sp>
          <p:nvSpPr>
            <p:cNvPr id="40" name="テキスト ボックス 82"/>
            <p:cNvSpPr txBox="1">
              <a:spLocks noChangeArrowheads="1"/>
            </p:cNvSpPr>
            <p:nvPr/>
          </p:nvSpPr>
          <p:spPr bwMode="auto">
            <a:xfrm>
              <a:off x="6304284" y="2133600"/>
              <a:ext cx="338138" cy="1682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a:latin typeface="メイリオ" pitchFamily="50" charset="-128"/>
                  <a:ea typeface="メイリオ" pitchFamily="50" charset="-128"/>
                  <a:cs typeface="メイリオ" pitchFamily="50" charset="-128"/>
                </a:rPr>
                <a:t>10px</a:t>
              </a:r>
              <a:endParaRPr lang="ja-JP" altLang="en-US" sz="500">
                <a:latin typeface="メイリオ" pitchFamily="50" charset="-128"/>
                <a:ea typeface="メイリオ" pitchFamily="50" charset="-128"/>
                <a:cs typeface="メイリオ" pitchFamily="50" charset="-128"/>
              </a:endParaRPr>
            </a:p>
          </p:txBody>
        </p:sp>
        <p:sp>
          <p:nvSpPr>
            <p:cNvPr id="41" name="テキスト ボックス 82"/>
            <p:cNvSpPr txBox="1">
              <a:spLocks noChangeArrowheads="1"/>
            </p:cNvSpPr>
            <p:nvPr/>
          </p:nvSpPr>
          <p:spPr bwMode="auto">
            <a:xfrm>
              <a:off x="7980187" y="2044700"/>
              <a:ext cx="339725"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a:latin typeface="メイリオ" pitchFamily="50" charset="-128"/>
                  <a:ea typeface="メイリオ" pitchFamily="50" charset="-128"/>
                  <a:cs typeface="メイリオ" pitchFamily="50" charset="-128"/>
                </a:rPr>
                <a:t>10px</a:t>
              </a:r>
              <a:endParaRPr lang="ja-JP" altLang="en-US" sz="500">
                <a:latin typeface="メイリオ" pitchFamily="50" charset="-128"/>
                <a:ea typeface="メイリオ" pitchFamily="50" charset="-128"/>
                <a:cs typeface="メイリオ" pitchFamily="50" charset="-128"/>
              </a:endParaRPr>
            </a:p>
          </p:txBody>
        </p:sp>
      </p:grpSp>
      <p:sp>
        <p:nvSpPr>
          <p:cNvPr id="44" name="正方形/長方形 67"/>
          <p:cNvSpPr>
            <a:spLocks noChangeArrowheads="1"/>
          </p:cNvSpPr>
          <p:nvPr/>
        </p:nvSpPr>
        <p:spPr bwMode="auto">
          <a:xfrm>
            <a:off x="3791966" y="1861742"/>
            <a:ext cx="2529185" cy="3308522"/>
          </a:xfrm>
          <a:prstGeom prst="rect">
            <a:avLst/>
          </a:prstGeom>
          <a:noFill/>
          <a:ln w="19050">
            <a:solidFill>
              <a:srgbClr val="00C3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45" name="テキスト ボックス 84"/>
          <p:cNvSpPr txBox="1">
            <a:spLocks noChangeArrowheads="1"/>
          </p:cNvSpPr>
          <p:nvPr/>
        </p:nvSpPr>
        <p:spPr bwMode="auto">
          <a:xfrm>
            <a:off x="3944888" y="4394145"/>
            <a:ext cx="2241153" cy="200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2000" tIns="0" rIns="72000" bIns="0">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endParaRPr lang="en-US" altLang="ja-JP" sz="500" b="1" dirty="0" smtClean="0">
              <a:latin typeface="メイリオ" pitchFamily="50" charset="-128"/>
              <a:ea typeface="メイリオ" pitchFamily="50" charset="-128"/>
              <a:cs typeface="メイリオ" pitchFamily="50" charset="-128"/>
            </a:endParaRPr>
          </a:p>
          <a:p>
            <a:pPr eaLnBrk="1" hangingPunct="1"/>
            <a:r>
              <a:rPr lang="ja-JP" altLang="en-US" sz="800" dirty="0" smtClean="0">
                <a:latin typeface="メイリオ" pitchFamily="50" charset="-128"/>
                <a:ea typeface="メイリオ" pitchFamily="50" charset="-128"/>
                <a:cs typeface="メイリオ" pitchFamily="50" charset="-128"/>
              </a:rPr>
              <a:t>テキスト末尾に</a:t>
            </a:r>
            <a:r>
              <a:rPr lang="en-US" altLang="ja-JP" sz="800" dirty="0" smtClean="0">
                <a:latin typeface="メイリオ" pitchFamily="50" charset="-128"/>
                <a:ea typeface="メイリオ" pitchFamily="50" charset="-128"/>
                <a:cs typeface="メイリオ" pitchFamily="50" charset="-128"/>
              </a:rPr>
              <a:t>『</a:t>
            </a:r>
            <a:r>
              <a:rPr lang="ja-JP" altLang="en-US" sz="800" dirty="0" smtClean="0">
                <a:latin typeface="メイリオ" pitchFamily="50" charset="-128"/>
                <a:ea typeface="メイリオ" pitchFamily="50" charset="-128"/>
                <a:cs typeface="メイリオ" pitchFamily="50" charset="-128"/>
              </a:rPr>
              <a:t>提供：ブランド</a:t>
            </a:r>
            <a:r>
              <a:rPr lang="ja-JP" altLang="en-US" sz="800" dirty="0">
                <a:latin typeface="メイリオ" pitchFamily="50" charset="-128"/>
                <a:ea typeface="メイリオ" pitchFamily="50" charset="-128"/>
                <a:cs typeface="メイリオ" pitchFamily="50" charset="-128"/>
              </a:rPr>
              <a:t>名</a:t>
            </a:r>
            <a:r>
              <a:rPr lang="en-US" altLang="ja-JP" sz="800" dirty="0" smtClean="0">
                <a:latin typeface="メイリオ" pitchFamily="50" charset="-128"/>
                <a:ea typeface="メイリオ" pitchFamily="50" charset="-128"/>
                <a:cs typeface="メイリオ" pitchFamily="50" charset="-128"/>
              </a:rPr>
              <a:t>』</a:t>
            </a:r>
            <a:r>
              <a:rPr lang="ja-JP" altLang="en-US" sz="800" dirty="0" smtClean="0">
                <a:latin typeface="メイリオ" pitchFamily="50" charset="-128"/>
                <a:ea typeface="メイリオ" pitchFamily="50" charset="-128"/>
                <a:cs typeface="メイリオ" pitchFamily="50" charset="-128"/>
              </a:rPr>
              <a:t>を記載</a:t>
            </a:r>
            <a:endParaRPr lang="en-US" altLang="ja-JP" sz="800" dirty="0">
              <a:latin typeface="メイリオ" pitchFamily="50" charset="-128"/>
              <a:ea typeface="メイリオ" pitchFamily="50" charset="-128"/>
              <a:cs typeface="メイリオ" pitchFamily="50" charset="-128"/>
            </a:endParaRPr>
          </a:p>
        </p:txBody>
      </p:sp>
      <p:sp>
        <p:nvSpPr>
          <p:cNvPr id="46" name="角丸四角形 70"/>
          <p:cNvSpPr>
            <a:spLocks noChangeArrowheads="1"/>
          </p:cNvSpPr>
          <p:nvPr/>
        </p:nvSpPr>
        <p:spPr bwMode="auto">
          <a:xfrm>
            <a:off x="4057775" y="1641872"/>
            <a:ext cx="1935162" cy="382587"/>
          </a:xfrm>
          <a:prstGeom prst="roundRect">
            <a:avLst>
              <a:gd name="adj" fmla="val 50000"/>
            </a:avLst>
          </a:prstGeom>
          <a:solidFill>
            <a:srgbClr val="00C300"/>
          </a:solidFill>
          <a:ln>
            <a:noFill/>
          </a:ln>
          <a:extLst>
            <a:ext uri="{91240B29-F687-4F45-9708-019B960494DF}">
              <a14:hiddenLine xmlns:a14="http://schemas.microsoft.com/office/drawing/2010/main" w="3175">
                <a:solidFill>
                  <a:srgbClr val="000000"/>
                </a:solidFill>
                <a:round/>
                <a:headEnd type="oval" w="med" len="med"/>
                <a:tailEnd type="triangle" w="med" len="med"/>
              </a14:hiddenLine>
            </a:ext>
          </a:extLst>
        </p:spPr>
        <p:txBody>
          <a:bodyPr lIns="90000" tIns="46800" rIns="90000" bIns="46800" anchor="ct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algn="ctr" defTabSz="914400"/>
            <a:r>
              <a:rPr kumimoji="0" lang="ja-JP" altLang="en-US" sz="1200" dirty="0" smtClean="0">
                <a:solidFill>
                  <a:srgbClr val="FFFFFF"/>
                </a:solidFill>
                <a:latin typeface="メイリオ" pitchFamily="50" charset="-128"/>
                <a:ea typeface="メイリオ" pitchFamily="50" charset="-128"/>
                <a:cs typeface="メイリオ" pitchFamily="50" charset="-128"/>
              </a:rPr>
              <a:t>テキスト表記の場合</a:t>
            </a:r>
            <a:endParaRPr kumimoji="0" lang="ja-JP" altLang="en-US" sz="1200" dirty="0">
              <a:solidFill>
                <a:srgbClr val="FFFFFF"/>
              </a:solidFill>
              <a:latin typeface="メイリオ" pitchFamily="50" charset="-128"/>
              <a:ea typeface="メイリオ" pitchFamily="50" charset="-128"/>
              <a:cs typeface="メイリオ" pitchFamily="50" charset="-128"/>
            </a:endParaRPr>
          </a:p>
        </p:txBody>
      </p:sp>
      <p:grpSp>
        <p:nvGrpSpPr>
          <p:cNvPr id="6" name="グループ化 5"/>
          <p:cNvGrpSpPr/>
          <p:nvPr/>
        </p:nvGrpSpPr>
        <p:grpSpPr>
          <a:xfrm>
            <a:off x="4232920" y="2168177"/>
            <a:ext cx="1636364" cy="2065983"/>
            <a:chOff x="4223880" y="3284984"/>
            <a:chExt cx="1636364" cy="2065983"/>
          </a:xfrm>
        </p:grpSpPr>
        <p:pic>
          <p:nvPicPr>
            <p:cNvPr id="42" name="Picture 2"/>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t="3352" b="25519"/>
            <a:stretch/>
          </p:blipFill>
          <p:spPr bwMode="auto">
            <a:xfrm>
              <a:off x="4223880" y="3284984"/>
              <a:ext cx="1636364" cy="2065983"/>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4" name="テキスト ボックス 3"/>
            <p:cNvSpPr txBox="1"/>
            <p:nvPr/>
          </p:nvSpPr>
          <p:spPr>
            <a:xfrm>
              <a:off x="4495984" y="5145590"/>
              <a:ext cx="800219" cy="138742"/>
            </a:xfrm>
            <a:prstGeom prst="rect">
              <a:avLst/>
            </a:prstGeom>
            <a:solidFill>
              <a:schemeClr val="bg1"/>
            </a:solidFill>
          </p:spPr>
          <p:txBody>
            <a:bodyPr wrap="none" rtlCol="0">
              <a:spAutoFit/>
            </a:bodyPr>
            <a:lstStyle/>
            <a:p>
              <a:r>
                <a:rPr kumimoji="1" lang="ja-JP" altLang="en-US" sz="600" b="1" dirty="0" smtClean="0">
                  <a:solidFill>
                    <a:schemeClr val="tx1">
                      <a:lumMod val="50000"/>
                      <a:lumOff val="50000"/>
                    </a:schemeClr>
                  </a:solidFill>
                </a:rPr>
                <a:t>提供：ブランド名</a:t>
              </a:r>
              <a:endParaRPr kumimoji="1" lang="ja-JP" altLang="en-US" sz="600" b="1" dirty="0">
                <a:solidFill>
                  <a:schemeClr val="tx1">
                    <a:lumMod val="50000"/>
                    <a:lumOff val="50000"/>
                  </a:schemeClr>
                </a:solidFill>
              </a:endParaRPr>
            </a:p>
          </p:txBody>
        </p:sp>
      </p:grpSp>
      <p:sp>
        <p:nvSpPr>
          <p:cNvPr id="8" name="正方形/長方形 7"/>
          <p:cNvSpPr/>
          <p:nvPr/>
        </p:nvSpPr>
        <p:spPr>
          <a:xfrm>
            <a:off x="8188597" y="2225655"/>
            <a:ext cx="594733" cy="89095"/>
          </a:xfrm>
          <a:prstGeom prst="rect">
            <a:avLst/>
          </a:prstGeom>
          <a:solidFill>
            <a:schemeClr val="bg1"/>
          </a:solidFill>
          <a:ln w="28575">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sz="1400" dirty="0" smtClean="0"/>
          </a:p>
        </p:txBody>
      </p:sp>
      <p:sp>
        <p:nvSpPr>
          <p:cNvPr id="49" name="テキスト ボックス 48"/>
          <p:cNvSpPr txBox="1"/>
          <p:nvPr/>
        </p:nvSpPr>
        <p:spPr>
          <a:xfrm>
            <a:off x="8188967" y="2188642"/>
            <a:ext cx="681039" cy="153888"/>
          </a:xfrm>
          <a:prstGeom prst="rect">
            <a:avLst/>
          </a:prstGeom>
          <a:noFill/>
        </p:spPr>
        <p:txBody>
          <a:bodyPr wrap="square" rtlCol="0">
            <a:spAutoFit/>
          </a:bodyPr>
          <a:lstStyle/>
          <a:p>
            <a:r>
              <a:rPr lang="ja-JP" altLang="en-US" sz="400" b="1" dirty="0" smtClean="0">
                <a:latin typeface="+mj-ea"/>
                <a:ea typeface="+mj-ea"/>
              </a:rPr>
              <a:t>［</a:t>
            </a:r>
            <a:r>
              <a:rPr lang="en-US" altLang="ja-JP" sz="400" b="1" dirty="0" smtClean="0">
                <a:latin typeface="+mj-ea"/>
                <a:ea typeface="+mj-ea"/>
              </a:rPr>
              <a:t>PR</a:t>
            </a:r>
            <a:r>
              <a:rPr lang="ja-JP" altLang="en-US" sz="400" b="1" dirty="0" smtClean="0">
                <a:latin typeface="+mj-ea"/>
                <a:ea typeface="+mj-ea"/>
              </a:rPr>
              <a:t>］ブランド名</a:t>
            </a:r>
            <a:endParaRPr kumimoji="1" lang="ja-JP" altLang="en-US" sz="400" b="1" dirty="0">
              <a:latin typeface="+mj-ea"/>
              <a:ea typeface="+mj-ea"/>
            </a:endParaRPr>
          </a:p>
        </p:txBody>
      </p:sp>
      <p:sp>
        <p:nvSpPr>
          <p:cNvPr id="50" name="正方形/長方形 79"/>
          <p:cNvSpPr>
            <a:spLocks noChangeArrowheads="1"/>
          </p:cNvSpPr>
          <p:nvPr/>
        </p:nvSpPr>
        <p:spPr bwMode="auto">
          <a:xfrm>
            <a:off x="8272588" y="2214801"/>
            <a:ext cx="464852" cy="64611"/>
          </a:xfrm>
          <a:prstGeom prst="rect">
            <a:avLst/>
          </a:prstGeom>
          <a:noFill/>
          <a:ln w="12700">
            <a:solidFill>
              <a:srgbClr val="FF0000"/>
            </a:solidFill>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lIns="90000" tIns="46800" rIns="90000" bIns="46800"/>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defTabSz="914400"/>
            <a:endParaRPr kumimoji="0" lang="ja-JP" altLang="en-US" sz="1600">
              <a:latin typeface="Arial" pitchFamily="34" charset="0"/>
              <a:ea typeface="HGP創英角ｺﾞｼｯｸUB" pitchFamily="50" charset="-128"/>
            </a:endParaRPr>
          </a:p>
        </p:txBody>
      </p:sp>
      <p:sp>
        <p:nvSpPr>
          <p:cNvPr id="51" name="テキスト ボックス 82"/>
          <p:cNvSpPr txBox="1">
            <a:spLocks noChangeArrowheads="1"/>
          </p:cNvSpPr>
          <p:nvPr/>
        </p:nvSpPr>
        <p:spPr bwMode="auto">
          <a:xfrm>
            <a:off x="8842065" y="3036171"/>
            <a:ext cx="419100" cy="1698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sz="2400">
                <a:solidFill>
                  <a:schemeClr val="tx1"/>
                </a:solidFill>
                <a:latin typeface="Calibri" pitchFamily="34" charset="0"/>
                <a:ea typeface="ＭＳ Ｐゴシック" pitchFamily="50" charset="-128"/>
              </a:defRPr>
            </a:lvl1pPr>
            <a:lvl2pPr marL="742950" indent="-285750" eaLnBrk="0" hangingPunct="0">
              <a:defRPr kumimoji="1" sz="2400">
                <a:solidFill>
                  <a:schemeClr val="tx1"/>
                </a:solidFill>
                <a:latin typeface="Calibri" pitchFamily="34" charset="0"/>
                <a:ea typeface="ＭＳ Ｐゴシック" pitchFamily="50" charset="-128"/>
              </a:defRPr>
            </a:lvl2pPr>
            <a:lvl3pPr marL="1143000" indent="-228600" eaLnBrk="0" hangingPunct="0">
              <a:defRPr kumimoji="1" sz="2400">
                <a:solidFill>
                  <a:schemeClr val="tx1"/>
                </a:solidFill>
                <a:latin typeface="Calibri" pitchFamily="34" charset="0"/>
                <a:ea typeface="ＭＳ Ｐゴシック" pitchFamily="50" charset="-128"/>
              </a:defRPr>
            </a:lvl3pPr>
            <a:lvl4pPr marL="1600200" indent="-228600" eaLnBrk="0" hangingPunct="0">
              <a:defRPr kumimoji="1" sz="2400">
                <a:solidFill>
                  <a:schemeClr val="tx1"/>
                </a:solidFill>
                <a:latin typeface="Calibri" pitchFamily="34" charset="0"/>
                <a:ea typeface="ＭＳ Ｐゴシック" pitchFamily="50" charset="-128"/>
              </a:defRPr>
            </a:lvl4pPr>
            <a:lvl5pPr marL="2057400" indent="-228600" eaLnBrk="0" hangingPunct="0">
              <a:defRPr kumimoji="1" sz="2400">
                <a:solidFill>
                  <a:schemeClr val="tx1"/>
                </a:solidFill>
                <a:latin typeface="Calibri" pitchFamily="34" charset="0"/>
                <a:ea typeface="ＭＳ Ｐゴシック" pitchFamily="50" charset="-128"/>
              </a:defRPr>
            </a:lvl5pPr>
            <a:lvl6pPr marL="25146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6pPr>
            <a:lvl7pPr marL="29718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7pPr>
            <a:lvl8pPr marL="34290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8pPr>
            <a:lvl9pPr marL="3886200" indent="-228600" defTabSz="457200" eaLnBrk="0" fontAlgn="base" hangingPunct="0">
              <a:spcBef>
                <a:spcPct val="0"/>
              </a:spcBef>
              <a:spcAft>
                <a:spcPct val="0"/>
              </a:spcAft>
              <a:defRPr kumimoji="1" sz="2400">
                <a:solidFill>
                  <a:schemeClr val="tx1"/>
                </a:solidFill>
                <a:latin typeface="Calibri" pitchFamily="34" charset="0"/>
                <a:ea typeface="ＭＳ Ｐゴシック" pitchFamily="50" charset="-128"/>
              </a:defRPr>
            </a:lvl9pPr>
          </a:lstStyle>
          <a:p>
            <a:pPr eaLnBrk="1" hangingPunct="1"/>
            <a:r>
              <a:rPr lang="en-US" altLang="ja-JP" sz="500" dirty="0">
                <a:latin typeface="メイリオ" pitchFamily="50" charset="-128"/>
                <a:ea typeface="メイリオ" pitchFamily="50" charset="-128"/>
                <a:cs typeface="メイリオ" pitchFamily="50" charset="-128"/>
              </a:rPr>
              <a:t>1040px</a:t>
            </a:r>
            <a:endParaRPr lang="ja-JP" altLang="en-US" sz="500" dirty="0">
              <a:latin typeface="メイリオ" pitchFamily="50" charset="-128"/>
              <a:ea typeface="メイリオ" pitchFamily="50" charset="-128"/>
              <a:cs typeface="メイリオ" pitchFamily="50" charset="-128"/>
            </a:endParaRPr>
          </a:p>
        </p:txBody>
      </p:sp>
      <p:sp>
        <p:nvSpPr>
          <p:cNvPr id="10" name="正方形/長方形 9"/>
          <p:cNvSpPr/>
          <p:nvPr/>
        </p:nvSpPr>
        <p:spPr>
          <a:xfrm>
            <a:off x="6639246" y="4415432"/>
            <a:ext cx="2549282" cy="600164"/>
          </a:xfrm>
          <a:prstGeom prst="rect">
            <a:avLst/>
          </a:prstGeom>
        </p:spPr>
        <p:txBody>
          <a:bodyPr wrap="square">
            <a:spAutoFit/>
          </a:bodyPr>
          <a:lstStyle/>
          <a:p>
            <a:r>
              <a:rPr lang="ja-JP" altLang="en-US" sz="800" dirty="0" smtClean="0">
                <a:latin typeface="メイリオ" pitchFamily="50" charset="-128"/>
                <a:ea typeface="メイリオ" pitchFamily="50" charset="-128"/>
                <a:cs typeface="メイリオ" pitchFamily="50" charset="-128"/>
              </a:rPr>
              <a:t>・右上</a:t>
            </a:r>
            <a:r>
              <a:rPr lang="ja-JP" altLang="en-US" sz="800" dirty="0">
                <a:latin typeface="メイリオ" pitchFamily="50" charset="-128"/>
                <a:ea typeface="メイリオ" pitchFamily="50" charset="-128"/>
                <a:cs typeface="メイリオ" pitchFamily="50" charset="-128"/>
              </a:rPr>
              <a:t>に</a:t>
            </a:r>
            <a:r>
              <a:rPr lang="en-US" altLang="ja-JP" sz="800" dirty="0">
                <a:latin typeface="メイリオ" pitchFamily="50" charset="-128"/>
                <a:ea typeface="メイリオ" pitchFamily="50" charset="-128"/>
                <a:cs typeface="メイリオ" pitchFamily="50" charset="-128"/>
              </a:rPr>
              <a:t>『[PR</a:t>
            </a:r>
            <a:r>
              <a:rPr lang="en-US" altLang="ja-JP" sz="800" dirty="0" smtClean="0">
                <a:latin typeface="メイリオ" pitchFamily="50" charset="-128"/>
                <a:ea typeface="メイリオ" pitchFamily="50" charset="-128"/>
                <a:cs typeface="メイリオ" pitchFamily="50" charset="-128"/>
              </a:rPr>
              <a:t>]</a:t>
            </a:r>
            <a:r>
              <a:rPr lang="ja-JP" altLang="en-US" sz="800" dirty="0" smtClean="0">
                <a:latin typeface="メイリオ" pitchFamily="50" charset="-128"/>
                <a:ea typeface="メイリオ" pitchFamily="50" charset="-128"/>
                <a:cs typeface="メイリオ" pitchFamily="50" charset="-128"/>
              </a:rPr>
              <a:t>ブランド名</a:t>
            </a:r>
            <a:r>
              <a:rPr lang="en-US" altLang="ja-JP" sz="800" dirty="0" smtClean="0">
                <a:latin typeface="メイリオ" pitchFamily="50" charset="-128"/>
                <a:ea typeface="メイリオ" pitchFamily="50" charset="-128"/>
                <a:cs typeface="メイリオ" pitchFamily="50" charset="-128"/>
              </a:rPr>
              <a:t>』</a:t>
            </a:r>
            <a:r>
              <a:rPr lang="ja-JP" altLang="en-US" sz="800" dirty="0">
                <a:latin typeface="メイリオ" pitchFamily="50" charset="-128"/>
                <a:ea typeface="メイリオ" pitchFamily="50" charset="-128"/>
                <a:cs typeface="メイリオ" pitchFamily="50" charset="-128"/>
              </a:rPr>
              <a:t>の表記</a:t>
            </a:r>
            <a:r>
              <a:rPr lang="ja-JP" altLang="en-US" sz="800" dirty="0" smtClean="0">
                <a:latin typeface="メイリオ" pitchFamily="50" charset="-128"/>
                <a:ea typeface="メイリオ" pitchFamily="50" charset="-128"/>
                <a:cs typeface="メイリオ" pitchFamily="50" charset="-128"/>
              </a:rPr>
              <a:t>を視認</a:t>
            </a:r>
            <a:r>
              <a:rPr lang="ja-JP" altLang="en-US" sz="800" dirty="0">
                <a:latin typeface="メイリオ" pitchFamily="50" charset="-128"/>
                <a:ea typeface="メイリオ" pitchFamily="50" charset="-128"/>
                <a:cs typeface="メイリオ" pitchFamily="50" charset="-128"/>
              </a:rPr>
              <a:t>性</a:t>
            </a:r>
            <a:r>
              <a:rPr lang="ja-JP" altLang="en-US" sz="800" dirty="0" smtClean="0">
                <a:latin typeface="メイリオ" pitchFamily="50" charset="-128"/>
                <a:ea typeface="メイリオ" pitchFamily="50" charset="-128"/>
                <a:cs typeface="メイリオ" pitchFamily="50" charset="-128"/>
              </a:rPr>
              <a:t>が</a:t>
            </a:r>
            <a:endParaRPr lang="en-US" altLang="ja-JP" sz="800" dirty="0" smtClean="0">
              <a:latin typeface="メイリオ" pitchFamily="50" charset="-128"/>
              <a:ea typeface="メイリオ" pitchFamily="50" charset="-128"/>
              <a:cs typeface="メイリオ" pitchFamily="50" charset="-128"/>
            </a:endParaRPr>
          </a:p>
          <a:p>
            <a:r>
              <a:rPr lang="ja-JP" altLang="en-US" sz="800" dirty="0">
                <a:latin typeface="メイリオ" pitchFamily="50" charset="-128"/>
                <a:ea typeface="メイリオ" pitchFamily="50" charset="-128"/>
                <a:cs typeface="メイリオ" pitchFamily="50" charset="-128"/>
              </a:rPr>
              <a:t>　</a:t>
            </a:r>
            <a:r>
              <a:rPr lang="ja-JP" altLang="en-US" sz="800" dirty="0" smtClean="0">
                <a:latin typeface="メイリオ" pitchFamily="50" charset="-128"/>
                <a:ea typeface="メイリオ" pitchFamily="50" charset="-128"/>
                <a:cs typeface="メイリオ" pitchFamily="50" charset="-128"/>
              </a:rPr>
              <a:t>確保</a:t>
            </a:r>
            <a:r>
              <a:rPr lang="ja-JP" altLang="en-US" sz="800" dirty="0">
                <a:latin typeface="メイリオ" pitchFamily="50" charset="-128"/>
                <a:ea typeface="メイリオ" pitchFamily="50" charset="-128"/>
                <a:cs typeface="メイリオ" pitchFamily="50" charset="-128"/>
              </a:rPr>
              <a:t>できるサイズ・色で明示してください</a:t>
            </a:r>
            <a:r>
              <a:rPr lang="ja-JP" altLang="en-US" sz="900" dirty="0">
                <a:latin typeface="メイリオ" pitchFamily="50" charset="-128"/>
                <a:ea typeface="メイリオ" pitchFamily="50" charset="-128"/>
                <a:cs typeface="メイリオ" pitchFamily="50" charset="-128"/>
              </a:rPr>
              <a:t>。</a:t>
            </a:r>
            <a:endParaRPr lang="en-US" altLang="ja-JP" sz="800" dirty="0">
              <a:latin typeface="メイリオ" pitchFamily="50" charset="-128"/>
              <a:ea typeface="メイリオ" pitchFamily="50" charset="-128"/>
              <a:cs typeface="メイリオ" pitchFamily="50" charset="-128"/>
            </a:endParaRPr>
          </a:p>
          <a:p>
            <a:r>
              <a:rPr lang="ja-JP" altLang="en-US" sz="800" dirty="0" smtClean="0">
                <a:latin typeface="メイリオ" pitchFamily="50" charset="-128"/>
                <a:ea typeface="メイリオ" pitchFamily="50" charset="-128"/>
                <a:cs typeface="メイリオ" pitchFamily="50" charset="-128"/>
              </a:rPr>
              <a:t>・上端</a:t>
            </a:r>
            <a:r>
              <a:rPr lang="ja-JP" altLang="en-US" sz="800" dirty="0">
                <a:latin typeface="メイリオ" pitchFamily="50" charset="-128"/>
                <a:ea typeface="メイリオ" pitchFamily="50" charset="-128"/>
                <a:cs typeface="メイリオ" pitchFamily="50" charset="-128"/>
              </a:rPr>
              <a:t>・右端の余白は各</a:t>
            </a:r>
            <a:r>
              <a:rPr lang="en-US" altLang="ja-JP" sz="800" dirty="0">
                <a:latin typeface="メイリオ" pitchFamily="50" charset="-128"/>
                <a:ea typeface="メイリオ" pitchFamily="50" charset="-128"/>
                <a:cs typeface="メイリオ" pitchFamily="50" charset="-128"/>
              </a:rPr>
              <a:t>10px</a:t>
            </a:r>
            <a:r>
              <a:rPr lang="ja-JP" altLang="en-US" sz="800" dirty="0">
                <a:latin typeface="メイリオ" pitchFamily="50" charset="-128"/>
                <a:ea typeface="メイリオ" pitchFamily="50" charset="-128"/>
                <a:cs typeface="メイリオ" pitchFamily="50" charset="-128"/>
              </a:rPr>
              <a:t>確保してください</a:t>
            </a:r>
            <a:r>
              <a:rPr lang="ja-JP" altLang="en-US" sz="800" dirty="0" smtClean="0">
                <a:latin typeface="メイリオ" pitchFamily="50" charset="-128"/>
                <a:ea typeface="メイリオ" pitchFamily="50" charset="-128"/>
                <a:cs typeface="メイリオ" pitchFamily="50" charset="-128"/>
              </a:rPr>
              <a:t>。</a:t>
            </a:r>
            <a:endParaRPr lang="en-US" altLang="ja-JP" sz="800" dirty="0" smtClean="0">
              <a:latin typeface="メイリオ" pitchFamily="50" charset="-128"/>
              <a:ea typeface="メイリオ" pitchFamily="50" charset="-128"/>
              <a:cs typeface="メイリオ" pitchFamily="50" charset="-128"/>
            </a:endParaRPr>
          </a:p>
          <a:p>
            <a:r>
              <a:rPr lang="ja-JP" altLang="en-US" sz="800" dirty="0">
                <a:latin typeface="メイリオ" pitchFamily="50" charset="-128"/>
                <a:ea typeface="メイリオ" pitchFamily="50" charset="-128"/>
                <a:cs typeface="メイリオ" pitchFamily="50" charset="-128"/>
              </a:rPr>
              <a:t>・</a:t>
            </a:r>
            <a:r>
              <a:rPr lang="ja-JP" altLang="en-US" sz="800" dirty="0" smtClean="0">
                <a:latin typeface="メイリオ" pitchFamily="50" charset="-128"/>
                <a:ea typeface="メイリオ" pitchFamily="50" charset="-128"/>
                <a:cs typeface="メイリオ" pitchFamily="50" charset="-128"/>
              </a:rPr>
              <a:t>テキストサイズ</a:t>
            </a:r>
            <a:r>
              <a:rPr lang="ja-JP" altLang="en-US" sz="800" dirty="0">
                <a:latin typeface="メイリオ" pitchFamily="50" charset="-128"/>
                <a:ea typeface="メイリオ" pitchFamily="50" charset="-128"/>
                <a:cs typeface="メイリオ" pitchFamily="50" charset="-128"/>
              </a:rPr>
              <a:t>は</a:t>
            </a:r>
            <a:r>
              <a:rPr lang="en-US" altLang="ja-JP" sz="800" dirty="0">
                <a:latin typeface="メイリオ" pitchFamily="50" charset="-128"/>
                <a:ea typeface="メイリオ" pitchFamily="50" charset="-128"/>
                <a:cs typeface="メイリオ" pitchFamily="50" charset="-128"/>
              </a:rPr>
              <a:t>24</a:t>
            </a:r>
            <a:r>
              <a:rPr lang="ja-JP" altLang="en-US" sz="800" dirty="0">
                <a:latin typeface="メイリオ" pitchFamily="50" charset="-128"/>
                <a:ea typeface="メイリオ" pitchFamily="50" charset="-128"/>
                <a:cs typeface="メイリオ" pitchFamily="50" charset="-128"/>
              </a:rPr>
              <a:t>以上を</a:t>
            </a:r>
            <a:r>
              <a:rPr lang="ja-JP" altLang="en-US" sz="800" dirty="0" smtClean="0">
                <a:latin typeface="メイリオ" pitchFamily="50" charset="-128"/>
                <a:ea typeface="メイリオ" pitchFamily="50" charset="-128"/>
                <a:cs typeface="メイリオ" pitchFamily="50" charset="-128"/>
              </a:rPr>
              <a:t>推奨します。</a:t>
            </a:r>
            <a:endParaRPr lang="en-US" altLang="ja-JP" sz="800" dirty="0">
              <a:latin typeface="メイリオ" pitchFamily="50" charset="-128"/>
              <a:ea typeface="メイリオ" pitchFamily="50" charset="-128"/>
              <a:cs typeface="メイリオ" pitchFamily="50" charset="-128"/>
            </a:endParaRPr>
          </a:p>
        </p:txBody>
      </p:sp>
      <p:sp>
        <p:nvSpPr>
          <p:cNvPr id="58" name="テキスト ボックス 57"/>
          <p:cNvSpPr txBox="1"/>
          <p:nvPr/>
        </p:nvSpPr>
        <p:spPr>
          <a:xfrm>
            <a:off x="3853764" y="1356117"/>
            <a:ext cx="5785536" cy="276999"/>
          </a:xfrm>
          <a:prstGeom prst="rect">
            <a:avLst/>
          </a:prstGeom>
          <a:noFill/>
          <a:ln>
            <a:noFill/>
          </a:ln>
        </p:spPr>
        <p:txBody>
          <a:bodyPr wrap="square" rtlCol="0">
            <a:spAutoFit/>
          </a:bodyPr>
          <a:lstStyle/>
          <a:p>
            <a:r>
              <a:rPr lang="ja-JP" altLang="en-US" sz="1200" dirty="0" smtClean="0">
                <a:solidFill>
                  <a:schemeClr val="tx1">
                    <a:lumMod val="65000"/>
                    <a:lumOff val="35000"/>
                  </a:schemeClr>
                </a:solidFill>
                <a:latin typeface="Meiryo UI" panose="020B0604030504040204" pitchFamily="50" charset="-128"/>
                <a:ea typeface="Meiryo UI" panose="020B0604030504040204" pitchFamily="50" charset="-128"/>
              </a:rPr>
              <a:t>一番上のクリエイティブにいれてください。画像とテキストでは記載する場所と表記がかわります</a:t>
            </a:r>
            <a:r>
              <a:rPr lang="ja-JP" altLang="en-US" sz="1200" dirty="0">
                <a:solidFill>
                  <a:schemeClr val="tx1">
                    <a:lumMod val="65000"/>
                    <a:lumOff val="35000"/>
                  </a:schemeClr>
                </a:solidFill>
                <a:latin typeface="Meiryo UI" panose="020B0604030504040204" pitchFamily="50" charset="-128"/>
                <a:ea typeface="Meiryo UI" panose="020B0604030504040204" pitchFamily="50" charset="-128"/>
              </a:rPr>
              <a:t>。</a:t>
            </a:r>
            <a:endParaRPr lang="en-US" altLang="ja-JP" sz="12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48" name="テキスト ボックス 47"/>
          <p:cNvSpPr txBox="1"/>
          <p:nvPr/>
        </p:nvSpPr>
        <p:spPr>
          <a:xfrm>
            <a:off x="3674551" y="5291945"/>
            <a:ext cx="1638590" cy="307777"/>
          </a:xfrm>
          <a:prstGeom prst="rect">
            <a:avLst/>
          </a:prstGeom>
          <a:noFill/>
        </p:spPr>
        <p:txBody>
          <a:bodyPr wrap="none" rtlCol="0">
            <a:spAutoFit/>
          </a:bodyPr>
          <a:lstStyle/>
          <a:p>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■画像分割パターン</a:t>
            </a:r>
            <a:endParaRPr lang="en-US" altLang="ja-JP" sz="14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55" name="正方形/長方形 54"/>
          <p:cNvSpPr/>
          <p:nvPr/>
        </p:nvSpPr>
        <p:spPr>
          <a:xfrm>
            <a:off x="3937220" y="5531426"/>
            <a:ext cx="2055717" cy="276999"/>
          </a:xfrm>
          <a:prstGeom prst="rect">
            <a:avLst/>
          </a:prstGeom>
        </p:spPr>
        <p:txBody>
          <a:bodyPr wrap="square">
            <a:spAutoFit/>
          </a:bodyPr>
          <a:lstStyle/>
          <a:p>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画像の分割は不可です。</a:t>
            </a:r>
            <a:endParaRPr lang="en-US" altLang="ja-JP" sz="1200" b="0" dirty="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56" name="正方形/長方形 55"/>
          <p:cNvSpPr/>
          <p:nvPr/>
        </p:nvSpPr>
        <p:spPr>
          <a:xfrm>
            <a:off x="6508648" y="5531425"/>
            <a:ext cx="3491014" cy="1015663"/>
          </a:xfrm>
          <a:prstGeom prst="rect">
            <a:avLst/>
          </a:prstGeom>
        </p:spPr>
        <p:txBody>
          <a:bodyPr wrap="square">
            <a:spAutoFit/>
          </a:bodyPr>
          <a:lstStyle/>
          <a:p>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・画像：リンク１（画像</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分割</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不可）</a:t>
            </a:r>
            <a:endPar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・テキスト：リンク１</a:t>
            </a:r>
            <a:endPar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・クーポンページ内：</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リンク</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１</a:t>
            </a:r>
            <a:endPar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・リンクは最大３つまで</a:t>
            </a:r>
            <a:endPar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a:p>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１つの</a:t>
            </a:r>
            <a:r>
              <a:rPr lang="en-US" altLang="ja-JP" sz="1200" b="0" dirty="0">
                <a:solidFill>
                  <a:schemeClr val="tx1">
                    <a:lumMod val="65000"/>
                    <a:lumOff val="35000"/>
                  </a:schemeClr>
                </a:solidFill>
                <a:latin typeface="Meiryo UI" panose="020B0604030504040204" pitchFamily="50" charset="-128"/>
                <a:ea typeface="Meiryo UI" panose="020B0604030504040204" pitchFamily="50" charset="-128"/>
              </a:rPr>
              <a:t>URL</a:t>
            </a:r>
            <a:r>
              <a:rPr lang="ja-JP" altLang="en-US" sz="1200" b="0" dirty="0" err="1">
                <a:solidFill>
                  <a:schemeClr val="tx1">
                    <a:lumMod val="65000"/>
                    <a:lumOff val="35000"/>
                  </a:schemeClr>
                </a:solidFill>
                <a:latin typeface="Meiryo UI" panose="020B0604030504040204" pitchFamily="50" charset="-128"/>
                <a:ea typeface="Meiryo UI" panose="020B0604030504040204" pitchFamily="50" charset="-128"/>
              </a:rPr>
              <a:t>での</a:t>
            </a:r>
            <a:r>
              <a:rPr lang="ja-JP" altLang="en-US" sz="1200" b="0" dirty="0">
                <a:solidFill>
                  <a:schemeClr val="tx1">
                    <a:lumMod val="65000"/>
                    <a:lumOff val="35000"/>
                  </a:schemeClr>
                </a:solidFill>
                <a:latin typeface="Meiryo UI" panose="020B0604030504040204" pitchFamily="50" charset="-128"/>
                <a:ea typeface="Meiryo UI" panose="020B0604030504040204" pitchFamily="50" charset="-128"/>
              </a:rPr>
              <a:t>ランダムリンクは不可です</a:t>
            </a:r>
            <a:r>
              <a:rPr lang="ja-JP" altLang="en-US" sz="1200" b="0" dirty="0" smtClean="0">
                <a:solidFill>
                  <a:schemeClr val="tx1">
                    <a:lumMod val="65000"/>
                    <a:lumOff val="35000"/>
                  </a:schemeClr>
                </a:solidFill>
                <a:latin typeface="Meiryo UI" panose="020B0604030504040204" pitchFamily="50" charset="-128"/>
                <a:ea typeface="Meiryo UI" panose="020B0604030504040204" pitchFamily="50" charset="-128"/>
              </a:rPr>
              <a:t>。</a:t>
            </a:r>
            <a:endParaRPr lang="en-US" altLang="ja-JP" sz="1200" b="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sp>
        <p:nvSpPr>
          <p:cNvPr id="57" name="テキスト ボックス 56"/>
          <p:cNvSpPr txBox="1"/>
          <p:nvPr/>
        </p:nvSpPr>
        <p:spPr>
          <a:xfrm>
            <a:off x="6356566" y="5295727"/>
            <a:ext cx="907621" cy="307777"/>
          </a:xfrm>
          <a:prstGeom prst="rect">
            <a:avLst/>
          </a:prstGeom>
          <a:noFill/>
        </p:spPr>
        <p:txBody>
          <a:bodyPr wrap="none" rtlCol="0">
            <a:spAutoFit/>
          </a:bodyPr>
          <a:lstStyle/>
          <a:p>
            <a:r>
              <a:rPr lang="ja-JP" altLang="en-US" sz="1400" dirty="0" smtClean="0">
                <a:solidFill>
                  <a:schemeClr val="tx1">
                    <a:lumMod val="65000"/>
                    <a:lumOff val="35000"/>
                  </a:schemeClr>
                </a:solidFill>
                <a:latin typeface="Meiryo UI" panose="020B0604030504040204" pitchFamily="50" charset="-128"/>
                <a:ea typeface="Meiryo UI" panose="020B0604030504040204" pitchFamily="50" charset="-128"/>
              </a:rPr>
              <a:t>■リンク数</a:t>
            </a:r>
            <a:endParaRPr lang="en-US" altLang="ja-JP" sz="1400" dirty="0" smtClean="0">
              <a:solidFill>
                <a:schemeClr val="tx1">
                  <a:lumMod val="65000"/>
                  <a:lumOff val="35000"/>
                </a:schemeClr>
              </a:solidFill>
              <a:latin typeface="Meiryo UI" panose="020B0604030504040204" pitchFamily="50" charset="-128"/>
              <a:ea typeface="Meiryo UI" panose="020B0604030504040204" pitchFamily="50" charset="-128"/>
            </a:endParaRPr>
          </a:p>
        </p:txBody>
      </p:sp>
      <p:grpSp>
        <p:nvGrpSpPr>
          <p:cNvPr id="2" name="グループ化 1"/>
          <p:cNvGrpSpPr/>
          <p:nvPr/>
        </p:nvGrpSpPr>
        <p:grpSpPr>
          <a:xfrm>
            <a:off x="776071" y="2492896"/>
            <a:ext cx="2154312" cy="3985080"/>
            <a:chOff x="776071" y="2492896"/>
            <a:chExt cx="2154312" cy="3985080"/>
          </a:xfrm>
        </p:grpSpPr>
        <p:grpSp>
          <p:nvGrpSpPr>
            <p:cNvPr id="13" name="グループ化 12"/>
            <p:cNvGrpSpPr/>
            <p:nvPr/>
          </p:nvGrpSpPr>
          <p:grpSpPr>
            <a:xfrm>
              <a:off x="776536" y="2492896"/>
              <a:ext cx="2153847" cy="1403021"/>
              <a:chOff x="776536" y="2890075"/>
              <a:chExt cx="2153847" cy="1403021"/>
            </a:xfrm>
          </p:grpSpPr>
          <p:sp>
            <p:nvSpPr>
              <p:cNvPr id="54" name="正方形/長方形 53"/>
              <p:cNvSpPr/>
              <p:nvPr/>
            </p:nvSpPr>
            <p:spPr>
              <a:xfrm>
                <a:off x="781819" y="2905467"/>
                <a:ext cx="952500" cy="832731"/>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smtClean="0">
                    <a:solidFill>
                      <a:schemeClr val="tx1">
                        <a:lumMod val="50000"/>
                        <a:lumOff val="50000"/>
                      </a:schemeClr>
                    </a:solidFill>
                    <a:latin typeface="Meiryo UI" panose="020B0604030504040204" pitchFamily="50" charset="-128"/>
                    <a:ea typeface="Meiryo UI" panose="020B0604030504040204" pitchFamily="50" charset="-128"/>
                  </a:rPr>
                  <a:t>テキスト</a:t>
                </a:r>
                <a:endPar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9" name="正方形/長方形 58"/>
              <p:cNvSpPr/>
              <p:nvPr/>
            </p:nvSpPr>
            <p:spPr>
              <a:xfrm>
                <a:off x="776536" y="3800495"/>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chemeClr val="tx1">
                        <a:lumMod val="50000"/>
                        <a:lumOff val="50000"/>
                      </a:schemeClr>
                    </a:solidFill>
                    <a:latin typeface="Meiryo UI" panose="020B0604030504040204" pitchFamily="50" charset="-128"/>
                    <a:ea typeface="Meiryo UI" panose="020B0604030504040204" pitchFamily="50" charset="-128"/>
                  </a:rPr>
                  <a:t>クーポン</a:t>
                </a:r>
                <a:endPar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3" name="テキスト ボックス 2"/>
              <p:cNvSpPr txBox="1"/>
              <p:nvPr/>
            </p:nvSpPr>
            <p:spPr>
              <a:xfrm>
                <a:off x="781313" y="3559210"/>
                <a:ext cx="902811" cy="200055"/>
              </a:xfrm>
              <a:prstGeom prst="rect">
                <a:avLst/>
              </a:prstGeom>
              <a:noFill/>
            </p:spPr>
            <p:txBody>
              <a:bodyPr wrap="none" rtlCol="0">
                <a:spAutoFit/>
              </a:bodyPr>
              <a:lstStyle/>
              <a:p>
                <a:r>
                  <a:rPr kumimoji="1" lang="ja-JP" altLang="en-US" sz="700" dirty="0" smtClean="0">
                    <a:solidFill>
                      <a:schemeClr val="tx1">
                        <a:lumMod val="50000"/>
                        <a:lumOff val="50000"/>
                      </a:schemeClr>
                    </a:solidFill>
                  </a:rPr>
                  <a:t>提供：ブランド名</a:t>
                </a:r>
                <a:endParaRPr kumimoji="1" lang="ja-JP" altLang="en-US" sz="700" dirty="0">
                  <a:solidFill>
                    <a:schemeClr val="tx1">
                      <a:lumMod val="50000"/>
                      <a:lumOff val="50000"/>
                    </a:schemeClr>
                  </a:solidFill>
                </a:endParaRPr>
              </a:p>
            </p:txBody>
          </p:sp>
          <p:sp>
            <p:nvSpPr>
              <p:cNvPr id="28" name="正方形/長方形 27"/>
              <p:cNvSpPr/>
              <p:nvPr/>
            </p:nvSpPr>
            <p:spPr>
              <a:xfrm>
                <a:off x="1917045" y="2909002"/>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29" name="正方形/長方形 28"/>
              <p:cNvSpPr/>
              <p:nvPr/>
            </p:nvSpPr>
            <p:spPr>
              <a:xfrm>
                <a:off x="1910128" y="3800494"/>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chemeClr val="tx1">
                        <a:lumMod val="50000"/>
                        <a:lumOff val="50000"/>
                      </a:schemeClr>
                    </a:solidFill>
                    <a:latin typeface="Meiryo UI" panose="020B0604030504040204" pitchFamily="50" charset="-128"/>
                    <a:ea typeface="Meiryo UI" panose="020B0604030504040204" pitchFamily="50" charset="-128"/>
                  </a:rPr>
                  <a:t>クーポン</a:t>
                </a:r>
                <a:endPar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12" name="テキスト ボックス 11"/>
              <p:cNvSpPr txBox="1"/>
              <p:nvPr/>
            </p:nvSpPr>
            <p:spPr>
              <a:xfrm>
                <a:off x="2118942" y="2890075"/>
                <a:ext cx="811441" cy="184666"/>
              </a:xfrm>
              <a:prstGeom prst="rect">
                <a:avLst/>
              </a:prstGeom>
              <a:noFill/>
            </p:spPr>
            <p:txBody>
              <a:bodyPr wrap="none" rtlCol="0">
                <a:spAutoFit/>
              </a:bodyPr>
              <a:lstStyle/>
              <a:p>
                <a:r>
                  <a:rPr kumimoji="1" lang="ja-JP" altLang="en-US" sz="600" dirty="0" smtClean="0"/>
                  <a:t>［</a:t>
                </a:r>
                <a:r>
                  <a:rPr kumimoji="1" lang="en-US" altLang="ja-JP" sz="600" dirty="0" smtClean="0"/>
                  <a:t>PR</a:t>
                </a:r>
                <a:r>
                  <a:rPr kumimoji="1" lang="ja-JP" altLang="en-US" sz="600" dirty="0" smtClean="0"/>
                  <a:t>］ブランド名</a:t>
                </a:r>
                <a:endParaRPr kumimoji="1" lang="ja-JP" altLang="en-US" sz="600" dirty="0"/>
              </a:p>
            </p:txBody>
          </p:sp>
        </p:grpSp>
        <p:sp>
          <p:nvSpPr>
            <p:cNvPr id="37" name="正方形/長方形 36"/>
            <p:cNvSpPr/>
            <p:nvPr/>
          </p:nvSpPr>
          <p:spPr>
            <a:xfrm>
              <a:off x="776071" y="5081183"/>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43" name="正方形/長方形 42"/>
            <p:cNvSpPr/>
            <p:nvPr/>
          </p:nvSpPr>
          <p:spPr>
            <a:xfrm>
              <a:off x="776774" y="5972675"/>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chemeClr val="tx1">
                      <a:lumMod val="50000"/>
                      <a:lumOff val="50000"/>
                    </a:schemeClr>
                  </a:solidFill>
                  <a:latin typeface="Meiryo UI" panose="020B0604030504040204" pitchFamily="50" charset="-128"/>
                  <a:ea typeface="Meiryo UI" panose="020B0604030504040204" pitchFamily="50" charset="-128"/>
                </a:rPr>
                <a:t>クーポン</a:t>
              </a:r>
              <a:endPar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2" name="正方形/長方形 51"/>
            <p:cNvSpPr/>
            <p:nvPr/>
          </p:nvSpPr>
          <p:spPr>
            <a:xfrm>
              <a:off x="781819" y="4203325"/>
              <a:ext cx="952500" cy="832731"/>
            </a:xfrm>
            <a:prstGeom prst="rect">
              <a:avLst/>
            </a:prstGeom>
            <a:solidFill>
              <a:schemeClr val="bg1"/>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100" dirty="0" smtClean="0">
                  <a:solidFill>
                    <a:schemeClr val="tx1">
                      <a:lumMod val="50000"/>
                      <a:lumOff val="50000"/>
                    </a:schemeClr>
                  </a:solidFill>
                  <a:latin typeface="Meiryo UI" panose="020B0604030504040204" pitchFamily="50" charset="-128"/>
                  <a:ea typeface="Meiryo UI" panose="020B0604030504040204" pitchFamily="50" charset="-128"/>
                </a:rPr>
                <a:t>テキスト</a:t>
              </a:r>
              <a:endParaRPr kumimoji="1" lang="ja-JP" altLang="en-US" sz="11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53" name="テキスト ボックス 52"/>
            <p:cNvSpPr txBox="1"/>
            <p:nvPr/>
          </p:nvSpPr>
          <p:spPr>
            <a:xfrm>
              <a:off x="825760" y="4842676"/>
              <a:ext cx="902811" cy="200055"/>
            </a:xfrm>
            <a:prstGeom prst="rect">
              <a:avLst/>
            </a:prstGeom>
            <a:noFill/>
          </p:spPr>
          <p:txBody>
            <a:bodyPr wrap="none" rtlCol="0">
              <a:spAutoFit/>
            </a:bodyPr>
            <a:lstStyle/>
            <a:p>
              <a:r>
                <a:rPr kumimoji="1" lang="ja-JP" altLang="en-US" sz="700" dirty="0" smtClean="0">
                  <a:solidFill>
                    <a:schemeClr val="tx1">
                      <a:lumMod val="50000"/>
                      <a:lumOff val="50000"/>
                    </a:schemeClr>
                  </a:solidFill>
                </a:rPr>
                <a:t>提供：ブランド名</a:t>
              </a:r>
              <a:endParaRPr kumimoji="1" lang="ja-JP" altLang="en-US" sz="700" dirty="0">
                <a:solidFill>
                  <a:schemeClr val="tx1">
                    <a:lumMod val="50000"/>
                    <a:lumOff val="50000"/>
                  </a:schemeClr>
                </a:solidFill>
              </a:endParaRPr>
            </a:p>
          </p:txBody>
        </p:sp>
        <p:sp>
          <p:nvSpPr>
            <p:cNvPr id="63" name="正方形/長方形 62"/>
            <p:cNvSpPr/>
            <p:nvPr/>
          </p:nvSpPr>
          <p:spPr>
            <a:xfrm>
              <a:off x="1886051" y="4203325"/>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①</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4" name="正方形/長方形 63"/>
            <p:cNvSpPr/>
            <p:nvPr/>
          </p:nvSpPr>
          <p:spPr>
            <a:xfrm>
              <a:off x="1886051" y="5088984"/>
              <a:ext cx="952500" cy="832731"/>
            </a:xfrm>
            <a:prstGeom prst="rect">
              <a:avLst/>
            </a:prstGeom>
            <a:solidFill>
              <a:srgbClr val="C1E89A"/>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ja-JP" altLang="en-US" sz="1600" dirty="0" smtClean="0">
                  <a:solidFill>
                    <a:schemeClr val="tx1">
                      <a:lumMod val="50000"/>
                      <a:lumOff val="50000"/>
                    </a:schemeClr>
                  </a:solidFill>
                  <a:latin typeface="Meiryo UI" panose="020B0604030504040204" pitchFamily="50" charset="-128"/>
                  <a:ea typeface="Meiryo UI" panose="020B0604030504040204" pitchFamily="50" charset="-128"/>
                </a:rPr>
                <a:t>画像</a:t>
              </a:r>
              <a:endParaRPr lang="en-US" altLang="ja-JP" sz="1600" dirty="0" smtClean="0">
                <a:solidFill>
                  <a:schemeClr val="tx1">
                    <a:lumMod val="50000"/>
                    <a:lumOff val="50000"/>
                  </a:schemeClr>
                </a:solidFill>
                <a:latin typeface="Meiryo UI" panose="020B0604030504040204" pitchFamily="50" charset="-128"/>
                <a:ea typeface="Meiryo UI" panose="020B0604030504040204" pitchFamily="50" charset="-128"/>
              </a:endParaRPr>
            </a:p>
            <a:p>
              <a:pPr algn="ctr"/>
              <a:r>
                <a:rPr lang="ja-JP" altLang="en-US" sz="1600" dirty="0">
                  <a:solidFill>
                    <a:schemeClr val="tx1">
                      <a:lumMod val="50000"/>
                      <a:lumOff val="50000"/>
                    </a:schemeClr>
                  </a:solidFill>
                  <a:latin typeface="Meiryo UI" panose="020B0604030504040204" pitchFamily="50" charset="-128"/>
                  <a:ea typeface="Meiryo UI" panose="020B0604030504040204" pitchFamily="50" charset="-128"/>
                </a:rPr>
                <a:t>➁</a:t>
              </a:r>
              <a:endParaRPr kumimoji="1" lang="ja-JP" altLang="en-US" sz="16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5" name="正方形/長方形 64"/>
            <p:cNvSpPr/>
            <p:nvPr/>
          </p:nvSpPr>
          <p:spPr>
            <a:xfrm>
              <a:off x="1889294" y="5985375"/>
              <a:ext cx="952500" cy="492601"/>
            </a:xfrm>
            <a:prstGeom prst="rect">
              <a:avLst/>
            </a:prstGeom>
            <a:solidFill>
              <a:schemeClr val="accent1">
                <a:lumMod val="20000"/>
                <a:lumOff val="80000"/>
              </a:schemeClr>
            </a:solidFill>
            <a:ln w="12700">
              <a:solidFill>
                <a:schemeClr val="bg1">
                  <a:lumMod val="65000"/>
                </a:schemeClr>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kumimoji="1" lang="ja-JP" altLang="en-US" sz="1400" dirty="0" smtClean="0">
                  <a:solidFill>
                    <a:schemeClr val="tx1">
                      <a:lumMod val="50000"/>
                      <a:lumOff val="50000"/>
                    </a:schemeClr>
                  </a:solidFill>
                  <a:latin typeface="Meiryo UI" panose="020B0604030504040204" pitchFamily="50" charset="-128"/>
                  <a:ea typeface="Meiryo UI" panose="020B0604030504040204" pitchFamily="50" charset="-128"/>
                </a:rPr>
                <a:t>クーポン</a:t>
              </a:r>
              <a:endParaRPr kumimoji="1" lang="ja-JP" altLang="en-US" sz="1400" dirty="0">
                <a:solidFill>
                  <a:schemeClr val="tx1">
                    <a:lumMod val="50000"/>
                    <a:lumOff val="50000"/>
                  </a:schemeClr>
                </a:solidFill>
                <a:latin typeface="Meiryo UI" panose="020B0604030504040204" pitchFamily="50" charset="-128"/>
                <a:ea typeface="Meiryo UI" panose="020B0604030504040204" pitchFamily="50" charset="-128"/>
              </a:endParaRPr>
            </a:p>
          </p:txBody>
        </p:sp>
        <p:sp>
          <p:nvSpPr>
            <p:cNvPr id="66" name="テキスト ボックス 65"/>
            <p:cNvSpPr txBox="1"/>
            <p:nvPr/>
          </p:nvSpPr>
          <p:spPr>
            <a:xfrm>
              <a:off x="2077910" y="4191208"/>
              <a:ext cx="811441" cy="184666"/>
            </a:xfrm>
            <a:prstGeom prst="rect">
              <a:avLst/>
            </a:prstGeom>
            <a:noFill/>
          </p:spPr>
          <p:txBody>
            <a:bodyPr wrap="none" rtlCol="0">
              <a:spAutoFit/>
            </a:bodyPr>
            <a:lstStyle/>
            <a:p>
              <a:r>
                <a:rPr kumimoji="1" lang="ja-JP" altLang="en-US" sz="600" dirty="0" smtClean="0"/>
                <a:t>［</a:t>
              </a:r>
              <a:r>
                <a:rPr kumimoji="1" lang="en-US" altLang="ja-JP" sz="600" dirty="0" smtClean="0"/>
                <a:t>PR</a:t>
              </a:r>
              <a:r>
                <a:rPr kumimoji="1" lang="ja-JP" altLang="en-US" sz="600" dirty="0" smtClean="0"/>
                <a:t>］ブランド名</a:t>
              </a:r>
              <a:endParaRPr kumimoji="1" lang="ja-JP" altLang="en-US" sz="600" dirty="0"/>
            </a:p>
          </p:txBody>
        </p:sp>
      </p:grpSp>
      <p:sp>
        <p:nvSpPr>
          <p:cNvPr id="5" name="正方形/長方形 4"/>
          <p:cNvSpPr/>
          <p:nvPr/>
        </p:nvSpPr>
        <p:spPr>
          <a:xfrm>
            <a:off x="738674" y="2470036"/>
            <a:ext cx="1029166" cy="1461884"/>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0" name="正方形/長方形 59"/>
          <p:cNvSpPr/>
          <p:nvPr/>
        </p:nvSpPr>
        <p:spPr>
          <a:xfrm>
            <a:off x="1881674" y="2470036"/>
            <a:ext cx="1029166" cy="1461884"/>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1" name="正方形/長方形 60"/>
          <p:cNvSpPr/>
          <p:nvPr/>
        </p:nvSpPr>
        <p:spPr>
          <a:xfrm>
            <a:off x="738674" y="4160788"/>
            <a:ext cx="1029166" cy="2360962"/>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2" name="正方形/長方形 61"/>
          <p:cNvSpPr/>
          <p:nvPr/>
        </p:nvSpPr>
        <p:spPr>
          <a:xfrm>
            <a:off x="1852565" y="4168676"/>
            <a:ext cx="1029166" cy="2360962"/>
          </a:xfrm>
          <a:prstGeom prst="rect">
            <a:avLst/>
          </a:prstGeom>
          <a:noFill/>
          <a:ln w="19050">
            <a:solidFill>
              <a:schemeClr val="tx1">
                <a:lumMod val="50000"/>
                <a:lumOff val="50000"/>
              </a:schemeClr>
            </a:solidFill>
            <a:prstDash val="sysDot"/>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69" name="フッター プレースホルダ 7"/>
          <p:cNvSpPr>
            <a:spLocks noGrp="1"/>
          </p:cNvSpPr>
          <p:nvPr>
            <p:ph type="ftr" sz="quarter" idx="11"/>
          </p:nvPr>
        </p:nvSpPr>
        <p:spPr>
          <a:xfrm>
            <a:off x="6946900" y="6608851"/>
            <a:ext cx="2463800" cy="234113"/>
          </a:xfrm>
        </p:spPr>
        <p:txBody>
          <a:bodyPr/>
          <a:lstStyle>
            <a:lvl1pPr>
              <a:defRPr>
                <a:cs typeface="メイリオ" panose="020B0604030504040204" pitchFamily="50" charset="-128"/>
              </a:defRPr>
            </a:lvl1p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46078972"/>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ja-JP" altLang="sk-SK" dirty="0"/>
              <a:t>［</a:t>
            </a:r>
            <a:r>
              <a:rPr lang="sk-SK" altLang="ja-JP" dirty="0"/>
              <a:t>SP</a:t>
            </a:r>
            <a:r>
              <a:rPr lang="ja-JP" altLang="sk-SK" dirty="0" smtClean="0"/>
              <a:t>］</a:t>
            </a:r>
            <a:r>
              <a:rPr kumimoji="1" lang="en-US" altLang="ja-JP" dirty="0" smtClean="0"/>
              <a:t>『 </a:t>
            </a:r>
            <a:r>
              <a:rPr kumimoji="1" lang="ja-JP" altLang="en-US" dirty="0" smtClean="0"/>
              <a:t>＠ｃｏｓｍｅ公式</a:t>
            </a:r>
            <a:r>
              <a:rPr kumimoji="1" lang="en-US" altLang="ja-JP" dirty="0" smtClean="0"/>
              <a:t>』LINE</a:t>
            </a:r>
            <a:r>
              <a:rPr kumimoji="1" lang="ja-JP" altLang="en-US" dirty="0" smtClean="0"/>
              <a:t>コラボアカウント</a:t>
            </a:r>
            <a:r>
              <a:rPr kumimoji="1" lang="en-US" altLang="ja-JP" dirty="0" smtClean="0"/>
              <a:t/>
            </a:r>
            <a:br>
              <a:rPr kumimoji="1" lang="en-US" altLang="ja-JP" dirty="0" smtClean="0"/>
            </a:br>
            <a:r>
              <a:rPr lang="ja-JP" altLang="en-US" dirty="0"/>
              <a:t>タイムライン</a:t>
            </a:r>
            <a:r>
              <a:rPr kumimoji="1" lang="ja-JP" altLang="en-US" dirty="0" smtClean="0"/>
              <a:t>配信</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7" name="テキスト プレースホルダー 6"/>
          <p:cNvSpPr>
            <a:spLocks noGrp="1"/>
          </p:cNvSpPr>
          <p:nvPr>
            <p:ph type="body" sz="quarter" idx="17"/>
          </p:nvPr>
        </p:nvSpPr>
        <p:spPr>
          <a:xfrm>
            <a:off x="775669" y="1084923"/>
            <a:ext cx="4111223" cy="1132155"/>
          </a:xfrm>
        </p:spPr>
        <p:txBody>
          <a:bodyPr/>
          <a:lstStyle/>
          <a:p>
            <a:r>
              <a:rPr lang="en-US" altLang="ja-JP" dirty="0" smtClean="0"/>
              <a:t>LINE</a:t>
            </a:r>
            <a:r>
              <a:rPr lang="ja-JP" altLang="en-US" dirty="0" smtClean="0"/>
              <a:t>の</a:t>
            </a:r>
            <a:r>
              <a:rPr lang="ja-JP" altLang="en-US" dirty="0"/>
              <a:t>タイムラインを閲覧</a:t>
            </a:r>
            <a:r>
              <a:rPr lang="ja-JP" altLang="en-US" dirty="0" smtClean="0"/>
              <a:t>する</a:t>
            </a:r>
            <a:r>
              <a:rPr lang="ja-JP" altLang="en-US" dirty="0"/>
              <a:t>お友達</a:t>
            </a:r>
            <a:r>
              <a:rPr lang="ja-JP" altLang="en-US" dirty="0" smtClean="0"/>
              <a:t>に配信</a:t>
            </a:r>
          </a:p>
          <a:p>
            <a:r>
              <a:rPr lang="ja-JP" altLang="en-US" dirty="0" smtClean="0"/>
              <a:t>若年層を中心としたプロモーションに有効です。</a:t>
            </a:r>
            <a:endParaRPr lang="ja-JP" altLang="en-US" dirty="0"/>
          </a:p>
        </p:txBody>
      </p:sp>
      <p:sp>
        <p:nvSpPr>
          <p:cNvPr id="5" name="テキスト プレースホルダー 4"/>
          <p:cNvSpPr>
            <a:spLocks noGrp="1"/>
          </p:cNvSpPr>
          <p:nvPr>
            <p:ph type="body" sz="quarter" idx="20"/>
          </p:nvPr>
        </p:nvSpPr>
        <p:spPr>
          <a:xfrm>
            <a:off x="5158451" y="1042988"/>
            <a:ext cx="4450687" cy="4205101"/>
          </a:xfrm>
        </p:spPr>
        <p:txBody>
          <a:bodyPr/>
          <a:lstStyle/>
          <a:p>
            <a:pPr>
              <a:lnSpc>
                <a:spcPct val="200000"/>
              </a:lnSpc>
            </a:pPr>
            <a:r>
              <a:rPr lang="ja-JP" altLang="en-US" dirty="0" smtClean="0"/>
              <a:t>　　　　　　　</a:t>
            </a:r>
            <a:r>
              <a:rPr lang="en-US" altLang="ja-JP" dirty="0" smtClean="0"/>
              <a:t>【LINE </a:t>
            </a:r>
            <a:r>
              <a:rPr lang="en-US" altLang="ja-JP" dirty="0"/>
              <a:t>APP</a:t>
            </a:r>
            <a:r>
              <a:rPr lang="en-US" altLang="ja-JP" dirty="0" smtClean="0"/>
              <a:t>】</a:t>
            </a:r>
            <a:endParaRPr lang="en-US" altLang="ja-JP" dirty="0"/>
          </a:p>
        </p:txBody>
      </p:sp>
      <p:pic>
        <p:nvPicPr>
          <p:cNvPr id="11" name="図 10"/>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12" name="正方形/長方形 11"/>
          <p:cNvSpPr/>
          <p:nvPr/>
        </p:nvSpPr>
        <p:spPr>
          <a:xfrm>
            <a:off x="6852017" y="4722688"/>
            <a:ext cx="2128399" cy="33855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友だち登録者数は想定人数となり、</a:t>
            </a:r>
            <a:endPar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endParaRPr>
          </a:p>
          <a:p>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　保証は致しかねます。ご了承ください。</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13" name="円/楕円 12"/>
          <p:cNvSpPr/>
          <p:nvPr/>
        </p:nvSpPr>
        <p:spPr>
          <a:xfrm>
            <a:off x="5313452" y="4514821"/>
            <a:ext cx="1558052" cy="649188"/>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t">
            <a:spAutoFit/>
          </a:bodyPr>
          <a:lstStyle/>
          <a:p>
            <a:pPr lvl="0" algn="ctr"/>
            <a:r>
              <a:rPr lang="ja-JP" altLang="en-US" sz="1200" dirty="0" smtClean="0">
                <a:solidFill>
                  <a:prstClr val="black">
                    <a:lumMod val="65000"/>
                    <a:lumOff val="35000"/>
                  </a:prstClr>
                </a:solidFill>
                <a:latin typeface="メイリオ ボールド"/>
                <a:ea typeface="メイリオ ボールド"/>
              </a:rPr>
              <a:t>想定友だち数</a:t>
            </a:r>
            <a:r>
              <a:rPr lang="en-US" altLang="ja-JP" sz="1200" dirty="0" smtClean="0">
                <a:solidFill>
                  <a:prstClr val="black">
                    <a:lumMod val="65000"/>
                    <a:lumOff val="35000"/>
                  </a:prstClr>
                </a:solidFill>
                <a:latin typeface="メイリオ ボールド"/>
                <a:ea typeface="メイリオ ボールド"/>
              </a:rPr>
              <a:t/>
            </a:r>
            <a:br>
              <a:rPr lang="en-US" altLang="ja-JP" sz="1200" dirty="0" smtClean="0">
                <a:solidFill>
                  <a:prstClr val="black">
                    <a:lumMod val="65000"/>
                    <a:lumOff val="35000"/>
                  </a:prstClr>
                </a:solidFill>
                <a:latin typeface="メイリオ ボールド"/>
                <a:ea typeface="メイリオ ボールド"/>
              </a:rPr>
            </a:br>
            <a:r>
              <a:rPr lang="en-US" altLang="ja-JP" sz="1200" dirty="0" smtClean="0">
                <a:solidFill>
                  <a:prstClr val="black">
                    <a:lumMod val="65000"/>
                    <a:lumOff val="35000"/>
                  </a:prstClr>
                </a:solidFill>
                <a:latin typeface="メイリオ ボールド"/>
                <a:ea typeface="メイリオ ボールド"/>
              </a:rPr>
              <a:t>170</a:t>
            </a:r>
            <a:r>
              <a:rPr lang="ja-JP" altLang="en-US" sz="1200" dirty="0" smtClean="0">
                <a:solidFill>
                  <a:prstClr val="black">
                    <a:lumMod val="65000"/>
                    <a:lumOff val="35000"/>
                  </a:prstClr>
                </a:solidFill>
                <a:latin typeface="メイリオ ボールド"/>
                <a:ea typeface="メイリオ ボールド"/>
              </a:rPr>
              <a:t>万人</a:t>
            </a:r>
            <a:endParaRPr lang="en-US" altLang="ja-JP" sz="1200" dirty="0" smtClean="0">
              <a:solidFill>
                <a:prstClr val="black">
                  <a:lumMod val="65000"/>
                  <a:lumOff val="35000"/>
                </a:prstClr>
              </a:solidFill>
              <a:latin typeface="メイリオ ボールド"/>
              <a:ea typeface="メイリオ ボールド"/>
            </a:endParaRPr>
          </a:p>
        </p:txBody>
      </p:sp>
      <p:pic>
        <p:nvPicPr>
          <p:cNvPr id="15" name="Picture 6" descr="C:\Users\iwasakis\Desktop\[PNG]LINE_icon_2.0 (1)\[PNG]LINE_icon\LINE_icon01.png"/>
          <p:cNvPicPr>
            <a:picLocks noChangeAspect="1" noChangeArrowheads="1"/>
          </p:cNvPicPr>
          <p:nvPr/>
        </p:nvPicPr>
        <p:blipFill>
          <a:blip r:embed="rId3" cstate="email">
            <a:extLst>
              <a:ext uri="{28A0092B-C50C-407E-A947-70E740481C1C}">
                <a14:useLocalDpi xmlns:a14="http://schemas.microsoft.com/office/drawing/2010/main"/>
              </a:ext>
            </a:extLst>
          </a:blip>
          <a:srcRect/>
          <a:stretch>
            <a:fillRect/>
          </a:stretch>
        </p:blipFill>
        <p:spPr bwMode="auto">
          <a:xfrm>
            <a:off x="5239025" y="1627308"/>
            <a:ext cx="806847" cy="806847"/>
          </a:xfrm>
          <a:prstGeom prst="rect">
            <a:avLst/>
          </a:prstGeom>
          <a:noFill/>
          <a:extLst>
            <a:ext uri="{909E8E84-426E-40DD-AFC4-6F175D3DCCD1}">
              <a14:hiddenFill xmlns:a14="http://schemas.microsoft.com/office/drawing/2010/main">
                <a:solidFill>
                  <a:srgbClr val="FFFFFF"/>
                </a:solidFill>
              </a14:hiddenFill>
            </a:ext>
          </a:extLst>
        </p:spPr>
      </p:pic>
      <p:sp>
        <p:nvSpPr>
          <p:cNvPr id="17" name="二等辺三角形 10"/>
          <p:cNvSpPr/>
          <p:nvPr/>
        </p:nvSpPr>
        <p:spPr>
          <a:xfrm rot="5400000">
            <a:off x="7785583" y="3663393"/>
            <a:ext cx="346721" cy="281403"/>
          </a:xfrm>
          <a:prstGeom prst="triangle">
            <a:avLst/>
          </a:prstGeom>
          <a:solidFill>
            <a:srgbClr val="FF5574"/>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18" name="左中かっこ 17"/>
          <p:cNvSpPr/>
          <p:nvPr/>
        </p:nvSpPr>
        <p:spPr>
          <a:xfrm>
            <a:off x="5924398" y="2045989"/>
            <a:ext cx="293986" cy="2171065"/>
          </a:xfrm>
          <a:prstGeom prst="leftBrace">
            <a:avLst/>
          </a:prstGeom>
          <a:ln>
            <a:solidFill>
              <a:srgbClr val="4EB691"/>
            </a:solidFill>
          </a:ln>
        </p:spPr>
        <p:style>
          <a:lnRef idx="2">
            <a:schemeClr val="accent1"/>
          </a:lnRef>
          <a:fillRef idx="0">
            <a:schemeClr val="accent1"/>
          </a:fillRef>
          <a:effectRef idx="1">
            <a:schemeClr val="accent1"/>
          </a:effectRef>
          <a:fontRef idx="minor">
            <a:schemeClr val="tx1"/>
          </a:fontRef>
        </p:style>
        <p:txBody>
          <a:bodyPr rtlCol="0" anchor="ctr"/>
          <a:lstStyle/>
          <a:p>
            <a:pPr algn="ctr"/>
            <a:endParaRPr kumimoji="1" lang="ja-JP" altLang="en-US"/>
          </a:p>
        </p:txBody>
      </p:sp>
      <p:sp>
        <p:nvSpPr>
          <p:cNvPr id="25" name="テキスト ボックス 24"/>
          <p:cNvSpPr txBox="1"/>
          <p:nvPr/>
        </p:nvSpPr>
        <p:spPr>
          <a:xfrm>
            <a:off x="7681133" y="4267407"/>
            <a:ext cx="1210588" cy="400110"/>
          </a:xfrm>
          <a:prstGeom prst="rect">
            <a:avLst/>
          </a:prstGeom>
          <a:noFill/>
        </p:spPr>
        <p:txBody>
          <a:bodyPr wrap="none" rtlCol="0">
            <a:spAutoFit/>
          </a:bodyPr>
          <a:lstStyle/>
          <a:p>
            <a:r>
              <a:rPr kumimoji="1" lang="ja-JP" altLang="en-US" sz="1000" dirty="0" smtClean="0">
                <a:solidFill>
                  <a:srgbClr val="FF5574"/>
                </a:solidFill>
                <a:latin typeface="+mn-ea"/>
              </a:rPr>
              <a:t>タイムラインでの</a:t>
            </a:r>
            <a:endParaRPr kumimoji="1" lang="en-US" altLang="ja-JP" sz="1000" dirty="0" smtClean="0">
              <a:solidFill>
                <a:srgbClr val="FF5574"/>
              </a:solidFill>
              <a:latin typeface="+mn-ea"/>
            </a:endParaRPr>
          </a:p>
          <a:p>
            <a:r>
              <a:rPr kumimoji="1" lang="ja-JP" altLang="en-US" sz="1000" dirty="0" smtClean="0">
                <a:solidFill>
                  <a:srgbClr val="FF5574"/>
                </a:solidFill>
                <a:latin typeface="+mn-ea"/>
              </a:rPr>
              <a:t>配信となります。</a:t>
            </a:r>
            <a:endParaRPr kumimoji="1" lang="ja-JP" altLang="en-US" sz="1000" dirty="0">
              <a:solidFill>
                <a:srgbClr val="FF5574"/>
              </a:solidFill>
              <a:latin typeface="+mn-ea"/>
            </a:endParaRPr>
          </a:p>
        </p:txBody>
      </p:sp>
      <p:sp>
        <p:nvSpPr>
          <p:cNvPr id="26" name="正方形/長方形 22"/>
          <p:cNvSpPr>
            <a:spLocks noChangeArrowheads="1"/>
          </p:cNvSpPr>
          <p:nvPr/>
        </p:nvSpPr>
        <p:spPr bwMode="auto">
          <a:xfrm>
            <a:off x="5381480" y="2980044"/>
            <a:ext cx="855519" cy="302955"/>
          </a:xfrm>
          <a:prstGeom prst="roundRect">
            <a:avLst>
              <a:gd name="adj" fmla="val 50000"/>
            </a:avLst>
          </a:prstGeom>
          <a:solidFill>
            <a:srgbClr val="4EB691"/>
          </a:solidFill>
          <a:ln>
            <a:noFill/>
          </a:ln>
        </p:spPr>
        <p:txBody>
          <a:bodyPr wrap="none">
            <a:spAutoFit/>
          </a:bodyPr>
          <a:lstStyle>
            <a:lvl1pPr eaLnBrk="0" hangingPunct="0">
              <a:defRPr kumimoji="1">
                <a:solidFill>
                  <a:schemeClr val="tx1"/>
                </a:solidFill>
                <a:latin typeface="Arial" pitchFamily="34" charset="0"/>
                <a:ea typeface="ＭＳ Ｐゴシック" pitchFamily="50" charset="-128"/>
              </a:defRPr>
            </a:lvl1pPr>
            <a:lvl2pPr marL="742950" indent="-285750" eaLnBrk="0" hangingPunct="0">
              <a:defRPr kumimoji="1">
                <a:solidFill>
                  <a:schemeClr val="tx1"/>
                </a:solidFill>
                <a:latin typeface="Arial" pitchFamily="34" charset="0"/>
                <a:ea typeface="ＭＳ Ｐゴシック" pitchFamily="50" charset="-128"/>
              </a:defRPr>
            </a:lvl2pPr>
            <a:lvl3pPr marL="1143000" indent="-228600" eaLnBrk="0" hangingPunct="0">
              <a:defRPr kumimoji="1">
                <a:solidFill>
                  <a:schemeClr val="tx1"/>
                </a:solidFill>
                <a:latin typeface="Arial" pitchFamily="34" charset="0"/>
                <a:ea typeface="ＭＳ Ｐゴシック" pitchFamily="50" charset="-128"/>
              </a:defRPr>
            </a:lvl3pPr>
            <a:lvl4pPr marL="1600200" indent="-228600" eaLnBrk="0" hangingPunct="0">
              <a:defRPr kumimoji="1">
                <a:solidFill>
                  <a:schemeClr val="tx1"/>
                </a:solidFill>
                <a:latin typeface="Arial" pitchFamily="34" charset="0"/>
                <a:ea typeface="ＭＳ Ｐゴシック" pitchFamily="50" charset="-128"/>
              </a:defRPr>
            </a:lvl4pPr>
            <a:lvl5pPr marL="2057400" indent="-228600" eaLnBrk="0" hangingPunct="0">
              <a:defRPr kumimoji="1">
                <a:solidFill>
                  <a:schemeClr val="tx1"/>
                </a:solidFill>
                <a:latin typeface="Arial" pitchFamily="34" charset="0"/>
                <a:ea typeface="ＭＳ Ｐゴシック" pitchFamily="50" charset="-128"/>
              </a:defRPr>
            </a:lvl5pPr>
            <a:lvl6pPr marL="25146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6pPr>
            <a:lvl7pPr marL="29718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7pPr>
            <a:lvl8pPr marL="34290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8pPr>
            <a:lvl9pPr marL="3886200" indent="-228600" defTabSz="457200" eaLnBrk="0" fontAlgn="base" hangingPunct="0">
              <a:spcBef>
                <a:spcPct val="0"/>
              </a:spcBef>
              <a:spcAft>
                <a:spcPct val="0"/>
              </a:spcAft>
              <a:defRPr kumimoji="1">
                <a:solidFill>
                  <a:schemeClr val="tx1"/>
                </a:solidFill>
                <a:latin typeface="Arial" pitchFamily="34" charset="0"/>
                <a:ea typeface="ＭＳ Ｐゴシック" pitchFamily="50" charset="-128"/>
              </a:defRPr>
            </a:lvl9pPr>
          </a:lstStyle>
          <a:p>
            <a:pPr algn="ctr" eaLnBrk="1" hangingPunct="1"/>
            <a:r>
              <a:rPr lang="en-US" altLang="ja-JP" sz="800" b="1" dirty="0">
                <a:solidFill>
                  <a:schemeClr val="bg1"/>
                </a:solidFill>
                <a:latin typeface="メイリオ" pitchFamily="50" charset="-128"/>
                <a:ea typeface="メイリオ" pitchFamily="50" charset="-128"/>
                <a:cs typeface="メイリオ" pitchFamily="50" charset="-128"/>
              </a:rPr>
              <a:t>1</a:t>
            </a:r>
            <a:r>
              <a:rPr lang="ja-JP" altLang="en-US" sz="800" b="1" dirty="0" smtClean="0">
                <a:solidFill>
                  <a:schemeClr val="bg1"/>
                </a:solidFill>
                <a:latin typeface="メイリオ" pitchFamily="50" charset="-128"/>
                <a:ea typeface="メイリオ" pitchFamily="50" charset="-128"/>
                <a:cs typeface="メイリオ" pitchFamily="50" charset="-128"/>
              </a:rPr>
              <a:t>メッセージ</a:t>
            </a:r>
            <a:endParaRPr lang="ja-JP" altLang="en-US" sz="800" b="1" dirty="0">
              <a:solidFill>
                <a:schemeClr val="bg1"/>
              </a:solidFill>
              <a:latin typeface="メイリオ" pitchFamily="50" charset="-128"/>
              <a:ea typeface="メイリオ" pitchFamily="50" charset="-128"/>
              <a:cs typeface="メイリオ" pitchFamily="50" charset="-128"/>
            </a:endParaRPr>
          </a:p>
        </p:txBody>
      </p:sp>
      <p:grpSp>
        <p:nvGrpSpPr>
          <p:cNvPr id="28" name="グループ化 27"/>
          <p:cNvGrpSpPr/>
          <p:nvPr/>
        </p:nvGrpSpPr>
        <p:grpSpPr>
          <a:xfrm>
            <a:off x="8236377" y="2144529"/>
            <a:ext cx="1155247" cy="1965913"/>
            <a:chOff x="3142791" y="1504981"/>
            <a:chExt cx="783989" cy="1415061"/>
          </a:xfrm>
        </p:grpSpPr>
        <p:pic>
          <p:nvPicPr>
            <p:cNvPr id="29" name="Picture 11"/>
            <p:cNvPicPr>
              <a:picLocks noChangeAspect="1" noChangeArrowheads="1"/>
            </p:cNvPicPr>
            <p:nvPr/>
          </p:nvPicPr>
          <p:blipFill rotWithShape="1">
            <a:blip r:embed="rId4" cstate="email">
              <a:extLst>
                <a:ext uri="{28A0092B-C50C-407E-A947-70E740481C1C}">
                  <a14:useLocalDpi xmlns:a14="http://schemas.microsoft.com/office/drawing/2010/main"/>
                </a:ext>
              </a:extLst>
            </a:blip>
            <a:srcRect/>
            <a:stretch/>
          </p:blipFill>
          <p:spPr bwMode="auto">
            <a:xfrm>
              <a:off x="3142791" y="1510803"/>
              <a:ext cx="776157" cy="1409239"/>
            </a:xfrm>
            <a:prstGeom prst="rect">
              <a:avLst/>
            </a:prstGeom>
            <a:noFill/>
            <a:ln w="9525">
              <a:solidFill>
                <a:schemeClr val="bg1">
                  <a:lumMod val="85000"/>
                </a:schemeClr>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 descr="C:\Users\iwasakis\Desktop\unnamed.jpg"/>
            <p:cNvPicPr>
              <a:picLocks noChangeAspect="1" noChangeArrowheads="1"/>
            </p:cNvPicPr>
            <p:nvPr/>
          </p:nvPicPr>
          <p:blipFill rotWithShape="1">
            <a:blip r:embed="rId5" cstate="screen">
              <a:extLst>
                <a:ext uri="{28A0092B-C50C-407E-A947-70E740481C1C}">
                  <a14:useLocalDpi xmlns:a14="http://schemas.microsoft.com/office/drawing/2010/main"/>
                </a:ext>
              </a:extLst>
            </a:blip>
            <a:srcRect b="6621"/>
            <a:stretch/>
          </p:blipFill>
          <p:spPr bwMode="auto">
            <a:xfrm>
              <a:off x="3145288" y="1504981"/>
              <a:ext cx="781492" cy="480225"/>
            </a:xfrm>
            <a:prstGeom prst="rect">
              <a:avLst/>
            </a:prstGeom>
            <a:noFill/>
            <a:extLst>
              <a:ext uri="{909E8E84-426E-40DD-AFC4-6F175D3DCCD1}">
                <a14:hiddenFill xmlns:a14="http://schemas.microsoft.com/office/drawing/2010/main">
                  <a:solidFill>
                    <a:srgbClr val="FFFFFF"/>
                  </a:solidFill>
                </a14:hiddenFill>
              </a:ext>
            </a:extLst>
          </p:spPr>
        </p:pic>
      </p:grpSp>
      <p:pic>
        <p:nvPicPr>
          <p:cNvPr id="37" name="Picture 3"/>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625792" y="3423824"/>
            <a:ext cx="928658" cy="8178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aphicFrame>
        <p:nvGraphicFramePr>
          <p:cNvPr id="39" name="表 38"/>
          <p:cNvGraphicFramePr>
            <a:graphicFrameLocks noGrp="1"/>
          </p:cNvGraphicFramePr>
          <p:nvPr>
            <p:extLst>
              <p:ext uri="{D42A27DB-BD31-4B8C-83A1-F6EECF244321}">
                <p14:modId xmlns:p14="http://schemas.microsoft.com/office/powerpoint/2010/main" val="141168627"/>
              </p:ext>
            </p:extLst>
          </p:nvPr>
        </p:nvGraphicFramePr>
        <p:xfrm>
          <a:off x="276225" y="2618382"/>
          <a:ext cx="4650044" cy="3501273"/>
        </p:xfrm>
        <a:graphic>
          <a:graphicData uri="http://schemas.openxmlformats.org/drawingml/2006/table">
            <a:tbl>
              <a:tblPr firstRow="1" bandRow="1">
                <a:tableStyleId>{5C22544A-7EE6-4342-B048-85BDC9FD1C3A}</a:tableStyleId>
              </a:tblPr>
              <a:tblGrid>
                <a:gridCol w="1193778"/>
                <a:gridCol w="3456266"/>
              </a:tblGrid>
              <a:tr h="203429">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内容</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メッセージ投稿</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6910">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配信形式</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・テキスト１枠＋画像</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枠のセットで</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メッセージ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・画像の分割はできません</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6910">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配信日時</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お申込み時に配信希望</a:t>
                      </a:r>
                      <a:r>
                        <a:rPr kumimoji="1" lang="ja-JP" altLang="en-US" sz="800" b="0" u="sng" dirty="0" smtClean="0">
                          <a:solidFill>
                            <a:srgbClr val="FF0000"/>
                          </a:solidFill>
                          <a:latin typeface="+mn-ea"/>
                          <a:ea typeface="+mn-ea"/>
                          <a:cs typeface="Meiryo UI" panose="020B0604030504040204" pitchFamily="50" charset="-128"/>
                        </a:rPr>
                        <a:t>日時</a:t>
                      </a:r>
                      <a:r>
                        <a:rPr kumimoji="1" lang="ja-JP" altLang="en-US" sz="800" b="0" dirty="0" smtClean="0">
                          <a:solidFill>
                            <a:schemeClr val="tx1">
                              <a:lumMod val="65000"/>
                              <a:lumOff val="35000"/>
                            </a:schemeClr>
                          </a:solidFill>
                          <a:latin typeface="+mn-ea"/>
                          <a:ea typeface="+mn-ea"/>
                          <a:cs typeface="Meiryo UI" panose="020B0604030504040204" pitchFamily="50" charset="-128"/>
                        </a:rPr>
                        <a:t>をご記載ください。</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n-cs"/>
                        </a:rPr>
                        <a:t>時間についての指定がない場合は</a:t>
                      </a:r>
                      <a:r>
                        <a:rPr kumimoji="1" lang="en-US" altLang="ja-JP" sz="800" b="0" kern="1200" dirty="0" smtClean="0">
                          <a:solidFill>
                            <a:schemeClr val="tx1">
                              <a:lumMod val="65000"/>
                              <a:lumOff val="35000"/>
                            </a:schemeClr>
                          </a:solidFill>
                          <a:latin typeface="+mn-ea"/>
                          <a:ea typeface="+mn-ea"/>
                          <a:cs typeface="+mn-cs"/>
                        </a:rPr>
                        <a:t>17</a:t>
                      </a:r>
                      <a:r>
                        <a:rPr kumimoji="1" lang="ja-JP" altLang="en-US" sz="800" b="0" kern="1200" dirty="0" smtClean="0">
                          <a:solidFill>
                            <a:schemeClr val="tx1">
                              <a:lumMod val="65000"/>
                              <a:lumOff val="35000"/>
                            </a:schemeClr>
                          </a:solidFill>
                          <a:latin typeface="+mn-ea"/>
                          <a:ea typeface="+mn-ea"/>
                          <a:cs typeface="+mn-cs"/>
                        </a:rPr>
                        <a:t>時の配信とさせて</a:t>
                      </a:r>
                      <a:r>
                        <a:rPr kumimoji="1" lang="ja-JP" altLang="en-US" sz="800" b="0" kern="1200" smtClean="0">
                          <a:solidFill>
                            <a:schemeClr val="tx1">
                              <a:lumMod val="65000"/>
                              <a:lumOff val="35000"/>
                            </a:schemeClr>
                          </a:solidFill>
                          <a:latin typeface="+mn-ea"/>
                          <a:ea typeface="+mn-ea"/>
                          <a:cs typeface="+mn-cs"/>
                        </a:rPr>
                        <a:t>いただきます。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（配信日につきましては、ご希望に添えない場合がございます。）</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6910">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クリエイティブ</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・テキスト　</a:t>
                      </a:r>
                      <a:r>
                        <a:rPr kumimoji="1" lang="en-US" altLang="ja-JP" sz="800" b="0" dirty="0" smtClean="0">
                          <a:solidFill>
                            <a:schemeClr val="tx1">
                              <a:lumMod val="65000"/>
                              <a:lumOff val="35000"/>
                            </a:schemeClr>
                          </a:solidFill>
                          <a:latin typeface="+mn-ea"/>
                          <a:ea typeface="+mn-ea"/>
                          <a:cs typeface="Meiryo UI" panose="020B0604030504040204" pitchFamily="50" charset="-128"/>
                        </a:rPr>
                        <a:t>150</a:t>
                      </a:r>
                      <a:r>
                        <a:rPr kumimoji="1" lang="ja-JP" altLang="en-US" sz="800" b="0" dirty="0" smtClean="0">
                          <a:solidFill>
                            <a:schemeClr val="tx1">
                              <a:lumMod val="65000"/>
                              <a:lumOff val="35000"/>
                            </a:schemeClr>
                          </a:solidFill>
                          <a:latin typeface="+mn-ea"/>
                          <a:ea typeface="+mn-ea"/>
                          <a:cs typeface="Meiryo UI" panose="020B0604030504040204" pitchFamily="50" charset="-128"/>
                        </a:rPr>
                        <a:t>～</a:t>
                      </a:r>
                      <a:r>
                        <a:rPr kumimoji="1" lang="en-US" altLang="ja-JP" sz="800" b="0" dirty="0" smtClean="0">
                          <a:solidFill>
                            <a:schemeClr val="tx1">
                              <a:lumMod val="65000"/>
                              <a:lumOff val="35000"/>
                            </a:schemeClr>
                          </a:solidFill>
                          <a:latin typeface="+mn-ea"/>
                          <a:ea typeface="+mn-ea"/>
                          <a:cs typeface="Meiryo UI" panose="020B0604030504040204" pitchFamily="50" charset="-128"/>
                        </a:rPr>
                        <a:t>250</a:t>
                      </a:r>
                      <a:r>
                        <a:rPr kumimoji="1" lang="ja-JP" altLang="en-US" sz="800" b="0" dirty="0" smtClean="0">
                          <a:solidFill>
                            <a:schemeClr val="tx1">
                              <a:lumMod val="65000"/>
                              <a:lumOff val="35000"/>
                            </a:schemeClr>
                          </a:solidFill>
                          <a:latin typeface="+mn-ea"/>
                          <a:ea typeface="+mn-ea"/>
                          <a:cs typeface="Meiryo UI" panose="020B0604030504040204" pitchFamily="50" charset="-128"/>
                        </a:rPr>
                        <a:t>文字程度</a:t>
                      </a:r>
                    </a:p>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・画像　横</a:t>
                      </a:r>
                      <a:r>
                        <a:rPr kumimoji="1" lang="en-US" altLang="ja-JP" sz="800" b="0" dirty="0" smtClean="0">
                          <a:solidFill>
                            <a:schemeClr val="tx1">
                              <a:lumMod val="65000"/>
                              <a:lumOff val="35000"/>
                            </a:schemeClr>
                          </a:solidFill>
                          <a:latin typeface="+mn-ea"/>
                          <a:ea typeface="+mn-ea"/>
                          <a:cs typeface="Meiryo UI" panose="020B0604030504040204" pitchFamily="50" charset="-128"/>
                        </a:rPr>
                        <a:t>1038×</a:t>
                      </a:r>
                      <a:r>
                        <a:rPr kumimoji="1" lang="ja-JP" altLang="en-US" sz="800" b="0" dirty="0" smtClean="0">
                          <a:solidFill>
                            <a:schemeClr val="tx1">
                              <a:lumMod val="65000"/>
                              <a:lumOff val="35000"/>
                            </a:schemeClr>
                          </a:solidFill>
                          <a:latin typeface="+mn-ea"/>
                          <a:ea typeface="+mn-ea"/>
                          <a:cs typeface="Meiryo UI" panose="020B0604030504040204" pitchFamily="50" charset="-128"/>
                        </a:rPr>
                        <a:t>縦</a:t>
                      </a:r>
                      <a:r>
                        <a:rPr kumimoji="1" lang="en-US" altLang="ja-JP" sz="800" b="0" dirty="0" smtClean="0">
                          <a:solidFill>
                            <a:schemeClr val="tx1">
                              <a:lumMod val="65000"/>
                              <a:lumOff val="35000"/>
                            </a:schemeClr>
                          </a:solidFill>
                          <a:latin typeface="+mn-ea"/>
                          <a:ea typeface="+mn-ea"/>
                          <a:cs typeface="Meiryo UI" panose="020B0604030504040204" pitchFamily="50" charset="-128"/>
                        </a:rPr>
                        <a:t>500</a:t>
                      </a:r>
                      <a:r>
                        <a:rPr kumimoji="1" lang="ja-JP" altLang="en-US" sz="800" b="0" dirty="0" smtClean="0">
                          <a:solidFill>
                            <a:schemeClr val="tx1">
                              <a:lumMod val="65000"/>
                              <a:lumOff val="35000"/>
                            </a:schemeClr>
                          </a:solidFill>
                          <a:latin typeface="+mn-ea"/>
                          <a:ea typeface="+mn-ea"/>
                          <a:cs typeface="Meiryo UI" panose="020B0604030504040204" pitchFamily="50" charset="-128"/>
                        </a:rPr>
                        <a:t>～</a:t>
                      </a:r>
                      <a:r>
                        <a:rPr kumimoji="1" lang="en-US" altLang="ja-JP" sz="800" b="0" dirty="0" smtClean="0">
                          <a:solidFill>
                            <a:schemeClr val="tx1">
                              <a:lumMod val="65000"/>
                              <a:lumOff val="35000"/>
                            </a:schemeClr>
                          </a:solidFill>
                          <a:latin typeface="+mn-ea"/>
                          <a:ea typeface="+mn-ea"/>
                          <a:cs typeface="Meiryo UI" panose="020B0604030504040204" pitchFamily="50" charset="-128"/>
                        </a:rPr>
                        <a:t>800pix</a:t>
                      </a:r>
                      <a:r>
                        <a:rPr kumimoji="1" lang="ja-JP" altLang="en-US" sz="800" b="0" dirty="0" smtClean="0">
                          <a:solidFill>
                            <a:schemeClr val="tx1">
                              <a:lumMod val="65000"/>
                              <a:lumOff val="35000"/>
                            </a:schemeClr>
                          </a:solidFill>
                          <a:latin typeface="+mn-ea"/>
                          <a:ea typeface="+mn-ea"/>
                          <a:cs typeface="Meiryo UI" panose="020B0604030504040204" pitchFamily="50" charset="-128"/>
                        </a:rPr>
                        <a:t>　以内　容量</a:t>
                      </a:r>
                      <a:r>
                        <a:rPr kumimoji="1" lang="en-US" altLang="ja-JP" sz="800" b="0" dirty="0" smtClean="0">
                          <a:solidFill>
                            <a:schemeClr val="tx1">
                              <a:lumMod val="65000"/>
                              <a:lumOff val="35000"/>
                            </a:schemeClr>
                          </a:solidFill>
                          <a:latin typeface="+mn-ea"/>
                          <a:ea typeface="+mn-ea"/>
                          <a:cs typeface="Meiryo UI" panose="020B0604030504040204" pitchFamily="50" charset="-128"/>
                        </a:rPr>
                        <a:t>500KB</a:t>
                      </a:r>
                      <a:r>
                        <a:rPr kumimoji="1" lang="ja-JP" altLang="en-US" sz="800" b="0" dirty="0" smtClean="0">
                          <a:solidFill>
                            <a:schemeClr val="tx1">
                              <a:lumMod val="65000"/>
                              <a:lumOff val="35000"/>
                            </a:schemeClr>
                          </a:solidFill>
                          <a:latin typeface="+mn-ea"/>
                          <a:ea typeface="+mn-ea"/>
                          <a:cs typeface="Meiryo UI" panose="020B0604030504040204" pitchFamily="50" charset="-128"/>
                        </a:rPr>
                        <a:t>以内</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indent="0" algn="l">
                        <a:buFontTx/>
                        <a:buNone/>
                      </a:pPr>
                      <a:r>
                        <a:rPr kumimoji="1" lang="ja-JP" altLang="en-US"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rPr>
                        <a:t>画像ファイル形式　</a:t>
                      </a:r>
                      <a:r>
                        <a:rPr kumimoji="1" lang="en-US" altLang="ja-JP" sz="800" b="0" dirty="0" smtClean="0">
                          <a:solidFill>
                            <a:schemeClr val="tx1">
                              <a:lumMod val="65000"/>
                              <a:lumOff val="35000"/>
                            </a:schemeClr>
                          </a:solidFill>
                          <a:latin typeface="+mn-ea"/>
                          <a:ea typeface="+mn-ea"/>
                        </a:rPr>
                        <a:t>JPG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PNG</a:t>
                      </a:r>
                      <a:r>
                        <a:rPr kumimoji="1" lang="ja-JP" altLang="en-US" sz="800" b="0" dirty="0" smtClean="0">
                          <a:solidFill>
                            <a:schemeClr val="tx1">
                              <a:lumMod val="65000"/>
                              <a:lumOff val="35000"/>
                            </a:schemeClr>
                          </a:solidFill>
                          <a:latin typeface="+mn-ea"/>
                          <a:ea typeface="+mn-ea"/>
                        </a:rPr>
                        <a:t>（</a:t>
                      </a:r>
                      <a:r>
                        <a:rPr kumimoji="1" lang="en-US" altLang="ja-JP" sz="800" b="0" dirty="0" smtClean="0">
                          <a:solidFill>
                            <a:schemeClr val="tx1">
                              <a:lumMod val="65000"/>
                              <a:lumOff val="35000"/>
                            </a:schemeClr>
                          </a:solidFill>
                          <a:latin typeface="+mn-ea"/>
                          <a:ea typeface="+mn-ea"/>
                        </a:rPr>
                        <a:t>GIF</a:t>
                      </a:r>
                      <a:r>
                        <a:rPr kumimoji="1" lang="ja-JP" altLang="en-US" sz="800" b="0" dirty="0" smtClean="0">
                          <a:solidFill>
                            <a:schemeClr val="tx1">
                              <a:lumMod val="65000"/>
                              <a:lumOff val="35000"/>
                            </a:schemeClr>
                          </a:solidFill>
                          <a:latin typeface="+mn-ea"/>
                          <a:ea typeface="+mn-ea"/>
                        </a:rPr>
                        <a:t>は不可）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49144">
                <a:tc>
                  <a:txBody>
                    <a:bodyPr/>
                    <a:lstStyle/>
                    <a:p>
                      <a:pPr algn="ct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リンク</a:t>
                      </a:r>
                      <a:endParaRPr kumimoji="1" lang="ja-JP" altLang="en-US" sz="800" b="0" kern="120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rPr>
                        <a:t>・リンクの設定はテキストのみとなります。</a:t>
                      </a:r>
                      <a:endParaRPr kumimoji="1" lang="en-US" altLang="ja-JP" sz="800" b="0" dirty="0" smtClean="0">
                        <a:solidFill>
                          <a:schemeClr val="tx1">
                            <a:lumMod val="65000"/>
                            <a:lumOff val="35000"/>
                          </a:schemeClr>
                        </a:solidFill>
                        <a:latin typeface="+mn-ea"/>
                        <a:ea typeface="+mn-ea"/>
                      </a:endParaRPr>
                    </a:p>
                    <a:p>
                      <a:pPr algn="l"/>
                      <a:r>
                        <a:rPr kumimoji="1" lang="ja-JP" altLang="en-US" sz="800" b="0" dirty="0" smtClean="0">
                          <a:solidFill>
                            <a:schemeClr val="tx1">
                              <a:lumMod val="65000"/>
                              <a:lumOff val="35000"/>
                            </a:schemeClr>
                          </a:solidFill>
                          <a:latin typeface="+mn-ea"/>
                          <a:ea typeface="+mn-ea"/>
                        </a:rPr>
                        <a:t>・リンク</a:t>
                      </a:r>
                      <a:r>
                        <a:rPr kumimoji="1" lang="en-US" altLang="ja-JP" sz="800" b="0" dirty="0" smtClean="0">
                          <a:solidFill>
                            <a:schemeClr val="tx1">
                              <a:lumMod val="65000"/>
                              <a:lumOff val="35000"/>
                            </a:schemeClr>
                          </a:solidFill>
                          <a:latin typeface="+mn-ea"/>
                          <a:ea typeface="+mn-ea"/>
                        </a:rPr>
                        <a:t>URL</a:t>
                      </a:r>
                      <a:r>
                        <a:rPr kumimoji="1" lang="ja-JP" altLang="en-US" sz="800" b="0" dirty="0" smtClean="0">
                          <a:solidFill>
                            <a:schemeClr val="tx1">
                              <a:lumMod val="65000"/>
                              <a:lumOff val="35000"/>
                            </a:schemeClr>
                          </a:solidFill>
                          <a:latin typeface="+mn-ea"/>
                          <a:ea typeface="+mn-ea"/>
                        </a:rPr>
                        <a:t>は２つまで</a:t>
                      </a:r>
                      <a:endParaRPr kumimoji="1" lang="en-US" altLang="ja-JP" sz="800" b="0" dirty="0" smtClean="0">
                        <a:solidFill>
                          <a:schemeClr val="tx1">
                            <a:lumMod val="65000"/>
                            <a:lumOff val="35000"/>
                          </a:schemeClr>
                        </a:solidFill>
                        <a:latin typeface="+mn-ea"/>
                        <a:ea typeface="+mn-ea"/>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eiryo UI" panose="020B0604030504040204" pitchFamily="50" charset="-128"/>
                        </a:rPr>
                        <a:t>・１つの</a:t>
                      </a:r>
                      <a:r>
                        <a:rPr kumimoji="1" lang="en-US" altLang="ja-JP" sz="800" b="0" kern="1200" dirty="0" smtClean="0">
                          <a:solidFill>
                            <a:schemeClr val="tx1">
                              <a:lumMod val="65000"/>
                              <a:lumOff val="35000"/>
                            </a:schemeClr>
                          </a:solidFill>
                          <a:latin typeface="+mn-ea"/>
                          <a:ea typeface="+mn-ea"/>
                          <a:cs typeface="Meiryo UI" panose="020B0604030504040204" pitchFamily="50" charset="-128"/>
                        </a:rPr>
                        <a:t>URL</a:t>
                      </a:r>
                      <a:r>
                        <a:rPr kumimoji="1" lang="ja-JP" altLang="en-US" sz="800" b="0" kern="1200" dirty="0" err="1" smtClean="0">
                          <a:solidFill>
                            <a:schemeClr val="tx1">
                              <a:lumMod val="65000"/>
                              <a:lumOff val="35000"/>
                            </a:schemeClr>
                          </a:solidFill>
                          <a:latin typeface="+mn-ea"/>
                          <a:ea typeface="+mn-ea"/>
                          <a:cs typeface="Meiryo UI" panose="020B0604030504040204" pitchFamily="50" charset="-128"/>
                        </a:rPr>
                        <a:t>での</a:t>
                      </a: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ランダムリンクは不可です。</a:t>
                      </a:r>
                      <a:endParaRPr kumimoji="1" lang="en-US" altLang="ja-JP" sz="800" b="0" dirty="0" smtClean="0">
                        <a:solidFill>
                          <a:schemeClr val="tx1">
                            <a:lumMod val="65000"/>
                            <a:lumOff val="35000"/>
                          </a:schemeClr>
                        </a:solidFill>
                        <a:latin typeface="+mn-ea"/>
                        <a:ea typeface="+mn-ea"/>
                      </a:endParaRPr>
                    </a:p>
                    <a:p>
                      <a:pPr algn="l"/>
                      <a:r>
                        <a:rPr kumimoji="1" lang="ja-JP" altLang="en-US" sz="800" b="0" dirty="0" smtClean="0">
                          <a:solidFill>
                            <a:schemeClr val="tx1">
                              <a:lumMod val="65000"/>
                              <a:lumOff val="35000"/>
                            </a:schemeClr>
                          </a:solidFill>
                          <a:latin typeface="+mn-ea"/>
                          <a:ea typeface="+mn-ea"/>
                        </a:rPr>
                        <a:t>・画像からはリンクできません。</a:t>
                      </a:r>
                      <a:endParaRPr kumimoji="1" lang="en-US" altLang="ja-JP" sz="800" b="0" dirty="0" smtClean="0">
                        <a:solidFill>
                          <a:schemeClr val="tx1">
                            <a:lumMod val="65000"/>
                            <a:lumOff val="35000"/>
                          </a:schemeClr>
                        </a:solidFill>
                        <a:latin typeface="+mn-ea"/>
                        <a:ea typeface="+mn-ea"/>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49144">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ctr"/>
                      <a:r>
                        <a:rPr kumimoji="1" lang="ja-JP" altLang="en-US" sz="800" b="0" kern="1200" dirty="0" smtClean="0">
                          <a:solidFill>
                            <a:schemeClr val="tx1">
                              <a:lumMod val="65000"/>
                              <a:lumOff val="35000"/>
                            </a:schemeClr>
                          </a:solidFill>
                          <a:latin typeface="+mn-ea"/>
                          <a:ea typeface="+mn-ea"/>
                          <a:cs typeface="+mn-cs"/>
                        </a:rPr>
                        <a:t>素材入稿〆切</a:t>
                      </a:r>
                      <a:endParaRPr kumimoji="1" lang="ja-JP" altLang="en-US" sz="800" b="0" kern="120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lvl1pPr marL="0" algn="l" defTabSz="457200" rtl="0" eaLnBrk="1" latinLnBrk="0" hangingPunct="1">
                        <a:defRPr kumimoji="1" sz="1800" kern="1200">
                          <a:solidFill>
                            <a:schemeClr val="dk1"/>
                          </a:solidFill>
                          <a:latin typeface="Alte Haas Grotesk"/>
                          <a:ea typeface="メイリオ"/>
                        </a:defRPr>
                      </a:lvl1pPr>
                      <a:lvl2pPr marL="457200" algn="l" defTabSz="457200" rtl="0" eaLnBrk="1" latinLnBrk="0" hangingPunct="1">
                        <a:defRPr kumimoji="1" sz="1800" kern="1200">
                          <a:solidFill>
                            <a:schemeClr val="dk1"/>
                          </a:solidFill>
                          <a:latin typeface="Alte Haas Grotesk"/>
                          <a:ea typeface="メイリオ"/>
                        </a:defRPr>
                      </a:lvl2pPr>
                      <a:lvl3pPr marL="914400" algn="l" defTabSz="457200" rtl="0" eaLnBrk="1" latinLnBrk="0" hangingPunct="1">
                        <a:defRPr kumimoji="1" sz="1800" kern="1200">
                          <a:solidFill>
                            <a:schemeClr val="dk1"/>
                          </a:solidFill>
                          <a:latin typeface="Alte Haas Grotesk"/>
                          <a:ea typeface="メイリオ"/>
                        </a:defRPr>
                      </a:lvl3pPr>
                      <a:lvl4pPr marL="1371600" algn="l" defTabSz="457200" rtl="0" eaLnBrk="1" latinLnBrk="0" hangingPunct="1">
                        <a:defRPr kumimoji="1" sz="1800" kern="1200">
                          <a:solidFill>
                            <a:schemeClr val="dk1"/>
                          </a:solidFill>
                          <a:latin typeface="Alte Haas Grotesk"/>
                          <a:ea typeface="メイリオ"/>
                        </a:defRPr>
                      </a:lvl4pPr>
                      <a:lvl5pPr marL="1828800" algn="l" defTabSz="457200" rtl="0" eaLnBrk="1" latinLnBrk="0" hangingPunct="1">
                        <a:defRPr kumimoji="1" sz="1800" kern="1200">
                          <a:solidFill>
                            <a:schemeClr val="dk1"/>
                          </a:solidFill>
                          <a:latin typeface="Alte Haas Grotesk"/>
                          <a:ea typeface="メイリオ"/>
                        </a:defRPr>
                      </a:lvl5pPr>
                      <a:lvl6pPr marL="2286000" algn="l" defTabSz="457200" rtl="0" eaLnBrk="1" latinLnBrk="0" hangingPunct="1">
                        <a:defRPr kumimoji="1" sz="1800" kern="1200">
                          <a:solidFill>
                            <a:schemeClr val="dk1"/>
                          </a:solidFill>
                          <a:latin typeface="Alte Haas Grotesk"/>
                          <a:ea typeface="メイリオ"/>
                        </a:defRPr>
                      </a:lvl6pPr>
                      <a:lvl7pPr marL="2743200" algn="l" defTabSz="457200" rtl="0" eaLnBrk="1" latinLnBrk="0" hangingPunct="1">
                        <a:defRPr kumimoji="1" sz="1800" kern="1200">
                          <a:solidFill>
                            <a:schemeClr val="dk1"/>
                          </a:solidFill>
                          <a:latin typeface="Alte Haas Grotesk"/>
                          <a:ea typeface="メイリオ"/>
                        </a:defRPr>
                      </a:lvl7pPr>
                      <a:lvl8pPr marL="3200400" algn="l" defTabSz="457200" rtl="0" eaLnBrk="1" latinLnBrk="0" hangingPunct="1">
                        <a:defRPr kumimoji="1" sz="1800" kern="1200">
                          <a:solidFill>
                            <a:schemeClr val="dk1"/>
                          </a:solidFill>
                          <a:latin typeface="Alte Haas Grotesk"/>
                          <a:ea typeface="メイリオ"/>
                        </a:defRPr>
                      </a:lvl8pPr>
                      <a:lvl9pPr marL="3657600" algn="l" defTabSz="457200" rtl="0" eaLnBrk="1" latinLnBrk="0" hangingPunct="1">
                        <a:defRPr kumimoji="1" sz="1800" kern="1200">
                          <a:solidFill>
                            <a:schemeClr val="dk1"/>
                          </a:solidFill>
                          <a:latin typeface="Alte Haas Grotesk"/>
                          <a:ea typeface="メイリオ"/>
                        </a:defRPr>
                      </a:lvl9pPr>
                    </a:lstStyle>
                    <a:p>
                      <a:pPr algn="l"/>
                      <a:r>
                        <a:rPr kumimoji="1" lang="ja-JP" altLang="en-US" sz="800" b="0" dirty="0" smtClean="0">
                          <a:solidFill>
                            <a:schemeClr val="tx1">
                              <a:lumMod val="65000"/>
                              <a:lumOff val="35000"/>
                            </a:schemeClr>
                          </a:solidFill>
                          <a:latin typeface="+mn-ea"/>
                          <a:ea typeface="+mn-ea"/>
                        </a:rPr>
                        <a:t>・配信開始日の</a:t>
                      </a:r>
                      <a:r>
                        <a:rPr kumimoji="1" lang="en-US" altLang="ja-JP" sz="800" b="0" dirty="0" smtClean="0">
                          <a:solidFill>
                            <a:schemeClr val="tx1">
                              <a:lumMod val="65000"/>
                              <a:lumOff val="35000"/>
                            </a:schemeClr>
                          </a:solidFill>
                          <a:latin typeface="+mn-ea"/>
                          <a:ea typeface="+mn-ea"/>
                        </a:rPr>
                        <a:t>10</a:t>
                      </a:r>
                      <a:r>
                        <a:rPr kumimoji="1" lang="ja-JP" altLang="en-US" sz="800" b="0" dirty="0" smtClean="0">
                          <a:solidFill>
                            <a:schemeClr val="tx1">
                              <a:lumMod val="65000"/>
                              <a:lumOff val="35000"/>
                            </a:schemeClr>
                          </a:solidFill>
                          <a:latin typeface="+mn-ea"/>
                          <a:ea typeface="+mn-ea"/>
                        </a:rPr>
                        <a:t>営業日前</a:t>
                      </a:r>
                      <a:r>
                        <a:rPr kumimoji="1" lang="en-US" altLang="ja-JP" sz="800" b="0" dirty="0" smtClean="0">
                          <a:solidFill>
                            <a:schemeClr val="tx1">
                              <a:lumMod val="65000"/>
                              <a:lumOff val="35000"/>
                            </a:schemeClr>
                          </a:solidFill>
                          <a:latin typeface="+mn-ea"/>
                          <a:ea typeface="+mn-ea"/>
                        </a:rPr>
                        <a:t>17</a:t>
                      </a:r>
                      <a:r>
                        <a:rPr kumimoji="1" lang="ja-JP" altLang="en-US" sz="800" b="0" dirty="0" smtClean="0">
                          <a:solidFill>
                            <a:schemeClr val="tx1">
                              <a:lumMod val="65000"/>
                              <a:lumOff val="35000"/>
                            </a:schemeClr>
                          </a:solidFill>
                          <a:latin typeface="+mn-ea"/>
                          <a:ea typeface="+mn-ea"/>
                        </a:rPr>
                        <a:t>時まで</a:t>
                      </a:r>
                      <a:endParaRPr kumimoji="1" lang="en-US" altLang="ja-JP" sz="800" b="0" dirty="0" smtClean="0">
                        <a:solidFill>
                          <a:schemeClr val="tx1">
                            <a:lumMod val="65000"/>
                            <a:lumOff val="35000"/>
                          </a:schemeClr>
                        </a:solidFill>
                        <a:latin typeface="+mn-ea"/>
                        <a:ea typeface="+mn-ea"/>
                      </a:endParaRPr>
                    </a:p>
                    <a:p>
                      <a:pPr algn="l"/>
                      <a:r>
                        <a:rPr kumimoji="1" lang="ja-JP" altLang="en-US" sz="800" b="0" dirty="0" smtClean="0">
                          <a:solidFill>
                            <a:schemeClr val="tx1">
                              <a:lumMod val="65000"/>
                              <a:lumOff val="35000"/>
                            </a:schemeClr>
                          </a:solidFill>
                          <a:latin typeface="+mn-ea"/>
                          <a:ea typeface="+mn-ea"/>
                        </a:rPr>
                        <a:t>・クリエイティブとリンク先の</a:t>
                      </a:r>
                      <a:r>
                        <a:rPr kumimoji="1" lang="en-US" altLang="ja-JP" sz="800" b="0" dirty="0" smtClean="0">
                          <a:solidFill>
                            <a:schemeClr val="tx1">
                              <a:lumMod val="65000"/>
                              <a:lumOff val="35000"/>
                            </a:schemeClr>
                          </a:solidFill>
                          <a:latin typeface="+mn-ea"/>
                          <a:ea typeface="+mn-ea"/>
                        </a:rPr>
                        <a:t>LP</a:t>
                      </a:r>
                      <a:r>
                        <a:rPr kumimoji="1" lang="ja-JP" altLang="en-US" sz="800" b="0" dirty="0" smtClean="0">
                          <a:solidFill>
                            <a:schemeClr val="tx1">
                              <a:lumMod val="65000"/>
                              <a:lumOff val="35000"/>
                            </a:schemeClr>
                          </a:solidFill>
                          <a:latin typeface="+mn-ea"/>
                          <a:ea typeface="+mn-ea"/>
                        </a:rPr>
                        <a:t>をセットで入稿してください</a:t>
                      </a:r>
                      <a:endParaRPr kumimoji="1" lang="en-US" altLang="ja-JP" sz="800" b="0" dirty="0" smtClean="0">
                        <a:solidFill>
                          <a:schemeClr val="tx1">
                            <a:lumMod val="65000"/>
                            <a:lumOff val="35000"/>
                          </a:schemeClr>
                        </a:solidFill>
                        <a:latin typeface="+mn-ea"/>
                        <a:ea typeface="+mn-ea"/>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26910">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掲載報告書</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（レポート）</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・クリック数（配信日より</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週間を日別）</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・提出日はレポート対象期間（</a:t>
                      </a:r>
                      <a:r>
                        <a:rPr kumimoji="1" lang="en-US" altLang="ja-JP" sz="800" b="0" dirty="0" smtClean="0">
                          <a:solidFill>
                            <a:schemeClr val="tx1">
                              <a:lumMod val="65000"/>
                              <a:lumOff val="35000"/>
                            </a:schemeClr>
                          </a:solidFill>
                          <a:latin typeface="+mn-ea"/>
                          <a:ea typeface="+mn-ea"/>
                          <a:cs typeface="Meiryo UI" panose="020B0604030504040204" pitchFamily="50" charset="-128"/>
                        </a:rPr>
                        <a:t>1</a:t>
                      </a:r>
                      <a:r>
                        <a:rPr kumimoji="1" lang="ja-JP" altLang="en-US" sz="800" b="0" dirty="0" smtClean="0">
                          <a:solidFill>
                            <a:schemeClr val="tx1">
                              <a:lumMod val="65000"/>
                              <a:lumOff val="35000"/>
                            </a:schemeClr>
                          </a:solidFill>
                          <a:latin typeface="+mn-ea"/>
                          <a:ea typeface="+mn-ea"/>
                          <a:cs typeface="Meiryo UI" panose="020B0604030504040204" pitchFamily="50" charset="-128"/>
                        </a:rPr>
                        <a:t>週間）経過後</a:t>
                      </a:r>
                      <a:r>
                        <a:rPr kumimoji="1" lang="en-US" altLang="ja-JP" sz="800" b="0" dirty="0" smtClean="0">
                          <a:solidFill>
                            <a:schemeClr val="tx1">
                              <a:lumMod val="65000"/>
                              <a:lumOff val="35000"/>
                            </a:schemeClr>
                          </a:solidFill>
                          <a:latin typeface="+mn-ea"/>
                          <a:ea typeface="+mn-ea"/>
                          <a:cs typeface="Meiryo UI" panose="020B0604030504040204" pitchFamily="50" charset="-128"/>
                        </a:rPr>
                        <a:t>10</a:t>
                      </a:r>
                      <a:r>
                        <a:rPr kumimoji="1" lang="ja-JP" altLang="en-US" sz="800" b="0" dirty="0" smtClean="0">
                          <a:solidFill>
                            <a:schemeClr val="tx1">
                              <a:lumMod val="65000"/>
                              <a:lumOff val="35000"/>
                            </a:schemeClr>
                          </a:solidFill>
                          <a:latin typeface="+mn-ea"/>
                          <a:ea typeface="+mn-ea"/>
                          <a:cs typeface="Meiryo UI" panose="020B0604030504040204" pitchFamily="50" charset="-128"/>
                        </a:rPr>
                        <a:t>営業日前後を予定。</a:t>
                      </a: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r h="457386">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注意事項</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・申込み前にアイスタイル・</a:t>
                      </a:r>
                      <a:r>
                        <a:rPr kumimoji="1" lang="en-US" altLang="ja-JP" sz="800" b="0" dirty="0" smtClean="0">
                          <a:solidFill>
                            <a:schemeClr val="tx1">
                              <a:lumMod val="65000"/>
                              <a:lumOff val="35000"/>
                            </a:schemeClr>
                          </a:solidFill>
                          <a:latin typeface="+mn-ea"/>
                          <a:ea typeface="+mn-ea"/>
                          <a:cs typeface="Meiryo UI" panose="020B0604030504040204" pitchFamily="50" charset="-128"/>
                        </a:rPr>
                        <a:t>LINE</a:t>
                      </a:r>
                      <a:r>
                        <a:rPr kumimoji="1" lang="ja-JP" altLang="en-US" sz="800" b="0" dirty="0" smtClean="0">
                          <a:solidFill>
                            <a:schemeClr val="tx1">
                              <a:lumMod val="65000"/>
                              <a:lumOff val="35000"/>
                            </a:schemeClr>
                          </a:solidFill>
                          <a:latin typeface="+mn-ea"/>
                          <a:ea typeface="+mn-ea"/>
                          <a:cs typeface="Meiryo UI" panose="020B0604030504040204" pitchFamily="50" charset="-128"/>
                        </a:rPr>
                        <a:t>両社の可否判断が必要となります。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l"/>
                      <a:r>
                        <a:rPr kumimoji="1" lang="ja-JP" altLang="en-US" sz="800" b="0" dirty="0" smtClean="0">
                          <a:solidFill>
                            <a:schemeClr val="tx1">
                              <a:lumMod val="65000"/>
                              <a:lumOff val="35000"/>
                            </a:schemeClr>
                          </a:solidFill>
                          <a:latin typeface="+mn-ea"/>
                          <a:ea typeface="+mn-ea"/>
                          <a:cs typeface="Meiryo UI" panose="020B0604030504040204" pitchFamily="50" charset="-128"/>
                        </a:rPr>
                        <a:t>・掲載可否の結果によっては、お申込み頂けない場合がございます。</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・お申込みはブランド単位となります</a:t>
                      </a:r>
                      <a:endParaRPr kumimoji="1" lang="en-US" altLang="ja-JP" sz="800" b="0" kern="1200" dirty="0" smtClean="0">
                        <a:solidFill>
                          <a:schemeClr val="tx1">
                            <a:lumMod val="65000"/>
                            <a:lumOff val="35000"/>
                          </a:schemeClr>
                        </a:solidFill>
                        <a:latin typeface="+mn-ea"/>
                        <a:ea typeface="+mn-ea"/>
                        <a:cs typeface="Meiryo UI" panose="020B0604030504040204" pitchFamily="50" charset="-128"/>
                      </a:endParaRPr>
                    </a:p>
                    <a:p>
                      <a:pPr marL="0" marR="0" indent="0" algn="l" defTabSz="457200" rtl="0" eaLnBrk="1" fontAlgn="auto" latinLnBrk="0" hangingPunct="1">
                        <a:lnSpc>
                          <a:spcPct val="100000"/>
                        </a:lnSpc>
                        <a:spcBef>
                          <a:spcPts val="0"/>
                        </a:spcBef>
                        <a:spcAft>
                          <a:spcPts val="0"/>
                        </a:spcAft>
                        <a:buClrTx/>
                        <a:buSzTx/>
                        <a:buFontTx/>
                        <a:buNone/>
                        <a:tabLst/>
                        <a:defRPr/>
                      </a:pPr>
                      <a:r>
                        <a:rPr kumimoji="1" lang="ja-JP" altLang="en-US" sz="800" b="0" kern="1200" dirty="0" smtClean="0">
                          <a:solidFill>
                            <a:schemeClr val="tx1">
                              <a:lumMod val="65000"/>
                              <a:lumOff val="35000"/>
                            </a:schemeClr>
                          </a:solidFill>
                          <a:latin typeface="+mn-ea"/>
                          <a:ea typeface="+mn-ea"/>
                          <a:cs typeface="Meiryo UI" panose="020B0604030504040204" pitchFamily="50" charset="-128"/>
                        </a:rPr>
                        <a:t>・クリエイティブ内に提供クレジットの明記が必須と</a:t>
                      </a:r>
                      <a:r>
                        <a:rPr kumimoji="1" lang="ja-JP" altLang="en-US" sz="800" b="0" kern="1200" smtClean="0">
                          <a:solidFill>
                            <a:schemeClr val="tx1">
                              <a:lumMod val="65000"/>
                              <a:lumOff val="35000"/>
                            </a:schemeClr>
                          </a:solidFill>
                          <a:latin typeface="+mn-ea"/>
                          <a:ea typeface="+mn-ea"/>
                          <a:cs typeface="Meiryo UI" panose="020B0604030504040204" pitchFamily="50" charset="-128"/>
                        </a:rPr>
                        <a:t>なります。</a:t>
                      </a:r>
                      <a:endParaRPr kumimoji="1" lang="en-US" altLang="ja-JP" sz="800" b="0" kern="1200" smtClean="0">
                        <a:solidFill>
                          <a:schemeClr val="tx1">
                            <a:lumMod val="65000"/>
                            <a:lumOff val="35000"/>
                          </a:schemeClr>
                        </a:solidFill>
                        <a:latin typeface="+mn-ea"/>
                        <a:ea typeface="+mn-ea"/>
                        <a:cs typeface="Meiryo UI" panose="020B0604030504040204" pitchFamily="50" charset="-128"/>
                      </a:endParaRPr>
                    </a:p>
                  </a:txBody>
                  <a:tcPr marL="72000" marR="72000" marT="36000" marB="3600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lnTlToBr w="12700" cmpd="sng">
                      <a:noFill/>
                      <a:prstDash val="solid"/>
                    </a:lnTlToBr>
                    <a:lnBlToTr w="12700" cmpd="sng">
                      <a:noFill/>
                      <a:prstDash val="solid"/>
                    </a:lnBlToTr>
                    <a:solidFill>
                      <a:schemeClr val="bg1"/>
                    </a:solidFill>
                  </a:tcPr>
                </a:tc>
              </a:tr>
            </a:tbl>
          </a:graphicData>
        </a:graphic>
      </p:graphicFrame>
      <p:sp>
        <p:nvSpPr>
          <p:cNvPr id="40" name="正方形/長方形 39"/>
          <p:cNvSpPr/>
          <p:nvPr/>
        </p:nvSpPr>
        <p:spPr>
          <a:xfrm>
            <a:off x="5158451" y="5378927"/>
            <a:ext cx="4450687" cy="1095273"/>
          </a:xfrm>
          <a:prstGeom prst="rect">
            <a:avLst/>
          </a:prstGeom>
          <a:solidFill>
            <a:schemeClr val="bg1"/>
          </a:solidFill>
          <a:ln w="57150">
            <a:solidFill>
              <a:schemeClr val="accent2"/>
            </a:solidFill>
            <a:prstDash val="solid"/>
          </a:ln>
          <a:effectLst/>
        </p:spPr>
        <p:style>
          <a:lnRef idx="1">
            <a:schemeClr val="accent1"/>
          </a:lnRef>
          <a:fillRef idx="3">
            <a:schemeClr val="accent1"/>
          </a:fillRef>
          <a:effectRef idx="2">
            <a:schemeClr val="accent1"/>
          </a:effectRef>
          <a:fontRef idx="minor">
            <a:schemeClr val="lt1"/>
          </a:fontRef>
        </p:style>
        <p:txBody>
          <a:bodyPr wrap="square" tIns="144000" rIns="216000" bIns="72000" rtlCol="0" anchor="ctr">
            <a:spAutoFit/>
          </a:bodyPr>
          <a:lstStyle/>
          <a:p>
            <a:r>
              <a:rPr lang="en-US" altLang="ja-JP" sz="1200" b="1" dirty="0">
                <a:solidFill>
                  <a:schemeClr val="tx1">
                    <a:lumMod val="65000"/>
                    <a:lumOff val="35000"/>
                  </a:schemeClr>
                </a:solidFill>
                <a:latin typeface="+mn-ea"/>
              </a:rPr>
              <a:t>『 </a:t>
            </a:r>
            <a:r>
              <a:rPr lang="ja-JP" altLang="en-US" sz="1200" b="1" dirty="0">
                <a:solidFill>
                  <a:schemeClr val="tx1">
                    <a:lumMod val="65000"/>
                    <a:lumOff val="35000"/>
                  </a:schemeClr>
                </a:solidFill>
                <a:latin typeface="+mn-ea"/>
              </a:rPr>
              <a:t>＠ｃｏｓｍｅ公式</a:t>
            </a:r>
            <a:r>
              <a:rPr lang="en-US" altLang="ja-JP" sz="1200" b="1" dirty="0" smtClean="0">
                <a:solidFill>
                  <a:schemeClr val="tx1">
                    <a:lumMod val="65000"/>
                    <a:lumOff val="35000"/>
                  </a:schemeClr>
                </a:solidFill>
                <a:latin typeface="+mn-ea"/>
              </a:rPr>
              <a:t>』LINE</a:t>
            </a:r>
            <a:r>
              <a:rPr lang="ja-JP" altLang="en-US" sz="1200" b="1" dirty="0">
                <a:solidFill>
                  <a:schemeClr val="tx1">
                    <a:lumMod val="65000"/>
                    <a:lumOff val="35000"/>
                  </a:schemeClr>
                </a:solidFill>
                <a:latin typeface="+mn-ea"/>
              </a:rPr>
              <a:t>コラボアカウント</a:t>
            </a:r>
          </a:p>
          <a:p>
            <a:r>
              <a:rPr lang="ja-JP" altLang="en-US" sz="1200" b="1" dirty="0" smtClean="0">
                <a:solidFill>
                  <a:schemeClr val="tx1">
                    <a:lumMod val="65000"/>
                    <a:lumOff val="35000"/>
                  </a:schemeClr>
                </a:solidFill>
                <a:latin typeface="+mn-ea"/>
              </a:rPr>
              <a:t>　タイムライン</a:t>
            </a:r>
            <a:r>
              <a:rPr lang="ja-JP" altLang="en-US" sz="1200" b="1" dirty="0">
                <a:solidFill>
                  <a:schemeClr val="tx1">
                    <a:lumMod val="65000"/>
                    <a:lumOff val="35000"/>
                  </a:schemeClr>
                </a:solidFill>
                <a:latin typeface="+mn-ea"/>
              </a:rPr>
              <a:t>配信</a:t>
            </a:r>
          </a:p>
          <a:p>
            <a:endParaRPr lang="ja-JP" altLang="en-US" sz="500" b="1" dirty="0">
              <a:solidFill>
                <a:srgbClr val="FF5574"/>
              </a:solidFill>
              <a:latin typeface="+mn-ea"/>
            </a:endParaRPr>
          </a:p>
          <a:p>
            <a:pPr algn="r"/>
            <a:r>
              <a:rPr lang="en-US" altLang="ja-JP" sz="2800" b="1" i="1" u="sng" smtClean="0">
                <a:solidFill>
                  <a:schemeClr val="accent2"/>
                </a:solidFill>
                <a:latin typeface="+mn-ea"/>
              </a:rPr>
              <a:t>¥ 1,600,000</a:t>
            </a:r>
            <a:endParaRPr lang="en-US" altLang="ja-JP" sz="2800" b="1" i="1" u="sng" dirty="0" smtClean="0">
              <a:solidFill>
                <a:schemeClr val="accent2"/>
              </a:solidFill>
              <a:latin typeface="+mn-ea"/>
            </a:endParaRPr>
          </a:p>
        </p:txBody>
      </p:sp>
      <p:sp>
        <p:nvSpPr>
          <p:cNvPr id="31" name="スライド番号プレースホルダー 3"/>
          <p:cNvSpPr>
            <a:spLocks noGrp="1"/>
          </p:cNvSpPr>
          <p:nvPr>
            <p:ph type="sldNum" sz="quarter" idx="11"/>
          </p:nvPr>
        </p:nvSpPr>
        <p:spPr>
          <a:xfrm>
            <a:off x="5007600" y="6585250"/>
            <a:ext cx="527095" cy="259873"/>
          </a:xfrm>
        </p:spPr>
        <p:txBody>
          <a:bodyPr/>
          <a:lstStyle/>
          <a:p>
            <a:fld id="{D1BB40C7-AB44-C647-B8F2-09508EB95348}" type="slidenum">
              <a:rPr lang="ja-JP" altLang="en-US" smtClean="0"/>
              <a:pPr/>
              <a:t>34</a:t>
            </a:fld>
            <a:endParaRPr lang="ja-JP" altLang="en-US" dirty="0"/>
          </a:p>
        </p:txBody>
      </p:sp>
      <p:sp>
        <p:nvSpPr>
          <p:cNvPr id="23" name="円/楕円 22"/>
          <p:cNvSpPr/>
          <p:nvPr/>
        </p:nvSpPr>
        <p:spPr>
          <a:xfrm>
            <a:off x="7025589" y="3894832"/>
            <a:ext cx="421160" cy="421160"/>
          </a:xfrm>
          <a:prstGeom prst="ellipse">
            <a:avLst/>
          </a:prstGeom>
          <a:noFill/>
          <a:ln w="190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
        <p:nvSpPr>
          <p:cNvPr id="27" name="テキスト ボックス 26"/>
          <p:cNvSpPr txBox="1"/>
          <p:nvPr/>
        </p:nvSpPr>
        <p:spPr>
          <a:xfrm>
            <a:off x="7353211" y="1188544"/>
            <a:ext cx="930063" cy="261610"/>
          </a:xfrm>
          <a:prstGeom prst="rect">
            <a:avLst/>
          </a:prstGeom>
          <a:noFill/>
        </p:spPr>
        <p:txBody>
          <a:bodyPr wrap="none" rtlCol="0">
            <a:spAutoFit/>
          </a:bodyPr>
          <a:lstStyle/>
          <a:p>
            <a:r>
              <a:rPr kumimoji="1" lang="ja-JP" altLang="en-US" sz="1100" dirty="0" smtClean="0">
                <a:latin typeface="HGP創英角ｺﾞｼｯｸUB" panose="020B0900000000000000" pitchFamily="50" charset="-128"/>
                <a:ea typeface="HGP創英角ｺﾞｼｯｸUB" panose="020B0900000000000000" pitchFamily="50" charset="-128"/>
              </a:rPr>
              <a:t>配信イメージ</a:t>
            </a:r>
            <a:endParaRPr kumimoji="1" lang="ja-JP" altLang="en-US" sz="1100" dirty="0">
              <a:latin typeface="HGP創英角ｺﾞｼｯｸUB" panose="020B0900000000000000" pitchFamily="50" charset="-128"/>
              <a:ea typeface="HGP創英角ｺﾞｼｯｸUB" panose="020B0900000000000000" pitchFamily="50" charset="-128"/>
            </a:endParaRPr>
          </a:p>
        </p:txBody>
      </p:sp>
      <p:pic>
        <p:nvPicPr>
          <p:cNvPr id="34"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0316" y="1620661"/>
            <a:ext cx="1419225" cy="28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2" name="正方形/長方形 31"/>
          <p:cNvSpPr/>
          <p:nvPr/>
        </p:nvSpPr>
        <p:spPr>
          <a:xfrm>
            <a:off x="6861542" y="4994732"/>
            <a:ext cx="2930158" cy="215444"/>
          </a:xfrm>
          <a:prstGeom prst="rect">
            <a:avLst/>
          </a:prstGeom>
        </p:spPr>
        <p:txBody>
          <a:bodyPr wrap="square">
            <a:spAutoFit/>
          </a:bodyPr>
          <a:lstStyle/>
          <a:p>
            <a:r>
              <a:rPr lang="en-US" altLang="ja-JP"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※LINE</a:t>
            </a:r>
            <a:r>
              <a:rPr lang="ja-JP" altLang="en-US" sz="800" dirty="0" smtClean="0">
                <a:solidFill>
                  <a:prstClr val="black">
                    <a:lumMod val="65000"/>
                    <a:lumOff val="35000"/>
                  </a:prstClr>
                </a:solidFill>
                <a:latin typeface="メイリオ" panose="020B0604030504040204" pitchFamily="50" charset="-128"/>
                <a:ea typeface="メイリオ" panose="020B0604030504040204" pitchFamily="50" charset="-128"/>
                <a:cs typeface="メイリオ" panose="020B0604030504040204" pitchFamily="50" charset="-128"/>
              </a:rPr>
              <a:t>の仕様変更により表示が変わる場合があります</a:t>
            </a:r>
            <a:endParaRPr lang="ja-JP" altLang="en-US" sz="1200" dirty="0">
              <a:latin typeface="メイリオ" panose="020B0604030504040204" pitchFamily="50" charset="-128"/>
              <a:ea typeface="メイリオ" panose="020B0604030504040204" pitchFamily="50" charset="-128"/>
              <a:cs typeface="メイリオ" panose="020B0604030504040204" pitchFamily="50" charset="-128"/>
            </a:endParaRPr>
          </a:p>
        </p:txBody>
      </p:sp>
      <p:sp>
        <p:nvSpPr>
          <p:cNvPr id="36" name="円/楕円 35"/>
          <p:cNvSpPr/>
          <p:nvPr/>
        </p:nvSpPr>
        <p:spPr>
          <a:xfrm>
            <a:off x="7235689" y="1458644"/>
            <a:ext cx="1475428" cy="584269"/>
          </a:xfrm>
          <a:prstGeom prst="ellipse">
            <a:avLst/>
          </a:prstGeom>
          <a:solidFill>
            <a:schemeClr val="accent4"/>
          </a:solidFill>
          <a:ln>
            <a:noFill/>
          </a:ln>
          <a:effectLst/>
        </p:spPr>
        <p:style>
          <a:lnRef idx="1">
            <a:schemeClr val="accent1"/>
          </a:lnRef>
          <a:fillRef idx="3">
            <a:schemeClr val="accent1"/>
          </a:fillRef>
          <a:effectRef idx="2">
            <a:schemeClr val="accent1"/>
          </a:effectRef>
          <a:fontRef idx="minor">
            <a:schemeClr val="lt1"/>
          </a:fontRef>
        </p:style>
        <p:txBody>
          <a:bodyPr wrap="none" rtlCol="0" anchor="t">
            <a:spAutoFit/>
          </a:bodyPr>
          <a:lstStyle/>
          <a:p>
            <a:pPr lvl="0" algn="ctr"/>
            <a:r>
              <a:rPr lang="ja-JP" altLang="en-US" sz="1050" dirty="0">
                <a:solidFill>
                  <a:prstClr val="black">
                    <a:lumMod val="65000"/>
                    <a:lumOff val="35000"/>
                  </a:prstClr>
                </a:solidFill>
                <a:latin typeface="メイリオ ボールド"/>
                <a:ea typeface="メイリオ ボールド"/>
              </a:rPr>
              <a:t>テキストリンクから</a:t>
            </a:r>
          </a:p>
          <a:p>
            <a:pPr lvl="0" algn="ctr"/>
            <a:r>
              <a:rPr lang="ja-JP" altLang="en-US" sz="1050" dirty="0">
                <a:solidFill>
                  <a:prstClr val="black">
                    <a:lumMod val="65000"/>
                    <a:lumOff val="35000"/>
                  </a:prstClr>
                </a:solidFill>
                <a:latin typeface="メイリオ ボールド"/>
                <a:ea typeface="メイリオ ボールド"/>
              </a:rPr>
              <a:t>貴社</a:t>
            </a:r>
            <a:r>
              <a:rPr lang="ja-JP" altLang="en-US" sz="1050" dirty="0" smtClean="0">
                <a:solidFill>
                  <a:prstClr val="black">
                    <a:lumMod val="65000"/>
                    <a:lumOff val="35000"/>
                  </a:prstClr>
                </a:solidFill>
                <a:latin typeface="メイリオ ボールド"/>
                <a:ea typeface="メイリオ ボールド"/>
              </a:rPr>
              <a:t>サイト</a:t>
            </a:r>
            <a:r>
              <a:rPr lang="ja-JP" altLang="en-US" sz="1050" dirty="0">
                <a:solidFill>
                  <a:prstClr val="black">
                    <a:lumMod val="65000"/>
                    <a:lumOff val="35000"/>
                  </a:prstClr>
                </a:solidFill>
                <a:latin typeface="メイリオ ボールド"/>
                <a:ea typeface="メイリオ ボールド"/>
              </a:rPr>
              <a:t>へ</a:t>
            </a:r>
            <a:r>
              <a:rPr lang="ja-JP" altLang="en-US" sz="1050" dirty="0" smtClean="0">
                <a:solidFill>
                  <a:prstClr val="black">
                    <a:lumMod val="65000"/>
                    <a:lumOff val="35000"/>
                  </a:prstClr>
                </a:solidFill>
                <a:latin typeface="メイリオ ボールド"/>
                <a:ea typeface="メイリオ ボールド"/>
              </a:rPr>
              <a:t>誘導</a:t>
            </a:r>
            <a:endParaRPr lang="ja-JP" altLang="en-US" sz="1050" dirty="0">
              <a:solidFill>
                <a:prstClr val="black">
                  <a:lumMod val="65000"/>
                  <a:lumOff val="35000"/>
                </a:prstClr>
              </a:solidFill>
              <a:latin typeface="メイリオ ボールド"/>
              <a:ea typeface="メイリオ ボールド"/>
            </a:endParaRPr>
          </a:p>
        </p:txBody>
      </p:sp>
      <p:cxnSp>
        <p:nvCxnSpPr>
          <p:cNvPr id="38" name="直線矢印コネクタ 37"/>
          <p:cNvCxnSpPr/>
          <p:nvPr/>
        </p:nvCxnSpPr>
        <p:spPr>
          <a:xfrm flipH="1" flipV="1">
            <a:off x="7118372" y="4254315"/>
            <a:ext cx="625134" cy="186185"/>
          </a:xfrm>
          <a:prstGeom prst="straightConnector1">
            <a:avLst/>
          </a:prstGeom>
          <a:ln w="22225">
            <a:solidFill>
              <a:srgbClr val="FF5574"/>
            </a:solidFill>
            <a:tailEnd type="arrow"/>
          </a:ln>
          <a:effectLst/>
        </p:spPr>
        <p:style>
          <a:lnRef idx="2">
            <a:schemeClr val="accent1"/>
          </a:lnRef>
          <a:fillRef idx="0">
            <a:schemeClr val="accent1"/>
          </a:fillRef>
          <a:effectRef idx="1">
            <a:schemeClr val="accent1"/>
          </a:effectRef>
          <a:fontRef idx="minor">
            <a:schemeClr val="tx1"/>
          </a:fontRef>
        </p:style>
      </p:cxnSp>
      <p:pic>
        <p:nvPicPr>
          <p:cNvPr id="1028" name="Picture 4"/>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59466" y="2196306"/>
            <a:ext cx="1210589" cy="18782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6" name="Picture 2"/>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6362905" y="3996049"/>
            <a:ext cx="1212667" cy="15704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33" name="円/楕円 32"/>
          <p:cNvSpPr/>
          <p:nvPr/>
        </p:nvSpPr>
        <p:spPr>
          <a:xfrm>
            <a:off x="6798284" y="3894832"/>
            <a:ext cx="377404" cy="359483"/>
          </a:xfrm>
          <a:prstGeom prst="ellipse">
            <a:avLst/>
          </a:prstGeom>
          <a:noFill/>
          <a:ln w="19050">
            <a:solidFill>
              <a:srgbClr val="FF5574"/>
            </a:solidFill>
            <a:prstDash val="solid"/>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p>
        </p:txBody>
      </p:sp>
    </p:spTree>
    <p:extLst>
      <p:ext uri="{BB962C8B-B14F-4D97-AF65-F5344CB8AC3E}">
        <p14:creationId xmlns:p14="http://schemas.microsoft.com/office/powerpoint/2010/main" val="912183705"/>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Audience Ad</a:t>
            </a:r>
            <a:endParaRPr kumimoji="1" lang="ja-JP" altLang="en-US" dirty="0"/>
          </a:p>
        </p:txBody>
      </p:sp>
      <p:sp>
        <p:nvSpPr>
          <p:cNvPr id="7" name="テキスト プレースホルダー 6"/>
          <p:cNvSpPr>
            <a:spLocks noGrp="1"/>
          </p:cNvSpPr>
          <p:nvPr>
            <p:ph type="body" sz="quarter" idx="13"/>
          </p:nvPr>
        </p:nvSpPr>
        <p:spPr/>
        <p:txBody>
          <a:bodyPr/>
          <a:lstStyle/>
          <a:p>
            <a:r>
              <a:rPr kumimoji="1" lang="ja-JP" altLang="en-US" dirty="0" smtClean="0"/>
              <a:t>サービスメニュー</a:t>
            </a:r>
            <a:endParaRPr kumimoji="1" lang="ja-JP" altLang="en-US" dirty="0"/>
          </a:p>
        </p:txBody>
      </p:sp>
      <p:sp>
        <p:nvSpPr>
          <p:cNvPr id="8" name="テキスト プレースホルダー 7"/>
          <p:cNvSpPr>
            <a:spLocks noGrp="1"/>
          </p:cNvSpPr>
          <p:nvPr>
            <p:ph type="body" sz="quarter" idx="14"/>
          </p:nvPr>
        </p:nvSpPr>
        <p:spPr/>
        <p:txBody>
          <a:bodyPr/>
          <a:lstStyle/>
          <a:p>
            <a:r>
              <a:rPr lang="ja-JP" altLang="en-US" dirty="0" smtClean="0"/>
              <a:t>オーディエンス広告</a:t>
            </a:r>
            <a:endParaRPr kumimoji="1" lang="ja-JP" altLang="en-US" dirty="0"/>
          </a:p>
        </p:txBody>
      </p:sp>
      <p:sp>
        <p:nvSpPr>
          <p:cNvPr id="2"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9" name="スライド番号プレースホルダー 2"/>
          <p:cNvSpPr txBox="1">
            <a:spLocks/>
          </p:cNvSpPr>
          <p:nvPr/>
        </p:nvSpPr>
        <p:spPr>
          <a:xfrm>
            <a:off x="5007600" y="6584400"/>
            <a:ext cx="527095" cy="259873"/>
          </a:xfrm>
          <a:prstGeom prst="rect">
            <a:avLst/>
          </a:prstGeom>
        </p:spPr>
        <p:txBody>
          <a:bodyPr vert="horz" lIns="91440" tIns="45720" rIns="91440" bIns="45720" rtlCol="0" anchor="ctr"/>
          <a:lstStyle>
            <a:defPPr>
              <a:defRPr lang="ja-JP"/>
            </a:defPPr>
            <a:lvl1pPr marL="0" algn="l" defTabSz="457200" rtl="0" eaLnBrk="1" latinLnBrk="0" hangingPunct="1">
              <a:defRPr kumimoji="1" sz="1200" b="1"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35</a:t>
            </a:fld>
            <a:endParaRPr lang="ja-JP" altLang="en-US" dirty="0"/>
          </a:p>
        </p:txBody>
      </p:sp>
    </p:spTree>
    <p:extLst>
      <p:ext uri="{BB962C8B-B14F-4D97-AF65-F5344CB8AC3E}">
        <p14:creationId xmlns:p14="http://schemas.microsoft.com/office/powerpoint/2010/main" val="246142306"/>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a:t>
            </a:r>
            <a:r>
              <a:rPr kumimoji="1" lang="en-US" altLang="ja-JP" dirty="0" smtClean="0"/>
              <a:t>SP</a:t>
            </a:r>
            <a:r>
              <a:rPr kumimoji="1" lang="ja-JP" altLang="en-US" dirty="0" smtClean="0"/>
              <a:t>＋</a:t>
            </a:r>
            <a:r>
              <a:rPr lang="en-US" altLang="ja-JP" dirty="0" smtClean="0"/>
              <a:t>PC</a:t>
            </a:r>
            <a:r>
              <a:rPr kumimoji="1" lang="ja-JP" altLang="en-US" dirty="0" smtClean="0"/>
              <a:t>］オーディエンス広告とは</a:t>
            </a:r>
            <a:endParaRPr kumimoji="1" lang="ja-JP" altLang="en-US" dirty="0"/>
          </a:p>
        </p:txBody>
      </p:sp>
      <p:sp>
        <p:nvSpPr>
          <p:cNvPr id="7" name="テキスト プレースホルダー 6"/>
          <p:cNvSpPr>
            <a:spLocks noGrp="1"/>
          </p:cNvSpPr>
          <p:nvPr>
            <p:ph type="body" sz="quarter" idx="17"/>
          </p:nvPr>
        </p:nvSpPr>
        <p:spPr/>
        <p:txBody>
          <a:bodyPr/>
          <a:lstStyle/>
          <a:p>
            <a:r>
              <a:rPr lang="ja-JP" altLang="en-US" dirty="0" smtClean="0"/>
              <a:t>＠ｃｏｓｍｅを</a:t>
            </a:r>
            <a:r>
              <a:rPr lang="ja-JP" altLang="en-US" dirty="0"/>
              <a:t>訪れたオーディエンスの</a:t>
            </a:r>
            <a:br>
              <a:rPr lang="ja-JP" altLang="en-US" dirty="0"/>
            </a:br>
            <a:r>
              <a:rPr lang="ja-JP" altLang="en-US" dirty="0"/>
              <a:t>訪問データを元に、外部の広告ネットワーク内で広告配信するサービスです。</a:t>
            </a:r>
            <a:endParaRPr kumimoji="1" lang="ja-JP" altLang="en-US" dirty="0"/>
          </a:p>
        </p:txBody>
      </p:sp>
      <p:sp>
        <p:nvSpPr>
          <p:cNvPr id="4" name="スライド番号プレースホルダー 3"/>
          <p:cNvSpPr>
            <a:spLocks noGrp="1"/>
          </p:cNvSpPr>
          <p:nvPr>
            <p:ph type="sldNum" sz="quarter" idx="12"/>
          </p:nvPr>
        </p:nvSpPr>
        <p:spPr/>
        <p:txBody>
          <a:bodyPr/>
          <a:lstStyle/>
          <a:p>
            <a:fld id="{D1BB40C7-AB44-C647-B8F2-09508EB95348}" type="slidenum">
              <a:rPr lang="ja-JP" altLang="en-US" smtClean="0"/>
              <a:pPr/>
              <a:t>36</a:t>
            </a:fld>
            <a:endParaRPr lang="ja-JP" altLang="en-US" dirty="0"/>
          </a:p>
        </p:txBody>
      </p:sp>
      <p:sp>
        <p:nvSpPr>
          <p:cNvPr id="11" name="Text Box 36"/>
          <p:cNvSpPr txBox="1">
            <a:spLocks noChangeArrowheads="1"/>
          </p:cNvSpPr>
          <p:nvPr/>
        </p:nvSpPr>
        <p:spPr bwMode="auto">
          <a:xfrm>
            <a:off x="276224" y="1965435"/>
            <a:ext cx="9332913" cy="2785400"/>
          </a:xfrm>
          <a:prstGeom prst="rect">
            <a:avLst/>
          </a:prstGeom>
          <a:solidFill>
            <a:srgbClr val="4EB691">
              <a:alpha val="50000"/>
            </a:srgbClr>
          </a:solidFill>
          <a:ln w="9525">
            <a:noFill/>
            <a:miter lim="800000"/>
            <a:headEnd/>
            <a:tailEnd/>
          </a:ln>
          <a:effectLst/>
          <a:extLst/>
        </p:spPr>
        <p:txBody>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sz="1400" b="1">
              <a:solidFill>
                <a:schemeClr val="tx1">
                  <a:lumMod val="65000"/>
                  <a:lumOff val="35000"/>
                </a:schemeClr>
              </a:solidFill>
              <a:latin typeface="+mn-ea"/>
              <a:ea typeface="+mn-ea"/>
              <a:cs typeface="Meiryo UI" pitchFamily="50" charset="-128"/>
            </a:endParaRPr>
          </a:p>
        </p:txBody>
      </p:sp>
      <p:sp>
        <p:nvSpPr>
          <p:cNvPr id="12" name="Rectangle 692"/>
          <p:cNvSpPr>
            <a:spLocks noChangeArrowheads="1"/>
          </p:cNvSpPr>
          <p:nvPr/>
        </p:nvSpPr>
        <p:spPr bwMode="auto">
          <a:xfrm>
            <a:off x="6643688" y="3539571"/>
            <a:ext cx="619125" cy="742950"/>
          </a:xfrm>
          <a:prstGeom prst="rect">
            <a:avLst/>
          </a:prstGeom>
          <a:solidFill>
            <a:schemeClr val="bg1"/>
          </a:solidFill>
          <a:ln w="28575" algn="ctr">
            <a:solidFill>
              <a:srgbClr val="4EB691"/>
            </a:solidFill>
            <a:miter lim="800000"/>
            <a:headEnd/>
            <a:tailEnd/>
          </a:ln>
          <a:effectLst/>
        </p:spPr>
        <p:txBody>
          <a:bodyPr wrap="none" anchor="b"/>
          <a:lstStyle>
            <a:lvl1pPr eaLnBrk="0" hangingPunct="0">
              <a:defRPr kumimoji="1" sz="1000" b="1">
                <a:solidFill>
                  <a:schemeClr val="tx1"/>
                </a:solidFill>
                <a:latin typeface="Arial" charset="0"/>
                <a:ea typeface="HGP創英角ｺﾞｼｯｸUB" pitchFamily="50" charset="-128"/>
              </a:defRPr>
            </a:lvl1pPr>
            <a:lvl2pPr marL="742950" indent="-285750" eaLnBrk="0" hangingPunct="0">
              <a:defRPr kumimoji="1" sz="1000" b="1">
                <a:solidFill>
                  <a:schemeClr val="tx1"/>
                </a:solidFill>
                <a:latin typeface="Arial" charset="0"/>
                <a:ea typeface="HGP創英角ｺﾞｼｯｸUB" pitchFamily="50" charset="-128"/>
              </a:defRPr>
            </a:lvl2pPr>
            <a:lvl3pPr marL="1143000" indent="-228600" eaLnBrk="0" hangingPunct="0">
              <a:defRPr kumimoji="1" sz="1000" b="1">
                <a:solidFill>
                  <a:schemeClr val="tx1"/>
                </a:solidFill>
                <a:latin typeface="Arial" charset="0"/>
                <a:ea typeface="HGP創英角ｺﾞｼｯｸUB" pitchFamily="50" charset="-128"/>
              </a:defRPr>
            </a:lvl3pPr>
            <a:lvl4pPr marL="1600200" indent="-228600" eaLnBrk="0" hangingPunct="0">
              <a:defRPr kumimoji="1" sz="1000" b="1">
                <a:solidFill>
                  <a:schemeClr val="tx1"/>
                </a:solidFill>
                <a:latin typeface="Arial" charset="0"/>
                <a:ea typeface="HGP創英角ｺﾞｼｯｸUB" pitchFamily="50" charset="-128"/>
              </a:defRPr>
            </a:lvl4pPr>
            <a:lvl5pPr marL="2057400" indent="-228600" eaLnBrk="0" hangingPunct="0">
              <a:defRPr kumimoji="1" sz="1000" b="1">
                <a:solidFill>
                  <a:schemeClr val="tx1"/>
                </a:solidFill>
                <a:latin typeface="Arial"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9pPr>
          </a:lstStyle>
          <a:p>
            <a:pPr algn="ctr" eaLnBrk="1" hangingPunct="1">
              <a:spcBef>
                <a:spcPct val="50000"/>
              </a:spcBef>
              <a:defRPr/>
            </a:pPr>
            <a:r>
              <a:rPr lang="ja-JP" altLang="en-US" sz="1050" b="0" dirty="0" smtClean="0">
                <a:solidFill>
                  <a:schemeClr val="tx1">
                    <a:lumMod val="65000"/>
                    <a:lumOff val="35000"/>
                  </a:schemeClr>
                </a:solidFill>
                <a:latin typeface="+mn-ea"/>
                <a:ea typeface="+mn-ea"/>
                <a:cs typeface="Meiryo UI" panose="020B0604030504040204" pitchFamily="50" charset="-128"/>
              </a:rPr>
              <a:t>媒体</a:t>
            </a:r>
            <a:r>
              <a:rPr lang="en-US" altLang="ja-JP" sz="1050" b="0" dirty="0">
                <a:solidFill>
                  <a:schemeClr val="tx1">
                    <a:lumMod val="65000"/>
                    <a:lumOff val="35000"/>
                  </a:schemeClr>
                </a:solidFill>
                <a:latin typeface="+mn-ea"/>
                <a:ea typeface="+mn-ea"/>
                <a:cs typeface="Meiryo UI" panose="020B0604030504040204" pitchFamily="50" charset="-128"/>
              </a:rPr>
              <a:t>E</a:t>
            </a:r>
            <a:endParaRPr lang="ja-JP" altLang="en-US" sz="1050" b="0" dirty="0">
              <a:solidFill>
                <a:schemeClr val="tx1">
                  <a:lumMod val="65000"/>
                  <a:lumOff val="35000"/>
                </a:schemeClr>
              </a:solidFill>
              <a:latin typeface="+mn-ea"/>
              <a:ea typeface="+mn-ea"/>
              <a:cs typeface="Meiryo UI" panose="020B0604030504040204" pitchFamily="50" charset="-128"/>
            </a:endParaRPr>
          </a:p>
        </p:txBody>
      </p:sp>
      <p:sp>
        <p:nvSpPr>
          <p:cNvPr id="13" name="Rectangle 692"/>
          <p:cNvSpPr>
            <a:spLocks noChangeArrowheads="1"/>
          </p:cNvSpPr>
          <p:nvPr/>
        </p:nvSpPr>
        <p:spPr bwMode="auto">
          <a:xfrm>
            <a:off x="5946775" y="3539571"/>
            <a:ext cx="619125" cy="742950"/>
          </a:xfrm>
          <a:prstGeom prst="rect">
            <a:avLst/>
          </a:prstGeom>
          <a:solidFill>
            <a:schemeClr val="bg1"/>
          </a:solidFill>
          <a:ln w="28575" algn="ctr">
            <a:solidFill>
              <a:srgbClr val="4EB691"/>
            </a:solidFill>
            <a:miter lim="800000"/>
            <a:headEnd/>
            <a:tailEnd/>
          </a:ln>
          <a:effectLst/>
        </p:spPr>
        <p:txBody>
          <a:bodyPr wrap="none" anchor="b"/>
          <a:lstStyle>
            <a:lvl1pPr eaLnBrk="0" hangingPunct="0">
              <a:defRPr kumimoji="1" sz="1000" b="1">
                <a:solidFill>
                  <a:schemeClr val="tx1"/>
                </a:solidFill>
                <a:latin typeface="Arial" charset="0"/>
                <a:ea typeface="HGP創英角ｺﾞｼｯｸUB" pitchFamily="50" charset="-128"/>
              </a:defRPr>
            </a:lvl1pPr>
            <a:lvl2pPr marL="742950" indent="-285750" eaLnBrk="0" hangingPunct="0">
              <a:defRPr kumimoji="1" sz="1000" b="1">
                <a:solidFill>
                  <a:schemeClr val="tx1"/>
                </a:solidFill>
                <a:latin typeface="Arial" charset="0"/>
                <a:ea typeface="HGP創英角ｺﾞｼｯｸUB" pitchFamily="50" charset="-128"/>
              </a:defRPr>
            </a:lvl2pPr>
            <a:lvl3pPr marL="1143000" indent="-228600" eaLnBrk="0" hangingPunct="0">
              <a:defRPr kumimoji="1" sz="1000" b="1">
                <a:solidFill>
                  <a:schemeClr val="tx1"/>
                </a:solidFill>
                <a:latin typeface="Arial" charset="0"/>
                <a:ea typeface="HGP創英角ｺﾞｼｯｸUB" pitchFamily="50" charset="-128"/>
              </a:defRPr>
            </a:lvl3pPr>
            <a:lvl4pPr marL="1600200" indent="-228600" eaLnBrk="0" hangingPunct="0">
              <a:defRPr kumimoji="1" sz="1000" b="1">
                <a:solidFill>
                  <a:schemeClr val="tx1"/>
                </a:solidFill>
                <a:latin typeface="Arial" charset="0"/>
                <a:ea typeface="HGP創英角ｺﾞｼｯｸUB" pitchFamily="50" charset="-128"/>
              </a:defRPr>
            </a:lvl4pPr>
            <a:lvl5pPr marL="2057400" indent="-228600" eaLnBrk="0" hangingPunct="0">
              <a:defRPr kumimoji="1" sz="1000" b="1">
                <a:solidFill>
                  <a:schemeClr val="tx1"/>
                </a:solidFill>
                <a:latin typeface="Arial"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9pPr>
          </a:lstStyle>
          <a:p>
            <a:pPr algn="ctr" eaLnBrk="1" hangingPunct="1">
              <a:spcBef>
                <a:spcPct val="50000"/>
              </a:spcBef>
              <a:defRPr/>
            </a:pPr>
            <a:r>
              <a:rPr lang="ja-JP" altLang="en-US" sz="1050" b="0" dirty="0" smtClean="0">
                <a:solidFill>
                  <a:schemeClr val="tx1">
                    <a:lumMod val="65000"/>
                    <a:lumOff val="35000"/>
                  </a:schemeClr>
                </a:solidFill>
                <a:latin typeface="+mn-ea"/>
                <a:ea typeface="+mn-ea"/>
                <a:cs typeface="Meiryo UI" panose="020B0604030504040204" pitchFamily="50" charset="-128"/>
              </a:rPr>
              <a:t>媒体</a:t>
            </a:r>
            <a:r>
              <a:rPr lang="en-US" altLang="ja-JP" sz="1050" b="0" dirty="0">
                <a:solidFill>
                  <a:schemeClr val="tx1">
                    <a:lumMod val="65000"/>
                    <a:lumOff val="35000"/>
                  </a:schemeClr>
                </a:solidFill>
                <a:latin typeface="+mn-ea"/>
                <a:ea typeface="+mn-ea"/>
                <a:cs typeface="Meiryo UI" panose="020B0604030504040204" pitchFamily="50" charset="-128"/>
              </a:rPr>
              <a:t>D</a:t>
            </a:r>
            <a:endParaRPr lang="ja-JP" altLang="en-US" sz="1050" b="0" dirty="0">
              <a:solidFill>
                <a:schemeClr val="tx1">
                  <a:lumMod val="65000"/>
                  <a:lumOff val="35000"/>
                </a:schemeClr>
              </a:solidFill>
              <a:latin typeface="+mn-ea"/>
              <a:ea typeface="+mn-ea"/>
              <a:cs typeface="Meiryo UI" panose="020B0604030504040204" pitchFamily="50" charset="-128"/>
            </a:endParaRPr>
          </a:p>
        </p:txBody>
      </p:sp>
      <p:sp>
        <p:nvSpPr>
          <p:cNvPr id="14" name="Rectangle 692"/>
          <p:cNvSpPr>
            <a:spLocks noChangeArrowheads="1"/>
          </p:cNvSpPr>
          <p:nvPr/>
        </p:nvSpPr>
        <p:spPr bwMode="auto">
          <a:xfrm>
            <a:off x="6994525" y="2725184"/>
            <a:ext cx="619125" cy="742950"/>
          </a:xfrm>
          <a:prstGeom prst="rect">
            <a:avLst/>
          </a:prstGeom>
          <a:solidFill>
            <a:schemeClr val="bg1"/>
          </a:solidFill>
          <a:ln w="28575" algn="ctr">
            <a:solidFill>
              <a:srgbClr val="4EB691"/>
            </a:solidFill>
            <a:miter lim="800000"/>
            <a:headEnd/>
            <a:tailEnd/>
          </a:ln>
          <a:effectLst/>
        </p:spPr>
        <p:txBody>
          <a:bodyPr wrap="none" anchor="b"/>
          <a:lstStyle>
            <a:lvl1pPr eaLnBrk="0" hangingPunct="0">
              <a:defRPr kumimoji="1" sz="1000" b="1">
                <a:solidFill>
                  <a:schemeClr val="tx1"/>
                </a:solidFill>
                <a:latin typeface="Arial" charset="0"/>
                <a:ea typeface="HGP創英角ｺﾞｼｯｸUB" pitchFamily="50" charset="-128"/>
              </a:defRPr>
            </a:lvl1pPr>
            <a:lvl2pPr marL="742950" indent="-285750" eaLnBrk="0" hangingPunct="0">
              <a:defRPr kumimoji="1" sz="1000" b="1">
                <a:solidFill>
                  <a:schemeClr val="tx1"/>
                </a:solidFill>
                <a:latin typeface="Arial" charset="0"/>
                <a:ea typeface="HGP創英角ｺﾞｼｯｸUB" pitchFamily="50" charset="-128"/>
              </a:defRPr>
            </a:lvl2pPr>
            <a:lvl3pPr marL="1143000" indent="-228600" eaLnBrk="0" hangingPunct="0">
              <a:defRPr kumimoji="1" sz="1000" b="1">
                <a:solidFill>
                  <a:schemeClr val="tx1"/>
                </a:solidFill>
                <a:latin typeface="Arial" charset="0"/>
                <a:ea typeface="HGP創英角ｺﾞｼｯｸUB" pitchFamily="50" charset="-128"/>
              </a:defRPr>
            </a:lvl3pPr>
            <a:lvl4pPr marL="1600200" indent="-228600" eaLnBrk="0" hangingPunct="0">
              <a:defRPr kumimoji="1" sz="1000" b="1">
                <a:solidFill>
                  <a:schemeClr val="tx1"/>
                </a:solidFill>
                <a:latin typeface="Arial" charset="0"/>
                <a:ea typeface="HGP創英角ｺﾞｼｯｸUB" pitchFamily="50" charset="-128"/>
              </a:defRPr>
            </a:lvl4pPr>
            <a:lvl5pPr marL="2057400" indent="-228600" eaLnBrk="0" hangingPunct="0">
              <a:defRPr kumimoji="1" sz="1000" b="1">
                <a:solidFill>
                  <a:schemeClr val="tx1"/>
                </a:solidFill>
                <a:latin typeface="Arial"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9pPr>
          </a:lstStyle>
          <a:p>
            <a:pPr algn="ctr" eaLnBrk="1" hangingPunct="1">
              <a:spcBef>
                <a:spcPct val="50000"/>
              </a:spcBef>
              <a:defRPr/>
            </a:pPr>
            <a:r>
              <a:rPr lang="ja-JP" altLang="en-US" sz="1050" b="0" dirty="0" smtClean="0">
                <a:solidFill>
                  <a:schemeClr val="tx1">
                    <a:lumMod val="65000"/>
                    <a:lumOff val="35000"/>
                  </a:schemeClr>
                </a:solidFill>
                <a:latin typeface="+mn-ea"/>
                <a:ea typeface="+mn-ea"/>
                <a:cs typeface="Meiryo UI" panose="020B0604030504040204" pitchFamily="50" charset="-128"/>
              </a:rPr>
              <a:t>媒体</a:t>
            </a:r>
            <a:r>
              <a:rPr lang="en-US" altLang="ja-JP" sz="1050" b="0" dirty="0">
                <a:solidFill>
                  <a:schemeClr val="tx1">
                    <a:lumMod val="65000"/>
                    <a:lumOff val="35000"/>
                  </a:schemeClr>
                </a:solidFill>
                <a:latin typeface="+mn-ea"/>
                <a:ea typeface="+mn-ea"/>
                <a:cs typeface="Meiryo UI" panose="020B0604030504040204" pitchFamily="50" charset="-128"/>
              </a:rPr>
              <a:t>C</a:t>
            </a:r>
            <a:endParaRPr lang="ja-JP" altLang="en-US" sz="1050" b="0" dirty="0">
              <a:solidFill>
                <a:schemeClr val="tx1">
                  <a:lumMod val="65000"/>
                  <a:lumOff val="35000"/>
                </a:schemeClr>
              </a:solidFill>
              <a:latin typeface="+mn-ea"/>
              <a:ea typeface="+mn-ea"/>
              <a:cs typeface="Meiryo UI" panose="020B0604030504040204" pitchFamily="50" charset="-128"/>
            </a:endParaRPr>
          </a:p>
        </p:txBody>
      </p:sp>
      <p:sp>
        <p:nvSpPr>
          <p:cNvPr id="15" name="Rectangle 692"/>
          <p:cNvSpPr>
            <a:spLocks noChangeArrowheads="1"/>
          </p:cNvSpPr>
          <p:nvPr/>
        </p:nvSpPr>
        <p:spPr bwMode="auto">
          <a:xfrm>
            <a:off x="6292850" y="2725184"/>
            <a:ext cx="619125" cy="742950"/>
          </a:xfrm>
          <a:prstGeom prst="rect">
            <a:avLst/>
          </a:prstGeom>
          <a:solidFill>
            <a:schemeClr val="bg1"/>
          </a:solidFill>
          <a:ln w="28575" algn="ctr">
            <a:solidFill>
              <a:srgbClr val="4EB691"/>
            </a:solidFill>
            <a:miter lim="800000"/>
            <a:headEnd/>
            <a:tailEnd/>
          </a:ln>
          <a:effectLst/>
        </p:spPr>
        <p:txBody>
          <a:bodyPr wrap="none" anchor="b"/>
          <a:lstStyle>
            <a:lvl1pPr eaLnBrk="0" hangingPunct="0">
              <a:defRPr kumimoji="1" sz="1000" b="1">
                <a:solidFill>
                  <a:schemeClr val="tx1"/>
                </a:solidFill>
                <a:latin typeface="Arial" charset="0"/>
                <a:ea typeface="HGP創英角ｺﾞｼｯｸUB" pitchFamily="50" charset="-128"/>
              </a:defRPr>
            </a:lvl1pPr>
            <a:lvl2pPr marL="742950" indent="-285750" eaLnBrk="0" hangingPunct="0">
              <a:defRPr kumimoji="1" sz="1000" b="1">
                <a:solidFill>
                  <a:schemeClr val="tx1"/>
                </a:solidFill>
                <a:latin typeface="Arial" charset="0"/>
                <a:ea typeface="HGP創英角ｺﾞｼｯｸUB" pitchFamily="50" charset="-128"/>
              </a:defRPr>
            </a:lvl2pPr>
            <a:lvl3pPr marL="1143000" indent="-228600" eaLnBrk="0" hangingPunct="0">
              <a:defRPr kumimoji="1" sz="1000" b="1">
                <a:solidFill>
                  <a:schemeClr val="tx1"/>
                </a:solidFill>
                <a:latin typeface="Arial" charset="0"/>
                <a:ea typeface="HGP創英角ｺﾞｼｯｸUB" pitchFamily="50" charset="-128"/>
              </a:defRPr>
            </a:lvl3pPr>
            <a:lvl4pPr marL="1600200" indent="-228600" eaLnBrk="0" hangingPunct="0">
              <a:defRPr kumimoji="1" sz="1000" b="1">
                <a:solidFill>
                  <a:schemeClr val="tx1"/>
                </a:solidFill>
                <a:latin typeface="Arial" charset="0"/>
                <a:ea typeface="HGP創英角ｺﾞｼｯｸUB" pitchFamily="50" charset="-128"/>
              </a:defRPr>
            </a:lvl4pPr>
            <a:lvl5pPr marL="2057400" indent="-228600" eaLnBrk="0" hangingPunct="0">
              <a:defRPr kumimoji="1" sz="1000" b="1">
                <a:solidFill>
                  <a:schemeClr val="tx1"/>
                </a:solidFill>
                <a:latin typeface="Arial"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9pPr>
          </a:lstStyle>
          <a:p>
            <a:pPr algn="ctr" eaLnBrk="1" hangingPunct="1">
              <a:spcBef>
                <a:spcPct val="50000"/>
              </a:spcBef>
              <a:defRPr/>
            </a:pPr>
            <a:r>
              <a:rPr lang="ja-JP" altLang="en-US" sz="1050" b="0" dirty="0" smtClean="0">
                <a:solidFill>
                  <a:schemeClr val="tx1">
                    <a:lumMod val="65000"/>
                    <a:lumOff val="35000"/>
                  </a:schemeClr>
                </a:solidFill>
                <a:latin typeface="+mn-ea"/>
                <a:ea typeface="+mn-ea"/>
                <a:cs typeface="Meiryo UI" panose="020B0604030504040204" pitchFamily="50" charset="-128"/>
              </a:rPr>
              <a:t>媒体</a:t>
            </a:r>
            <a:r>
              <a:rPr lang="en-US" altLang="ja-JP" sz="1050" b="0" dirty="0">
                <a:solidFill>
                  <a:schemeClr val="tx1">
                    <a:lumMod val="65000"/>
                    <a:lumOff val="35000"/>
                  </a:schemeClr>
                </a:solidFill>
                <a:latin typeface="+mn-ea"/>
                <a:ea typeface="+mn-ea"/>
                <a:cs typeface="Meiryo UI" panose="020B0604030504040204" pitchFamily="50" charset="-128"/>
              </a:rPr>
              <a:t>B</a:t>
            </a:r>
            <a:endParaRPr lang="ja-JP" altLang="en-US" sz="1050" b="0" dirty="0">
              <a:solidFill>
                <a:schemeClr val="tx1">
                  <a:lumMod val="65000"/>
                  <a:lumOff val="35000"/>
                </a:schemeClr>
              </a:solidFill>
              <a:latin typeface="+mn-ea"/>
              <a:ea typeface="+mn-ea"/>
              <a:cs typeface="Meiryo UI" panose="020B0604030504040204" pitchFamily="50" charset="-128"/>
            </a:endParaRPr>
          </a:p>
        </p:txBody>
      </p:sp>
      <p:pic>
        <p:nvPicPr>
          <p:cNvPr id="16" name="Picture 6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8188" y="3083959"/>
            <a:ext cx="1833562" cy="10414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Lst>
        </p:spPr>
      </p:pic>
      <p:sp>
        <p:nvSpPr>
          <p:cNvPr id="17" name="AutoShape 5"/>
          <p:cNvSpPr>
            <a:spLocks noChangeArrowheads="1"/>
          </p:cNvSpPr>
          <p:nvPr/>
        </p:nvSpPr>
        <p:spPr bwMode="auto">
          <a:xfrm>
            <a:off x="3360738" y="3320496"/>
            <a:ext cx="982662" cy="720725"/>
          </a:xfrm>
          <a:prstGeom prst="can">
            <a:avLst>
              <a:gd name="adj" fmla="val 58019"/>
            </a:avLst>
          </a:prstGeom>
          <a:solidFill>
            <a:srgbClr val="4EB691"/>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a:solidFill>
                <a:schemeClr val="tx1">
                  <a:lumMod val="65000"/>
                  <a:lumOff val="35000"/>
                </a:schemeClr>
              </a:solidFill>
              <a:latin typeface="+mn-ea"/>
              <a:ea typeface="+mn-ea"/>
              <a:cs typeface="Meiryo UI" pitchFamily="50" charset="-128"/>
            </a:endParaRPr>
          </a:p>
        </p:txBody>
      </p:sp>
      <p:sp>
        <p:nvSpPr>
          <p:cNvPr id="18" name="Text Box 152"/>
          <p:cNvSpPr txBox="1">
            <a:spLocks noChangeArrowheads="1"/>
          </p:cNvSpPr>
          <p:nvPr/>
        </p:nvSpPr>
        <p:spPr bwMode="auto">
          <a:xfrm>
            <a:off x="777875" y="2802206"/>
            <a:ext cx="1793875" cy="276225"/>
          </a:xfrm>
          <a:prstGeom prst="rect">
            <a:avLst/>
          </a:prstGeom>
          <a:noFill/>
          <a:ln>
            <a:noFill/>
          </a:ln>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1200" dirty="0">
                <a:solidFill>
                  <a:schemeClr val="tx1">
                    <a:lumMod val="65000"/>
                    <a:lumOff val="35000"/>
                  </a:schemeClr>
                </a:solidFill>
                <a:latin typeface="+mn-ea"/>
                <a:ea typeface="+mn-ea"/>
                <a:cs typeface="Meiryo UI" pitchFamily="50" charset="-128"/>
              </a:rPr>
              <a:t>＠ｃｏｓｍｅ</a:t>
            </a:r>
          </a:p>
        </p:txBody>
      </p:sp>
      <p:sp>
        <p:nvSpPr>
          <p:cNvPr id="19" name="Text Box 153"/>
          <p:cNvSpPr txBox="1">
            <a:spLocks noChangeArrowheads="1"/>
          </p:cNvSpPr>
          <p:nvPr/>
        </p:nvSpPr>
        <p:spPr bwMode="auto">
          <a:xfrm>
            <a:off x="2698750" y="4087259"/>
            <a:ext cx="2409825" cy="53340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1000" dirty="0">
                <a:solidFill>
                  <a:schemeClr val="tx1">
                    <a:lumMod val="65000"/>
                    <a:lumOff val="35000"/>
                  </a:schemeClr>
                </a:solidFill>
                <a:latin typeface="+mn-ea"/>
                <a:ea typeface="+mn-ea"/>
                <a:cs typeface="Meiryo UI" pitchFamily="50" charset="-128"/>
              </a:rPr>
              <a:t>オーディエンスデータ蓄積</a:t>
            </a:r>
            <a:br>
              <a:rPr lang="ja-JP" altLang="en-US" sz="1000" dirty="0">
                <a:solidFill>
                  <a:schemeClr val="tx1">
                    <a:lumMod val="65000"/>
                    <a:lumOff val="35000"/>
                  </a:schemeClr>
                </a:solidFill>
                <a:latin typeface="+mn-ea"/>
                <a:ea typeface="+mn-ea"/>
                <a:cs typeface="Meiryo UI" pitchFamily="50" charset="-128"/>
              </a:rPr>
            </a:br>
            <a:r>
              <a:rPr lang="ja-JP" altLang="en-US" sz="1000" dirty="0">
                <a:solidFill>
                  <a:schemeClr val="tx1">
                    <a:lumMod val="65000"/>
                    <a:lumOff val="35000"/>
                  </a:schemeClr>
                </a:solidFill>
                <a:latin typeface="+mn-ea"/>
                <a:ea typeface="+mn-ea"/>
                <a:cs typeface="Meiryo UI" pitchFamily="50" charset="-128"/>
              </a:rPr>
              <a:t>（＠ｃｏｓｍｅ訪問オーディエンス）</a:t>
            </a:r>
            <a:r>
              <a:rPr lang="en-US" altLang="ja-JP" sz="1000" dirty="0">
                <a:solidFill>
                  <a:schemeClr val="tx1">
                    <a:lumMod val="65000"/>
                    <a:lumOff val="35000"/>
                  </a:schemeClr>
                </a:solidFill>
                <a:latin typeface="+mn-ea"/>
                <a:ea typeface="+mn-ea"/>
                <a:cs typeface="Meiryo UI" pitchFamily="50" charset="-128"/>
              </a:rPr>
              <a:t/>
            </a:r>
            <a:br>
              <a:rPr lang="en-US" altLang="ja-JP" sz="1000" dirty="0">
                <a:solidFill>
                  <a:schemeClr val="tx1">
                    <a:lumMod val="65000"/>
                    <a:lumOff val="35000"/>
                  </a:schemeClr>
                </a:solidFill>
                <a:latin typeface="+mn-ea"/>
                <a:ea typeface="+mn-ea"/>
                <a:cs typeface="Meiryo UI" pitchFamily="50" charset="-128"/>
              </a:rPr>
            </a:br>
            <a:r>
              <a:rPr lang="en-US" altLang="ja-JP" sz="900" dirty="0">
                <a:solidFill>
                  <a:schemeClr val="tx1">
                    <a:lumMod val="65000"/>
                    <a:lumOff val="35000"/>
                  </a:schemeClr>
                </a:solidFill>
                <a:latin typeface="+mn-ea"/>
                <a:ea typeface="+mn-ea"/>
                <a:cs typeface="Meiryo UI" pitchFamily="50" charset="-128"/>
              </a:rPr>
              <a:t>※</a:t>
            </a:r>
            <a:r>
              <a:rPr lang="ja-JP" altLang="en-US" sz="900" dirty="0">
                <a:solidFill>
                  <a:schemeClr val="tx1">
                    <a:lumMod val="65000"/>
                    <a:lumOff val="35000"/>
                  </a:schemeClr>
                </a:solidFill>
                <a:latin typeface="+mn-ea"/>
                <a:ea typeface="+mn-ea"/>
                <a:cs typeface="Meiryo UI" pitchFamily="50" charset="-128"/>
              </a:rPr>
              <a:t>直近</a:t>
            </a:r>
            <a:r>
              <a:rPr lang="en-US" altLang="ja-JP" sz="900" dirty="0">
                <a:solidFill>
                  <a:schemeClr val="tx1">
                    <a:lumMod val="65000"/>
                    <a:lumOff val="35000"/>
                  </a:schemeClr>
                </a:solidFill>
                <a:latin typeface="+mn-ea"/>
                <a:ea typeface="+mn-ea"/>
                <a:cs typeface="Meiryo UI" pitchFamily="50" charset="-128"/>
              </a:rPr>
              <a:t>30</a:t>
            </a:r>
            <a:r>
              <a:rPr lang="ja-JP" altLang="en-US" sz="900" dirty="0">
                <a:solidFill>
                  <a:schemeClr val="tx1">
                    <a:lumMod val="65000"/>
                    <a:lumOff val="35000"/>
                  </a:schemeClr>
                </a:solidFill>
                <a:latin typeface="+mn-ea"/>
                <a:ea typeface="+mn-ea"/>
                <a:cs typeface="Meiryo UI" pitchFamily="50" charset="-128"/>
              </a:rPr>
              <a:t>日間のデータ</a:t>
            </a:r>
          </a:p>
        </p:txBody>
      </p:sp>
      <p:sp>
        <p:nvSpPr>
          <p:cNvPr id="20" name="Rectangle 224"/>
          <p:cNvSpPr>
            <a:spLocks noChangeArrowheads="1"/>
          </p:cNvSpPr>
          <p:nvPr/>
        </p:nvSpPr>
        <p:spPr bwMode="auto">
          <a:xfrm>
            <a:off x="1517650" y="3444321"/>
            <a:ext cx="1014413" cy="244475"/>
          </a:xfrm>
          <a:prstGeom prst="rect">
            <a:avLst/>
          </a:prstGeom>
          <a:solidFill>
            <a:srgbClr val="4EB691">
              <a:alpha val="50000"/>
            </a:srgbClr>
          </a:solidFill>
          <a:ln>
            <a:noFill/>
          </a:ln>
          <a:effectLst>
            <a:outerShdw dist="35921" dir="2700000" algn="ctr" rotWithShape="0">
              <a:schemeClr val="bg2"/>
            </a:outerShdw>
          </a:effectLs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1000" dirty="0">
                <a:solidFill>
                  <a:schemeClr val="tx1">
                    <a:lumMod val="65000"/>
                    <a:lumOff val="35000"/>
                  </a:schemeClr>
                </a:solidFill>
                <a:latin typeface="+mn-ea"/>
                <a:ea typeface="+mn-ea"/>
                <a:cs typeface="Meiryo UI" pitchFamily="50" charset="-128"/>
              </a:rPr>
              <a:t>計測タグ</a:t>
            </a:r>
          </a:p>
        </p:txBody>
      </p:sp>
      <p:sp>
        <p:nvSpPr>
          <p:cNvPr id="21" name="Rectangle 240"/>
          <p:cNvSpPr>
            <a:spLocks noChangeArrowheads="1"/>
          </p:cNvSpPr>
          <p:nvPr/>
        </p:nvSpPr>
        <p:spPr bwMode="auto">
          <a:xfrm>
            <a:off x="465138" y="2096534"/>
            <a:ext cx="4335462" cy="523220"/>
          </a:xfrm>
          <a:prstGeom prst="rect">
            <a:avLst/>
          </a:prstGeom>
          <a:noFill/>
          <a:ln>
            <a:noFill/>
          </a:ln>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25400" algn="ctr">
                <a:solidFill>
                  <a:srgbClr val="FF66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b="1" u="sng" dirty="0">
                <a:solidFill>
                  <a:schemeClr val="tx1">
                    <a:lumMod val="65000"/>
                    <a:lumOff val="35000"/>
                  </a:schemeClr>
                </a:solidFill>
                <a:latin typeface="+mn-ea"/>
                <a:ea typeface="+mn-ea"/>
                <a:cs typeface="Meiryo UI" pitchFamily="50" charset="-128"/>
              </a:rPr>
              <a:t>＠ｃｏｓｍｅ訪問した</a:t>
            </a:r>
            <a:r>
              <a:rPr lang="ja-JP" altLang="en-US" sz="1400" b="1" u="sng" dirty="0" smtClean="0">
                <a:solidFill>
                  <a:schemeClr val="tx1">
                    <a:lumMod val="65000"/>
                    <a:lumOff val="35000"/>
                  </a:schemeClr>
                </a:solidFill>
                <a:latin typeface="+mn-ea"/>
                <a:ea typeface="+mn-ea"/>
                <a:cs typeface="Meiryo UI" pitchFamily="50" charset="-128"/>
              </a:rPr>
              <a:t>オーディエンスデータ</a:t>
            </a:r>
            <a:endParaRPr lang="en-US" altLang="ja-JP" sz="1400" b="1" u="sng" dirty="0" smtClean="0">
              <a:solidFill>
                <a:schemeClr val="tx1">
                  <a:lumMod val="65000"/>
                  <a:lumOff val="35000"/>
                </a:schemeClr>
              </a:solidFill>
              <a:latin typeface="+mn-ea"/>
              <a:ea typeface="+mn-ea"/>
              <a:cs typeface="Meiryo UI" pitchFamily="50" charset="-128"/>
            </a:endParaRPr>
          </a:p>
          <a:p>
            <a:pPr algn="ctr" eaLnBrk="1" hangingPunct="1"/>
            <a:r>
              <a:rPr lang="ja-JP" altLang="en-US" sz="1400" b="1" u="sng" dirty="0" smtClean="0">
                <a:solidFill>
                  <a:schemeClr val="tx1">
                    <a:lumMod val="65000"/>
                    <a:lumOff val="35000"/>
                  </a:schemeClr>
                </a:solidFill>
                <a:latin typeface="+mn-ea"/>
                <a:ea typeface="+mn-ea"/>
                <a:cs typeface="Meiryo UI" pitchFamily="50" charset="-128"/>
              </a:rPr>
              <a:t>を</a:t>
            </a:r>
            <a:r>
              <a:rPr lang="ja-JP" altLang="en-US" sz="1400" b="1" u="sng" dirty="0">
                <a:solidFill>
                  <a:schemeClr val="tx1">
                    <a:lumMod val="65000"/>
                    <a:lumOff val="35000"/>
                  </a:schemeClr>
                </a:solidFill>
                <a:latin typeface="+mn-ea"/>
                <a:ea typeface="+mn-ea"/>
                <a:cs typeface="Meiryo UI" pitchFamily="50" charset="-128"/>
              </a:rPr>
              <a:t>蓄積</a:t>
            </a:r>
          </a:p>
        </p:txBody>
      </p:sp>
      <p:sp>
        <p:nvSpPr>
          <p:cNvPr id="22" name="Text Box 153"/>
          <p:cNvSpPr txBox="1">
            <a:spLocks noChangeArrowheads="1"/>
          </p:cNvSpPr>
          <p:nvPr/>
        </p:nvSpPr>
        <p:spPr bwMode="auto">
          <a:xfrm>
            <a:off x="276224" y="4802433"/>
            <a:ext cx="9329738" cy="40011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marL="171450" indent="-171450" algn="ctr" eaLnBrk="1" hangingPunct="1">
              <a:spcBef>
                <a:spcPct val="50000"/>
              </a:spcBef>
              <a:buFont typeface="メイリオ" panose="020B0604030504040204" pitchFamily="50" charset="-128"/>
              <a:buChar char="※"/>
              <a:defRPr/>
            </a:pPr>
            <a:r>
              <a:rPr lang="ja-JP" altLang="en-US" sz="800" dirty="0" smtClean="0">
                <a:solidFill>
                  <a:schemeClr val="tx1">
                    <a:lumMod val="65000"/>
                    <a:lumOff val="35000"/>
                  </a:schemeClr>
                </a:solidFill>
                <a:latin typeface="+mn-ea"/>
                <a:ea typeface="+mn-ea"/>
                <a:cs typeface="Meiryo UI" panose="020B0604030504040204" pitchFamily="50" charset="-128"/>
              </a:rPr>
              <a:t>一般的にオーディエンスデータとは、インターネット上のユーザーの属性情報、行動履歴などのデータを指し、広告配信への利用は、個人情報を特定しない範囲での利用となります。</a:t>
            </a:r>
            <a:endParaRPr lang="en-US" altLang="ja-JP" sz="800" dirty="0" smtClean="0">
              <a:solidFill>
                <a:schemeClr val="tx1">
                  <a:lumMod val="65000"/>
                  <a:lumOff val="35000"/>
                </a:schemeClr>
              </a:solidFill>
              <a:latin typeface="+mn-ea"/>
              <a:ea typeface="+mn-ea"/>
              <a:cs typeface="Meiryo UI" panose="020B0604030504040204" pitchFamily="50" charset="-128"/>
            </a:endParaRPr>
          </a:p>
          <a:p>
            <a:pPr marL="171450" indent="-171450" algn="ctr" eaLnBrk="1" hangingPunct="1">
              <a:spcBef>
                <a:spcPct val="50000"/>
              </a:spcBef>
              <a:buFont typeface="メイリオ" panose="020B0604030504040204" pitchFamily="50" charset="-128"/>
              <a:buChar char="※"/>
              <a:defRPr/>
            </a:pPr>
            <a:r>
              <a:rPr lang="ja-JP" altLang="en-US" sz="800" dirty="0" smtClean="0">
                <a:solidFill>
                  <a:schemeClr val="tx1">
                    <a:lumMod val="65000"/>
                    <a:lumOff val="35000"/>
                  </a:schemeClr>
                </a:solidFill>
                <a:latin typeface="+mn-ea"/>
                <a:ea typeface="+mn-ea"/>
                <a:cs typeface="Meiryo UI" panose="020B0604030504040204" pitchFamily="50" charset="-128"/>
              </a:rPr>
              <a:t>「＠ｃｏｓｍｅを訪れたオーディエンス」という属性での配信のみとなります。オーディエンス</a:t>
            </a:r>
            <a:r>
              <a:rPr lang="ja-JP" altLang="en-US" sz="800" dirty="0" smtClean="0">
                <a:solidFill>
                  <a:srgbClr val="FF5574"/>
                </a:solidFill>
                <a:latin typeface="+mn-ea"/>
                <a:ea typeface="+mn-ea"/>
                <a:cs typeface="Meiryo UI" panose="020B0604030504040204" pitchFamily="50" charset="-128"/>
              </a:rPr>
              <a:t>属性を指定した配信のみ</a:t>
            </a:r>
            <a:r>
              <a:rPr lang="ja-JP" altLang="en-US" sz="800" dirty="0" smtClean="0">
                <a:solidFill>
                  <a:schemeClr val="tx1">
                    <a:lumMod val="65000"/>
                    <a:lumOff val="35000"/>
                  </a:schemeClr>
                </a:solidFill>
                <a:latin typeface="+mn-ea"/>
                <a:ea typeface="+mn-ea"/>
                <a:cs typeface="Meiryo UI" panose="020B0604030504040204" pitchFamily="50" charset="-128"/>
              </a:rPr>
              <a:t>はお受けしておりません（リクエストはお受けします）。</a:t>
            </a:r>
          </a:p>
        </p:txBody>
      </p:sp>
      <p:cxnSp>
        <p:nvCxnSpPr>
          <p:cNvPr id="23" name="直線矢印コネクタ 2"/>
          <p:cNvCxnSpPr>
            <a:cxnSpLocks noChangeShapeType="1"/>
          </p:cNvCxnSpPr>
          <p:nvPr/>
        </p:nvCxnSpPr>
        <p:spPr bwMode="auto">
          <a:xfrm>
            <a:off x="4529138" y="3563384"/>
            <a:ext cx="776287" cy="3175"/>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24" name="スマイル 8"/>
          <p:cNvSpPr>
            <a:spLocks noChangeArrowheads="1"/>
          </p:cNvSpPr>
          <p:nvPr/>
        </p:nvSpPr>
        <p:spPr bwMode="auto">
          <a:xfrm>
            <a:off x="456406" y="2620409"/>
            <a:ext cx="642937" cy="596900"/>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sp>
        <p:nvSpPr>
          <p:cNvPr id="25" name="スマイル 181"/>
          <p:cNvSpPr>
            <a:spLocks noChangeArrowheads="1"/>
          </p:cNvSpPr>
          <p:nvPr/>
        </p:nvSpPr>
        <p:spPr bwMode="auto">
          <a:xfrm>
            <a:off x="3478213" y="3118884"/>
            <a:ext cx="381000" cy="36512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sp>
        <p:nvSpPr>
          <p:cNvPr id="26" name="スマイル 182"/>
          <p:cNvSpPr>
            <a:spLocks noChangeArrowheads="1"/>
          </p:cNvSpPr>
          <p:nvPr/>
        </p:nvSpPr>
        <p:spPr bwMode="auto">
          <a:xfrm>
            <a:off x="3830638" y="3144284"/>
            <a:ext cx="381000" cy="36512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sp>
        <p:nvSpPr>
          <p:cNvPr id="27" name="スマイル 183"/>
          <p:cNvSpPr>
            <a:spLocks noChangeArrowheads="1"/>
          </p:cNvSpPr>
          <p:nvPr/>
        </p:nvSpPr>
        <p:spPr bwMode="auto">
          <a:xfrm>
            <a:off x="3867150" y="3423684"/>
            <a:ext cx="382588" cy="366712"/>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sp>
        <p:nvSpPr>
          <p:cNvPr id="28" name="スマイル 184"/>
          <p:cNvSpPr>
            <a:spLocks noChangeArrowheads="1"/>
          </p:cNvSpPr>
          <p:nvPr/>
        </p:nvSpPr>
        <p:spPr bwMode="auto">
          <a:xfrm>
            <a:off x="3516313" y="3417334"/>
            <a:ext cx="382587" cy="366712"/>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cxnSp>
        <p:nvCxnSpPr>
          <p:cNvPr id="29" name="直線矢印コネクタ 2"/>
          <p:cNvCxnSpPr>
            <a:cxnSpLocks noChangeShapeType="1"/>
          </p:cNvCxnSpPr>
          <p:nvPr/>
        </p:nvCxnSpPr>
        <p:spPr bwMode="auto">
          <a:xfrm>
            <a:off x="2630488" y="3563384"/>
            <a:ext cx="601662" cy="3175"/>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30" name="角丸四角形吹き出し 2"/>
          <p:cNvSpPr>
            <a:spLocks noChangeArrowheads="1"/>
          </p:cNvSpPr>
          <p:nvPr/>
        </p:nvSpPr>
        <p:spPr bwMode="auto">
          <a:xfrm>
            <a:off x="3211513" y="2620409"/>
            <a:ext cx="1368425" cy="401638"/>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1000" dirty="0" smtClean="0">
                <a:solidFill>
                  <a:schemeClr val="tx1">
                    <a:lumMod val="65000"/>
                    <a:lumOff val="35000"/>
                  </a:schemeClr>
                </a:solidFill>
                <a:latin typeface="+mn-ea"/>
                <a:ea typeface="+mn-ea"/>
                <a:cs typeface="Meiryo UI" pitchFamily="50" charset="-128"/>
              </a:rPr>
              <a:t>高いユーザー</a:t>
            </a:r>
            <a:endParaRPr lang="ja-JP" altLang="en-US" sz="1000" dirty="0">
              <a:solidFill>
                <a:schemeClr val="tx1">
                  <a:lumMod val="65000"/>
                  <a:lumOff val="35000"/>
                </a:schemeClr>
              </a:solidFill>
              <a:latin typeface="+mn-ea"/>
              <a:ea typeface="+mn-ea"/>
              <a:cs typeface="Meiryo UI" pitchFamily="50" charset="-128"/>
            </a:endParaRPr>
          </a:p>
        </p:txBody>
      </p:sp>
      <p:sp>
        <p:nvSpPr>
          <p:cNvPr id="31" name="Rectangle 692"/>
          <p:cNvSpPr>
            <a:spLocks noChangeArrowheads="1"/>
          </p:cNvSpPr>
          <p:nvPr/>
        </p:nvSpPr>
        <p:spPr bwMode="auto">
          <a:xfrm>
            <a:off x="5591175" y="2725184"/>
            <a:ext cx="619125" cy="742950"/>
          </a:xfrm>
          <a:prstGeom prst="rect">
            <a:avLst/>
          </a:prstGeom>
          <a:solidFill>
            <a:schemeClr val="bg1"/>
          </a:solidFill>
          <a:ln w="28575" algn="ctr">
            <a:solidFill>
              <a:srgbClr val="4EB691"/>
            </a:solidFill>
            <a:miter lim="800000"/>
            <a:headEnd/>
            <a:tailEnd/>
          </a:ln>
          <a:effectLst/>
        </p:spPr>
        <p:txBody>
          <a:bodyPr wrap="none" anchor="b"/>
          <a:lstStyle>
            <a:lvl1pPr eaLnBrk="0" hangingPunct="0">
              <a:defRPr kumimoji="1" sz="1000" b="1">
                <a:solidFill>
                  <a:schemeClr val="tx1"/>
                </a:solidFill>
                <a:latin typeface="Arial" charset="0"/>
                <a:ea typeface="HGP創英角ｺﾞｼｯｸUB" pitchFamily="50" charset="-128"/>
              </a:defRPr>
            </a:lvl1pPr>
            <a:lvl2pPr marL="742950" indent="-285750" eaLnBrk="0" hangingPunct="0">
              <a:defRPr kumimoji="1" sz="1000" b="1">
                <a:solidFill>
                  <a:schemeClr val="tx1"/>
                </a:solidFill>
                <a:latin typeface="Arial" charset="0"/>
                <a:ea typeface="HGP創英角ｺﾞｼｯｸUB" pitchFamily="50" charset="-128"/>
              </a:defRPr>
            </a:lvl2pPr>
            <a:lvl3pPr marL="1143000" indent="-228600" eaLnBrk="0" hangingPunct="0">
              <a:defRPr kumimoji="1" sz="1000" b="1">
                <a:solidFill>
                  <a:schemeClr val="tx1"/>
                </a:solidFill>
                <a:latin typeface="Arial" charset="0"/>
                <a:ea typeface="HGP創英角ｺﾞｼｯｸUB" pitchFamily="50" charset="-128"/>
              </a:defRPr>
            </a:lvl3pPr>
            <a:lvl4pPr marL="1600200" indent="-228600" eaLnBrk="0" hangingPunct="0">
              <a:defRPr kumimoji="1" sz="1000" b="1">
                <a:solidFill>
                  <a:schemeClr val="tx1"/>
                </a:solidFill>
                <a:latin typeface="Arial" charset="0"/>
                <a:ea typeface="HGP創英角ｺﾞｼｯｸUB" pitchFamily="50" charset="-128"/>
              </a:defRPr>
            </a:lvl4pPr>
            <a:lvl5pPr marL="2057400" indent="-228600" eaLnBrk="0" hangingPunct="0">
              <a:defRPr kumimoji="1" sz="1000" b="1">
                <a:solidFill>
                  <a:schemeClr val="tx1"/>
                </a:solidFill>
                <a:latin typeface="Arial"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charset="0"/>
                <a:ea typeface="HGP創英角ｺﾞｼｯｸUB" pitchFamily="50" charset="-128"/>
              </a:defRPr>
            </a:lvl9pPr>
          </a:lstStyle>
          <a:p>
            <a:pPr algn="ctr" eaLnBrk="1" hangingPunct="1">
              <a:spcBef>
                <a:spcPct val="50000"/>
              </a:spcBef>
              <a:defRPr/>
            </a:pPr>
            <a:r>
              <a:rPr lang="ja-JP" altLang="en-US" sz="1050" b="0" dirty="0" smtClean="0">
                <a:solidFill>
                  <a:schemeClr val="tx1">
                    <a:lumMod val="65000"/>
                    <a:lumOff val="35000"/>
                  </a:schemeClr>
                </a:solidFill>
                <a:latin typeface="+mn-ea"/>
                <a:ea typeface="+mn-ea"/>
                <a:cs typeface="Meiryo UI" panose="020B0604030504040204" pitchFamily="50" charset="-128"/>
              </a:rPr>
              <a:t>媒体</a:t>
            </a:r>
            <a:r>
              <a:rPr lang="en-US" altLang="ja-JP" sz="1050" b="0" dirty="0" smtClean="0">
                <a:solidFill>
                  <a:schemeClr val="tx1">
                    <a:lumMod val="65000"/>
                    <a:lumOff val="35000"/>
                  </a:schemeClr>
                </a:solidFill>
                <a:latin typeface="+mn-ea"/>
                <a:ea typeface="+mn-ea"/>
                <a:cs typeface="Meiryo UI" panose="020B0604030504040204" pitchFamily="50" charset="-128"/>
              </a:rPr>
              <a:t>A</a:t>
            </a:r>
            <a:endParaRPr lang="ja-JP" altLang="en-US" sz="1050" b="0" dirty="0">
              <a:solidFill>
                <a:schemeClr val="tx1">
                  <a:lumMod val="65000"/>
                  <a:lumOff val="35000"/>
                </a:schemeClr>
              </a:solidFill>
              <a:latin typeface="+mn-ea"/>
              <a:ea typeface="+mn-ea"/>
              <a:cs typeface="Meiryo UI" panose="020B0604030504040204" pitchFamily="50" charset="-128"/>
            </a:endParaRPr>
          </a:p>
        </p:txBody>
      </p:sp>
      <p:sp>
        <p:nvSpPr>
          <p:cNvPr id="32" name="テキスト ボックス 4"/>
          <p:cNvSpPr txBox="1">
            <a:spLocks noChangeArrowheads="1"/>
          </p:cNvSpPr>
          <p:nvPr/>
        </p:nvSpPr>
        <p:spPr bwMode="auto">
          <a:xfrm>
            <a:off x="5752563" y="4309509"/>
            <a:ext cx="177165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00" dirty="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ｃｏｓｍｅ外</a:t>
            </a:r>
            <a:endParaRPr lang="en-US" altLang="ja-JP" sz="1000" dirty="0" smtClean="0">
              <a:solidFill>
                <a:schemeClr val="tx1">
                  <a:lumMod val="65000"/>
                  <a:lumOff val="35000"/>
                </a:schemeClr>
              </a:solidFill>
              <a:latin typeface="+mn-ea"/>
              <a:ea typeface="+mn-ea"/>
              <a:cs typeface="Meiryo UI" pitchFamily="50" charset="-128"/>
            </a:endParaRPr>
          </a:p>
          <a:p>
            <a:pPr algn="ctr" eaLnBrk="1" hangingPunct="1"/>
            <a:r>
              <a:rPr lang="ja-JP" altLang="en-US" sz="1000" dirty="0" smtClean="0">
                <a:solidFill>
                  <a:schemeClr val="tx1">
                    <a:lumMod val="65000"/>
                    <a:lumOff val="35000"/>
                  </a:schemeClr>
                </a:solidFill>
                <a:latin typeface="+mn-ea"/>
                <a:ea typeface="+mn-ea"/>
                <a:cs typeface="Meiryo UI" pitchFamily="50" charset="-128"/>
              </a:rPr>
              <a:t>広告</a:t>
            </a:r>
            <a:r>
              <a:rPr lang="ja-JP" altLang="en-US" sz="1000" dirty="0">
                <a:solidFill>
                  <a:schemeClr val="tx1">
                    <a:lumMod val="65000"/>
                    <a:lumOff val="35000"/>
                  </a:schemeClr>
                </a:solidFill>
                <a:latin typeface="+mn-ea"/>
                <a:ea typeface="+mn-ea"/>
                <a:cs typeface="Meiryo UI" pitchFamily="50" charset="-128"/>
              </a:rPr>
              <a:t>ネットワークサイト</a:t>
            </a:r>
          </a:p>
        </p:txBody>
      </p:sp>
      <p:sp>
        <p:nvSpPr>
          <p:cNvPr id="36" name="正方形/長方形 6"/>
          <p:cNvSpPr>
            <a:spLocks noChangeArrowheads="1"/>
          </p:cNvSpPr>
          <p:nvPr/>
        </p:nvSpPr>
        <p:spPr bwMode="auto">
          <a:xfrm>
            <a:off x="5786438" y="2764871"/>
            <a:ext cx="371475" cy="234950"/>
          </a:xfrm>
          <a:prstGeom prst="rect">
            <a:avLst/>
          </a:prstGeom>
          <a:solidFill>
            <a:srgbClr val="74BBAB"/>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chemeClr val="tx1">
                    <a:lumMod val="65000"/>
                    <a:lumOff val="35000"/>
                  </a:schemeClr>
                </a:solidFill>
                <a:latin typeface="+mn-ea"/>
                <a:ea typeface="+mn-ea"/>
                <a:cs typeface="Meiryo UI" pitchFamily="50" charset="-128"/>
              </a:rPr>
              <a:t>バナー</a:t>
            </a:r>
            <a:endParaRPr lang="ja-JP" altLang="en-US" sz="800" dirty="0">
              <a:solidFill>
                <a:schemeClr val="tx1">
                  <a:lumMod val="65000"/>
                  <a:lumOff val="35000"/>
                </a:schemeClr>
              </a:solidFill>
              <a:latin typeface="+mn-ea"/>
              <a:ea typeface="+mn-ea"/>
              <a:cs typeface="Meiryo UI" pitchFamily="50" charset="-128"/>
            </a:endParaRPr>
          </a:p>
        </p:txBody>
      </p:sp>
      <p:sp>
        <p:nvSpPr>
          <p:cNvPr id="37" name="スマイル 180"/>
          <p:cNvSpPr>
            <a:spLocks noChangeArrowheads="1"/>
          </p:cNvSpPr>
          <p:nvPr/>
        </p:nvSpPr>
        <p:spPr bwMode="auto">
          <a:xfrm>
            <a:off x="5391150" y="3476071"/>
            <a:ext cx="642938" cy="598488"/>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1000">
              <a:solidFill>
                <a:schemeClr val="tx1">
                  <a:lumMod val="65000"/>
                  <a:lumOff val="35000"/>
                </a:schemeClr>
              </a:solidFill>
              <a:latin typeface="+mn-ea"/>
              <a:ea typeface="+mn-ea"/>
              <a:cs typeface="Meiryo UI" pitchFamily="50" charset="-128"/>
            </a:endParaRPr>
          </a:p>
        </p:txBody>
      </p:sp>
      <p:sp>
        <p:nvSpPr>
          <p:cNvPr id="39" name="正方形/長方形 60"/>
          <p:cNvSpPr>
            <a:spLocks noChangeArrowheads="1"/>
          </p:cNvSpPr>
          <p:nvPr/>
        </p:nvSpPr>
        <p:spPr bwMode="auto">
          <a:xfrm>
            <a:off x="6488113" y="2764871"/>
            <a:ext cx="373062" cy="234950"/>
          </a:xfrm>
          <a:prstGeom prst="rect">
            <a:avLst/>
          </a:prstGeom>
          <a:solidFill>
            <a:srgbClr val="74BBAB"/>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chemeClr val="tx1">
                    <a:lumMod val="65000"/>
                    <a:lumOff val="35000"/>
                  </a:schemeClr>
                </a:solidFill>
                <a:latin typeface="+mn-ea"/>
                <a:ea typeface="+mn-ea"/>
                <a:cs typeface="Meiryo UI" pitchFamily="50" charset="-128"/>
              </a:rPr>
              <a:t>バナー</a:t>
            </a:r>
            <a:endParaRPr lang="ja-JP" altLang="en-US" sz="800" dirty="0">
              <a:solidFill>
                <a:schemeClr val="tx1">
                  <a:lumMod val="65000"/>
                  <a:lumOff val="35000"/>
                </a:schemeClr>
              </a:solidFill>
              <a:latin typeface="+mn-ea"/>
              <a:ea typeface="+mn-ea"/>
              <a:cs typeface="Meiryo UI" pitchFamily="50" charset="-128"/>
            </a:endParaRPr>
          </a:p>
        </p:txBody>
      </p:sp>
      <p:sp>
        <p:nvSpPr>
          <p:cNvPr id="40" name="正方形/長方形 61"/>
          <p:cNvSpPr>
            <a:spLocks noChangeArrowheads="1"/>
          </p:cNvSpPr>
          <p:nvPr/>
        </p:nvSpPr>
        <p:spPr bwMode="auto">
          <a:xfrm>
            <a:off x="7191375" y="2764871"/>
            <a:ext cx="371475" cy="234950"/>
          </a:xfrm>
          <a:prstGeom prst="rect">
            <a:avLst/>
          </a:prstGeom>
          <a:solidFill>
            <a:srgbClr val="74BBAB"/>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chemeClr val="tx1">
                    <a:lumMod val="65000"/>
                    <a:lumOff val="35000"/>
                  </a:schemeClr>
                </a:solidFill>
                <a:latin typeface="+mn-ea"/>
                <a:ea typeface="+mn-ea"/>
                <a:cs typeface="Meiryo UI" pitchFamily="50" charset="-128"/>
              </a:rPr>
              <a:t>バナー</a:t>
            </a:r>
            <a:endParaRPr lang="ja-JP" altLang="en-US" sz="800" dirty="0">
              <a:solidFill>
                <a:schemeClr val="tx1">
                  <a:lumMod val="65000"/>
                  <a:lumOff val="35000"/>
                </a:schemeClr>
              </a:solidFill>
              <a:latin typeface="+mn-ea"/>
              <a:ea typeface="+mn-ea"/>
              <a:cs typeface="Meiryo UI" pitchFamily="50" charset="-128"/>
            </a:endParaRPr>
          </a:p>
        </p:txBody>
      </p:sp>
      <p:sp>
        <p:nvSpPr>
          <p:cNvPr id="41" name="正方形/長方形 62"/>
          <p:cNvSpPr>
            <a:spLocks noChangeArrowheads="1"/>
          </p:cNvSpPr>
          <p:nvPr/>
        </p:nvSpPr>
        <p:spPr bwMode="auto">
          <a:xfrm>
            <a:off x="6840538" y="3591959"/>
            <a:ext cx="371475" cy="233362"/>
          </a:xfrm>
          <a:prstGeom prst="rect">
            <a:avLst/>
          </a:prstGeom>
          <a:solidFill>
            <a:srgbClr val="74BBAB"/>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chemeClr val="tx1">
                    <a:lumMod val="65000"/>
                    <a:lumOff val="35000"/>
                  </a:schemeClr>
                </a:solidFill>
                <a:latin typeface="+mn-ea"/>
                <a:ea typeface="+mn-ea"/>
                <a:cs typeface="Meiryo UI" pitchFamily="50" charset="-128"/>
              </a:rPr>
              <a:t>バナー</a:t>
            </a:r>
            <a:endParaRPr lang="ja-JP" altLang="en-US" sz="800" dirty="0">
              <a:solidFill>
                <a:schemeClr val="tx1">
                  <a:lumMod val="65000"/>
                  <a:lumOff val="35000"/>
                </a:schemeClr>
              </a:solidFill>
              <a:latin typeface="+mn-ea"/>
              <a:ea typeface="+mn-ea"/>
              <a:cs typeface="Meiryo UI" pitchFamily="50" charset="-128"/>
            </a:endParaRPr>
          </a:p>
        </p:txBody>
      </p:sp>
      <p:sp>
        <p:nvSpPr>
          <p:cNvPr id="42" name="正方形/長方形 63"/>
          <p:cNvSpPr>
            <a:spLocks noChangeArrowheads="1"/>
          </p:cNvSpPr>
          <p:nvPr/>
        </p:nvSpPr>
        <p:spPr bwMode="auto">
          <a:xfrm>
            <a:off x="6135688" y="3590371"/>
            <a:ext cx="371475" cy="234950"/>
          </a:xfrm>
          <a:prstGeom prst="rect">
            <a:avLst/>
          </a:prstGeom>
          <a:solidFill>
            <a:srgbClr val="74BBAB"/>
          </a:solidFill>
          <a:ln>
            <a:noFill/>
          </a:ln>
          <a:extLst>
            <a:ext uri="{91240B29-F687-4F45-9708-019B960494DF}">
              <a14:hiddenLine xmlns:a14="http://schemas.microsoft.com/office/drawing/2010/main" w="28575" algn="ctr">
                <a:solidFill>
                  <a:srgbClr val="000000"/>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chemeClr val="tx1">
                    <a:lumMod val="65000"/>
                    <a:lumOff val="35000"/>
                  </a:schemeClr>
                </a:solidFill>
                <a:latin typeface="+mn-ea"/>
                <a:ea typeface="+mn-ea"/>
                <a:cs typeface="Meiryo UI" pitchFamily="50" charset="-128"/>
              </a:rPr>
              <a:t>バナー</a:t>
            </a:r>
            <a:endParaRPr lang="ja-JP" altLang="en-US" sz="800" dirty="0">
              <a:solidFill>
                <a:schemeClr val="tx1">
                  <a:lumMod val="65000"/>
                  <a:lumOff val="35000"/>
                </a:schemeClr>
              </a:solidFill>
              <a:latin typeface="+mn-ea"/>
              <a:ea typeface="+mn-ea"/>
              <a:cs typeface="Meiryo UI" pitchFamily="50" charset="-128"/>
            </a:endParaRPr>
          </a:p>
        </p:txBody>
      </p:sp>
      <p:cxnSp>
        <p:nvCxnSpPr>
          <p:cNvPr id="48" name="カギ線コネクタ 2"/>
          <p:cNvCxnSpPr>
            <a:cxnSpLocks noChangeShapeType="1"/>
            <a:endCxn id="50" idx="1"/>
          </p:cNvCxnSpPr>
          <p:nvPr/>
        </p:nvCxnSpPr>
        <p:spPr bwMode="auto">
          <a:xfrm flipV="1">
            <a:off x="7185025" y="3585819"/>
            <a:ext cx="1087437" cy="122028"/>
          </a:xfrm>
          <a:prstGeom prst="bentConnector3">
            <a:avLst>
              <a:gd name="adj1" fmla="val 50000"/>
            </a:avLst>
          </a:prstGeom>
          <a:noFill/>
          <a:ln w="28575" algn="ctr">
            <a:solidFill>
              <a:srgbClr val="FF5574"/>
            </a:solidFill>
            <a:round/>
            <a:headEnd/>
            <a:tailEnd type="arrow" w="med" len="med"/>
          </a:ln>
          <a:extLst>
            <a:ext uri="{909E8E84-426E-40DD-AFC4-6F175D3DCCD1}">
              <a14:hiddenFill xmlns:a14="http://schemas.microsoft.com/office/drawing/2010/main">
                <a:noFill/>
              </a14:hiddenFill>
            </a:ext>
          </a:extLst>
        </p:spPr>
      </p:cxnSp>
      <p:sp>
        <p:nvSpPr>
          <p:cNvPr id="50" name="メモ 63"/>
          <p:cNvSpPr>
            <a:spLocks noChangeArrowheads="1"/>
          </p:cNvSpPr>
          <p:nvPr/>
        </p:nvSpPr>
        <p:spPr bwMode="auto">
          <a:xfrm>
            <a:off x="8272462" y="3012522"/>
            <a:ext cx="1138237" cy="1146594"/>
          </a:xfrm>
          <a:prstGeom prst="foldedCorner">
            <a:avLst>
              <a:gd name="adj" fmla="val 16667"/>
            </a:avLst>
          </a:prstGeom>
          <a:solidFill>
            <a:schemeClr val="bg1"/>
          </a:solidFill>
          <a:ln w="19050" algn="ctr">
            <a:noFill/>
            <a:miter lim="800000"/>
            <a:headEnd/>
            <a:tailEnd/>
          </a:ln>
        </p:spPr>
        <p:txBody>
          <a:bodyPr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200" dirty="0">
                <a:solidFill>
                  <a:schemeClr val="tx1">
                    <a:lumMod val="65000"/>
                    <a:lumOff val="35000"/>
                  </a:schemeClr>
                </a:solidFill>
                <a:latin typeface="+mn-ea"/>
                <a:ea typeface="+mn-ea"/>
                <a:cs typeface="Meiryo UI" pitchFamily="50" charset="-128"/>
              </a:rPr>
              <a:t>広告主様</a:t>
            </a:r>
            <a:endParaRPr lang="en-US" altLang="ja-JP" sz="1200" dirty="0">
              <a:solidFill>
                <a:schemeClr val="tx1">
                  <a:lumMod val="65000"/>
                  <a:lumOff val="35000"/>
                </a:schemeClr>
              </a:solidFill>
              <a:latin typeface="+mn-ea"/>
              <a:ea typeface="+mn-ea"/>
              <a:cs typeface="Meiryo UI" pitchFamily="50" charset="-128"/>
            </a:endParaRPr>
          </a:p>
          <a:p>
            <a:pPr algn="ctr" eaLnBrk="1" hangingPunct="1"/>
            <a:r>
              <a:rPr lang="en-US" altLang="ja-JP" sz="1200" dirty="0">
                <a:solidFill>
                  <a:schemeClr val="tx1">
                    <a:lumMod val="65000"/>
                    <a:lumOff val="35000"/>
                  </a:schemeClr>
                </a:solidFill>
                <a:latin typeface="+mn-ea"/>
                <a:ea typeface="+mn-ea"/>
                <a:cs typeface="Meiryo UI" pitchFamily="50" charset="-128"/>
              </a:rPr>
              <a:t/>
            </a:r>
            <a:br>
              <a:rPr lang="en-US" altLang="ja-JP" sz="1200" dirty="0">
                <a:solidFill>
                  <a:schemeClr val="tx1">
                    <a:lumMod val="65000"/>
                    <a:lumOff val="35000"/>
                  </a:schemeClr>
                </a:solidFill>
                <a:latin typeface="+mn-ea"/>
                <a:ea typeface="+mn-ea"/>
                <a:cs typeface="Meiryo UI" pitchFamily="50" charset="-128"/>
              </a:rPr>
            </a:br>
            <a:r>
              <a:rPr lang="ja-JP" altLang="en-US" sz="1200" dirty="0">
                <a:solidFill>
                  <a:schemeClr val="tx1">
                    <a:lumMod val="65000"/>
                    <a:lumOff val="35000"/>
                  </a:schemeClr>
                </a:solidFill>
                <a:latin typeface="+mn-ea"/>
                <a:ea typeface="+mn-ea"/>
                <a:cs typeface="Meiryo UI" pitchFamily="50" charset="-128"/>
              </a:rPr>
              <a:t>指定リンク先</a:t>
            </a:r>
          </a:p>
        </p:txBody>
      </p:sp>
      <p:sp>
        <p:nvSpPr>
          <p:cNvPr id="52" name="Rectangle 240"/>
          <p:cNvSpPr>
            <a:spLocks noChangeArrowheads="1"/>
          </p:cNvSpPr>
          <p:nvPr/>
        </p:nvSpPr>
        <p:spPr bwMode="auto">
          <a:xfrm>
            <a:off x="5016500" y="2096534"/>
            <a:ext cx="4335463" cy="523875"/>
          </a:xfrm>
          <a:prstGeom prst="rect">
            <a:avLst/>
          </a:prstGeom>
          <a:noFill/>
          <a:ln>
            <a:noFill/>
          </a:ln>
          <a:extLst>
            <a:ext uri="{909E8E84-426E-40DD-AFC4-6F175D3DCCD1}">
              <a14:hiddenFill xmlns:a14="http://schemas.microsoft.com/office/drawing/2010/main">
                <a:solidFill>
                  <a:srgbClr val="FF9900"/>
                </a:solidFill>
              </a14:hiddenFill>
            </a:ext>
            <a:ext uri="{91240B29-F687-4F45-9708-019B960494DF}">
              <a14:hiddenLine xmlns:a14="http://schemas.microsoft.com/office/drawing/2010/main" w="25400" algn="ctr">
                <a:solidFill>
                  <a:srgbClr val="FF66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400" b="1" u="sng" dirty="0">
                <a:solidFill>
                  <a:schemeClr val="tx1">
                    <a:lumMod val="65000"/>
                    <a:lumOff val="35000"/>
                  </a:schemeClr>
                </a:solidFill>
                <a:latin typeface="+mn-ea"/>
                <a:ea typeface="+mn-ea"/>
                <a:cs typeface="Meiryo UI" pitchFamily="50" charset="-128"/>
              </a:rPr>
              <a:t>該当オーディエンスがネットワーク広告配信媒体を</a:t>
            </a:r>
            <a:endParaRPr lang="en-US" altLang="ja-JP" sz="1400" b="1" u="sng" dirty="0">
              <a:solidFill>
                <a:schemeClr val="tx1">
                  <a:lumMod val="65000"/>
                  <a:lumOff val="35000"/>
                </a:schemeClr>
              </a:solidFill>
              <a:latin typeface="+mn-ea"/>
              <a:ea typeface="+mn-ea"/>
              <a:cs typeface="Meiryo UI" pitchFamily="50" charset="-128"/>
            </a:endParaRPr>
          </a:p>
          <a:p>
            <a:pPr algn="ctr" eaLnBrk="1" hangingPunct="1"/>
            <a:r>
              <a:rPr lang="ja-JP" altLang="en-US" sz="1400" b="1" u="sng" dirty="0">
                <a:solidFill>
                  <a:schemeClr val="tx1">
                    <a:lumMod val="65000"/>
                    <a:lumOff val="35000"/>
                  </a:schemeClr>
                </a:solidFill>
                <a:latin typeface="+mn-ea"/>
                <a:ea typeface="+mn-ea"/>
                <a:cs typeface="Meiryo UI" pitchFamily="50" charset="-128"/>
              </a:rPr>
              <a:t>閲覧した時に広告を掲載</a:t>
            </a:r>
          </a:p>
        </p:txBody>
      </p:sp>
      <p:sp>
        <p:nvSpPr>
          <p:cNvPr id="53" name="円/楕円 52"/>
          <p:cNvSpPr/>
          <p:nvPr/>
        </p:nvSpPr>
        <p:spPr>
          <a:xfrm>
            <a:off x="7424738" y="3688796"/>
            <a:ext cx="644525" cy="608013"/>
          </a:xfrm>
          <a:prstGeom prst="ellipse">
            <a:avLst/>
          </a:prstGeom>
          <a:solidFill>
            <a:srgbClr val="FF5574"/>
          </a:solid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anchor="ctr"/>
          <a:lstStyle/>
          <a:p>
            <a:pPr algn="ctr">
              <a:lnSpc>
                <a:spcPct val="70000"/>
              </a:lnSpc>
              <a:defRPr/>
            </a:pPr>
            <a:r>
              <a:rPr lang="en-US" altLang="ja-JP" sz="1400" b="1" dirty="0">
                <a:solidFill>
                  <a:schemeClr val="bg1"/>
                </a:solidFill>
                <a:latin typeface="+mn-ea"/>
                <a:cs typeface="Meiryo UI" panose="020B0604030504040204" pitchFamily="50" charset="-128"/>
              </a:rPr>
              <a:t>Click</a:t>
            </a:r>
            <a:endParaRPr lang="ja-JP" altLang="en-US" sz="1400" b="1" dirty="0">
              <a:solidFill>
                <a:schemeClr val="bg1"/>
              </a:solidFill>
              <a:latin typeface="+mn-ea"/>
              <a:cs typeface="Meiryo UI" panose="020B0604030504040204" pitchFamily="50" charset="-128"/>
            </a:endParaRPr>
          </a:p>
        </p:txBody>
      </p:sp>
      <p:sp>
        <p:nvSpPr>
          <p:cNvPr id="3" name="フッター プレースホルダー 2"/>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grpSp>
        <p:nvGrpSpPr>
          <p:cNvPr id="43" name="グループ化 42"/>
          <p:cNvGrpSpPr/>
          <p:nvPr/>
        </p:nvGrpSpPr>
        <p:grpSpPr>
          <a:xfrm>
            <a:off x="8945812" y="-57976"/>
            <a:ext cx="900000" cy="1072276"/>
            <a:chOff x="8945812" y="-57976"/>
            <a:chExt cx="900000" cy="1072276"/>
          </a:xfrm>
        </p:grpSpPr>
        <p:pic>
          <p:nvPicPr>
            <p:cNvPr id="44" name="図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5812" y="-57976"/>
              <a:ext cx="900000" cy="900000"/>
            </a:xfrm>
            <a:prstGeom prst="rect">
              <a:avLst/>
            </a:prstGeom>
          </p:spPr>
        </p:pic>
        <p:pic>
          <p:nvPicPr>
            <p:cNvPr id="49" name="図 4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pic>
        <p:nvPicPr>
          <p:cNvPr id="51" name="Picture 9"/>
          <p:cNvPicPr>
            <a:picLocks noChangeAspect="1" noChangeArrowheads="1"/>
          </p:cNvPicPr>
          <p:nvPr/>
        </p:nvPicPr>
        <p:blipFill rotWithShape="1">
          <a:blip r:embed="rId6">
            <a:extLst>
              <a:ext uri="{28A0092B-C50C-407E-A947-70E740481C1C}">
                <a14:useLocalDpi xmlns:a14="http://schemas.microsoft.com/office/drawing/2010/main" val="0"/>
              </a:ext>
            </a:extLst>
          </a:blip>
          <a:srcRect b="12775"/>
          <a:stretch/>
        </p:blipFill>
        <p:spPr bwMode="auto">
          <a:xfrm>
            <a:off x="559043" y="3475517"/>
            <a:ext cx="666507" cy="101556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4" name="Rectangle 224"/>
          <p:cNvSpPr>
            <a:spLocks noChangeArrowheads="1"/>
          </p:cNvSpPr>
          <p:nvPr/>
        </p:nvSpPr>
        <p:spPr bwMode="auto">
          <a:xfrm>
            <a:off x="555993" y="3674835"/>
            <a:ext cx="672606" cy="215444"/>
          </a:xfrm>
          <a:prstGeom prst="rect">
            <a:avLst/>
          </a:prstGeom>
          <a:solidFill>
            <a:srgbClr val="74BBAB">
              <a:alpha val="70000"/>
            </a:srgbClr>
          </a:solidFill>
          <a:ln>
            <a:noFill/>
          </a:ln>
          <a:effectLs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dirty="0">
                <a:solidFill>
                  <a:schemeClr val="tx1">
                    <a:lumMod val="65000"/>
                    <a:lumOff val="35000"/>
                  </a:schemeClr>
                </a:solidFill>
                <a:latin typeface="+mn-ea"/>
                <a:ea typeface="+mn-ea"/>
                <a:cs typeface="Meiryo UI" pitchFamily="50" charset="-128"/>
              </a:rPr>
              <a:t>計測タグ</a:t>
            </a:r>
          </a:p>
        </p:txBody>
      </p:sp>
    </p:spTree>
    <p:extLst>
      <p:ext uri="{BB962C8B-B14F-4D97-AF65-F5344CB8AC3E}">
        <p14:creationId xmlns:p14="http://schemas.microsoft.com/office/powerpoint/2010/main" val="268540092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スライド番号プレースホルダー 3"/>
          <p:cNvSpPr>
            <a:spLocks noGrp="1"/>
          </p:cNvSpPr>
          <p:nvPr>
            <p:ph type="sldNum" sz="quarter" idx="12"/>
          </p:nvPr>
        </p:nvSpPr>
        <p:spPr/>
        <p:txBody>
          <a:bodyPr/>
          <a:lstStyle/>
          <a:p>
            <a:fld id="{D1BB40C7-AB44-C647-B8F2-09508EB95348}" type="slidenum">
              <a:rPr lang="ja-JP" altLang="en-US" smtClean="0"/>
              <a:pPr/>
              <a:t>37</a:t>
            </a:fld>
            <a:endParaRPr lang="ja-JP" altLang="en-US" dirty="0"/>
          </a:p>
        </p:txBody>
      </p:sp>
      <p:sp>
        <p:nvSpPr>
          <p:cNvPr id="2" name="タイトル 1"/>
          <p:cNvSpPr>
            <a:spLocks noGrp="1"/>
          </p:cNvSpPr>
          <p:nvPr>
            <p:ph type="title"/>
          </p:nvPr>
        </p:nvSpPr>
        <p:spPr/>
        <p:txBody>
          <a:bodyPr/>
          <a:lstStyle/>
          <a:p>
            <a:r>
              <a:rPr kumimoji="1" lang="ja-JP" altLang="en-US" dirty="0" smtClean="0"/>
              <a:t>オーディエンス広告　データ運用例</a:t>
            </a:r>
            <a:endParaRPr kumimoji="1" lang="ja-JP" altLang="en-US" dirty="0"/>
          </a:p>
        </p:txBody>
      </p:sp>
      <p:sp>
        <p:nvSpPr>
          <p:cNvPr id="6" name="テキスト プレースホルダー 5"/>
          <p:cNvSpPr>
            <a:spLocks noGrp="1"/>
          </p:cNvSpPr>
          <p:nvPr>
            <p:ph type="body" sz="quarter" idx="17"/>
          </p:nvPr>
        </p:nvSpPr>
        <p:spPr>
          <a:xfrm>
            <a:off x="2072249" y="1115745"/>
            <a:ext cx="7536889" cy="589906"/>
          </a:xfrm>
        </p:spPr>
        <p:txBody>
          <a:bodyPr/>
          <a:lstStyle/>
          <a:p>
            <a:r>
              <a:rPr lang="ja-JP" altLang="en-US" dirty="0"/>
              <a:t>ネットワーク オーディエンス広告 </a:t>
            </a:r>
            <a:r>
              <a:rPr lang="en-US" altLang="ja-JP" dirty="0" smtClean="0"/>
              <a:t>by</a:t>
            </a:r>
            <a:r>
              <a:rPr lang="ja-JP" altLang="en-US" dirty="0" smtClean="0"/>
              <a:t>＠ｃｏｓｍｅは</a:t>
            </a:r>
            <a:r>
              <a:rPr lang="ja-JP" altLang="en-US" dirty="0"/>
              <a:t>、弊社トレーディングデスクが配信・運用致します</a:t>
            </a:r>
            <a:r>
              <a:rPr lang="ja-JP" altLang="en-US" dirty="0" smtClean="0"/>
              <a:t>。お申し込み</a:t>
            </a:r>
            <a:r>
              <a:rPr lang="ja-JP" altLang="en-US" dirty="0"/>
              <a:t>時に配信先リクエストを頂ければ、リクエストを元に配信最適化を図ります。</a:t>
            </a:r>
            <a:endParaRPr kumimoji="1" lang="ja-JP" altLang="en-US" dirty="0"/>
          </a:p>
        </p:txBody>
      </p:sp>
      <p:sp>
        <p:nvSpPr>
          <p:cNvPr id="8" name="AutoShape 8"/>
          <p:cNvSpPr>
            <a:spLocks noChangeArrowheads="1"/>
          </p:cNvSpPr>
          <p:nvPr/>
        </p:nvSpPr>
        <p:spPr bwMode="auto">
          <a:xfrm>
            <a:off x="276225" y="3125020"/>
            <a:ext cx="9332913" cy="3044555"/>
          </a:xfrm>
          <a:prstGeom prst="roundRect">
            <a:avLst>
              <a:gd name="adj" fmla="val 5088"/>
            </a:avLst>
          </a:prstGeom>
          <a:solidFill>
            <a:schemeClr val="bg1">
              <a:alpha val="30196"/>
            </a:schemeClr>
          </a:solidFill>
          <a:ln w="12700">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en-US" altLang="ja-JP" sz="1050" dirty="0">
              <a:solidFill>
                <a:srgbClr val="4D4D4D"/>
              </a:solidFill>
              <a:latin typeface="+mn-ea"/>
              <a:ea typeface="+mn-ea"/>
              <a:cs typeface="Meiryo UI" pitchFamily="50" charset="-128"/>
            </a:endParaRPr>
          </a:p>
          <a:p>
            <a:pPr eaLnBrk="1" hangingPunct="1"/>
            <a:r>
              <a:rPr lang="ja-JP" altLang="en-US" sz="1050" dirty="0" smtClean="0">
                <a:solidFill>
                  <a:srgbClr val="4D4D4D"/>
                </a:solidFill>
                <a:latin typeface="+mn-ea"/>
                <a:ea typeface="+mn-ea"/>
                <a:cs typeface="Meiryo UI" pitchFamily="50" charset="-128"/>
              </a:rPr>
              <a:t>指定</a:t>
            </a:r>
            <a:r>
              <a:rPr lang="ja-JP" altLang="en-US" sz="1050" dirty="0">
                <a:solidFill>
                  <a:srgbClr val="4D4D4D"/>
                </a:solidFill>
                <a:latin typeface="+mn-ea"/>
                <a:ea typeface="+mn-ea"/>
                <a:cs typeface="Meiryo UI" pitchFamily="50" charset="-128"/>
              </a:rPr>
              <a:t>カテゴリーのページに来訪</a:t>
            </a:r>
            <a:r>
              <a:rPr lang="ja-JP" altLang="en-US" sz="1050" dirty="0" smtClean="0">
                <a:solidFill>
                  <a:srgbClr val="4D4D4D"/>
                </a:solidFill>
                <a:latin typeface="+mn-ea"/>
                <a:ea typeface="+mn-ea"/>
                <a:cs typeface="Meiryo UI" pitchFamily="50" charset="-128"/>
              </a:rPr>
              <a:t>したユーザーを</a:t>
            </a:r>
            <a:r>
              <a:rPr lang="ja-JP" altLang="en-US" sz="1050" dirty="0">
                <a:solidFill>
                  <a:srgbClr val="4D4D4D"/>
                </a:solidFill>
                <a:latin typeface="+mn-ea"/>
                <a:ea typeface="+mn-ea"/>
                <a:cs typeface="Meiryo UI" pitchFamily="50" charset="-128"/>
              </a:rPr>
              <a:t>ターゲティング</a:t>
            </a:r>
            <a:endParaRPr lang="en-US" altLang="ja-JP" sz="1050" dirty="0">
              <a:solidFill>
                <a:srgbClr val="4D4D4D"/>
              </a:solidFill>
              <a:latin typeface="+mn-ea"/>
              <a:ea typeface="+mn-ea"/>
              <a:cs typeface="Meiryo UI" pitchFamily="50" charset="-128"/>
            </a:endParaRPr>
          </a:p>
          <a:p>
            <a:pPr eaLnBrk="1" hangingPunct="1"/>
            <a:r>
              <a:rPr lang="ja-JP" altLang="en-US" sz="1050" dirty="0">
                <a:solidFill>
                  <a:srgbClr val="4D4D4D"/>
                </a:solidFill>
                <a:latin typeface="+mn-ea"/>
                <a:ea typeface="+mn-ea"/>
                <a:cs typeface="Meiryo UI" pitchFamily="50" charset="-128"/>
              </a:rPr>
              <a:t>下記指定アイテムに関心の高いターゲットにアプローチが可能です。</a:t>
            </a:r>
          </a:p>
          <a:p>
            <a:pPr eaLnBrk="1" hangingPunct="1"/>
            <a:endParaRPr lang="ja-JP" altLang="en-US" sz="1050" dirty="0">
              <a:latin typeface="+mn-ea"/>
              <a:ea typeface="+mn-ea"/>
              <a:cs typeface="Meiryo UI" pitchFamily="50" charset="-128"/>
            </a:endParaRPr>
          </a:p>
        </p:txBody>
      </p:sp>
      <p:sp>
        <p:nvSpPr>
          <p:cNvPr id="9" name="AutoShape 14"/>
          <p:cNvSpPr>
            <a:spLocks noChangeArrowheads="1"/>
          </p:cNvSpPr>
          <p:nvPr/>
        </p:nvSpPr>
        <p:spPr bwMode="auto">
          <a:xfrm>
            <a:off x="276225" y="2038577"/>
            <a:ext cx="9332913" cy="820237"/>
          </a:xfrm>
          <a:prstGeom prst="roundRect">
            <a:avLst>
              <a:gd name="adj" fmla="val 10495"/>
            </a:avLst>
          </a:prstGeom>
          <a:solidFill>
            <a:schemeClr val="bg1">
              <a:alpha val="30196"/>
            </a:schemeClr>
          </a:solidFill>
          <a:ln w="12700">
            <a:solidFill>
              <a:srgbClr val="C0C0C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en-US" altLang="ja-JP" sz="1050" dirty="0">
              <a:solidFill>
                <a:schemeClr val="tx1">
                  <a:lumMod val="65000"/>
                  <a:lumOff val="35000"/>
                </a:schemeClr>
              </a:solidFill>
              <a:latin typeface="+mn-ea"/>
              <a:ea typeface="+mn-ea"/>
              <a:cs typeface="Meiryo UI" pitchFamily="50" charset="-128"/>
            </a:endParaRPr>
          </a:p>
          <a:p>
            <a:pPr eaLnBrk="1" hangingPunct="1"/>
            <a:r>
              <a:rPr lang="ja-JP" altLang="en-US" sz="1050" dirty="0">
                <a:solidFill>
                  <a:schemeClr val="tx1">
                    <a:lumMod val="65000"/>
                    <a:lumOff val="35000"/>
                  </a:schemeClr>
                </a:solidFill>
                <a:latin typeface="+mn-ea"/>
                <a:ea typeface="+mn-ea"/>
                <a:cs typeface="Meiryo UI" pitchFamily="50" charset="-128"/>
              </a:rPr>
              <a:t>指定ブランドのブランドページ・商品ページに来訪</a:t>
            </a:r>
            <a:r>
              <a:rPr lang="ja-JP" altLang="en-US" sz="1050" dirty="0" smtClean="0">
                <a:solidFill>
                  <a:schemeClr val="tx1">
                    <a:lumMod val="65000"/>
                    <a:lumOff val="35000"/>
                  </a:schemeClr>
                </a:solidFill>
                <a:latin typeface="+mn-ea"/>
                <a:ea typeface="+mn-ea"/>
                <a:cs typeface="Meiryo UI" pitchFamily="50" charset="-128"/>
              </a:rPr>
              <a:t>したユーザーを</a:t>
            </a:r>
            <a:r>
              <a:rPr lang="ja-JP" altLang="en-US" sz="1050" dirty="0">
                <a:solidFill>
                  <a:schemeClr val="tx1">
                    <a:lumMod val="65000"/>
                    <a:lumOff val="35000"/>
                  </a:schemeClr>
                </a:solidFill>
                <a:latin typeface="+mn-ea"/>
                <a:ea typeface="+mn-ea"/>
                <a:cs typeface="Meiryo UI" pitchFamily="50" charset="-128"/>
              </a:rPr>
              <a:t>ターゲティング</a:t>
            </a:r>
          </a:p>
          <a:p>
            <a:pPr eaLnBrk="1" hangingPunct="1"/>
            <a:r>
              <a:rPr lang="ja-JP" altLang="en-US" sz="1050" dirty="0">
                <a:solidFill>
                  <a:schemeClr val="tx1">
                    <a:lumMod val="65000"/>
                    <a:lumOff val="35000"/>
                  </a:schemeClr>
                </a:solidFill>
                <a:latin typeface="+mn-ea"/>
                <a:ea typeface="+mn-ea"/>
                <a:cs typeface="Meiryo UI" pitchFamily="50" charset="-128"/>
              </a:rPr>
              <a:t>指定ブランドに関心の高いターゲットにアプローチが可能です。</a:t>
            </a:r>
          </a:p>
          <a:p>
            <a:pPr eaLnBrk="1" hangingPunct="1"/>
            <a:endParaRPr lang="en-US" altLang="ja-JP" sz="500" dirty="0" smtClean="0">
              <a:solidFill>
                <a:schemeClr val="tx1">
                  <a:lumMod val="65000"/>
                  <a:lumOff val="35000"/>
                </a:schemeClr>
              </a:solidFill>
              <a:latin typeface="+mn-ea"/>
              <a:ea typeface="+mn-ea"/>
              <a:cs typeface="Meiryo UI" pitchFamily="50" charset="-128"/>
            </a:endParaRPr>
          </a:p>
          <a:p>
            <a:pPr eaLnBrk="1" hangingPunct="1"/>
            <a:r>
              <a:rPr lang="ja-JP" altLang="en-US" sz="1050" dirty="0" smtClean="0">
                <a:solidFill>
                  <a:schemeClr val="tx1">
                    <a:lumMod val="65000"/>
                    <a:lumOff val="35000"/>
                  </a:schemeClr>
                </a:solidFill>
                <a:latin typeface="+mn-ea"/>
                <a:ea typeface="+mn-ea"/>
                <a:cs typeface="Meiryo UI" pitchFamily="50" charset="-128"/>
              </a:rPr>
              <a:t>■例</a:t>
            </a:r>
            <a:r>
              <a:rPr lang="ja-JP" altLang="en-US" sz="1050" dirty="0">
                <a:solidFill>
                  <a:schemeClr val="tx1">
                    <a:lumMod val="65000"/>
                    <a:lumOff val="35000"/>
                  </a:schemeClr>
                </a:solidFill>
                <a:latin typeface="+mn-ea"/>
                <a:ea typeface="+mn-ea"/>
                <a:cs typeface="Meiryo UI" pitchFamily="50" charset="-128"/>
              </a:rPr>
              <a:t>：</a:t>
            </a:r>
            <a:r>
              <a:rPr lang="ja-JP" altLang="en-US" sz="1050" dirty="0" smtClean="0">
                <a:solidFill>
                  <a:schemeClr val="tx1">
                    <a:lumMod val="65000"/>
                    <a:lumOff val="35000"/>
                  </a:schemeClr>
                </a:solidFill>
                <a:latin typeface="+mn-ea"/>
                <a:ea typeface="+mn-ea"/>
                <a:cs typeface="Meiryo UI" pitchFamily="50" charset="-128"/>
              </a:rPr>
              <a:t>指定</a:t>
            </a:r>
            <a:r>
              <a:rPr lang="ja-JP" altLang="en-US" sz="1050" dirty="0">
                <a:solidFill>
                  <a:schemeClr val="tx1">
                    <a:lumMod val="65000"/>
                    <a:lumOff val="35000"/>
                  </a:schemeClr>
                </a:solidFill>
                <a:latin typeface="+mn-ea"/>
                <a:ea typeface="+mn-ea"/>
                <a:cs typeface="Meiryo UI" pitchFamily="50" charset="-128"/>
              </a:rPr>
              <a:t>ブランドのブランドページ・商品ページに来訪</a:t>
            </a:r>
            <a:r>
              <a:rPr lang="ja-JP" altLang="en-US" sz="1050" dirty="0" smtClean="0">
                <a:solidFill>
                  <a:schemeClr val="tx1">
                    <a:lumMod val="65000"/>
                    <a:lumOff val="35000"/>
                  </a:schemeClr>
                </a:solidFill>
                <a:latin typeface="+mn-ea"/>
                <a:ea typeface="+mn-ea"/>
                <a:cs typeface="Meiryo UI" pitchFamily="50" charset="-128"/>
              </a:rPr>
              <a:t>したユーザー</a:t>
            </a:r>
            <a:endParaRPr lang="ja-JP" altLang="en-US" sz="1050" dirty="0">
              <a:solidFill>
                <a:schemeClr val="tx1">
                  <a:lumMod val="65000"/>
                  <a:lumOff val="35000"/>
                </a:schemeClr>
              </a:solidFill>
              <a:latin typeface="+mn-ea"/>
              <a:ea typeface="+mn-ea"/>
              <a:cs typeface="Meiryo UI" pitchFamily="50" charset="-128"/>
            </a:endParaRPr>
          </a:p>
        </p:txBody>
      </p:sp>
      <p:sp>
        <p:nvSpPr>
          <p:cNvPr id="10" name="AutoShape 15"/>
          <p:cNvSpPr>
            <a:spLocks noChangeArrowheads="1"/>
          </p:cNvSpPr>
          <p:nvPr/>
        </p:nvSpPr>
        <p:spPr bwMode="auto">
          <a:xfrm>
            <a:off x="276225" y="1843696"/>
            <a:ext cx="3146400" cy="333375"/>
          </a:xfrm>
          <a:prstGeom prst="roundRect">
            <a:avLst>
              <a:gd name="adj" fmla="val 10935"/>
            </a:avLst>
          </a:prstGeom>
          <a:solidFill>
            <a:schemeClr val="bg1"/>
          </a:solidFill>
          <a:ln w="12700">
            <a:solidFill>
              <a:srgbClr val="C0C0C0"/>
            </a:solidFill>
            <a:round/>
            <a:headEnd/>
            <a:tailEnd/>
          </a:ln>
          <a:effectLst/>
          <a:extLst/>
        </p:spPr>
        <p:txBody>
          <a:bodyPr anchor="ctr"/>
          <a:lstStyle>
            <a:lvl1pPr defTabSz="190500" eaLnBrk="0" hangingPunct="0">
              <a:defRPr kumimoji="1">
                <a:solidFill>
                  <a:schemeClr val="tx1"/>
                </a:solidFill>
                <a:latin typeface="Calibri" pitchFamily="34" charset="0"/>
                <a:ea typeface="ＭＳ Ｐゴシック" charset="-128"/>
              </a:defRPr>
            </a:lvl1pPr>
            <a:lvl2pPr marL="742950" indent="-285750" defTabSz="190500" eaLnBrk="0" hangingPunct="0">
              <a:defRPr kumimoji="1">
                <a:solidFill>
                  <a:schemeClr val="tx1"/>
                </a:solidFill>
                <a:latin typeface="Calibri" pitchFamily="34" charset="0"/>
                <a:ea typeface="ＭＳ Ｐゴシック" charset="-128"/>
              </a:defRPr>
            </a:lvl2pPr>
            <a:lvl3pPr marL="1143000" indent="-228600" defTabSz="190500" eaLnBrk="0" hangingPunct="0">
              <a:defRPr kumimoji="1">
                <a:solidFill>
                  <a:schemeClr val="tx1"/>
                </a:solidFill>
                <a:latin typeface="Calibri" pitchFamily="34" charset="0"/>
                <a:ea typeface="ＭＳ Ｐゴシック" charset="-128"/>
              </a:defRPr>
            </a:lvl3pPr>
            <a:lvl4pPr marL="1600200" indent="-228600" defTabSz="190500" eaLnBrk="0" hangingPunct="0">
              <a:defRPr kumimoji="1">
                <a:solidFill>
                  <a:schemeClr val="tx1"/>
                </a:solidFill>
                <a:latin typeface="Calibri" pitchFamily="34" charset="0"/>
                <a:ea typeface="ＭＳ Ｐゴシック" charset="-128"/>
              </a:defRPr>
            </a:lvl4pPr>
            <a:lvl5pPr marL="2057400" indent="-228600" defTabSz="190500" eaLnBrk="0" hangingPunct="0">
              <a:defRPr kumimoji="1">
                <a:solidFill>
                  <a:schemeClr val="tx1"/>
                </a:solidFill>
                <a:latin typeface="Calibri" pitchFamily="34" charset="0"/>
                <a:ea typeface="ＭＳ Ｐゴシック" charset="-128"/>
              </a:defRPr>
            </a:lvl5pPr>
            <a:lvl6pPr marL="2514600" indent="-228600" defTabSz="1905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defTabSz="1905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defTabSz="1905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defTabSz="1905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135000"/>
              </a:lnSpc>
            </a:pPr>
            <a:r>
              <a:rPr lang="ja-JP" altLang="en-US" sz="1050" dirty="0">
                <a:solidFill>
                  <a:schemeClr val="tx1">
                    <a:lumMod val="65000"/>
                    <a:lumOff val="35000"/>
                  </a:schemeClr>
                </a:solidFill>
                <a:latin typeface="+mj-ea"/>
                <a:ea typeface="+mj-ea"/>
                <a:cs typeface="Meiryo UI" pitchFamily="50" charset="-128"/>
              </a:rPr>
              <a:t>ブランドに興味のあるターゲットにアプローチ</a:t>
            </a:r>
          </a:p>
        </p:txBody>
      </p:sp>
      <p:sp>
        <p:nvSpPr>
          <p:cNvPr id="11" name="AutoShape 20"/>
          <p:cNvSpPr>
            <a:spLocks noChangeArrowheads="1"/>
          </p:cNvSpPr>
          <p:nvPr/>
        </p:nvSpPr>
        <p:spPr bwMode="auto">
          <a:xfrm>
            <a:off x="276225" y="2987827"/>
            <a:ext cx="3147015" cy="316426"/>
          </a:xfrm>
          <a:prstGeom prst="roundRect">
            <a:avLst>
              <a:gd name="adj" fmla="val 10935"/>
            </a:avLst>
          </a:prstGeom>
          <a:solidFill>
            <a:schemeClr val="bg1"/>
          </a:solidFill>
          <a:ln w="12700">
            <a:solidFill>
              <a:srgbClr val="C0C0C0"/>
            </a:solidFill>
            <a:round/>
            <a:headEnd/>
            <a:tailEnd/>
          </a:ln>
          <a:effectLst/>
          <a:extLst/>
        </p:spPr>
        <p:txBody>
          <a:bodyPr wrap="none" anchor="ctr">
            <a:spAutoFit/>
          </a:bodyPr>
          <a:lstStyle>
            <a:lvl1pPr defTabSz="190500" eaLnBrk="0" hangingPunct="0">
              <a:spcBef>
                <a:spcPct val="20000"/>
              </a:spcBef>
              <a:buFont typeface="Arial" charset="0"/>
              <a:buChar char="•"/>
              <a:defRPr kumimoji="1" sz="3200">
                <a:solidFill>
                  <a:schemeClr val="tx1"/>
                </a:solidFill>
                <a:latin typeface="Calibri" pitchFamily="34" charset="0"/>
                <a:ea typeface="ＭＳ Ｐゴシック" charset="-128"/>
              </a:defRPr>
            </a:lvl1pPr>
            <a:lvl2pPr marL="742950" indent="-285750" defTabSz="190500" eaLnBrk="0" hangingPunct="0">
              <a:spcBef>
                <a:spcPct val="20000"/>
              </a:spcBef>
              <a:buFont typeface="Arial" charset="0"/>
              <a:buChar char="–"/>
              <a:defRPr kumimoji="1" sz="2800">
                <a:solidFill>
                  <a:schemeClr val="tx1"/>
                </a:solidFill>
                <a:latin typeface="Calibri" pitchFamily="34" charset="0"/>
                <a:ea typeface="ＭＳ Ｐゴシック" charset="-128"/>
              </a:defRPr>
            </a:lvl2pPr>
            <a:lvl3pPr marL="1143000" indent="-228600" defTabSz="190500" eaLnBrk="0" hangingPunct="0">
              <a:spcBef>
                <a:spcPct val="20000"/>
              </a:spcBef>
              <a:buFont typeface="Arial" charset="0"/>
              <a:buChar char="•"/>
              <a:defRPr kumimoji="1" sz="2400">
                <a:solidFill>
                  <a:schemeClr val="tx1"/>
                </a:solidFill>
                <a:latin typeface="Calibri" pitchFamily="34" charset="0"/>
                <a:ea typeface="ＭＳ Ｐゴシック" charset="-128"/>
              </a:defRPr>
            </a:lvl3pPr>
            <a:lvl4pPr marL="1600200" indent="-228600" defTabSz="190500" eaLnBrk="0" hangingPunct="0">
              <a:spcBef>
                <a:spcPct val="20000"/>
              </a:spcBef>
              <a:buFont typeface="Arial" charset="0"/>
              <a:buChar char="–"/>
              <a:defRPr kumimoji="1" sz="2000">
                <a:solidFill>
                  <a:schemeClr val="tx1"/>
                </a:solidFill>
                <a:latin typeface="Calibri" pitchFamily="34" charset="0"/>
                <a:ea typeface="ＭＳ Ｐゴシック" charset="-128"/>
              </a:defRPr>
            </a:lvl4pPr>
            <a:lvl5pPr marL="2057400" indent="-228600" defTabSz="190500" eaLnBrk="0" hangingPunct="0">
              <a:spcBef>
                <a:spcPct val="20000"/>
              </a:spcBef>
              <a:buFont typeface="Arial" charset="0"/>
              <a:buChar char="»"/>
              <a:defRPr kumimoji="1" sz="2000">
                <a:solidFill>
                  <a:schemeClr val="tx1"/>
                </a:solidFill>
                <a:latin typeface="Calibri" pitchFamily="34" charset="0"/>
                <a:ea typeface="ＭＳ Ｐゴシック" charset="-128"/>
              </a:defRPr>
            </a:lvl5pPr>
            <a:lvl6pPr marL="2514600" indent="-228600" defTabSz="1905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6pPr>
            <a:lvl7pPr marL="2971800" indent="-228600" defTabSz="1905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7pPr>
            <a:lvl8pPr marL="3429000" indent="-228600" defTabSz="1905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8pPr>
            <a:lvl9pPr marL="3886200" indent="-228600" defTabSz="190500" eaLnBrk="0" fontAlgn="base" hangingPunct="0">
              <a:spcBef>
                <a:spcPct val="20000"/>
              </a:spcBef>
              <a:spcAft>
                <a:spcPct val="0"/>
              </a:spcAft>
              <a:buFont typeface="Arial" charset="0"/>
              <a:buChar char="»"/>
              <a:defRPr kumimoji="1" sz="2000">
                <a:solidFill>
                  <a:schemeClr val="tx1"/>
                </a:solidFill>
                <a:latin typeface="Calibri" pitchFamily="34" charset="0"/>
                <a:ea typeface="ＭＳ Ｐゴシック" charset="-128"/>
              </a:defRPr>
            </a:lvl9pPr>
          </a:lstStyle>
          <a:p>
            <a:pPr eaLnBrk="1" hangingPunct="1">
              <a:lnSpc>
                <a:spcPct val="135000"/>
              </a:lnSpc>
              <a:spcBef>
                <a:spcPct val="0"/>
              </a:spcBef>
              <a:buFontTx/>
              <a:buNone/>
              <a:defRPr/>
            </a:pPr>
            <a:r>
              <a:rPr lang="ja-JP" altLang="en-US" sz="1050" dirty="0" smtClean="0">
                <a:solidFill>
                  <a:srgbClr val="4D4D4D"/>
                </a:solidFill>
                <a:latin typeface="+mj-ea"/>
                <a:ea typeface="+mj-ea"/>
                <a:cs typeface="Meiryo UI" panose="020B0604030504040204" pitchFamily="50" charset="-128"/>
              </a:rPr>
              <a:t>カテゴリーに興味のあるターゲットにアプローチ</a:t>
            </a:r>
            <a:endParaRPr lang="ja-JP" altLang="en-US" sz="1050" dirty="0">
              <a:solidFill>
                <a:srgbClr val="4D4D4D"/>
              </a:solidFill>
              <a:latin typeface="+mj-ea"/>
              <a:ea typeface="+mj-ea"/>
              <a:cs typeface="Meiryo UI" panose="020B0604030504040204" pitchFamily="50" charset="-128"/>
            </a:endParaRPr>
          </a:p>
        </p:txBody>
      </p:sp>
      <p:graphicFrame>
        <p:nvGraphicFramePr>
          <p:cNvPr id="12" name="表 11"/>
          <p:cNvGraphicFramePr>
            <a:graphicFrameLocks noGrp="1"/>
          </p:cNvGraphicFramePr>
          <p:nvPr>
            <p:extLst>
              <p:ext uri="{D42A27DB-BD31-4B8C-83A1-F6EECF244321}">
                <p14:modId xmlns:p14="http://schemas.microsoft.com/office/powerpoint/2010/main" val="1553833666"/>
              </p:ext>
            </p:extLst>
          </p:nvPr>
        </p:nvGraphicFramePr>
        <p:xfrm>
          <a:off x="439793" y="3744248"/>
          <a:ext cx="8911346" cy="2255422"/>
        </p:xfrm>
        <a:graphic>
          <a:graphicData uri="http://schemas.openxmlformats.org/drawingml/2006/table">
            <a:tbl>
              <a:tblPr firstRow="1" bandRow="1">
                <a:tableStyleId>{22838BEF-8BB2-4498-84A7-C5851F593DF1}</a:tableStyleId>
              </a:tblPr>
              <a:tblGrid>
                <a:gridCol w="1708356"/>
                <a:gridCol w="1172679"/>
                <a:gridCol w="853056"/>
                <a:gridCol w="904479"/>
                <a:gridCol w="1166423"/>
                <a:gridCol w="1035451"/>
                <a:gridCol w="1035451"/>
                <a:gridCol w="1035451"/>
              </a:tblGrid>
              <a:tr h="305840">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スキンケア・基礎化粧品</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洗顔料</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クレンジング</a:t>
                      </a:r>
                      <a:endParaRPr kumimoji="1" lang="ja-JP" altLang="en-US" sz="800" b="0" i="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化粧水</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乳液・美容液など</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パック・</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フェイスマスク</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目元・口元</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スペシャルケア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日焼け対策ケア</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305840">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メイクアップ</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アイブロウ</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アイライナー</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マスカラ</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アイシャドウ</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口紅・グロス</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チーク</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ネイル・ネイルケア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305840">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ベースメイク</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ファンデーション</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化粧下地・</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コンシーラー</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フェイス</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パウダー</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香水</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305840">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ヘアケア・スタイリング</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シャンプー・コンディショナー</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スペシャル</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ヘアケア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ヘアカラー・パーマ</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ヘア</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スタイリング</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305840">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ボディケア・オーラルケア</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デイリーボディケア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スペシャルボディケア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その他</a:t>
                      </a:r>
                      <a:endParaRPr kumimoji="1" lang="en-US" altLang="ja-JP" sz="800" b="0" dirty="0" smtClean="0">
                        <a:solidFill>
                          <a:schemeClr val="tx1">
                            <a:lumMod val="65000"/>
                            <a:lumOff val="35000"/>
                          </a:schemeClr>
                        </a:solidFill>
                        <a:latin typeface="+mn-ea"/>
                        <a:ea typeface="+mn-ea"/>
                        <a:cs typeface="Meiryo UI" panose="020B0604030504040204" pitchFamily="50" charset="-128"/>
                      </a:endParaRPr>
                    </a:p>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ボディケア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オーラルケア</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333645">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美容グッズ・美容家電</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smtClean="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スキンケアグッズ</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メイクアップグッズ</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ボディグッズ</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ヘアグッズ</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その他グッズ</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marL="0" marR="0" indent="0" algn="ctr" defTabSz="914400" rtl="0" eaLnBrk="1" fontAlgn="auto" latinLnBrk="0" hangingPunct="1">
                        <a:lnSpc>
                          <a:spcPct val="100000"/>
                        </a:lnSpc>
                        <a:spcBef>
                          <a:spcPts val="0"/>
                        </a:spcBef>
                        <a:spcAft>
                          <a:spcPts val="0"/>
                        </a:spcAft>
                        <a:buClrTx/>
                        <a:buSzTx/>
                        <a:buFontTx/>
                        <a:buNone/>
                        <a:tabLst/>
                        <a:defRPr/>
                      </a:pPr>
                      <a:r>
                        <a:rPr kumimoji="1" lang="ja-JP" altLang="en-US" sz="800" b="0" dirty="0" smtClean="0">
                          <a:solidFill>
                            <a:schemeClr val="tx1">
                              <a:lumMod val="65000"/>
                              <a:lumOff val="35000"/>
                            </a:schemeClr>
                          </a:solidFill>
                          <a:latin typeface="+mn-ea"/>
                          <a:ea typeface="+mn-ea"/>
                          <a:cs typeface="Meiryo UI" panose="020B0604030504040204" pitchFamily="50" charset="-128"/>
                        </a:rPr>
                        <a:t>キット・セット</a:t>
                      </a: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endParaRPr lang="ja-JP" altLang="en-US" dirty="0"/>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r h="194621">
                <a:tc>
                  <a:txBody>
                    <a:bodyPr/>
                    <a:lstStyle/>
                    <a:p>
                      <a:pPr algn="ctr"/>
                      <a:r>
                        <a:rPr kumimoji="1" lang="en-US" altLang="ja-JP" sz="800" b="0" dirty="0" smtClean="0">
                          <a:solidFill>
                            <a:schemeClr val="tx1">
                              <a:lumMod val="65000"/>
                              <a:lumOff val="35000"/>
                            </a:schemeClr>
                          </a:solidFill>
                          <a:latin typeface="+mn-ea"/>
                          <a:ea typeface="+mn-ea"/>
                          <a:cs typeface="Meiryo UI" panose="020B0604030504040204" pitchFamily="50" charset="-128"/>
                        </a:rPr>
                        <a:t>【</a:t>
                      </a:r>
                      <a:r>
                        <a:rPr kumimoji="1" lang="ja-JP" altLang="en-US" sz="800" b="0" dirty="0" smtClean="0">
                          <a:solidFill>
                            <a:schemeClr val="tx1">
                              <a:lumMod val="65000"/>
                              <a:lumOff val="35000"/>
                            </a:schemeClr>
                          </a:solidFill>
                          <a:latin typeface="+mn-ea"/>
                          <a:ea typeface="+mn-ea"/>
                          <a:cs typeface="Meiryo UI" panose="020B0604030504040204" pitchFamily="50" charset="-128"/>
                        </a:rPr>
                        <a:t>サプリメント・フード</a:t>
                      </a:r>
                      <a:r>
                        <a:rPr kumimoji="1" lang="en-US" altLang="ja-JP" sz="800" b="0" dirty="0" smtClean="0">
                          <a:solidFill>
                            <a:schemeClr val="tx1">
                              <a:lumMod val="65000"/>
                              <a:lumOff val="35000"/>
                            </a:schemeClr>
                          </a:solidFill>
                          <a:latin typeface="+mn-ea"/>
                          <a:ea typeface="+mn-ea"/>
                          <a:cs typeface="Meiryo UI" panose="020B0604030504040204" pitchFamily="50" charset="-128"/>
                        </a:rPr>
                        <a:t>】</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サプリメント</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r>
                        <a:rPr kumimoji="1" lang="ja-JP" altLang="en-US" sz="800" b="0" dirty="0" smtClean="0">
                          <a:solidFill>
                            <a:schemeClr val="tx1">
                              <a:lumMod val="65000"/>
                              <a:lumOff val="35000"/>
                            </a:schemeClr>
                          </a:solidFill>
                          <a:latin typeface="+mn-ea"/>
                          <a:ea typeface="+mn-ea"/>
                          <a:cs typeface="Meiryo UI" panose="020B0604030504040204" pitchFamily="50" charset="-128"/>
                        </a:rPr>
                        <a:t>フード</a:t>
                      </a: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c>
                  <a:txBody>
                    <a:bodyPr/>
                    <a:lstStyle/>
                    <a:p>
                      <a:pPr algn="ctr"/>
                      <a:endParaRPr kumimoji="1" lang="ja-JP" altLang="en-US" sz="800" b="0" dirty="0">
                        <a:solidFill>
                          <a:schemeClr val="tx1">
                            <a:lumMod val="65000"/>
                            <a:lumOff val="35000"/>
                          </a:schemeClr>
                        </a:solidFill>
                        <a:latin typeface="+mn-ea"/>
                        <a:ea typeface="+mn-ea"/>
                        <a:cs typeface="Meiryo UI" panose="020B0604030504040204" pitchFamily="50" charset="-128"/>
                      </a:endParaRPr>
                    </a:p>
                  </a:txBody>
                  <a:tcPr marL="99052" marR="99052" marT="45713" marB="45713" anchor="ctr">
                    <a:lnL w="9525" cap="flat" cmpd="sng" algn="ctr">
                      <a:solidFill>
                        <a:schemeClr val="bg1">
                          <a:lumMod val="75000"/>
                        </a:schemeClr>
                      </a:solidFill>
                      <a:prstDash val="solid"/>
                      <a:round/>
                      <a:headEnd type="none" w="med" len="med"/>
                      <a:tailEnd type="none" w="med" len="med"/>
                    </a:lnL>
                    <a:lnR w="9525" cap="flat" cmpd="sng" algn="ctr">
                      <a:solidFill>
                        <a:schemeClr val="bg1">
                          <a:lumMod val="75000"/>
                        </a:schemeClr>
                      </a:solidFill>
                      <a:prstDash val="solid"/>
                      <a:round/>
                      <a:headEnd type="none" w="med" len="med"/>
                      <a:tailEnd type="none" w="med" len="med"/>
                    </a:lnR>
                    <a:lnT w="9525" cap="flat" cmpd="sng" algn="ctr">
                      <a:solidFill>
                        <a:schemeClr val="bg1">
                          <a:lumMod val="75000"/>
                        </a:schemeClr>
                      </a:solidFill>
                      <a:prstDash val="solid"/>
                      <a:round/>
                      <a:headEnd type="none" w="med" len="med"/>
                      <a:tailEnd type="none" w="med" len="med"/>
                    </a:lnT>
                    <a:lnB w="9525" cap="flat" cmpd="sng" algn="ctr">
                      <a:solidFill>
                        <a:schemeClr val="bg1">
                          <a:lumMod val="75000"/>
                        </a:schemeClr>
                      </a:solidFill>
                      <a:prstDash val="solid"/>
                      <a:round/>
                      <a:headEnd type="none" w="med" len="med"/>
                      <a:tailEnd type="none" w="med" len="med"/>
                    </a:lnB>
                    <a:solidFill>
                      <a:schemeClr val="bg1"/>
                    </a:solidFill>
                  </a:tcPr>
                </a:tc>
              </a:tr>
            </a:tbl>
          </a:graphicData>
        </a:graphic>
      </p:graphicFrame>
      <p:sp>
        <p:nvSpPr>
          <p:cNvPr id="13" name="Text Box 19"/>
          <p:cNvSpPr txBox="1">
            <a:spLocks noChangeArrowheads="1"/>
          </p:cNvSpPr>
          <p:nvPr/>
        </p:nvSpPr>
        <p:spPr bwMode="auto">
          <a:xfrm>
            <a:off x="397755" y="6205659"/>
            <a:ext cx="9212778" cy="2154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800" dirty="0">
                <a:solidFill>
                  <a:srgbClr val="FF0066"/>
                </a:solidFill>
                <a:latin typeface="+mn-ea"/>
                <a:ea typeface="+mn-ea"/>
                <a:cs typeface="Meiryo UI" pitchFamily="50" charset="-128"/>
              </a:rPr>
              <a:t>※</a:t>
            </a:r>
            <a:r>
              <a:rPr lang="ja-JP" altLang="en-US" sz="800" dirty="0">
                <a:solidFill>
                  <a:srgbClr val="FF0066"/>
                </a:solidFill>
                <a:latin typeface="+mn-ea"/>
                <a:ea typeface="+mn-ea"/>
                <a:cs typeface="Meiryo UI" pitchFamily="50" charset="-128"/>
              </a:rPr>
              <a:t>リクエストによっては、オーディエンスデータ蓄積期間が必要です。都度お問い合わせください</a:t>
            </a:r>
            <a:r>
              <a:rPr lang="ja-JP" altLang="en-US" sz="800" dirty="0" smtClean="0">
                <a:solidFill>
                  <a:srgbClr val="FF0066"/>
                </a:solidFill>
                <a:latin typeface="+mn-ea"/>
                <a:ea typeface="+mn-ea"/>
                <a:cs typeface="Meiryo UI" pitchFamily="50" charset="-128"/>
              </a:rPr>
              <a:t>。</a:t>
            </a:r>
            <a:r>
              <a:rPr lang="en-US" altLang="ja-JP" sz="800" dirty="0" smtClean="0">
                <a:solidFill>
                  <a:srgbClr val="FF0066"/>
                </a:solidFill>
                <a:latin typeface="+mn-ea"/>
                <a:ea typeface="+mn-ea"/>
                <a:cs typeface="Meiryo UI" pitchFamily="50" charset="-128"/>
              </a:rPr>
              <a:t>※</a:t>
            </a:r>
            <a:r>
              <a:rPr lang="ja-JP" altLang="en-US" sz="800" dirty="0">
                <a:solidFill>
                  <a:srgbClr val="FF0066"/>
                </a:solidFill>
                <a:latin typeface="+mn-ea"/>
                <a:ea typeface="+mn-ea"/>
                <a:cs typeface="Meiryo UI" pitchFamily="50" charset="-128"/>
              </a:rPr>
              <a:t>あくまでリクエストの受付です。ご要望に添えない場合もございます。予めご了承ください。</a:t>
            </a:r>
          </a:p>
        </p:txBody>
      </p:sp>
      <p:sp>
        <p:nvSpPr>
          <p:cNvPr id="3" name="フッター プレースホルダー 2"/>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grpSp>
        <p:nvGrpSpPr>
          <p:cNvPr id="15" name="グループ化 14"/>
          <p:cNvGrpSpPr/>
          <p:nvPr/>
        </p:nvGrpSpPr>
        <p:grpSpPr>
          <a:xfrm>
            <a:off x="8945812" y="-57976"/>
            <a:ext cx="900000" cy="1072276"/>
            <a:chOff x="8945812" y="-57976"/>
            <a:chExt cx="900000" cy="1072276"/>
          </a:xfrm>
        </p:grpSpPr>
        <p:pic>
          <p:nvPicPr>
            <p:cNvPr id="19" name="図 1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5812" y="-57976"/>
              <a:ext cx="900000" cy="900000"/>
            </a:xfrm>
            <a:prstGeom prst="rect">
              <a:avLst/>
            </a:prstGeom>
          </p:spPr>
        </p:pic>
        <p:pic>
          <p:nvPicPr>
            <p:cNvPr id="20" name="図 1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Tree>
    <p:extLst>
      <p:ext uri="{BB962C8B-B14F-4D97-AF65-F5344CB8AC3E}">
        <p14:creationId xmlns:p14="http://schemas.microsoft.com/office/powerpoint/2010/main" val="414643541"/>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a:t>
            </a:r>
            <a:r>
              <a:rPr lang="en-US" altLang="ja-JP" dirty="0"/>
              <a:t>SP</a:t>
            </a:r>
            <a:r>
              <a:rPr kumimoji="1" lang="ja-JP" altLang="en-US" dirty="0" smtClean="0"/>
              <a:t>］ネットワークオーディエンス広告</a:t>
            </a:r>
            <a:r>
              <a:rPr kumimoji="1" lang="en-US" altLang="ja-JP" dirty="0" smtClean="0"/>
              <a:t/>
            </a:r>
            <a:br>
              <a:rPr kumimoji="1" lang="en-US" altLang="ja-JP" dirty="0" smtClean="0"/>
            </a:br>
            <a:r>
              <a:rPr lang="en-US" altLang="ja-JP" dirty="0"/>
              <a:t>by</a:t>
            </a:r>
            <a:r>
              <a:rPr kumimoji="1" lang="ja-JP" altLang="en-US" dirty="0" smtClean="0"/>
              <a:t>＠ｃｏｓｍｅ＜</a:t>
            </a:r>
            <a:r>
              <a:rPr kumimoji="1" lang="en-US" altLang="ja-JP" dirty="0" smtClean="0"/>
              <a:t>CPC</a:t>
            </a:r>
            <a:r>
              <a:rPr kumimoji="1" lang="ja-JP" altLang="en-US" dirty="0" smtClean="0"/>
              <a:t>＞</a:t>
            </a:r>
            <a:endParaRPr kumimoji="1" lang="ja-JP" altLang="en-US" dirty="0"/>
          </a:p>
        </p:txBody>
      </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3" name="テキスト プレースホルダー 2"/>
          <p:cNvSpPr>
            <a:spLocks noGrp="1"/>
          </p:cNvSpPr>
          <p:nvPr>
            <p:ph type="body" sz="quarter" idx="17"/>
          </p:nvPr>
        </p:nvSpPr>
        <p:spPr>
          <a:xfrm>
            <a:off x="331200" y="1084923"/>
            <a:ext cx="4602342" cy="1132155"/>
          </a:xfrm>
        </p:spPr>
        <p:txBody>
          <a:bodyPr/>
          <a:lstStyle/>
          <a:p>
            <a:pPr algn="ctr"/>
            <a:r>
              <a:rPr lang="ja-JP" altLang="en-US" dirty="0">
                <a:solidFill>
                  <a:srgbClr val="FF5574"/>
                </a:solidFill>
              </a:rPr>
              <a:t>＠ｃｏｓｍｅ訪問オーディエンス</a:t>
            </a:r>
            <a:r>
              <a:rPr lang="ja-JP" altLang="en-US" dirty="0"/>
              <a:t>に対し、</a:t>
            </a:r>
          </a:p>
          <a:p>
            <a:pPr algn="ctr"/>
            <a:r>
              <a:rPr lang="ja-JP" altLang="en-US" dirty="0"/>
              <a:t>外部広告ネットワークで広告を配信。</a:t>
            </a:r>
          </a:p>
          <a:p>
            <a:pPr algn="ctr"/>
            <a:r>
              <a:rPr lang="ja-JP" altLang="en-US" dirty="0">
                <a:solidFill>
                  <a:srgbClr val="FF5574"/>
                </a:solidFill>
              </a:rPr>
              <a:t>クリック数保証</a:t>
            </a:r>
            <a:r>
              <a:rPr lang="ja-JP" altLang="en-US" dirty="0"/>
              <a:t>メニューですので、</a:t>
            </a:r>
          </a:p>
          <a:p>
            <a:pPr algn="ctr"/>
            <a:r>
              <a:rPr lang="ja-JP" altLang="en-US" dirty="0"/>
              <a:t>誘導数を重視する場合にオススメです</a:t>
            </a:r>
            <a:r>
              <a:rPr lang="ja-JP" altLang="en-US" dirty="0" smtClean="0"/>
              <a:t>！</a:t>
            </a:r>
            <a:endParaRPr lang="ja-JP" altLang="en-US" dirty="0"/>
          </a:p>
        </p:txBody>
      </p:sp>
      <p:sp>
        <p:nvSpPr>
          <p:cNvPr id="6" name="テキスト プレースホルダー 5"/>
          <p:cNvSpPr>
            <a:spLocks noGrp="1"/>
          </p:cNvSpPr>
          <p:nvPr>
            <p:ph type="body" sz="quarter" idx="19"/>
          </p:nvPr>
        </p:nvSpPr>
        <p:spPr/>
        <p:txBody>
          <a:bodyPr/>
          <a:lstStyle/>
          <a:p>
            <a:r>
              <a:rPr lang="en-US" altLang="ja-JP" dirty="0"/>
              <a:t>※</a:t>
            </a:r>
            <a:r>
              <a:rPr lang="ja-JP" altLang="en-US" dirty="0"/>
              <a:t>消化日数は目安となりますので、消化日数が前後する場合がございます。</a:t>
            </a:r>
          </a:p>
          <a:p>
            <a:r>
              <a:rPr lang="en-US" altLang="ja-JP" dirty="0"/>
              <a:t>※</a:t>
            </a:r>
            <a:r>
              <a:rPr lang="ja-JP" altLang="en-US" dirty="0"/>
              <a:t>消化期間（掲載期間）のご相談はお受け致します。</a:t>
            </a:r>
          </a:p>
          <a:p>
            <a:r>
              <a:rPr lang="en-US" altLang="ja-JP" dirty="0"/>
              <a:t>※</a:t>
            </a:r>
            <a:r>
              <a:rPr lang="ja-JP" altLang="en-US" dirty="0"/>
              <a:t>原稿規定詳細は、別紙レギュレーションを必ずご参照ください。</a:t>
            </a:r>
            <a:endParaRPr kumimoji="1" lang="ja-JP" altLang="en-US" dirty="0"/>
          </a:p>
        </p:txBody>
      </p:sp>
      <p:sp>
        <p:nvSpPr>
          <p:cNvPr id="40" name="テキスト プレースホルダー 39"/>
          <p:cNvSpPr>
            <a:spLocks noGrp="1"/>
          </p:cNvSpPr>
          <p:nvPr>
            <p:ph type="body" sz="quarter" idx="20"/>
          </p:nvPr>
        </p:nvSpPr>
        <p:spPr>
          <a:xfrm>
            <a:off x="5158451" y="1042988"/>
            <a:ext cx="4450687" cy="4303712"/>
          </a:xfrm>
        </p:spPr>
        <p:txBody>
          <a:bodyPr/>
          <a:lstStyle/>
          <a:p>
            <a:pPr>
              <a:lnSpc>
                <a:spcPct val="200000"/>
              </a:lnSpc>
            </a:pPr>
            <a:r>
              <a:rPr lang="en-US" altLang="ja-JP" dirty="0"/>
              <a:t>【</a:t>
            </a:r>
            <a:r>
              <a:rPr lang="ja-JP" altLang="en-US" dirty="0"/>
              <a:t>外部ネットワーク</a:t>
            </a:r>
            <a:r>
              <a:rPr lang="en-US" altLang="ja-JP" dirty="0" smtClean="0"/>
              <a:t>】</a:t>
            </a:r>
            <a:endParaRPr lang="en-US" altLang="ja-JP" dirty="0"/>
          </a:p>
        </p:txBody>
      </p:sp>
      <p:sp>
        <p:nvSpPr>
          <p:cNvPr id="41" name="テキスト プレースホルダー 40"/>
          <p:cNvSpPr>
            <a:spLocks noGrp="1"/>
          </p:cNvSpPr>
          <p:nvPr>
            <p:ph type="body" sz="quarter" idx="21"/>
          </p:nvPr>
        </p:nvSpPr>
        <p:spPr/>
        <p:txBody>
          <a:bodyPr/>
          <a:lstStyle/>
          <a:p>
            <a:r>
              <a:rPr lang="ja-JP" altLang="en-US" dirty="0"/>
              <a:t>注意事項</a:t>
            </a:r>
          </a:p>
          <a:p>
            <a:pPr lvl="1"/>
            <a:r>
              <a:rPr lang="ja-JP" altLang="en-US" dirty="0"/>
              <a:t>入稿期限は掲載開始日の</a:t>
            </a:r>
            <a:r>
              <a:rPr lang="en-US" altLang="ja-JP" dirty="0"/>
              <a:t>7</a:t>
            </a:r>
            <a:r>
              <a:rPr lang="ja-JP" altLang="en-US" dirty="0"/>
              <a:t>営業日前</a:t>
            </a:r>
            <a:r>
              <a:rPr lang="en-US" altLang="ja-JP" dirty="0"/>
              <a:t>17</a:t>
            </a:r>
            <a:r>
              <a:rPr lang="ja-JP" altLang="en-US" dirty="0"/>
              <a:t>時迄です。</a:t>
            </a:r>
          </a:p>
          <a:p>
            <a:pPr lvl="1"/>
            <a:r>
              <a:rPr lang="ja-JP" altLang="en-US" dirty="0"/>
              <a:t>株式会社アイスタイルの掲載基準にそぐわない内容の原稿は修正して頂く場合がございます。</a:t>
            </a:r>
          </a:p>
          <a:p>
            <a:pPr lvl="1"/>
            <a:r>
              <a:rPr lang="ja-JP" altLang="en-US" dirty="0"/>
              <a:t>配信の内容に関して、デイリー予算上限、終了日、配信先指定、フリークエンシーなどは、ご要望としてお受けいたしますが、保障はいたしません。</a:t>
            </a:r>
            <a:endParaRPr kumimoji="1" lang="ja-JP" altLang="en-US" dirty="0"/>
          </a:p>
        </p:txBody>
      </p:sp>
      <p:graphicFrame>
        <p:nvGraphicFramePr>
          <p:cNvPr id="39" name="表 38"/>
          <p:cNvGraphicFramePr>
            <a:graphicFrameLocks noGrp="1"/>
          </p:cNvGraphicFramePr>
          <p:nvPr>
            <p:extLst>
              <p:ext uri="{D42A27DB-BD31-4B8C-83A1-F6EECF244321}">
                <p14:modId xmlns:p14="http://schemas.microsoft.com/office/powerpoint/2010/main" val="1823871885"/>
              </p:ext>
            </p:extLst>
          </p:nvPr>
        </p:nvGraphicFramePr>
        <p:xfrm>
          <a:off x="276225" y="2577600"/>
          <a:ext cx="4657317" cy="1114425"/>
        </p:xfrm>
        <a:graphic>
          <a:graphicData uri="http://schemas.openxmlformats.org/drawingml/2006/table">
            <a:tbl>
              <a:tblPr>
                <a:tableStyleId>{2D5ABB26-0587-4C30-8999-92F81FD0307C}</a:tableStyleId>
              </a:tblPr>
              <a:tblGrid>
                <a:gridCol w="1534145"/>
                <a:gridCol w="410356"/>
                <a:gridCol w="167240"/>
                <a:gridCol w="284927"/>
                <a:gridCol w="237220"/>
                <a:gridCol w="410357"/>
                <a:gridCol w="743719"/>
                <a:gridCol w="185930"/>
                <a:gridCol w="683423"/>
              </a:tblGrid>
              <a:tr h="166207">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rtl="0" fontAlgn="ctr"/>
                      <a:r>
                        <a:rPr lang="ja-JP" altLang="en-US" sz="800" b="0" i="0" u="none" strike="noStrike">
                          <a:solidFill>
                            <a:srgbClr val="595959"/>
                          </a:solidFill>
                          <a:effectLst/>
                          <a:latin typeface="メイリオ"/>
                        </a:rPr>
                        <a:t>クリック数</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rtl="0" fontAlgn="ctr"/>
                      <a:r>
                        <a:rPr lang="ja-JP" altLang="en-US" sz="800" b="0" i="0" u="none" strike="noStrike">
                          <a:solidFill>
                            <a:srgbClr val="595959"/>
                          </a:solidFill>
                          <a:effectLst/>
                          <a:latin typeface="メイリオ"/>
                        </a:rPr>
                        <a:t>クリック単価</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rtl="0" fontAlgn="ctr"/>
                      <a:r>
                        <a:rPr lang="ja-JP" altLang="en-US" sz="800" b="0" i="0" u="none" strike="noStrike">
                          <a:solidFill>
                            <a:srgbClr val="595959"/>
                          </a:solidFill>
                          <a:effectLst/>
                          <a:latin typeface="メイリオ"/>
                        </a:rPr>
                        <a:t>販売価格</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rtl="0" fontAlgn="ctr"/>
                      <a:r>
                        <a:rPr lang="ja-JP" altLang="en-US" sz="800" b="0" i="0" u="none" strike="noStrike">
                          <a:solidFill>
                            <a:srgbClr val="595959"/>
                          </a:solidFill>
                          <a:effectLst/>
                          <a:latin typeface="メイリオ"/>
                        </a:rPr>
                        <a:t>消化目安</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62510">
                <a:tc rowSpan="5">
                  <a:txBody>
                    <a:bodyPr/>
                    <a:lstStyle/>
                    <a:p>
                      <a:pPr algn="ctr"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SP</a:t>
                      </a:r>
                      <a:r>
                        <a:rPr lang="ja-JP" altLang="en-US" sz="800" u="none" strike="noStrike" dirty="0" smtClean="0">
                          <a:solidFill>
                            <a:schemeClr val="tx1">
                              <a:lumMod val="65000"/>
                              <a:lumOff val="35000"/>
                            </a:schemeClr>
                          </a:solidFill>
                          <a:effectLst/>
                          <a:latin typeface="+mn-ea"/>
                          <a:ea typeface="+mn-ea"/>
                        </a:rPr>
                        <a:t>］ネットワーク</a:t>
                      </a:r>
                      <a:endParaRPr lang="en-US" altLang="ja-JP" sz="800" u="none" strike="noStrike" dirty="0" smtClean="0">
                        <a:solidFill>
                          <a:schemeClr val="tx1">
                            <a:lumMod val="65000"/>
                            <a:lumOff val="35000"/>
                          </a:schemeClr>
                        </a:solidFill>
                        <a:effectLst/>
                        <a:latin typeface="+mn-ea"/>
                        <a:ea typeface="+mn-ea"/>
                      </a:endParaRPr>
                    </a:p>
                    <a:p>
                      <a:pPr algn="ctr" fontAlgn="ctr"/>
                      <a:r>
                        <a:rPr lang="ja-JP" altLang="en-US" sz="800" u="none" strike="noStrike" dirty="0" smtClean="0">
                          <a:solidFill>
                            <a:schemeClr val="tx1">
                              <a:lumMod val="65000"/>
                              <a:lumOff val="35000"/>
                            </a:schemeClr>
                          </a:solidFill>
                          <a:effectLst/>
                          <a:latin typeface="+mn-ea"/>
                          <a:ea typeface="+mn-ea"/>
                        </a:rPr>
                        <a:t> オーディエンス広告 </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u="none" strike="noStrike" dirty="0" smtClean="0">
                          <a:solidFill>
                            <a:schemeClr val="tx1">
                              <a:lumMod val="65000"/>
                              <a:lumOff val="35000"/>
                            </a:schemeClr>
                          </a:solidFill>
                          <a:effectLst/>
                          <a:latin typeface="+mn-ea"/>
                          <a:ea typeface="+mn-ea"/>
                        </a:rPr>
                        <a:t>by</a:t>
                      </a:r>
                      <a:r>
                        <a:rPr lang="ja-JP" altLang="en-US" sz="800" u="none" strike="noStrike" dirty="0" smtClean="0">
                          <a:solidFill>
                            <a:schemeClr val="tx1">
                              <a:lumMod val="65000"/>
                              <a:lumOff val="35000"/>
                            </a:schemeClr>
                          </a:solidFill>
                          <a:effectLst/>
                          <a:latin typeface="+mn-ea"/>
                          <a:ea typeface="+mn-ea"/>
                        </a:rPr>
                        <a:t>＠ｃｏｓｍｅ ＜</a:t>
                      </a:r>
                      <a:r>
                        <a:rPr lang="en-US" altLang="ja-JP" sz="800" u="none" strike="noStrike" dirty="0" smtClean="0">
                          <a:solidFill>
                            <a:schemeClr val="tx1">
                              <a:lumMod val="65000"/>
                              <a:lumOff val="35000"/>
                            </a:schemeClr>
                          </a:solidFill>
                          <a:effectLst/>
                          <a:latin typeface="+mn-ea"/>
                          <a:ea typeface="+mn-ea"/>
                        </a:rPr>
                        <a:t>CPC</a:t>
                      </a:r>
                      <a:r>
                        <a:rPr lang="ja-JP" altLang="en-US" sz="800" u="none" strike="noStrike" dirty="0" smtClean="0">
                          <a:solidFill>
                            <a:schemeClr val="tx1">
                              <a:lumMod val="65000"/>
                              <a:lumOff val="35000"/>
                            </a:schemeClr>
                          </a:solidFill>
                          <a:effectLst/>
                          <a:latin typeface="+mn-ea"/>
                          <a:ea typeface="+mn-ea"/>
                        </a:rPr>
                        <a:t>＞　</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1,000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click</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rgbClr val="595959"/>
                          </a:solidFill>
                          <a:effectLst/>
                          <a:latin typeface="メイリオ"/>
                        </a:rPr>
                        <a:t>＠</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136</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¥136,000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altLang="ja-JP" sz="800" b="0" i="0" u="none" strike="noStrike">
                          <a:solidFill>
                            <a:srgbClr val="595959"/>
                          </a:solidFill>
                          <a:effectLst/>
                          <a:latin typeface="メイリオ"/>
                        </a:rPr>
                        <a:t>2</a:t>
                      </a:r>
                      <a:r>
                        <a:rPr lang="ja-JP" altLang="en-US" sz="800" b="0" i="0" u="none" strike="noStrike">
                          <a:solidFill>
                            <a:srgbClr val="595959"/>
                          </a:solidFill>
                          <a:effectLst/>
                          <a:latin typeface="メイリオ"/>
                        </a:rPr>
                        <a:t>週間</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rtl="0" fontAlgn="ctr"/>
                      <a:r>
                        <a:rPr lang="en-US" altLang="ja-JP" sz="800" b="0" i="0" u="none" strike="noStrike">
                          <a:solidFill>
                            <a:srgbClr val="595959"/>
                          </a:solidFill>
                          <a:effectLst/>
                          <a:latin typeface="メイリオ"/>
                        </a:rPr>
                        <a:t>2,000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click</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rgbClr val="595959"/>
                          </a:solidFill>
                          <a:effectLst/>
                          <a:latin typeface="メイリオ"/>
                        </a:rPr>
                        <a:t>＠</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131</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¥262,000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altLang="ja-JP" sz="800" b="0" i="0" u="none" strike="noStrike">
                          <a:solidFill>
                            <a:srgbClr val="595959"/>
                          </a:solidFill>
                          <a:effectLst/>
                          <a:latin typeface="メイリオ"/>
                        </a:rPr>
                        <a:t>2</a:t>
                      </a:r>
                      <a:r>
                        <a:rPr lang="ja-JP" altLang="en-US" sz="800" b="0" i="0" u="none" strike="noStrike">
                          <a:solidFill>
                            <a:srgbClr val="595959"/>
                          </a:solidFill>
                          <a:effectLst/>
                          <a:latin typeface="メイリオ"/>
                        </a:rPr>
                        <a:t>～</a:t>
                      </a:r>
                      <a:r>
                        <a:rPr lang="en-US" altLang="ja-JP" sz="800" b="0" i="0" u="none" strike="noStrike">
                          <a:solidFill>
                            <a:srgbClr val="595959"/>
                          </a:solidFill>
                          <a:effectLst/>
                          <a:latin typeface="メイリオ"/>
                        </a:rPr>
                        <a:t>4</a:t>
                      </a:r>
                      <a:r>
                        <a:rPr lang="ja-JP" altLang="en-US" sz="800" b="0" i="0" u="none" strike="noStrike">
                          <a:solidFill>
                            <a:srgbClr val="595959"/>
                          </a:solidFill>
                          <a:effectLst/>
                          <a:latin typeface="メイリオ"/>
                        </a:rPr>
                        <a:t>週間</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rtl="0" fontAlgn="ctr"/>
                      <a:r>
                        <a:rPr lang="en-US" altLang="ja-JP" sz="800" b="0" i="0" u="none" strike="noStrike">
                          <a:solidFill>
                            <a:srgbClr val="595959"/>
                          </a:solidFill>
                          <a:effectLst/>
                          <a:latin typeface="メイリオ"/>
                        </a:rPr>
                        <a:t>3,000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click</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rgbClr val="595959"/>
                          </a:solidFill>
                          <a:effectLst/>
                          <a:latin typeface="メイリオ"/>
                        </a:rPr>
                        <a:t>＠</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128</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¥384,000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altLang="ja-JP" sz="800" b="0" i="0" u="none" strike="noStrike">
                          <a:solidFill>
                            <a:srgbClr val="595959"/>
                          </a:solidFill>
                          <a:effectLst/>
                          <a:latin typeface="メイリオ"/>
                        </a:rPr>
                        <a:t>2</a:t>
                      </a:r>
                      <a:r>
                        <a:rPr lang="ja-JP" altLang="en-US" sz="800" b="0" i="0" u="none" strike="noStrike">
                          <a:solidFill>
                            <a:srgbClr val="595959"/>
                          </a:solidFill>
                          <a:effectLst/>
                          <a:latin typeface="メイリオ"/>
                        </a:rPr>
                        <a:t>～</a:t>
                      </a:r>
                      <a:r>
                        <a:rPr lang="en-US" altLang="ja-JP" sz="800" b="0" i="0" u="none" strike="noStrike">
                          <a:solidFill>
                            <a:srgbClr val="595959"/>
                          </a:solidFill>
                          <a:effectLst/>
                          <a:latin typeface="メイリオ"/>
                        </a:rPr>
                        <a:t>4</a:t>
                      </a:r>
                      <a:r>
                        <a:rPr lang="ja-JP" altLang="en-US" sz="800" b="0" i="0" u="none" strike="noStrike">
                          <a:solidFill>
                            <a:srgbClr val="595959"/>
                          </a:solidFill>
                          <a:effectLst/>
                          <a:latin typeface="メイリオ"/>
                        </a:rPr>
                        <a:t>週間</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rtl="0" fontAlgn="ctr"/>
                      <a:r>
                        <a:rPr lang="en-US" altLang="ja-JP" sz="800" b="0" i="0" u="none" strike="noStrike">
                          <a:solidFill>
                            <a:srgbClr val="595959"/>
                          </a:solidFill>
                          <a:effectLst/>
                          <a:latin typeface="メイリオ"/>
                        </a:rPr>
                        <a:t>5,000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click</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rgbClr val="595959"/>
                          </a:solidFill>
                          <a:effectLst/>
                          <a:latin typeface="メイリオ"/>
                        </a:rPr>
                        <a:t>＠</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125</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¥625,000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altLang="ja-JP" sz="800" b="0" i="0" u="none" strike="noStrike">
                          <a:solidFill>
                            <a:srgbClr val="595959"/>
                          </a:solidFill>
                          <a:effectLst/>
                          <a:latin typeface="メイリオ"/>
                        </a:rPr>
                        <a:t>2</a:t>
                      </a:r>
                      <a:r>
                        <a:rPr lang="ja-JP" altLang="en-US" sz="800" b="0" i="0" u="none" strike="noStrike">
                          <a:solidFill>
                            <a:srgbClr val="595959"/>
                          </a:solidFill>
                          <a:effectLst/>
                          <a:latin typeface="メイリオ"/>
                        </a:rPr>
                        <a:t>～</a:t>
                      </a:r>
                      <a:r>
                        <a:rPr lang="en-US" altLang="ja-JP" sz="800" b="0" i="0" u="none" strike="noStrike">
                          <a:solidFill>
                            <a:srgbClr val="595959"/>
                          </a:solidFill>
                          <a:effectLst/>
                          <a:latin typeface="メイリオ"/>
                        </a:rPr>
                        <a:t>4</a:t>
                      </a:r>
                      <a:r>
                        <a:rPr lang="ja-JP" altLang="en-US" sz="800" b="0" i="0" u="none" strike="noStrike">
                          <a:solidFill>
                            <a:srgbClr val="595959"/>
                          </a:solidFill>
                          <a:effectLst/>
                          <a:latin typeface="メイリオ"/>
                        </a:rPr>
                        <a:t>週間</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rtl="0" fontAlgn="ctr"/>
                      <a:r>
                        <a:rPr lang="en-US" altLang="ja-JP" sz="800" b="0" i="0" u="none" strike="noStrike">
                          <a:solidFill>
                            <a:srgbClr val="595959"/>
                          </a:solidFill>
                          <a:effectLst/>
                          <a:latin typeface="メイリオ"/>
                        </a:rPr>
                        <a:t>10,000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sz="800" b="0" i="0" u="none" strike="noStrike">
                          <a:solidFill>
                            <a:srgbClr val="595959"/>
                          </a:solidFill>
                          <a:effectLst/>
                          <a:latin typeface="メイリオ"/>
                        </a:rPr>
                        <a:t>click</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ja-JP" altLang="en-US" sz="800" b="0" i="0" u="none" strike="noStrike">
                          <a:solidFill>
                            <a:srgbClr val="595959"/>
                          </a:solidFill>
                          <a:effectLst/>
                          <a:latin typeface="メイリオ"/>
                        </a:rPr>
                        <a:t>＠</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120</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¥1,200,000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ja-JP" altLang="en-US" sz="800" b="0" i="0" u="none" strike="noStrike">
                          <a:solidFill>
                            <a:srgbClr val="595959"/>
                          </a:solidFill>
                          <a:effectLst/>
                          <a:latin typeface="メイリオ"/>
                        </a:rPr>
                        <a:t>～</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rtl="0" fontAlgn="ctr"/>
                      <a:r>
                        <a:rPr lang="en-US" altLang="ja-JP" sz="800" b="0" i="0" u="none" strike="noStrike" dirty="0">
                          <a:solidFill>
                            <a:srgbClr val="595959"/>
                          </a:solidFill>
                          <a:effectLst/>
                          <a:latin typeface="メイリオ"/>
                        </a:rPr>
                        <a:t>4</a:t>
                      </a:r>
                      <a:r>
                        <a:rPr lang="ja-JP" altLang="en-US" sz="800" b="0" i="0" u="none" strike="noStrike" dirty="0">
                          <a:solidFill>
                            <a:srgbClr val="595959"/>
                          </a:solidFill>
                          <a:effectLst/>
                          <a:latin typeface="メイリオ"/>
                        </a:rPr>
                        <a:t>～</a:t>
                      </a:r>
                      <a:r>
                        <a:rPr lang="en-US" altLang="ja-JP" sz="800" b="0" i="0" u="none" strike="noStrike" dirty="0">
                          <a:solidFill>
                            <a:srgbClr val="595959"/>
                          </a:solidFill>
                          <a:effectLst/>
                          <a:latin typeface="メイリオ"/>
                        </a:rPr>
                        <a:t>5</a:t>
                      </a:r>
                      <a:r>
                        <a:rPr lang="ja-JP" altLang="en-US" sz="800" b="0" i="0" u="none" strike="noStrike" dirty="0">
                          <a:solidFill>
                            <a:srgbClr val="595959"/>
                          </a:solidFill>
                          <a:effectLst/>
                          <a:latin typeface="メイリオ"/>
                        </a:rPr>
                        <a:t>週間</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sp>
        <p:nvSpPr>
          <p:cNvPr id="42" name="Text Box 71"/>
          <p:cNvSpPr txBox="1">
            <a:spLocks noChangeArrowheads="1"/>
          </p:cNvSpPr>
          <p:nvPr/>
        </p:nvSpPr>
        <p:spPr bwMode="auto">
          <a:xfrm>
            <a:off x="7603728" y="3516904"/>
            <a:ext cx="1999265" cy="473976"/>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smtClean="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バナー</a:t>
            </a:r>
            <a:r>
              <a:rPr lang="ja-JP" altLang="en-US" sz="800" dirty="0" smtClean="0">
                <a:solidFill>
                  <a:schemeClr val="tx1">
                    <a:lumMod val="65000"/>
                    <a:lumOff val="35000"/>
                  </a:schemeClr>
                </a:solidFill>
                <a:latin typeface="+mn-ea"/>
                <a:ea typeface="+mn-ea"/>
                <a:cs typeface="Meiryo UI" pitchFamily="50" charset="-128"/>
              </a:rPr>
              <a:t>枠</a:t>
            </a:r>
            <a:endParaRPr lang="en-US" altLang="ja-JP" sz="800" dirty="0" smtClean="0">
              <a:solidFill>
                <a:schemeClr val="tx1">
                  <a:lumMod val="65000"/>
                  <a:lumOff val="35000"/>
                </a:schemeClr>
              </a:solidFill>
              <a:latin typeface="+mn-ea"/>
              <a:ea typeface="+mn-ea"/>
              <a:cs typeface="Meiryo UI" pitchFamily="50" charset="-128"/>
            </a:endParaRPr>
          </a:p>
          <a:p>
            <a:pPr eaLnBrk="1" hangingPunct="1">
              <a:lnSpc>
                <a:spcPct val="70000"/>
              </a:lnSpc>
              <a:spcBef>
                <a:spcPct val="50000"/>
              </a:spcBef>
            </a:pPr>
            <a:r>
              <a:rPr lang="ja-JP" altLang="en-US" sz="800" dirty="0"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ea typeface="+mn-ea"/>
                <a:cs typeface="Meiryo UI" pitchFamily="50" charset="-128"/>
              </a:rPr>
              <a:t>W320×H50px</a:t>
            </a:r>
            <a:r>
              <a:rPr lang="ja-JP" altLang="en-US" sz="800" dirty="0" err="1"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rPr>
              <a:t>W640×H100px</a:t>
            </a:r>
            <a:r>
              <a:rPr lang="ja-JP" altLang="en-US" sz="800" dirty="0" err="1" smtClean="0">
                <a:solidFill>
                  <a:schemeClr val="tx1">
                    <a:lumMod val="65000"/>
                    <a:lumOff val="35000"/>
                  </a:schemeClr>
                </a:solidFill>
                <a:latin typeface="+mn-ea"/>
              </a:rPr>
              <a:t>、</a:t>
            </a:r>
            <a:endParaRPr lang="en-US" altLang="ja-JP" sz="800" dirty="0" smtClean="0">
              <a:solidFill>
                <a:schemeClr val="tx1">
                  <a:lumMod val="65000"/>
                  <a:lumOff val="35000"/>
                </a:schemeClr>
              </a:solidFill>
              <a:latin typeface="+mn-ea"/>
            </a:endParaRPr>
          </a:p>
          <a:p>
            <a:pPr eaLnBrk="1" hangingPunct="1">
              <a:lnSpc>
                <a:spcPct val="70000"/>
              </a:lnSpc>
              <a:spcBef>
                <a:spcPct val="50000"/>
              </a:spcBef>
            </a:pPr>
            <a:r>
              <a:rPr lang="ja-JP" altLang="en-US" sz="800" dirty="0" smtClean="0">
                <a:solidFill>
                  <a:schemeClr val="tx1">
                    <a:lumMod val="65000"/>
                    <a:lumOff val="35000"/>
                  </a:schemeClr>
                </a:solidFill>
                <a:latin typeface="+mn-ea"/>
              </a:rPr>
              <a:t>　</a:t>
            </a:r>
            <a:r>
              <a:rPr lang="en-US" altLang="ja-JP" sz="800" dirty="0" smtClean="0">
                <a:solidFill>
                  <a:schemeClr val="tx1">
                    <a:lumMod val="65000"/>
                    <a:lumOff val="35000"/>
                  </a:schemeClr>
                </a:solidFill>
                <a:latin typeface="+mn-ea"/>
              </a:rPr>
              <a:t>W320×H100px</a:t>
            </a:r>
            <a:r>
              <a:rPr lang="ja-JP" altLang="en-US" sz="800" dirty="0" err="1" smtClean="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W640×H200px</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sp>
        <p:nvSpPr>
          <p:cNvPr id="43" name="Text Box 72"/>
          <p:cNvSpPr txBox="1">
            <a:spLocks noChangeArrowheads="1"/>
          </p:cNvSpPr>
          <p:nvPr/>
        </p:nvSpPr>
        <p:spPr bwMode="auto">
          <a:xfrm>
            <a:off x="7603728" y="4702400"/>
            <a:ext cx="2024913" cy="264688"/>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smtClean="0">
                <a:solidFill>
                  <a:schemeClr val="tx1">
                    <a:lumMod val="65000"/>
                    <a:lumOff val="35000"/>
                  </a:schemeClr>
                </a:solidFill>
                <a:latin typeface="+mn-ea"/>
                <a:ea typeface="+mn-ea"/>
                <a:cs typeface="Meiryo UI" pitchFamily="50" charset="-128"/>
              </a:rPr>
              <a:t>●</a:t>
            </a:r>
            <a:r>
              <a:rPr lang="ja-JP" altLang="en-US" sz="800" dirty="0" smtClean="0">
                <a:solidFill>
                  <a:schemeClr val="tx1">
                    <a:lumMod val="65000"/>
                    <a:lumOff val="35000"/>
                  </a:schemeClr>
                </a:solidFill>
                <a:latin typeface="+mn-ea"/>
                <a:ea typeface="+mn-ea"/>
                <a:cs typeface="Meiryo UI" pitchFamily="50" charset="-128"/>
              </a:rPr>
              <a:t>レクタングル枠</a:t>
            </a:r>
            <a:r>
              <a:rPr lang="en-US" altLang="ja-JP" sz="800" dirty="0" smtClean="0">
                <a:solidFill>
                  <a:schemeClr val="tx1">
                    <a:lumMod val="65000"/>
                    <a:lumOff val="35000"/>
                  </a:schemeClr>
                </a:solidFill>
                <a:latin typeface="+mn-ea"/>
                <a:ea typeface="+mn-ea"/>
                <a:cs typeface="Meiryo UI" pitchFamily="50" charset="-128"/>
              </a:rPr>
              <a:t/>
            </a:r>
            <a:br>
              <a:rPr lang="en-US" altLang="ja-JP" sz="800" dirty="0" smtClean="0">
                <a:solidFill>
                  <a:schemeClr val="tx1">
                    <a:lumMod val="65000"/>
                    <a:lumOff val="35000"/>
                  </a:schemeClr>
                </a:solidFill>
                <a:latin typeface="+mn-ea"/>
                <a:ea typeface="+mn-ea"/>
                <a:cs typeface="Meiryo UI" pitchFamily="50" charset="-128"/>
              </a:rPr>
            </a:br>
            <a:r>
              <a:rPr lang="ja-JP" altLang="en-US" sz="800" dirty="0"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ea typeface="+mn-ea"/>
                <a:cs typeface="Meiryo UI" pitchFamily="50" charset="-128"/>
              </a:rPr>
              <a:t>W300×H250px</a:t>
            </a:r>
            <a:r>
              <a:rPr lang="ja-JP" altLang="en-US" sz="800" dirty="0" err="1" smtClean="0">
                <a:solidFill>
                  <a:schemeClr val="tx1">
                    <a:lumMod val="65000"/>
                    <a:lumOff val="35000"/>
                  </a:schemeClr>
                </a:solidFill>
                <a:latin typeface="+mn-ea"/>
                <a:ea typeface="+mn-ea"/>
                <a:cs typeface="Meiryo UI" pitchFamily="50" charset="-128"/>
              </a:rPr>
              <a:t>、</a:t>
            </a:r>
            <a:r>
              <a:rPr lang="en-US" altLang="ja-JP" sz="800" dirty="0">
                <a:solidFill>
                  <a:schemeClr val="tx1">
                    <a:lumMod val="65000"/>
                    <a:lumOff val="35000"/>
                  </a:schemeClr>
                </a:solidFill>
                <a:latin typeface="+mn-ea"/>
                <a:ea typeface="+mn-ea"/>
                <a:cs typeface="Meiryo UI" pitchFamily="50" charset="-128"/>
              </a:rPr>
              <a:t>W600×H500px</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pic>
        <p:nvPicPr>
          <p:cNvPr id="71" name="Picture 9"/>
          <p:cNvPicPr>
            <a:picLocks noChangeAspect="1" noChangeArrowheads="1"/>
          </p:cNvPicPr>
          <p:nvPr/>
        </p:nvPicPr>
        <p:blipFill rotWithShape="1">
          <a:blip r:embed="rId3">
            <a:extLst>
              <a:ext uri="{28A0092B-C50C-407E-A947-70E740481C1C}">
                <a14:useLocalDpi xmlns:a14="http://schemas.microsoft.com/office/drawing/2010/main" val="0"/>
              </a:ext>
            </a:extLst>
          </a:blip>
          <a:srcRect b="12775"/>
          <a:stretch/>
        </p:blipFill>
        <p:spPr bwMode="auto">
          <a:xfrm>
            <a:off x="6553603" y="2312657"/>
            <a:ext cx="666507" cy="101556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8" name="テキスト ボックス 2"/>
          <p:cNvSpPr txBox="1">
            <a:spLocks noChangeArrowheads="1"/>
          </p:cNvSpPr>
          <p:nvPr/>
        </p:nvSpPr>
        <p:spPr bwMode="auto">
          <a:xfrm>
            <a:off x="5392714" y="1489652"/>
            <a:ext cx="399097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20000"/>
              </a:spcBef>
            </a:pPr>
            <a:r>
              <a:rPr lang="ja-JP" altLang="en-US" sz="1200" b="1" dirty="0">
                <a:solidFill>
                  <a:schemeClr val="tx1">
                    <a:lumMod val="65000"/>
                    <a:lumOff val="35000"/>
                  </a:schemeClr>
                </a:solidFill>
                <a:latin typeface="+mn-ea"/>
                <a:ea typeface="+mn-ea"/>
                <a:cs typeface="Meiryo UI" pitchFamily="50" charset="-128"/>
              </a:rPr>
              <a:t>＠</a:t>
            </a:r>
            <a:r>
              <a:rPr lang="en-US" altLang="ja-JP" sz="1200" b="1" dirty="0" err="1">
                <a:solidFill>
                  <a:schemeClr val="tx1">
                    <a:lumMod val="65000"/>
                    <a:lumOff val="35000"/>
                  </a:schemeClr>
                </a:solidFill>
                <a:latin typeface="+mn-ea"/>
                <a:ea typeface="+mn-ea"/>
                <a:cs typeface="Meiryo UI" pitchFamily="50" charset="-128"/>
              </a:rPr>
              <a:t>cosme</a:t>
            </a:r>
            <a:r>
              <a:rPr lang="ja-JP" altLang="en-US" sz="1200" b="1" dirty="0">
                <a:solidFill>
                  <a:schemeClr val="tx1">
                    <a:lumMod val="65000"/>
                    <a:lumOff val="35000"/>
                  </a:schemeClr>
                </a:solidFill>
                <a:latin typeface="+mn-ea"/>
                <a:ea typeface="+mn-ea"/>
                <a:cs typeface="Meiryo UI" pitchFamily="50" charset="-128"/>
              </a:rPr>
              <a:t>来訪オーディエンスに対し</a:t>
            </a:r>
            <a:r>
              <a:rPr lang="ja-JP" altLang="en-US" sz="1200" b="1" dirty="0" smtClean="0">
                <a:solidFill>
                  <a:schemeClr val="tx1">
                    <a:lumMod val="65000"/>
                    <a:lumOff val="35000"/>
                  </a:schemeClr>
                </a:solidFill>
                <a:latin typeface="+mn-ea"/>
                <a:ea typeface="+mn-ea"/>
                <a:cs typeface="Meiryo UI" pitchFamily="50" charset="-128"/>
              </a:rPr>
              <a:t>、</a:t>
            </a:r>
            <a:endParaRPr lang="en-US" altLang="ja-JP" sz="1200" b="1" dirty="0" smtClean="0">
              <a:solidFill>
                <a:schemeClr val="tx1">
                  <a:lumMod val="65000"/>
                  <a:lumOff val="35000"/>
                </a:schemeClr>
              </a:solidFill>
              <a:latin typeface="+mn-ea"/>
              <a:ea typeface="+mn-ea"/>
              <a:cs typeface="Meiryo UI" pitchFamily="50" charset="-128"/>
            </a:endParaRPr>
          </a:p>
          <a:p>
            <a:pPr algn="ctr" eaLnBrk="1" hangingPunct="1">
              <a:spcBef>
                <a:spcPct val="20000"/>
              </a:spcBef>
            </a:pPr>
            <a:r>
              <a:rPr lang="ja-JP" altLang="en-US" sz="1200" b="1" dirty="0" smtClean="0">
                <a:solidFill>
                  <a:schemeClr val="tx1">
                    <a:lumMod val="65000"/>
                    <a:lumOff val="35000"/>
                  </a:schemeClr>
                </a:solidFill>
                <a:latin typeface="+mn-ea"/>
                <a:ea typeface="+mn-ea"/>
                <a:cs typeface="Meiryo UI" pitchFamily="50" charset="-128"/>
              </a:rPr>
              <a:t>外</a:t>
            </a:r>
            <a:r>
              <a:rPr lang="ja-JP" altLang="en-US" sz="1200" b="1" dirty="0">
                <a:solidFill>
                  <a:schemeClr val="tx1">
                    <a:lumMod val="65000"/>
                    <a:lumOff val="35000"/>
                  </a:schemeClr>
                </a:solidFill>
                <a:latin typeface="+mn-ea"/>
                <a:ea typeface="+mn-ea"/>
                <a:cs typeface="Meiryo UI" pitchFamily="50" charset="-128"/>
              </a:rPr>
              <a:t>ネットワークで広告掲載。</a:t>
            </a:r>
            <a:endParaRPr lang="en-US" altLang="ja-JP" sz="1200" b="1" dirty="0">
              <a:solidFill>
                <a:schemeClr val="tx1">
                  <a:lumMod val="65000"/>
                  <a:lumOff val="35000"/>
                </a:schemeClr>
              </a:solidFill>
              <a:latin typeface="+mn-ea"/>
              <a:ea typeface="+mn-ea"/>
              <a:cs typeface="Meiryo UI" pitchFamily="50" charset="-128"/>
            </a:endParaRPr>
          </a:p>
        </p:txBody>
      </p:sp>
      <p:sp>
        <p:nvSpPr>
          <p:cNvPr id="51" name="AutoShape 5"/>
          <p:cNvSpPr>
            <a:spLocks noChangeArrowheads="1"/>
          </p:cNvSpPr>
          <p:nvPr/>
        </p:nvSpPr>
        <p:spPr bwMode="auto">
          <a:xfrm>
            <a:off x="8004629" y="2618769"/>
            <a:ext cx="651555" cy="495100"/>
          </a:xfrm>
          <a:prstGeom prst="can">
            <a:avLst>
              <a:gd name="adj" fmla="val 58019"/>
            </a:avLst>
          </a:prstGeom>
          <a:solidFill>
            <a:srgbClr val="00CC99"/>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sz="800">
              <a:solidFill>
                <a:schemeClr val="tx1">
                  <a:lumMod val="65000"/>
                  <a:lumOff val="35000"/>
                </a:schemeClr>
              </a:solidFill>
              <a:latin typeface="+mn-ea"/>
              <a:ea typeface="+mn-ea"/>
              <a:cs typeface="Meiryo UI" pitchFamily="50" charset="-128"/>
            </a:endParaRPr>
          </a:p>
        </p:txBody>
      </p:sp>
      <p:sp>
        <p:nvSpPr>
          <p:cNvPr id="52" name="Text Box 152"/>
          <p:cNvSpPr txBox="1">
            <a:spLocks noChangeArrowheads="1"/>
          </p:cNvSpPr>
          <p:nvPr/>
        </p:nvSpPr>
        <p:spPr bwMode="auto">
          <a:xfrm>
            <a:off x="6292144" y="2123506"/>
            <a:ext cx="1189429" cy="215444"/>
          </a:xfrm>
          <a:prstGeom prst="rect">
            <a:avLst/>
          </a:prstGeom>
          <a:noFill/>
          <a:ln>
            <a:noFill/>
          </a:ln>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800" dirty="0">
                <a:solidFill>
                  <a:schemeClr val="tx1">
                    <a:lumMod val="65000"/>
                    <a:lumOff val="35000"/>
                  </a:schemeClr>
                </a:solidFill>
                <a:latin typeface="+mn-ea"/>
                <a:ea typeface="+mn-ea"/>
                <a:cs typeface="Meiryo UI" pitchFamily="50" charset="-128"/>
              </a:rPr>
              <a:t>＠ｃｏｓｍｅ</a:t>
            </a:r>
          </a:p>
        </p:txBody>
      </p:sp>
      <p:sp>
        <p:nvSpPr>
          <p:cNvPr id="53" name="Rectangle 224"/>
          <p:cNvSpPr>
            <a:spLocks noChangeArrowheads="1"/>
          </p:cNvSpPr>
          <p:nvPr/>
        </p:nvSpPr>
        <p:spPr bwMode="auto">
          <a:xfrm>
            <a:off x="6550553" y="2511975"/>
            <a:ext cx="672606" cy="215444"/>
          </a:xfrm>
          <a:prstGeom prst="rect">
            <a:avLst/>
          </a:prstGeom>
          <a:solidFill>
            <a:srgbClr val="74BBAB">
              <a:alpha val="70000"/>
            </a:srgbClr>
          </a:solidFill>
          <a:ln>
            <a:noFill/>
          </a:ln>
          <a:effectLs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dirty="0">
                <a:solidFill>
                  <a:schemeClr val="tx1">
                    <a:lumMod val="65000"/>
                    <a:lumOff val="35000"/>
                  </a:schemeClr>
                </a:solidFill>
                <a:latin typeface="+mn-ea"/>
                <a:ea typeface="+mn-ea"/>
                <a:cs typeface="Meiryo UI" pitchFamily="50" charset="-128"/>
              </a:rPr>
              <a:t>計測タグ</a:t>
            </a:r>
          </a:p>
        </p:txBody>
      </p:sp>
      <p:sp>
        <p:nvSpPr>
          <p:cNvPr id="54" name="スマイル 8"/>
          <p:cNvSpPr>
            <a:spLocks noChangeArrowheads="1"/>
          </p:cNvSpPr>
          <p:nvPr/>
        </p:nvSpPr>
        <p:spPr bwMode="auto">
          <a:xfrm>
            <a:off x="6128422" y="2028029"/>
            <a:ext cx="426300" cy="410039"/>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5" name="スマイル 181"/>
          <p:cNvSpPr>
            <a:spLocks noChangeArrowheads="1"/>
          </p:cNvSpPr>
          <p:nvPr/>
        </p:nvSpPr>
        <p:spPr bwMode="auto">
          <a:xfrm>
            <a:off x="8082521" y="2480817"/>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6" name="スマイル 182"/>
          <p:cNvSpPr>
            <a:spLocks noChangeArrowheads="1"/>
          </p:cNvSpPr>
          <p:nvPr/>
        </p:nvSpPr>
        <p:spPr bwMode="auto">
          <a:xfrm>
            <a:off x="8316196" y="2498265"/>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7" name="スマイル 183"/>
          <p:cNvSpPr>
            <a:spLocks noChangeArrowheads="1"/>
          </p:cNvSpPr>
          <p:nvPr/>
        </p:nvSpPr>
        <p:spPr bwMode="auto">
          <a:xfrm>
            <a:off x="8340406" y="2690198"/>
            <a:ext cx="253674"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8" name="スマイル 184"/>
          <p:cNvSpPr>
            <a:spLocks noChangeArrowheads="1"/>
          </p:cNvSpPr>
          <p:nvPr/>
        </p:nvSpPr>
        <p:spPr bwMode="auto">
          <a:xfrm>
            <a:off x="8107783" y="2685836"/>
            <a:ext cx="253675"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cxnSp>
        <p:nvCxnSpPr>
          <p:cNvPr id="59" name="直線矢印コネクタ 2"/>
          <p:cNvCxnSpPr>
            <a:cxnSpLocks noChangeShapeType="1"/>
          </p:cNvCxnSpPr>
          <p:nvPr/>
        </p:nvCxnSpPr>
        <p:spPr bwMode="auto">
          <a:xfrm>
            <a:off x="7447908" y="2746489"/>
            <a:ext cx="399458" cy="2260"/>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60" name="角丸四角形吹き出し 2"/>
          <p:cNvSpPr>
            <a:spLocks noChangeArrowheads="1"/>
          </p:cNvSpPr>
          <p:nvPr/>
        </p:nvSpPr>
        <p:spPr bwMode="auto">
          <a:xfrm>
            <a:off x="7813248" y="1986453"/>
            <a:ext cx="1236352" cy="390348"/>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800" dirty="0" smtClean="0">
                <a:solidFill>
                  <a:schemeClr val="tx1">
                    <a:lumMod val="65000"/>
                    <a:lumOff val="35000"/>
                  </a:schemeClr>
                </a:solidFill>
                <a:latin typeface="+mn-ea"/>
                <a:ea typeface="+mn-ea"/>
                <a:cs typeface="Meiryo UI" pitchFamily="50" charset="-128"/>
              </a:rPr>
              <a:t>高いユーザー</a:t>
            </a:r>
            <a:endParaRPr lang="ja-JP" altLang="en-US" sz="800" dirty="0">
              <a:solidFill>
                <a:schemeClr val="tx1">
                  <a:lumMod val="65000"/>
                  <a:lumOff val="35000"/>
                </a:schemeClr>
              </a:solidFill>
              <a:latin typeface="+mn-ea"/>
              <a:ea typeface="+mn-ea"/>
              <a:cs typeface="Meiryo UI" pitchFamily="50" charset="-128"/>
            </a:endParaRPr>
          </a:p>
        </p:txBody>
      </p:sp>
      <p:sp>
        <p:nvSpPr>
          <p:cNvPr id="61" name="スマイル 8"/>
          <p:cNvSpPr>
            <a:spLocks noChangeArrowheads="1"/>
          </p:cNvSpPr>
          <p:nvPr/>
        </p:nvSpPr>
        <p:spPr bwMode="auto">
          <a:xfrm>
            <a:off x="6015881" y="3522756"/>
            <a:ext cx="427038"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2" name="スマイル 8"/>
          <p:cNvSpPr>
            <a:spLocks noChangeArrowheads="1"/>
          </p:cNvSpPr>
          <p:nvPr/>
        </p:nvSpPr>
        <p:spPr bwMode="auto">
          <a:xfrm>
            <a:off x="6022969" y="4682645"/>
            <a:ext cx="425450"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graphicFrame>
        <p:nvGraphicFramePr>
          <p:cNvPr id="65" name="表 64"/>
          <p:cNvGraphicFramePr>
            <a:graphicFrameLocks noGrp="1"/>
          </p:cNvGraphicFramePr>
          <p:nvPr>
            <p:extLst>
              <p:ext uri="{D42A27DB-BD31-4B8C-83A1-F6EECF244321}">
                <p14:modId xmlns:p14="http://schemas.microsoft.com/office/powerpoint/2010/main" val="705240881"/>
              </p:ext>
            </p:extLst>
          </p:nvPr>
        </p:nvGraphicFramePr>
        <p:xfrm>
          <a:off x="331200" y="3776555"/>
          <a:ext cx="4255170" cy="1409700"/>
        </p:xfrm>
        <a:graphic>
          <a:graphicData uri="http://schemas.openxmlformats.org/drawingml/2006/table">
            <a:tbl>
              <a:tblPr>
                <a:tableStyleId>{2D5ABB26-0587-4C30-8999-92F81FD0307C}</a:tableStyleId>
              </a:tblPr>
              <a:tblGrid>
                <a:gridCol w="561975"/>
                <a:gridCol w="3693195"/>
              </a:tblGrid>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ネットワーク広告</a:t>
                      </a:r>
                      <a:r>
                        <a:rPr lang="ja-JP" altLang="en-US" sz="800" u="none" strike="noStrike" dirty="0" smtClean="0">
                          <a:solidFill>
                            <a:schemeClr val="tx1">
                              <a:lumMod val="65000"/>
                              <a:lumOff val="35000"/>
                            </a:schemeClr>
                          </a:solidFill>
                          <a:effectLst/>
                          <a:latin typeface="+mn-ea"/>
                          <a:ea typeface="+mn-ea"/>
                        </a:rPr>
                        <a:t>各掲載面　</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＠ｃｏｓｍｅには</a:t>
                      </a:r>
                      <a:r>
                        <a:rPr lang="ja-JP" altLang="en-US" sz="800" u="none" strike="noStrike" dirty="0">
                          <a:solidFill>
                            <a:schemeClr val="tx1">
                              <a:lumMod val="65000"/>
                              <a:lumOff val="35000"/>
                            </a:schemeClr>
                          </a:solidFill>
                          <a:effectLst/>
                          <a:latin typeface="+mn-ea"/>
                          <a:ea typeface="+mn-ea"/>
                        </a:rPr>
                        <a:t>掲載</a:t>
                      </a:r>
                      <a:r>
                        <a:rPr lang="ja-JP" altLang="en-US" sz="800" u="none" strike="noStrike" dirty="0" smtClean="0">
                          <a:solidFill>
                            <a:schemeClr val="tx1">
                              <a:lumMod val="65000"/>
                              <a:lumOff val="35000"/>
                            </a:schemeClr>
                          </a:solidFill>
                          <a:effectLst/>
                          <a:latin typeface="+mn-ea"/>
                          <a:ea typeface="+mn-ea"/>
                        </a:rPr>
                        <a:t>されません</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a:solidFill>
                            <a:schemeClr val="tx1">
                              <a:lumMod val="65000"/>
                              <a:lumOff val="35000"/>
                            </a:schemeClr>
                          </a:solidFill>
                          <a:effectLst/>
                          <a:latin typeface="+mn-ea"/>
                          <a:ea typeface="+mn-ea"/>
                        </a:rPr>
                        <a:t>弊社営業日の月火水木曜日</a:t>
                      </a:r>
                      <a:r>
                        <a:rPr lang="en-US" altLang="ja-JP" sz="800" u="none" strike="noStrike">
                          <a:solidFill>
                            <a:schemeClr val="tx1">
                              <a:lumMod val="65000"/>
                              <a:lumOff val="35000"/>
                            </a:schemeClr>
                          </a:solidFill>
                          <a:effectLst/>
                          <a:latin typeface="+mn-ea"/>
                          <a:ea typeface="+mn-ea"/>
                        </a:rPr>
                        <a:t>/2</a:t>
                      </a:r>
                      <a:r>
                        <a:rPr lang="ja-JP" altLang="en-US" sz="800" u="none" strike="noStrike">
                          <a:solidFill>
                            <a:schemeClr val="tx1">
                              <a:lumMod val="65000"/>
                              <a:lumOff val="35000"/>
                            </a:schemeClr>
                          </a:solidFill>
                          <a:effectLst/>
                          <a:latin typeface="+mn-ea"/>
                          <a:ea typeface="+mn-ea"/>
                        </a:rPr>
                        <a:t>週間～（</a:t>
                      </a:r>
                      <a:r>
                        <a:rPr lang="en-US" sz="800" u="none" strike="noStrike">
                          <a:solidFill>
                            <a:schemeClr val="tx1">
                              <a:lumMod val="65000"/>
                              <a:lumOff val="35000"/>
                            </a:schemeClr>
                          </a:solidFill>
                          <a:effectLst/>
                          <a:latin typeface="+mn-ea"/>
                          <a:ea typeface="+mn-ea"/>
                        </a:rPr>
                        <a:t>click</a:t>
                      </a:r>
                      <a:r>
                        <a:rPr lang="ja-JP" altLang="en-US" sz="800" u="none" strike="noStrike">
                          <a:solidFill>
                            <a:schemeClr val="tx1">
                              <a:lumMod val="65000"/>
                              <a:lumOff val="35000"/>
                            </a:schemeClr>
                          </a:solidFill>
                          <a:effectLst/>
                          <a:latin typeface="+mn-ea"/>
                          <a:ea typeface="+mn-ea"/>
                        </a:rPr>
                        <a:t>消化次第掲載終了）</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0.06</a:t>
                      </a:r>
                      <a:r>
                        <a:rPr lang="ja-JP" altLang="en-US" sz="800" u="none" strike="noStrike" dirty="0">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0.12</a:t>
                      </a: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仕様</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必須</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sz="800" u="none" strike="noStrike" dirty="0" smtClean="0">
                          <a:solidFill>
                            <a:schemeClr val="tx1">
                              <a:lumMod val="65000"/>
                              <a:lumOff val="35000"/>
                            </a:schemeClr>
                          </a:solidFill>
                          <a:effectLst/>
                          <a:latin typeface="+mn-ea"/>
                          <a:ea typeface="+mn-ea"/>
                        </a:rPr>
                        <a:t>W3</a:t>
                      </a:r>
                      <a:r>
                        <a:rPr lang="en-US" altLang="ja-JP" sz="800" u="none" strike="noStrike" dirty="0" smtClean="0">
                          <a:solidFill>
                            <a:schemeClr val="tx1">
                              <a:lumMod val="65000"/>
                              <a:lumOff val="35000"/>
                            </a:schemeClr>
                          </a:solidFill>
                          <a:effectLst/>
                          <a:latin typeface="+mn-ea"/>
                          <a:ea typeface="+mn-ea"/>
                        </a:rPr>
                        <a:t>2</a:t>
                      </a:r>
                      <a:r>
                        <a:rPr lang="en-US" sz="800" u="none" strike="noStrike" dirty="0" smtClean="0">
                          <a:solidFill>
                            <a:schemeClr val="tx1">
                              <a:lumMod val="65000"/>
                              <a:lumOff val="35000"/>
                            </a:schemeClr>
                          </a:solidFill>
                          <a:effectLst/>
                          <a:latin typeface="+mn-ea"/>
                          <a:ea typeface="+mn-ea"/>
                        </a:rPr>
                        <a:t>0×H50px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W640×H100px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必須</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altLang="ja-JP" sz="800" u="none" strike="noStrike" dirty="0" smtClean="0">
                          <a:solidFill>
                            <a:schemeClr val="tx1">
                              <a:lumMod val="65000"/>
                              <a:lumOff val="35000"/>
                            </a:schemeClr>
                          </a:solidFill>
                          <a:effectLst/>
                          <a:latin typeface="+mn-ea"/>
                          <a:ea typeface="+mn-ea"/>
                        </a:rPr>
                        <a:t>W300×H250px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W600×H500px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任意</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altLang="ja-JP" sz="800" u="none" strike="noStrike" dirty="0" smtClean="0">
                          <a:solidFill>
                            <a:schemeClr val="tx1">
                              <a:lumMod val="65000"/>
                              <a:lumOff val="35000"/>
                            </a:schemeClr>
                          </a:solidFill>
                          <a:effectLst/>
                          <a:latin typeface="+mn-ea"/>
                          <a:ea typeface="+mn-ea"/>
                        </a:rPr>
                        <a:t>W320×H100px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W640×H200px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広告効果の観点より</a:t>
                      </a:r>
                      <a:r>
                        <a:rPr lang="ja-JP" altLang="en-US" sz="800" u="none" strike="noStrike" dirty="0" smtClean="0">
                          <a:solidFill>
                            <a:schemeClr val="tx1">
                              <a:lumMod val="65000"/>
                              <a:lumOff val="35000"/>
                            </a:schemeClr>
                          </a:solidFill>
                          <a:effectLst/>
                          <a:latin typeface="+mn-ea"/>
                          <a:ea typeface="+mn-ea"/>
                        </a:rPr>
                        <a:t>、ワイドサイズ</a:t>
                      </a:r>
                      <a:r>
                        <a:rPr lang="ja-JP" altLang="en-US" sz="800" u="none" strike="noStrike" dirty="0">
                          <a:solidFill>
                            <a:schemeClr val="tx1">
                              <a:lumMod val="65000"/>
                              <a:lumOff val="35000"/>
                            </a:schemeClr>
                          </a:solidFill>
                          <a:effectLst/>
                          <a:latin typeface="+mn-ea"/>
                          <a:ea typeface="+mn-ea"/>
                        </a:rPr>
                        <a:t>の入稿を推奨としております。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PNG/50KB</a:t>
                      </a:r>
                      <a:r>
                        <a:rPr lang="ja-JP" altLang="en-US" sz="800" u="none" strike="noStrike" dirty="0" smtClean="0">
                          <a:solidFill>
                            <a:schemeClr val="tx1">
                              <a:lumMod val="65000"/>
                              <a:lumOff val="35000"/>
                            </a:schemeClr>
                          </a:solidFill>
                          <a:effectLst/>
                          <a:latin typeface="+mn-ea"/>
                          <a:ea typeface="+mn-ea"/>
                        </a:rPr>
                        <a:t>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grpSp>
        <p:nvGrpSpPr>
          <p:cNvPr id="68" name="グループ化 67"/>
          <p:cNvGrpSpPr/>
          <p:nvPr/>
        </p:nvGrpSpPr>
        <p:grpSpPr>
          <a:xfrm>
            <a:off x="8483689" y="38095"/>
            <a:ext cx="1257211" cy="976205"/>
            <a:chOff x="8483689" y="38095"/>
            <a:chExt cx="1257211" cy="976205"/>
          </a:xfrm>
        </p:grpSpPr>
        <p:pic>
          <p:nvPicPr>
            <p:cNvPr id="69" name="図 6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483689" y="38095"/>
              <a:ext cx="900000" cy="900000"/>
            </a:xfrm>
            <a:prstGeom prst="rect">
              <a:avLst/>
            </a:prstGeom>
          </p:spPr>
        </p:pic>
        <p:pic>
          <p:nvPicPr>
            <p:cNvPr id="70" name="図 69"/>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grpSp>
        <p:nvGrpSpPr>
          <p:cNvPr id="7" name="グループ化 6"/>
          <p:cNvGrpSpPr/>
          <p:nvPr/>
        </p:nvGrpSpPr>
        <p:grpSpPr>
          <a:xfrm>
            <a:off x="6485362" y="3441513"/>
            <a:ext cx="1185011" cy="1867747"/>
            <a:chOff x="8198677" y="3313852"/>
            <a:chExt cx="1185011" cy="1867747"/>
          </a:xfrm>
        </p:grpSpPr>
        <p:pic>
          <p:nvPicPr>
            <p:cNvPr id="3074" name="Picture 2" descr="http://www.bannerkoubou.com/image/GKbcoVXipPCBHvE1453709837_145370984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8677" y="3313852"/>
              <a:ext cx="1185011" cy="1867747"/>
            </a:xfrm>
            <a:prstGeom prst="rect">
              <a:avLst/>
            </a:prstGeom>
            <a:noFill/>
            <a:extLst>
              <a:ext uri="{909E8E84-426E-40DD-AFC4-6F175D3DCCD1}">
                <a14:hiddenFill xmlns:a14="http://schemas.microsoft.com/office/drawing/2010/main">
                  <a:solidFill>
                    <a:srgbClr val="FFFFFF"/>
                  </a:solidFill>
                </a14:hiddenFill>
              </a:ext>
            </a:extLst>
          </p:spPr>
        </p:pic>
        <p:sp>
          <p:nvSpPr>
            <p:cNvPr id="45" name="正方形/長方形 3"/>
            <p:cNvSpPr>
              <a:spLocks noChangeArrowheads="1"/>
            </p:cNvSpPr>
            <p:nvPr/>
          </p:nvSpPr>
          <p:spPr bwMode="auto">
            <a:xfrm>
              <a:off x="8199288" y="3350922"/>
              <a:ext cx="1184400" cy="378173"/>
            </a:xfrm>
            <a:prstGeom prst="rect">
              <a:avLst/>
            </a:prstGeom>
            <a:solidFill>
              <a:srgbClr val="FF0000">
                <a:alpha val="50000"/>
              </a:srgbClr>
            </a:solidFill>
            <a:ln w="38100" algn="ctr">
              <a:solidFill>
                <a:srgbClr val="FF0000"/>
              </a:solidFill>
              <a:round/>
              <a:headEnd/>
              <a:tailEnd/>
            </a:ln>
            <a:effec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a:solidFill>
                    <a:schemeClr val="bg1"/>
                  </a:solidFill>
                  <a:latin typeface="+mn-ea"/>
                  <a:ea typeface="+mn-ea"/>
                  <a:cs typeface="Meiryo UI" pitchFamily="50" charset="-128"/>
                </a:rPr>
                <a:t>A D</a:t>
              </a:r>
              <a:endParaRPr lang="ja-JP" altLang="en-US" sz="800">
                <a:solidFill>
                  <a:schemeClr val="bg1"/>
                </a:solidFill>
                <a:latin typeface="+mn-ea"/>
                <a:ea typeface="+mn-ea"/>
                <a:cs typeface="Meiryo UI" pitchFamily="50" charset="-128"/>
              </a:endParaRPr>
            </a:p>
          </p:txBody>
        </p:sp>
        <p:sp>
          <p:nvSpPr>
            <p:cNvPr id="47" name="正方形/長方形 42"/>
            <p:cNvSpPr>
              <a:spLocks noChangeArrowheads="1"/>
            </p:cNvSpPr>
            <p:nvPr/>
          </p:nvSpPr>
          <p:spPr bwMode="auto">
            <a:xfrm>
              <a:off x="8364287" y="4454996"/>
              <a:ext cx="853790" cy="652461"/>
            </a:xfrm>
            <a:prstGeom prst="rect">
              <a:avLst/>
            </a:prstGeom>
            <a:solidFill>
              <a:srgbClr val="FF0000">
                <a:alpha val="80000"/>
              </a:srgbClr>
            </a:solidFill>
            <a:ln w="38100" algn="ctr">
              <a:solidFill>
                <a:srgbClr val="FF000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dirty="0">
                  <a:solidFill>
                    <a:schemeClr val="bg1"/>
                  </a:solidFill>
                  <a:latin typeface="+mn-ea"/>
                  <a:ea typeface="+mn-ea"/>
                  <a:cs typeface="Meiryo UI" pitchFamily="50" charset="-128"/>
                </a:rPr>
                <a:t>A D</a:t>
              </a:r>
              <a:endParaRPr lang="ja-JP" altLang="en-US" sz="800" dirty="0">
                <a:solidFill>
                  <a:schemeClr val="bg1"/>
                </a:solidFill>
                <a:latin typeface="+mn-ea"/>
                <a:ea typeface="+mn-ea"/>
                <a:cs typeface="Meiryo UI" pitchFamily="50" charset="-128"/>
              </a:endParaRPr>
            </a:p>
          </p:txBody>
        </p:sp>
      </p:grpSp>
      <p:cxnSp>
        <p:nvCxnSpPr>
          <p:cNvPr id="18" name="直線矢印コネクタ 17"/>
          <p:cNvCxnSpPr/>
          <p:nvPr/>
        </p:nvCxnSpPr>
        <p:spPr>
          <a:xfrm>
            <a:off x="5762625" y="3727545"/>
            <a:ext cx="260344" cy="0"/>
          </a:xfrm>
          <a:prstGeom prst="straightConnector1">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grpSp>
        <p:nvGrpSpPr>
          <p:cNvPr id="74" name="グループ化 47"/>
          <p:cNvGrpSpPr>
            <a:grpSpLocks/>
          </p:cNvGrpSpPr>
          <p:nvPr/>
        </p:nvGrpSpPr>
        <p:grpSpPr bwMode="auto">
          <a:xfrm>
            <a:off x="6451202" y="4124230"/>
            <a:ext cx="1275557" cy="190500"/>
            <a:chOff x="5621664" y="6552778"/>
            <a:chExt cx="1296130" cy="237502"/>
          </a:xfrm>
        </p:grpSpPr>
        <p:sp>
          <p:nvSpPr>
            <p:cNvPr id="75" name="フリーフォーム 74"/>
            <p:cNvSpPr/>
            <p:nvPr/>
          </p:nvSpPr>
          <p:spPr>
            <a:xfrm>
              <a:off x="5621664" y="6552778"/>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76" name="フリーフォーム 75"/>
            <p:cNvSpPr/>
            <p:nvPr/>
          </p:nvSpPr>
          <p:spPr>
            <a:xfrm>
              <a:off x="5634845" y="6681424"/>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77" name="カギ線コネクタ 76"/>
          <p:cNvCxnSpPr>
            <a:stCxn id="51" idx="3"/>
            <a:endCxn id="62" idx="2"/>
          </p:cNvCxnSpPr>
          <p:nvPr/>
        </p:nvCxnSpPr>
        <p:spPr>
          <a:xfrm rot="5400000">
            <a:off x="6289906" y="2846932"/>
            <a:ext cx="1773564" cy="2307438"/>
          </a:xfrm>
          <a:prstGeom prst="bentConnector4">
            <a:avLst>
              <a:gd name="adj1" fmla="val 14152"/>
              <a:gd name="adj2" fmla="val 109907"/>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sp>
        <p:nvSpPr>
          <p:cNvPr id="44" name="スライド番号プレースホルダー 3"/>
          <p:cNvSpPr>
            <a:spLocks noGrp="1"/>
          </p:cNvSpPr>
          <p:nvPr>
            <p:ph type="sldNum" sz="quarter" idx="4294967295"/>
          </p:nvPr>
        </p:nvSpPr>
        <p:spPr>
          <a:xfrm>
            <a:off x="5007600" y="6584400"/>
            <a:ext cx="527095" cy="259873"/>
          </a:xfrm>
          <a:prstGeom prst="rect">
            <a:avLst/>
          </a:prstGeom>
        </p:spPr>
        <p:txBody>
          <a:bodyPr/>
          <a:lstStyle/>
          <a:p>
            <a:fld id="{D1BB40C7-AB44-C647-B8F2-09508EB95348}" type="slidenum">
              <a:rPr lang="ja-JP" altLang="en-US" sz="1200" b="1" smtClean="0">
                <a:solidFill>
                  <a:schemeClr val="bg1">
                    <a:lumMod val="75000"/>
                  </a:schemeClr>
                </a:solidFill>
              </a:rPr>
              <a:pPr/>
              <a:t>38</a:t>
            </a:fld>
            <a:endParaRPr lang="ja-JP" altLang="en-US" sz="1200" b="1" dirty="0">
              <a:solidFill>
                <a:schemeClr val="bg1">
                  <a:lumMod val="75000"/>
                </a:schemeClr>
              </a:solidFill>
            </a:endParaRPr>
          </a:p>
        </p:txBody>
      </p:sp>
    </p:spTree>
    <p:extLst>
      <p:ext uri="{BB962C8B-B14F-4D97-AF65-F5344CB8AC3E}">
        <p14:creationId xmlns:p14="http://schemas.microsoft.com/office/powerpoint/2010/main" val="14347065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a:t>
            </a:r>
            <a:r>
              <a:rPr lang="en-US" altLang="ja-JP" dirty="0"/>
              <a:t>SP</a:t>
            </a:r>
            <a:r>
              <a:rPr kumimoji="1" lang="ja-JP" altLang="en-US" dirty="0" smtClean="0"/>
              <a:t>］ネットワークオーディエンス広告</a:t>
            </a:r>
            <a:r>
              <a:rPr kumimoji="1" lang="en-US" altLang="ja-JP" dirty="0" smtClean="0"/>
              <a:t/>
            </a:r>
            <a:br>
              <a:rPr kumimoji="1" lang="en-US" altLang="ja-JP" dirty="0" smtClean="0"/>
            </a:br>
            <a:r>
              <a:rPr lang="en-US" altLang="ja-JP" dirty="0"/>
              <a:t>by</a:t>
            </a:r>
            <a:r>
              <a:rPr kumimoji="1" lang="ja-JP" altLang="en-US" dirty="0" smtClean="0"/>
              <a:t>＠ｃｏｓｍｅ＜</a:t>
            </a:r>
            <a:r>
              <a:rPr kumimoji="1" lang="en-US" altLang="ja-JP" dirty="0" smtClean="0"/>
              <a:t>CPM</a:t>
            </a:r>
            <a:r>
              <a:rPr kumimoji="1" lang="ja-JP" altLang="en-US" dirty="0" smtClean="0"/>
              <a:t>＞</a:t>
            </a:r>
            <a:endParaRPr kumimoji="1" lang="ja-JP" altLang="en-US" dirty="0"/>
          </a:p>
        </p:txBody>
      </p:sp>
      <p:sp>
        <p:nvSpPr>
          <p:cNvPr id="10" name="フッター プレースホルダー 9"/>
          <p:cNvSpPr>
            <a:spLocks noGrp="1"/>
          </p:cNvSpPr>
          <p:nvPr>
            <p:ph type="ftr" sz="quarter" idx="10"/>
          </p:nvPr>
        </p:nvSpPr>
        <p:spPr/>
        <p:txBody>
          <a:bodyPr/>
          <a:lstStyle/>
          <a:p>
            <a:r>
              <a:rPr lang="en-US" altLang="ja-JP" dirty="0" smtClean="0">
                <a:solidFill>
                  <a:prstClr val="black">
                    <a:tint val="75000"/>
                  </a:prstClr>
                </a:solidFill>
              </a:rPr>
              <a:t>copyright © All rights reserved, </a:t>
            </a:r>
            <a:r>
              <a:rPr lang="en-US" altLang="ja-JP" dirty="0" err="1" smtClean="0">
                <a:solidFill>
                  <a:prstClr val="black">
                    <a:tint val="75000"/>
                  </a:prstClr>
                </a:solidFill>
              </a:rPr>
              <a:t>istyle</a:t>
            </a:r>
            <a:r>
              <a:rPr lang="en-US" altLang="ja-JP" dirty="0" smtClean="0">
                <a:solidFill>
                  <a:prstClr val="black">
                    <a:tint val="75000"/>
                  </a:prstClr>
                </a:solidFill>
              </a:rPr>
              <a:t> Inc.</a:t>
            </a:r>
            <a:endParaRPr lang="ja-JP" altLang="en-US" dirty="0">
              <a:solidFill>
                <a:prstClr val="black">
                  <a:tint val="75000"/>
                </a:prstClr>
              </a:solidFill>
            </a:endParaRPr>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solidFill>
                  <a:prstClr val="white">
                    <a:lumMod val="75000"/>
                  </a:prstClr>
                </a:solidFill>
              </a:rPr>
              <a:pPr/>
              <a:t>39</a:t>
            </a:fld>
            <a:endParaRPr lang="ja-JP" altLang="en-US" dirty="0">
              <a:solidFill>
                <a:prstClr val="white">
                  <a:lumMod val="75000"/>
                </a:prstClr>
              </a:solidFill>
            </a:endParaRPr>
          </a:p>
        </p:txBody>
      </p:sp>
      <p:sp>
        <p:nvSpPr>
          <p:cNvPr id="3" name="テキスト プレースホルダー 2"/>
          <p:cNvSpPr>
            <a:spLocks noGrp="1"/>
          </p:cNvSpPr>
          <p:nvPr>
            <p:ph type="body" sz="quarter" idx="17"/>
          </p:nvPr>
        </p:nvSpPr>
        <p:spPr>
          <a:xfrm>
            <a:off x="331200" y="1084923"/>
            <a:ext cx="4508067" cy="1132155"/>
          </a:xfrm>
        </p:spPr>
        <p:txBody>
          <a:bodyPr/>
          <a:lstStyle/>
          <a:p>
            <a:pPr algn="ctr"/>
            <a:r>
              <a:rPr lang="ja-JP" altLang="en-US" dirty="0">
                <a:solidFill>
                  <a:srgbClr val="FF5574"/>
                </a:solidFill>
              </a:rPr>
              <a:t>＠ｃｏｓｍｅ訪問オーディエンス</a:t>
            </a:r>
            <a:r>
              <a:rPr lang="ja-JP" altLang="en-US" dirty="0"/>
              <a:t>に対し、</a:t>
            </a:r>
          </a:p>
          <a:p>
            <a:pPr algn="ctr"/>
            <a:r>
              <a:rPr lang="ja-JP" altLang="en-US" dirty="0"/>
              <a:t>外部広告ネットワークで広告を配信。</a:t>
            </a:r>
          </a:p>
          <a:p>
            <a:pPr algn="ctr"/>
            <a:r>
              <a:rPr lang="ja-JP" altLang="en-US" dirty="0">
                <a:solidFill>
                  <a:srgbClr val="FF5574"/>
                </a:solidFill>
              </a:rPr>
              <a:t>配信数保証</a:t>
            </a:r>
            <a:r>
              <a:rPr lang="ja-JP" altLang="en-US" dirty="0"/>
              <a:t>メニューですので、</a:t>
            </a:r>
          </a:p>
          <a:p>
            <a:pPr algn="ctr"/>
            <a:r>
              <a:rPr lang="ja-JP" altLang="en-US" dirty="0"/>
              <a:t>リーチをコントロールすることが</a:t>
            </a:r>
            <a:r>
              <a:rPr lang="ja-JP" altLang="en-US" dirty="0" smtClean="0"/>
              <a:t>可能！</a:t>
            </a:r>
            <a:endParaRPr lang="ja-JP" altLang="en-US" dirty="0"/>
          </a:p>
        </p:txBody>
      </p:sp>
      <p:sp>
        <p:nvSpPr>
          <p:cNvPr id="6" name="テキスト プレースホルダー 5"/>
          <p:cNvSpPr>
            <a:spLocks noGrp="1"/>
          </p:cNvSpPr>
          <p:nvPr>
            <p:ph type="body" sz="quarter" idx="19"/>
          </p:nvPr>
        </p:nvSpPr>
        <p:spPr/>
        <p:txBody>
          <a:bodyPr/>
          <a:lstStyle/>
          <a:p>
            <a:r>
              <a:rPr lang="en-US" altLang="ja-JP" dirty="0"/>
              <a:t>※</a:t>
            </a:r>
            <a:r>
              <a:rPr lang="ja-JP" altLang="en-US" dirty="0"/>
              <a:t>消化日数は目安となりますので、消化日数が前後する場合がございます。</a:t>
            </a:r>
          </a:p>
          <a:p>
            <a:r>
              <a:rPr lang="en-US" altLang="ja-JP" dirty="0"/>
              <a:t>※</a:t>
            </a:r>
            <a:r>
              <a:rPr lang="ja-JP" altLang="en-US" dirty="0"/>
              <a:t>消化期間（掲載期間）のご相談はお受け致します</a:t>
            </a:r>
            <a:r>
              <a:rPr lang="ja-JP" altLang="en-US" dirty="0" smtClean="0"/>
              <a:t>。</a:t>
            </a:r>
            <a:endParaRPr lang="en-US" altLang="ja-JP" dirty="0" smtClean="0"/>
          </a:p>
          <a:p>
            <a:r>
              <a:rPr lang="en-US" altLang="ja-JP" dirty="0" smtClean="0"/>
              <a:t>※</a:t>
            </a:r>
            <a:r>
              <a:rPr lang="ja-JP" altLang="en-US" dirty="0" smtClean="0"/>
              <a:t>原稿規定詳細は、別紙レギュレーションを必ずご参照ください。</a:t>
            </a:r>
          </a:p>
        </p:txBody>
      </p:sp>
      <p:sp>
        <p:nvSpPr>
          <p:cNvPr id="7" name="テキスト プレースホルダー 6"/>
          <p:cNvSpPr>
            <a:spLocks noGrp="1"/>
          </p:cNvSpPr>
          <p:nvPr>
            <p:ph type="body" sz="quarter" idx="20"/>
          </p:nvPr>
        </p:nvSpPr>
        <p:spPr>
          <a:xfrm>
            <a:off x="5158451" y="1052926"/>
            <a:ext cx="4463592" cy="4317860"/>
          </a:xfrm>
        </p:spPr>
        <p:txBody>
          <a:bodyPr/>
          <a:lstStyle/>
          <a:p>
            <a:pPr>
              <a:lnSpc>
                <a:spcPct val="200000"/>
              </a:lnSpc>
            </a:pPr>
            <a:r>
              <a:rPr kumimoji="1" lang="en-US" altLang="ja-JP" dirty="0" smtClean="0"/>
              <a:t>【</a:t>
            </a:r>
            <a:r>
              <a:rPr kumimoji="1" lang="ja-JP" altLang="en-US" dirty="0" smtClean="0"/>
              <a:t>外部ネットワーク</a:t>
            </a:r>
            <a:r>
              <a:rPr kumimoji="1" lang="en-US" altLang="ja-JP" dirty="0" smtClean="0"/>
              <a:t>】</a:t>
            </a:r>
            <a:endParaRPr kumimoji="1" lang="ja-JP" altLang="en-US" dirty="0"/>
          </a:p>
        </p:txBody>
      </p:sp>
      <p:sp>
        <p:nvSpPr>
          <p:cNvPr id="8" name="テキスト プレースホルダー 7"/>
          <p:cNvSpPr>
            <a:spLocks noGrp="1"/>
          </p:cNvSpPr>
          <p:nvPr>
            <p:ph type="body" sz="quarter" idx="21"/>
          </p:nvPr>
        </p:nvSpPr>
        <p:spPr/>
        <p:txBody>
          <a:bodyPr/>
          <a:lstStyle/>
          <a:p>
            <a:r>
              <a:rPr lang="ja-JP" altLang="en-US" dirty="0"/>
              <a:t>注意事項</a:t>
            </a:r>
          </a:p>
          <a:p>
            <a:pPr lvl="1"/>
            <a:r>
              <a:rPr lang="ja-JP" altLang="en-US" dirty="0"/>
              <a:t>入稿期限は掲載開始日の</a:t>
            </a:r>
            <a:r>
              <a:rPr lang="en-US" altLang="ja-JP" dirty="0"/>
              <a:t>7</a:t>
            </a:r>
            <a:r>
              <a:rPr lang="ja-JP" altLang="en-US" dirty="0"/>
              <a:t>営業日前</a:t>
            </a:r>
            <a:r>
              <a:rPr lang="en-US" altLang="ja-JP" dirty="0"/>
              <a:t>17</a:t>
            </a:r>
            <a:r>
              <a:rPr lang="ja-JP" altLang="en-US" dirty="0"/>
              <a:t>時迄です。</a:t>
            </a:r>
          </a:p>
          <a:p>
            <a:pPr lvl="1"/>
            <a:r>
              <a:rPr lang="ja-JP" altLang="en-US" dirty="0"/>
              <a:t>株式会社アイスタイルの掲載基準にそぐわない内容の原稿は修正して頂く場合がございます。</a:t>
            </a:r>
          </a:p>
          <a:p>
            <a:pPr lvl="1"/>
            <a:r>
              <a:rPr lang="ja-JP" altLang="en-US" dirty="0"/>
              <a:t>配信の内容に関して、デイリー予算上限、終了日、配信先指定、フリークエンシーなどは、ご要望としてお受けいたしますが、保障はいたしません。</a:t>
            </a:r>
            <a:endParaRPr kumimoji="1" lang="ja-JP" altLang="en-US" dirty="0"/>
          </a:p>
        </p:txBody>
      </p:sp>
      <p:sp>
        <p:nvSpPr>
          <p:cNvPr id="55" name="テキスト ボックス 2"/>
          <p:cNvSpPr txBox="1">
            <a:spLocks noChangeArrowheads="1"/>
          </p:cNvSpPr>
          <p:nvPr/>
        </p:nvSpPr>
        <p:spPr bwMode="auto">
          <a:xfrm>
            <a:off x="5419725" y="1529700"/>
            <a:ext cx="399097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20000"/>
              </a:spcBef>
            </a:pPr>
            <a:r>
              <a:rPr lang="ja-JP" altLang="en-US" sz="1200" b="1" dirty="0">
                <a:solidFill>
                  <a:prstClr val="black">
                    <a:lumMod val="65000"/>
                    <a:lumOff val="35000"/>
                  </a:prstClr>
                </a:solidFill>
                <a:latin typeface="メイリオ"/>
                <a:ea typeface="メイリオ"/>
                <a:cs typeface="Meiryo UI" pitchFamily="50" charset="-128"/>
              </a:rPr>
              <a:t>＠</a:t>
            </a:r>
            <a:r>
              <a:rPr lang="en-US" altLang="ja-JP" sz="1200" b="1" dirty="0" err="1">
                <a:solidFill>
                  <a:prstClr val="black">
                    <a:lumMod val="65000"/>
                    <a:lumOff val="35000"/>
                  </a:prstClr>
                </a:solidFill>
                <a:latin typeface="メイリオ"/>
                <a:ea typeface="メイリオ"/>
                <a:cs typeface="Meiryo UI" pitchFamily="50" charset="-128"/>
              </a:rPr>
              <a:t>cosme</a:t>
            </a:r>
            <a:r>
              <a:rPr lang="ja-JP" altLang="en-US" sz="1200" b="1" dirty="0">
                <a:solidFill>
                  <a:prstClr val="black">
                    <a:lumMod val="65000"/>
                    <a:lumOff val="35000"/>
                  </a:prstClr>
                </a:solidFill>
                <a:latin typeface="メイリオ"/>
                <a:ea typeface="メイリオ"/>
                <a:cs typeface="Meiryo UI" pitchFamily="50" charset="-128"/>
              </a:rPr>
              <a:t>来訪オーディエンスに対し、</a:t>
            </a:r>
            <a:endParaRPr lang="en-US" altLang="ja-JP" sz="1200" b="1" dirty="0">
              <a:solidFill>
                <a:prstClr val="black">
                  <a:lumMod val="65000"/>
                  <a:lumOff val="35000"/>
                </a:prstClr>
              </a:solidFill>
              <a:latin typeface="メイリオ"/>
              <a:ea typeface="メイリオ"/>
              <a:cs typeface="Meiryo UI" pitchFamily="50" charset="-128"/>
            </a:endParaRPr>
          </a:p>
          <a:p>
            <a:pPr algn="ctr" eaLnBrk="1" hangingPunct="1">
              <a:spcBef>
                <a:spcPct val="20000"/>
              </a:spcBef>
            </a:pPr>
            <a:r>
              <a:rPr lang="ja-JP" altLang="en-US" sz="1200" b="1" dirty="0">
                <a:solidFill>
                  <a:prstClr val="black">
                    <a:lumMod val="65000"/>
                    <a:lumOff val="35000"/>
                  </a:prstClr>
                </a:solidFill>
                <a:latin typeface="メイリオ"/>
                <a:ea typeface="メイリオ"/>
                <a:cs typeface="Meiryo UI" pitchFamily="50" charset="-128"/>
              </a:rPr>
              <a:t>外ネットワークで広告掲載。</a:t>
            </a:r>
            <a:endParaRPr lang="en-US" altLang="ja-JP" sz="1200" b="1" dirty="0">
              <a:solidFill>
                <a:prstClr val="black">
                  <a:lumMod val="65000"/>
                  <a:lumOff val="35000"/>
                </a:prstClr>
              </a:solidFill>
              <a:latin typeface="メイリオ"/>
              <a:ea typeface="メイリオ"/>
              <a:cs typeface="Meiryo UI" pitchFamily="50" charset="-128"/>
            </a:endParaRPr>
          </a:p>
        </p:txBody>
      </p:sp>
      <p:graphicFrame>
        <p:nvGraphicFramePr>
          <p:cNvPr id="72" name="表 71"/>
          <p:cNvGraphicFramePr>
            <a:graphicFrameLocks noGrp="1"/>
          </p:cNvGraphicFramePr>
          <p:nvPr>
            <p:extLst>
              <p:ext uri="{D42A27DB-BD31-4B8C-83A1-F6EECF244321}">
                <p14:modId xmlns:p14="http://schemas.microsoft.com/office/powerpoint/2010/main" val="811782308"/>
              </p:ext>
            </p:extLst>
          </p:nvPr>
        </p:nvGraphicFramePr>
        <p:xfrm>
          <a:off x="276226" y="2596650"/>
          <a:ext cx="4661630" cy="917576"/>
        </p:xfrm>
        <a:graphic>
          <a:graphicData uri="http://schemas.openxmlformats.org/drawingml/2006/table">
            <a:tbl>
              <a:tblPr>
                <a:tableStyleId>{2D5ABB26-0587-4C30-8999-92F81FD0307C}</a:tableStyleId>
              </a:tblPr>
              <a:tblGrid>
                <a:gridCol w="1469367"/>
                <a:gridCol w="841679"/>
                <a:gridCol w="155338"/>
                <a:gridCol w="221918"/>
                <a:gridCol w="221918"/>
                <a:gridCol w="377249"/>
                <a:gridCol w="695746"/>
                <a:gridCol w="155338"/>
                <a:gridCol w="523077"/>
              </a:tblGrid>
              <a:tr h="166130">
                <a:tc>
                  <a:txBody>
                    <a:bodyPr/>
                    <a:lstStyle/>
                    <a:p>
                      <a:pPr algn="ctr" fontAlgn="ctr"/>
                      <a:r>
                        <a:rPr lang="ja-JP" altLang="en-US" sz="800" u="none" strike="noStrike" dirty="0" smtClean="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dirty="0">
                          <a:solidFill>
                            <a:schemeClr val="tx1">
                              <a:lumMod val="65000"/>
                              <a:lumOff val="35000"/>
                            </a:schemeClr>
                          </a:solidFill>
                          <a:effectLst/>
                          <a:latin typeface="+mn-ea"/>
                          <a:ea typeface="+mn-ea"/>
                        </a:rPr>
                        <a:t>インプレッション</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fontAlgn="ctr"/>
                      <a:r>
                        <a:rPr lang="ja-JP" altLang="en-US" sz="800" u="none" strike="noStrike" dirty="0" smtClean="0">
                          <a:solidFill>
                            <a:schemeClr val="tx1">
                              <a:lumMod val="65000"/>
                              <a:lumOff val="35000"/>
                            </a:schemeClr>
                          </a:solidFill>
                          <a:effectLst/>
                          <a:latin typeface="+mn-ea"/>
                          <a:ea typeface="+mn-ea"/>
                        </a:rPr>
                        <a:t>消化目安</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62435">
                <a:tc rowSpan="4">
                  <a:txBody>
                    <a:bodyPr/>
                    <a:lstStyle/>
                    <a:p>
                      <a:pPr algn="ctr"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SP</a:t>
                      </a:r>
                      <a:r>
                        <a:rPr lang="ja-JP" altLang="en-US" sz="800" u="none" strike="noStrike" dirty="0" smtClean="0">
                          <a:solidFill>
                            <a:schemeClr val="tx1">
                              <a:lumMod val="65000"/>
                              <a:lumOff val="35000"/>
                            </a:schemeClr>
                          </a:solidFill>
                          <a:effectLst/>
                          <a:latin typeface="+mn-ea"/>
                          <a:ea typeface="+mn-ea"/>
                        </a:rPr>
                        <a:t>］ネットワーク</a:t>
                      </a:r>
                      <a:endParaRPr lang="en-US" altLang="ja-JP" sz="800" u="none" strike="noStrike" dirty="0" smtClean="0">
                        <a:solidFill>
                          <a:schemeClr val="tx1">
                            <a:lumMod val="65000"/>
                            <a:lumOff val="35000"/>
                          </a:schemeClr>
                        </a:solidFill>
                        <a:effectLst/>
                        <a:latin typeface="+mn-ea"/>
                        <a:ea typeface="+mn-ea"/>
                      </a:endParaRPr>
                    </a:p>
                    <a:p>
                      <a:pPr algn="ctr" fontAlgn="ctr"/>
                      <a:r>
                        <a:rPr lang="ja-JP" altLang="en-US" sz="800" u="none" strike="noStrike" dirty="0" smtClean="0">
                          <a:solidFill>
                            <a:schemeClr val="tx1">
                              <a:lumMod val="65000"/>
                              <a:lumOff val="35000"/>
                            </a:schemeClr>
                          </a:solidFill>
                          <a:effectLst/>
                          <a:latin typeface="+mn-ea"/>
                          <a:ea typeface="+mn-ea"/>
                        </a:rPr>
                        <a:t> オーディエンス広告 </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u="none" strike="noStrike" dirty="0" smtClean="0">
                          <a:solidFill>
                            <a:schemeClr val="tx1">
                              <a:lumMod val="65000"/>
                              <a:lumOff val="35000"/>
                            </a:schemeClr>
                          </a:solidFill>
                          <a:effectLst/>
                          <a:latin typeface="+mn-ea"/>
                          <a:ea typeface="+mn-ea"/>
                        </a:rPr>
                        <a:t>by</a:t>
                      </a:r>
                      <a:r>
                        <a:rPr lang="ja-JP" altLang="en-US" sz="800" u="none" strike="noStrike" dirty="0" smtClean="0">
                          <a:solidFill>
                            <a:schemeClr val="tx1">
                              <a:lumMod val="65000"/>
                              <a:lumOff val="35000"/>
                            </a:schemeClr>
                          </a:solidFill>
                          <a:effectLst/>
                          <a:latin typeface="+mn-ea"/>
                          <a:ea typeface="+mn-ea"/>
                        </a:rPr>
                        <a:t>＠ｃｏｓｍｅ ＜</a:t>
                      </a:r>
                      <a:r>
                        <a:rPr lang="en-US" altLang="ja-JP" sz="800" u="none" strike="noStrike" dirty="0" smtClean="0">
                          <a:solidFill>
                            <a:schemeClr val="tx1">
                              <a:lumMod val="65000"/>
                              <a:lumOff val="35000"/>
                            </a:schemeClr>
                          </a:solidFill>
                          <a:effectLst/>
                          <a:latin typeface="+mn-ea"/>
                          <a:ea typeface="+mn-ea"/>
                        </a:rPr>
                        <a:t>CPM</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0.190</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¥380,000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4,000,000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0.187</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¥748,000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8,000,000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a:solidFill>
                            <a:srgbClr val="595959"/>
                          </a:solidFill>
                          <a:effectLst/>
                          <a:latin typeface="メイリオ"/>
                        </a:rPr>
                        <a:t>0.173</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a:solidFill>
                            <a:srgbClr val="595959"/>
                          </a:solidFill>
                          <a:effectLst/>
                          <a:latin typeface="メイリオ"/>
                        </a:rPr>
                        <a:t>¥1,384,000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16,000,000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rtl="0" fontAlgn="ctr"/>
                      <a:r>
                        <a:rPr lang="en-US" altLang="ja-JP" sz="800" b="0" i="0" u="none" strike="noStrike" dirty="0">
                          <a:solidFill>
                            <a:srgbClr val="595959"/>
                          </a:solidFill>
                          <a:effectLst/>
                          <a:latin typeface="メイリオ"/>
                        </a:rPr>
                        <a:t>0.163</a:t>
                      </a:r>
                    </a:p>
                  </a:txBody>
                  <a:tcPr marL="9525" marR="9525" marT="9525"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rtl="0" fontAlgn="ctr"/>
                      <a:r>
                        <a:rPr lang="en-US" altLang="ja-JP" sz="800" b="0" i="0" u="none" strike="noStrike" dirty="0">
                          <a:solidFill>
                            <a:srgbClr val="595959"/>
                          </a:solidFill>
                          <a:effectLst/>
                          <a:latin typeface="メイリオ"/>
                        </a:rPr>
                        <a:t>¥2,608,000</a:t>
                      </a:r>
                    </a:p>
                  </a:txBody>
                  <a:tcPr marL="9525" marR="9525" marT="9525"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5</a:t>
                      </a:r>
                      <a:r>
                        <a:rPr lang="ja-JP" altLang="en-US" sz="800" u="none" strike="noStrike" dirty="0" smtClean="0">
                          <a:solidFill>
                            <a:schemeClr val="tx1">
                              <a:lumMod val="65000"/>
                              <a:lumOff val="35000"/>
                            </a:schemeClr>
                          </a:solidFill>
                          <a:effectLst/>
                          <a:latin typeface="+mn-ea"/>
                          <a:ea typeface="+mn-ea"/>
                        </a:rPr>
                        <a:t>～８週間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pSp>
        <p:nvGrpSpPr>
          <p:cNvPr id="37" name="グループ化 36"/>
          <p:cNvGrpSpPr/>
          <p:nvPr/>
        </p:nvGrpSpPr>
        <p:grpSpPr>
          <a:xfrm>
            <a:off x="8483689" y="38095"/>
            <a:ext cx="1257211" cy="976205"/>
            <a:chOff x="8483689" y="38095"/>
            <a:chExt cx="1257211" cy="976205"/>
          </a:xfrm>
        </p:grpSpPr>
        <p:pic>
          <p:nvPicPr>
            <p:cNvPr id="38" name="図 3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3689" y="38095"/>
              <a:ext cx="900000" cy="900000"/>
            </a:xfrm>
            <a:prstGeom prst="rect">
              <a:avLst/>
            </a:prstGeom>
          </p:spPr>
        </p:pic>
        <p:pic>
          <p:nvPicPr>
            <p:cNvPr id="39" name="図 3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graphicFrame>
        <p:nvGraphicFramePr>
          <p:cNvPr id="108" name="表 107"/>
          <p:cNvGraphicFramePr>
            <a:graphicFrameLocks noGrp="1"/>
          </p:cNvGraphicFramePr>
          <p:nvPr>
            <p:extLst>
              <p:ext uri="{D42A27DB-BD31-4B8C-83A1-F6EECF244321}">
                <p14:modId xmlns:p14="http://schemas.microsoft.com/office/powerpoint/2010/main" val="2887307891"/>
              </p:ext>
            </p:extLst>
          </p:nvPr>
        </p:nvGraphicFramePr>
        <p:xfrm>
          <a:off x="331200" y="3776555"/>
          <a:ext cx="4255170" cy="1409700"/>
        </p:xfrm>
        <a:graphic>
          <a:graphicData uri="http://schemas.openxmlformats.org/drawingml/2006/table">
            <a:tbl>
              <a:tblPr>
                <a:tableStyleId>{2D5ABB26-0587-4C30-8999-92F81FD0307C}</a:tableStyleId>
              </a:tblPr>
              <a:tblGrid>
                <a:gridCol w="561975"/>
                <a:gridCol w="3693195"/>
              </a:tblGrid>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ネットワーク広告</a:t>
                      </a:r>
                      <a:r>
                        <a:rPr lang="ja-JP" altLang="en-US" sz="800" u="none" strike="noStrike" dirty="0" smtClean="0">
                          <a:solidFill>
                            <a:schemeClr val="tx1">
                              <a:lumMod val="65000"/>
                              <a:lumOff val="35000"/>
                            </a:schemeClr>
                          </a:solidFill>
                          <a:effectLst/>
                          <a:latin typeface="+mn-ea"/>
                          <a:ea typeface="+mn-ea"/>
                        </a:rPr>
                        <a:t>各掲載面　</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＠ｃｏｓｍｅには</a:t>
                      </a:r>
                      <a:r>
                        <a:rPr lang="ja-JP" altLang="en-US" sz="800" u="none" strike="noStrike" dirty="0">
                          <a:solidFill>
                            <a:schemeClr val="tx1">
                              <a:lumMod val="65000"/>
                              <a:lumOff val="35000"/>
                            </a:schemeClr>
                          </a:solidFill>
                          <a:effectLst/>
                          <a:latin typeface="+mn-ea"/>
                          <a:ea typeface="+mn-ea"/>
                        </a:rPr>
                        <a:t>掲載</a:t>
                      </a:r>
                      <a:r>
                        <a:rPr lang="ja-JP" altLang="en-US" sz="800" u="none" strike="noStrike" dirty="0" smtClean="0">
                          <a:solidFill>
                            <a:schemeClr val="tx1">
                              <a:lumMod val="65000"/>
                              <a:lumOff val="35000"/>
                            </a:schemeClr>
                          </a:solidFill>
                          <a:effectLst/>
                          <a:latin typeface="+mn-ea"/>
                          <a:ea typeface="+mn-ea"/>
                        </a:rPr>
                        <a:t>されません</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弊社営業日の月火水木曜日</a:t>
                      </a:r>
                      <a:r>
                        <a:rPr lang="en-US" altLang="ja-JP" sz="800" u="none" strike="noStrike" dirty="0">
                          <a:solidFill>
                            <a:schemeClr val="tx1">
                              <a:lumMod val="65000"/>
                              <a:lumOff val="35000"/>
                            </a:schemeClr>
                          </a:solidFill>
                          <a:effectLst/>
                          <a:latin typeface="+mn-ea"/>
                          <a:ea typeface="+mn-ea"/>
                        </a:rPr>
                        <a:t>/2</a:t>
                      </a:r>
                      <a:r>
                        <a:rPr lang="ja-JP" altLang="en-US" sz="800" u="none" strike="noStrike" dirty="0">
                          <a:solidFill>
                            <a:schemeClr val="tx1">
                              <a:lumMod val="65000"/>
                              <a:lumOff val="35000"/>
                            </a:schemeClr>
                          </a:solidFill>
                          <a:effectLst/>
                          <a:latin typeface="+mn-ea"/>
                          <a:ea typeface="+mn-ea"/>
                        </a:rPr>
                        <a:t>週間～</a:t>
                      </a:r>
                      <a:r>
                        <a:rPr lang="ja-JP" altLang="en-US" sz="800" u="none" strike="noStrike" dirty="0" smtClean="0">
                          <a:solidFill>
                            <a:schemeClr val="tx1">
                              <a:lumMod val="65000"/>
                              <a:lumOff val="35000"/>
                            </a:schemeClr>
                          </a:solidFill>
                          <a:effectLst/>
                          <a:latin typeface="+mn-ea"/>
                          <a:ea typeface="+mn-ea"/>
                        </a:rPr>
                        <a:t>（インプレッション数消化</a:t>
                      </a:r>
                      <a:r>
                        <a:rPr lang="ja-JP" altLang="en-US" sz="800" u="none" strike="noStrike" dirty="0">
                          <a:solidFill>
                            <a:schemeClr val="tx1">
                              <a:lumMod val="65000"/>
                              <a:lumOff val="35000"/>
                            </a:schemeClr>
                          </a:solidFill>
                          <a:effectLst/>
                          <a:latin typeface="+mn-ea"/>
                          <a:ea typeface="+mn-ea"/>
                        </a:rPr>
                        <a:t>次第掲載終了）</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0.06</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0.12</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仕様</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必須</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sz="800" u="none" strike="noStrike" dirty="0" smtClean="0">
                          <a:solidFill>
                            <a:schemeClr val="tx1">
                              <a:lumMod val="65000"/>
                              <a:lumOff val="35000"/>
                            </a:schemeClr>
                          </a:solidFill>
                          <a:effectLst/>
                          <a:latin typeface="+mn-ea"/>
                          <a:ea typeface="+mn-ea"/>
                        </a:rPr>
                        <a:t>W3</a:t>
                      </a:r>
                      <a:r>
                        <a:rPr lang="en-US" altLang="ja-JP" sz="800" u="none" strike="noStrike" dirty="0" smtClean="0">
                          <a:solidFill>
                            <a:schemeClr val="tx1">
                              <a:lumMod val="65000"/>
                              <a:lumOff val="35000"/>
                            </a:schemeClr>
                          </a:solidFill>
                          <a:effectLst/>
                          <a:latin typeface="+mn-ea"/>
                          <a:ea typeface="+mn-ea"/>
                        </a:rPr>
                        <a:t>2</a:t>
                      </a:r>
                      <a:r>
                        <a:rPr lang="en-US" sz="800" u="none" strike="noStrike" dirty="0" smtClean="0">
                          <a:solidFill>
                            <a:schemeClr val="tx1">
                              <a:lumMod val="65000"/>
                              <a:lumOff val="35000"/>
                            </a:schemeClr>
                          </a:solidFill>
                          <a:effectLst/>
                          <a:latin typeface="+mn-ea"/>
                          <a:ea typeface="+mn-ea"/>
                        </a:rPr>
                        <a:t>0×H50px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W640×H100px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必須</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altLang="ja-JP" sz="800" u="none" strike="noStrike" dirty="0" smtClean="0">
                          <a:solidFill>
                            <a:schemeClr val="tx1">
                              <a:lumMod val="65000"/>
                              <a:lumOff val="35000"/>
                            </a:schemeClr>
                          </a:solidFill>
                          <a:effectLst/>
                          <a:latin typeface="+mn-ea"/>
                          <a:ea typeface="+mn-ea"/>
                        </a:rPr>
                        <a:t>W300×H250px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W600×H500px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任意</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標準：</a:t>
                      </a:r>
                      <a:r>
                        <a:rPr lang="en-US" altLang="ja-JP" sz="800" u="none" strike="noStrike" dirty="0" smtClean="0">
                          <a:solidFill>
                            <a:schemeClr val="tx1">
                              <a:lumMod val="65000"/>
                              <a:lumOff val="35000"/>
                            </a:schemeClr>
                          </a:solidFill>
                          <a:effectLst/>
                          <a:latin typeface="+mn-ea"/>
                          <a:ea typeface="+mn-ea"/>
                        </a:rPr>
                        <a:t>W320×H100px</a:t>
                      </a:r>
                      <a:r>
                        <a:rPr lang="ja-JP" altLang="en-US" sz="800" u="none" strike="noStrike" dirty="0" err="1"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または、ワイドサイズ：</a:t>
                      </a:r>
                      <a:r>
                        <a:rPr lang="en-US" altLang="ja-JP" sz="800" u="none" strike="noStrike" dirty="0" smtClean="0">
                          <a:solidFill>
                            <a:schemeClr val="tx1">
                              <a:lumMod val="65000"/>
                              <a:lumOff val="35000"/>
                            </a:schemeClr>
                          </a:solidFill>
                          <a:effectLst/>
                          <a:latin typeface="+mn-ea"/>
                          <a:ea typeface="+mn-ea"/>
                        </a:rPr>
                        <a:t>W640×H200px</a:t>
                      </a:r>
                      <a:endParaRPr 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広告効果の観点より</a:t>
                      </a:r>
                      <a:r>
                        <a:rPr lang="ja-JP" altLang="en-US" sz="800" u="none" strike="noStrike" dirty="0" smtClean="0">
                          <a:solidFill>
                            <a:schemeClr val="tx1">
                              <a:lumMod val="65000"/>
                              <a:lumOff val="35000"/>
                            </a:schemeClr>
                          </a:solidFill>
                          <a:effectLst/>
                          <a:latin typeface="+mn-ea"/>
                          <a:ea typeface="+mn-ea"/>
                        </a:rPr>
                        <a:t>、ワイドサイズ</a:t>
                      </a:r>
                      <a:r>
                        <a:rPr lang="ja-JP" altLang="en-US" sz="800" u="none" strike="noStrike" dirty="0">
                          <a:solidFill>
                            <a:schemeClr val="tx1">
                              <a:lumMod val="65000"/>
                              <a:lumOff val="35000"/>
                            </a:schemeClr>
                          </a:solidFill>
                          <a:effectLst/>
                          <a:latin typeface="+mn-ea"/>
                          <a:ea typeface="+mn-ea"/>
                        </a:rPr>
                        <a:t>の入稿を推奨としております。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PNG/50KB</a:t>
                      </a:r>
                      <a:r>
                        <a:rPr lang="ja-JP" altLang="en-US" sz="800" u="none" strike="noStrike" dirty="0" smtClean="0">
                          <a:solidFill>
                            <a:schemeClr val="tx1">
                              <a:lumMod val="65000"/>
                              <a:lumOff val="35000"/>
                            </a:schemeClr>
                          </a:solidFill>
                          <a:effectLst/>
                          <a:latin typeface="+mn-ea"/>
                          <a:ea typeface="+mn-ea"/>
                        </a:rPr>
                        <a:t>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sp>
        <p:nvSpPr>
          <p:cNvPr id="40" name="Text Box 71"/>
          <p:cNvSpPr txBox="1">
            <a:spLocks noChangeArrowheads="1"/>
          </p:cNvSpPr>
          <p:nvPr/>
        </p:nvSpPr>
        <p:spPr bwMode="auto">
          <a:xfrm>
            <a:off x="7603728" y="3516904"/>
            <a:ext cx="1999265" cy="473976"/>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smtClean="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バナー</a:t>
            </a:r>
            <a:r>
              <a:rPr lang="ja-JP" altLang="en-US" sz="800" dirty="0" smtClean="0">
                <a:solidFill>
                  <a:schemeClr val="tx1">
                    <a:lumMod val="65000"/>
                    <a:lumOff val="35000"/>
                  </a:schemeClr>
                </a:solidFill>
                <a:latin typeface="+mn-ea"/>
                <a:ea typeface="+mn-ea"/>
                <a:cs typeface="Meiryo UI" pitchFamily="50" charset="-128"/>
              </a:rPr>
              <a:t>枠</a:t>
            </a:r>
            <a:endParaRPr lang="en-US" altLang="ja-JP" sz="800" dirty="0" smtClean="0">
              <a:solidFill>
                <a:schemeClr val="tx1">
                  <a:lumMod val="65000"/>
                  <a:lumOff val="35000"/>
                </a:schemeClr>
              </a:solidFill>
              <a:latin typeface="+mn-ea"/>
              <a:ea typeface="+mn-ea"/>
              <a:cs typeface="Meiryo UI" pitchFamily="50" charset="-128"/>
            </a:endParaRPr>
          </a:p>
          <a:p>
            <a:pPr eaLnBrk="1" hangingPunct="1">
              <a:lnSpc>
                <a:spcPct val="70000"/>
              </a:lnSpc>
              <a:spcBef>
                <a:spcPct val="50000"/>
              </a:spcBef>
            </a:pPr>
            <a:r>
              <a:rPr lang="ja-JP" altLang="en-US" sz="800" dirty="0"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ea typeface="+mn-ea"/>
                <a:cs typeface="Meiryo UI" pitchFamily="50" charset="-128"/>
              </a:rPr>
              <a:t>W320×H50px</a:t>
            </a:r>
            <a:r>
              <a:rPr lang="ja-JP" altLang="en-US" sz="800" dirty="0" err="1"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rPr>
              <a:t>W640×H100px</a:t>
            </a:r>
            <a:r>
              <a:rPr lang="ja-JP" altLang="en-US" sz="800" dirty="0" err="1" smtClean="0">
                <a:solidFill>
                  <a:schemeClr val="tx1">
                    <a:lumMod val="65000"/>
                    <a:lumOff val="35000"/>
                  </a:schemeClr>
                </a:solidFill>
                <a:latin typeface="+mn-ea"/>
              </a:rPr>
              <a:t>、</a:t>
            </a:r>
            <a:endParaRPr lang="en-US" altLang="ja-JP" sz="800" dirty="0" smtClean="0">
              <a:solidFill>
                <a:schemeClr val="tx1">
                  <a:lumMod val="65000"/>
                  <a:lumOff val="35000"/>
                </a:schemeClr>
              </a:solidFill>
              <a:latin typeface="+mn-ea"/>
            </a:endParaRPr>
          </a:p>
          <a:p>
            <a:pPr eaLnBrk="1" hangingPunct="1">
              <a:lnSpc>
                <a:spcPct val="70000"/>
              </a:lnSpc>
              <a:spcBef>
                <a:spcPct val="50000"/>
              </a:spcBef>
            </a:pPr>
            <a:r>
              <a:rPr lang="ja-JP" altLang="en-US" sz="800" dirty="0" smtClean="0">
                <a:solidFill>
                  <a:schemeClr val="tx1">
                    <a:lumMod val="65000"/>
                    <a:lumOff val="35000"/>
                  </a:schemeClr>
                </a:solidFill>
                <a:latin typeface="+mn-ea"/>
              </a:rPr>
              <a:t>　</a:t>
            </a:r>
            <a:r>
              <a:rPr lang="en-US" altLang="ja-JP" sz="800" dirty="0" smtClean="0">
                <a:solidFill>
                  <a:schemeClr val="tx1">
                    <a:lumMod val="65000"/>
                    <a:lumOff val="35000"/>
                  </a:schemeClr>
                </a:solidFill>
                <a:latin typeface="+mn-ea"/>
              </a:rPr>
              <a:t>W320×H100px</a:t>
            </a:r>
            <a:r>
              <a:rPr lang="ja-JP" altLang="en-US" sz="800" dirty="0" err="1" smtClean="0">
                <a:solidFill>
                  <a:schemeClr val="tx1">
                    <a:lumMod val="65000"/>
                    <a:lumOff val="35000"/>
                  </a:schemeClr>
                </a:solidFill>
                <a:latin typeface="+mn-ea"/>
              </a:rPr>
              <a:t>、</a:t>
            </a:r>
            <a:r>
              <a:rPr lang="en-US" altLang="ja-JP" sz="800" dirty="0" smtClean="0">
                <a:solidFill>
                  <a:schemeClr val="tx1">
                    <a:lumMod val="65000"/>
                    <a:lumOff val="35000"/>
                  </a:schemeClr>
                </a:solidFill>
                <a:latin typeface="+mn-ea"/>
              </a:rPr>
              <a:t>W640×H200px</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sp>
        <p:nvSpPr>
          <p:cNvPr id="41" name="Text Box 72"/>
          <p:cNvSpPr txBox="1">
            <a:spLocks noChangeArrowheads="1"/>
          </p:cNvSpPr>
          <p:nvPr/>
        </p:nvSpPr>
        <p:spPr bwMode="auto">
          <a:xfrm>
            <a:off x="7603728" y="4702400"/>
            <a:ext cx="2024913" cy="273921"/>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smtClean="0">
                <a:solidFill>
                  <a:schemeClr val="tx1">
                    <a:lumMod val="65000"/>
                    <a:lumOff val="35000"/>
                  </a:schemeClr>
                </a:solidFill>
                <a:latin typeface="+mn-ea"/>
                <a:ea typeface="+mn-ea"/>
                <a:cs typeface="Meiryo UI" pitchFamily="50" charset="-128"/>
              </a:rPr>
              <a:t>●</a:t>
            </a:r>
            <a:r>
              <a:rPr lang="ja-JP" altLang="en-US" sz="800" dirty="0" smtClean="0">
                <a:solidFill>
                  <a:schemeClr val="tx1">
                    <a:lumMod val="65000"/>
                    <a:lumOff val="35000"/>
                  </a:schemeClr>
                </a:solidFill>
                <a:latin typeface="+mn-ea"/>
                <a:ea typeface="+mn-ea"/>
                <a:cs typeface="Meiryo UI" pitchFamily="50" charset="-128"/>
              </a:rPr>
              <a:t>レクタングル枠</a:t>
            </a:r>
            <a:r>
              <a:rPr lang="en-US" altLang="ja-JP" sz="800" dirty="0" smtClean="0">
                <a:solidFill>
                  <a:schemeClr val="tx1">
                    <a:lumMod val="65000"/>
                    <a:lumOff val="35000"/>
                  </a:schemeClr>
                </a:solidFill>
                <a:latin typeface="+mn-ea"/>
                <a:ea typeface="+mn-ea"/>
                <a:cs typeface="Meiryo UI" pitchFamily="50" charset="-128"/>
              </a:rPr>
              <a:t/>
            </a:r>
            <a:br>
              <a:rPr lang="en-US" altLang="ja-JP" sz="800" dirty="0" smtClean="0">
                <a:solidFill>
                  <a:schemeClr val="tx1">
                    <a:lumMod val="65000"/>
                    <a:lumOff val="35000"/>
                  </a:schemeClr>
                </a:solidFill>
                <a:latin typeface="+mn-ea"/>
                <a:ea typeface="+mn-ea"/>
                <a:cs typeface="Meiryo UI" pitchFamily="50" charset="-128"/>
              </a:rPr>
            </a:br>
            <a:r>
              <a:rPr lang="ja-JP" altLang="en-US" sz="800" dirty="0" smtClean="0">
                <a:solidFill>
                  <a:schemeClr val="tx1">
                    <a:lumMod val="65000"/>
                    <a:lumOff val="35000"/>
                  </a:schemeClr>
                </a:solidFill>
                <a:latin typeface="+mn-ea"/>
                <a:ea typeface="+mn-ea"/>
                <a:cs typeface="Meiryo UI" pitchFamily="50" charset="-128"/>
              </a:rPr>
              <a:t>（</a:t>
            </a:r>
            <a:r>
              <a:rPr lang="en-US" altLang="ja-JP" sz="800" dirty="0" smtClean="0">
                <a:solidFill>
                  <a:schemeClr val="tx1">
                    <a:lumMod val="65000"/>
                    <a:lumOff val="35000"/>
                  </a:schemeClr>
                </a:solidFill>
                <a:latin typeface="+mn-ea"/>
                <a:ea typeface="+mn-ea"/>
                <a:cs typeface="Meiryo UI" pitchFamily="50" charset="-128"/>
              </a:rPr>
              <a:t>W300×H250px</a:t>
            </a:r>
            <a:r>
              <a:rPr lang="ja-JP" altLang="en-US" sz="800" dirty="0" err="1" smtClean="0">
                <a:solidFill>
                  <a:schemeClr val="tx1">
                    <a:lumMod val="65000"/>
                    <a:lumOff val="35000"/>
                  </a:schemeClr>
                </a:solidFill>
                <a:latin typeface="+mn-ea"/>
                <a:ea typeface="+mn-ea"/>
                <a:cs typeface="Meiryo UI" pitchFamily="50" charset="-128"/>
              </a:rPr>
              <a:t>、</a:t>
            </a:r>
            <a:r>
              <a:rPr lang="en-US" altLang="ja-JP" sz="800" dirty="0">
                <a:solidFill>
                  <a:schemeClr val="tx1">
                    <a:lumMod val="65000"/>
                    <a:lumOff val="35000"/>
                  </a:schemeClr>
                </a:solidFill>
                <a:latin typeface="+mn-ea"/>
                <a:ea typeface="+mn-ea"/>
                <a:cs typeface="Meiryo UI" pitchFamily="50" charset="-128"/>
              </a:rPr>
              <a:t>W600×H500px</a:t>
            </a:r>
            <a:r>
              <a:rPr lang="ja-JP" altLang="en-US" sz="800" dirty="0" smtClean="0">
                <a:solidFill>
                  <a:schemeClr val="tx1">
                    <a:lumMod val="65000"/>
                    <a:lumOff val="35000"/>
                  </a:schemeClr>
                </a:solidFill>
                <a:latin typeface="+mn-ea"/>
                <a:ea typeface="+mn-ea"/>
                <a:cs typeface="Meiryo UI" pitchFamily="50" charset="-128"/>
              </a:rPr>
              <a:t>）</a:t>
            </a:r>
            <a:endParaRPr lang="ja-JP" altLang="en-US" sz="800" dirty="0">
              <a:solidFill>
                <a:schemeClr val="tx1">
                  <a:lumMod val="65000"/>
                  <a:lumOff val="35000"/>
                </a:schemeClr>
              </a:solidFill>
              <a:latin typeface="+mn-ea"/>
              <a:ea typeface="+mn-ea"/>
              <a:cs typeface="Meiryo UI" pitchFamily="50" charset="-128"/>
            </a:endParaRPr>
          </a:p>
        </p:txBody>
      </p:sp>
      <p:pic>
        <p:nvPicPr>
          <p:cNvPr id="42" name="Picture 9"/>
          <p:cNvPicPr>
            <a:picLocks noChangeAspect="1" noChangeArrowheads="1"/>
          </p:cNvPicPr>
          <p:nvPr/>
        </p:nvPicPr>
        <p:blipFill rotWithShape="1">
          <a:blip r:embed="rId5">
            <a:extLst>
              <a:ext uri="{28A0092B-C50C-407E-A947-70E740481C1C}">
                <a14:useLocalDpi xmlns:a14="http://schemas.microsoft.com/office/drawing/2010/main" val="0"/>
              </a:ext>
            </a:extLst>
          </a:blip>
          <a:srcRect b="12775"/>
          <a:stretch/>
        </p:blipFill>
        <p:spPr bwMode="auto">
          <a:xfrm>
            <a:off x="6553603" y="2312657"/>
            <a:ext cx="666507" cy="101556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43" name="AutoShape 5"/>
          <p:cNvSpPr>
            <a:spLocks noChangeArrowheads="1"/>
          </p:cNvSpPr>
          <p:nvPr/>
        </p:nvSpPr>
        <p:spPr bwMode="auto">
          <a:xfrm>
            <a:off x="8004629" y="2618769"/>
            <a:ext cx="651555" cy="495100"/>
          </a:xfrm>
          <a:prstGeom prst="can">
            <a:avLst>
              <a:gd name="adj" fmla="val 58019"/>
            </a:avLst>
          </a:prstGeom>
          <a:solidFill>
            <a:srgbClr val="00CC99"/>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sz="800">
              <a:solidFill>
                <a:schemeClr val="tx1">
                  <a:lumMod val="65000"/>
                  <a:lumOff val="35000"/>
                </a:schemeClr>
              </a:solidFill>
              <a:latin typeface="+mn-ea"/>
              <a:ea typeface="+mn-ea"/>
              <a:cs typeface="Meiryo UI" pitchFamily="50" charset="-128"/>
            </a:endParaRPr>
          </a:p>
        </p:txBody>
      </p:sp>
      <p:sp>
        <p:nvSpPr>
          <p:cNvPr id="44" name="Text Box 152"/>
          <p:cNvSpPr txBox="1">
            <a:spLocks noChangeArrowheads="1"/>
          </p:cNvSpPr>
          <p:nvPr/>
        </p:nvSpPr>
        <p:spPr bwMode="auto">
          <a:xfrm>
            <a:off x="6292144" y="2123506"/>
            <a:ext cx="1189429" cy="215444"/>
          </a:xfrm>
          <a:prstGeom prst="rect">
            <a:avLst/>
          </a:prstGeom>
          <a:noFill/>
          <a:ln>
            <a:noFill/>
          </a:ln>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800" dirty="0">
                <a:solidFill>
                  <a:schemeClr val="tx1">
                    <a:lumMod val="65000"/>
                    <a:lumOff val="35000"/>
                  </a:schemeClr>
                </a:solidFill>
                <a:latin typeface="+mn-ea"/>
                <a:ea typeface="+mn-ea"/>
                <a:cs typeface="Meiryo UI" pitchFamily="50" charset="-128"/>
              </a:rPr>
              <a:t>＠ｃｏｓｍｅ</a:t>
            </a:r>
          </a:p>
        </p:txBody>
      </p:sp>
      <p:sp>
        <p:nvSpPr>
          <p:cNvPr id="45" name="Rectangle 224"/>
          <p:cNvSpPr>
            <a:spLocks noChangeArrowheads="1"/>
          </p:cNvSpPr>
          <p:nvPr/>
        </p:nvSpPr>
        <p:spPr bwMode="auto">
          <a:xfrm>
            <a:off x="6550553" y="2511975"/>
            <a:ext cx="672606" cy="215444"/>
          </a:xfrm>
          <a:prstGeom prst="rect">
            <a:avLst/>
          </a:prstGeom>
          <a:solidFill>
            <a:srgbClr val="74BBAB">
              <a:alpha val="70000"/>
            </a:srgbClr>
          </a:solidFill>
          <a:ln>
            <a:noFill/>
          </a:ln>
          <a:effectLs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dirty="0">
                <a:solidFill>
                  <a:schemeClr val="tx1">
                    <a:lumMod val="65000"/>
                    <a:lumOff val="35000"/>
                  </a:schemeClr>
                </a:solidFill>
                <a:latin typeface="+mn-ea"/>
                <a:ea typeface="+mn-ea"/>
                <a:cs typeface="Meiryo UI" pitchFamily="50" charset="-128"/>
              </a:rPr>
              <a:t>計測タグ</a:t>
            </a:r>
          </a:p>
        </p:txBody>
      </p:sp>
      <p:sp>
        <p:nvSpPr>
          <p:cNvPr id="46" name="スマイル 8"/>
          <p:cNvSpPr>
            <a:spLocks noChangeArrowheads="1"/>
          </p:cNvSpPr>
          <p:nvPr/>
        </p:nvSpPr>
        <p:spPr bwMode="auto">
          <a:xfrm>
            <a:off x="6128422" y="2028029"/>
            <a:ext cx="426300" cy="410039"/>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47" name="スマイル 181"/>
          <p:cNvSpPr>
            <a:spLocks noChangeArrowheads="1"/>
          </p:cNvSpPr>
          <p:nvPr/>
        </p:nvSpPr>
        <p:spPr bwMode="auto">
          <a:xfrm>
            <a:off x="8082521" y="2480817"/>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48" name="スマイル 182"/>
          <p:cNvSpPr>
            <a:spLocks noChangeArrowheads="1"/>
          </p:cNvSpPr>
          <p:nvPr/>
        </p:nvSpPr>
        <p:spPr bwMode="auto">
          <a:xfrm>
            <a:off x="8316196" y="2498265"/>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49" name="スマイル 183"/>
          <p:cNvSpPr>
            <a:spLocks noChangeArrowheads="1"/>
          </p:cNvSpPr>
          <p:nvPr/>
        </p:nvSpPr>
        <p:spPr bwMode="auto">
          <a:xfrm>
            <a:off x="8340406" y="2690198"/>
            <a:ext cx="253674"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0" name="スマイル 184"/>
          <p:cNvSpPr>
            <a:spLocks noChangeArrowheads="1"/>
          </p:cNvSpPr>
          <p:nvPr/>
        </p:nvSpPr>
        <p:spPr bwMode="auto">
          <a:xfrm>
            <a:off x="8107783" y="2685836"/>
            <a:ext cx="253675"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cxnSp>
        <p:nvCxnSpPr>
          <p:cNvPr id="51" name="直線矢印コネクタ 2"/>
          <p:cNvCxnSpPr>
            <a:cxnSpLocks noChangeShapeType="1"/>
          </p:cNvCxnSpPr>
          <p:nvPr/>
        </p:nvCxnSpPr>
        <p:spPr bwMode="auto">
          <a:xfrm>
            <a:off x="7447908" y="2746489"/>
            <a:ext cx="399458" cy="2260"/>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52" name="角丸四角形吹き出し 2"/>
          <p:cNvSpPr>
            <a:spLocks noChangeArrowheads="1"/>
          </p:cNvSpPr>
          <p:nvPr/>
        </p:nvSpPr>
        <p:spPr bwMode="auto">
          <a:xfrm>
            <a:off x="7813248" y="1986453"/>
            <a:ext cx="1236352" cy="390348"/>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800" dirty="0" smtClean="0">
                <a:solidFill>
                  <a:schemeClr val="tx1">
                    <a:lumMod val="65000"/>
                    <a:lumOff val="35000"/>
                  </a:schemeClr>
                </a:solidFill>
                <a:latin typeface="+mn-ea"/>
                <a:ea typeface="+mn-ea"/>
                <a:cs typeface="Meiryo UI" pitchFamily="50" charset="-128"/>
              </a:rPr>
              <a:t>高いユーザー</a:t>
            </a:r>
            <a:endParaRPr lang="ja-JP" altLang="en-US" sz="800" dirty="0">
              <a:solidFill>
                <a:schemeClr val="tx1">
                  <a:lumMod val="65000"/>
                  <a:lumOff val="35000"/>
                </a:schemeClr>
              </a:solidFill>
              <a:latin typeface="+mn-ea"/>
              <a:ea typeface="+mn-ea"/>
              <a:cs typeface="Meiryo UI" pitchFamily="50" charset="-128"/>
            </a:endParaRPr>
          </a:p>
        </p:txBody>
      </p:sp>
      <p:sp>
        <p:nvSpPr>
          <p:cNvPr id="53" name="スマイル 8"/>
          <p:cNvSpPr>
            <a:spLocks noChangeArrowheads="1"/>
          </p:cNvSpPr>
          <p:nvPr/>
        </p:nvSpPr>
        <p:spPr bwMode="auto">
          <a:xfrm>
            <a:off x="6015881" y="3522756"/>
            <a:ext cx="427038"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54" name="スマイル 8"/>
          <p:cNvSpPr>
            <a:spLocks noChangeArrowheads="1"/>
          </p:cNvSpPr>
          <p:nvPr/>
        </p:nvSpPr>
        <p:spPr bwMode="auto">
          <a:xfrm>
            <a:off x="6022969" y="4682645"/>
            <a:ext cx="425450"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grpSp>
        <p:nvGrpSpPr>
          <p:cNvPr id="56" name="グループ化 55"/>
          <p:cNvGrpSpPr/>
          <p:nvPr/>
        </p:nvGrpSpPr>
        <p:grpSpPr>
          <a:xfrm>
            <a:off x="6464174" y="3441513"/>
            <a:ext cx="1218899" cy="1867747"/>
            <a:chOff x="8177489" y="3313852"/>
            <a:chExt cx="1218899" cy="1867747"/>
          </a:xfrm>
        </p:grpSpPr>
        <p:pic>
          <p:nvPicPr>
            <p:cNvPr id="57" name="Picture 2" descr="http://www.bannerkoubou.com/image/GKbcoVXipPCBHvE1453709837_1453709845.png"/>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8198677" y="3313852"/>
              <a:ext cx="1185011" cy="1867747"/>
            </a:xfrm>
            <a:prstGeom prst="rect">
              <a:avLst/>
            </a:prstGeom>
            <a:noFill/>
            <a:extLst>
              <a:ext uri="{909E8E84-426E-40DD-AFC4-6F175D3DCCD1}">
                <a14:hiddenFill xmlns:a14="http://schemas.microsoft.com/office/drawing/2010/main">
                  <a:solidFill>
                    <a:srgbClr val="FFFFFF"/>
                  </a:solidFill>
                </a14:hiddenFill>
              </a:ext>
            </a:extLst>
          </p:spPr>
        </p:pic>
        <p:sp>
          <p:nvSpPr>
            <p:cNvPr id="58" name="正方形/長方形 3"/>
            <p:cNvSpPr>
              <a:spLocks noChangeArrowheads="1"/>
            </p:cNvSpPr>
            <p:nvPr/>
          </p:nvSpPr>
          <p:spPr bwMode="auto">
            <a:xfrm>
              <a:off x="8177489" y="3313852"/>
              <a:ext cx="1218899" cy="415243"/>
            </a:xfrm>
            <a:prstGeom prst="rect">
              <a:avLst/>
            </a:prstGeom>
            <a:solidFill>
              <a:schemeClr val="accent4">
                <a:alpha val="80000"/>
              </a:schemeClr>
            </a:solidFill>
            <a:ln w="38100" algn="ctr">
              <a:noFill/>
              <a:round/>
              <a:headEnd/>
              <a:tailEnd/>
            </a:ln>
            <a:effec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a:latin typeface="+mn-ea"/>
                  <a:ea typeface="+mn-ea"/>
                  <a:cs typeface="Meiryo UI" pitchFamily="50" charset="-128"/>
                </a:rPr>
                <a:t>A D</a:t>
              </a:r>
              <a:endParaRPr lang="ja-JP" altLang="en-US" sz="800">
                <a:latin typeface="+mn-ea"/>
                <a:ea typeface="+mn-ea"/>
                <a:cs typeface="Meiryo UI" pitchFamily="50" charset="-128"/>
              </a:endParaRPr>
            </a:p>
          </p:txBody>
        </p:sp>
        <p:sp>
          <p:nvSpPr>
            <p:cNvPr id="59" name="正方形/長方形 42"/>
            <p:cNvSpPr>
              <a:spLocks noChangeArrowheads="1"/>
            </p:cNvSpPr>
            <p:nvPr/>
          </p:nvSpPr>
          <p:spPr bwMode="auto">
            <a:xfrm>
              <a:off x="8364287" y="4454996"/>
              <a:ext cx="853790" cy="652461"/>
            </a:xfrm>
            <a:prstGeom prst="rect">
              <a:avLst/>
            </a:prstGeom>
            <a:solidFill>
              <a:schemeClr val="accent4">
                <a:alpha val="80000"/>
              </a:schemeClr>
            </a:solidFill>
            <a:ln w="38100" algn="ctr">
              <a:no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dirty="0">
                  <a:latin typeface="+mn-ea"/>
                  <a:ea typeface="+mn-ea"/>
                  <a:cs typeface="Meiryo UI" pitchFamily="50" charset="-128"/>
                </a:rPr>
                <a:t>A D</a:t>
              </a:r>
              <a:endParaRPr lang="ja-JP" altLang="en-US" sz="800" dirty="0">
                <a:latin typeface="+mn-ea"/>
                <a:ea typeface="+mn-ea"/>
                <a:cs typeface="Meiryo UI" pitchFamily="50" charset="-128"/>
              </a:endParaRPr>
            </a:p>
          </p:txBody>
        </p:sp>
      </p:grpSp>
      <p:cxnSp>
        <p:nvCxnSpPr>
          <p:cNvPr id="60" name="直線矢印コネクタ 59"/>
          <p:cNvCxnSpPr/>
          <p:nvPr/>
        </p:nvCxnSpPr>
        <p:spPr>
          <a:xfrm>
            <a:off x="5762625" y="3727545"/>
            <a:ext cx="260344" cy="0"/>
          </a:xfrm>
          <a:prstGeom prst="straightConnector1">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grpSp>
        <p:nvGrpSpPr>
          <p:cNvPr id="61" name="グループ化 47"/>
          <p:cNvGrpSpPr>
            <a:grpSpLocks/>
          </p:cNvGrpSpPr>
          <p:nvPr/>
        </p:nvGrpSpPr>
        <p:grpSpPr bwMode="auto">
          <a:xfrm>
            <a:off x="6451202" y="4124230"/>
            <a:ext cx="1275557" cy="190500"/>
            <a:chOff x="5621664" y="6552778"/>
            <a:chExt cx="1296130" cy="237502"/>
          </a:xfrm>
        </p:grpSpPr>
        <p:sp>
          <p:nvSpPr>
            <p:cNvPr id="62" name="フリーフォーム 61"/>
            <p:cNvSpPr/>
            <p:nvPr/>
          </p:nvSpPr>
          <p:spPr>
            <a:xfrm>
              <a:off x="5621664" y="6552778"/>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sp>
          <p:nvSpPr>
            <p:cNvPr id="63" name="フリーフォーム 62"/>
            <p:cNvSpPr/>
            <p:nvPr/>
          </p:nvSpPr>
          <p:spPr>
            <a:xfrm>
              <a:off x="5634845" y="6681424"/>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4445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latin typeface="Meiryo UI" panose="020B0604030504040204" pitchFamily="50" charset="-128"/>
                <a:ea typeface="Meiryo UI" panose="020B0604030504040204" pitchFamily="50" charset="-128"/>
                <a:cs typeface="Meiryo UI" panose="020B0604030504040204" pitchFamily="50" charset="-128"/>
              </a:endParaRPr>
            </a:p>
          </p:txBody>
        </p:sp>
      </p:grpSp>
      <p:cxnSp>
        <p:nvCxnSpPr>
          <p:cNvPr id="64" name="カギ線コネクタ 63"/>
          <p:cNvCxnSpPr>
            <a:stCxn id="43" idx="3"/>
            <a:endCxn id="54" idx="2"/>
          </p:cNvCxnSpPr>
          <p:nvPr/>
        </p:nvCxnSpPr>
        <p:spPr>
          <a:xfrm rot="5400000">
            <a:off x="6289906" y="2846932"/>
            <a:ext cx="1773564" cy="2307438"/>
          </a:xfrm>
          <a:prstGeom prst="bentConnector4">
            <a:avLst>
              <a:gd name="adj1" fmla="val 14152"/>
              <a:gd name="adj2" fmla="val 109907"/>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764848896"/>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a:t>
            </a:r>
            <a:r>
              <a:rPr kumimoji="1" lang="en-US" altLang="ja-JP" dirty="0" smtClean="0"/>
              <a:t>PC</a:t>
            </a:r>
            <a:r>
              <a:rPr kumimoji="1" lang="ja-JP" altLang="en-US" dirty="0" smtClean="0"/>
              <a:t>］ネットワークオーディエンス広告</a:t>
            </a:r>
            <a:r>
              <a:rPr kumimoji="1" lang="en-US" altLang="ja-JP" dirty="0" smtClean="0"/>
              <a:t/>
            </a:r>
            <a:br>
              <a:rPr kumimoji="1" lang="en-US" altLang="ja-JP" dirty="0" smtClean="0"/>
            </a:br>
            <a:r>
              <a:rPr lang="en-US" altLang="ja-JP" dirty="0"/>
              <a:t>by</a:t>
            </a:r>
            <a:r>
              <a:rPr kumimoji="1" lang="ja-JP" altLang="en-US" dirty="0" smtClean="0"/>
              <a:t>＠ｃｏｓｍｅ＜</a:t>
            </a:r>
            <a:r>
              <a:rPr kumimoji="1" lang="en-US" altLang="ja-JP" dirty="0" smtClean="0"/>
              <a:t>CPC</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40</a:t>
            </a:fld>
            <a:endParaRPr lang="ja-JP" altLang="en-US" dirty="0"/>
          </a:p>
        </p:txBody>
      </p:sp>
      <p:sp>
        <p:nvSpPr>
          <p:cNvPr id="3" name="テキスト プレースホルダー 2"/>
          <p:cNvSpPr>
            <a:spLocks noGrp="1"/>
          </p:cNvSpPr>
          <p:nvPr>
            <p:ph type="body" sz="quarter" idx="17"/>
          </p:nvPr>
        </p:nvSpPr>
        <p:spPr>
          <a:xfrm>
            <a:off x="331200" y="1084923"/>
            <a:ext cx="4508067" cy="1132155"/>
          </a:xfrm>
        </p:spPr>
        <p:txBody>
          <a:bodyPr/>
          <a:lstStyle/>
          <a:p>
            <a:pPr algn="ctr"/>
            <a:r>
              <a:rPr lang="ja-JP" altLang="en-US" dirty="0">
                <a:solidFill>
                  <a:srgbClr val="FF5574"/>
                </a:solidFill>
              </a:rPr>
              <a:t>＠ｃｏｓｍｅ訪問オーディエンス</a:t>
            </a:r>
            <a:r>
              <a:rPr lang="ja-JP" altLang="en-US" dirty="0"/>
              <a:t>に対し、</a:t>
            </a:r>
          </a:p>
          <a:p>
            <a:pPr algn="ctr"/>
            <a:r>
              <a:rPr lang="ja-JP" altLang="en-US" dirty="0"/>
              <a:t>外部広告ネットワークで広告を配信。</a:t>
            </a:r>
          </a:p>
          <a:p>
            <a:pPr algn="ctr"/>
            <a:r>
              <a:rPr lang="ja-JP" altLang="en-US" dirty="0">
                <a:solidFill>
                  <a:srgbClr val="FF5574"/>
                </a:solidFill>
              </a:rPr>
              <a:t>クリック数保証</a:t>
            </a:r>
            <a:r>
              <a:rPr lang="ja-JP" altLang="en-US" dirty="0"/>
              <a:t>メニューですので、</a:t>
            </a:r>
          </a:p>
          <a:p>
            <a:pPr algn="ctr"/>
            <a:r>
              <a:rPr lang="ja-JP" altLang="en-US" dirty="0"/>
              <a:t>誘導数を重視する場合に</a:t>
            </a:r>
            <a:r>
              <a:rPr lang="ja-JP" altLang="en-US" dirty="0" smtClean="0"/>
              <a:t>オススメ！</a:t>
            </a:r>
            <a:endParaRPr lang="ja-JP" altLang="en-US" dirty="0"/>
          </a:p>
        </p:txBody>
      </p:sp>
      <p:sp>
        <p:nvSpPr>
          <p:cNvPr id="6" name="テキスト プレースホルダー 5"/>
          <p:cNvSpPr>
            <a:spLocks noGrp="1"/>
          </p:cNvSpPr>
          <p:nvPr>
            <p:ph type="body" sz="quarter" idx="19"/>
          </p:nvPr>
        </p:nvSpPr>
        <p:spPr>
          <a:xfrm>
            <a:off x="177544" y="5520200"/>
            <a:ext cx="4773600" cy="916642"/>
          </a:xfrm>
        </p:spPr>
        <p:txBody>
          <a:bodyPr/>
          <a:lstStyle/>
          <a:p>
            <a:r>
              <a:rPr lang="en-US" altLang="ja-JP" dirty="0"/>
              <a:t>※</a:t>
            </a:r>
            <a:r>
              <a:rPr lang="ja-JP" altLang="en-US" dirty="0"/>
              <a:t>消化日数は目安となりますので、消化日数が前後する場合がございます。</a:t>
            </a:r>
          </a:p>
          <a:p>
            <a:r>
              <a:rPr lang="en-US" altLang="ja-JP" dirty="0"/>
              <a:t>※</a:t>
            </a:r>
            <a:r>
              <a:rPr lang="ja-JP" altLang="en-US" dirty="0"/>
              <a:t>消化期間（掲載期間）のご相談はお受け致します。</a:t>
            </a:r>
          </a:p>
          <a:p>
            <a:r>
              <a:rPr lang="en-US" altLang="ja-JP" dirty="0"/>
              <a:t>※</a:t>
            </a:r>
            <a:r>
              <a:rPr lang="ja-JP" altLang="en-US" dirty="0"/>
              <a:t>原稿規定詳細は、別紙レギュレーションを必ずご参照ください。</a:t>
            </a:r>
            <a:endParaRPr kumimoji="1" lang="ja-JP" altLang="en-US" dirty="0"/>
          </a:p>
        </p:txBody>
      </p:sp>
      <p:sp>
        <p:nvSpPr>
          <p:cNvPr id="40" name="テキスト プレースホルダー 39"/>
          <p:cNvSpPr>
            <a:spLocks noGrp="1"/>
          </p:cNvSpPr>
          <p:nvPr>
            <p:ph type="body" sz="quarter" idx="20"/>
          </p:nvPr>
        </p:nvSpPr>
        <p:spPr>
          <a:xfrm>
            <a:off x="5158451" y="1042988"/>
            <a:ext cx="4450687" cy="4403070"/>
          </a:xfrm>
        </p:spPr>
        <p:txBody>
          <a:bodyPr/>
          <a:lstStyle/>
          <a:p>
            <a:pPr>
              <a:lnSpc>
                <a:spcPct val="200000"/>
              </a:lnSpc>
            </a:pPr>
            <a:r>
              <a:rPr lang="en-US" altLang="ja-JP" dirty="0"/>
              <a:t>【</a:t>
            </a:r>
            <a:r>
              <a:rPr lang="ja-JP" altLang="en-US" dirty="0"/>
              <a:t>外部ネットワーク</a:t>
            </a:r>
            <a:r>
              <a:rPr lang="en-US" altLang="ja-JP" dirty="0" smtClean="0"/>
              <a:t>】</a:t>
            </a:r>
            <a:endParaRPr lang="en-US" altLang="ja-JP" dirty="0"/>
          </a:p>
        </p:txBody>
      </p:sp>
      <p:sp>
        <p:nvSpPr>
          <p:cNvPr id="41" name="テキスト プレースホルダー 40"/>
          <p:cNvSpPr>
            <a:spLocks noGrp="1"/>
          </p:cNvSpPr>
          <p:nvPr>
            <p:ph type="body" sz="quarter" idx="21"/>
          </p:nvPr>
        </p:nvSpPr>
        <p:spPr>
          <a:xfrm>
            <a:off x="4953000" y="5520200"/>
            <a:ext cx="4772945" cy="916641"/>
          </a:xfrm>
        </p:spPr>
        <p:txBody>
          <a:bodyPr/>
          <a:lstStyle/>
          <a:p>
            <a:r>
              <a:rPr lang="ja-JP" altLang="en-US" dirty="0"/>
              <a:t>注意事項</a:t>
            </a:r>
          </a:p>
          <a:p>
            <a:pPr lvl="1"/>
            <a:r>
              <a:rPr lang="ja-JP" altLang="en-US" dirty="0"/>
              <a:t>入稿期限は掲載開始日の</a:t>
            </a:r>
            <a:r>
              <a:rPr lang="en-US" altLang="ja-JP" dirty="0"/>
              <a:t>7</a:t>
            </a:r>
            <a:r>
              <a:rPr lang="ja-JP" altLang="en-US" dirty="0"/>
              <a:t>営業日前</a:t>
            </a:r>
            <a:r>
              <a:rPr lang="en-US" altLang="ja-JP" dirty="0"/>
              <a:t>17</a:t>
            </a:r>
            <a:r>
              <a:rPr lang="ja-JP" altLang="en-US" dirty="0"/>
              <a:t>時迄です。</a:t>
            </a:r>
          </a:p>
          <a:p>
            <a:pPr lvl="1"/>
            <a:r>
              <a:rPr lang="ja-JP" altLang="en-US" dirty="0"/>
              <a:t>株式会社アイスタイルの掲載基準にそぐわない内容の原稿は修正して頂く場合がございます。</a:t>
            </a:r>
          </a:p>
          <a:p>
            <a:pPr lvl="1"/>
            <a:r>
              <a:rPr lang="ja-JP" altLang="en-US" dirty="0"/>
              <a:t>配信の内容に関して、デイリー予算上限、終了日、配信先指定、フリークエンシーなどは、ご要望としてお受けいたしますが、保障はいたしません。</a:t>
            </a:r>
            <a:endParaRPr kumimoji="1" lang="ja-JP" altLang="en-US" dirty="0"/>
          </a:p>
        </p:txBody>
      </p:sp>
      <p:graphicFrame>
        <p:nvGraphicFramePr>
          <p:cNvPr id="39" name="表 38"/>
          <p:cNvGraphicFramePr>
            <a:graphicFrameLocks noGrp="1"/>
          </p:cNvGraphicFramePr>
          <p:nvPr>
            <p:extLst>
              <p:ext uri="{D42A27DB-BD31-4B8C-83A1-F6EECF244321}">
                <p14:modId xmlns:p14="http://schemas.microsoft.com/office/powerpoint/2010/main" val="2189678122"/>
              </p:ext>
            </p:extLst>
          </p:nvPr>
        </p:nvGraphicFramePr>
        <p:xfrm>
          <a:off x="276225" y="2615700"/>
          <a:ext cx="4657317" cy="1114425"/>
        </p:xfrm>
        <a:graphic>
          <a:graphicData uri="http://schemas.openxmlformats.org/drawingml/2006/table">
            <a:tbl>
              <a:tblPr>
                <a:tableStyleId>{2D5ABB26-0587-4C30-8999-92F81FD0307C}</a:tableStyleId>
              </a:tblPr>
              <a:tblGrid>
                <a:gridCol w="1534145"/>
                <a:gridCol w="410356"/>
                <a:gridCol w="167240"/>
                <a:gridCol w="284927"/>
                <a:gridCol w="237220"/>
                <a:gridCol w="410357"/>
                <a:gridCol w="743719"/>
                <a:gridCol w="185930"/>
                <a:gridCol w="683423"/>
              </a:tblGrid>
              <a:tr h="166207">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b="0" i="0" u="none" strike="noStrike" dirty="0" smtClean="0">
                          <a:solidFill>
                            <a:schemeClr val="tx1">
                              <a:lumMod val="65000"/>
                              <a:lumOff val="35000"/>
                            </a:schemeClr>
                          </a:solidFill>
                          <a:effectLst/>
                          <a:latin typeface="+mn-ea"/>
                          <a:ea typeface="+mn-ea"/>
                          <a:cs typeface="+mn-cs"/>
                        </a:rPr>
                        <a:t>クリック数</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ja-JP" altLang="en-US" sz="800" u="none" strike="noStrike" dirty="0" smtClean="0">
                          <a:solidFill>
                            <a:schemeClr val="tx1">
                              <a:lumMod val="65000"/>
                              <a:lumOff val="35000"/>
                            </a:schemeClr>
                          </a:solidFill>
                          <a:effectLst/>
                          <a:latin typeface="+mn-ea"/>
                          <a:ea typeface="+mn-ea"/>
                        </a:rPr>
                        <a:t>クリック単価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fontAlgn="ctr"/>
                      <a:r>
                        <a:rPr lang="ja-JP" altLang="en-US" sz="800" u="none" strike="noStrike" dirty="0" smtClean="0">
                          <a:solidFill>
                            <a:schemeClr val="tx1">
                              <a:lumMod val="65000"/>
                              <a:lumOff val="35000"/>
                            </a:schemeClr>
                          </a:solidFill>
                          <a:effectLst/>
                          <a:latin typeface="+mn-ea"/>
                          <a:ea typeface="+mn-ea"/>
                        </a:rPr>
                        <a:t>消化目安</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62510">
                <a:tc rowSpan="5">
                  <a:txBody>
                    <a:bodyPr/>
                    <a:lstStyle/>
                    <a:p>
                      <a:pPr algn="ctr" fontAlgn="ctr"/>
                      <a:r>
                        <a:rPr lang="ja-JP" altLang="en-US" sz="800" u="none" strike="noStrike" dirty="0" smtClean="0">
                          <a:solidFill>
                            <a:schemeClr val="tx1">
                              <a:lumMod val="65000"/>
                              <a:lumOff val="35000"/>
                            </a:schemeClr>
                          </a:solidFill>
                          <a:effectLst/>
                          <a:latin typeface="+mn-ea"/>
                          <a:ea typeface="+mn-ea"/>
                        </a:rPr>
                        <a:t>ネットワーク オーディエンス</a:t>
                      </a:r>
                      <a:endParaRPr lang="en-US" altLang="ja-JP" sz="800" u="none" strike="noStrike" dirty="0" smtClean="0">
                        <a:solidFill>
                          <a:schemeClr val="tx1">
                            <a:lumMod val="65000"/>
                            <a:lumOff val="35000"/>
                          </a:schemeClr>
                        </a:solidFill>
                        <a:effectLst/>
                        <a:latin typeface="+mn-ea"/>
                        <a:ea typeface="+mn-ea"/>
                      </a:endParaRPr>
                    </a:p>
                    <a:p>
                      <a:pPr algn="ctr" fontAlgn="ctr"/>
                      <a:r>
                        <a:rPr lang="ja-JP" altLang="en-US" sz="800" u="none" strike="noStrike" dirty="0" smtClean="0">
                          <a:solidFill>
                            <a:schemeClr val="tx1">
                              <a:lumMod val="65000"/>
                              <a:lumOff val="35000"/>
                            </a:schemeClr>
                          </a:solidFill>
                          <a:effectLst/>
                          <a:latin typeface="+mn-ea"/>
                          <a:ea typeface="+mn-ea"/>
                        </a:rPr>
                        <a:t>広告 </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u="none" strike="noStrike" dirty="0" smtClean="0">
                          <a:solidFill>
                            <a:schemeClr val="tx1">
                              <a:lumMod val="65000"/>
                              <a:lumOff val="35000"/>
                            </a:schemeClr>
                          </a:solidFill>
                          <a:effectLst/>
                          <a:latin typeface="+mn-ea"/>
                          <a:ea typeface="+mn-ea"/>
                        </a:rPr>
                        <a:t>by</a:t>
                      </a:r>
                      <a:r>
                        <a:rPr lang="ja-JP" altLang="en-US" sz="800" u="none" strike="noStrike" dirty="0" smtClean="0">
                          <a:solidFill>
                            <a:schemeClr val="tx1">
                              <a:lumMod val="65000"/>
                              <a:lumOff val="35000"/>
                            </a:schemeClr>
                          </a:solidFill>
                          <a:effectLst/>
                          <a:latin typeface="+mn-ea"/>
                          <a:ea typeface="+mn-ea"/>
                        </a:rPr>
                        <a:t>＠ｃｏｓｍｅ ＜</a:t>
                      </a:r>
                      <a:r>
                        <a:rPr lang="en-US" altLang="ja-JP" sz="800" u="none" strike="noStrike" dirty="0" smtClean="0">
                          <a:solidFill>
                            <a:schemeClr val="tx1">
                              <a:lumMod val="65000"/>
                              <a:lumOff val="35000"/>
                            </a:schemeClr>
                          </a:solidFill>
                          <a:effectLst/>
                          <a:latin typeface="+mn-ea"/>
                          <a:ea typeface="+mn-ea"/>
                        </a:rPr>
                        <a:t>CPC</a:t>
                      </a:r>
                      <a:r>
                        <a:rPr lang="ja-JP" altLang="en-US" sz="800" u="none" strike="noStrike" dirty="0" smtClean="0">
                          <a:solidFill>
                            <a:schemeClr val="tx1">
                              <a:lumMod val="65000"/>
                              <a:lumOff val="35000"/>
                            </a:schemeClr>
                          </a:solidFill>
                          <a:effectLst/>
                          <a:latin typeface="+mn-ea"/>
                          <a:ea typeface="+mn-ea"/>
                        </a:rPr>
                        <a:t>＞　</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click</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250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¥250,000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click</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240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¥480,000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3,000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click</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235</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¥705,000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5,000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smtClean="0">
                          <a:solidFill>
                            <a:schemeClr val="tx1">
                              <a:lumMod val="65000"/>
                              <a:lumOff val="35000"/>
                            </a:schemeClr>
                          </a:solidFill>
                          <a:effectLst/>
                          <a:latin typeface="+mn-ea"/>
                          <a:ea typeface="+mn-ea"/>
                        </a:rPr>
                        <a:t>click</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230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¥1,150,000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42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click</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220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¥2,200,000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5</a:t>
                      </a:r>
                      <a:r>
                        <a:rPr lang="ja-JP" altLang="en-US" sz="800" u="none" strike="noStrike" dirty="0" smtClean="0">
                          <a:solidFill>
                            <a:schemeClr val="tx1">
                              <a:lumMod val="65000"/>
                              <a:lumOff val="35000"/>
                            </a:schemeClr>
                          </a:solidFill>
                          <a:effectLst/>
                          <a:latin typeface="+mn-ea"/>
                          <a:ea typeface="+mn-ea"/>
                        </a:rPr>
                        <a:t>～８週間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6" marR="9526" marT="9548"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sp>
        <p:nvSpPr>
          <p:cNvPr id="48" name="テキスト ボックス 2"/>
          <p:cNvSpPr txBox="1">
            <a:spLocks noChangeArrowheads="1"/>
          </p:cNvSpPr>
          <p:nvPr/>
        </p:nvSpPr>
        <p:spPr bwMode="auto">
          <a:xfrm>
            <a:off x="5419725" y="1529700"/>
            <a:ext cx="399097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20000"/>
              </a:spcBef>
            </a:pPr>
            <a:r>
              <a:rPr lang="ja-JP" altLang="en-US" sz="1200" b="1" dirty="0">
                <a:solidFill>
                  <a:schemeClr val="tx1">
                    <a:lumMod val="65000"/>
                    <a:lumOff val="35000"/>
                  </a:schemeClr>
                </a:solidFill>
                <a:latin typeface="+mn-ea"/>
                <a:ea typeface="+mn-ea"/>
                <a:cs typeface="Meiryo UI" pitchFamily="50" charset="-128"/>
              </a:rPr>
              <a:t>＠</a:t>
            </a:r>
            <a:r>
              <a:rPr lang="en-US" altLang="ja-JP" sz="1200" b="1" dirty="0" err="1">
                <a:solidFill>
                  <a:schemeClr val="tx1">
                    <a:lumMod val="65000"/>
                    <a:lumOff val="35000"/>
                  </a:schemeClr>
                </a:solidFill>
                <a:latin typeface="+mn-ea"/>
                <a:ea typeface="+mn-ea"/>
                <a:cs typeface="Meiryo UI" pitchFamily="50" charset="-128"/>
              </a:rPr>
              <a:t>cosme</a:t>
            </a:r>
            <a:r>
              <a:rPr lang="ja-JP" altLang="en-US" sz="1200" b="1" dirty="0">
                <a:solidFill>
                  <a:schemeClr val="tx1">
                    <a:lumMod val="65000"/>
                    <a:lumOff val="35000"/>
                  </a:schemeClr>
                </a:solidFill>
                <a:latin typeface="+mn-ea"/>
                <a:ea typeface="+mn-ea"/>
                <a:cs typeface="Meiryo UI" pitchFamily="50" charset="-128"/>
              </a:rPr>
              <a:t>来訪オーディエンスに対し、</a:t>
            </a:r>
            <a:endParaRPr lang="en-US" altLang="ja-JP" sz="1200" b="1" dirty="0">
              <a:solidFill>
                <a:schemeClr val="tx1">
                  <a:lumMod val="65000"/>
                  <a:lumOff val="35000"/>
                </a:schemeClr>
              </a:solidFill>
              <a:latin typeface="+mn-ea"/>
              <a:ea typeface="+mn-ea"/>
              <a:cs typeface="Meiryo UI" pitchFamily="50" charset="-128"/>
            </a:endParaRPr>
          </a:p>
          <a:p>
            <a:pPr algn="ctr" eaLnBrk="1" hangingPunct="1">
              <a:spcBef>
                <a:spcPct val="20000"/>
              </a:spcBef>
            </a:pPr>
            <a:r>
              <a:rPr lang="ja-JP" altLang="en-US" sz="1200" b="1" dirty="0">
                <a:solidFill>
                  <a:schemeClr val="tx1">
                    <a:lumMod val="65000"/>
                    <a:lumOff val="35000"/>
                  </a:schemeClr>
                </a:solidFill>
                <a:latin typeface="+mn-ea"/>
                <a:ea typeface="+mn-ea"/>
                <a:cs typeface="Meiryo UI" pitchFamily="50" charset="-128"/>
              </a:rPr>
              <a:t>外ネットワークで広告掲載。</a:t>
            </a:r>
            <a:endParaRPr lang="en-US" altLang="ja-JP" sz="1200" b="1" dirty="0">
              <a:solidFill>
                <a:schemeClr val="tx1">
                  <a:lumMod val="65000"/>
                  <a:lumOff val="35000"/>
                </a:schemeClr>
              </a:solidFill>
              <a:latin typeface="+mn-ea"/>
              <a:ea typeface="+mn-ea"/>
              <a:cs typeface="Meiryo UI" pitchFamily="50" charset="-128"/>
            </a:endParaRPr>
          </a:p>
        </p:txBody>
      </p:sp>
      <p:sp>
        <p:nvSpPr>
          <p:cNvPr id="52" name="Text Box 152"/>
          <p:cNvSpPr txBox="1">
            <a:spLocks noChangeArrowheads="1"/>
          </p:cNvSpPr>
          <p:nvPr/>
        </p:nvSpPr>
        <p:spPr bwMode="auto">
          <a:xfrm>
            <a:off x="6292149" y="2160585"/>
            <a:ext cx="1189430" cy="215444"/>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800">
                <a:solidFill>
                  <a:schemeClr val="tx1">
                    <a:lumMod val="65000"/>
                    <a:lumOff val="35000"/>
                  </a:schemeClr>
                </a:solidFill>
                <a:latin typeface="+mn-ea"/>
                <a:ea typeface="+mn-ea"/>
                <a:cs typeface="Meiryo UI" pitchFamily="50" charset="-128"/>
              </a:rPr>
              <a:t>＠ｃｏｓｍｅ</a:t>
            </a:r>
          </a:p>
        </p:txBody>
      </p:sp>
      <p:graphicFrame>
        <p:nvGraphicFramePr>
          <p:cNvPr id="65" name="表 64"/>
          <p:cNvGraphicFramePr>
            <a:graphicFrameLocks noGrp="1"/>
          </p:cNvGraphicFramePr>
          <p:nvPr>
            <p:extLst>
              <p:ext uri="{D42A27DB-BD31-4B8C-83A1-F6EECF244321}">
                <p14:modId xmlns:p14="http://schemas.microsoft.com/office/powerpoint/2010/main" val="3315801355"/>
              </p:ext>
            </p:extLst>
          </p:nvPr>
        </p:nvGraphicFramePr>
        <p:xfrm>
          <a:off x="331200" y="3776555"/>
          <a:ext cx="4255170" cy="1238250"/>
        </p:xfrm>
        <a:graphic>
          <a:graphicData uri="http://schemas.openxmlformats.org/drawingml/2006/table">
            <a:tbl>
              <a:tblPr>
                <a:tableStyleId>{2D5ABB26-0587-4C30-8999-92F81FD0307C}</a:tableStyleId>
              </a:tblPr>
              <a:tblGrid>
                <a:gridCol w="561975"/>
                <a:gridCol w="3693195"/>
              </a:tblGrid>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ネットワーク広告</a:t>
                      </a:r>
                      <a:r>
                        <a:rPr lang="ja-JP" altLang="en-US" sz="800" u="none" strike="noStrike" dirty="0" smtClean="0">
                          <a:solidFill>
                            <a:schemeClr val="tx1">
                              <a:lumMod val="65000"/>
                              <a:lumOff val="35000"/>
                            </a:schemeClr>
                          </a:solidFill>
                          <a:effectLst/>
                          <a:latin typeface="+mn-ea"/>
                          <a:ea typeface="+mn-ea"/>
                        </a:rPr>
                        <a:t>各掲載面　</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＠ｃｏｓｍｅには</a:t>
                      </a:r>
                      <a:r>
                        <a:rPr lang="ja-JP" altLang="en-US" sz="800" u="none" strike="noStrike" dirty="0">
                          <a:solidFill>
                            <a:schemeClr val="tx1">
                              <a:lumMod val="65000"/>
                              <a:lumOff val="35000"/>
                            </a:schemeClr>
                          </a:solidFill>
                          <a:effectLst/>
                          <a:latin typeface="+mn-ea"/>
                          <a:ea typeface="+mn-ea"/>
                        </a:rPr>
                        <a:t>掲載</a:t>
                      </a:r>
                      <a:r>
                        <a:rPr lang="ja-JP" altLang="en-US" sz="800" u="none" strike="noStrike" dirty="0" smtClean="0">
                          <a:solidFill>
                            <a:schemeClr val="tx1">
                              <a:lumMod val="65000"/>
                              <a:lumOff val="35000"/>
                            </a:schemeClr>
                          </a:solidFill>
                          <a:effectLst/>
                          <a:latin typeface="+mn-ea"/>
                          <a:ea typeface="+mn-ea"/>
                        </a:rPr>
                        <a:t>されません</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a:solidFill>
                            <a:schemeClr val="tx1">
                              <a:lumMod val="65000"/>
                              <a:lumOff val="35000"/>
                            </a:schemeClr>
                          </a:solidFill>
                          <a:effectLst/>
                          <a:latin typeface="+mn-ea"/>
                          <a:ea typeface="+mn-ea"/>
                        </a:rPr>
                        <a:t>弊社営業日の月火水木曜日</a:t>
                      </a:r>
                      <a:r>
                        <a:rPr lang="en-US" altLang="ja-JP" sz="800" u="none" strike="noStrike">
                          <a:solidFill>
                            <a:schemeClr val="tx1">
                              <a:lumMod val="65000"/>
                              <a:lumOff val="35000"/>
                            </a:schemeClr>
                          </a:solidFill>
                          <a:effectLst/>
                          <a:latin typeface="+mn-ea"/>
                          <a:ea typeface="+mn-ea"/>
                        </a:rPr>
                        <a:t>/2</a:t>
                      </a:r>
                      <a:r>
                        <a:rPr lang="ja-JP" altLang="en-US" sz="800" u="none" strike="noStrike">
                          <a:solidFill>
                            <a:schemeClr val="tx1">
                              <a:lumMod val="65000"/>
                              <a:lumOff val="35000"/>
                            </a:schemeClr>
                          </a:solidFill>
                          <a:effectLst/>
                          <a:latin typeface="+mn-ea"/>
                          <a:ea typeface="+mn-ea"/>
                        </a:rPr>
                        <a:t>週間～（</a:t>
                      </a:r>
                      <a:r>
                        <a:rPr lang="en-US" sz="800" u="none" strike="noStrike">
                          <a:solidFill>
                            <a:schemeClr val="tx1">
                              <a:lumMod val="65000"/>
                              <a:lumOff val="35000"/>
                            </a:schemeClr>
                          </a:solidFill>
                          <a:effectLst/>
                          <a:latin typeface="+mn-ea"/>
                          <a:ea typeface="+mn-ea"/>
                        </a:rPr>
                        <a:t>click</a:t>
                      </a:r>
                      <a:r>
                        <a:rPr lang="ja-JP" altLang="en-US" sz="800" u="none" strike="noStrike">
                          <a:solidFill>
                            <a:schemeClr val="tx1">
                              <a:lumMod val="65000"/>
                              <a:lumOff val="35000"/>
                            </a:schemeClr>
                          </a:solidFill>
                          <a:effectLst/>
                          <a:latin typeface="+mn-ea"/>
                          <a:ea typeface="+mn-ea"/>
                        </a:rPr>
                        <a:t>消化次第掲載終了）</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a:solidFill>
                            <a:schemeClr val="tx1">
                              <a:lumMod val="65000"/>
                              <a:lumOff val="35000"/>
                            </a:schemeClr>
                          </a:solidFill>
                          <a:effectLst/>
                          <a:latin typeface="+mn-ea"/>
                          <a:ea typeface="+mn-ea"/>
                        </a:rPr>
                        <a:t>0.06</a:t>
                      </a:r>
                      <a:r>
                        <a:rPr lang="ja-JP" altLang="en-US" sz="800" u="none" strike="noStrike">
                          <a:solidFill>
                            <a:schemeClr val="tx1">
                              <a:lumMod val="65000"/>
                              <a:lumOff val="35000"/>
                            </a:schemeClr>
                          </a:solidFill>
                          <a:effectLst/>
                          <a:latin typeface="+mn-ea"/>
                          <a:ea typeface="+mn-ea"/>
                        </a:rPr>
                        <a:t>％～</a:t>
                      </a:r>
                      <a:r>
                        <a:rPr lang="en-US" altLang="ja-JP" sz="800" u="none" strike="noStrike">
                          <a:solidFill>
                            <a:schemeClr val="tx1">
                              <a:lumMod val="65000"/>
                              <a:lumOff val="35000"/>
                            </a:schemeClr>
                          </a:solidFill>
                          <a:effectLst/>
                          <a:latin typeface="+mn-ea"/>
                          <a:ea typeface="+mn-ea"/>
                        </a:rPr>
                        <a:t>0.12</a:t>
                      </a: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a:solidFill>
                            <a:schemeClr val="tx1">
                              <a:lumMod val="65000"/>
                              <a:lumOff val="35000"/>
                            </a:schemeClr>
                          </a:solidFill>
                          <a:effectLst/>
                          <a:latin typeface="+mn-ea"/>
                          <a:ea typeface="+mn-ea"/>
                        </a:rPr>
                        <a:t>仕様</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a:solidFill>
                            <a:schemeClr val="tx1">
                              <a:lumMod val="65000"/>
                              <a:lumOff val="35000"/>
                            </a:schemeClr>
                          </a:solidFill>
                          <a:effectLst/>
                          <a:latin typeface="+mn-ea"/>
                          <a:ea typeface="+mn-ea"/>
                        </a:rPr>
                        <a:t>【</a:t>
                      </a:r>
                      <a:r>
                        <a:rPr lang="ja-JP" altLang="en-US" sz="800" u="none" strike="noStrike">
                          <a:solidFill>
                            <a:schemeClr val="tx1">
                              <a:lumMod val="65000"/>
                              <a:lumOff val="35000"/>
                            </a:schemeClr>
                          </a:solidFill>
                          <a:effectLst/>
                          <a:latin typeface="+mn-ea"/>
                          <a:ea typeface="+mn-ea"/>
                        </a:rPr>
                        <a:t>必須</a:t>
                      </a:r>
                      <a:r>
                        <a:rPr lang="en-US" altLang="ja-JP" sz="800" u="none" strike="noStrike">
                          <a:solidFill>
                            <a:schemeClr val="tx1">
                              <a:lumMod val="65000"/>
                              <a:lumOff val="35000"/>
                            </a:schemeClr>
                          </a:solidFill>
                          <a:effectLst/>
                          <a:latin typeface="+mn-ea"/>
                          <a:ea typeface="+mn-ea"/>
                        </a:rPr>
                        <a:t>】</a:t>
                      </a:r>
                      <a:r>
                        <a:rPr lang="en-US" sz="800" u="none" strike="noStrike">
                          <a:solidFill>
                            <a:schemeClr val="tx1">
                              <a:lumMod val="65000"/>
                              <a:lumOff val="35000"/>
                            </a:schemeClr>
                          </a:solidFill>
                          <a:effectLst/>
                          <a:latin typeface="+mn-ea"/>
                          <a:ea typeface="+mn-ea"/>
                        </a:rPr>
                        <a:t>W300×H250px、W728×H90px、</a:t>
                      </a:r>
                      <a:endParaRPr lang="en-US" sz="800" b="0" i="0" u="none" strike="noStrike">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a:solidFill>
                            <a:schemeClr val="tx1">
                              <a:lumMod val="65000"/>
                              <a:lumOff val="35000"/>
                            </a:schemeClr>
                          </a:solidFill>
                          <a:effectLst/>
                          <a:latin typeface="+mn-ea"/>
                          <a:ea typeface="+mn-ea"/>
                        </a:rPr>
                        <a:t>【</a:t>
                      </a:r>
                      <a:r>
                        <a:rPr lang="ja-JP" altLang="en-US" sz="800" u="none" strike="noStrike">
                          <a:solidFill>
                            <a:schemeClr val="tx1">
                              <a:lumMod val="65000"/>
                              <a:lumOff val="35000"/>
                            </a:schemeClr>
                          </a:solidFill>
                          <a:effectLst/>
                          <a:latin typeface="+mn-ea"/>
                          <a:ea typeface="+mn-ea"/>
                        </a:rPr>
                        <a:t>任意</a:t>
                      </a:r>
                      <a:r>
                        <a:rPr lang="en-US" altLang="ja-JP" sz="800" u="none" strike="noStrike">
                          <a:solidFill>
                            <a:schemeClr val="tx1">
                              <a:lumMod val="65000"/>
                              <a:lumOff val="35000"/>
                            </a:schemeClr>
                          </a:solidFill>
                          <a:effectLst/>
                          <a:latin typeface="+mn-ea"/>
                          <a:ea typeface="+mn-ea"/>
                        </a:rPr>
                        <a:t>】</a:t>
                      </a:r>
                      <a:r>
                        <a:rPr lang="en-US" sz="800" u="none" strike="noStrike">
                          <a:solidFill>
                            <a:schemeClr val="tx1">
                              <a:lumMod val="65000"/>
                              <a:lumOff val="35000"/>
                            </a:schemeClr>
                          </a:solidFill>
                          <a:effectLst/>
                          <a:latin typeface="+mn-ea"/>
                          <a:ea typeface="+mn-ea"/>
                        </a:rPr>
                        <a:t>W468×H60px、W336×H280px、W160×H600px、</a:t>
                      </a:r>
                      <a:endParaRPr lang="en-US" sz="800" b="0" i="0" u="none" strike="noStrike">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a:solidFill>
                            <a:schemeClr val="tx1">
                              <a:lumMod val="65000"/>
                              <a:lumOff val="35000"/>
                            </a:schemeClr>
                          </a:solidFill>
                          <a:effectLst/>
                          <a:latin typeface="+mn-ea"/>
                          <a:ea typeface="+mn-ea"/>
                        </a:rPr>
                        <a:t>※</a:t>
                      </a:r>
                      <a:r>
                        <a:rPr lang="ja-JP" altLang="en-US" sz="800" u="none" strike="noStrike">
                          <a:solidFill>
                            <a:schemeClr val="tx1">
                              <a:lumMod val="65000"/>
                              <a:lumOff val="35000"/>
                            </a:schemeClr>
                          </a:solidFill>
                          <a:effectLst/>
                          <a:latin typeface="+mn-ea"/>
                          <a:ea typeface="+mn-ea"/>
                        </a:rPr>
                        <a:t>広告効果の観点より、全サイズの入稿を推奨としております。</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PNG/50KB</a:t>
                      </a:r>
                      <a:r>
                        <a:rPr lang="ja-JP" altLang="en-US" sz="800" u="none" strike="noStrike" dirty="0" smtClean="0">
                          <a:solidFill>
                            <a:schemeClr val="tx1">
                              <a:lumMod val="65000"/>
                              <a:lumOff val="35000"/>
                            </a:schemeClr>
                          </a:solidFill>
                          <a:effectLst/>
                          <a:latin typeface="+mn-ea"/>
                          <a:ea typeface="+mn-ea"/>
                        </a:rPr>
                        <a:t>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grpSp>
        <p:nvGrpSpPr>
          <p:cNvPr id="35" name="グループ化 34"/>
          <p:cNvGrpSpPr/>
          <p:nvPr/>
        </p:nvGrpSpPr>
        <p:grpSpPr>
          <a:xfrm>
            <a:off x="8483689" y="-63500"/>
            <a:ext cx="1257211" cy="1077800"/>
            <a:chOff x="8483689" y="-63500"/>
            <a:chExt cx="1257211" cy="1077800"/>
          </a:xfrm>
        </p:grpSpPr>
        <p:pic>
          <p:nvPicPr>
            <p:cNvPr id="36" name="図 3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3689" y="-63500"/>
              <a:ext cx="900000" cy="900000"/>
            </a:xfrm>
            <a:prstGeom prst="rect">
              <a:avLst/>
            </a:prstGeom>
          </p:spPr>
        </p:pic>
        <p:pic>
          <p:nvPicPr>
            <p:cNvPr id="37" name="図 3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38" name="図 1"/>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6261100" y="3379929"/>
            <a:ext cx="249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正方形/長方形 3"/>
          <p:cNvSpPr>
            <a:spLocks noChangeArrowheads="1"/>
          </p:cNvSpPr>
          <p:nvPr/>
        </p:nvSpPr>
        <p:spPr bwMode="auto">
          <a:xfrm>
            <a:off x="6884988" y="3387867"/>
            <a:ext cx="1871662" cy="215900"/>
          </a:xfrm>
          <a:prstGeom prst="rect">
            <a:avLst/>
          </a:prstGeom>
          <a:solidFill>
            <a:srgbClr val="FF0000">
              <a:alpha val="80000"/>
            </a:srgbClr>
          </a:solidFill>
          <a:ln w="38100" algn="ctr">
            <a:solidFill>
              <a:schemeClr val="accent2">
                <a:lumMod val="75000"/>
              </a:schemeClr>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b="1" dirty="0">
                <a:solidFill>
                  <a:schemeClr val="bg1"/>
                </a:solidFill>
                <a:latin typeface="+mn-ea"/>
                <a:ea typeface="+mn-ea"/>
                <a:cs typeface="Meiryo UI" pitchFamily="50" charset="-128"/>
              </a:rPr>
              <a:t>A D</a:t>
            </a:r>
            <a:endParaRPr lang="ja-JP" altLang="en-US" sz="800" b="1" dirty="0">
              <a:solidFill>
                <a:schemeClr val="bg1"/>
              </a:solidFill>
              <a:latin typeface="+mn-ea"/>
              <a:ea typeface="+mn-ea"/>
              <a:cs typeface="Meiryo UI" pitchFamily="50" charset="-128"/>
            </a:endParaRPr>
          </a:p>
        </p:txBody>
      </p:sp>
      <p:pic>
        <p:nvPicPr>
          <p:cNvPr id="66" name="図 5"/>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6284913" y="4294329"/>
            <a:ext cx="247173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7" name="正方形/長方形 42"/>
          <p:cNvSpPr>
            <a:spLocks noChangeArrowheads="1"/>
          </p:cNvSpPr>
          <p:nvPr/>
        </p:nvSpPr>
        <p:spPr bwMode="auto">
          <a:xfrm>
            <a:off x="7986713" y="4756292"/>
            <a:ext cx="769937" cy="633412"/>
          </a:xfrm>
          <a:prstGeom prst="rect">
            <a:avLst/>
          </a:prstGeom>
          <a:solidFill>
            <a:srgbClr val="FF0000">
              <a:alpha val="80000"/>
            </a:srgbClr>
          </a:solidFill>
          <a:ln w="38100" algn="ctr">
            <a:solidFill>
              <a:schemeClr val="accent2">
                <a:lumMod val="75000"/>
              </a:schemeClr>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b="1" dirty="0">
                <a:solidFill>
                  <a:schemeClr val="bg1"/>
                </a:solidFill>
                <a:latin typeface="+mn-ea"/>
                <a:ea typeface="+mn-ea"/>
                <a:cs typeface="Meiryo UI" pitchFamily="50" charset="-128"/>
              </a:rPr>
              <a:t>A D</a:t>
            </a:r>
            <a:endParaRPr lang="ja-JP" altLang="en-US" sz="800" b="1" dirty="0">
              <a:solidFill>
                <a:schemeClr val="bg1"/>
              </a:solidFill>
              <a:latin typeface="+mn-ea"/>
              <a:ea typeface="+mn-ea"/>
              <a:cs typeface="Meiryo UI" pitchFamily="50" charset="-128"/>
            </a:endParaRPr>
          </a:p>
        </p:txBody>
      </p:sp>
      <p:pic>
        <p:nvPicPr>
          <p:cNvPr id="68" name="Picture 690"/>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6265836" y="2325257"/>
            <a:ext cx="1215745" cy="71539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Lst>
        </p:spPr>
      </p:pic>
      <p:sp>
        <p:nvSpPr>
          <p:cNvPr id="69" name="AutoShape 5"/>
          <p:cNvSpPr>
            <a:spLocks noChangeArrowheads="1"/>
          </p:cNvSpPr>
          <p:nvPr/>
        </p:nvSpPr>
        <p:spPr bwMode="auto">
          <a:xfrm>
            <a:off x="8004637" y="2675595"/>
            <a:ext cx="651555" cy="495102"/>
          </a:xfrm>
          <a:prstGeom prst="can">
            <a:avLst>
              <a:gd name="adj" fmla="val 58019"/>
            </a:avLst>
          </a:prstGeom>
          <a:solidFill>
            <a:srgbClr val="00CC99"/>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sz="800">
              <a:solidFill>
                <a:schemeClr val="tx1">
                  <a:lumMod val="65000"/>
                  <a:lumOff val="35000"/>
                </a:schemeClr>
              </a:solidFill>
              <a:latin typeface="+mn-ea"/>
              <a:ea typeface="+mn-ea"/>
              <a:cs typeface="Meiryo UI" pitchFamily="50" charset="-128"/>
            </a:endParaRPr>
          </a:p>
        </p:txBody>
      </p:sp>
      <p:sp>
        <p:nvSpPr>
          <p:cNvPr id="70" name="Rectangle 224"/>
          <p:cNvSpPr>
            <a:spLocks noChangeArrowheads="1"/>
          </p:cNvSpPr>
          <p:nvPr/>
        </p:nvSpPr>
        <p:spPr bwMode="auto">
          <a:xfrm>
            <a:off x="6782659" y="2610842"/>
            <a:ext cx="672606" cy="215445"/>
          </a:xfrm>
          <a:prstGeom prst="rect">
            <a:avLst/>
          </a:prstGeom>
          <a:solidFill>
            <a:srgbClr val="74BBAB">
              <a:alpha val="50195"/>
            </a:srgbClr>
          </a:solidFill>
          <a:ln>
            <a:noFill/>
          </a:ln>
          <a:effectLst>
            <a:outerShdw dist="35921" dir="2700000" algn="ctr" rotWithShape="0">
              <a:schemeClr val="bg2"/>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a:solidFill>
                  <a:schemeClr val="tx1">
                    <a:lumMod val="65000"/>
                    <a:lumOff val="35000"/>
                  </a:schemeClr>
                </a:solidFill>
                <a:latin typeface="+mn-ea"/>
                <a:ea typeface="+mn-ea"/>
                <a:cs typeface="Meiryo UI" pitchFamily="50" charset="-128"/>
              </a:rPr>
              <a:t>計測タグ</a:t>
            </a:r>
          </a:p>
        </p:txBody>
      </p:sp>
      <p:sp>
        <p:nvSpPr>
          <p:cNvPr id="71" name="スマイル 8"/>
          <p:cNvSpPr>
            <a:spLocks noChangeArrowheads="1"/>
          </p:cNvSpPr>
          <p:nvPr/>
        </p:nvSpPr>
        <p:spPr bwMode="auto">
          <a:xfrm>
            <a:off x="6060747" y="2149039"/>
            <a:ext cx="426300" cy="410040"/>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2" name="スマイル 181"/>
          <p:cNvSpPr>
            <a:spLocks noChangeArrowheads="1"/>
          </p:cNvSpPr>
          <p:nvPr/>
        </p:nvSpPr>
        <p:spPr bwMode="auto">
          <a:xfrm>
            <a:off x="8082529" y="2537642"/>
            <a:ext cx="252622" cy="25082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3" name="スマイル 182"/>
          <p:cNvSpPr>
            <a:spLocks noChangeArrowheads="1"/>
          </p:cNvSpPr>
          <p:nvPr/>
        </p:nvSpPr>
        <p:spPr bwMode="auto">
          <a:xfrm>
            <a:off x="8316205" y="2555091"/>
            <a:ext cx="252622" cy="25082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4" name="スマイル 183"/>
          <p:cNvSpPr>
            <a:spLocks noChangeArrowheads="1"/>
          </p:cNvSpPr>
          <p:nvPr/>
        </p:nvSpPr>
        <p:spPr bwMode="auto">
          <a:xfrm>
            <a:off x="8340415" y="2747025"/>
            <a:ext cx="253675" cy="25191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5" name="スマイル 184"/>
          <p:cNvSpPr>
            <a:spLocks noChangeArrowheads="1"/>
          </p:cNvSpPr>
          <p:nvPr/>
        </p:nvSpPr>
        <p:spPr bwMode="auto">
          <a:xfrm>
            <a:off x="8107791" y="2742663"/>
            <a:ext cx="253675" cy="25191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6" name="角丸四角形吹き出し 2"/>
          <p:cNvSpPr>
            <a:spLocks noChangeArrowheads="1"/>
          </p:cNvSpPr>
          <p:nvPr/>
        </p:nvSpPr>
        <p:spPr bwMode="auto">
          <a:xfrm>
            <a:off x="7914660" y="2113470"/>
            <a:ext cx="907154" cy="335181"/>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800" dirty="0" smtClean="0">
                <a:solidFill>
                  <a:schemeClr val="tx1">
                    <a:lumMod val="65000"/>
                    <a:lumOff val="35000"/>
                  </a:schemeClr>
                </a:solidFill>
                <a:latin typeface="+mn-ea"/>
                <a:ea typeface="+mn-ea"/>
                <a:cs typeface="Meiryo UI" pitchFamily="50" charset="-128"/>
              </a:rPr>
              <a:t>高いユーザー</a:t>
            </a:r>
            <a:endParaRPr lang="ja-JP" altLang="en-US" sz="800" dirty="0">
              <a:solidFill>
                <a:schemeClr val="tx1">
                  <a:lumMod val="65000"/>
                  <a:lumOff val="35000"/>
                </a:schemeClr>
              </a:solidFill>
              <a:latin typeface="+mn-ea"/>
              <a:ea typeface="+mn-ea"/>
              <a:cs typeface="Meiryo UI" pitchFamily="50" charset="-128"/>
            </a:endParaRPr>
          </a:p>
        </p:txBody>
      </p:sp>
      <p:sp>
        <p:nvSpPr>
          <p:cNvPr id="77" name="スマイル 8"/>
          <p:cNvSpPr>
            <a:spLocks noChangeArrowheads="1"/>
          </p:cNvSpPr>
          <p:nvPr/>
        </p:nvSpPr>
        <p:spPr bwMode="auto">
          <a:xfrm>
            <a:off x="6132895" y="3705367"/>
            <a:ext cx="427038"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78" name="スマイル 8"/>
          <p:cNvSpPr>
            <a:spLocks noChangeArrowheads="1"/>
          </p:cNvSpPr>
          <p:nvPr/>
        </p:nvSpPr>
        <p:spPr bwMode="auto">
          <a:xfrm>
            <a:off x="6134100" y="5070617"/>
            <a:ext cx="425450"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cxnSp>
        <p:nvCxnSpPr>
          <p:cNvPr id="79" name="カギ線コネクタ 78"/>
          <p:cNvCxnSpPr>
            <a:stCxn id="69" idx="3"/>
            <a:endCxn id="77" idx="2"/>
          </p:cNvCxnSpPr>
          <p:nvPr/>
        </p:nvCxnSpPr>
        <p:spPr>
          <a:xfrm rot="5400000">
            <a:off x="6861926" y="2441666"/>
            <a:ext cx="739458" cy="2197520"/>
          </a:xfrm>
          <a:prstGeom prst="bentConnector4">
            <a:avLst>
              <a:gd name="adj1" fmla="val 4883"/>
              <a:gd name="adj2" fmla="val 110403"/>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cxnSp>
        <p:nvCxnSpPr>
          <p:cNvPr id="80" name="カギ線コネクタ 79"/>
          <p:cNvCxnSpPr>
            <a:stCxn id="69" idx="3"/>
            <a:endCxn id="78" idx="2"/>
          </p:cNvCxnSpPr>
          <p:nvPr/>
        </p:nvCxnSpPr>
        <p:spPr>
          <a:xfrm rot="5400000">
            <a:off x="6179904" y="3124894"/>
            <a:ext cx="2104708" cy="2196315"/>
          </a:xfrm>
          <a:prstGeom prst="bentConnector4">
            <a:avLst>
              <a:gd name="adj1" fmla="val 691"/>
              <a:gd name="adj2" fmla="val 110408"/>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sp>
        <p:nvSpPr>
          <p:cNvPr id="81" name="Text Box 71"/>
          <p:cNvSpPr txBox="1">
            <a:spLocks noChangeArrowheads="1"/>
          </p:cNvSpPr>
          <p:nvPr/>
        </p:nvSpPr>
        <p:spPr bwMode="auto">
          <a:xfrm>
            <a:off x="6145213" y="3231386"/>
            <a:ext cx="3313112" cy="187744"/>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スーパーバナー枠（</a:t>
            </a:r>
            <a:r>
              <a:rPr lang="en-US" altLang="ja-JP" sz="800" dirty="0">
                <a:solidFill>
                  <a:schemeClr val="tx1">
                    <a:lumMod val="65000"/>
                    <a:lumOff val="35000"/>
                  </a:schemeClr>
                </a:solidFill>
                <a:latin typeface="+mn-ea"/>
                <a:ea typeface="+mn-ea"/>
                <a:cs typeface="Meiryo UI" pitchFamily="50" charset="-128"/>
              </a:rPr>
              <a:t>728px × 90px</a:t>
            </a:r>
            <a:r>
              <a:rPr lang="ja-JP" altLang="en-US" sz="800" dirty="0">
                <a:solidFill>
                  <a:schemeClr val="tx1">
                    <a:lumMod val="65000"/>
                    <a:lumOff val="35000"/>
                  </a:schemeClr>
                </a:solidFill>
                <a:latin typeface="+mn-ea"/>
                <a:ea typeface="+mn-ea"/>
                <a:cs typeface="Meiryo UI" pitchFamily="50" charset="-128"/>
              </a:rPr>
              <a:t>）</a:t>
            </a:r>
          </a:p>
        </p:txBody>
      </p:sp>
      <p:sp>
        <p:nvSpPr>
          <p:cNvPr id="82" name="Text Box 72"/>
          <p:cNvSpPr txBox="1">
            <a:spLocks noChangeArrowheads="1"/>
          </p:cNvSpPr>
          <p:nvPr/>
        </p:nvSpPr>
        <p:spPr bwMode="auto">
          <a:xfrm>
            <a:off x="6146800" y="4133992"/>
            <a:ext cx="3313113" cy="187744"/>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ラージレクタングル枠（</a:t>
            </a:r>
            <a:r>
              <a:rPr lang="en-US" altLang="ja-JP" sz="800" dirty="0">
                <a:solidFill>
                  <a:schemeClr val="tx1">
                    <a:lumMod val="65000"/>
                    <a:lumOff val="35000"/>
                  </a:schemeClr>
                </a:solidFill>
                <a:latin typeface="+mn-ea"/>
                <a:ea typeface="+mn-ea"/>
                <a:cs typeface="Meiryo UI" pitchFamily="50" charset="-128"/>
              </a:rPr>
              <a:t>300px × 250px</a:t>
            </a:r>
            <a:r>
              <a:rPr lang="ja-JP" altLang="en-US" sz="800" dirty="0">
                <a:solidFill>
                  <a:schemeClr val="tx1">
                    <a:lumMod val="65000"/>
                    <a:lumOff val="35000"/>
                  </a:schemeClr>
                </a:solidFill>
                <a:latin typeface="+mn-ea"/>
                <a:ea typeface="+mn-ea"/>
                <a:cs typeface="Meiryo UI" pitchFamily="50" charset="-128"/>
              </a:rPr>
              <a:t>）</a:t>
            </a:r>
          </a:p>
        </p:txBody>
      </p:sp>
    </p:spTree>
    <p:extLst>
      <p:ext uri="{BB962C8B-B14F-4D97-AF65-F5344CB8AC3E}">
        <p14:creationId xmlns:p14="http://schemas.microsoft.com/office/powerpoint/2010/main" val="447089026"/>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a:t>
            </a:r>
            <a:r>
              <a:rPr kumimoji="1" lang="en-US" altLang="ja-JP" dirty="0" smtClean="0"/>
              <a:t>PC</a:t>
            </a:r>
            <a:r>
              <a:rPr kumimoji="1" lang="ja-JP" altLang="en-US" dirty="0" smtClean="0"/>
              <a:t>］ネットワークオーディエンス広告</a:t>
            </a:r>
            <a:r>
              <a:rPr kumimoji="1" lang="en-US" altLang="ja-JP" dirty="0" smtClean="0"/>
              <a:t/>
            </a:r>
            <a:br>
              <a:rPr kumimoji="1" lang="en-US" altLang="ja-JP" dirty="0" smtClean="0"/>
            </a:br>
            <a:r>
              <a:rPr lang="en-US" altLang="ja-JP" dirty="0"/>
              <a:t>by</a:t>
            </a:r>
            <a:r>
              <a:rPr kumimoji="1" lang="ja-JP" altLang="en-US" dirty="0" smtClean="0"/>
              <a:t>＠ｃｏｓｍｅ＜</a:t>
            </a:r>
            <a:r>
              <a:rPr kumimoji="1" lang="en-US" altLang="ja-JP" dirty="0" smtClean="0"/>
              <a:t>CPM</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41</a:t>
            </a:fld>
            <a:endParaRPr lang="ja-JP" altLang="en-US" dirty="0"/>
          </a:p>
        </p:txBody>
      </p:sp>
      <p:sp>
        <p:nvSpPr>
          <p:cNvPr id="3" name="テキスト プレースホルダー 2"/>
          <p:cNvSpPr>
            <a:spLocks noGrp="1"/>
          </p:cNvSpPr>
          <p:nvPr>
            <p:ph type="body" sz="quarter" idx="17"/>
          </p:nvPr>
        </p:nvSpPr>
        <p:spPr>
          <a:xfrm>
            <a:off x="331200" y="1084923"/>
            <a:ext cx="4508067" cy="1132155"/>
          </a:xfrm>
        </p:spPr>
        <p:txBody>
          <a:bodyPr/>
          <a:lstStyle/>
          <a:p>
            <a:pPr algn="ctr"/>
            <a:r>
              <a:rPr lang="ja-JP" altLang="en-US" dirty="0">
                <a:solidFill>
                  <a:srgbClr val="FF5574"/>
                </a:solidFill>
              </a:rPr>
              <a:t>＠ｃｏｓｍｅ訪問オーディエンス</a:t>
            </a:r>
            <a:r>
              <a:rPr lang="ja-JP" altLang="en-US" dirty="0"/>
              <a:t>に対し、</a:t>
            </a:r>
          </a:p>
          <a:p>
            <a:pPr algn="ctr"/>
            <a:r>
              <a:rPr lang="ja-JP" altLang="en-US" dirty="0"/>
              <a:t>外部広告ネットワークで広告を配信。</a:t>
            </a:r>
          </a:p>
          <a:p>
            <a:pPr algn="ctr"/>
            <a:r>
              <a:rPr lang="ja-JP" altLang="en-US" dirty="0">
                <a:solidFill>
                  <a:srgbClr val="FF5574"/>
                </a:solidFill>
              </a:rPr>
              <a:t>配信数保証</a:t>
            </a:r>
            <a:r>
              <a:rPr lang="ja-JP" altLang="en-US" dirty="0"/>
              <a:t>メニューですので、</a:t>
            </a:r>
          </a:p>
          <a:p>
            <a:pPr algn="ctr"/>
            <a:r>
              <a:rPr lang="ja-JP" altLang="en-US" dirty="0"/>
              <a:t>リーチをコントロールすることが</a:t>
            </a:r>
            <a:r>
              <a:rPr lang="ja-JP" altLang="en-US" dirty="0" smtClean="0"/>
              <a:t>可能！</a:t>
            </a:r>
            <a:endParaRPr lang="ja-JP" altLang="en-US" dirty="0"/>
          </a:p>
        </p:txBody>
      </p:sp>
      <p:sp>
        <p:nvSpPr>
          <p:cNvPr id="6" name="テキスト プレースホルダー 5"/>
          <p:cNvSpPr>
            <a:spLocks noGrp="1"/>
          </p:cNvSpPr>
          <p:nvPr>
            <p:ph type="body" sz="quarter" idx="19"/>
          </p:nvPr>
        </p:nvSpPr>
        <p:spPr>
          <a:xfrm>
            <a:off x="177544" y="5544914"/>
            <a:ext cx="4773600" cy="916642"/>
          </a:xfrm>
        </p:spPr>
        <p:txBody>
          <a:bodyPr/>
          <a:lstStyle/>
          <a:p>
            <a:r>
              <a:rPr lang="en-US" altLang="ja-JP" dirty="0"/>
              <a:t>※</a:t>
            </a:r>
            <a:r>
              <a:rPr lang="ja-JP" altLang="en-US" dirty="0"/>
              <a:t>消化日数は目安となりますので、消化日数が前後する場合がございます。</a:t>
            </a:r>
          </a:p>
          <a:p>
            <a:r>
              <a:rPr lang="en-US" altLang="ja-JP" dirty="0"/>
              <a:t>※</a:t>
            </a:r>
            <a:r>
              <a:rPr lang="ja-JP" altLang="en-US" dirty="0"/>
              <a:t>消化期間（掲載期間）のご相談はお受け致します</a:t>
            </a:r>
            <a:r>
              <a:rPr lang="ja-JP" altLang="en-US" dirty="0" smtClean="0"/>
              <a:t>。</a:t>
            </a:r>
            <a:endParaRPr lang="en-US" altLang="ja-JP" dirty="0" smtClean="0"/>
          </a:p>
          <a:p>
            <a:r>
              <a:rPr lang="en-US" altLang="ja-JP" dirty="0" smtClean="0"/>
              <a:t>※</a:t>
            </a:r>
            <a:r>
              <a:rPr lang="ja-JP" altLang="en-US" dirty="0" smtClean="0"/>
              <a:t>原稿規定詳細は、別紙レギュレーションを必ずご参照ください。</a:t>
            </a:r>
          </a:p>
        </p:txBody>
      </p:sp>
      <p:sp>
        <p:nvSpPr>
          <p:cNvPr id="7" name="テキスト プレースホルダー 6"/>
          <p:cNvSpPr>
            <a:spLocks noGrp="1"/>
          </p:cNvSpPr>
          <p:nvPr>
            <p:ph type="body" sz="quarter" idx="20"/>
          </p:nvPr>
        </p:nvSpPr>
        <p:spPr>
          <a:xfrm>
            <a:off x="5158451" y="1042988"/>
            <a:ext cx="4450687" cy="4437204"/>
          </a:xfrm>
        </p:spPr>
        <p:txBody>
          <a:bodyPr/>
          <a:lstStyle/>
          <a:p>
            <a:pPr>
              <a:lnSpc>
                <a:spcPct val="200000"/>
              </a:lnSpc>
            </a:pPr>
            <a:r>
              <a:rPr kumimoji="1" lang="en-US" altLang="ja-JP" dirty="0" smtClean="0"/>
              <a:t>【</a:t>
            </a:r>
            <a:r>
              <a:rPr kumimoji="1" lang="ja-JP" altLang="en-US" dirty="0" smtClean="0"/>
              <a:t>外部ネットワーク</a:t>
            </a:r>
            <a:r>
              <a:rPr kumimoji="1" lang="en-US" altLang="ja-JP" dirty="0" smtClean="0"/>
              <a:t>】</a:t>
            </a:r>
            <a:endParaRPr kumimoji="1" lang="ja-JP" altLang="en-US" dirty="0"/>
          </a:p>
        </p:txBody>
      </p:sp>
      <p:sp>
        <p:nvSpPr>
          <p:cNvPr id="8" name="テキスト プレースホルダー 7"/>
          <p:cNvSpPr>
            <a:spLocks noGrp="1"/>
          </p:cNvSpPr>
          <p:nvPr>
            <p:ph type="body" sz="quarter" idx="21"/>
          </p:nvPr>
        </p:nvSpPr>
        <p:spPr>
          <a:xfrm>
            <a:off x="4953000" y="5544914"/>
            <a:ext cx="4772945" cy="916641"/>
          </a:xfrm>
        </p:spPr>
        <p:txBody>
          <a:bodyPr/>
          <a:lstStyle/>
          <a:p>
            <a:r>
              <a:rPr lang="ja-JP" altLang="en-US" dirty="0"/>
              <a:t>注意事項</a:t>
            </a:r>
          </a:p>
          <a:p>
            <a:pPr lvl="1"/>
            <a:r>
              <a:rPr lang="ja-JP" altLang="en-US" dirty="0"/>
              <a:t>入稿期限は掲載開始日の</a:t>
            </a:r>
            <a:r>
              <a:rPr lang="en-US" altLang="ja-JP" dirty="0"/>
              <a:t>7</a:t>
            </a:r>
            <a:r>
              <a:rPr lang="ja-JP" altLang="en-US" dirty="0"/>
              <a:t>営業日前</a:t>
            </a:r>
            <a:r>
              <a:rPr lang="en-US" altLang="ja-JP" dirty="0"/>
              <a:t>17</a:t>
            </a:r>
            <a:r>
              <a:rPr lang="ja-JP" altLang="en-US" dirty="0"/>
              <a:t>時迄です。</a:t>
            </a:r>
          </a:p>
          <a:p>
            <a:pPr lvl="1"/>
            <a:r>
              <a:rPr lang="ja-JP" altLang="en-US" dirty="0"/>
              <a:t>株式会社アイスタイルの掲載基準にそぐわない内容の原稿は修正して頂く場合がございます。</a:t>
            </a:r>
          </a:p>
          <a:p>
            <a:pPr lvl="1"/>
            <a:r>
              <a:rPr lang="ja-JP" altLang="en-US" dirty="0"/>
              <a:t>配信の内容に関して、デイリー予算上限、終了日、配信先指定、フリークエンシーなどは、ご要望としてお受けいたしますが、保障はいたしません。</a:t>
            </a:r>
            <a:endParaRPr kumimoji="1" lang="ja-JP" altLang="en-US" dirty="0"/>
          </a:p>
        </p:txBody>
      </p:sp>
      <p:sp>
        <p:nvSpPr>
          <p:cNvPr id="46" name="Text Box 71"/>
          <p:cNvSpPr txBox="1">
            <a:spLocks noChangeArrowheads="1"/>
          </p:cNvSpPr>
          <p:nvPr/>
        </p:nvSpPr>
        <p:spPr bwMode="auto">
          <a:xfrm>
            <a:off x="6145213" y="3231386"/>
            <a:ext cx="3313112" cy="187744"/>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スーパーバナー枠（</a:t>
            </a:r>
            <a:r>
              <a:rPr lang="en-US" altLang="ja-JP" sz="800" dirty="0">
                <a:solidFill>
                  <a:schemeClr val="tx1">
                    <a:lumMod val="65000"/>
                    <a:lumOff val="35000"/>
                  </a:schemeClr>
                </a:solidFill>
                <a:latin typeface="+mn-ea"/>
                <a:ea typeface="+mn-ea"/>
                <a:cs typeface="Meiryo UI" pitchFamily="50" charset="-128"/>
              </a:rPr>
              <a:t>728px × 90px</a:t>
            </a:r>
            <a:r>
              <a:rPr lang="ja-JP" altLang="en-US" sz="800" dirty="0">
                <a:solidFill>
                  <a:schemeClr val="tx1">
                    <a:lumMod val="65000"/>
                    <a:lumOff val="35000"/>
                  </a:schemeClr>
                </a:solidFill>
                <a:latin typeface="+mn-ea"/>
                <a:ea typeface="+mn-ea"/>
                <a:cs typeface="Meiryo UI" pitchFamily="50" charset="-128"/>
              </a:rPr>
              <a:t>）</a:t>
            </a:r>
          </a:p>
        </p:txBody>
      </p:sp>
      <p:sp>
        <p:nvSpPr>
          <p:cNvPr id="47" name="Text Box 72"/>
          <p:cNvSpPr txBox="1">
            <a:spLocks noChangeArrowheads="1"/>
          </p:cNvSpPr>
          <p:nvPr/>
        </p:nvSpPr>
        <p:spPr bwMode="auto">
          <a:xfrm>
            <a:off x="6146800" y="4133992"/>
            <a:ext cx="3313113" cy="187744"/>
          </a:xfrm>
          <a:prstGeom prst="rect">
            <a:avLst/>
          </a:prstGeom>
          <a:noFill/>
          <a:ln>
            <a:noFill/>
          </a:ln>
          <a:effectLst/>
          <a:extLst>
            <a:ext uri="{909E8E84-426E-40DD-AFC4-6F175D3DCCD1}">
              <a14:hiddenFill xmlns:a14="http://schemas.microsoft.com/office/drawing/2010/main">
                <a:solidFill>
                  <a:schemeClr val="bg1">
                    <a:alpha val="50195"/>
                  </a:schemeClr>
                </a:solidFill>
              </a14:hiddenFill>
            </a:ext>
            <a:ext uri="{91240B29-F687-4F45-9708-019B960494DF}">
              <a14:hiddenLine xmlns:a14="http://schemas.microsoft.com/office/drawing/2010/main" w="22225" algn="ctr">
                <a:solidFill>
                  <a:srgbClr val="FF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spcBef>
                <a:spcPct val="50000"/>
              </a:spcBef>
            </a:pPr>
            <a:r>
              <a:rPr lang="en-US" altLang="ja-JP" sz="800" dirty="0">
                <a:solidFill>
                  <a:schemeClr val="tx1">
                    <a:lumMod val="65000"/>
                    <a:lumOff val="35000"/>
                  </a:schemeClr>
                </a:solidFill>
                <a:latin typeface="+mn-ea"/>
                <a:ea typeface="+mn-ea"/>
                <a:cs typeface="Meiryo UI" pitchFamily="50" charset="-128"/>
              </a:rPr>
              <a:t>●</a:t>
            </a:r>
            <a:r>
              <a:rPr lang="ja-JP" altLang="en-US" sz="800" dirty="0">
                <a:solidFill>
                  <a:schemeClr val="tx1">
                    <a:lumMod val="65000"/>
                    <a:lumOff val="35000"/>
                  </a:schemeClr>
                </a:solidFill>
                <a:latin typeface="+mn-ea"/>
                <a:ea typeface="+mn-ea"/>
                <a:cs typeface="Meiryo UI" pitchFamily="50" charset="-128"/>
              </a:rPr>
              <a:t>ラージレクタングル枠（</a:t>
            </a:r>
            <a:r>
              <a:rPr lang="en-US" altLang="ja-JP" sz="800" dirty="0">
                <a:solidFill>
                  <a:schemeClr val="tx1">
                    <a:lumMod val="65000"/>
                    <a:lumOff val="35000"/>
                  </a:schemeClr>
                </a:solidFill>
                <a:latin typeface="+mn-ea"/>
                <a:ea typeface="+mn-ea"/>
                <a:cs typeface="Meiryo UI" pitchFamily="50" charset="-128"/>
              </a:rPr>
              <a:t>300px × 250px</a:t>
            </a:r>
            <a:r>
              <a:rPr lang="ja-JP" altLang="en-US" sz="800" dirty="0">
                <a:solidFill>
                  <a:schemeClr val="tx1">
                    <a:lumMod val="65000"/>
                    <a:lumOff val="35000"/>
                  </a:schemeClr>
                </a:solidFill>
                <a:latin typeface="+mn-ea"/>
                <a:ea typeface="+mn-ea"/>
                <a:cs typeface="Meiryo UI" pitchFamily="50" charset="-128"/>
              </a:rPr>
              <a:t>）</a:t>
            </a:r>
          </a:p>
        </p:txBody>
      </p:sp>
      <p:pic>
        <p:nvPicPr>
          <p:cNvPr id="48" name="図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61100" y="3379929"/>
            <a:ext cx="249555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9" name="正方形/長方形 3"/>
          <p:cNvSpPr>
            <a:spLocks noChangeArrowheads="1"/>
          </p:cNvSpPr>
          <p:nvPr/>
        </p:nvSpPr>
        <p:spPr bwMode="auto">
          <a:xfrm>
            <a:off x="6884988" y="3387867"/>
            <a:ext cx="1871662" cy="215900"/>
          </a:xfrm>
          <a:prstGeom prst="rect">
            <a:avLst/>
          </a:prstGeom>
          <a:solidFill>
            <a:schemeClr val="accent4">
              <a:alpha val="80000"/>
            </a:schemeClr>
          </a:solidFill>
          <a:ln w="38100" algn="ctr">
            <a:no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b="1">
                <a:solidFill>
                  <a:schemeClr val="tx1">
                    <a:lumMod val="65000"/>
                    <a:lumOff val="35000"/>
                  </a:schemeClr>
                </a:solidFill>
                <a:latin typeface="+mn-ea"/>
                <a:ea typeface="+mn-ea"/>
                <a:cs typeface="Meiryo UI" pitchFamily="50" charset="-128"/>
              </a:rPr>
              <a:t>A D</a:t>
            </a:r>
            <a:endParaRPr lang="ja-JP" altLang="en-US" sz="800" b="1">
              <a:solidFill>
                <a:schemeClr val="tx1">
                  <a:lumMod val="65000"/>
                  <a:lumOff val="35000"/>
                </a:schemeClr>
              </a:solidFill>
              <a:latin typeface="+mn-ea"/>
              <a:ea typeface="+mn-ea"/>
              <a:cs typeface="Meiryo UI" pitchFamily="50" charset="-128"/>
            </a:endParaRPr>
          </a:p>
        </p:txBody>
      </p:sp>
      <p:pic>
        <p:nvPicPr>
          <p:cNvPr id="50" name="図 5"/>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284913" y="4294329"/>
            <a:ext cx="2471737" cy="1095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 name="正方形/長方形 42"/>
          <p:cNvSpPr>
            <a:spLocks noChangeArrowheads="1"/>
          </p:cNvSpPr>
          <p:nvPr/>
        </p:nvSpPr>
        <p:spPr bwMode="auto">
          <a:xfrm>
            <a:off x="7986713" y="4756292"/>
            <a:ext cx="769937" cy="633412"/>
          </a:xfrm>
          <a:prstGeom prst="rect">
            <a:avLst/>
          </a:prstGeom>
          <a:solidFill>
            <a:schemeClr val="accent4">
              <a:alpha val="80000"/>
            </a:schemeClr>
          </a:solidFill>
          <a:ln w="38100" algn="ctr">
            <a:no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b="1" dirty="0">
                <a:solidFill>
                  <a:schemeClr val="tx1">
                    <a:lumMod val="65000"/>
                    <a:lumOff val="35000"/>
                  </a:schemeClr>
                </a:solidFill>
                <a:latin typeface="+mn-ea"/>
                <a:ea typeface="+mn-ea"/>
                <a:cs typeface="Meiryo UI" pitchFamily="50" charset="-128"/>
              </a:rPr>
              <a:t>A D</a:t>
            </a:r>
            <a:endParaRPr lang="ja-JP" altLang="en-US" sz="800" b="1" dirty="0">
              <a:solidFill>
                <a:schemeClr val="tx1">
                  <a:lumMod val="65000"/>
                  <a:lumOff val="35000"/>
                </a:schemeClr>
              </a:solidFill>
              <a:latin typeface="+mn-ea"/>
              <a:ea typeface="+mn-ea"/>
              <a:cs typeface="Meiryo UI" pitchFamily="50" charset="-128"/>
            </a:endParaRPr>
          </a:p>
        </p:txBody>
      </p:sp>
      <p:sp>
        <p:nvSpPr>
          <p:cNvPr id="55" name="テキスト ボックス 2"/>
          <p:cNvSpPr txBox="1">
            <a:spLocks noChangeArrowheads="1"/>
          </p:cNvSpPr>
          <p:nvPr/>
        </p:nvSpPr>
        <p:spPr bwMode="auto">
          <a:xfrm>
            <a:off x="5419725" y="1529700"/>
            <a:ext cx="3990975" cy="4985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20000"/>
              </a:spcBef>
            </a:pPr>
            <a:r>
              <a:rPr lang="ja-JP" altLang="en-US" sz="1200" b="1" dirty="0">
                <a:solidFill>
                  <a:schemeClr val="tx1">
                    <a:lumMod val="65000"/>
                    <a:lumOff val="35000"/>
                  </a:schemeClr>
                </a:solidFill>
                <a:latin typeface="+mn-ea"/>
                <a:ea typeface="+mn-ea"/>
                <a:cs typeface="Meiryo UI" pitchFamily="50" charset="-128"/>
              </a:rPr>
              <a:t>＠</a:t>
            </a:r>
            <a:r>
              <a:rPr lang="en-US" altLang="ja-JP" sz="1200" b="1" dirty="0" err="1">
                <a:solidFill>
                  <a:schemeClr val="tx1">
                    <a:lumMod val="65000"/>
                    <a:lumOff val="35000"/>
                  </a:schemeClr>
                </a:solidFill>
                <a:latin typeface="+mn-ea"/>
                <a:ea typeface="+mn-ea"/>
                <a:cs typeface="Meiryo UI" pitchFamily="50" charset="-128"/>
              </a:rPr>
              <a:t>cosme</a:t>
            </a:r>
            <a:r>
              <a:rPr lang="ja-JP" altLang="en-US" sz="1200" b="1" dirty="0">
                <a:solidFill>
                  <a:schemeClr val="tx1">
                    <a:lumMod val="65000"/>
                    <a:lumOff val="35000"/>
                  </a:schemeClr>
                </a:solidFill>
                <a:latin typeface="+mn-ea"/>
                <a:ea typeface="+mn-ea"/>
                <a:cs typeface="Meiryo UI" pitchFamily="50" charset="-128"/>
              </a:rPr>
              <a:t>来訪オーディエンスに対し、</a:t>
            </a:r>
            <a:endParaRPr lang="en-US" altLang="ja-JP" sz="1200" b="1" dirty="0">
              <a:solidFill>
                <a:schemeClr val="tx1">
                  <a:lumMod val="65000"/>
                  <a:lumOff val="35000"/>
                </a:schemeClr>
              </a:solidFill>
              <a:latin typeface="+mn-ea"/>
              <a:ea typeface="+mn-ea"/>
              <a:cs typeface="Meiryo UI" pitchFamily="50" charset="-128"/>
            </a:endParaRPr>
          </a:p>
          <a:p>
            <a:pPr algn="ctr" eaLnBrk="1" hangingPunct="1">
              <a:spcBef>
                <a:spcPct val="20000"/>
              </a:spcBef>
            </a:pPr>
            <a:r>
              <a:rPr lang="ja-JP" altLang="en-US" sz="1200" b="1" dirty="0">
                <a:solidFill>
                  <a:schemeClr val="tx1">
                    <a:lumMod val="65000"/>
                    <a:lumOff val="35000"/>
                  </a:schemeClr>
                </a:solidFill>
                <a:latin typeface="+mn-ea"/>
                <a:ea typeface="+mn-ea"/>
                <a:cs typeface="Meiryo UI" pitchFamily="50" charset="-128"/>
              </a:rPr>
              <a:t>外ネットワークで広告掲載。</a:t>
            </a:r>
            <a:endParaRPr lang="en-US" altLang="ja-JP" sz="1200" b="1" dirty="0">
              <a:solidFill>
                <a:schemeClr val="tx1">
                  <a:lumMod val="65000"/>
                  <a:lumOff val="35000"/>
                </a:schemeClr>
              </a:solidFill>
              <a:latin typeface="+mn-ea"/>
              <a:ea typeface="+mn-ea"/>
              <a:cs typeface="Meiryo UI" pitchFamily="50" charset="-128"/>
            </a:endParaRPr>
          </a:p>
        </p:txBody>
      </p:sp>
      <p:pic>
        <p:nvPicPr>
          <p:cNvPr id="57" name="Picture 690"/>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65836" y="2325257"/>
            <a:ext cx="1215745" cy="715390"/>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Lst>
        </p:spPr>
      </p:pic>
      <p:sp>
        <p:nvSpPr>
          <p:cNvPr id="58" name="AutoShape 5"/>
          <p:cNvSpPr>
            <a:spLocks noChangeArrowheads="1"/>
          </p:cNvSpPr>
          <p:nvPr/>
        </p:nvSpPr>
        <p:spPr bwMode="auto">
          <a:xfrm>
            <a:off x="8004637" y="2675595"/>
            <a:ext cx="651555" cy="495102"/>
          </a:xfrm>
          <a:prstGeom prst="can">
            <a:avLst>
              <a:gd name="adj" fmla="val 58019"/>
            </a:avLst>
          </a:prstGeom>
          <a:solidFill>
            <a:srgbClr val="00CC99"/>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sz="800">
              <a:solidFill>
                <a:schemeClr val="tx1">
                  <a:lumMod val="65000"/>
                  <a:lumOff val="35000"/>
                </a:schemeClr>
              </a:solidFill>
              <a:latin typeface="+mn-ea"/>
              <a:ea typeface="+mn-ea"/>
              <a:cs typeface="Meiryo UI" pitchFamily="50" charset="-128"/>
            </a:endParaRPr>
          </a:p>
        </p:txBody>
      </p:sp>
      <p:sp>
        <p:nvSpPr>
          <p:cNvPr id="59" name="Text Box 152"/>
          <p:cNvSpPr txBox="1">
            <a:spLocks noChangeArrowheads="1"/>
          </p:cNvSpPr>
          <p:nvPr/>
        </p:nvSpPr>
        <p:spPr bwMode="auto">
          <a:xfrm>
            <a:off x="6292151" y="2135872"/>
            <a:ext cx="1189430" cy="215445"/>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800" dirty="0">
                <a:solidFill>
                  <a:schemeClr val="tx1">
                    <a:lumMod val="65000"/>
                    <a:lumOff val="35000"/>
                  </a:schemeClr>
                </a:solidFill>
                <a:latin typeface="+mn-ea"/>
                <a:ea typeface="+mn-ea"/>
                <a:cs typeface="Meiryo UI" pitchFamily="50" charset="-128"/>
              </a:rPr>
              <a:t>＠ｃｏｓｍｅ</a:t>
            </a:r>
          </a:p>
        </p:txBody>
      </p:sp>
      <p:sp>
        <p:nvSpPr>
          <p:cNvPr id="60" name="Rectangle 224"/>
          <p:cNvSpPr>
            <a:spLocks noChangeArrowheads="1"/>
          </p:cNvSpPr>
          <p:nvPr/>
        </p:nvSpPr>
        <p:spPr bwMode="auto">
          <a:xfrm>
            <a:off x="6782659" y="2610842"/>
            <a:ext cx="672606" cy="215445"/>
          </a:xfrm>
          <a:prstGeom prst="rect">
            <a:avLst/>
          </a:prstGeom>
          <a:solidFill>
            <a:srgbClr val="74BBAB">
              <a:alpha val="50195"/>
            </a:srgbClr>
          </a:solidFill>
          <a:ln>
            <a:noFill/>
          </a:ln>
          <a:effectLst>
            <a:outerShdw dist="35921" dir="2700000" algn="ctr" rotWithShape="0">
              <a:schemeClr val="bg2"/>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a:solidFill>
                  <a:schemeClr val="tx1">
                    <a:lumMod val="65000"/>
                    <a:lumOff val="35000"/>
                  </a:schemeClr>
                </a:solidFill>
                <a:latin typeface="+mn-ea"/>
                <a:ea typeface="+mn-ea"/>
                <a:cs typeface="Meiryo UI" pitchFamily="50" charset="-128"/>
              </a:rPr>
              <a:t>計測タグ</a:t>
            </a:r>
          </a:p>
        </p:txBody>
      </p:sp>
      <p:sp>
        <p:nvSpPr>
          <p:cNvPr id="61" name="スマイル 8"/>
          <p:cNvSpPr>
            <a:spLocks noChangeArrowheads="1"/>
          </p:cNvSpPr>
          <p:nvPr/>
        </p:nvSpPr>
        <p:spPr bwMode="auto">
          <a:xfrm>
            <a:off x="6060747" y="2149039"/>
            <a:ext cx="426300" cy="410040"/>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2" name="スマイル 181"/>
          <p:cNvSpPr>
            <a:spLocks noChangeArrowheads="1"/>
          </p:cNvSpPr>
          <p:nvPr/>
        </p:nvSpPr>
        <p:spPr bwMode="auto">
          <a:xfrm>
            <a:off x="8082529" y="2537642"/>
            <a:ext cx="252622" cy="25082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3" name="スマイル 182"/>
          <p:cNvSpPr>
            <a:spLocks noChangeArrowheads="1"/>
          </p:cNvSpPr>
          <p:nvPr/>
        </p:nvSpPr>
        <p:spPr bwMode="auto">
          <a:xfrm>
            <a:off x="8316205" y="2555091"/>
            <a:ext cx="252622" cy="25082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4" name="スマイル 183"/>
          <p:cNvSpPr>
            <a:spLocks noChangeArrowheads="1"/>
          </p:cNvSpPr>
          <p:nvPr/>
        </p:nvSpPr>
        <p:spPr bwMode="auto">
          <a:xfrm>
            <a:off x="8340415" y="2747025"/>
            <a:ext cx="253675" cy="25191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5" name="スマイル 184"/>
          <p:cNvSpPr>
            <a:spLocks noChangeArrowheads="1"/>
          </p:cNvSpPr>
          <p:nvPr/>
        </p:nvSpPr>
        <p:spPr bwMode="auto">
          <a:xfrm>
            <a:off x="8107791" y="2742663"/>
            <a:ext cx="253675" cy="251913"/>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cxnSp>
        <p:nvCxnSpPr>
          <p:cNvPr id="66" name="直線矢印コネクタ 2"/>
          <p:cNvCxnSpPr>
            <a:cxnSpLocks noChangeShapeType="1"/>
          </p:cNvCxnSpPr>
          <p:nvPr/>
        </p:nvCxnSpPr>
        <p:spPr bwMode="auto">
          <a:xfrm>
            <a:off x="7550350" y="2768854"/>
            <a:ext cx="399459" cy="2260"/>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67" name="角丸四角形吹き出し 2"/>
          <p:cNvSpPr>
            <a:spLocks noChangeArrowheads="1"/>
          </p:cNvSpPr>
          <p:nvPr/>
        </p:nvSpPr>
        <p:spPr bwMode="auto">
          <a:xfrm>
            <a:off x="7914660" y="2113470"/>
            <a:ext cx="907154" cy="335181"/>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800" dirty="0" smtClean="0">
                <a:solidFill>
                  <a:schemeClr val="tx1">
                    <a:lumMod val="65000"/>
                    <a:lumOff val="35000"/>
                  </a:schemeClr>
                </a:solidFill>
                <a:latin typeface="+mn-ea"/>
                <a:ea typeface="+mn-ea"/>
                <a:cs typeface="Meiryo UI" pitchFamily="50" charset="-128"/>
              </a:rPr>
              <a:t>高いユーザー</a:t>
            </a:r>
            <a:endParaRPr lang="ja-JP" altLang="en-US" sz="800" dirty="0">
              <a:solidFill>
                <a:schemeClr val="tx1">
                  <a:lumMod val="65000"/>
                  <a:lumOff val="35000"/>
                </a:schemeClr>
              </a:solidFill>
              <a:latin typeface="+mn-ea"/>
              <a:ea typeface="+mn-ea"/>
              <a:cs typeface="Meiryo UI" pitchFamily="50" charset="-128"/>
            </a:endParaRPr>
          </a:p>
        </p:txBody>
      </p:sp>
      <p:sp>
        <p:nvSpPr>
          <p:cNvPr id="68" name="スマイル 8"/>
          <p:cNvSpPr>
            <a:spLocks noChangeArrowheads="1"/>
          </p:cNvSpPr>
          <p:nvPr/>
        </p:nvSpPr>
        <p:spPr bwMode="auto">
          <a:xfrm>
            <a:off x="6132895" y="3705367"/>
            <a:ext cx="427038"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sp>
        <p:nvSpPr>
          <p:cNvPr id="69" name="スマイル 8"/>
          <p:cNvSpPr>
            <a:spLocks noChangeArrowheads="1"/>
          </p:cNvSpPr>
          <p:nvPr/>
        </p:nvSpPr>
        <p:spPr bwMode="auto">
          <a:xfrm>
            <a:off x="6134100" y="5070617"/>
            <a:ext cx="425450" cy="409575"/>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a:solidFill>
                <a:schemeClr val="tx1">
                  <a:lumMod val="65000"/>
                  <a:lumOff val="35000"/>
                </a:schemeClr>
              </a:solidFill>
              <a:latin typeface="+mn-ea"/>
              <a:ea typeface="+mn-ea"/>
              <a:cs typeface="Meiryo UI" pitchFamily="50" charset="-128"/>
            </a:endParaRPr>
          </a:p>
        </p:txBody>
      </p:sp>
      <p:cxnSp>
        <p:nvCxnSpPr>
          <p:cNvPr id="70" name="カギ線コネクタ 69"/>
          <p:cNvCxnSpPr>
            <a:stCxn id="58" idx="3"/>
            <a:endCxn id="68" idx="2"/>
          </p:cNvCxnSpPr>
          <p:nvPr/>
        </p:nvCxnSpPr>
        <p:spPr>
          <a:xfrm rot="5400000">
            <a:off x="6861926" y="2441666"/>
            <a:ext cx="739458" cy="2197520"/>
          </a:xfrm>
          <a:prstGeom prst="bentConnector4">
            <a:avLst>
              <a:gd name="adj1" fmla="val 4883"/>
              <a:gd name="adj2" fmla="val 110403"/>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cxnSp>
        <p:nvCxnSpPr>
          <p:cNvPr id="71" name="カギ線コネクタ 70"/>
          <p:cNvCxnSpPr>
            <a:stCxn id="58" idx="3"/>
            <a:endCxn id="69" idx="2"/>
          </p:cNvCxnSpPr>
          <p:nvPr/>
        </p:nvCxnSpPr>
        <p:spPr>
          <a:xfrm rot="5400000">
            <a:off x="6179904" y="3124894"/>
            <a:ext cx="2104708" cy="2196315"/>
          </a:xfrm>
          <a:prstGeom prst="bentConnector4">
            <a:avLst>
              <a:gd name="adj1" fmla="val 691"/>
              <a:gd name="adj2" fmla="val 110408"/>
            </a:avLst>
          </a:prstGeom>
          <a:ln w="31750">
            <a:solidFill>
              <a:srgbClr val="FF5574"/>
            </a:solidFill>
            <a:tailEnd type="triangle"/>
          </a:ln>
        </p:spPr>
        <p:style>
          <a:lnRef idx="1">
            <a:schemeClr val="accent1"/>
          </a:lnRef>
          <a:fillRef idx="0">
            <a:schemeClr val="accent1"/>
          </a:fillRef>
          <a:effectRef idx="0">
            <a:schemeClr val="accent1"/>
          </a:effectRef>
          <a:fontRef idx="minor">
            <a:schemeClr val="tx1"/>
          </a:fontRef>
        </p:style>
      </p:cxnSp>
      <p:graphicFrame>
        <p:nvGraphicFramePr>
          <p:cNvPr id="72" name="表 71"/>
          <p:cNvGraphicFramePr>
            <a:graphicFrameLocks noGrp="1"/>
          </p:cNvGraphicFramePr>
          <p:nvPr>
            <p:extLst>
              <p:ext uri="{D42A27DB-BD31-4B8C-83A1-F6EECF244321}">
                <p14:modId xmlns:p14="http://schemas.microsoft.com/office/powerpoint/2010/main" val="1080723239"/>
              </p:ext>
            </p:extLst>
          </p:nvPr>
        </p:nvGraphicFramePr>
        <p:xfrm>
          <a:off x="276226" y="2615700"/>
          <a:ext cx="4661630" cy="917576"/>
        </p:xfrm>
        <a:graphic>
          <a:graphicData uri="http://schemas.openxmlformats.org/drawingml/2006/table">
            <a:tbl>
              <a:tblPr>
                <a:tableStyleId>{2D5ABB26-0587-4C30-8999-92F81FD0307C}</a:tableStyleId>
              </a:tblPr>
              <a:tblGrid>
                <a:gridCol w="1469367"/>
                <a:gridCol w="841679"/>
                <a:gridCol w="155338"/>
                <a:gridCol w="221918"/>
                <a:gridCol w="221918"/>
                <a:gridCol w="377249"/>
                <a:gridCol w="695746"/>
                <a:gridCol w="155338"/>
                <a:gridCol w="523077"/>
              </a:tblGrid>
              <a:tr h="166130">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dirty="0">
                          <a:solidFill>
                            <a:schemeClr val="tx1">
                              <a:lumMod val="65000"/>
                              <a:lumOff val="35000"/>
                            </a:schemeClr>
                          </a:solidFill>
                          <a:effectLst/>
                          <a:latin typeface="+mn-ea"/>
                          <a:ea typeface="+mn-ea"/>
                        </a:rPr>
                        <a:t>インプレッション</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fontAlgn="ctr"/>
                      <a:r>
                        <a:rPr lang="ja-JP" altLang="en-US" sz="800" u="none" strike="noStrike" dirty="0" smtClean="0">
                          <a:solidFill>
                            <a:schemeClr val="tx1">
                              <a:lumMod val="65000"/>
                              <a:lumOff val="35000"/>
                            </a:schemeClr>
                          </a:solidFill>
                          <a:effectLst/>
                          <a:latin typeface="+mn-ea"/>
                          <a:ea typeface="+mn-ea"/>
                        </a:rPr>
                        <a:t>消化目安</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62435">
                <a:tc rowSpan="4">
                  <a:txBody>
                    <a:bodyPr/>
                    <a:lstStyle/>
                    <a:p>
                      <a:pPr algn="ctr" fontAlgn="ctr"/>
                      <a:r>
                        <a:rPr lang="ja-JP" altLang="en-US" sz="800" u="none" strike="noStrike" dirty="0" smtClean="0">
                          <a:solidFill>
                            <a:schemeClr val="tx1">
                              <a:lumMod val="65000"/>
                              <a:lumOff val="35000"/>
                            </a:schemeClr>
                          </a:solidFill>
                          <a:effectLst/>
                          <a:latin typeface="+mn-ea"/>
                          <a:ea typeface="+mn-ea"/>
                        </a:rPr>
                        <a:t>ネットワーク オーディエンス広告 </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u="none" strike="noStrike" dirty="0" smtClean="0">
                          <a:solidFill>
                            <a:schemeClr val="tx1">
                              <a:lumMod val="65000"/>
                              <a:lumOff val="35000"/>
                            </a:schemeClr>
                          </a:solidFill>
                          <a:effectLst/>
                          <a:latin typeface="+mn-ea"/>
                          <a:ea typeface="+mn-ea"/>
                        </a:rPr>
                        <a:t>by</a:t>
                      </a:r>
                      <a:r>
                        <a:rPr lang="ja-JP" altLang="en-US" sz="800" u="none" strike="noStrike" dirty="0" smtClean="0">
                          <a:solidFill>
                            <a:schemeClr val="tx1">
                              <a:lumMod val="65000"/>
                              <a:lumOff val="35000"/>
                            </a:schemeClr>
                          </a:solidFill>
                          <a:effectLst/>
                          <a:latin typeface="+mn-ea"/>
                          <a:ea typeface="+mn-ea"/>
                        </a:rPr>
                        <a:t>＠ｃｏｓｍｅ ＜</a:t>
                      </a:r>
                      <a:r>
                        <a:rPr lang="en-US" altLang="ja-JP" sz="800" u="none" strike="noStrike" dirty="0" smtClean="0">
                          <a:solidFill>
                            <a:schemeClr val="tx1">
                              <a:lumMod val="65000"/>
                              <a:lumOff val="35000"/>
                            </a:schemeClr>
                          </a:solidFill>
                          <a:effectLst/>
                          <a:latin typeface="+mn-ea"/>
                          <a:ea typeface="+mn-ea"/>
                        </a:rPr>
                        <a:t>CPM</a:t>
                      </a: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a:solidFill>
                            <a:schemeClr val="tx1">
                              <a:lumMod val="65000"/>
                              <a:lumOff val="35000"/>
                            </a:schemeClr>
                          </a:solidFill>
                          <a:effectLst/>
                          <a:latin typeface="+mn-ea"/>
                          <a:ea typeface="+mn-ea"/>
                        </a:rPr>
                        <a:t>～</a:t>
                      </a:r>
                      <a:endParaRPr lang="ja-JP" altLang="en-US" sz="800" b="0" i="0" u="none" strike="noStrike">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0.285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¥570,000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4,000,000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0.280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1,120,000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8,000,000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0.260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¥2,080,000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633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16,000,000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sz="800" u="none" strike="noStrike" dirty="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0.245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¥3,920,000 </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5</a:t>
                      </a:r>
                      <a:r>
                        <a:rPr lang="ja-JP" altLang="en-US" sz="800" u="none" strike="noStrike" dirty="0" smtClean="0">
                          <a:solidFill>
                            <a:schemeClr val="tx1">
                              <a:lumMod val="65000"/>
                              <a:lumOff val="35000"/>
                            </a:schemeClr>
                          </a:solidFill>
                          <a:effectLst/>
                          <a:latin typeface="+mn-ea"/>
                          <a:ea typeface="+mn-ea"/>
                        </a:rPr>
                        <a:t>～８週間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5" marR="9525" marT="9544"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graphicFrame>
        <p:nvGraphicFramePr>
          <p:cNvPr id="9" name="表 8"/>
          <p:cNvGraphicFramePr>
            <a:graphicFrameLocks noGrp="1"/>
          </p:cNvGraphicFramePr>
          <p:nvPr>
            <p:extLst>
              <p:ext uri="{D42A27DB-BD31-4B8C-83A1-F6EECF244321}">
                <p14:modId xmlns:p14="http://schemas.microsoft.com/office/powerpoint/2010/main" val="1132089399"/>
              </p:ext>
            </p:extLst>
          </p:nvPr>
        </p:nvGraphicFramePr>
        <p:xfrm>
          <a:off x="344488" y="3598014"/>
          <a:ext cx="4606655" cy="1312972"/>
        </p:xfrm>
        <a:graphic>
          <a:graphicData uri="http://schemas.openxmlformats.org/drawingml/2006/table">
            <a:tbl>
              <a:tblPr>
                <a:tableStyleId>{2D5ABB26-0587-4C30-8999-92F81FD0307C}</a:tableStyleId>
              </a:tblPr>
              <a:tblGrid>
                <a:gridCol w="860691"/>
                <a:gridCol w="3745964"/>
              </a:tblGrid>
              <a:tr h="237386">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ネットワーク広告</a:t>
                      </a:r>
                      <a:r>
                        <a:rPr lang="ja-JP" altLang="en-US" sz="800" u="none" strike="noStrike" dirty="0" smtClean="0">
                          <a:solidFill>
                            <a:schemeClr val="tx1">
                              <a:lumMod val="65000"/>
                              <a:lumOff val="35000"/>
                            </a:schemeClr>
                          </a:solidFill>
                          <a:effectLst/>
                          <a:latin typeface="+mn-ea"/>
                          <a:ea typeface="+mn-ea"/>
                        </a:rPr>
                        <a:t>各掲載面　</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＠ｃｏｓｍｅには</a:t>
                      </a:r>
                      <a:r>
                        <a:rPr lang="ja-JP" altLang="en-US" sz="800" u="none" strike="noStrike" dirty="0">
                          <a:solidFill>
                            <a:schemeClr val="tx1">
                              <a:lumMod val="65000"/>
                              <a:lumOff val="35000"/>
                            </a:schemeClr>
                          </a:solidFill>
                          <a:effectLst/>
                          <a:latin typeface="+mn-ea"/>
                          <a:ea typeface="+mn-ea"/>
                        </a:rPr>
                        <a:t>掲載</a:t>
                      </a:r>
                      <a:r>
                        <a:rPr lang="ja-JP" altLang="en-US" sz="800" u="none" strike="noStrike" dirty="0" smtClean="0">
                          <a:solidFill>
                            <a:schemeClr val="tx1">
                              <a:lumMod val="65000"/>
                              <a:lumOff val="35000"/>
                            </a:schemeClr>
                          </a:solidFill>
                          <a:effectLst/>
                          <a:latin typeface="+mn-ea"/>
                          <a:ea typeface="+mn-ea"/>
                        </a:rPr>
                        <a:t>されません</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218336">
                <a:tc>
                  <a:txBody>
                    <a:bodyPr/>
                    <a:lstStyle/>
                    <a:p>
                      <a:pPr algn="l" rtl="0" fontAlgn="ctr"/>
                      <a:r>
                        <a:rPr lang="ja-JP" altLang="en-US" sz="800" u="none" strike="noStrike">
                          <a:solidFill>
                            <a:schemeClr val="tx1">
                              <a:lumMod val="65000"/>
                              <a:lumOff val="35000"/>
                            </a:schemeClr>
                          </a:solidFill>
                          <a:effectLst/>
                          <a:latin typeface="+mn-ea"/>
                          <a:ea typeface="+mn-ea"/>
                        </a:rPr>
                        <a:t>掲載開始日</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弊社営業日の月火水木曜日</a:t>
                      </a:r>
                      <a:r>
                        <a:rPr lang="en-US" altLang="ja-JP" sz="800" u="none" strike="noStrike" dirty="0">
                          <a:solidFill>
                            <a:schemeClr val="tx1">
                              <a:lumMod val="65000"/>
                              <a:lumOff val="35000"/>
                            </a:schemeClr>
                          </a:solidFill>
                          <a:effectLst/>
                          <a:latin typeface="+mn-ea"/>
                          <a:ea typeface="+mn-ea"/>
                        </a:rPr>
                        <a:t>/2</a:t>
                      </a:r>
                      <a:r>
                        <a:rPr lang="ja-JP" altLang="en-US" sz="800" u="none" strike="noStrike" dirty="0">
                          <a:solidFill>
                            <a:schemeClr val="tx1">
                              <a:lumMod val="65000"/>
                              <a:lumOff val="35000"/>
                            </a:schemeClr>
                          </a:solidFill>
                          <a:effectLst/>
                          <a:latin typeface="+mn-ea"/>
                          <a:ea typeface="+mn-ea"/>
                        </a:rPr>
                        <a:t>週間～（</a:t>
                      </a:r>
                      <a:r>
                        <a:rPr lang="en-US" altLang="ja-JP"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消化次第掲載終了）</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a:solidFill>
                            <a:schemeClr val="tx1">
                              <a:lumMod val="65000"/>
                              <a:lumOff val="35000"/>
                            </a:schemeClr>
                          </a:solidFill>
                          <a:effectLst/>
                          <a:latin typeface="+mn-ea"/>
                          <a:ea typeface="+mn-ea"/>
                        </a:rPr>
                        <a:t>想定</a:t>
                      </a:r>
                      <a:r>
                        <a:rPr lang="en-US" sz="800" u="none" strike="noStrike">
                          <a:solidFill>
                            <a:schemeClr val="tx1">
                              <a:lumMod val="65000"/>
                              <a:lumOff val="35000"/>
                            </a:schemeClr>
                          </a:solidFill>
                          <a:effectLst/>
                          <a:latin typeface="+mn-ea"/>
                          <a:ea typeface="+mn-ea"/>
                        </a:rPr>
                        <a:t>CTR</a:t>
                      </a:r>
                      <a:endParaRPr 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0.06</a:t>
                      </a:r>
                      <a:r>
                        <a:rPr lang="ja-JP" altLang="en-US" sz="800" u="none" strike="noStrike" dirty="0">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0.12</a:t>
                      </a: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a:solidFill>
                            <a:schemeClr val="tx1">
                              <a:lumMod val="65000"/>
                              <a:lumOff val="35000"/>
                            </a:schemeClr>
                          </a:solidFill>
                          <a:effectLst/>
                          <a:latin typeface="+mn-ea"/>
                          <a:ea typeface="+mn-ea"/>
                        </a:rPr>
                        <a:t>仕様</a:t>
                      </a: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a:solidFill>
                            <a:schemeClr val="tx1">
                              <a:lumMod val="65000"/>
                              <a:lumOff val="35000"/>
                            </a:schemeClr>
                          </a:solidFill>
                          <a:effectLst/>
                          <a:latin typeface="+mn-ea"/>
                          <a:ea typeface="+mn-ea"/>
                        </a:rPr>
                        <a:t>【</a:t>
                      </a:r>
                      <a:r>
                        <a:rPr lang="ja-JP" altLang="en-US" sz="800" u="none" strike="noStrike">
                          <a:solidFill>
                            <a:schemeClr val="tx1">
                              <a:lumMod val="65000"/>
                              <a:lumOff val="35000"/>
                            </a:schemeClr>
                          </a:solidFill>
                          <a:effectLst/>
                          <a:latin typeface="+mn-ea"/>
                          <a:ea typeface="+mn-ea"/>
                        </a:rPr>
                        <a:t>必須</a:t>
                      </a:r>
                      <a:r>
                        <a:rPr lang="en-US" altLang="ja-JP" sz="800" u="none" strike="noStrike">
                          <a:solidFill>
                            <a:schemeClr val="tx1">
                              <a:lumMod val="65000"/>
                              <a:lumOff val="35000"/>
                            </a:schemeClr>
                          </a:solidFill>
                          <a:effectLst/>
                          <a:latin typeface="+mn-ea"/>
                          <a:ea typeface="+mn-ea"/>
                        </a:rPr>
                        <a:t>】</a:t>
                      </a:r>
                      <a:r>
                        <a:rPr lang="en-US" sz="800" u="none" strike="noStrike">
                          <a:solidFill>
                            <a:schemeClr val="tx1">
                              <a:lumMod val="65000"/>
                              <a:lumOff val="35000"/>
                            </a:schemeClr>
                          </a:solidFill>
                          <a:effectLst/>
                          <a:latin typeface="+mn-ea"/>
                          <a:ea typeface="+mn-ea"/>
                        </a:rPr>
                        <a:t>W300×H250px、W728×H90px、</a:t>
                      </a:r>
                      <a:endParaRPr lang="en-US" sz="800" b="0" i="0" u="none" strike="noStrike">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a:solidFill>
                            <a:schemeClr val="tx1">
                              <a:lumMod val="65000"/>
                              <a:lumOff val="35000"/>
                            </a:schemeClr>
                          </a:solidFill>
                          <a:effectLst/>
                          <a:latin typeface="+mn-ea"/>
                          <a:ea typeface="+mn-ea"/>
                        </a:rPr>
                        <a:t>【</a:t>
                      </a:r>
                      <a:r>
                        <a:rPr lang="ja-JP" altLang="en-US" sz="800" u="none" strike="noStrike">
                          <a:solidFill>
                            <a:schemeClr val="tx1">
                              <a:lumMod val="65000"/>
                              <a:lumOff val="35000"/>
                            </a:schemeClr>
                          </a:solidFill>
                          <a:effectLst/>
                          <a:latin typeface="+mn-ea"/>
                          <a:ea typeface="+mn-ea"/>
                        </a:rPr>
                        <a:t>任意</a:t>
                      </a:r>
                      <a:r>
                        <a:rPr lang="en-US" altLang="ja-JP" sz="800" u="none" strike="noStrike">
                          <a:solidFill>
                            <a:schemeClr val="tx1">
                              <a:lumMod val="65000"/>
                              <a:lumOff val="35000"/>
                            </a:schemeClr>
                          </a:solidFill>
                          <a:effectLst/>
                          <a:latin typeface="+mn-ea"/>
                          <a:ea typeface="+mn-ea"/>
                        </a:rPr>
                        <a:t>】</a:t>
                      </a:r>
                      <a:r>
                        <a:rPr lang="en-US" sz="800" u="none" strike="noStrike">
                          <a:solidFill>
                            <a:schemeClr val="tx1">
                              <a:lumMod val="65000"/>
                              <a:lumOff val="35000"/>
                            </a:schemeClr>
                          </a:solidFill>
                          <a:effectLst/>
                          <a:latin typeface="+mn-ea"/>
                          <a:ea typeface="+mn-ea"/>
                        </a:rPr>
                        <a:t>W468×H60px、W336×H280px、W160×H600px、</a:t>
                      </a:r>
                      <a:endParaRPr lang="en-US" sz="800" b="0" i="0" u="none" strike="noStrike">
                        <a:solidFill>
                          <a:schemeClr val="tx1">
                            <a:lumMod val="65000"/>
                            <a:lumOff val="35000"/>
                          </a:schemeClr>
                        </a:solidFill>
                        <a:effectLst/>
                        <a:latin typeface="+mn-ea"/>
                        <a:ea typeface="+mn-ea"/>
                      </a:endParaRPr>
                    </a:p>
                  </a:txBody>
                  <a:tcPr marL="9525" marR="9525" marT="9525" marB="0" anchor="ctr"/>
                </a:tc>
              </a:tr>
              <a:tr h="171450">
                <a:tc>
                  <a:txBody>
                    <a:bodyPr/>
                    <a:lstStyle/>
                    <a:p>
                      <a:pPr algn="l" fontAlgn="ctr"/>
                      <a:endParaRPr lang="ja-JP" altLang="en-US" sz="800" b="0" i="0" u="none" strike="noStrike">
                        <a:solidFill>
                          <a:schemeClr val="tx1">
                            <a:lumMod val="65000"/>
                            <a:lumOff val="35000"/>
                          </a:schemeClr>
                        </a:solidFill>
                        <a:effectLst/>
                        <a:latin typeface="+mn-ea"/>
                        <a:ea typeface="+mn-ea"/>
                      </a:endParaRPr>
                    </a:p>
                  </a:txBody>
                  <a:tcPr marL="9525" marR="9525" marT="9525"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広告効果の観点より、全サイズの入稿を推奨としております。</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u="none" strike="noStrike" dirty="0">
                          <a:solidFill>
                            <a:schemeClr val="tx1">
                              <a:lumMod val="65000"/>
                              <a:lumOff val="35000"/>
                            </a:schemeClr>
                          </a:solidFill>
                          <a:effectLst/>
                          <a:latin typeface="+mn-ea"/>
                          <a:ea typeface="+mn-ea"/>
                        </a:rPr>
                        <a:t>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JPG</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a:solidFill>
                            <a:schemeClr val="tx1">
                              <a:lumMod val="65000"/>
                              <a:lumOff val="35000"/>
                            </a:schemeClr>
                          </a:solidFill>
                          <a:effectLst/>
                          <a:latin typeface="+mn-ea"/>
                          <a:ea typeface="+mn-ea"/>
                        </a:rPr>
                        <a:t>GIF</a:t>
                      </a:r>
                      <a:r>
                        <a:rPr lang="ja-JP" altLang="en-US" sz="800" u="none" strike="noStrike" dirty="0" err="1">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PNG/50KB</a:t>
                      </a:r>
                      <a:r>
                        <a:rPr lang="ja-JP" altLang="en-US" sz="800" u="none" strike="noStrike" dirty="0" smtClean="0">
                          <a:solidFill>
                            <a:schemeClr val="tx1">
                              <a:lumMod val="65000"/>
                              <a:lumOff val="35000"/>
                            </a:schemeClr>
                          </a:solidFill>
                          <a:effectLst/>
                          <a:latin typeface="+mn-ea"/>
                          <a:ea typeface="+mn-ea"/>
                        </a:rPr>
                        <a:t>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grpSp>
        <p:nvGrpSpPr>
          <p:cNvPr id="5" name="グループ化 4"/>
          <p:cNvGrpSpPr/>
          <p:nvPr/>
        </p:nvGrpSpPr>
        <p:grpSpPr>
          <a:xfrm>
            <a:off x="8483689" y="-63500"/>
            <a:ext cx="1257211" cy="1077800"/>
            <a:chOff x="8483689" y="-63500"/>
            <a:chExt cx="1257211" cy="1077800"/>
          </a:xfrm>
        </p:grpSpPr>
        <p:pic>
          <p:nvPicPr>
            <p:cNvPr id="33" name="図 3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483689" y="-63500"/>
              <a:ext cx="900000" cy="900000"/>
            </a:xfrm>
            <a:prstGeom prst="rect">
              <a:avLst/>
            </a:prstGeom>
          </p:spPr>
        </p:pic>
        <p:pic>
          <p:nvPicPr>
            <p:cNvPr id="34" name="図 33"/>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
        <p:nvSpPr>
          <p:cNvPr id="10" name="フッター プレースホルダー 9"/>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227495540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a:t>
            </a:r>
            <a:r>
              <a:rPr kumimoji="1" lang="en-US" altLang="ja-JP" dirty="0" smtClean="0"/>
              <a:t>SP</a:t>
            </a:r>
            <a:r>
              <a:rPr kumimoji="1" lang="ja-JP" altLang="en-US" dirty="0" smtClean="0"/>
              <a:t>＋</a:t>
            </a:r>
            <a:r>
              <a:rPr kumimoji="1" lang="en-US" altLang="ja-JP" dirty="0" smtClean="0"/>
              <a:t>PC</a:t>
            </a:r>
            <a:r>
              <a:rPr kumimoji="1" lang="ja-JP" altLang="en-US" dirty="0" smtClean="0"/>
              <a:t>］ネットワークオーディエンス広告</a:t>
            </a:r>
            <a:r>
              <a:rPr kumimoji="1" lang="en-US" altLang="ja-JP" dirty="0" smtClean="0"/>
              <a:t/>
            </a:r>
            <a:br>
              <a:rPr kumimoji="1" lang="en-US" altLang="ja-JP" dirty="0" smtClean="0"/>
            </a:br>
            <a:r>
              <a:rPr lang="en-US" altLang="ja-JP" dirty="0" smtClean="0"/>
              <a:t>by</a:t>
            </a:r>
            <a:r>
              <a:rPr kumimoji="1" lang="ja-JP" altLang="en-US" dirty="0" smtClean="0"/>
              <a:t>＠ｃｏｓｍｅ＜動画＞</a:t>
            </a:r>
            <a:endParaRPr kumimoji="1" lang="ja-JP" altLang="en-US" dirty="0"/>
          </a:p>
        </p:txBody>
      </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42</a:t>
            </a:fld>
            <a:endParaRPr lang="ja-JP" altLang="en-US" dirty="0"/>
          </a:p>
        </p:txBody>
      </p:sp>
      <p:sp>
        <p:nvSpPr>
          <p:cNvPr id="3" name="テキスト プレースホルダー 2"/>
          <p:cNvSpPr>
            <a:spLocks noGrp="1"/>
          </p:cNvSpPr>
          <p:nvPr>
            <p:ph type="body" sz="quarter" idx="17"/>
          </p:nvPr>
        </p:nvSpPr>
        <p:spPr>
          <a:xfrm>
            <a:off x="331200" y="1084923"/>
            <a:ext cx="4621800" cy="1132155"/>
          </a:xfrm>
        </p:spPr>
        <p:txBody>
          <a:bodyPr/>
          <a:lstStyle/>
          <a:p>
            <a:pPr algn="ctr"/>
            <a:r>
              <a:rPr lang="en-US" altLang="ja-JP" dirty="0"/>
              <a:t>@</a:t>
            </a:r>
            <a:r>
              <a:rPr lang="ja-JP" altLang="en-US" dirty="0"/>
              <a:t>ｃｏｓｍｅオーディエンスデータの活用により</a:t>
            </a:r>
          </a:p>
          <a:p>
            <a:pPr algn="ctr"/>
            <a:r>
              <a:rPr lang="ja-JP" altLang="en-US" dirty="0">
                <a:solidFill>
                  <a:srgbClr val="FF5574"/>
                </a:solidFill>
              </a:rPr>
              <a:t>「人」と「動画広告」のマッチング</a:t>
            </a:r>
            <a:r>
              <a:rPr lang="ja-JP" altLang="en-US" dirty="0"/>
              <a:t>が可能となり、</a:t>
            </a:r>
          </a:p>
          <a:p>
            <a:pPr algn="ctr"/>
            <a:r>
              <a:rPr lang="ja-JP" altLang="en-US" dirty="0">
                <a:solidFill>
                  <a:srgbClr val="FF5574"/>
                </a:solidFill>
              </a:rPr>
              <a:t>質の高いエンゲージメント構築</a:t>
            </a:r>
            <a:r>
              <a:rPr lang="ja-JP" altLang="en-US" dirty="0"/>
              <a:t>が期待されます</a:t>
            </a:r>
            <a:r>
              <a:rPr lang="ja-JP" altLang="en-US" dirty="0" smtClean="0"/>
              <a:t>！</a:t>
            </a:r>
            <a:endParaRPr lang="ja-JP" altLang="en-US" dirty="0"/>
          </a:p>
        </p:txBody>
      </p:sp>
      <p:sp>
        <p:nvSpPr>
          <p:cNvPr id="6" name="テキスト プレースホルダー 5"/>
          <p:cNvSpPr>
            <a:spLocks noGrp="1"/>
          </p:cNvSpPr>
          <p:nvPr>
            <p:ph type="body" sz="quarter" idx="19"/>
          </p:nvPr>
        </p:nvSpPr>
        <p:spPr/>
        <p:txBody>
          <a:bodyPr/>
          <a:lstStyle/>
          <a:p>
            <a:endParaRPr lang="en-US" altLang="ja-JP" dirty="0" smtClean="0"/>
          </a:p>
          <a:p>
            <a:r>
              <a:rPr lang="en-US" altLang="ja-JP" dirty="0" smtClean="0"/>
              <a:t>※</a:t>
            </a:r>
            <a:r>
              <a:rPr lang="ja-JP" altLang="en-US" dirty="0"/>
              <a:t>インプレッション数はあくまで想定であり、それを保証するものではございませんので予めご了承ください。</a:t>
            </a:r>
          </a:p>
          <a:p>
            <a:r>
              <a:rPr lang="en-US" altLang="ja-JP" dirty="0"/>
              <a:t>※</a:t>
            </a:r>
            <a:r>
              <a:rPr lang="ja-JP" altLang="en-US" dirty="0"/>
              <a:t>完全視聴率は</a:t>
            </a:r>
            <a:r>
              <a:rPr lang="en-US" altLang="ja-JP" dirty="0"/>
              <a:t>100</a:t>
            </a:r>
            <a:r>
              <a:rPr lang="ja-JP" altLang="en-US" dirty="0"/>
              <a:t>％にならない場合がございます。</a:t>
            </a:r>
          </a:p>
          <a:p>
            <a:r>
              <a:rPr lang="en-US" altLang="ja-JP" dirty="0"/>
              <a:t>※</a:t>
            </a:r>
            <a:r>
              <a:rPr lang="ja-JP" altLang="en-US" dirty="0"/>
              <a:t>原稿規定詳細は、レギュレーションを必ずご参照ください。</a:t>
            </a:r>
            <a:endParaRPr kumimoji="1" lang="ja-JP" altLang="en-US" dirty="0"/>
          </a:p>
        </p:txBody>
      </p:sp>
      <p:sp>
        <p:nvSpPr>
          <p:cNvPr id="46" name="テキスト プレースホルダー 45"/>
          <p:cNvSpPr>
            <a:spLocks noGrp="1"/>
          </p:cNvSpPr>
          <p:nvPr>
            <p:ph type="body" sz="quarter" idx="20"/>
          </p:nvPr>
        </p:nvSpPr>
        <p:spPr>
          <a:xfrm>
            <a:off x="5158451" y="1080058"/>
            <a:ext cx="4450687" cy="4492839"/>
          </a:xfrm>
        </p:spPr>
        <p:txBody>
          <a:bodyPr/>
          <a:lstStyle/>
          <a:p>
            <a:pPr>
              <a:lnSpc>
                <a:spcPct val="200000"/>
              </a:lnSpc>
            </a:pPr>
            <a:r>
              <a:rPr lang="en-US" altLang="ja-JP" dirty="0"/>
              <a:t>【</a:t>
            </a:r>
            <a:r>
              <a:rPr lang="ja-JP" altLang="en-US" dirty="0"/>
              <a:t>外部ネットワーク</a:t>
            </a:r>
            <a:r>
              <a:rPr lang="en-US" altLang="ja-JP" dirty="0" smtClean="0"/>
              <a:t>】</a:t>
            </a:r>
            <a:endParaRPr lang="en-US" altLang="ja-JP" dirty="0"/>
          </a:p>
        </p:txBody>
      </p:sp>
      <p:sp>
        <p:nvSpPr>
          <p:cNvPr id="47" name="テキスト プレースホルダー 46"/>
          <p:cNvSpPr>
            <a:spLocks noGrp="1"/>
          </p:cNvSpPr>
          <p:nvPr>
            <p:ph type="body" sz="quarter" idx="21"/>
          </p:nvPr>
        </p:nvSpPr>
        <p:spPr/>
        <p:txBody>
          <a:bodyPr/>
          <a:lstStyle/>
          <a:p>
            <a:endParaRPr lang="en-US" altLang="ja-JP" dirty="0" smtClean="0"/>
          </a:p>
          <a:p>
            <a:r>
              <a:rPr lang="ja-JP" altLang="en-US" dirty="0" smtClean="0"/>
              <a:t>注意</a:t>
            </a:r>
            <a:r>
              <a:rPr lang="ja-JP" altLang="en-US" dirty="0"/>
              <a:t>事項</a:t>
            </a:r>
          </a:p>
          <a:p>
            <a:pPr lvl="1"/>
            <a:r>
              <a:rPr lang="ja-JP" altLang="en-US" dirty="0"/>
              <a:t>入稿期限は掲載開始日の</a:t>
            </a:r>
            <a:r>
              <a:rPr lang="en-US" altLang="ja-JP" dirty="0"/>
              <a:t>10</a:t>
            </a:r>
            <a:r>
              <a:rPr lang="ja-JP" altLang="en-US" dirty="0"/>
              <a:t>営業日前</a:t>
            </a:r>
            <a:r>
              <a:rPr lang="en-US" altLang="ja-JP" dirty="0"/>
              <a:t>17</a:t>
            </a:r>
            <a:r>
              <a:rPr lang="ja-JP" altLang="en-US" dirty="0"/>
              <a:t>時迄です</a:t>
            </a:r>
            <a:r>
              <a:rPr lang="ja-JP" altLang="en-US" dirty="0" smtClean="0"/>
              <a:t>。</a:t>
            </a:r>
            <a:endParaRPr lang="en-US" altLang="ja-JP" dirty="0" smtClean="0"/>
          </a:p>
          <a:p>
            <a:pPr lvl="1"/>
            <a:r>
              <a:rPr lang="ja-JP" altLang="en-US" dirty="0" smtClean="0"/>
              <a:t>株式</a:t>
            </a:r>
            <a:r>
              <a:rPr lang="ja-JP" altLang="en-US" dirty="0"/>
              <a:t>会社アイスタイルの掲載基準にそぐわない内容の原稿は修正して頂く場合がございます。</a:t>
            </a:r>
          </a:p>
          <a:p>
            <a:pPr lvl="1"/>
            <a:r>
              <a:rPr lang="ja-JP" altLang="en-US" dirty="0"/>
              <a:t> 配信の内容に関して、デイリー予算上限、終了日、配信先指定、フリークエンシーなどは、ご要望としてお受けいたしますが、保障はいたしません。</a:t>
            </a:r>
          </a:p>
          <a:p>
            <a:pPr lvl="1"/>
            <a:r>
              <a:rPr lang="ja-JP" altLang="en-US" dirty="0"/>
              <a:t>配信先媒体社広告配信システムの都合により、レギュレーションに変更がある場合がございます。</a:t>
            </a:r>
            <a:endParaRPr kumimoji="1" lang="ja-JP" altLang="en-US" dirty="0"/>
          </a:p>
        </p:txBody>
      </p:sp>
      <p:sp>
        <p:nvSpPr>
          <p:cNvPr id="16" name="テキスト ボックス 2"/>
          <p:cNvSpPr txBox="1">
            <a:spLocks noChangeArrowheads="1"/>
          </p:cNvSpPr>
          <p:nvPr/>
        </p:nvSpPr>
        <p:spPr bwMode="auto">
          <a:xfrm>
            <a:off x="5158451" y="1562729"/>
            <a:ext cx="4567494"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20000"/>
              </a:spcBef>
            </a:pPr>
            <a:r>
              <a:rPr lang="ja-JP" altLang="en-US" sz="1050" b="1" dirty="0">
                <a:solidFill>
                  <a:schemeClr val="tx1">
                    <a:lumMod val="65000"/>
                    <a:lumOff val="35000"/>
                  </a:schemeClr>
                </a:solidFill>
                <a:latin typeface="+mn-ea"/>
                <a:ea typeface="+mn-ea"/>
                <a:cs typeface="Meiryo UI" pitchFamily="50" charset="-128"/>
              </a:rPr>
              <a:t>＠ｃｏｓｍｅオーディエンスが動画サイトにて</a:t>
            </a:r>
            <a:r>
              <a:rPr lang="en-US" altLang="ja-JP" sz="1050" b="1" dirty="0">
                <a:solidFill>
                  <a:schemeClr val="tx1">
                    <a:lumMod val="65000"/>
                    <a:lumOff val="35000"/>
                  </a:schemeClr>
                </a:solidFill>
                <a:latin typeface="+mn-ea"/>
                <a:ea typeface="+mn-ea"/>
                <a:cs typeface="Meiryo UI" pitchFamily="50" charset="-128"/>
              </a:rPr>
              <a:t/>
            </a:r>
            <a:br>
              <a:rPr lang="en-US" altLang="ja-JP" sz="1050" b="1" dirty="0">
                <a:solidFill>
                  <a:schemeClr val="tx1">
                    <a:lumMod val="65000"/>
                    <a:lumOff val="35000"/>
                  </a:schemeClr>
                </a:solidFill>
                <a:latin typeface="+mn-ea"/>
                <a:ea typeface="+mn-ea"/>
                <a:cs typeface="Meiryo UI" pitchFamily="50" charset="-128"/>
              </a:rPr>
            </a:br>
            <a:r>
              <a:rPr lang="ja-JP" altLang="en-US" sz="1050" b="1" dirty="0">
                <a:solidFill>
                  <a:schemeClr val="tx1">
                    <a:lumMod val="65000"/>
                    <a:lumOff val="35000"/>
                  </a:schemeClr>
                </a:solidFill>
                <a:latin typeface="+mn-ea"/>
                <a:ea typeface="+mn-ea"/>
                <a:cs typeface="Meiryo UI" pitchFamily="50" charset="-128"/>
              </a:rPr>
              <a:t>コンテンツ視聴を行う直前に、動画広告を配信</a:t>
            </a:r>
            <a:endParaRPr lang="en-US" altLang="ja-JP" sz="1050" b="1" dirty="0">
              <a:solidFill>
                <a:schemeClr val="tx1">
                  <a:lumMod val="65000"/>
                  <a:lumOff val="35000"/>
                </a:schemeClr>
              </a:solidFill>
              <a:latin typeface="+mn-ea"/>
              <a:ea typeface="+mn-ea"/>
              <a:cs typeface="Meiryo UI" pitchFamily="50" charset="-128"/>
            </a:endParaRPr>
          </a:p>
        </p:txBody>
      </p:sp>
      <p:pic>
        <p:nvPicPr>
          <p:cNvPr id="18" name="Picture 69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24008" y="2398244"/>
            <a:ext cx="1215744" cy="715387"/>
          </a:xfrm>
          <a:prstGeom prst="rect">
            <a:avLst/>
          </a:prstGeom>
          <a:noFill/>
          <a:ln>
            <a:noFill/>
          </a:ln>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Lst>
        </p:spPr>
      </p:pic>
      <p:graphicFrame>
        <p:nvGraphicFramePr>
          <p:cNvPr id="29" name="表 28"/>
          <p:cNvGraphicFramePr>
            <a:graphicFrameLocks noGrp="1"/>
          </p:cNvGraphicFramePr>
          <p:nvPr>
            <p:extLst>
              <p:ext uri="{D42A27DB-BD31-4B8C-83A1-F6EECF244321}">
                <p14:modId xmlns:p14="http://schemas.microsoft.com/office/powerpoint/2010/main" val="3718729368"/>
              </p:ext>
            </p:extLst>
          </p:nvPr>
        </p:nvGraphicFramePr>
        <p:xfrm>
          <a:off x="276225" y="2634750"/>
          <a:ext cx="4664807" cy="541130"/>
        </p:xfrm>
        <a:graphic>
          <a:graphicData uri="http://schemas.openxmlformats.org/drawingml/2006/table">
            <a:tbl>
              <a:tblPr>
                <a:tableStyleId>{2D5ABB26-0587-4C30-8999-92F81FD0307C}</a:tableStyleId>
              </a:tblPr>
              <a:tblGrid>
                <a:gridCol w="1470135"/>
                <a:gridCol w="595046"/>
                <a:gridCol w="160262"/>
                <a:gridCol w="273039"/>
                <a:gridCol w="227322"/>
                <a:gridCol w="393236"/>
                <a:gridCol w="712687"/>
                <a:gridCol w="178172"/>
                <a:gridCol w="654908"/>
              </a:tblGrid>
              <a:tr h="165843">
                <a:tc>
                  <a:txBody>
                    <a:bodyPr/>
                    <a:lstStyle/>
                    <a:p>
                      <a:pPr algn="ctr" fontAlgn="ctr"/>
                      <a:r>
                        <a:rPr lang="ja-JP" altLang="en-US" sz="800" u="none" strike="noStrike" dirty="0">
                          <a:solidFill>
                            <a:schemeClr val="tx1">
                              <a:lumMod val="65000"/>
                              <a:lumOff val="35000"/>
                            </a:schemeClr>
                          </a:solidFill>
                          <a:effectLst/>
                          <a:latin typeface="+mn-ea"/>
                          <a:ea typeface="+mn-ea"/>
                        </a:rPr>
                        <a:t>メニュー名</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gridSpan="3">
                  <a:txBody>
                    <a:bodyPr/>
                    <a:lstStyle/>
                    <a:p>
                      <a:pPr algn="ctr" fontAlgn="ctr"/>
                      <a:r>
                        <a:rPr lang="ja-JP" altLang="en-US" sz="800" u="none" strike="noStrike" dirty="0">
                          <a:solidFill>
                            <a:schemeClr val="tx1">
                              <a:lumMod val="65000"/>
                              <a:lumOff val="35000"/>
                            </a:schemeClr>
                          </a:solidFill>
                          <a:effectLst/>
                          <a:latin typeface="+mn-ea"/>
                          <a:ea typeface="+mn-ea"/>
                        </a:rPr>
                        <a:t>インプレッション</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hMerge="1">
                  <a:txBody>
                    <a:bodyPr/>
                    <a:lstStyle/>
                    <a:p>
                      <a:endParaRPr kumimoji="1" lang="ja-JP" altLang="en-US"/>
                    </a:p>
                  </a:txBody>
                  <a:tcPr/>
                </a:tc>
                <a:tc gridSpan="2">
                  <a:txBody>
                    <a:bodyPr/>
                    <a:lstStyle/>
                    <a:p>
                      <a:pPr algn="ctr" fontAlgn="ctr"/>
                      <a:r>
                        <a:rPr lang="en-US" altLang="ja-JP" sz="800" u="none" strike="noStrike" dirty="0" smtClean="0">
                          <a:solidFill>
                            <a:schemeClr val="tx1">
                              <a:lumMod val="65000"/>
                              <a:lumOff val="35000"/>
                            </a:schemeClr>
                          </a:solidFill>
                          <a:effectLst/>
                          <a:latin typeface="+mn-ea"/>
                          <a:ea typeface="+mn-ea"/>
                        </a:rPr>
                        <a:t>imp</a:t>
                      </a:r>
                      <a:r>
                        <a:rPr lang="ja-JP" altLang="en-US" sz="800" u="none" strike="noStrike" dirty="0" smtClean="0">
                          <a:solidFill>
                            <a:schemeClr val="tx1">
                              <a:lumMod val="65000"/>
                              <a:lumOff val="35000"/>
                            </a:schemeClr>
                          </a:solidFill>
                          <a:effectLst/>
                          <a:latin typeface="+mn-ea"/>
                          <a:ea typeface="+mn-ea"/>
                        </a:rPr>
                        <a:t>単価</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gridSpan="2">
                  <a:txBody>
                    <a:bodyPr/>
                    <a:lstStyle/>
                    <a:p>
                      <a:pPr algn="ctr" fontAlgn="ctr"/>
                      <a:r>
                        <a:rPr lang="ja-JP" altLang="en-US" sz="800" u="none" strike="noStrike" dirty="0">
                          <a:solidFill>
                            <a:schemeClr val="tx1">
                              <a:lumMod val="65000"/>
                              <a:lumOff val="35000"/>
                            </a:schemeClr>
                          </a:solidFill>
                          <a:effectLst/>
                          <a:latin typeface="+mn-ea"/>
                          <a:ea typeface="+mn-ea"/>
                        </a:rPr>
                        <a:t>販売価格</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hMerge="1">
                  <a:txBody>
                    <a:bodyPr/>
                    <a:lstStyle/>
                    <a:p>
                      <a:endParaRPr kumimoji="1" lang="ja-JP" altLang="en-US"/>
                    </a:p>
                  </a:txBody>
                  <a:tcPr/>
                </a:tc>
                <a:tc>
                  <a:txBody>
                    <a:bodyPr/>
                    <a:lstStyle/>
                    <a:p>
                      <a:pPr algn="ctr" fontAlgn="ctr"/>
                      <a:r>
                        <a:rPr lang="ja-JP" altLang="en-US" sz="800" u="none" strike="noStrike" dirty="0" smtClean="0">
                          <a:solidFill>
                            <a:schemeClr val="tx1">
                              <a:lumMod val="65000"/>
                              <a:lumOff val="35000"/>
                            </a:schemeClr>
                          </a:solidFill>
                          <a:effectLst/>
                          <a:latin typeface="+mn-ea"/>
                          <a:ea typeface="+mn-ea"/>
                        </a:rPr>
                        <a:t>期間目安</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62154">
                <a:tc rowSpan="2">
                  <a:txBody>
                    <a:bodyPr/>
                    <a:lstStyle/>
                    <a:p>
                      <a:pPr algn="ctr" fontAlgn="ctr"/>
                      <a:r>
                        <a:rPr lang="ja-JP" altLang="en-US" sz="800" u="none" strike="noStrike" dirty="0" smtClean="0">
                          <a:solidFill>
                            <a:schemeClr val="tx1">
                              <a:lumMod val="65000"/>
                              <a:lumOff val="35000"/>
                            </a:schemeClr>
                          </a:solidFill>
                          <a:effectLst/>
                          <a:latin typeface="+mn-ea"/>
                          <a:ea typeface="+mn-ea"/>
                        </a:rPr>
                        <a:t>ネットワーク オーディエンス広告 </a:t>
                      </a:r>
                      <a:endParaRPr lang="en-US" altLang="ja-JP" sz="800" u="none" strike="noStrike" dirty="0" smtClean="0">
                        <a:solidFill>
                          <a:schemeClr val="tx1">
                            <a:lumMod val="65000"/>
                            <a:lumOff val="35000"/>
                          </a:schemeClr>
                        </a:solidFill>
                        <a:effectLst/>
                        <a:latin typeface="+mn-ea"/>
                        <a:ea typeface="+mn-ea"/>
                      </a:endParaRPr>
                    </a:p>
                    <a:p>
                      <a:pPr algn="ctr" fontAlgn="ctr"/>
                      <a:r>
                        <a:rPr lang="en-US" altLang="ja-JP" sz="800" u="none" strike="noStrike" dirty="0" smtClean="0">
                          <a:solidFill>
                            <a:schemeClr val="tx1">
                              <a:lumMod val="65000"/>
                              <a:lumOff val="35000"/>
                            </a:schemeClr>
                          </a:solidFill>
                          <a:effectLst/>
                          <a:latin typeface="+mn-ea"/>
                          <a:ea typeface="+mn-ea"/>
                        </a:rPr>
                        <a:t>by</a:t>
                      </a:r>
                      <a:r>
                        <a:rPr lang="ja-JP" altLang="en-US" sz="800" u="none" strike="noStrike" dirty="0" smtClean="0">
                          <a:solidFill>
                            <a:schemeClr val="tx1">
                              <a:lumMod val="65000"/>
                              <a:lumOff val="35000"/>
                            </a:schemeClr>
                          </a:solidFill>
                          <a:effectLst/>
                          <a:latin typeface="+mn-ea"/>
                          <a:ea typeface="+mn-ea"/>
                        </a:rPr>
                        <a:t>＠ｃｏｓｍｅ ＜動画＞　</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500,000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imp</a:t>
                      </a:r>
                      <a:endParaRPr 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3.000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¥1,500,000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95997">
                <a:tc vMerge="1">
                  <a:txBody>
                    <a:bodyPr/>
                    <a:lstStyle/>
                    <a:p>
                      <a:endParaRPr kumimoji="1" lang="ja-JP" altLang="en-US"/>
                    </a:p>
                  </a:txBody>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2,000,000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ctr" fontAlgn="ctr"/>
                      <a:r>
                        <a:rPr lang="en-US" altLang="ja-JP" sz="800" u="none" strike="noStrike" dirty="0" smtClean="0">
                          <a:solidFill>
                            <a:schemeClr val="tx1">
                              <a:lumMod val="65000"/>
                              <a:lumOff val="35000"/>
                            </a:schemeClr>
                          </a:solidFill>
                          <a:effectLst/>
                          <a:latin typeface="+mn-ea"/>
                          <a:ea typeface="+mn-ea"/>
                        </a:rPr>
                        <a:t>imp</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en-US" altLang="ja-JP" sz="800" u="none" strike="noStrike" dirty="0" smtClean="0">
                          <a:solidFill>
                            <a:schemeClr val="tx1">
                              <a:lumMod val="65000"/>
                              <a:lumOff val="35000"/>
                            </a:schemeClr>
                          </a:solidFill>
                          <a:effectLst/>
                          <a:latin typeface="+mn-ea"/>
                          <a:ea typeface="+mn-ea"/>
                        </a:rPr>
                        <a:t>2.900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r" fontAlgn="ctr"/>
                      <a:r>
                        <a:rPr lang="en-US" altLang="ja-JP" sz="800" u="none" strike="noStrike" dirty="0" smtClean="0">
                          <a:solidFill>
                            <a:schemeClr val="tx1">
                              <a:lumMod val="65000"/>
                              <a:lumOff val="35000"/>
                            </a:schemeClr>
                          </a:solidFill>
                          <a:effectLst/>
                          <a:latin typeface="+mn-ea"/>
                          <a:ea typeface="+mn-ea"/>
                        </a:rPr>
                        <a:t>¥5,800,000</a:t>
                      </a:r>
                      <a:endParaRPr lang="en-US" altLang="ja-JP"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algn="l" fontAlgn="ctr"/>
                      <a:r>
                        <a:rPr lang="ja-JP" altLang="en-US" sz="800" u="none" strike="noStrike" dirty="0" smtClean="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no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indent="0" algn="ctr" defTabSz="914400" rtl="0" eaLnBrk="1" fontAlgn="ctr" latinLnBrk="0" hangingPunct="1">
                        <a:lnSpc>
                          <a:spcPct val="100000"/>
                        </a:lnSpc>
                        <a:spcBef>
                          <a:spcPts val="0"/>
                        </a:spcBef>
                        <a:spcAft>
                          <a:spcPts val="0"/>
                        </a:spcAft>
                        <a:buClrTx/>
                        <a:buSzTx/>
                        <a:buFontTx/>
                        <a:buNone/>
                        <a:tabLst/>
                        <a:defRPr/>
                      </a:pPr>
                      <a:r>
                        <a:rPr lang="en-US" altLang="ja-JP" sz="800" u="none" strike="noStrike" dirty="0" smtClean="0">
                          <a:solidFill>
                            <a:schemeClr val="tx1">
                              <a:lumMod val="65000"/>
                              <a:lumOff val="35000"/>
                            </a:schemeClr>
                          </a:solidFill>
                          <a:effectLst/>
                          <a:latin typeface="+mn-ea"/>
                          <a:ea typeface="+mn-ea"/>
                        </a:rPr>
                        <a:t>3</a:t>
                      </a: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a:t>
                      </a:r>
                      <a:r>
                        <a:rPr lang="ja-JP" altLang="en-US" sz="800" u="none" strike="noStrike" dirty="0" smtClean="0">
                          <a:solidFill>
                            <a:schemeClr val="tx1">
                              <a:lumMod val="65000"/>
                              <a:lumOff val="35000"/>
                            </a:schemeClr>
                          </a:solidFill>
                          <a:effectLst/>
                          <a:latin typeface="+mn-ea"/>
                          <a:ea typeface="+mn-ea"/>
                        </a:rPr>
                        <a:t>週間</a:t>
                      </a:r>
                      <a:endParaRPr lang="ja-JP" altLang="en-US" sz="8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9526" marR="9526" marT="9527" marB="0"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sp>
        <p:nvSpPr>
          <p:cNvPr id="35" name="Rectangle 115"/>
          <p:cNvSpPr>
            <a:spLocks noChangeArrowheads="1"/>
          </p:cNvSpPr>
          <p:nvPr/>
        </p:nvSpPr>
        <p:spPr bwMode="auto">
          <a:xfrm>
            <a:off x="5976380" y="3331564"/>
            <a:ext cx="2495067" cy="18774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pPr>
            <a:r>
              <a:rPr lang="en-US" altLang="ja-JP" sz="800" dirty="0">
                <a:solidFill>
                  <a:srgbClr val="000000"/>
                </a:solidFill>
                <a:latin typeface="+mn-ea"/>
                <a:ea typeface="+mn-ea"/>
                <a:cs typeface="Meiryo UI" pitchFamily="50" charset="-128"/>
              </a:rPr>
              <a:t>&lt;</a:t>
            </a:r>
            <a:r>
              <a:rPr lang="ja-JP" altLang="en-US" sz="800" dirty="0">
                <a:solidFill>
                  <a:srgbClr val="000000"/>
                </a:solidFill>
                <a:latin typeface="+mn-ea"/>
                <a:ea typeface="+mn-ea"/>
                <a:cs typeface="Meiryo UI" pitchFamily="50" charset="-128"/>
              </a:rPr>
              <a:t>動画サイトイメージ</a:t>
            </a:r>
            <a:r>
              <a:rPr lang="en-US" altLang="ja-JP" sz="800" dirty="0">
                <a:solidFill>
                  <a:srgbClr val="000000"/>
                </a:solidFill>
                <a:latin typeface="+mn-ea"/>
                <a:ea typeface="+mn-ea"/>
                <a:cs typeface="Meiryo UI" pitchFamily="50" charset="-128"/>
              </a:rPr>
              <a:t>&gt;</a:t>
            </a:r>
            <a:endParaRPr lang="ja-JP" altLang="en-US" sz="800" dirty="0">
              <a:solidFill>
                <a:srgbClr val="000000"/>
              </a:solidFill>
              <a:latin typeface="+mn-ea"/>
              <a:ea typeface="+mn-ea"/>
              <a:cs typeface="Meiryo UI" pitchFamily="50" charset="-128"/>
            </a:endParaRPr>
          </a:p>
        </p:txBody>
      </p:sp>
      <p:cxnSp>
        <p:nvCxnSpPr>
          <p:cNvPr id="37" name="カギ線コネクタ 36"/>
          <p:cNvCxnSpPr>
            <a:stCxn id="19" idx="3"/>
            <a:endCxn id="36" idx="0"/>
          </p:cNvCxnSpPr>
          <p:nvPr/>
        </p:nvCxnSpPr>
        <p:spPr>
          <a:xfrm rot="5400000">
            <a:off x="7863067" y="3008265"/>
            <a:ext cx="448669" cy="602371"/>
          </a:xfrm>
          <a:prstGeom prst="bentConnector3">
            <a:avLst>
              <a:gd name="adj1" fmla="val 50000"/>
            </a:avLst>
          </a:prstGeom>
          <a:ln w="31750">
            <a:solidFill>
              <a:srgbClr val="FF5574"/>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8" name="グループ化 61"/>
          <p:cNvGrpSpPr>
            <a:grpSpLocks/>
          </p:cNvGrpSpPr>
          <p:nvPr/>
        </p:nvGrpSpPr>
        <p:grpSpPr bwMode="auto">
          <a:xfrm>
            <a:off x="5844302" y="4844110"/>
            <a:ext cx="3390900" cy="878031"/>
            <a:chOff x="5948063" y="5132967"/>
            <a:chExt cx="3960813" cy="1490475"/>
          </a:xfrm>
        </p:grpSpPr>
        <p:sp>
          <p:nvSpPr>
            <p:cNvPr id="39" name="Rectangle 108"/>
            <p:cNvSpPr>
              <a:spLocks noChangeArrowheads="1"/>
            </p:cNvSpPr>
            <p:nvPr/>
          </p:nvSpPr>
          <p:spPr bwMode="auto">
            <a:xfrm>
              <a:off x="6768801" y="5440942"/>
              <a:ext cx="3043237" cy="631825"/>
            </a:xfrm>
            <a:prstGeom prst="rect">
              <a:avLst/>
            </a:prstGeom>
            <a:solidFill>
              <a:srgbClr val="FFFF99"/>
            </a:soli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a:solidFill>
                    <a:schemeClr val="tx1">
                      <a:lumMod val="65000"/>
                      <a:lumOff val="35000"/>
                    </a:schemeClr>
                  </a:solidFill>
                  <a:latin typeface="+mn-ea"/>
                  <a:ea typeface="+mn-ea"/>
                  <a:cs typeface="Meiryo UI" pitchFamily="50" charset="-128"/>
                </a:rPr>
                <a:t>動画サイト</a:t>
              </a:r>
            </a:p>
            <a:p>
              <a:pPr algn="ctr" eaLnBrk="1" hangingPunct="1">
                <a:lnSpc>
                  <a:spcPct val="70000"/>
                </a:lnSpc>
              </a:pPr>
              <a:endParaRPr lang="ja-JP" altLang="en-US" sz="800" dirty="0">
                <a:solidFill>
                  <a:schemeClr val="tx1">
                    <a:lumMod val="65000"/>
                    <a:lumOff val="35000"/>
                  </a:schemeClr>
                </a:solidFill>
                <a:latin typeface="+mn-ea"/>
                <a:ea typeface="+mn-ea"/>
                <a:cs typeface="Meiryo UI" pitchFamily="50" charset="-128"/>
              </a:endParaRPr>
            </a:p>
            <a:p>
              <a:pPr algn="ctr" eaLnBrk="1" hangingPunct="1">
                <a:lnSpc>
                  <a:spcPct val="70000"/>
                </a:lnSpc>
              </a:pPr>
              <a:r>
                <a:rPr lang="ja-JP" altLang="en-US" sz="800" dirty="0">
                  <a:solidFill>
                    <a:schemeClr val="tx1">
                      <a:lumMod val="65000"/>
                      <a:lumOff val="35000"/>
                    </a:schemeClr>
                  </a:solidFill>
                  <a:latin typeface="+mn-ea"/>
                  <a:ea typeface="+mn-ea"/>
                  <a:cs typeface="Meiryo UI" pitchFamily="50" charset="-128"/>
                </a:rPr>
                <a:t>視聴コンテンツ</a:t>
              </a:r>
            </a:p>
          </p:txBody>
        </p:sp>
        <p:sp>
          <p:nvSpPr>
            <p:cNvPr id="40" name="Rectangle 109"/>
            <p:cNvSpPr>
              <a:spLocks noChangeArrowheads="1"/>
            </p:cNvSpPr>
            <p:nvPr/>
          </p:nvSpPr>
          <p:spPr bwMode="auto">
            <a:xfrm>
              <a:off x="5948063" y="5132967"/>
              <a:ext cx="3960813" cy="3030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lnSpc>
                  <a:spcPct val="70000"/>
                </a:lnSpc>
              </a:pPr>
              <a:r>
                <a:rPr lang="en-US" altLang="ja-JP" sz="800" u="sng" dirty="0">
                  <a:solidFill>
                    <a:schemeClr val="tx1">
                      <a:lumMod val="65000"/>
                      <a:lumOff val="35000"/>
                    </a:schemeClr>
                  </a:solidFill>
                  <a:latin typeface="+mn-ea"/>
                  <a:ea typeface="+mn-ea"/>
                  <a:cs typeface="Meiryo UI" pitchFamily="50" charset="-128"/>
                </a:rPr>
                <a:t>&lt;</a:t>
              </a:r>
              <a:r>
                <a:rPr lang="ja-JP" altLang="en-US" sz="800" u="sng" dirty="0">
                  <a:solidFill>
                    <a:schemeClr val="tx1">
                      <a:lumMod val="65000"/>
                      <a:lumOff val="35000"/>
                    </a:schemeClr>
                  </a:solidFill>
                  <a:latin typeface="+mn-ea"/>
                  <a:ea typeface="+mn-ea"/>
                  <a:cs typeface="Meiryo UI" pitchFamily="50" charset="-128"/>
                </a:rPr>
                <a:t>配信イメージ</a:t>
              </a:r>
              <a:r>
                <a:rPr lang="en-US" altLang="ja-JP" sz="800" u="sng" dirty="0">
                  <a:solidFill>
                    <a:schemeClr val="tx1">
                      <a:lumMod val="65000"/>
                      <a:lumOff val="35000"/>
                    </a:schemeClr>
                  </a:solidFill>
                  <a:latin typeface="+mn-ea"/>
                  <a:ea typeface="+mn-ea"/>
                  <a:cs typeface="Meiryo UI" pitchFamily="50" charset="-128"/>
                </a:rPr>
                <a:t>&gt;</a:t>
              </a:r>
              <a:endParaRPr lang="ja-JP" altLang="en-US" sz="800" u="sng" dirty="0">
                <a:solidFill>
                  <a:schemeClr val="tx1">
                    <a:lumMod val="65000"/>
                    <a:lumOff val="35000"/>
                  </a:schemeClr>
                </a:solidFill>
                <a:latin typeface="+mn-ea"/>
                <a:ea typeface="+mn-ea"/>
                <a:cs typeface="Meiryo UI" pitchFamily="50" charset="-128"/>
              </a:endParaRPr>
            </a:p>
          </p:txBody>
        </p:sp>
        <p:sp>
          <p:nvSpPr>
            <p:cNvPr id="41" name="Rectangle 110"/>
            <p:cNvSpPr>
              <a:spLocks noChangeArrowheads="1"/>
            </p:cNvSpPr>
            <p:nvPr/>
          </p:nvSpPr>
          <p:spPr bwMode="auto">
            <a:xfrm>
              <a:off x="6105226" y="5440942"/>
              <a:ext cx="663575" cy="631825"/>
            </a:xfrm>
            <a:prstGeom prst="rect">
              <a:avLst/>
            </a:prstGeom>
            <a:solidFill>
              <a:schemeClr val="accent2"/>
            </a:solidFill>
            <a:ln>
              <a:noFill/>
            </a:ln>
            <a:effectLst/>
            <a:extLs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a:solidFill>
                    <a:schemeClr val="bg1"/>
                  </a:solidFill>
                  <a:latin typeface="+mn-ea"/>
                  <a:ea typeface="+mn-ea"/>
                  <a:cs typeface="Meiryo UI" pitchFamily="50" charset="-128"/>
                </a:rPr>
                <a:t>動画</a:t>
              </a:r>
            </a:p>
            <a:p>
              <a:pPr algn="ctr" eaLnBrk="1" hangingPunct="1">
                <a:lnSpc>
                  <a:spcPct val="70000"/>
                </a:lnSpc>
              </a:pPr>
              <a:endParaRPr lang="ja-JP" altLang="en-US" sz="800" dirty="0">
                <a:solidFill>
                  <a:schemeClr val="bg1"/>
                </a:solidFill>
                <a:latin typeface="+mn-ea"/>
                <a:ea typeface="+mn-ea"/>
                <a:cs typeface="Meiryo UI" pitchFamily="50" charset="-128"/>
              </a:endParaRPr>
            </a:p>
            <a:p>
              <a:pPr algn="ctr" eaLnBrk="1" hangingPunct="1">
                <a:lnSpc>
                  <a:spcPct val="70000"/>
                </a:lnSpc>
              </a:pPr>
              <a:r>
                <a:rPr lang="ja-JP" altLang="en-US" sz="800" dirty="0">
                  <a:solidFill>
                    <a:schemeClr val="bg1"/>
                  </a:solidFill>
                  <a:latin typeface="+mn-ea"/>
                  <a:ea typeface="+mn-ea"/>
                  <a:cs typeface="Meiryo UI" pitchFamily="50" charset="-128"/>
                </a:rPr>
                <a:t>広告</a:t>
              </a:r>
            </a:p>
          </p:txBody>
        </p:sp>
        <p:sp>
          <p:nvSpPr>
            <p:cNvPr id="42" name="AutoShape 111"/>
            <p:cNvSpPr>
              <a:spLocks/>
            </p:cNvSpPr>
            <p:nvPr/>
          </p:nvSpPr>
          <p:spPr bwMode="auto">
            <a:xfrm rot="-5400000">
              <a:off x="6369544" y="5848136"/>
              <a:ext cx="144463" cy="654050"/>
            </a:xfrm>
            <a:prstGeom prst="leftBrace">
              <a:avLst>
                <a:gd name="adj1" fmla="val 34836"/>
                <a:gd name="adj2" fmla="val 50000"/>
              </a:avLst>
            </a:prstGeom>
            <a:noFill/>
            <a:ln w="12700">
              <a:solidFill>
                <a:srgbClr val="333333"/>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b="1">
                <a:solidFill>
                  <a:schemeClr val="tx1">
                    <a:lumMod val="65000"/>
                    <a:lumOff val="35000"/>
                  </a:schemeClr>
                </a:solidFill>
                <a:latin typeface="+mn-ea"/>
                <a:ea typeface="+mn-ea"/>
                <a:cs typeface="Meiryo UI" pitchFamily="50" charset="-128"/>
              </a:endParaRPr>
            </a:p>
          </p:txBody>
        </p:sp>
        <p:sp>
          <p:nvSpPr>
            <p:cNvPr id="43" name="AutoShape 112"/>
            <p:cNvSpPr>
              <a:spLocks/>
            </p:cNvSpPr>
            <p:nvPr/>
          </p:nvSpPr>
          <p:spPr bwMode="auto">
            <a:xfrm rot="-5400000">
              <a:off x="8232475" y="4667830"/>
              <a:ext cx="144463" cy="3014662"/>
            </a:xfrm>
            <a:prstGeom prst="leftBrace">
              <a:avLst>
                <a:gd name="adj1" fmla="val 160568"/>
                <a:gd name="adj2" fmla="val 50000"/>
              </a:avLst>
            </a:prstGeom>
            <a:noFill/>
            <a:ln w="12700">
              <a:solidFill>
                <a:srgbClr val="333333"/>
              </a:solidFill>
              <a:round/>
              <a:headEnd/>
              <a:tailEnd/>
            </a:ln>
            <a:effectLst/>
            <a:extLst>
              <a:ext uri="{909E8E84-426E-40DD-AFC4-6F175D3DCCD1}">
                <a14:hiddenFill xmlns:a14="http://schemas.microsoft.com/office/drawing/2010/main">
                  <a:solidFill>
                    <a:schemeClr val="bg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800" b="1">
                <a:solidFill>
                  <a:schemeClr val="tx1">
                    <a:lumMod val="65000"/>
                    <a:lumOff val="35000"/>
                  </a:schemeClr>
                </a:solidFill>
                <a:latin typeface="+mn-ea"/>
                <a:ea typeface="+mn-ea"/>
                <a:cs typeface="Meiryo UI" pitchFamily="50" charset="-128"/>
              </a:endParaRPr>
            </a:p>
          </p:txBody>
        </p:sp>
        <p:sp>
          <p:nvSpPr>
            <p:cNvPr id="44" name="Rectangle 113"/>
            <p:cNvSpPr>
              <a:spLocks noChangeArrowheads="1"/>
            </p:cNvSpPr>
            <p:nvPr/>
          </p:nvSpPr>
          <p:spPr bwMode="auto">
            <a:xfrm>
              <a:off x="6043313" y="6293429"/>
              <a:ext cx="815976" cy="3030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dirty="0">
                  <a:solidFill>
                    <a:schemeClr val="tx1">
                      <a:lumMod val="65000"/>
                      <a:lumOff val="35000"/>
                    </a:schemeClr>
                  </a:solidFill>
                  <a:latin typeface="+mn-ea"/>
                  <a:ea typeface="+mn-ea"/>
                  <a:cs typeface="Meiryo UI" pitchFamily="50" charset="-128"/>
                </a:rPr>
                <a:t>15</a:t>
              </a:r>
              <a:r>
                <a:rPr lang="ja-JP" altLang="en-US" sz="800" dirty="0">
                  <a:solidFill>
                    <a:schemeClr val="tx1">
                      <a:lumMod val="65000"/>
                      <a:lumOff val="35000"/>
                    </a:schemeClr>
                  </a:solidFill>
                  <a:latin typeface="+mn-ea"/>
                  <a:ea typeface="+mn-ea"/>
                  <a:cs typeface="Meiryo UI" pitchFamily="50" charset="-128"/>
                </a:rPr>
                <a:t>秒</a:t>
              </a:r>
            </a:p>
          </p:txBody>
        </p:sp>
        <p:sp>
          <p:nvSpPr>
            <p:cNvPr id="45" name="Rectangle 114"/>
            <p:cNvSpPr>
              <a:spLocks noChangeArrowheads="1"/>
            </p:cNvSpPr>
            <p:nvPr/>
          </p:nvSpPr>
          <p:spPr bwMode="auto">
            <a:xfrm>
              <a:off x="7797501" y="6320418"/>
              <a:ext cx="1128712" cy="303024"/>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28575" algn="ctr">
                  <a:solidFill>
                    <a:srgbClr val="C0C0C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en-US" altLang="ja-JP" sz="800" dirty="0">
                  <a:solidFill>
                    <a:schemeClr val="tx1">
                      <a:lumMod val="65000"/>
                      <a:lumOff val="35000"/>
                    </a:schemeClr>
                  </a:solidFill>
                  <a:latin typeface="+mn-ea"/>
                  <a:ea typeface="+mn-ea"/>
                  <a:cs typeface="Meiryo UI" pitchFamily="50" charset="-128"/>
                </a:rPr>
                <a:t>120</a:t>
              </a:r>
              <a:r>
                <a:rPr lang="ja-JP" altLang="en-US" sz="800" dirty="0">
                  <a:solidFill>
                    <a:schemeClr val="tx1">
                      <a:lumMod val="65000"/>
                      <a:lumOff val="35000"/>
                    </a:schemeClr>
                  </a:solidFill>
                  <a:latin typeface="+mn-ea"/>
                  <a:ea typeface="+mn-ea"/>
                  <a:cs typeface="Meiryo UI" pitchFamily="50" charset="-128"/>
                </a:rPr>
                <a:t>秒（例）</a:t>
              </a:r>
              <a:endParaRPr lang="en-US" altLang="ja-JP" sz="800" dirty="0">
                <a:solidFill>
                  <a:schemeClr val="tx1">
                    <a:lumMod val="65000"/>
                    <a:lumOff val="35000"/>
                  </a:schemeClr>
                </a:solidFill>
                <a:latin typeface="+mn-ea"/>
                <a:ea typeface="+mn-ea"/>
                <a:cs typeface="Meiryo UI" pitchFamily="50" charset="-128"/>
              </a:endParaRPr>
            </a:p>
          </p:txBody>
        </p:sp>
      </p:grpSp>
      <p:graphicFrame>
        <p:nvGraphicFramePr>
          <p:cNvPr id="48" name="表 47"/>
          <p:cNvGraphicFramePr>
            <a:graphicFrameLocks noGrp="1"/>
          </p:cNvGraphicFramePr>
          <p:nvPr>
            <p:extLst>
              <p:ext uri="{D42A27DB-BD31-4B8C-83A1-F6EECF244321}">
                <p14:modId xmlns:p14="http://schemas.microsoft.com/office/powerpoint/2010/main" val="1799862190"/>
              </p:ext>
            </p:extLst>
          </p:nvPr>
        </p:nvGraphicFramePr>
        <p:xfrm>
          <a:off x="331200" y="3238697"/>
          <a:ext cx="4655801" cy="2095500"/>
        </p:xfrm>
        <a:graphic>
          <a:graphicData uri="http://schemas.openxmlformats.org/drawingml/2006/table">
            <a:tbl>
              <a:tblPr>
                <a:tableStyleId>{2D5ABB26-0587-4C30-8999-92F81FD0307C}</a:tableStyleId>
              </a:tblPr>
              <a:tblGrid>
                <a:gridCol w="1335554"/>
                <a:gridCol w="3320247"/>
              </a:tblGrid>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掲載面</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動画サイト</a:t>
                      </a:r>
                      <a:r>
                        <a:rPr lang="ja-JP" altLang="en-US" sz="800" u="none" strike="noStrike" dirty="0" smtClean="0">
                          <a:solidFill>
                            <a:schemeClr val="tx1">
                              <a:lumMod val="65000"/>
                              <a:lumOff val="35000"/>
                            </a:schemeClr>
                          </a:solidFill>
                          <a:effectLst/>
                          <a:latin typeface="+mn-ea"/>
                          <a:ea typeface="+mn-ea"/>
                        </a:rPr>
                        <a:t>各掲載面　</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＠ｃｏｓｍｅには</a:t>
                      </a:r>
                      <a:r>
                        <a:rPr lang="ja-JP" altLang="en-US" sz="800" u="none" strike="noStrike" dirty="0">
                          <a:solidFill>
                            <a:schemeClr val="tx1">
                              <a:lumMod val="65000"/>
                              <a:lumOff val="35000"/>
                            </a:schemeClr>
                          </a:solidFill>
                          <a:effectLst/>
                          <a:latin typeface="+mn-ea"/>
                          <a:ea typeface="+mn-ea"/>
                        </a:rPr>
                        <a:t>掲載</a:t>
                      </a:r>
                      <a:r>
                        <a:rPr lang="ja-JP" altLang="en-US" sz="800" u="none" strike="noStrike" dirty="0" smtClean="0">
                          <a:solidFill>
                            <a:schemeClr val="tx1">
                              <a:lumMod val="65000"/>
                              <a:lumOff val="35000"/>
                            </a:schemeClr>
                          </a:solidFill>
                          <a:effectLst/>
                          <a:latin typeface="+mn-ea"/>
                          <a:ea typeface="+mn-ea"/>
                        </a:rPr>
                        <a:t>されません</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algn="l" rtl="0" fontAlgn="ctr"/>
                      <a:r>
                        <a:rPr lang="ja-JP" altLang="en-US" sz="800" u="none" strike="noStrike" dirty="0">
                          <a:solidFill>
                            <a:schemeClr val="tx1">
                              <a:lumMod val="65000"/>
                              <a:lumOff val="35000"/>
                            </a:schemeClr>
                          </a:solidFill>
                          <a:effectLst/>
                          <a:latin typeface="+mn-ea"/>
                          <a:ea typeface="+mn-ea"/>
                        </a:rPr>
                        <a:t>掲載開始日</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弊社営業日の月火水木曜日</a:t>
                      </a:r>
                      <a:r>
                        <a:rPr lang="en-US" altLang="ja-JP" sz="800" u="none" strike="noStrike" dirty="0">
                          <a:solidFill>
                            <a:schemeClr val="tx1">
                              <a:lumMod val="65000"/>
                              <a:lumOff val="35000"/>
                            </a:schemeClr>
                          </a:solidFill>
                          <a:effectLst/>
                          <a:latin typeface="+mn-ea"/>
                          <a:ea typeface="+mn-ea"/>
                        </a:rPr>
                        <a:t>/2</a:t>
                      </a:r>
                      <a:r>
                        <a:rPr lang="ja-JP" altLang="en-US" sz="800" u="none" strike="noStrike" dirty="0">
                          <a:solidFill>
                            <a:schemeClr val="tx1">
                              <a:lumMod val="65000"/>
                              <a:lumOff val="35000"/>
                            </a:schemeClr>
                          </a:solidFill>
                          <a:effectLst/>
                          <a:latin typeface="+mn-ea"/>
                          <a:ea typeface="+mn-ea"/>
                        </a:rPr>
                        <a:t>週間～（</a:t>
                      </a:r>
                      <a:r>
                        <a:rPr lang="en-US" altLang="ja-JP" sz="800" u="none" strike="noStrike" dirty="0">
                          <a:solidFill>
                            <a:schemeClr val="tx1">
                              <a:lumMod val="65000"/>
                              <a:lumOff val="35000"/>
                            </a:schemeClr>
                          </a:solidFill>
                          <a:effectLst/>
                          <a:latin typeface="+mn-ea"/>
                          <a:ea typeface="+mn-ea"/>
                        </a:rPr>
                        <a:t>imp</a:t>
                      </a:r>
                      <a:r>
                        <a:rPr lang="ja-JP" altLang="en-US" sz="800" u="none" strike="noStrike" dirty="0">
                          <a:solidFill>
                            <a:schemeClr val="tx1">
                              <a:lumMod val="65000"/>
                              <a:lumOff val="35000"/>
                            </a:schemeClr>
                          </a:solidFill>
                          <a:effectLst/>
                          <a:latin typeface="+mn-ea"/>
                          <a:ea typeface="+mn-ea"/>
                        </a:rPr>
                        <a:t>消化次第掲載終了）</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入稿物</a:t>
                      </a: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必須</a:t>
                      </a:r>
                      <a:r>
                        <a:rPr lang="en-US" altLang="ja-JP" sz="800" u="none" strike="noStrike" dirty="0" smtClean="0">
                          <a:solidFill>
                            <a:schemeClr val="tx1">
                              <a:lumMod val="65000"/>
                              <a:lumOff val="35000"/>
                            </a:schemeClr>
                          </a:solidFill>
                          <a:effectLst/>
                          <a:latin typeface="+mn-ea"/>
                          <a:ea typeface="+mn-ea"/>
                        </a:rPr>
                        <a:t>】</a:t>
                      </a:r>
                      <a:endParaRPr lang="ja-JP" altLang="en-US" sz="800" b="0" i="0" u="none" strike="noStrike" dirty="0" smtClean="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①動画素材</a:t>
                      </a:r>
                      <a:endParaRPr lang="en-US" altLang="ja-JP" sz="800" b="0" i="0" u="none" strike="noStrike" dirty="0">
                        <a:solidFill>
                          <a:schemeClr val="tx1">
                            <a:lumMod val="65000"/>
                            <a:lumOff val="35000"/>
                          </a:schemeClr>
                        </a:solidFill>
                        <a:effectLst/>
                        <a:latin typeface="+mn-ea"/>
                        <a:ea typeface="+mn-ea"/>
                      </a:endParaRPr>
                    </a:p>
                  </a:txBody>
                  <a:tcPr marL="9525" marR="9525" marT="9525" marB="0" anchor="ctr"/>
                </a:tc>
              </a:tr>
              <a:tr h="180975">
                <a:tc>
                  <a:txBody>
                    <a:bodyPr/>
                    <a:lstStyle/>
                    <a:p>
                      <a:pPr marL="0" marR="0" indent="0" algn="l" defTabSz="457200" rtl="0" eaLnBrk="1" fontAlgn="ctr" latinLnBrk="0" hangingPunct="1">
                        <a:lnSpc>
                          <a:spcPct val="100000"/>
                        </a:lnSpc>
                        <a:spcBef>
                          <a:spcPts val="0"/>
                        </a:spcBef>
                        <a:spcAft>
                          <a:spcPts val="0"/>
                        </a:spcAft>
                        <a:buClrTx/>
                        <a:buSzTx/>
                        <a:buFontTx/>
                        <a:buNone/>
                        <a:tabLst/>
                        <a:defRPr/>
                      </a:pPr>
                      <a:endParaRPr lang="ja-JP" altLang="en-US" sz="800" b="0" i="0" u="none" strike="noStrike" dirty="0" smtClean="0">
                        <a:solidFill>
                          <a:schemeClr val="tx1">
                            <a:lumMod val="65000"/>
                            <a:lumOff val="35000"/>
                          </a:schemeClr>
                        </a:solidFill>
                        <a:effectLst/>
                        <a:latin typeface="+mn-ea"/>
                        <a:ea typeface="+mn-ea"/>
                      </a:endParaRPr>
                    </a:p>
                  </a:txBody>
                  <a:tcPr marL="9525" marR="9525" marT="9525" marB="0" anchor="ctr"/>
                </a:tc>
                <a:tc>
                  <a:txBody>
                    <a:bodyPr/>
                    <a:lstStyle/>
                    <a:p>
                      <a:pPr marL="0" marR="0" indent="0" algn="l" defTabSz="457200" rtl="0" eaLnBrk="1" fontAlgn="ctr" latinLnBrk="0" hangingPunct="1">
                        <a:lnSpc>
                          <a:spcPct val="100000"/>
                        </a:lnSpc>
                        <a:spcBef>
                          <a:spcPts val="0"/>
                        </a:spcBef>
                        <a:spcAft>
                          <a:spcPts val="0"/>
                        </a:spcAft>
                        <a:buClrTx/>
                        <a:buSzTx/>
                        <a:buFontTx/>
                        <a:buNone/>
                        <a:tabLst/>
                        <a:defRPr/>
                      </a:pPr>
                      <a:r>
                        <a:rPr lang="ja-JP" altLang="en-US" sz="800" u="none" strike="noStrike" dirty="0" smtClean="0">
                          <a:solidFill>
                            <a:schemeClr val="tx1">
                              <a:lumMod val="65000"/>
                              <a:lumOff val="35000"/>
                            </a:schemeClr>
                          </a:solidFill>
                          <a:effectLst/>
                          <a:latin typeface="+mn-ea"/>
                          <a:ea typeface="+mn-ea"/>
                        </a:rPr>
                        <a:t>②リンク先</a:t>
                      </a:r>
                      <a:r>
                        <a:rPr lang="en-US" altLang="ja-JP" sz="800" u="none" strike="noStrike" dirty="0" smtClean="0">
                          <a:solidFill>
                            <a:schemeClr val="tx1">
                              <a:lumMod val="65000"/>
                              <a:lumOff val="35000"/>
                            </a:schemeClr>
                          </a:solidFill>
                          <a:effectLst/>
                          <a:latin typeface="+mn-ea"/>
                          <a:ea typeface="+mn-ea"/>
                        </a:rPr>
                        <a:t>URL</a:t>
                      </a:r>
                      <a:endParaRPr lang="en-US" altLang="ja-JP" sz="800" b="0" i="0" u="none" strike="noStrike" dirty="0" smtClean="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動画本数</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1</a:t>
                      </a:r>
                      <a:r>
                        <a:rPr lang="ja-JP" altLang="en-US" sz="800" b="0" i="0" u="none" strike="noStrike" dirty="0" smtClean="0">
                          <a:solidFill>
                            <a:schemeClr val="tx1">
                              <a:lumMod val="65000"/>
                              <a:lumOff val="35000"/>
                            </a:schemeClr>
                          </a:solidFill>
                          <a:effectLst/>
                          <a:latin typeface="+mn-ea"/>
                          <a:ea typeface="+mn-ea"/>
                        </a:rPr>
                        <a:t>本（複数配信は別途ご相談ください）</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動画のフォーマット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MP4</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最大容量</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20MB</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コーデック</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H.264</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動画の尺</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15</a:t>
                      </a:r>
                      <a:r>
                        <a:rPr lang="ja-JP" altLang="en-US" sz="800" b="0" i="0" u="none" strike="noStrike" dirty="0" smtClean="0">
                          <a:solidFill>
                            <a:schemeClr val="tx1">
                              <a:lumMod val="65000"/>
                              <a:lumOff val="35000"/>
                            </a:schemeClr>
                          </a:solidFill>
                          <a:effectLst/>
                          <a:latin typeface="+mn-ea"/>
                          <a:ea typeface="+mn-ea"/>
                        </a:rPr>
                        <a:t>秒以内</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ビットレート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700Kbps</a:t>
                      </a:r>
                      <a:r>
                        <a:rPr lang="ja-JP" altLang="en-US" sz="800" b="0" i="0" u="none" strike="noStrike" dirty="0" smtClean="0">
                          <a:solidFill>
                            <a:schemeClr val="tx1">
                              <a:lumMod val="65000"/>
                              <a:lumOff val="35000"/>
                            </a:schemeClr>
                          </a:solidFill>
                          <a:effectLst/>
                          <a:latin typeface="+mn-ea"/>
                          <a:ea typeface="+mn-ea"/>
                        </a:rPr>
                        <a:t>推奨</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解像度</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480×360</a:t>
                      </a:r>
                      <a:r>
                        <a:rPr lang="ja-JP" altLang="en-US" sz="800" b="0" i="0" u="none" strike="noStrike" dirty="0" smtClean="0">
                          <a:solidFill>
                            <a:schemeClr val="tx1">
                              <a:lumMod val="65000"/>
                              <a:lumOff val="35000"/>
                            </a:schemeClr>
                          </a:solidFill>
                          <a:effectLst/>
                          <a:latin typeface="+mn-ea"/>
                          <a:ea typeface="+mn-ea"/>
                        </a:rPr>
                        <a:t>　または　</a:t>
                      </a:r>
                      <a:r>
                        <a:rPr lang="en-US" altLang="ja-JP" sz="800" b="0" i="0" u="none" strike="noStrike" dirty="0" smtClean="0">
                          <a:solidFill>
                            <a:schemeClr val="tx1">
                              <a:lumMod val="65000"/>
                              <a:lumOff val="35000"/>
                            </a:schemeClr>
                          </a:solidFill>
                          <a:effectLst/>
                          <a:latin typeface="+mn-ea"/>
                          <a:ea typeface="+mn-ea"/>
                        </a:rPr>
                        <a:t>640×360</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r h="171450">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オーディオフォーマット</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ACC</a:t>
                      </a:r>
                      <a:endParaRPr lang="ja-JP" altLang="en-US" sz="800" b="0" i="0" u="none" strike="noStrike" dirty="0">
                        <a:solidFill>
                          <a:schemeClr val="tx1">
                            <a:lumMod val="65000"/>
                            <a:lumOff val="35000"/>
                          </a:schemeClr>
                        </a:solidFill>
                        <a:effectLst/>
                        <a:latin typeface="+mn-ea"/>
                        <a:ea typeface="+mn-ea"/>
                      </a:endParaRPr>
                    </a:p>
                  </a:txBody>
                  <a:tcPr marL="9525" marR="9525" marT="9525" marB="0" anchor="ctr"/>
                </a:tc>
              </a:tr>
            </a:tbl>
          </a:graphicData>
        </a:graphic>
      </p:graphicFrame>
      <p:grpSp>
        <p:nvGrpSpPr>
          <p:cNvPr id="49" name="グループ化 48"/>
          <p:cNvGrpSpPr/>
          <p:nvPr/>
        </p:nvGrpSpPr>
        <p:grpSpPr>
          <a:xfrm>
            <a:off x="8945812" y="-57976"/>
            <a:ext cx="900000" cy="1072276"/>
            <a:chOff x="8945812" y="-57976"/>
            <a:chExt cx="900000" cy="1072276"/>
          </a:xfrm>
        </p:grpSpPr>
        <p:pic>
          <p:nvPicPr>
            <p:cNvPr id="50" name="図 49"/>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45812" y="-57976"/>
              <a:ext cx="900000" cy="900000"/>
            </a:xfrm>
            <a:prstGeom prst="rect">
              <a:avLst/>
            </a:prstGeom>
          </p:spPr>
        </p:pic>
        <p:pic>
          <p:nvPicPr>
            <p:cNvPr id="54" name="図 5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grpSp>
        <p:nvGrpSpPr>
          <p:cNvPr id="8" name="グループ化 7"/>
          <p:cNvGrpSpPr/>
          <p:nvPr/>
        </p:nvGrpSpPr>
        <p:grpSpPr>
          <a:xfrm>
            <a:off x="5806125" y="3259857"/>
            <a:ext cx="1800000" cy="1800000"/>
            <a:chOff x="4784016" y="2938575"/>
            <a:chExt cx="1800000" cy="1800000"/>
          </a:xfrm>
        </p:grpSpPr>
        <p:pic>
          <p:nvPicPr>
            <p:cNvPr id="55" name="図 54"/>
            <p:cNvPicPr>
              <a:picLocks noChangeAspect="1"/>
            </p:cNvPicPr>
            <p:nvPr/>
          </p:nvPicPr>
          <p:blipFill rotWithShape="1">
            <a:blip r:embed="rId6">
              <a:extLst>
                <a:ext uri="{28A0092B-C50C-407E-A947-70E740481C1C}">
                  <a14:useLocalDpi xmlns:a14="http://schemas.microsoft.com/office/drawing/2010/main" val="0"/>
                </a:ext>
              </a:extLst>
            </a:blip>
            <a:srcRect/>
            <a:stretch/>
          </p:blipFill>
          <p:spPr>
            <a:xfrm>
              <a:off x="4784016" y="2938575"/>
              <a:ext cx="1800000" cy="1800000"/>
            </a:xfrm>
            <a:prstGeom prst="rect">
              <a:avLst/>
            </a:prstGeom>
          </p:spPr>
        </p:pic>
        <p:pic>
          <p:nvPicPr>
            <p:cNvPr id="3074" name="Picture 2" descr="C:\Users\kabasawah\Documents\0229\！！！媒体資料\動画DSP\無題.png"/>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861234" y="3222138"/>
              <a:ext cx="1645564" cy="900000"/>
            </a:xfrm>
            <a:prstGeom prst="rect">
              <a:avLst/>
            </a:prstGeom>
            <a:noFill/>
            <a:extLst>
              <a:ext uri="{909E8E84-426E-40DD-AFC4-6F175D3DCCD1}">
                <a14:hiddenFill xmlns:a14="http://schemas.microsoft.com/office/drawing/2010/main">
                  <a:solidFill>
                    <a:srgbClr val="FFFFFF"/>
                  </a:solidFill>
                </a14:hiddenFill>
              </a:ext>
            </a:extLst>
          </p:spPr>
        </p:pic>
        <p:sp>
          <p:nvSpPr>
            <p:cNvPr id="32" name="Rectangle 101"/>
            <p:cNvSpPr>
              <a:spLocks noChangeArrowheads="1"/>
            </p:cNvSpPr>
            <p:nvPr/>
          </p:nvSpPr>
          <p:spPr bwMode="auto">
            <a:xfrm>
              <a:off x="4867582" y="3320157"/>
              <a:ext cx="1044000" cy="504000"/>
            </a:xfrm>
            <a:prstGeom prst="rect">
              <a:avLst/>
            </a:prstGeom>
            <a:solidFill>
              <a:schemeClr val="accent2"/>
            </a:solidFill>
            <a:ln>
              <a:noFill/>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800" dirty="0" smtClean="0">
                  <a:solidFill>
                    <a:srgbClr val="FFFFFF"/>
                  </a:solidFill>
                  <a:latin typeface="+mn-ea"/>
                  <a:ea typeface="+mn-ea"/>
                  <a:cs typeface="Meiryo UI" pitchFamily="50" charset="-128"/>
                </a:rPr>
                <a:t>ノンスキッパブル</a:t>
              </a:r>
              <a:endParaRPr lang="en-US" altLang="ja-JP" sz="800" dirty="0">
                <a:solidFill>
                  <a:srgbClr val="FFFFFF"/>
                </a:solidFill>
                <a:latin typeface="+mn-ea"/>
                <a:ea typeface="+mn-ea"/>
                <a:cs typeface="Meiryo UI" pitchFamily="50" charset="-128"/>
              </a:endParaRPr>
            </a:p>
          </p:txBody>
        </p:sp>
      </p:grpSp>
      <p:grpSp>
        <p:nvGrpSpPr>
          <p:cNvPr id="9" name="グループ化 8"/>
          <p:cNvGrpSpPr/>
          <p:nvPr/>
        </p:nvGrpSpPr>
        <p:grpSpPr>
          <a:xfrm>
            <a:off x="7638826" y="3389341"/>
            <a:ext cx="1544025" cy="1544025"/>
            <a:chOff x="8854243" y="3081369"/>
            <a:chExt cx="1602218" cy="1602218"/>
          </a:xfrm>
        </p:grpSpPr>
        <p:pic>
          <p:nvPicPr>
            <p:cNvPr id="56" name="図 55"/>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8854243" y="3081369"/>
              <a:ext cx="1602218" cy="1602218"/>
            </a:xfrm>
            <a:prstGeom prst="rect">
              <a:avLst/>
            </a:prstGeom>
          </p:spPr>
        </p:pic>
        <p:sp>
          <p:nvSpPr>
            <p:cNvPr id="10" name="動作設定ボタン : 進む/次へ 9">
              <a:hlinkClick r:id="" action="ppaction://noaction" highlightClick="1"/>
            </p:cNvPr>
            <p:cNvSpPr/>
            <p:nvPr/>
          </p:nvSpPr>
          <p:spPr>
            <a:xfrm>
              <a:off x="9324310" y="3524470"/>
              <a:ext cx="678130" cy="359055"/>
            </a:xfrm>
            <a:prstGeom prst="actionButtonForwardNext">
              <a:avLst/>
            </a:prstGeom>
            <a:ln/>
          </p:spPr>
          <p:style>
            <a:lnRef idx="2">
              <a:schemeClr val="accent2"/>
            </a:lnRef>
            <a:fillRef idx="1">
              <a:schemeClr val="lt1"/>
            </a:fillRef>
            <a:effectRef idx="0">
              <a:schemeClr val="accent2"/>
            </a:effectRef>
            <a:fontRef idx="minor">
              <a:schemeClr val="dk1"/>
            </a:fontRef>
          </p:style>
          <p:txBody>
            <a:bodyPr rtlCol="0" anchor="ctr"/>
            <a:lstStyle/>
            <a:p>
              <a:pPr algn="ctr"/>
              <a:endParaRPr kumimoji="1" lang="ja-JP" altLang="en-US"/>
            </a:p>
          </p:txBody>
        </p:sp>
      </p:grpSp>
      <p:sp>
        <p:nvSpPr>
          <p:cNvPr id="36" name="スマイル 8"/>
          <p:cNvSpPr>
            <a:spLocks noChangeArrowheads="1"/>
          </p:cNvSpPr>
          <p:nvPr/>
        </p:nvSpPr>
        <p:spPr bwMode="auto">
          <a:xfrm>
            <a:off x="7490940" y="3533785"/>
            <a:ext cx="590550" cy="573087"/>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sp>
        <p:nvSpPr>
          <p:cNvPr id="19" name="AutoShape 5"/>
          <p:cNvSpPr>
            <a:spLocks noChangeArrowheads="1"/>
          </p:cNvSpPr>
          <p:nvPr/>
        </p:nvSpPr>
        <p:spPr bwMode="auto">
          <a:xfrm>
            <a:off x="8062808" y="2590016"/>
            <a:ext cx="651555" cy="495100"/>
          </a:xfrm>
          <a:prstGeom prst="can">
            <a:avLst>
              <a:gd name="adj" fmla="val 58019"/>
            </a:avLst>
          </a:prstGeom>
          <a:solidFill>
            <a:srgbClr val="4EB691"/>
          </a:solidFill>
          <a:ln w="9525">
            <a:solidFill>
              <a:srgbClr val="74BBAB"/>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ja-JP" sz="1200">
              <a:solidFill>
                <a:srgbClr val="000000"/>
              </a:solidFill>
              <a:latin typeface="Meiryo UI" pitchFamily="50" charset="-128"/>
              <a:ea typeface="Meiryo UI" pitchFamily="50" charset="-128"/>
              <a:cs typeface="Meiryo UI" pitchFamily="50" charset="-128"/>
            </a:endParaRPr>
          </a:p>
        </p:txBody>
      </p:sp>
      <p:sp>
        <p:nvSpPr>
          <p:cNvPr id="20" name="Text Box 152"/>
          <p:cNvSpPr txBox="1">
            <a:spLocks noChangeArrowheads="1"/>
          </p:cNvSpPr>
          <p:nvPr/>
        </p:nvSpPr>
        <p:spPr bwMode="auto">
          <a:xfrm>
            <a:off x="6351671" y="2097303"/>
            <a:ext cx="1189429" cy="215444"/>
          </a:xfrm>
          <a:prstGeom prst="rect">
            <a:avLst/>
          </a:prstGeom>
          <a:noFill/>
          <a:ln>
            <a:noFill/>
          </a:ln>
          <a:extLst>
            <a:ext uri="{91240B29-F687-4F45-9708-019B960494DF}">
              <a14:hiddenLine xmlns:a14="http://schemas.microsoft.com/office/drawing/2010/main" w="9525">
                <a:solidFill>
                  <a:schemeClr val="tx1"/>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spcBef>
                <a:spcPct val="50000"/>
              </a:spcBef>
            </a:pPr>
            <a:r>
              <a:rPr lang="ja-JP" altLang="en-US" sz="800" dirty="0">
                <a:solidFill>
                  <a:schemeClr val="bg1"/>
                </a:solidFill>
                <a:latin typeface="+mn-ea"/>
                <a:ea typeface="+mn-ea"/>
                <a:cs typeface="Meiryo UI" pitchFamily="50" charset="-128"/>
              </a:rPr>
              <a:t>＠ｃｏｓｍｅ</a:t>
            </a:r>
          </a:p>
        </p:txBody>
      </p:sp>
      <p:sp>
        <p:nvSpPr>
          <p:cNvPr id="21" name="Rectangle 224"/>
          <p:cNvSpPr>
            <a:spLocks noChangeArrowheads="1"/>
          </p:cNvSpPr>
          <p:nvPr/>
        </p:nvSpPr>
        <p:spPr bwMode="auto">
          <a:xfrm>
            <a:off x="6840831" y="2617034"/>
            <a:ext cx="672606" cy="200060"/>
          </a:xfrm>
          <a:prstGeom prst="rect">
            <a:avLst/>
          </a:prstGeom>
          <a:solidFill>
            <a:srgbClr val="74BBAB">
              <a:alpha val="50195"/>
            </a:srgbClr>
          </a:solidFill>
          <a:ln>
            <a:noFill/>
          </a:ln>
          <a:effectLst>
            <a:outerShdw dist="35921" dir="2700000" algn="ctr" rotWithShape="0">
              <a:schemeClr val="bg2"/>
            </a:outerShdw>
          </a:effectLst>
          <a:extLst>
            <a:ext uri="{91240B29-F687-4F45-9708-019B960494DF}">
              <a14:hiddenLine xmlns:a14="http://schemas.microsoft.com/office/drawing/2010/main" w="25400" algn="ctr">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700">
                <a:solidFill>
                  <a:srgbClr val="000000"/>
                </a:solidFill>
                <a:latin typeface="Meiryo UI" pitchFamily="50" charset="-128"/>
                <a:ea typeface="Meiryo UI" pitchFamily="50" charset="-128"/>
                <a:cs typeface="Meiryo UI" pitchFamily="50" charset="-128"/>
              </a:rPr>
              <a:t>計測タグ</a:t>
            </a:r>
          </a:p>
        </p:txBody>
      </p:sp>
      <p:sp>
        <p:nvSpPr>
          <p:cNvPr id="23" name="スマイル 181"/>
          <p:cNvSpPr>
            <a:spLocks noChangeArrowheads="1"/>
          </p:cNvSpPr>
          <p:nvPr/>
        </p:nvSpPr>
        <p:spPr bwMode="auto">
          <a:xfrm>
            <a:off x="8140700" y="2452064"/>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sp>
        <p:nvSpPr>
          <p:cNvPr id="24" name="スマイル 182"/>
          <p:cNvSpPr>
            <a:spLocks noChangeArrowheads="1"/>
          </p:cNvSpPr>
          <p:nvPr/>
        </p:nvSpPr>
        <p:spPr bwMode="auto">
          <a:xfrm>
            <a:off x="8374375" y="2469512"/>
            <a:ext cx="252622" cy="25082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sp>
        <p:nvSpPr>
          <p:cNvPr id="25" name="スマイル 183"/>
          <p:cNvSpPr>
            <a:spLocks noChangeArrowheads="1"/>
          </p:cNvSpPr>
          <p:nvPr/>
        </p:nvSpPr>
        <p:spPr bwMode="auto">
          <a:xfrm>
            <a:off x="8398585" y="2661445"/>
            <a:ext cx="253674"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sp>
        <p:nvSpPr>
          <p:cNvPr id="26" name="スマイル 184"/>
          <p:cNvSpPr>
            <a:spLocks noChangeArrowheads="1"/>
          </p:cNvSpPr>
          <p:nvPr/>
        </p:nvSpPr>
        <p:spPr bwMode="auto">
          <a:xfrm>
            <a:off x="8165962" y="2657083"/>
            <a:ext cx="253675" cy="251912"/>
          </a:xfrm>
          <a:prstGeom prst="smileyFace">
            <a:avLst>
              <a:gd name="adj" fmla="val 4653"/>
            </a:avLst>
          </a:prstGeom>
          <a:solidFill>
            <a:schemeClr val="bg1"/>
          </a:solidFill>
          <a:ln w="19050"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cxnSp>
        <p:nvCxnSpPr>
          <p:cNvPr id="27" name="直線矢印コネクタ 2"/>
          <p:cNvCxnSpPr>
            <a:cxnSpLocks noChangeShapeType="1"/>
          </p:cNvCxnSpPr>
          <p:nvPr/>
        </p:nvCxnSpPr>
        <p:spPr bwMode="auto">
          <a:xfrm>
            <a:off x="7578171" y="2714804"/>
            <a:ext cx="399458" cy="2260"/>
          </a:xfrm>
          <a:prstGeom prst="straightConnector1">
            <a:avLst/>
          </a:prstGeom>
          <a:noFill/>
          <a:ln w="31750" algn="ctr">
            <a:solidFill>
              <a:srgbClr val="FF5574"/>
            </a:solidFill>
            <a:round/>
            <a:headEnd/>
            <a:tailEnd type="triangle" w="lg" len="lg"/>
          </a:ln>
          <a:extLst>
            <a:ext uri="{909E8E84-426E-40DD-AFC4-6F175D3DCCD1}">
              <a14:hiddenFill xmlns:a14="http://schemas.microsoft.com/office/drawing/2010/main">
                <a:noFill/>
              </a14:hiddenFill>
            </a:ext>
          </a:extLst>
        </p:spPr>
      </p:cxnSp>
      <p:sp>
        <p:nvSpPr>
          <p:cNvPr id="28" name="角丸四角形吹き出し 2"/>
          <p:cNvSpPr>
            <a:spLocks noChangeArrowheads="1"/>
          </p:cNvSpPr>
          <p:nvPr/>
        </p:nvSpPr>
        <p:spPr bwMode="auto">
          <a:xfrm>
            <a:off x="7963239" y="2031721"/>
            <a:ext cx="907153" cy="352825"/>
          </a:xfrm>
          <a:prstGeom prst="wedgeRoundRectCallout">
            <a:avLst>
              <a:gd name="adj1" fmla="val 1852"/>
              <a:gd name="adj2" fmla="val 77162"/>
              <a:gd name="adj3" fmla="val 16667"/>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800" dirty="0">
                <a:solidFill>
                  <a:schemeClr val="tx1">
                    <a:lumMod val="65000"/>
                    <a:lumOff val="35000"/>
                  </a:schemeClr>
                </a:solidFill>
                <a:latin typeface="+mn-ea"/>
                <a:ea typeface="+mn-ea"/>
                <a:cs typeface="Meiryo UI" pitchFamily="50" charset="-128"/>
              </a:rPr>
              <a:t>美容関心度の</a:t>
            </a:r>
          </a:p>
          <a:p>
            <a:pPr algn="ctr" eaLnBrk="1" hangingPunct="1"/>
            <a:r>
              <a:rPr lang="ja-JP" altLang="en-US" sz="800" dirty="0" smtClean="0">
                <a:solidFill>
                  <a:schemeClr val="tx1">
                    <a:lumMod val="65000"/>
                    <a:lumOff val="35000"/>
                  </a:schemeClr>
                </a:solidFill>
                <a:latin typeface="+mn-ea"/>
                <a:ea typeface="+mn-ea"/>
                <a:cs typeface="Meiryo UI" pitchFamily="50" charset="-128"/>
              </a:rPr>
              <a:t>高いユーザー</a:t>
            </a:r>
            <a:endParaRPr lang="ja-JP" altLang="en-US" sz="800" dirty="0">
              <a:solidFill>
                <a:schemeClr val="tx1">
                  <a:lumMod val="65000"/>
                  <a:lumOff val="35000"/>
                </a:schemeClr>
              </a:solidFill>
              <a:latin typeface="+mn-ea"/>
              <a:ea typeface="+mn-ea"/>
              <a:cs typeface="Meiryo UI" pitchFamily="50" charset="-128"/>
            </a:endParaRPr>
          </a:p>
        </p:txBody>
      </p:sp>
      <p:pic>
        <p:nvPicPr>
          <p:cNvPr id="57" name="Picture 9"/>
          <p:cNvPicPr>
            <a:picLocks noChangeAspect="1" noChangeArrowheads="1"/>
          </p:cNvPicPr>
          <p:nvPr/>
        </p:nvPicPr>
        <p:blipFill rotWithShape="1">
          <a:blip r:embed="rId9">
            <a:extLst>
              <a:ext uri="{28A0092B-C50C-407E-A947-70E740481C1C}">
                <a14:useLocalDpi xmlns:a14="http://schemas.microsoft.com/office/drawing/2010/main" val="0"/>
              </a:ext>
            </a:extLst>
          </a:blip>
          <a:srcRect b="12775"/>
          <a:stretch/>
        </p:blipFill>
        <p:spPr bwMode="auto">
          <a:xfrm>
            <a:off x="5941876" y="2309311"/>
            <a:ext cx="666507" cy="1015565"/>
          </a:xfrm>
          <a:prstGeom prst="rect">
            <a:avLst/>
          </a:prstGeom>
          <a:noFill/>
          <a:ln w="9525">
            <a:solidFill>
              <a:schemeClr val="bg1">
                <a:lumMod val="75000"/>
              </a:schemeClr>
            </a:solidFill>
            <a:miter lim="800000"/>
            <a:headEnd/>
            <a:tailEnd/>
          </a:ln>
          <a:extLst>
            <a:ext uri="{909E8E84-426E-40DD-AFC4-6F175D3DCCD1}">
              <a14:hiddenFill xmlns:a14="http://schemas.microsoft.com/office/drawing/2010/main">
                <a:solidFill>
                  <a:schemeClr val="accent1"/>
                </a:solidFill>
              </a14:hiddenFill>
            </a:ext>
          </a:extLst>
        </p:spPr>
      </p:pic>
      <p:sp>
        <p:nvSpPr>
          <p:cNvPr id="58" name="Rectangle 224"/>
          <p:cNvSpPr>
            <a:spLocks noChangeArrowheads="1"/>
          </p:cNvSpPr>
          <p:nvPr/>
        </p:nvSpPr>
        <p:spPr bwMode="auto">
          <a:xfrm>
            <a:off x="5938826" y="2508629"/>
            <a:ext cx="672606" cy="215444"/>
          </a:xfrm>
          <a:prstGeom prst="rect">
            <a:avLst/>
          </a:prstGeom>
          <a:solidFill>
            <a:srgbClr val="74BBAB">
              <a:alpha val="70000"/>
            </a:srgbClr>
          </a:solidFill>
          <a:ln>
            <a:noFill/>
          </a:ln>
          <a:effectLs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a:r>
              <a:rPr kumimoji="0" lang="ja-JP" altLang="en-US" sz="800" dirty="0">
                <a:solidFill>
                  <a:schemeClr val="tx1">
                    <a:lumMod val="65000"/>
                    <a:lumOff val="35000"/>
                  </a:schemeClr>
                </a:solidFill>
                <a:latin typeface="+mn-ea"/>
                <a:ea typeface="+mn-ea"/>
                <a:cs typeface="Meiryo UI" pitchFamily="50" charset="-128"/>
              </a:rPr>
              <a:t>計測タグ</a:t>
            </a:r>
          </a:p>
        </p:txBody>
      </p:sp>
      <p:sp>
        <p:nvSpPr>
          <p:cNvPr id="22" name="スマイル 8"/>
          <p:cNvSpPr>
            <a:spLocks noChangeArrowheads="1"/>
          </p:cNvSpPr>
          <p:nvPr/>
        </p:nvSpPr>
        <p:spPr bwMode="auto">
          <a:xfrm>
            <a:off x="6109641" y="1989681"/>
            <a:ext cx="426300" cy="410039"/>
          </a:xfrm>
          <a:prstGeom prst="smileyFace">
            <a:avLst>
              <a:gd name="adj" fmla="val 4653"/>
            </a:avLst>
          </a:prstGeom>
          <a:solidFill>
            <a:schemeClr val="bg1"/>
          </a:solidFill>
          <a:ln w="28575" algn="ctr">
            <a:solidFill>
              <a:srgbClr val="C0C0C0"/>
            </a:solidFill>
            <a:round/>
            <a:headEnd/>
            <a:tailEnd/>
          </a:ln>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endParaRPr lang="ja-JP" altLang="en-US" sz="70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268190359"/>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lang="en-US" altLang="ja-JP" dirty="0"/>
              <a:t>Mail Ad</a:t>
            </a:r>
            <a:endParaRPr kumimoji="1" lang="ja-JP" altLang="en-US" dirty="0"/>
          </a:p>
        </p:txBody>
      </p:sp>
      <p:sp>
        <p:nvSpPr>
          <p:cNvPr id="8" name="テキスト プレースホルダー 7"/>
          <p:cNvSpPr>
            <a:spLocks noGrp="1"/>
          </p:cNvSpPr>
          <p:nvPr>
            <p:ph type="body" sz="quarter" idx="13"/>
          </p:nvPr>
        </p:nvSpPr>
        <p:spPr/>
        <p:txBody>
          <a:bodyPr/>
          <a:lstStyle/>
          <a:p>
            <a:r>
              <a:rPr kumimoji="1" lang="ja-JP" altLang="en-US" smtClean="0"/>
              <a:t>サービスメニュー</a:t>
            </a:r>
            <a:endParaRPr kumimoji="1" lang="ja-JP" altLang="en-US" dirty="0"/>
          </a:p>
        </p:txBody>
      </p:sp>
      <p:sp>
        <p:nvSpPr>
          <p:cNvPr id="9" name="テキスト プレースホルダー 8"/>
          <p:cNvSpPr>
            <a:spLocks noGrp="1"/>
          </p:cNvSpPr>
          <p:nvPr>
            <p:ph type="body" sz="quarter" idx="14"/>
          </p:nvPr>
        </p:nvSpPr>
        <p:spPr/>
        <p:txBody>
          <a:bodyPr/>
          <a:lstStyle/>
          <a:p>
            <a:r>
              <a:rPr kumimoji="1" lang="ja-JP" altLang="en-US" dirty="0" smtClean="0"/>
              <a:t>メール広告</a:t>
            </a:r>
            <a:endParaRPr kumimoji="1" lang="ja-JP" altLang="en-US" dirty="0"/>
          </a:p>
        </p:txBody>
      </p:sp>
      <p:sp>
        <p:nvSpPr>
          <p:cNvPr id="2"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10" name="スライド番号プレースホルダー 2"/>
          <p:cNvSpPr txBox="1">
            <a:spLocks/>
          </p:cNvSpPr>
          <p:nvPr/>
        </p:nvSpPr>
        <p:spPr>
          <a:xfrm>
            <a:off x="5007600" y="6584400"/>
            <a:ext cx="527095" cy="259873"/>
          </a:xfrm>
          <a:prstGeom prst="rect">
            <a:avLst/>
          </a:prstGeom>
        </p:spPr>
        <p:txBody>
          <a:bodyPr vert="horz" lIns="91440" tIns="45720" rIns="91440" bIns="45720" rtlCol="0" anchor="ctr"/>
          <a:lstStyle>
            <a:defPPr>
              <a:defRPr lang="ja-JP"/>
            </a:defPPr>
            <a:lvl1pPr marL="0" algn="l" defTabSz="457200" rtl="0" eaLnBrk="1" latinLnBrk="0" hangingPunct="1">
              <a:defRPr kumimoji="1" sz="1200" b="1"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43</a:t>
            </a:fld>
            <a:endParaRPr lang="ja-JP" altLang="en-US" dirty="0"/>
          </a:p>
        </p:txBody>
      </p:sp>
    </p:spTree>
    <p:extLst>
      <p:ext uri="{BB962C8B-B14F-4D97-AF65-F5344CB8AC3E}">
        <p14:creationId xmlns:p14="http://schemas.microsoft.com/office/powerpoint/2010/main" val="2446358427"/>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D1BB40C7-AB44-C647-B8F2-09508EB95348}" type="slidenum">
              <a:rPr lang="ja-JP" altLang="en-US" smtClean="0"/>
              <a:pPr/>
              <a:t>44</a:t>
            </a:fld>
            <a:endParaRPr lang="ja-JP" altLang="en-US" dirty="0"/>
          </a:p>
        </p:txBody>
      </p:sp>
      <p:sp>
        <p:nvSpPr>
          <p:cNvPr id="2" name="タイトル 1"/>
          <p:cNvSpPr>
            <a:spLocks noGrp="1"/>
          </p:cNvSpPr>
          <p:nvPr>
            <p:ph type="title"/>
          </p:nvPr>
        </p:nvSpPr>
        <p:spPr/>
        <p:txBody>
          <a:bodyPr/>
          <a:lstStyle/>
          <a:p>
            <a:r>
              <a:rPr kumimoji="1" lang="ja-JP" altLang="en-US" dirty="0" smtClean="0"/>
              <a:t>メール広告メニュー構成</a:t>
            </a:r>
            <a:endParaRPr kumimoji="1" lang="ja-JP" altLang="en-US" dirty="0"/>
          </a:p>
        </p:txBody>
      </p:sp>
      <p:sp>
        <p:nvSpPr>
          <p:cNvPr id="8" name="テキスト プレースホルダー 7"/>
          <p:cNvSpPr>
            <a:spLocks noGrp="1"/>
          </p:cNvSpPr>
          <p:nvPr>
            <p:ph type="body" sz="quarter" idx="17"/>
          </p:nvPr>
        </p:nvSpPr>
        <p:spPr/>
        <p:txBody>
          <a:bodyPr/>
          <a:lstStyle/>
          <a:p>
            <a:r>
              <a:rPr kumimoji="1" lang="ja-JP" altLang="en-US" dirty="0" smtClean="0">
                <a:latin typeface="+mj-ea"/>
              </a:rPr>
              <a:t>認知から、理解促進までのそれぞれの目的に合わせ、</a:t>
            </a:r>
            <a:endParaRPr kumimoji="1" lang="en-US" altLang="ja-JP" dirty="0" smtClean="0">
              <a:latin typeface="+mj-ea"/>
            </a:endParaRPr>
          </a:p>
          <a:p>
            <a:r>
              <a:rPr lang="ja-JP" altLang="en-US" dirty="0">
                <a:latin typeface="+mj-ea"/>
              </a:rPr>
              <a:t>様々</a:t>
            </a:r>
            <a:r>
              <a:rPr lang="ja-JP" altLang="en-US" dirty="0" smtClean="0">
                <a:latin typeface="+mj-ea"/>
              </a:rPr>
              <a:t>な形でのメール広告メニューをご用意しております。</a:t>
            </a:r>
            <a:endParaRPr kumimoji="1" lang="ja-JP" altLang="en-US" dirty="0">
              <a:latin typeface="+mj-ea"/>
            </a:endParaRPr>
          </a:p>
        </p:txBody>
      </p:sp>
      <p:sp>
        <p:nvSpPr>
          <p:cNvPr id="7" name="Text Box 38"/>
          <p:cNvSpPr txBox="1">
            <a:spLocks noChangeArrowheads="1"/>
          </p:cNvSpPr>
          <p:nvPr/>
        </p:nvSpPr>
        <p:spPr bwMode="auto">
          <a:xfrm>
            <a:off x="1959623" y="2765751"/>
            <a:ext cx="139653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en-US" altLang="ja-JP" sz="1050" dirty="0" smtClean="0">
                <a:solidFill>
                  <a:schemeClr val="tx1">
                    <a:lumMod val="65000"/>
                    <a:lumOff val="35000"/>
                  </a:schemeClr>
                </a:solidFill>
                <a:latin typeface="+mn-ea"/>
                <a:ea typeface="+mn-ea"/>
                <a:cs typeface="Meiryo UI" pitchFamily="50" charset="-128"/>
              </a:rPr>
              <a:t>■</a:t>
            </a:r>
            <a:r>
              <a:rPr lang="ja-JP" altLang="en-US" sz="1050" dirty="0" smtClean="0">
                <a:solidFill>
                  <a:schemeClr val="tx1">
                    <a:lumMod val="65000"/>
                    <a:lumOff val="35000"/>
                  </a:schemeClr>
                </a:solidFill>
                <a:latin typeface="+mn-ea"/>
                <a:ea typeface="+mn-ea"/>
                <a:cs typeface="Meiryo UI" pitchFamily="50" charset="-128"/>
              </a:rPr>
              <a:t>＠ｃｏｓｍｅ通信</a:t>
            </a:r>
            <a:endParaRPr lang="en-US" altLang="ja-JP" sz="1050" dirty="0">
              <a:solidFill>
                <a:schemeClr val="tx1">
                  <a:lumMod val="65000"/>
                  <a:lumOff val="35000"/>
                </a:schemeClr>
              </a:solidFill>
              <a:latin typeface="+mn-ea"/>
              <a:ea typeface="+mn-ea"/>
              <a:cs typeface="Meiryo UI" pitchFamily="50" charset="-128"/>
            </a:endParaRPr>
          </a:p>
          <a:p>
            <a:pPr algn="ctr" eaLnBrk="1" hangingPunct="1"/>
            <a:r>
              <a:rPr lang="ja-JP" altLang="en-US" sz="1050" dirty="0">
                <a:solidFill>
                  <a:schemeClr val="tx1">
                    <a:lumMod val="65000"/>
                    <a:lumOff val="35000"/>
                  </a:schemeClr>
                </a:solidFill>
                <a:latin typeface="+mn-ea"/>
                <a:ea typeface="+mn-ea"/>
                <a:cs typeface="Meiryo UI" pitchFamily="50" charset="-128"/>
              </a:rPr>
              <a:t>ショーケース</a:t>
            </a:r>
            <a:endParaRPr lang="en-US" altLang="ja-JP" sz="1050" dirty="0">
              <a:solidFill>
                <a:schemeClr val="tx1">
                  <a:lumMod val="65000"/>
                  <a:lumOff val="35000"/>
                </a:schemeClr>
              </a:solidFill>
              <a:latin typeface="+mn-ea"/>
              <a:ea typeface="+mn-ea"/>
              <a:cs typeface="Meiryo UI" pitchFamily="50" charset="-128"/>
            </a:endParaRPr>
          </a:p>
        </p:txBody>
      </p:sp>
      <p:sp>
        <p:nvSpPr>
          <p:cNvPr id="10" name="Text Box 40"/>
          <p:cNvSpPr txBox="1">
            <a:spLocks noChangeArrowheads="1"/>
          </p:cNvSpPr>
          <p:nvPr/>
        </p:nvSpPr>
        <p:spPr bwMode="auto">
          <a:xfrm>
            <a:off x="4232414" y="2765751"/>
            <a:ext cx="139653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050" dirty="0">
                <a:solidFill>
                  <a:schemeClr val="tx1">
                    <a:lumMod val="65000"/>
                    <a:lumOff val="35000"/>
                  </a:schemeClr>
                </a:solidFill>
                <a:latin typeface="+mn-ea"/>
                <a:ea typeface="+mn-ea"/>
                <a:cs typeface="Meiryo UI" pitchFamily="50" charset="-128"/>
              </a:rPr>
              <a:t>■</a:t>
            </a:r>
            <a:r>
              <a:rPr lang="ja-JP" altLang="en-US" sz="1050" dirty="0" smtClean="0">
                <a:solidFill>
                  <a:schemeClr val="tx1">
                    <a:lumMod val="65000"/>
                    <a:lumOff val="35000"/>
                  </a:schemeClr>
                </a:solidFill>
                <a:latin typeface="+mn-ea"/>
                <a:ea typeface="+mn-ea"/>
                <a:cs typeface="Meiryo UI" pitchFamily="50" charset="-128"/>
              </a:rPr>
              <a:t>ターゲットメール</a:t>
            </a:r>
            <a:endParaRPr lang="en-US" altLang="ja-JP" sz="1050" dirty="0" smtClean="0">
              <a:solidFill>
                <a:schemeClr val="tx1">
                  <a:lumMod val="65000"/>
                  <a:lumOff val="35000"/>
                </a:schemeClr>
              </a:solidFill>
              <a:latin typeface="+mn-ea"/>
              <a:ea typeface="+mn-ea"/>
              <a:cs typeface="Meiryo UI" pitchFamily="50" charset="-128"/>
            </a:endParaRPr>
          </a:p>
          <a:p>
            <a:pPr algn="ctr" eaLnBrk="1" hangingPunct="1"/>
            <a:r>
              <a:rPr lang="ja-JP" altLang="en-US" sz="1050" dirty="0" smtClean="0">
                <a:solidFill>
                  <a:schemeClr val="tx1">
                    <a:lumMod val="65000"/>
                    <a:lumOff val="35000"/>
                  </a:schemeClr>
                </a:solidFill>
                <a:latin typeface="+mn-ea"/>
                <a:ea typeface="+mn-ea"/>
                <a:cs typeface="Meiryo UI" pitchFamily="50" charset="-128"/>
              </a:rPr>
              <a:t>（</a:t>
            </a:r>
            <a:r>
              <a:rPr lang="en-US" altLang="ja-JP" sz="1050" dirty="0" smtClean="0">
                <a:solidFill>
                  <a:schemeClr val="tx1">
                    <a:lumMod val="65000"/>
                    <a:lumOff val="35000"/>
                  </a:schemeClr>
                </a:solidFill>
                <a:latin typeface="+mn-ea"/>
                <a:ea typeface="+mn-ea"/>
                <a:cs typeface="Meiryo UI" pitchFamily="50" charset="-128"/>
              </a:rPr>
              <a:t>TEXT</a:t>
            </a:r>
            <a:r>
              <a:rPr lang="ja-JP" altLang="en-US" sz="1050" dirty="0" smtClean="0">
                <a:solidFill>
                  <a:schemeClr val="tx1">
                    <a:lumMod val="65000"/>
                    <a:lumOff val="35000"/>
                  </a:schemeClr>
                </a:solidFill>
                <a:latin typeface="+mn-ea"/>
                <a:ea typeface="+mn-ea"/>
                <a:cs typeface="Meiryo UI" pitchFamily="50" charset="-128"/>
              </a:rPr>
              <a:t>）</a:t>
            </a:r>
            <a:endParaRPr lang="ja-JP" altLang="en-US" sz="1050" dirty="0">
              <a:solidFill>
                <a:schemeClr val="tx1">
                  <a:lumMod val="65000"/>
                  <a:lumOff val="35000"/>
                </a:schemeClr>
              </a:solidFill>
              <a:latin typeface="+mn-ea"/>
              <a:ea typeface="+mn-ea"/>
              <a:cs typeface="Meiryo UI" pitchFamily="50" charset="-128"/>
            </a:endParaRPr>
          </a:p>
        </p:txBody>
      </p:sp>
      <p:sp>
        <p:nvSpPr>
          <p:cNvPr id="11" name="Text Box 41"/>
          <p:cNvSpPr txBox="1">
            <a:spLocks noChangeArrowheads="1"/>
          </p:cNvSpPr>
          <p:nvPr/>
        </p:nvSpPr>
        <p:spPr bwMode="auto">
          <a:xfrm>
            <a:off x="6505206" y="2765751"/>
            <a:ext cx="1396536" cy="4154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050" dirty="0">
                <a:solidFill>
                  <a:schemeClr val="tx1">
                    <a:lumMod val="65000"/>
                    <a:lumOff val="35000"/>
                  </a:schemeClr>
                </a:solidFill>
                <a:latin typeface="+mn-ea"/>
                <a:ea typeface="+mn-ea"/>
                <a:cs typeface="Meiryo UI" pitchFamily="50" charset="-128"/>
              </a:rPr>
              <a:t>■</a:t>
            </a:r>
            <a:r>
              <a:rPr lang="ja-JP" altLang="en-US" sz="1050" dirty="0" smtClean="0">
                <a:solidFill>
                  <a:schemeClr val="tx1">
                    <a:lumMod val="65000"/>
                    <a:lumOff val="35000"/>
                  </a:schemeClr>
                </a:solidFill>
                <a:latin typeface="+mn-ea"/>
                <a:ea typeface="+mn-ea"/>
                <a:cs typeface="Meiryo UI" pitchFamily="50" charset="-128"/>
              </a:rPr>
              <a:t>ターゲットメール</a:t>
            </a:r>
            <a:endParaRPr lang="en-US" altLang="ja-JP" sz="1050" dirty="0" smtClean="0">
              <a:solidFill>
                <a:schemeClr val="tx1">
                  <a:lumMod val="65000"/>
                  <a:lumOff val="35000"/>
                </a:schemeClr>
              </a:solidFill>
              <a:latin typeface="+mn-ea"/>
              <a:ea typeface="+mn-ea"/>
              <a:cs typeface="Meiryo UI" pitchFamily="50" charset="-128"/>
            </a:endParaRPr>
          </a:p>
          <a:p>
            <a:pPr algn="ctr" eaLnBrk="1" hangingPunct="1"/>
            <a:r>
              <a:rPr lang="ja-JP" altLang="en-US" sz="1050" dirty="0" smtClean="0">
                <a:solidFill>
                  <a:schemeClr val="tx1">
                    <a:lumMod val="65000"/>
                    <a:lumOff val="35000"/>
                  </a:schemeClr>
                </a:solidFill>
                <a:latin typeface="+mn-ea"/>
                <a:ea typeface="+mn-ea"/>
                <a:cs typeface="Meiryo UI" pitchFamily="50" charset="-128"/>
              </a:rPr>
              <a:t>（</a:t>
            </a:r>
            <a:r>
              <a:rPr lang="en-US" altLang="ja-JP" sz="1050" dirty="0" smtClean="0">
                <a:solidFill>
                  <a:schemeClr val="tx1">
                    <a:lumMod val="65000"/>
                    <a:lumOff val="35000"/>
                  </a:schemeClr>
                </a:solidFill>
                <a:latin typeface="+mn-ea"/>
                <a:ea typeface="+mn-ea"/>
                <a:cs typeface="Meiryo UI" pitchFamily="50" charset="-128"/>
              </a:rPr>
              <a:t>HTML</a:t>
            </a:r>
            <a:r>
              <a:rPr lang="ja-JP" altLang="en-US" sz="1050" dirty="0" smtClean="0">
                <a:solidFill>
                  <a:schemeClr val="tx1">
                    <a:lumMod val="65000"/>
                    <a:lumOff val="35000"/>
                  </a:schemeClr>
                </a:solidFill>
                <a:latin typeface="+mn-ea"/>
                <a:ea typeface="+mn-ea"/>
                <a:cs typeface="Meiryo UI" pitchFamily="50" charset="-128"/>
              </a:rPr>
              <a:t>）</a:t>
            </a:r>
            <a:endParaRPr lang="ja-JP" altLang="en-US" sz="1050" dirty="0">
              <a:solidFill>
                <a:schemeClr val="tx1">
                  <a:lumMod val="65000"/>
                  <a:lumOff val="35000"/>
                </a:schemeClr>
              </a:solidFill>
              <a:latin typeface="+mn-ea"/>
              <a:ea typeface="+mn-ea"/>
              <a:cs typeface="Meiryo UI" pitchFamily="50" charset="-128"/>
            </a:endParaRPr>
          </a:p>
        </p:txBody>
      </p:sp>
      <p:sp>
        <p:nvSpPr>
          <p:cNvPr id="12" name="Text Box 42"/>
          <p:cNvSpPr txBox="1">
            <a:spLocks noChangeArrowheads="1"/>
          </p:cNvSpPr>
          <p:nvPr/>
        </p:nvSpPr>
        <p:spPr bwMode="auto">
          <a:xfrm>
            <a:off x="1769917" y="5278805"/>
            <a:ext cx="1785938" cy="55399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＠ｃｏｓｍｅ通信</a:t>
            </a:r>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を</a:t>
            </a:r>
            <a:endParaRPr lang="en-US" altLang="ja-JP" sz="1000" dirty="0" smtClean="0">
              <a:solidFill>
                <a:schemeClr val="tx1">
                  <a:lumMod val="65000"/>
                  <a:lumOff val="35000"/>
                </a:schemeClr>
              </a:solidFill>
              <a:latin typeface="+mn-ea"/>
              <a:ea typeface="+mn-ea"/>
              <a:cs typeface="Meiryo UI" pitchFamily="50" charset="-128"/>
            </a:endParaRPr>
          </a:p>
          <a:p>
            <a:pPr algn="ctr" eaLnBrk="1" hangingPunct="1"/>
            <a:r>
              <a:rPr lang="ja-JP" altLang="en-US" sz="1000" dirty="0" smtClean="0">
                <a:solidFill>
                  <a:schemeClr val="tx1">
                    <a:lumMod val="65000"/>
                    <a:lumOff val="35000"/>
                  </a:schemeClr>
                </a:solidFill>
                <a:latin typeface="+mn-ea"/>
                <a:ea typeface="+mn-ea"/>
                <a:cs typeface="Meiryo UI" pitchFamily="50" charset="-128"/>
              </a:rPr>
              <a:t>活用した</a:t>
            </a:r>
            <a:endParaRPr lang="en-US" altLang="ja-JP" sz="1000" dirty="0" smtClean="0">
              <a:solidFill>
                <a:schemeClr val="tx1">
                  <a:lumMod val="65000"/>
                  <a:lumOff val="35000"/>
                </a:schemeClr>
              </a:solidFill>
              <a:latin typeface="+mn-ea"/>
              <a:ea typeface="+mn-ea"/>
              <a:cs typeface="Meiryo UI" pitchFamily="50" charset="-128"/>
            </a:endParaRPr>
          </a:p>
          <a:p>
            <a:pPr algn="ctr" eaLnBrk="1" hangingPunct="1"/>
            <a:r>
              <a:rPr lang="ja-JP" altLang="en-US" sz="1000" dirty="0" smtClean="0">
                <a:solidFill>
                  <a:schemeClr val="tx1">
                    <a:lumMod val="65000"/>
                    <a:lumOff val="35000"/>
                  </a:schemeClr>
                </a:solidFill>
                <a:latin typeface="+mn-ea"/>
                <a:ea typeface="+mn-ea"/>
                <a:cs typeface="Meiryo UI" pitchFamily="50" charset="-128"/>
              </a:rPr>
              <a:t>プッシュ型</a:t>
            </a:r>
            <a:r>
              <a:rPr lang="ja-JP" altLang="en-US" sz="1000" dirty="0">
                <a:solidFill>
                  <a:schemeClr val="tx1">
                    <a:lumMod val="65000"/>
                    <a:lumOff val="35000"/>
                  </a:schemeClr>
                </a:solidFill>
                <a:latin typeface="+mn-ea"/>
                <a:ea typeface="+mn-ea"/>
                <a:cs typeface="Meiryo UI" pitchFamily="50" charset="-128"/>
              </a:rPr>
              <a:t>広告です。</a:t>
            </a:r>
          </a:p>
        </p:txBody>
      </p:sp>
      <p:sp>
        <p:nvSpPr>
          <p:cNvPr id="13" name="Text Box 44"/>
          <p:cNvSpPr txBox="1">
            <a:spLocks noChangeArrowheads="1"/>
          </p:cNvSpPr>
          <p:nvPr/>
        </p:nvSpPr>
        <p:spPr bwMode="auto">
          <a:xfrm>
            <a:off x="3970437" y="5278805"/>
            <a:ext cx="1935146"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en-US" altLang="ja-JP" sz="1000" dirty="0">
                <a:solidFill>
                  <a:schemeClr val="tx1">
                    <a:lumMod val="65000"/>
                    <a:lumOff val="35000"/>
                  </a:schemeClr>
                </a:solidFill>
                <a:latin typeface="+mn-ea"/>
                <a:ea typeface="+mn-ea"/>
                <a:cs typeface="Meiryo UI" pitchFamily="50" charset="-128"/>
              </a:rPr>
              <a:t>1</a:t>
            </a:r>
            <a:r>
              <a:rPr lang="ja-JP" altLang="en-US" sz="1000" dirty="0">
                <a:solidFill>
                  <a:schemeClr val="tx1">
                    <a:lumMod val="65000"/>
                    <a:lumOff val="35000"/>
                  </a:schemeClr>
                </a:solidFill>
                <a:latin typeface="+mn-ea"/>
                <a:ea typeface="+mn-ea"/>
                <a:cs typeface="Meiryo UI" pitchFamily="50" charset="-128"/>
              </a:rPr>
              <a:t>ブランド独占形式の</a:t>
            </a:r>
            <a:endParaRPr lang="en-US" altLang="ja-JP" sz="1000" dirty="0">
              <a:solidFill>
                <a:schemeClr val="tx1">
                  <a:lumMod val="65000"/>
                  <a:lumOff val="35000"/>
                </a:schemeClr>
              </a:solidFill>
              <a:latin typeface="+mn-ea"/>
              <a:ea typeface="+mn-ea"/>
              <a:cs typeface="Meiryo UI" pitchFamily="50" charset="-128"/>
            </a:endParaRPr>
          </a:p>
          <a:p>
            <a:pPr algn="ctr" eaLnBrk="1" hangingPunct="1"/>
            <a:r>
              <a:rPr lang="ja-JP" altLang="en-US" sz="1000" dirty="0">
                <a:solidFill>
                  <a:schemeClr val="tx1">
                    <a:lumMod val="65000"/>
                    <a:lumOff val="35000"/>
                  </a:schemeClr>
                </a:solidFill>
                <a:latin typeface="+mn-ea"/>
                <a:ea typeface="+mn-ea"/>
                <a:cs typeface="Meiryo UI" pitchFamily="50" charset="-128"/>
              </a:rPr>
              <a:t>テキストによるメールです。</a:t>
            </a:r>
            <a:endParaRPr lang="en-US" altLang="ja-JP" sz="1000" dirty="0">
              <a:solidFill>
                <a:schemeClr val="tx1">
                  <a:lumMod val="65000"/>
                  <a:lumOff val="35000"/>
                </a:schemeClr>
              </a:solidFill>
              <a:latin typeface="+mn-ea"/>
              <a:ea typeface="+mn-ea"/>
              <a:cs typeface="Meiryo UI" pitchFamily="50" charset="-128"/>
            </a:endParaRPr>
          </a:p>
          <a:p>
            <a:pPr algn="ctr" eaLnBrk="1" hangingPunct="1"/>
            <a:r>
              <a:rPr lang="ja-JP" altLang="en-US" sz="1000" dirty="0" smtClean="0">
                <a:solidFill>
                  <a:schemeClr val="tx1">
                    <a:lumMod val="65000"/>
                    <a:lumOff val="35000"/>
                  </a:schemeClr>
                </a:solidFill>
                <a:latin typeface="+mn-ea"/>
                <a:ea typeface="+mn-ea"/>
                <a:cs typeface="Meiryo UI" pitchFamily="50" charset="-128"/>
              </a:rPr>
              <a:t>ユーザーの</a:t>
            </a:r>
            <a:r>
              <a:rPr lang="ja-JP" altLang="en-US" sz="1000" dirty="0">
                <a:solidFill>
                  <a:schemeClr val="tx1">
                    <a:lumMod val="65000"/>
                    <a:lumOff val="35000"/>
                  </a:schemeClr>
                </a:solidFill>
                <a:latin typeface="+mn-ea"/>
                <a:ea typeface="+mn-ea"/>
                <a:cs typeface="Meiryo UI" pitchFamily="50" charset="-128"/>
              </a:rPr>
              <a:t>絞込みが</a:t>
            </a:r>
            <a:endParaRPr lang="en-US" altLang="ja-JP" sz="1000" dirty="0">
              <a:solidFill>
                <a:schemeClr val="tx1">
                  <a:lumMod val="65000"/>
                  <a:lumOff val="35000"/>
                </a:schemeClr>
              </a:solidFill>
              <a:latin typeface="+mn-ea"/>
              <a:ea typeface="+mn-ea"/>
              <a:cs typeface="Meiryo UI" pitchFamily="50" charset="-128"/>
            </a:endParaRPr>
          </a:p>
          <a:p>
            <a:pPr algn="ctr" eaLnBrk="1" hangingPunct="1"/>
            <a:r>
              <a:rPr lang="ja-JP" altLang="en-US" sz="1000" dirty="0">
                <a:solidFill>
                  <a:schemeClr val="tx1">
                    <a:lumMod val="65000"/>
                    <a:lumOff val="35000"/>
                  </a:schemeClr>
                </a:solidFill>
                <a:latin typeface="+mn-ea"/>
                <a:ea typeface="+mn-ea"/>
                <a:cs typeface="Meiryo UI" pitchFamily="50" charset="-128"/>
              </a:rPr>
              <a:t>可能です。</a:t>
            </a:r>
          </a:p>
        </p:txBody>
      </p:sp>
      <p:sp>
        <p:nvSpPr>
          <p:cNvPr id="14" name="Text Box 45"/>
          <p:cNvSpPr txBox="1">
            <a:spLocks noChangeArrowheads="1"/>
          </p:cNvSpPr>
          <p:nvPr/>
        </p:nvSpPr>
        <p:spPr bwMode="auto">
          <a:xfrm>
            <a:off x="6467394" y="5278805"/>
            <a:ext cx="1666875" cy="70788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000" dirty="0">
                <a:solidFill>
                  <a:schemeClr val="tx1">
                    <a:lumMod val="65000"/>
                    <a:lumOff val="35000"/>
                  </a:schemeClr>
                </a:solidFill>
                <a:latin typeface="+mn-ea"/>
                <a:ea typeface="+mn-ea"/>
                <a:cs typeface="Meiryo UI" pitchFamily="50" charset="-128"/>
              </a:rPr>
              <a:t>1</a:t>
            </a:r>
            <a:r>
              <a:rPr lang="ja-JP" altLang="en-US" sz="1000" dirty="0">
                <a:solidFill>
                  <a:schemeClr val="tx1">
                    <a:lumMod val="65000"/>
                    <a:lumOff val="35000"/>
                  </a:schemeClr>
                </a:solidFill>
                <a:latin typeface="+mn-ea"/>
                <a:ea typeface="+mn-ea"/>
                <a:cs typeface="Meiryo UI" pitchFamily="50" charset="-128"/>
              </a:rPr>
              <a:t>ブランド独占形式の</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画像入りのメールです。</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ユーザーの</a:t>
            </a:r>
            <a:r>
              <a:rPr lang="ja-JP" altLang="en-US" sz="1000" dirty="0">
                <a:solidFill>
                  <a:schemeClr val="tx1">
                    <a:lumMod val="65000"/>
                    <a:lumOff val="35000"/>
                  </a:schemeClr>
                </a:solidFill>
                <a:latin typeface="+mn-ea"/>
                <a:ea typeface="+mn-ea"/>
                <a:cs typeface="Meiryo UI" pitchFamily="50" charset="-128"/>
              </a:rPr>
              <a:t>絞込みが</a:t>
            </a:r>
            <a:endParaRPr lang="en-US" altLang="ja-JP" sz="1000" dirty="0">
              <a:solidFill>
                <a:schemeClr val="tx1">
                  <a:lumMod val="65000"/>
                  <a:lumOff val="35000"/>
                </a:schemeClr>
              </a:solidFill>
              <a:latin typeface="+mn-ea"/>
              <a:ea typeface="+mn-ea"/>
              <a:cs typeface="Meiryo UI" pitchFamily="50" charset="-128"/>
            </a:endParaRPr>
          </a:p>
          <a:p>
            <a:pPr algn="ctr" eaLnBrk="1" hangingPunct="1"/>
            <a:r>
              <a:rPr lang="ja-JP" altLang="en-US" sz="1000" dirty="0">
                <a:solidFill>
                  <a:schemeClr val="tx1">
                    <a:lumMod val="65000"/>
                    <a:lumOff val="35000"/>
                  </a:schemeClr>
                </a:solidFill>
                <a:latin typeface="+mn-ea"/>
                <a:ea typeface="+mn-ea"/>
                <a:cs typeface="Meiryo UI" pitchFamily="50" charset="-128"/>
              </a:rPr>
              <a:t>可能です。</a:t>
            </a:r>
          </a:p>
        </p:txBody>
      </p:sp>
      <p:sp>
        <p:nvSpPr>
          <p:cNvPr id="15" name="AutoShape 46"/>
          <p:cNvSpPr>
            <a:spLocks noChangeAspect="1" noChangeArrowheads="1" noTextEdit="1"/>
          </p:cNvSpPr>
          <p:nvPr/>
        </p:nvSpPr>
        <p:spPr bwMode="auto">
          <a:xfrm>
            <a:off x="633413" y="1900238"/>
            <a:ext cx="1514475" cy="2030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ja-JP" altLang="en-US" sz="1050">
              <a:latin typeface="+mn-ea"/>
            </a:endParaRPr>
          </a:p>
        </p:txBody>
      </p:sp>
      <p:sp>
        <p:nvSpPr>
          <p:cNvPr id="18" name="AutoShape 49"/>
          <p:cNvSpPr>
            <a:spLocks noChangeArrowheads="1"/>
          </p:cNvSpPr>
          <p:nvPr/>
        </p:nvSpPr>
        <p:spPr bwMode="auto">
          <a:xfrm>
            <a:off x="276226" y="2073871"/>
            <a:ext cx="8577408" cy="431800"/>
          </a:xfrm>
          <a:prstGeom prst="homePlate">
            <a:avLst>
              <a:gd name="adj" fmla="val 122038"/>
            </a:avLst>
          </a:prstGeom>
          <a:gradFill>
            <a:gsLst>
              <a:gs pos="9000">
                <a:srgbClr val="ECF7F5"/>
              </a:gs>
              <a:gs pos="0">
                <a:srgbClr val="ECF7F5"/>
              </a:gs>
              <a:gs pos="73000">
                <a:srgbClr val="4EB691"/>
              </a:gs>
              <a:gs pos="100000">
                <a:srgbClr val="4EB691"/>
              </a:gs>
            </a:gsLst>
            <a:lin ang="0" scaled="0"/>
          </a:gradFill>
          <a:ln w="9525">
            <a:noFill/>
            <a:miter lim="800000"/>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ja-JP" altLang="en-US" sz="1200" b="1" dirty="0" smtClean="0">
                <a:solidFill>
                  <a:schemeClr val="bg1"/>
                </a:solidFill>
                <a:latin typeface="+mn-ea"/>
                <a:ea typeface="+mn-ea"/>
                <a:cs typeface="Meiryo UI" pitchFamily="50" charset="-128"/>
              </a:rPr>
              <a:t>　　　　　　</a:t>
            </a:r>
            <a:r>
              <a:rPr lang="ja-JP" altLang="en-US" sz="1200" b="1" dirty="0" smtClean="0">
                <a:solidFill>
                  <a:schemeClr val="bg2">
                    <a:lumMod val="10000"/>
                  </a:schemeClr>
                </a:solidFill>
                <a:latin typeface="+mn-ea"/>
                <a:ea typeface="+mn-ea"/>
                <a:cs typeface="Meiryo UI" pitchFamily="50" charset="-128"/>
              </a:rPr>
              <a:t>認知</a:t>
            </a:r>
            <a:endParaRPr lang="ja-JP" altLang="en-US" sz="1200" b="1" dirty="0">
              <a:solidFill>
                <a:schemeClr val="bg2">
                  <a:lumMod val="10000"/>
                </a:schemeClr>
              </a:solidFill>
              <a:latin typeface="+mn-ea"/>
              <a:ea typeface="+mn-ea"/>
              <a:cs typeface="Meiryo UI" pitchFamily="50" charset="-128"/>
            </a:endParaRPr>
          </a:p>
        </p:txBody>
      </p:sp>
      <p:sp>
        <p:nvSpPr>
          <p:cNvPr id="20" name="Text Box 51"/>
          <p:cNvSpPr txBox="1">
            <a:spLocks noChangeArrowheads="1"/>
          </p:cNvSpPr>
          <p:nvPr/>
        </p:nvSpPr>
        <p:spPr bwMode="auto">
          <a:xfrm>
            <a:off x="6221486" y="2120494"/>
            <a:ext cx="2441695" cy="338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ja-JP" altLang="en-US" sz="1600" dirty="0">
                <a:latin typeface="+mj-ea"/>
                <a:ea typeface="+mj-ea"/>
                <a:cs typeface="Meiryo UI" pitchFamily="50" charset="-128"/>
              </a:rPr>
              <a:t>興味関心</a:t>
            </a:r>
            <a:r>
              <a:rPr lang="ja-JP" altLang="en-US" sz="1600" dirty="0" smtClean="0">
                <a:latin typeface="+mj-ea"/>
                <a:ea typeface="+mj-ea"/>
                <a:cs typeface="Meiryo UI" pitchFamily="50" charset="-128"/>
              </a:rPr>
              <a:t>喚起・理解</a:t>
            </a:r>
            <a:r>
              <a:rPr lang="ja-JP" altLang="en-US" sz="1600" dirty="0">
                <a:latin typeface="+mj-ea"/>
                <a:ea typeface="+mj-ea"/>
                <a:cs typeface="Meiryo UI" pitchFamily="50" charset="-128"/>
              </a:rPr>
              <a:t>促進</a:t>
            </a:r>
          </a:p>
        </p:txBody>
      </p:sp>
      <p:grpSp>
        <p:nvGrpSpPr>
          <p:cNvPr id="16" name="グループ化 15"/>
          <p:cNvGrpSpPr/>
          <p:nvPr/>
        </p:nvGrpSpPr>
        <p:grpSpPr>
          <a:xfrm>
            <a:off x="6668254" y="3239965"/>
            <a:ext cx="1267200" cy="1980000"/>
            <a:chOff x="6668254" y="3239965"/>
            <a:chExt cx="1267200" cy="1980000"/>
          </a:xfrm>
        </p:grpSpPr>
        <p:sp>
          <p:nvSpPr>
            <p:cNvPr id="38" name="AutoShape 36"/>
            <p:cNvSpPr>
              <a:spLocks noChangeArrowheads="1"/>
            </p:cNvSpPr>
            <p:nvPr/>
          </p:nvSpPr>
          <p:spPr bwMode="auto">
            <a:xfrm>
              <a:off x="6668254" y="3239965"/>
              <a:ext cx="1267200" cy="1980000"/>
            </a:xfrm>
            <a:prstGeom prst="flowChartDocument">
              <a:avLst/>
            </a:prstGeom>
            <a:solidFill>
              <a:schemeClr val="bg1"/>
            </a:solidFill>
            <a:ln w="9525">
              <a:solidFill>
                <a:srgbClr val="969696"/>
              </a:solidFill>
              <a:miter lim="800000"/>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sz="1050" b="1">
                <a:solidFill>
                  <a:schemeClr val="tx1">
                    <a:lumMod val="65000"/>
                    <a:lumOff val="35000"/>
                  </a:schemeClr>
                </a:solidFill>
                <a:latin typeface="+mn-ea"/>
                <a:ea typeface="+mn-ea"/>
                <a:cs typeface="Meiryo UI" pitchFamily="50" charset="-128"/>
              </a:endParaRPr>
            </a:p>
          </p:txBody>
        </p:sp>
        <p:pic>
          <p:nvPicPr>
            <p:cNvPr id="39" name="Picture 35"/>
            <p:cNvPicPr>
              <a:picLocks noChangeAspect="1" noChangeArrowheads="1"/>
            </p:cNvPicPr>
            <p:nvPr/>
          </p:nvPicPr>
          <p:blipFill>
            <a:blip r:embed="rId3">
              <a:extLst>
                <a:ext uri="{28A0092B-C50C-407E-A947-70E740481C1C}">
                  <a14:useLocalDpi xmlns:a14="http://schemas.microsoft.com/office/drawing/2010/main" val="0"/>
                </a:ext>
              </a:extLst>
            </a:blip>
            <a:srcRect b="77914"/>
            <a:stretch>
              <a:fillRect/>
            </a:stretch>
          </p:blipFill>
          <p:spPr bwMode="auto">
            <a:xfrm>
              <a:off x="6685904" y="3261367"/>
              <a:ext cx="1231900" cy="18097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43" name="AutoShape 36"/>
          <p:cNvSpPr>
            <a:spLocks noChangeArrowheads="1"/>
          </p:cNvSpPr>
          <p:nvPr/>
        </p:nvSpPr>
        <p:spPr bwMode="auto">
          <a:xfrm>
            <a:off x="4305298" y="3239965"/>
            <a:ext cx="1267200" cy="1980000"/>
          </a:xfrm>
          <a:prstGeom prst="flowChartDocument">
            <a:avLst/>
          </a:prstGeom>
          <a:solidFill>
            <a:schemeClr val="bg1"/>
          </a:solidFill>
          <a:ln w="9525">
            <a:solidFill>
              <a:srgbClr val="969696"/>
            </a:solidFill>
            <a:miter lim="800000"/>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sz="1050" b="1">
              <a:solidFill>
                <a:schemeClr val="tx1">
                  <a:lumMod val="65000"/>
                  <a:lumOff val="35000"/>
                </a:schemeClr>
              </a:solidFill>
              <a:latin typeface="+mn-ea"/>
              <a:ea typeface="+mn-ea"/>
              <a:cs typeface="Meiryo UI" pitchFamily="50" charset="-128"/>
            </a:endParaRPr>
          </a:p>
        </p:txBody>
      </p:sp>
      <p:pic>
        <p:nvPicPr>
          <p:cNvPr id="44" name="図 43"/>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sp>
        <p:nvSpPr>
          <p:cNvPr id="3" name="フッター プレースホルダー 2"/>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grpSp>
        <p:nvGrpSpPr>
          <p:cNvPr id="5" name="グループ化 4"/>
          <p:cNvGrpSpPr/>
          <p:nvPr/>
        </p:nvGrpSpPr>
        <p:grpSpPr>
          <a:xfrm>
            <a:off x="2033268" y="3239965"/>
            <a:ext cx="1265423" cy="1979957"/>
            <a:chOff x="2033268" y="3239965"/>
            <a:chExt cx="1265423" cy="1979957"/>
          </a:xfrm>
        </p:grpSpPr>
        <p:sp>
          <p:nvSpPr>
            <p:cNvPr id="36" name="AutoShape 36"/>
            <p:cNvSpPr>
              <a:spLocks noChangeArrowheads="1"/>
            </p:cNvSpPr>
            <p:nvPr/>
          </p:nvSpPr>
          <p:spPr bwMode="auto">
            <a:xfrm>
              <a:off x="2033268" y="3239965"/>
              <a:ext cx="1265423" cy="1979957"/>
            </a:xfrm>
            <a:prstGeom prst="flowChartDocument">
              <a:avLst/>
            </a:prstGeom>
            <a:solidFill>
              <a:schemeClr val="bg1"/>
            </a:solidFill>
            <a:ln w="9525">
              <a:solidFill>
                <a:srgbClr val="969696"/>
              </a:solidFill>
              <a:miter lim="800000"/>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sz="1050" b="1">
                <a:solidFill>
                  <a:schemeClr val="tx1">
                    <a:lumMod val="65000"/>
                    <a:lumOff val="35000"/>
                  </a:schemeClr>
                </a:solidFill>
                <a:latin typeface="+mn-ea"/>
                <a:ea typeface="+mn-ea"/>
                <a:cs typeface="Meiryo UI" pitchFamily="50" charset="-128"/>
              </a:endParaRPr>
            </a:p>
          </p:txBody>
        </p:sp>
        <p:pic>
          <p:nvPicPr>
            <p:cNvPr id="32" name="Picture 2"/>
            <p:cNvPicPr>
              <a:picLocks noChangeAspect="1" noChangeArrowheads="1"/>
            </p:cNvPicPr>
            <p:nvPr/>
          </p:nvPicPr>
          <p:blipFill rotWithShape="1">
            <a:blip r:embed="rId5">
              <a:extLst>
                <a:ext uri="{28A0092B-C50C-407E-A947-70E740481C1C}">
                  <a14:useLocalDpi xmlns:a14="http://schemas.microsoft.com/office/drawing/2010/main" val="0"/>
                </a:ext>
              </a:extLst>
            </a:blip>
            <a:srcRect b="14406"/>
            <a:stretch/>
          </p:blipFill>
          <p:spPr bwMode="auto">
            <a:xfrm>
              <a:off x="2049949" y="3261367"/>
              <a:ext cx="1224000" cy="155654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pic>
        <p:nvPicPr>
          <p:cNvPr id="28" name="Picture 3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326898" y="3261367"/>
            <a:ext cx="1224000" cy="138408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29" name="Picture 87" descr="2010-10-14_103548"/>
          <p:cNvPicPr>
            <a:picLocks noChangeAspect="1" noChangeArrowheads="1"/>
          </p:cNvPicPr>
          <p:nvPr/>
        </p:nvPicPr>
        <p:blipFill>
          <a:blip r:embed="rId7">
            <a:extLst>
              <a:ext uri="{28A0092B-C50C-407E-A947-70E740481C1C}">
                <a14:useLocalDpi xmlns:a14="http://schemas.microsoft.com/office/drawing/2010/main" val="0"/>
              </a:ext>
            </a:extLst>
          </a:blip>
          <a:srcRect r="-406" b="36682"/>
          <a:stretch>
            <a:fillRect/>
          </a:stretch>
        </p:blipFill>
        <p:spPr bwMode="auto">
          <a:xfrm>
            <a:off x="6711870" y="3429463"/>
            <a:ext cx="1177925" cy="903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0" name="Picture 36"/>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817665" y="4261526"/>
            <a:ext cx="968375" cy="4286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72423221"/>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スライド番号プレースホルダー 5"/>
          <p:cNvSpPr>
            <a:spLocks noGrp="1"/>
          </p:cNvSpPr>
          <p:nvPr>
            <p:ph type="sldNum" sz="quarter" idx="12"/>
          </p:nvPr>
        </p:nvSpPr>
        <p:spPr/>
        <p:txBody>
          <a:bodyPr/>
          <a:lstStyle/>
          <a:p>
            <a:fld id="{D1BB40C7-AB44-C647-B8F2-09508EB95348}" type="slidenum">
              <a:rPr lang="ja-JP" altLang="en-US" smtClean="0"/>
              <a:pPr/>
              <a:t>45</a:t>
            </a:fld>
            <a:endParaRPr lang="ja-JP" altLang="en-US" dirty="0"/>
          </a:p>
        </p:txBody>
      </p:sp>
      <p:sp>
        <p:nvSpPr>
          <p:cNvPr id="7" name="タイトル 6"/>
          <p:cNvSpPr>
            <a:spLocks noGrp="1"/>
          </p:cNvSpPr>
          <p:nvPr>
            <p:ph type="title"/>
          </p:nvPr>
        </p:nvSpPr>
        <p:spPr/>
        <p:txBody>
          <a:bodyPr/>
          <a:lstStyle/>
          <a:p>
            <a:r>
              <a:rPr kumimoji="1" lang="ja-JP" altLang="en-US" dirty="0" smtClean="0"/>
              <a:t>活用例「ターゲットメール」</a:t>
            </a:r>
            <a:endParaRPr kumimoji="1" lang="ja-JP" altLang="en-US" dirty="0"/>
          </a:p>
        </p:txBody>
      </p:sp>
      <p:sp>
        <p:nvSpPr>
          <p:cNvPr id="2" name="テキスト プレースホルダー 1"/>
          <p:cNvSpPr>
            <a:spLocks noGrp="1"/>
          </p:cNvSpPr>
          <p:nvPr>
            <p:ph type="body" sz="quarter" idx="17"/>
          </p:nvPr>
        </p:nvSpPr>
        <p:spPr/>
        <p:txBody>
          <a:bodyPr/>
          <a:lstStyle/>
          <a:p>
            <a:pPr algn="l"/>
            <a:r>
              <a:rPr lang="ja-JP" altLang="en-US" dirty="0">
                <a:latin typeface="+mj-ea"/>
                <a:cs typeface="Meiryo UI" pitchFamily="50" charset="-128"/>
              </a:rPr>
              <a:t>通常の抽出条件以外にも、豊富</a:t>
            </a:r>
            <a:r>
              <a:rPr lang="ja-JP" altLang="en-US" dirty="0" smtClean="0">
                <a:latin typeface="+mj-ea"/>
                <a:cs typeface="Meiryo UI" pitchFamily="50" charset="-128"/>
              </a:rPr>
              <a:t>なユーザー登録</a:t>
            </a:r>
            <a:r>
              <a:rPr lang="ja-JP" altLang="en-US" dirty="0">
                <a:latin typeface="+mj-ea"/>
                <a:cs typeface="Meiryo UI" pitchFamily="50" charset="-128"/>
              </a:rPr>
              <a:t>データと</a:t>
            </a:r>
            <a:r>
              <a:rPr lang="en-US" altLang="ja-JP" dirty="0">
                <a:latin typeface="+mj-ea"/>
                <a:cs typeface="Meiryo UI" pitchFamily="50" charset="-128"/>
              </a:rPr>
              <a:t>1,000</a:t>
            </a:r>
            <a:r>
              <a:rPr lang="ja-JP" altLang="en-US" dirty="0">
                <a:latin typeface="+mj-ea"/>
                <a:cs typeface="Meiryo UI" pitchFamily="50" charset="-128"/>
              </a:rPr>
              <a:t>万件を超えるクチコミデータを活用</a:t>
            </a:r>
            <a:r>
              <a:rPr lang="ja-JP" altLang="en-US" dirty="0" smtClean="0">
                <a:latin typeface="+mj-ea"/>
                <a:cs typeface="Meiryo UI" pitchFamily="50" charset="-128"/>
              </a:rPr>
              <a:t>して広告</a:t>
            </a:r>
            <a:r>
              <a:rPr lang="ja-JP" altLang="en-US" dirty="0">
                <a:latin typeface="+mj-ea"/>
                <a:cs typeface="Meiryo UI" pitchFamily="50" charset="-128"/>
              </a:rPr>
              <a:t>主様のニーズに合った様々なセグメント配信が可能です</a:t>
            </a:r>
            <a:r>
              <a:rPr lang="ja-JP" altLang="en-US" dirty="0" smtClean="0">
                <a:latin typeface="+mj-ea"/>
                <a:cs typeface="Meiryo UI" pitchFamily="50" charset="-128"/>
              </a:rPr>
              <a:t>。</a:t>
            </a:r>
            <a:endParaRPr lang="ja-JP" altLang="en-US" dirty="0">
              <a:latin typeface="+mj-ea"/>
              <a:cs typeface="Meiryo UI" pitchFamily="50" charset="-128"/>
            </a:endParaRPr>
          </a:p>
        </p:txBody>
      </p:sp>
      <p:sp>
        <p:nvSpPr>
          <p:cNvPr id="9" name="AutoShape 7"/>
          <p:cNvSpPr>
            <a:spLocks noChangeArrowheads="1"/>
          </p:cNvSpPr>
          <p:nvPr/>
        </p:nvSpPr>
        <p:spPr bwMode="auto">
          <a:xfrm>
            <a:off x="276225" y="5046663"/>
            <a:ext cx="9332913" cy="1130300"/>
          </a:xfrm>
          <a:prstGeom prst="roundRect">
            <a:avLst>
              <a:gd name="adj" fmla="val 10495"/>
            </a:avLst>
          </a:prstGeom>
          <a:solidFill>
            <a:schemeClr val="bg1"/>
          </a:solidFill>
          <a:ln w="12700">
            <a:solidFill>
              <a:schemeClr val="tx1">
                <a:lumMod val="50000"/>
                <a:lumOff val="50000"/>
              </a:schemeClr>
            </a:solidFill>
            <a:prstDash val="sysDot"/>
            <a:round/>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直近</a:t>
            </a:r>
            <a:r>
              <a:rPr lang="en-US" altLang="ja-JP" sz="1000" dirty="0">
                <a:solidFill>
                  <a:schemeClr val="tx1">
                    <a:lumMod val="65000"/>
                    <a:lumOff val="35000"/>
                  </a:schemeClr>
                </a:solidFill>
                <a:latin typeface="+mn-ea"/>
                <a:ea typeface="+mn-ea"/>
                <a:cs typeface="Meiryo UI" pitchFamily="50" charset="-128"/>
              </a:rPr>
              <a:t>1</a:t>
            </a:r>
            <a:r>
              <a:rPr lang="ja-JP" altLang="en-US" sz="1000" dirty="0">
                <a:solidFill>
                  <a:schemeClr val="tx1">
                    <a:lumMod val="65000"/>
                    <a:lumOff val="35000"/>
                  </a:schemeClr>
                </a:solidFill>
                <a:latin typeface="+mn-ea"/>
                <a:ea typeface="+mn-ea"/>
                <a:cs typeface="Meiryo UI" pitchFamily="50" charset="-128"/>
              </a:rPr>
              <a:t>年以内にクチコミを複数投稿して</a:t>
            </a:r>
            <a:r>
              <a:rPr lang="ja-JP" altLang="en-US" sz="1000" dirty="0" smtClean="0">
                <a:solidFill>
                  <a:schemeClr val="tx1">
                    <a:lumMod val="65000"/>
                    <a:lumOff val="35000"/>
                  </a:schemeClr>
                </a:solidFill>
                <a:latin typeface="+mn-ea"/>
                <a:ea typeface="+mn-ea"/>
                <a:cs typeface="Meiryo UI" pitchFamily="50" charset="-128"/>
              </a:rPr>
              <a:t>いるユーザーを</a:t>
            </a:r>
            <a:r>
              <a:rPr lang="ja-JP" altLang="en-US" sz="1000" dirty="0">
                <a:solidFill>
                  <a:schemeClr val="tx1">
                    <a:lumMod val="65000"/>
                    <a:lumOff val="35000"/>
                  </a:schemeClr>
                </a:solidFill>
                <a:latin typeface="+mn-ea"/>
                <a:ea typeface="+mn-ea"/>
                <a:cs typeface="Meiryo UI" pitchFamily="50" charset="-128"/>
              </a:rPr>
              <a:t>セグメント</a:t>
            </a:r>
          </a:p>
          <a:p>
            <a:pPr eaLnBrk="1" hangingPunct="1"/>
            <a:r>
              <a:rPr lang="ja-JP" altLang="en-US" sz="1000" dirty="0">
                <a:solidFill>
                  <a:schemeClr val="tx1">
                    <a:lumMod val="65000"/>
                    <a:lumOff val="35000"/>
                  </a:schemeClr>
                </a:solidFill>
                <a:latin typeface="+mn-ea"/>
                <a:ea typeface="+mn-ea"/>
                <a:cs typeface="Meiryo UI" pitchFamily="50" charset="-128"/>
              </a:rPr>
              <a:t>アクティブ</a:t>
            </a:r>
            <a:r>
              <a:rPr lang="ja-JP" altLang="en-US" sz="1000" dirty="0" smtClean="0">
                <a:solidFill>
                  <a:schemeClr val="tx1">
                    <a:lumMod val="65000"/>
                    <a:lumOff val="35000"/>
                  </a:schemeClr>
                </a:solidFill>
                <a:latin typeface="+mn-ea"/>
                <a:ea typeface="+mn-ea"/>
                <a:cs typeface="Meiryo UI" pitchFamily="50" charset="-128"/>
              </a:rPr>
              <a:t>なユーザーに</a:t>
            </a:r>
            <a:r>
              <a:rPr lang="ja-JP" altLang="en-US" sz="1000" dirty="0">
                <a:solidFill>
                  <a:schemeClr val="tx1">
                    <a:lumMod val="65000"/>
                    <a:lumOff val="35000"/>
                  </a:schemeClr>
                </a:solidFill>
                <a:latin typeface="+mn-ea"/>
                <a:ea typeface="+mn-ea"/>
                <a:cs typeface="Meiryo UI" pitchFamily="50" charset="-128"/>
              </a:rPr>
              <a:t>対するアプローチが可能です。</a:t>
            </a:r>
          </a:p>
          <a:p>
            <a:pPr eaLnBrk="1" hangingPunct="1"/>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■見積例（</a:t>
            </a:r>
            <a:r>
              <a:rPr lang="en-US" altLang="ja-JP" sz="1000" dirty="0" smtClean="0">
                <a:solidFill>
                  <a:schemeClr val="tx1">
                    <a:lumMod val="65000"/>
                    <a:lumOff val="35000"/>
                  </a:schemeClr>
                </a:solidFill>
                <a:latin typeface="+mn-ea"/>
                <a:ea typeface="+mn-ea"/>
                <a:cs typeface="Meiryo UI" pitchFamily="50" charset="-128"/>
              </a:rPr>
              <a:t>TEXT/5</a:t>
            </a:r>
            <a:r>
              <a:rPr lang="ja-JP" altLang="en-US" sz="1000" dirty="0" smtClean="0">
                <a:solidFill>
                  <a:schemeClr val="tx1">
                    <a:lumMod val="65000"/>
                    <a:lumOff val="35000"/>
                  </a:schemeClr>
                </a:solidFill>
                <a:latin typeface="+mn-ea"/>
                <a:ea typeface="+mn-ea"/>
                <a:cs typeface="Meiryo UI" pitchFamily="50" charset="-128"/>
              </a:rPr>
              <a:t>万通</a:t>
            </a:r>
            <a:r>
              <a:rPr lang="ja-JP" altLang="en-US" sz="1000" dirty="0">
                <a:solidFill>
                  <a:schemeClr val="tx1">
                    <a:lumMod val="65000"/>
                    <a:lumOff val="35000"/>
                  </a:schemeClr>
                </a:solidFill>
                <a:latin typeface="+mn-ea"/>
                <a:ea typeface="+mn-ea"/>
                <a:cs typeface="Meiryo UI" pitchFamily="50" charset="-128"/>
              </a:rPr>
              <a:t>未満の場合）</a:t>
            </a:r>
          </a:p>
          <a:p>
            <a:pPr eaLnBrk="1" hangingPunct="1"/>
            <a:r>
              <a:rPr lang="ja-JP" altLang="en-US" sz="1000" dirty="0">
                <a:solidFill>
                  <a:schemeClr val="tx1">
                    <a:lumMod val="65000"/>
                    <a:lumOff val="35000"/>
                  </a:schemeClr>
                </a:solidFill>
                <a:latin typeface="+mn-ea"/>
                <a:ea typeface="+mn-ea"/>
                <a:cs typeface="Meiryo UI" pitchFamily="50" charset="-128"/>
              </a:rPr>
              <a:t>オプション抽出（￥</a:t>
            </a:r>
            <a:r>
              <a:rPr lang="en-US" altLang="ja-JP" sz="1000" dirty="0">
                <a:solidFill>
                  <a:schemeClr val="tx1">
                    <a:lumMod val="65000"/>
                    <a:lumOff val="35000"/>
                  </a:schemeClr>
                </a:solidFill>
                <a:latin typeface="+mn-ea"/>
                <a:ea typeface="+mn-ea"/>
                <a:cs typeface="Meiryo UI" pitchFamily="50" charset="-128"/>
              </a:rPr>
              <a:t>30×</a:t>
            </a:r>
            <a:r>
              <a:rPr lang="ja-JP" altLang="en-US" sz="1000" dirty="0">
                <a:solidFill>
                  <a:schemeClr val="tx1">
                    <a:lumMod val="65000"/>
                    <a:lumOff val="35000"/>
                  </a:schemeClr>
                </a:solidFill>
                <a:latin typeface="+mn-ea"/>
                <a:ea typeface="+mn-ea"/>
                <a:cs typeface="Meiryo UI" pitchFamily="50" charset="-128"/>
              </a:rPr>
              <a:t>配信数）＋スペシャルオプション抽出　別途御見積</a:t>
            </a:r>
          </a:p>
        </p:txBody>
      </p:sp>
      <p:sp>
        <p:nvSpPr>
          <p:cNvPr id="10" name="AutoShape 8"/>
          <p:cNvSpPr>
            <a:spLocks noChangeArrowheads="1"/>
          </p:cNvSpPr>
          <p:nvPr/>
        </p:nvSpPr>
        <p:spPr bwMode="auto">
          <a:xfrm>
            <a:off x="276226" y="3587750"/>
            <a:ext cx="9332912" cy="1128713"/>
          </a:xfrm>
          <a:prstGeom prst="roundRect">
            <a:avLst>
              <a:gd name="adj" fmla="val 10495"/>
            </a:avLst>
          </a:prstGeom>
          <a:solidFill>
            <a:schemeClr val="bg1"/>
          </a:solidFill>
          <a:ln w="12700">
            <a:solidFill>
              <a:schemeClr val="tx1">
                <a:lumMod val="50000"/>
                <a:lumOff val="50000"/>
              </a:schemeClr>
            </a:solidFill>
            <a:prstDash val="sysDot"/>
            <a:round/>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メンバー登録時に登録するお好み・タイプ</a:t>
            </a:r>
            <a:r>
              <a:rPr lang="ja-JP" altLang="en-US" sz="1000" dirty="0" smtClean="0">
                <a:solidFill>
                  <a:schemeClr val="tx1">
                    <a:lumMod val="65000"/>
                    <a:lumOff val="35000"/>
                  </a:schemeClr>
                </a:solidFill>
                <a:latin typeface="+mn-ea"/>
                <a:ea typeface="+mn-ea"/>
                <a:cs typeface="Meiryo UI" pitchFamily="50" charset="-128"/>
              </a:rPr>
              <a:t>でユーザーを</a:t>
            </a:r>
            <a:r>
              <a:rPr lang="ja-JP" altLang="en-US" sz="1000" dirty="0">
                <a:solidFill>
                  <a:schemeClr val="tx1">
                    <a:lumMod val="65000"/>
                    <a:lumOff val="35000"/>
                  </a:schemeClr>
                </a:solidFill>
                <a:latin typeface="+mn-ea"/>
                <a:ea typeface="+mn-ea"/>
                <a:cs typeface="Meiryo UI" pitchFamily="50" charset="-128"/>
              </a:rPr>
              <a:t>セグメント</a:t>
            </a:r>
          </a:p>
          <a:p>
            <a:pPr eaLnBrk="1" hangingPunct="1"/>
            <a:r>
              <a:rPr lang="ja-JP" altLang="en-US" sz="1000" dirty="0">
                <a:solidFill>
                  <a:schemeClr val="tx1">
                    <a:lumMod val="65000"/>
                    <a:lumOff val="35000"/>
                  </a:schemeClr>
                </a:solidFill>
                <a:latin typeface="+mn-ea"/>
                <a:ea typeface="+mn-ea"/>
                <a:cs typeface="Meiryo UI" pitchFamily="50" charset="-128"/>
              </a:rPr>
              <a:t>「スキンケアの鬼」や「自然・低刺激派」</a:t>
            </a:r>
            <a:r>
              <a:rPr lang="ja-JP" altLang="en-US" sz="1000" dirty="0" smtClean="0">
                <a:solidFill>
                  <a:schemeClr val="tx1">
                    <a:lumMod val="65000"/>
                    <a:lumOff val="35000"/>
                  </a:schemeClr>
                </a:solidFill>
                <a:latin typeface="+mn-ea"/>
                <a:ea typeface="+mn-ea"/>
                <a:cs typeface="Meiryo UI" pitchFamily="50" charset="-128"/>
              </a:rPr>
              <a:t>などユーザー嗜好性</a:t>
            </a:r>
            <a:r>
              <a:rPr lang="ja-JP" altLang="en-US" sz="1000" dirty="0">
                <a:solidFill>
                  <a:schemeClr val="tx1">
                    <a:lumMod val="65000"/>
                    <a:lumOff val="35000"/>
                  </a:schemeClr>
                </a:solidFill>
                <a:latin typeface="+mn-ea"/>
                <a:ea typeface="+mn-ea"/>
                <a:cs typeface="Meiryo UI" pitchFamily="50" charset="-128"/>
              </a:rPr>
              <a:t>にあわせたアプローチが可能です。</a:t>
            </a:r>
          </a:p>
          <a:p>
            <a:pPr eaLnBrk="1" hangingPunct="1"/>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■見積例（</a:t>
            </a:r>
            <a:r>
              <a:rPr lang="en-US" altLang="ja-JP" sz="1000" dirty="0" smtClean="0">
                <a:solidFill>
                  <a:schemeClr val="tx1">
                    <a:lumMod val="65000"/>
                    <a:lumOff val="35000"/>
                  </a:schemeClr>
                </a:solidFill>
                <a:latin typeface="+mn-ea"/>
                <a:ea typeface="+mn-ea"/>
                <a:cs typeface="Meiryo UI" pitchFamily="50" charset="-128"/>
              </a:rPr>
              <a:t>TEXT/5</a:t>
            </a:r>
            <a:r>
              <a:rPr lang="ja-JP" altLang="en-US" sz="1000" dirty="0" smtClean="0">
                <a:solidFill>
                  <a:schemeClr val="tx1">
                    <a:lumMod val="65000"/>
                    <a:lumOff val="35000"/>
                  </a:schemeClr>
                </a:solidFill>
                <a:latin typeface="+mn-ea"/>
                <a:ea typeface="+mn-ea"/>
                <a:cs typeface="Meiryo UI" pitchFamily="50" charset="-128"/>
              </a:rPr>
              <a:t>万通</a:t>
            </a:r>
            <a:r>
              <a:rPr lang="ja-JP" altLang="en-US" sz="1000" dirty="0">
                <a:solidFill>
                  <a:schemeClr val="tx1">
                    <a:lumMod val="65000"/>
                    <a:lumOff val="35000"/>
                  </a:schemeClr>
                </a:solidFill>
                <a:latin typeface="+mn-ea"/>
                <a:ea typeface="+mn-ea"/>
                <a:cs typeface="Meiryo UI" pitchFamily="50" charset="-128"/>
              </a:rPr>
              <a:t>未満の場合）</a:t>
            </a:r>
          </a:p>
          <a:p>
            <a:pPr eaLnBrk="1" hangingPunct="1"/>
            <a:r>
              <a:rPr lang="ja-JP" altLang="en-US" sz="1000" dirty="0">
                <a:solidFill>
                  <a:schemeClr val="tx1">
                    <a:lumMod val="65000"/>
                    <a:lumOff val="35000"/>
                  </a:schemeClr>
                </a:solidFill>
                <a:latin typeface="+mn-ea"/>
                <a:ea typeface="+mn-ea"/>
                <a:cs typeface="Meiryo UI" pitchFamily="50" charset="-128"/>
              </a:rPr>
              <a:t>オプション抽出（￥</a:t>
            </a:r>
            <a:r>
              <a:rPr lang="en-US" altLang="ja-JP" sz="1000" dirty="0">
                <a:solidFill>
                  <a:schemeClr val="tx1">
                    <a:lumMod val="65000"/>
                    <a:lumOff val="35000"/>
                  </a:schemeClr>
                </a:solidFill>
                <a:latin typeface="+mn-ea"/>
                <a:ea typeface="+mn-ea"/>
                <a:cs typeface="Meiryo UI" pitchFamily="50" charset="-128"/>
              </a:rPr>
              <a:t>30×</a:t>
            </a:r>
            <a:r>
              <a:rPr lang="ja-JP" altLang="en-US" sz="1000" dirty="0">
                <a:solidFill>
                  <a:schemeClr val="tx1">
                    <a:lumMod val="65000"/>
                    <a:lumOff val="35000"/>
                  </a:schemeClr>
                </a:solidFill>
                <a:latin typeface="+mn-ea"/>
                <a:ea typeface="+mn-ea"/>
                <a:cs typeface="Meiryo UI" pitchFamily="50" charset="-128"/>
              </a:rPr>
              <a:t>配信数）＋スペシャルオプション抽出　別途御見積</a:t>
            </a:r>
          </a:p>
        </p:txBody>
      </p:sp>
      <p:sp>
        <p:nvSpPr>
          <p:cNvPr id="11" name="AutoShape 14"/>
          <p:cNvSpPr>
            <a:spLocks noChangeArrowheads="1"/>
          </p:cNvSpPr>
          <p:nvPr/>
        </p:nvSpPr>
        <p:spPr bwMode="auto">
          <a:xfrm>
            <a:off x="276225" y="2146300"/>
            <a:ext cx="9332913" cy="1077913"/>
          </a:xfrm>
          <a:prstGeom prst="roundRect">
            <a:avLst>
              <a:gd name="adj" fmla="val 10495"/>
            </a:avLst>
          </a:prstGeom>
          <a:solidFill>
            <a:schemeClr val="bg1"/>
          </a:solidFill>
          <a:ln w="12700">
            <a:solidFill>
              <a:schemeClr val="tx1">
                <a:lumMod val="50000"/>
                <a:lumOff val="50000"/>
              </a:schemeClr>
            </a:solidFill>
            <a:prstDash val="sysDot"/>
            <a:round/>
            <a:headEnd/>
            <a:tailEnd/>
          </a:ln>
          <a:effectLs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特定ブランドにお気に入り登録を行って</a:t>
            </a:r>
            <a:r>
              <a:rPr lang="ja-JP" altLang="en-US" sz="1000" dirty="0" smtClean="0">
                <a:solidFill>
                  <a:schemeClr val="tx1">
                    <a:lumMod val="65000"/>
                    <a:lumOff val="35000"/>
                  </a:schemeClr>
                </a:solidFill>
                <a:latin typeface="+mn-ea"/>
                <a:ea typeface="+mn-ea"/>
                <a:cs typeface="Meiryo UI" pitchFamily="50" charset="-128"/>
              </a:rPr>
              <a:t>いるユーザーを</a:t>
            </a:r>
            <a:r>
              <a:rPr lang="ja-JP" altLang="en-US" sz="1000" dirty="0">
                <a:solidFill>
                  <a:schemeClr val="tx1">
                    <a:lumMod val="65000"/>
                    <a:lumOff val="35000"/>
                  </a:schemeClr>
                </a:solidFill>
                <a:latin typeface="+mn-ea"/>
                <a:ea typeface="+mn-ea"/>
                <a:cs typeface="Meiryo UI" pitchFamily="50" charset="-128"/>
              </a:rPr>
              <a:t>セグメント</a:t>
            </a:r>
          </a:p>
          <a:p>
            <a:pPr eaLnBrk="1" hangingPunct="1"/>
            <a:r>
              <a:rPr lang="ja-JP" altLang="en-US" sz="1000" dirty="0">
                <a:solidFill>
                  <a:schemeClr val="tx1">
                    <a:lumMod val="65000"/>
                    <a:lumOff val="35000"/>
                  </a:schemeClr>
                </a:solidFill>
                <a:latin typeface="+mn-ea"/>
                <a:ea typeface="+mn-ea"/>
                <a:cs typeface="Meiryo UI" pitchFamily="50" charset="-128"/>
              </a:rPr>
              <a:t>クチコミを投稿したことはないが、ブランドに関心の高い潜在ターゲットにアプローチが可能です。</a:t>
            </a:r>
          </a:p>
          <a:p>
            <a:pPr eaLnBrk="1" hangingPunct="1"/>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■見積例（</a:t>
            </a:r>
            <a:r>
              <a:rPr lang="en-US" altLang="ja-JP" sz="1000" dirty="0" smtClean="0">
                <a:solidFill>
                  <a:schemeClr val="tx1">
                    <a:lumMod val="65000"/>
                    <a:lumOff val="35000"/>
                  </a:schemeClr>
                </a:solidFill>
                <a:latin typeface="+mn-ea"/>
                <a:ea typeface="+mn-ea"/>
                <a:cs typeface="Meiryo UI" pitchFamily="50" charset="-128"/>
              </a:rPr>
              <a:t>TEXT/5</a:t>
            </a:r>
            <a:r>
              <a:rPr lang="ja-JP" altLang="en-US" sz="1000" dirty="0" smtClean="0">
                <a:solidFill>
                  <a:schemeClr val="tx1">
                    <a:lumMod val="65000"/>
                    <a:lumOff val="35000"/>
                  </a:schemeClr>
                </a:solidFill>
                <a:latin typeface="+mn-ea"/>
                <a:ea typeface="+mn-ea"/>
                <a:cs typeface="Meiryo UI" pitchFamily="50" charset="-128"/>
              </a:rPr>
              <a:t>万通</a:t>
            </a:r>
            <a:r>
              <a:rPr lang="ja-JP" altLang="en-US" sz="1000" dirty="0">
                <a:solidFill>
                  <a:schemeClr val="tx1">
                    <a:lumMod val="65000"/>
                    <a:lumOff val="35000"/>
                  </a:schemeClr>
                </a:solidFill>
                <a:latin typeface="+mn-ea"/>
                <a:ea typeface="+mn-ea"/>
                <a:cs typeface="Meiryo UI" pitchFamily="50" charset="-128"/>
              </a:rPr>
              <a:t>未満の場合）</a:t>
            </a:r>
          </a:p>
          <a:p>
            <a:pPr eaLnBrk="1" hangingPunct="1"/>
            <a:r>
              <a:rPr lang="ja-JP" altLang="en-US" sz="1000" dirty="0">
                <a:solidFill>
                  <a:schemeClr val="tx1">
                    <a:lumMod val="65000"/>
                    <a:lumOff val="35000"/>
                  </a:schemeClr>
                </a:solidFill>
                <a:latin typeface="+mn-ea"/>
                <a:ea typeface="+mn-ea"/>
                <a:cs typeface="Meiryo UI" pitchFamily="50" charset="-128"/>
              </a:rPr>
              <a:t>オプション抽出（￥</a:t>
            </a:r>
            <a:r>
              <a:rPr lang="en-US" altLang="ja-JP" sz="1000" dirty="0">
                <a:solidFill>
                  <a:schemeClr val="tx1">
                    <a:lumMod val="65000"/>
                    <a:lumOff val="35000"/>
                  </a:schemeClr>
                </a:solidFill>
                <a:latin typeface="+mn-ea"/>
                <a:ea typeface="+mn-ea"/>
                <a:cs typeface="Meiryo UI" pitchFamily="50" charset="-128"/>
              </a:rPr>
              <a:t>30×</a:t>
            </a:r>
            <a:r>
              <a:rPr lang="ja-JP" altLang="en-US" sz="1000" dirty="0">
                <a:solidFill>
                  <a:schemeClr val="tx1">
                    <a:lumMod val="65000"/>
                    <a:lumOff val="35000"/>
                  </a:schemeClr>
                </a:solidFill>
                <a:latin typeface="+mn-ea"/>
                <a:ea typeface="+mn-ea"/>
                <a:cs typeface="Meiryo UI" pitchFamily="50" charset="-128"/>
              </a:rPr>
              <a:t>配信数）＋スペシャルオプション抽出　別途御見積</a:t>
            </a:r>
          </a:p>
        </p:txBody>
      </p:sp>
      <p:sp>
        <p:nvSpPr>
          <p:cNvPr id="12" name="AutoShape 15"/>
          <p:cNvSpPr>
            <a:spLocks noChangeArrowheads="1"/>
          </p:cNvSpPr>
          <p:nvPr/>
        </p:nvSpPr>
        <p:spPr bwMode="auto">
          <a:xfrm>
            <a:off x="369180" y="1979613"/>
            <a:ext cx="3024188" cy="333375"/>
          </a:xfrm>
          <a:prstGeom prst="roundRect">
            <a:avLst>
              <a:gd name="adj" fmla="val 10935"/>
            </a:avLst>
          </a:prstGeom>
          <a:solidFill>
            <a:srgbClr val="4EB691"/>
          </a:solidFill>
          <a:ln w="28575">
            <a:noFill/>
            <a:round/>
            <a:headEnd/>
            <a:tailEnd/>
          </a:ln>
          <a:effectLst/>
        </p:spPr>
        <p:txBody>
          <a:bodyPr anchor="ctr"/>
          <a:lstStyle>
            <a:lvl1pPr defTabSz="190500" eaLnBrk="0" hangingPunct="0">
              <a:defRPr kumimoji="1">
                <a:solidFill>
                  <a:schemeClr val="tx1"/>
                </a:solidFill>
                <a:latin typeface="Calibri" pitchFamily="34" charset="0"/>
                <a:ea typeface="ＭＳ Ｐゴシック" pitchFamily="50" charset="-128"/>
              </a:defRPr>
            </a:lvl1pPr>
            <a:lvl2pPr marL="742950" indent="-285750" defTabSz="190500" eaLnBrk="0" hangingPunct="0">
              <a:defRPr kumimoji="1">
                <a:solidFill>
                  <a:schemeClr val="tx1"/>
                </a:solidFill>
                <a:latin typeface="Calibri" pitchFamily="34" charset="0"/>
                <a:ea typeface="ＭＳ Ｐゴシック" pitchFamily="50" charset="-128"/>
              </a:defRPr>
            </a:lvl2pPr>
            <a:lvl3pPr marL="1143000" indent="-228600" defTabSz="190500" eaLnBrk="0" hangingPunct="0">
              <a:defRPr kumimoji="1">
                <a:solidFill>
                  <a:schemeClr val="tx1"/>
                </a:solidFill>
                <a:latin typeface="Calibri" pitchFamily="34" charset="0"/>
                <a:ea typeface="ＭＳ Ｐゴシック" pitchFamily="50" charset="-128"/>
              </a:defRPr>
            </a:lvl3pPr>
            <a:lvl4pPr marL="1600200" indent="-228600" defTabSz="190500" eaLnBrk="0" hangingPunct="0">
              <a:defRPr kumimoji="1">
                <a:solidFill>
                  <a:schemeClr val="tx1"/>
                </a:solidFill>
                <a:latin typeface="Calibri" pitchFamily="34" charset="0"/>
                <a:ea typeface="ＭＳ Ｐゴシック" pitchFamily="50" charset="-128"/>
              </a:defRPr>
            </a:lvl4pPr>
            <a:lvl5pPr marL="2057400" indent="-228600" defTabSz="190500" eaLnBrk="0" hangingPunct="0">
              <a:defRPr kumimoji="1">
                <a:solidFill>
                  <a:schemeClr val="tx1"/>
                </a:solidFill>
                <a:latin typeface="Calibri" pitchFamily="34" charset="0"/>
                <a:ea typeface="ＭＳ Ｐゴシック" pitchFamily="50" charset="-128"/>
              </a:defRPr>
            </a:lvl5pPr>
            <a:lvl6pPr marL="25146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lnSpc>
                <a:spcPct val="135000"/>
              </a:lnSpc>
            </a:pPr>
            <a:r>
              <a:rPr lang="ja-JP" altLang="en-US" sz="1100" dirty="0">
                <a:solidFill>
                  <a:schemeClr val="bg1"/>
                </a:solidFill>
                <a:latin typeface="+mj-ea"/>
                <a:ea typeface="+mj-ea"/>
                <a:cs typeface="Meiryo UI" pitchFamily="50" charset="-128"/>
              </a:rPr>
              <a:t>潜在ターゲットにアプローチ</a:t>
            </a:r>
          </a:p>
        </p:txBody>
      </p:sp>
      <p:sp>
        <p:nvSpPr>
          <p:cNvPr id="13" name="Text Box 19"/>
          <p:cNvSpPr txBox="1">
            <a:spLocks noChangeArrowheads="1"/>
          </p:cNvSpPr>
          <p:nvPr/>
        </p:nvSpPr>
        <p:spPr bwMode="auto">
          <a:xfrm>
            <a:off x="369180" y="6231623"/>
            <a:ext cx="9289723" cy="24622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000" dirty="0">
                <a:solidFill>
                  <a:srgbClr val="FF5574"/>
                </a:solidFill>
                <a:latin typeface="+mn-ea"/>
                <a:ea typeface="+mn-ea"/>
                <a:cs typeface="Meiryo UI" pitchFamily="50" charset="-128"/>
              </a:rPr>
              <a:t>※</a:t>
            </a:r>
            <a:r>
              <a:rPr lang="ja-JP" altLang="en-US" sz="1000" dirty="0">
                <a:solidFill>
                  <a:srgbClr val="FF5574"/>
                </a:solidFill>
                <a:latin typeface="+mn-ea"/>
                <a:ea typeface="+mn-ea"/>
                <a:cs typeface="Meiryo UI" pitchFamily="50" charset="-128"/>
              </a:rPr>
              <a:t>配信可能通数は配信日により異なりますので、都度お問い合わせください</a:t>
            </a:r>
            <a:r>
              <a:rPr lang="ja-JP" altLang="en-US" sz="1000" dirty="0" smtClean="0">
                <a:solidFill>
                  <a:srgbClr val="FF5574"/>
                </a:solidFill>
                <a:latin typeface="+mn-ea"/>
                <a:ea typeface="+mn-ea"/>
                <a:cs typeface="Meiryo UI" pitchFamily="50" charset="-128"/>
              </a:rPr>
              <a:t>。</a:t>
            </a:r>
            <a:r>
              <a:rPr lang="en-US" altLang="ja-JP" sz="1000" dirty="0" smtClean="0">
                <a:solidFill>
                  <a:srgbClr val="FF5574"/>
                </a:solidFill>
                <a:latin typeface="+mn-ea"/>
                <a:ea typeface="+mn-ea"/>
                <a:cs typeface="Meiryo UI" pitchFamily="50" charset="-128"/>
              </a:rPr>
              <a:t>※</a:t>
            </a:r>
            <a:r>
              <a:rPr lang="ja-JP" altLang="en-US" sz="1000" dirty="0">
                <a:solidFill>
                  <a:srgbClr val="FF5574"/>
                </a:solidFill>
                <a:latin typeface="+mn-ea"/>
                <a:ea typeface="+mn-ea"/>
                <a:cs typeface="Meiryo UI" pitchFamily="50" charset="-128"/>
              </a:rPr>
              <a:t>抽出条件によってはお受けできない場合がございます。予めご了承ください。</a:t>
            </a:r>
          </a:p>
        </p:txBody>
      </p:sp>
      <p:sp>
        <p:nvSpPr>
          <p:cNvPr id="14" name="AutoShape 20"/>
          <p:cNvSpPr>
            <a:spLocks noChangeArrowheads="1"/>
          </p:cNvSpPr>
          <p:nvPr/>
        </p:nvSpPr>
        <p:spPr bwMode="auto">
          <a:xfrm>
            <a:off x="369180" y="3421063"/>
            <a:ext cx="3024188" cy="333375"/>
          </a:xfrm>
          <a:prstGeom prst="roundRect">
            <a:avLst>
              <a:gd name="adj" fmla="val 10935"/>
            </a:avLst>
          </a:prstGeom>
          <a:solidFill>
            <a:srgbClr val="4EB691"/>
          </a:solidFill>
          <a:ln w="28575">
            <a:noFill/>
            <a:round/>
            <a:headEnd/>
            <a:tailEnd/>
          </a:ln>
          <a:effectLst/>
        </p:spPr>
        <p:txBody>
          <a:bodyPr anchor="ctr"/>
          <a:lstStyle>
            <a:lvl1pPr defTabSz="190500" eaLnBrk="0" hangingPunct="0">
              <a:defRPr kumimoji="1">
                <a:solidFill>
                  <a:schemeClr val="tx1"/>
                </a:solidFill>
                <a:latin typeface="Calibri" pitchFamily="34" charset="0"/>
                <a:ea typeface="ＭＳ Ｐゴシック" pitchFamily="50" charset="-128"/>
              </a:defRPr>
            </a:lvl1pPr>
            <a:lvl2pPr marL="742950" indent="-285750" defTabSz="190500" eaLnBrk="0" hangingPunct="0">
              <a:defRPr kumimoji="1">
                <a:solidFill>
                  <a:schemeClr val="tx1"/>
                </a:solidFill>
                <a:latin typeface="Calibri" pitchFamily="34" charset="0"/>
                <a:ea typeface="ＭＳ Ｐゴシック" pitchFamily="50" charset="-128"/>
              </a:defRPr>
            </a:lvl2pPr>
            <a:lvl3pPr marL="1143000" indent="-228600" defTabSz="190500" eaLnBrk="0" hangingPunct="0">
              <a:defRPr kumimoji="1">
                <a:solidFill>
                  <a:schemeClr val="tx1"/>
                </a:solidFill>
                <a:latin typeface="Calibri" pitchFamily="34" charset="0"/>
                <a:ea typeface="ＭＳ Ｐゴシック" pitchFamily="50" charset="-128"/>
              </a:defRPr>
            </a:lvl3pPr>
            <a:lvl4pPr marL="1600200" indent="-228600" defTabSz="190500" eaLnBrk="0" hangingPunct="0">
              <a:defRPr kumimoji="1">
                <a:solidFill>
                  <a:schemeClr val="tx1"/>
                </a:solidFill>
                <a:latin typeface="Calibri" pitchFamily="34" charset="0"/>
                <a:ea typeface="ＭＳ Ｐゴシック" pitchFamily="50" charset="-128"/>
              </a:defRPr>
            </a:lvl4pPr>
            <a:lvl5pPr marL="2057400" indent="-228600" defTabSz="190500" eaLnBrk="0" hangingPunct="0">
              <a:defRPr kumimoji="1">
                <a:solidFill>
                  <a:schemeClr val="tx1"/>
                </a:solidFill>
                <a:latin typeface="Calibri" pitchFamily="34" charset="0"/>
                <a:ea typeface="ＭＳ Ｐゴシック" pitchFamily="50" charset="-128"/>
              </a:defRPr>
            </a:lvl5pPr>
            <a:lvl6pPr marL="25146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lnSpc>
                <a:spcPct val="135000"/>
              </a:lnSpc>
            </a:pPr>
            <a:r>
              <a:rPr lang="ja-JP" altLang="en-US" sz="1100">
                <a:solidFill>
                  <a:schemeClr val="bg1"/>
                </a:solidFill>
                <a:latin typeface="+mj-ea"/>
                <a:ea typeface="+mj-ea"/>
                <a:cs typeface="Meiryo UI" pitchFamily="50" charset="-128"/>
              </a:rPr>
              <a:t>嗜好性に合わせたアプローチ</a:t>
            </a:r>
          </a:p>
        </p:txBody>
      </p:sp>
      <p:sp>
        <p:nvSpPr>
          <p:cNvPr id="15" name="AutoShape 21"/>
          <p:cNvSpPr>
            <a:spLocks noChangeArrowheads="1"/>
          </p:cNvSpPr>
          <p:nvPr/>
        </p:nvSpPr>
        <p:spPr bwMode="auto">
          <a:xfrm>
            <a:off x="369180" y="4879975"/>
            <a:ext cx="3024188" cy="333375"/>
          </a:xfrm>
          <a:prstGeom prst="roundRect">
            <a:avLst>
              <a:gd name="adj" fmla="val 10935"/>
            </a:avLst>
          </a:prstGeom>
          <a:solidFill>
            <a:srgbClr val="4EB691"/>
          </a:solidFill>
          <a:ln w="28575">
            <a:noFill/>
            <a:round/>
            <a:headEnd/>
            <a:tailEnd/>
          </a:ln>
          <a:effectLst/>
        </p:spPr>
        <p:txBody>
          <a:bodyPr anchor="ctr"/>
          <a:lstStyle>
            <a:lvl1pPr defTabSz="190500" eaLnBrk="0" hangingPunct="0">
              <a:defRPr kumimoji="1">
                <a:solidFill>
                  <a:schemeClr val="tx1"/>
                </a:solidFill>
                <a:latin typeface="Calibri" pitchFamily="34" charset="0"/>
                <a:ea typeface="ＭＳ Ｐゴシック" pitchFamily="50" charset="-128"/>
              </a:defRPr>
            </a:lvl1pPr>
            <a:lvl2pPr marL="742950" indent="-285750" defTabSz="190500" eaLnBrk="0" hangingPunct="0">
              <a:defRPr kumimoji="1">
                <a:solidFill>
                  <a:schemeClr val="tx1"/>
                </a:solidFill>
                <a:latin typeface="Calibri" pitchFamily="34" charset="0"/>
                <a:ea typeface="ＭＳ Ｐゴシック" pitchFamily="50" charset="-128"/>
              </a:defRPr>
            </a:lvl2pPr>
            <a:lvl3pPr marL="1143000" indent="-228600" defTabSz="190500" eaLnBrk="0" hangingPunct="0">
              <a:defRPr kumimoji="1">
                <a:solidFill>
                  <a:schemeClr val="tx1"/>
                </a:solidFill>
                <a:latin typeface="Calibri" pitchFamily="34" charset="0"/>
                <a:ea typeface="ＭＳ Ｐゴシック" pitchFamily="50" charset="-128"/>
              </a:defRPr>
            </a:lvl3pPr>
            <a:lvl4pPr marL="1600200" indent="-228600" defTabSz="190500" eaLnBrk="0" hangingPunct="0">
              <a:defRPr kumimoji="1">
                <a:solidFill>
                  <a:schemeClr val="tx1"/>
                </a:solidFill>
                <a:latin typeface="Calibri" pitchFamily="34" charset="0"/>
                <a:ea typeface="ＭＳ Ｐゴシック" pitchFamily="50" charset="-128"/>
              </a:defRPr>
            </a:lvl4pPr>
            <a:lvl5pPr marL="2057400" indent="-228600" defTabSz="190500" eaLnBrk="0" hangingPunct="0">
              <a:defRPr kumimoji="1">
                <a:solidFill>
                  <a:schemeClr val="tx1"/>
                </a:solidFill>
                <a:latin typeface="Calibri" pitchFamily="34" charset="0"/>
                <a:ea typeface="ＭＳ Ｐゴシック" pitchFamily="50" charset="-128"/>
              </a:defRPr>
            </a:lvl5pPr>
            <a:lvl6pPr marL="25146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defTabSz="1905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lnSpc>
                <a:spcPct val="135000"/>
              </a:lnSpc>
            </a:pPr>
            <a:r>
              <a:rPr lang="ja-JP" altLang="en-US" sz="1100" dirty="0" smtClean="0">
                <a:solidFill>
                  <a:schemeClr val="bg1"/>
                </a:solidFill>
                <a:latin typeface="+mj-ea"/>
                <a:ea typeface="+mj-ea"/>
                <a:cs typeface="Meiryo UI" pitchFamily="50" charset="-128"/>
              </a:rPr>
              <a:t>アクティブユーザーに</a:t>
            </a:r>
            <a:r>
              <a:rPr lang="ja-JP" altLang="en-US" sz="1100" dirty="0">
                <a:solidFill>
                  <a:schemeClr val="bg1"/>
                </a:solidFill>
                <a:latin typeface="+mj-ea"/>
                <a:ea typeface="+mj-ea"/>
                <a:cs typeface="Meiryo UI" pitchFamily="50" charset="-128"/>
              </a:rPr>
              <a:t>アプローチ</a:t>
            </a:r>
          </a:p>
        </p:txBody>
      </p:sp>
      <p:pic>
        <p:nvPicPr>
          <p:cNvPr id="16" name="図 1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sp>
        <p:nvSpPr>
          <p:cNvPr id="3" name="フッター プレースホルダー 2"/>
          <p:cNvSpPr>
            <a:spLocks noGrp="1"/>
          </p:cNvSpPr>
          <p:nvPr>
            <p:ph type="ftr" sz="quarter" idx="11"/>
          </p:nvPr>
        </p:nvSpPr>
        <p:spPr/>
        <p:txBody>
          <a:bodyPr/>
          <a:lstStyle/>
          <a:p>
            <a:r>
              <a:rPr lang="en-US" altLang="ja-JP" dirty="0" smtClean="0">
                <a:cs typeface="メイリオ" panose="020B0604030504040204" pitchFamily="50" charset="-128"/>
              </a:rPr>
              <a:t>copyright © All rights reserved, </a:t>
            </a:r>
            <a:r>
              <a:rPr lang="en-US" altLang="ja-JP" dirty="0" err="1" smtClean="0">
                <a:cs typeface="メイリオ" panose="020B0604030504040204" pitchFamily="50" charset="-128"/>
              </a:rPr>
              <a:t>istyle</a:t>
            </a:r>
            <a:r>
              <a:rPr lang="en-US" altLang="ja-JP" dirty="0" smtClean="0">
                <a:cs typeface="メイリオ" panose="020B0604030504040204" pitchFamily="50" charset="-128"/>
              </a:rPr>
              <a:t> Inc.</a:t>
            </a:r>
            <a:endParaRPr lang="ja-JP" altLang="en-US" dirty="0">
              <a:cs typeface="メイリオ" panose="020B0604030504040204" pitchFamily="50" charset="-128"/>
            </a:endParaRPr>
          </a:p>
        </p:txBody>
      </p:sp>
    </p:spTree>
    <p:extLst>
      <p:ext uri="{BB962C8B-B14F-4D97-AF65-F5344CB8AC3E}">
        <p14:creationId xmlns:p14="http://schemas.microsoft.com/office/powerpoint/2010/main" val="726361788"/>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全員</a:t>
            </a:r>
            <a:r>
              <a:rPr kumimoji="1" lang="ja-JP" altLang="en-US" dirty="0" smtClean="0"/>
              <a:t>配信メール</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46</a:t>
            </a:fld>
            <a:endParaRPr lang="ja-JP" altLang="en-US" dirty="0"/>
          </a:p>
        </p:txBody>
      </p:sp>
      <p:sp>
        <p:nvSpPr>
          <p:cNvPr id="4" name="テキスト プレースホルダー 3"/>
          <p:cNvSpPr>
            <a:spLocks noGrp="1"/>
          </p:cNvSpPr>
          <p:nvPr>
            <p:ph type="body" sz="quarter" idx="17"/>
          </p:nvPr>
        </p:nvSpPr>
        <p:spPr>
          <a:xfrm>
            <a:off x="331200" y="1084923"/>
            <a:ext cx="4621800" cy="1132155"/>
          </a:xfrm>
        </p:spPr>
        <p:txBody>
          <a:bodyPr/>
          <a:lstStyle/>
          <a:p>
            <a:pPr algn="ctr"/>
            <a:r>
              <a:rPr kumimoji="1" lang="ja-JP" altLang="en-US" dirty="0" smtClean="0">
                <a:solidFill>
                  <a:srgbClr val="FF5574"/>
                </a:solidFill>
              </a:rPr>
              <a:t>情報収集意欲の高い</a:t>
            </a:r>
          </a:p>
          <a:p>
            <a:pPr algn="ctr"/>
            <a:r>
              <a:rPr kumimoji="1" lang="ja-JP" altLang="en-US" dirty="0" smtClean="0">
                <a:solidFill>
                  <a:srgbClr val="FF5574"/>
                </a:solidFill>
              </a:rPr>
              <a:t>オプトインユーザー全員にアプローチ</a:t>
            </a:r>
            <a:endParaRPr kumimoji="1" lang="en-US" altLang="ja-JP" dirty="0" smtClean="0">
              <a:solidFill>
                <a:srgbClr val="FF5574"/>
              </a:solidFill>
            </a:endParaRPr>
          </a:p>
          <a:p>
            <a:pPr marL="72000" indent="-72000" algn="ctr">
              <a:buFont typeface="Arial" panose="020B0604020202020204" pitchFamily="34" charset="0"/>
              <a:buChar char="•"/>
            </a:pPr>
            <a:r>
              <a:rPr lang="ja-JP" altLang="en-US" sz="1050" dirty="0"/>
              <a:t>「アットコスメからのお得なお知らせメール」受信を希望する</a:t>
            </a:r>
            <a:r>
              <a:rPr lang="ja-JP" altLang="en-US" sz="1050" dirty="0">
                <a:solidFill>
                  <a:srgbClr val="FF5574"/>
                </a:solidFill>
              </a:rPr>
              <a:t>情報収集意欲の</a:t>
            </a:r>
            <a:r>
              <a:rPr lang="ja-JP" altLang="en-US" sz="1050" dirty="0" smtClean="0">
                <a:solidFill>
                  <a:srgbClr val="FF5574"/>
                </a:solidFill>
              </a:rPr>
              <a:t>高い</a:t>
            </a:r>
            <a:r>
              <a:rPr lang="ja-JP" altLang="en-US" sz="1050" dirty="0" smtClean="0"/>
              <a:t>ユーザーに</a:t>
            </a:r>
            <a:r>
              <a:rPr lang="ja-JP" altLang="en-US" sz="1050" dirty="0"/>
              <a:t>限定したアプローチ</a:t>
            </a:r>
          </a:p>
          <a:p>
            <a:pPr marL="72000" indent="-72000" algn="ctr">
              <a:buFont typeface="Arial" panose="020B0604020202020204" pitchFamily="34" charset="0"/>
              <a:buChar char="•"/>
            </a:pPr>
            <a:r>
              <a:rPr lang="en-US" altLang="ja-JP" sz="1050" dirty="0">
                <a:solidFill>
                  <a:srgbClr val="FF5574"/>
                </a:solidFill>
              </a:rPr>
              <a:t>1</a:t>
            </a:r>
            <a:r>
              <a:rPr lang="ja-JP" altLang="en-US" sz="1050" dirty="0">
                <a:solidFill>
                  <a:srgbClr val="FF5574"/>
                </a:solidFill>
              </a:rPr>
              <a:t>ブランド独占形式</a:t>
            </a:r>
            <a:r>
              <a:rPr lang="ja-JP" altLang="en-US" sz="1050" dirty="0"/>
              <a:t>のメール配信</a:t>
            </a:r>
            <a:endParaRPr kumimoji="1" lang="ja-JP" altLang="en-US" sz="1050" dirty="0" smtClean="0"/>
          </a:p>
        </p:txBody>
      </p:sp>
      <p:sp>
        <p:nvSpPr>
          <p:cNvPr id="7" name="テキスト プレースホルダー 6"/>
          <p:cNvSpPr>
            <a:spLocks noGrp="1"/>
          </p:cNvSpPr>
          <p:nvPr>
            <p:ph type="body" sz="quarter" idx="19"/>
          </p:nvPr>
        </p:nvSpPr>
        <p:spPr/>
        <p:txBody>
          <a:bodyPr/>
          <a:lstStyle/>
          <a:p>
            <a:pPr lvl="0"/>
            <a:r>
              <a:rPr lang="ja-JP" altLang="en-US" dirty="0">
                <a:solidFill>
                  <a:prstClr val="black">
                    <a:lumMod val="65000"/>
                    <a:lumOff val="35000"/>
                  </a:prstClr>
                </a:solidFill>
              </a:rPr>
              <a:t>注意</a:t>
            </a:r>
            <a:r>
              <a:rPr lang="ja-JP" altLang="en-US" dirty="0" smtClean="0">
                <a:solidFill>
                  <a:prstClr val="black">
                    <a:lumMod val="65000"/>
                    <a:lumOff val="35000"/>
                  </a:prstClr>
                </a:solidFill>
              </a:rPr>
              <a:t>事項</a:t>
            </a:r>
          </a:p>
          <a:p>
            <a:pPr lvl="1"/>
            <a:r>
              <a:rPr lang="ja-JP" altLang="en-US" dirty="0" smtClean="0">
                <a:solidFill>
                  <a:prstClr val="black">
                    <a:lumMod val="65000"/>
                    <a:lumOff val="35000"/>
                  </a:prstClr>
                </a:solidFill>
              </a:rPr>
              <a:t>配信対象はメールのオプトインユーザ全員となります。オプトアウトユーザは対象外です。</a:t>
            </a:r>
          </a:p>
        </p:txBody>
      </p:sp>
      <p:sp>
        <p:nvSpPr>
          <p:cNvPr id="9" name="テキスト プレースホルダー 8"/>
          <p:cNvSpPr>
            <a:spLocks noGrp="1"/>
          </p:cNvSpPr>
          <p:nvPr>
            <p:ph type="body" sz="quarter" idx="20"/>
          </p:nvPr>
        </p:nvSpPr>
        <p:spPr>
          <a:xfrm>
            <a:off x="5158451" y="1055345"/>
            <a:ext cx="4450687" cy="5319712"/>
          </a:xfrm>
        </p:spPr>
        <p:txBody>
          <a:bodyPr/>
          <a:lstStyle/>
          <a:p>
            <a:pPr>
              <a:lnSpc>
                <a:spcPct val="200000"/>
              </a:lnSpc>
            </a:pPr>
            <a:r>
              <a:rPr kumimoji="1" lang="en-US" altLang="ja-JP" dirty="0" smtClean="0"/>
              <a:t>【</a:t>
            </a:r>
            <a:r>
              <a:rPr kumimoji="1" lang="ja-JP" altLang="en-US" dirty="0" smtClean="0"/>
              <a:t>メール例</a:t>
            </a:r>
            <a:r>
              <a:rPr kumimoji="1" lang="en-US" altLang="ja-JP" dirty="0" smtClean="0"/>
              <a:t>】</a:t>
            </a:r>
            <a:endParaRPr kumimoji="1" lang="ja-JP" altLang="en-US" dirty="0"/>
          </a:p>
        </p:txBody>
      </p:sp>
      <p:pic>
        <p:nvPicPr>
          <p:cNvPr id="21" name="Picture 1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57900" y="1541551"/>
            <a:ext cx="2024063" cy="3511550"/>
          </a:xfrm>
          <a:prstGeom prst="rect">
            <a:avLst/>
          </a:prstGeom>
          <a:solidFill>
            <a:schemeClr val="bg1"/>
          </a:solidFill>
          <a:ln>
            <a:noFill/>
          </a:ln>
          <a:effectLst/>
          <a:extLst/>
        </p:spPr>
      </p:pic>
      <p:pic>
        <p:nvPicPr>
          <p:cNvPr id="35" name="Picture 23"/>
          <p:cNvPicPr>
            <a:picLocks noChangeAspect="1" noChangeArrowheads="1"/>
          </p:cNvPicPr>
          <p:nvPr/>
        </p:nvPicPr>
        <p:blipFill>
          <a:blip r:embed="rId4">
            <a:extLst>
              <a:ext uri="{28A0092B-C50C-407E-A947-70E740481C1C}">
                <a14:useLocalDpi xmlns:a14="http://schemas.microsoft.com/office/drawing/2010/main" val="0"/>
              </a:ext>
            </a:extLst>
          </a:blip>
          <a:srcRect l="5263" r="7451"/>
          <a:stretch>
            <a:fillRect/>
          </a:stretch>
        </p:blipFill>
        <p:spPr bwMode="auto">
          <a:xfrm>
            <a:off x="6881813" y="2103438"/>
            <a:ext cx="2214562" cy="3573462"/>
          </a:xfrm>
          <a:prstGeom prst="rect">
            <a:avLst/>
          </a:prstGeom>
          <a:solidFill>
            <a:schemeClr val="bg1"/>
          </a:solidFill>
          <a:ln w="9525">
            <a:noFill/>
            <a:miter lim="800000"/>
            <a:headEnd/>
            <a:tailEnd/>
          </a:ln>
          <a:effectLst/>
          <a:extLst/>
        </p:spPr>
      </p:pic>
      <p:sp>
        <p:nvSpPr>
          <p:cNvPr id="30" name="Text Box 14"/>
          <p:cNvSpPr txBox="1">
            <a:spLocks noChangeArrowheads="1"/>
          </p:cNvSpPr>
          <p:nvPr/>
        </p:nvSpPr>
        <p:spPr bwMode="auto">
          <a:xfrm>
            <a:off x="5761218" y="5901438"/>
            <a:ext cx="3361960" cy="388191"/>
          </a:xfrm>
          <a:prstGeom prst="roundRect">
            <a:avLst/>
          </a:prstGeom>
          <a:solidFill>
            <a:schemeClr val="bg1"/>
          </a:solidFill>
          <a:ln>
            <a:noFill/>
          </a:ln>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nSpc>
                <a:spcPct val="120000"/>
              </a:lnSpc>
            </a:pPr>
            <a:r>
              <a:rPr lang="en-US" altLang="ja-JP" sz="800" dirty="0">
                <a:solidFill>
                  <a:srgbClr val="FF5574"/>
                </a:solidFill>
                <a:latin typeface="+mn-ea"/>
                <a:ea typeface="+mn-ea"/>
                <a:cs typeface="Meiryo UI" pitchFamily="50" charset="-128"/>
              </a:rPr>
              <a:t>※1</a:t>
            </a:r>
            <a:r>
              <a:rPr lang="ja-JP" altLang="en-US" sz="800" dirty="0">
                <a:solidFill>
                  <a:srgbClr val="FF5574"/>
                </a:solidFill>
                <a:latin typeface="+mn-ea"/>
                <a:ea typeface="+mn-ea"/>
                <a:cs typeface="Meiryo UI" pitchFamily="50" charset="-128"/>
              </a:rPr>
              <a:t>ブランド独占形式のメールとなります。</a:t>
            </a:r>
          </a:p>
          <a:p>
            <a:pPr>
              <a:lnSpc>
                <a:spcPct val="90000"/>
              </a:lnSpc>
            </a:pPr>
            <a:r>
              <a:rPr lang="ja-JP" altLang="en-US" sz="800" dirty="0">
                <a:solidFill>
                  <a:srgbClr val="FF5574"/>
                </a:solidFill>
                <a:latin typeface="+mn-ea"/>
                <a:ea typeface="+mn-ea"/>
                <a:cs typeface="Meiryo UI" pitchFamily="50" charset="-128"/>
              </a:rPr>
              <a:t>   </a:t>
            </a:r>
            <a:r>
              <a:rPr lang="en-US" altLang="ja-JP" sz="800" dirty="0">
                <a:solidFill>
                  <a:srgbClr val="FF5574"/>
                </a:solidFill>
                <a:latin typeface="+mn-ea"/>
                <a:ea typeface="+mn-ea"/>
                <a:cs typeface="Meiryo UI" pitchFamily="50" charset="-128"/>
              </a:rPr>
              <a:t>1</a:t>
            </a:r>
            <a:r>
              <a:rPr lang="ja-JP" altLang="en-US" sz="800" dirty="0">
                <a:solidFill>
                  <a:srgbClr val="FF5574"/>
                </a:solidFill>
                <a:latin typeface="+mn-ea"/>
                <a:ea typeface="+mn-ea"/>
                <a:cs typeface="Meiryo UI" pitchFamily="50" charset="-128"/>
              </a:rPr>
              <a:t>回のメール配信で、複数ブランドのお取り扱いは致しかねます。</a:t>
            </a:r>
          </a:p>
        </p:txBody>
      </p:sp>
      <p:graphicFrame>
        <p:nvGraphicFramePr>
          <p:cNvPr id="10" name="表 9"/>
          <p:cNvGraphicFramePr>
            <a:graphicFrameLocks noGrp="1"/>
          </p:cNvGraphicFramePr>
          <p:nvPr>
            <p:extLst>
              <p:ext uri="{D42A27DB-BD31-4B8C-83A1-F6EECF244321}">
                <p14:modId xmlns:p14="http://schemas.microsoft.com/office/powerpoint/2010/main" val="2475285563"/>
              </p:ext>
            </p:extLst>
          </p:nvPr>
        </p:nvGraphicFramePr>
        <p:xfrm>
          <a:off x="331200" y="2577600"/>
          <a:ext cx="4608244" cy="2683522"/>
        </p:xfrm>
        <a:graphic>
          <a:graphicData uri="http://schemas.openxmlformats.org/drawingml/2006/table">
            <a:tbl>
              <a:tblPr>
                <a:tableStyleId>{2D5ABB26-0587-4C30-8999-92F81FD0307C}</a:tableStyleId>
              </a:tblPr>
              <a:tblGrid>
                <a:gridCol w="911967"/>
                <a:gridCol w="3696277"/>
              </a:tblGrid>
              <a:tr h="141238">
                <a:tc gridSpan="2">
                  <a:txBody>
                    <a:bodyPr/>
                    <a:lstStyle/>
                    <a:p>
                      <a:pPr algn="l" rtl="0" fontAlgn="ctr"/>
                      <a:r>
                        <a:rPr lang="ja-JP" altLang="en-US" sz="800" u="none" strike="noStrike" dirty="0" smtClean="0">
                          <a:solidFill>
                            <a:schemeClr val="tx1">
                              <a:lumMod val="65000"/>
                              <a:lumOff val="35000"/>
                            </a:schemeClr>
                          </a:solidFill>
                          <a:effectLst/>
                          <a:latin typeface="+mn-ea"/>
                          <a:ea typeface="+mn-ea"/>
                        </a:rPr>
                        <a:t>■全員配信メール</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HTML</a:t>
                      </a: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hMerge="1">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配信数</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400,000</a:t>
                      </a:r>
                      <a:r>
                        <a:rPr lang="ja-JP" altLang="en-US" sz="800" u="none" strike="noStrike" dirty="0">
                          <a:solidFill>
                            <a:schemeClr val="tx1">
                              <a:lumMod val="65000"/>
                              <a:lumOff val="35000"/>
                            </a:schemeClr>
                          </a:solidFill>
                          <a:effectLst/>
                          <a:latin typeface="+mn-ea"/>
                          <a:ea typeface="+mn-ea"/>
                        </a:rPr>
                        <a:t>通</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fontAlgn="ctr"/>
                      <a:r>
                        <a:rPr lang="ja-JP" altLang="en-US" sz="800" u="none" strike="noStrike" dirty="0">
                          <a:solidFill>
                            <a:schemeClr val="tx1">
                              <a:lumMod val="65000"/>
                              <a:lumOff val="35000"/>
                            </a:schemeClr>
                          </a:solidFill>
                          <a:effectLst/>
                          <a:latin typeface="+mn-ea"/>
                          <a:ea typeface="+mn-ea"/>
                        </a:rPr>
                        <a:t>配信日</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ユーザーに対し、週</a:t>
                      </a: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回（土日祝日を除く営業日）</a:t>
                      </a:r>
                    </a:p>
                  </a:txBody>
                  <a:tcPr marL="5774" marR="5774" marT="5774" marB="0" anchor="ctr"/>
                </a:tc>
              </a:tr>
              <a:tr h="141238">
                <a:tc>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全員配信メール（</a:t>
                      </a:r>
                      <a:r>
                        <a:rPr lang="en-US" altLang="ja-JP" sz="800" b="0" i="0" u="none" strike="noStrike" dirty="0" smtClean="0">
                          <a:solidFill>
                            <a:schemeClr val="tx1">
                              <a:lumMod val="65000"/>
                              <a:lumOff val="35000"/>
                            </a:schemeClr>
                          </a:solidFill>
                          <a:effectLst/>
                          <a:latin typeface="+mn-ea"/>
                          <a:ea typeface="+mn-ea"/>
                        </a:rPr>
                        <a:t>TEXT</a:t>
                      </a:r>
                      <a:r>
                        <a:rPr lang="ja-JP" altLang="en-US" sz="800" b="0" i="0" u="none" strike="noStrike" dirty="0" smtClean="0">
                          <a:solidFill>
                            <a:schemeClr val="tx1">
                              <a:lumMod val="65000"/>
                              <a:lumOff val="35000"/>
                            </a:schemeClr>
                          </a:solidFill>
                          <a:effectLst/>
                          <a:latin typeface="+mn-ea"/>
                          <a:ea typeface="+mn-ea"/>
                        </a:rPr>
                        <a:t>）・ターゲットメール（</a:t>
                      </a:r>
                      <a:r>
                        <a:rPr lang="en-US" altLang="ja-JP" sz="800" b="0" i="0" u="none" strike="noStrike" dirty="0" smtClean="0">
                          <a:solidFill>
                            <a:schemeClr val="tx1">
                              <a:lumMod val="65000"/>
                              <a:lumOff val="35000"/>
                            </a:schemeClr>
                          </a:solidFill>
                          <a:effectLst/>
                          <a:latin typeface="+mn-ea"/>
                          <a:ea typeface="+mn-ea"/>
                        </a:rPr>
                        <a:t>HTML</a:t>
                      </a:r>
                      <a:r>
                        <a:rPr lang="ja-JP" altLang="en-US" sz="800" b="0" i="0" u="none" strike="noStrike" dirty="0" smtClean="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TEXT</a:t>
                      </a:r>
                      <a:r>
                        <a:rPr lang="ja-JP" altLang="en-US" sz="800" b="0" i="0" u="none" strike="noStrike" dirty="0" smtClean="0">
                          <a:solidFill>
                            <a:schemeClr val="tx1">
                              <a:lumMod val="65000"/>
                              <a:lumOff val="35000"/>
                            </a:schemeClr>
                          </a:solidFill>
                          <a:effectLst/>
                          <a:latin typeface="+mn-ea"/>
                          <a:ea typeface="+mn-ea"/>
                        </a:rPr>
                        <a:t>）と合算</a:t>
                      </a: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原稿サイズ</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ja-JP" altLang="en-US" sz="800" u="none" strike="noStrike" dirty="0">
                          <a:solidFill>
                            <a:schemeClr val="tx1">
                              <a:lumMod val="65000"/>
                              <a:lumOff val="35000"/>
                            </a:schemeClr>
                          </a:solidFill>
                          <a:effectLst/>
                          <a:latin typeface="+mn-ea"/>
                          <a:ea typeface="+mn-ea"/>
                        </a:rPr>
                        <a:t>幅</a:t>
                      </a:r>
                      <a:r>
                        <a:rPr lang="en-US" altLang="ja-JP" sz="800" u="none" strike="noStrike" dirty="0">
                          <a:solidFill>
                            <a:schemeClr val="tx1">
                              <a:lumMod val="65000"/>
                              <a:lumOff val="35000"/>
                            </a:schemeClr>
                          </a:solidFill>
                          <a:effectLst/>
                          <a:latin typeface="+mn-ea"/>
                          <a:ea typeface="+mn-ea"/>
                        </a:rPr>
                        <a:t>600</a:t>
                      </a:r>
                      <a:r>
                        <a:rPr lang="en-US" sz="800" u="none" strike="noStrike" dirty="0">
                          <a:solidFill>
                            <a:schemeClr val="tx1">
                              <a:lumMod val="65000"/>
                              <a:lumOff val="35000"/>
                            </a:schemeClr>
                          </a:solidFill>
                          <a:effectLst/>
                          <a:latin typeface="+mn-ea"/>
                          <a:ea typeface="+mn-ea"/>
                        </a:rPr>
                        <a:t>pix（</a:t>
                      </a:r>
                      <a:r>
                        <a:rPr lang="ja-JP" altLang="en-US" sz="800" u="none" strike="noStrike" dirty="0">
                          <a:solidFill>
                            <a:schemeClr val="tx1">
                              <a:lumMod val="65000"/>
                              <a:lumOff val="35000"/>
                            </a:schemeClr>
                          </a:solidFill>
                          <a:effectLst/>
                          <a:latin typeface="+mn-ea"/>
                          <a:ea typeface="+mn-ea"/>
                        </a:rPr>
                        <a:t>固定）　縦</a:t>
                      </a:r>
                      <a:r>
                        <a:rPr lang="en-US" altLang="ja-JP" sz="800" u="none" strike="noStrike" dirty="0">
                          <a:solidFill>
                            <a:schemeClr val="tx1">
                              <a:lumMod val="65000"/>
                              <a:lumOff val="35000"/>
                            </a:schemeClr>
                          </a:solidFill>
                          <a:effectLst/>
                          <a:latin typeface="+mn-ea"/>
                          <a:ea typeface="+mn-ea"/>
                        </a:rPr>
                        <a:t>700</a:t>
                      </a:r>
                      <a:r>
                        <a:rPr lang="en-US" sz="800" u="none" strike="noStrike" dirty="0">
                          <a:solidFill>
                            <a:schemeClr val="tx1">
                              <a:lumMod val="65000"/>
                              <a:lumOff val="35000"/>
                            </a:schemeClr>
                          </a:solidFill>
                          <a:effectLst/>
                          <a:latin typeface="+mn-ea"/>
                          <a:ea typeface="+mn-ea"/>
                        </a:rPr>
                        <a:t>pix</a:t>
                      </a:r>
                      <a:r>
                        <a:rPr lang="ja-JP" altLang="en-US" sz="800" u="none" strike="noStrike" dirty="0">
                          <a:solidFill>
                            <a:schemeClr val="tx1">
                              <a:lumMod val="65000"/>
                              <a:lumOff val="35000"/>
                            </a:schemeClr>
                          </a:solidFill>
                          <a:effectLst/>
                          <a:latin typeface="+mn-ea"/>
                          <a:ea typeface="+mn-ea"/>
                        </a:rPr>
                        <a:t>以内推奨</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sz="800" u="none" strike="noStrike" dirty="0">
                          <a:solidFill>
                            <a:schemeClr val="tx1">
                              <a:lumMod val="65000"/>
                              <a:lumOff val="35000"/>
                            </a:schemeClr>
                          </a:solidFill>
                          <a:effectLst/>
                          <a:latin typeface="+mn-ea"/>
                          <a:ea typeface="+mn-ea"/>
                        </a:rPr>
                        <a:t>85KB</a:t>
                      </a:r>
                      <a:r>
                        <a:rPr lang="ja-JP" altLang="en-US" sz="800" u="none" strike="noStrike" dirty="0">
                          <a:solidFill>
                            <a:schemeClr val="tx1">
                              <a:lumMod val="65000"/>
                              <a:lumOff val="35000"/>
                            </a:schemeClr>
                          </a:solidFill>
                          <a:effectLst/>
                          <a:latin typeface="+mn-ea"/>
                          <a:ea typeface="+mn-ea"/>
                        </a:rPr>
                        <a:t>以内（</a:t>
                      </a:r>
                      <a:r>
                        <a:rPr lang="en-US" altLang="ja-JP" sz="800" u="none" strike="noStrike" dirty="0">
                          <a:solidFill>
                            <a:schemeClr val="tx1">
                              <a:lumMod val="65000"/>
                              <a:lumOff val="35000"/>
                            </a:schemeClr>
                          </a:solidFill>
                          <a:effectLst/>
                          <a:latin typeface="+mn-ea"/>
                          <a:ea typeface="+mn-ea"/>
                        </a:rPr>
                        <a:t>75</a:t>
                      </a:r>
                      <a:r>
                        <a:rPr lang="en-US" sz="800" u="none" strike="noStrike" dirty="0">
                          <a:solidFill>
                            <a:schemeClr val="tx1">
                              <a:lumMod val="65000"/>
                              <a:lumOff val="35000"/>
                            </a:schemeClr>
                          </a:solidFill>
                          <a:effectLst/>
                          <a:latin typeface="+mn-ea"/>
                          <a:ea typeface="+mn-ea"/>
                        </a:rPr>
                        <a:t>KB</a:t>
                      </a:r>
                      <a:r>
                        <a:rPr lang="ja-JP" altLang="en-US" sz="800" u="none" strike="noStrike" dirty="0">
                          <a:solidFill>
                            <a:schemeClr val="tx1">
                              <a:lumMod val="65000"/>
                              <a:lumOff val="35000"/>
                            </a:schemeClr>
                          </a:solidFill>
                          <a:effectLst/>
                          <a:latin typeface="+mn-ea"/>
                          <a:ea typeface="+mn-ea"/>
                        </a:rPr>
                        <a:t>推奨）</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fontAlgn="ctr"/>
                      <a:r>
                        <a:rPr lang="ja-JP" altLang="en-US" sz="800" u="none" strike="noStrike" dirty="0">
                          <a:solidFill>
                            <a:schemeClr val="tx1">
                              <a:lumMod val="65000"/>
                              <a:lumOff val="35000"/>
                            </a:schemeClr>
                          </a:solidFill>
                          <a:effectLst/>
                          <a:latin typeface="+mn-ea"/>
                          <a:ea typeface="+mn-ea"/>
                        </a:rPr>
                        <a:t>件名</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タイトルテキスト＜＠ｃｏｓｍｅ＞</a:t>
                      </a:r>
                      <a:r>
                        <a:rPr lang="en-US" altLang="ja-JP" sz="800" u="none" strike="noStrike" dirty="0" smtClean="0">
                          <a:solidFill>
                            <a:schemeClr val="tx1">
                              <a:lumMod val="65000"/>
                              <a:lumOff val="35000"/>
                            </a:schemeClr>
                          </a:solidFill>
                          <a:effectLst/>
                          <a:latin typeface="+mn-ea"/>
                          <a:ea typeface="+mn-ea"/>
                        </a:rPr>
                        <a:t>【PR】</a:t>
                      </a:r>
                      <a:endParaRPr lang="en-US" altLang="ja-JP"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a:t>
                      </a:r>
                      <a:r>
                        <a:rPr lang="ja-JP" altLang="en-US" sz="800" u="none" strike="noStrike" dirty="0" smtClean="0">
                          <a:solidFill>
                            <a:schemeClr val="tx1">
                              <a:lumMod val="65000"/>
                              <a:lumOff val="35000"/>
                            </a:schemeClr>
                          </a:solidFill>
                          <a:effectLst/>
                          <a:latin typeface="+mn-ea"/>
                          <a:ea typeface="+mn-ea"/>
                        </a:rPr>
                        <a:t>タイトルテキストは全角</a:t>
                      </a:r>
                      <a:r>
                        <a:rPr lang="en-US" altLang="ja-JP" sz="800" u="none" strike="noStrike" dirty="0" smtClean="0">
                          <a:solidFill>
                            <a:schemeClr val="tx1">
                              <a:lumMod val="65000"/>
                              <a:lumOff val="35000"/>
                            </a:schemeClr>
                          </a:solidFill>
                          <a:effectLst/>
                          <a:latin typeface="+mn-ea"/>
                          <a:ea typeface="+mn-ea"/>
                        </a:rPr>
                        <a:t>30</a:t>
                      </a:r>
                      <a:r>
                        <a:rPr lang="ja-JP" altLang="en-US" sz="800" u="none" strike="noStrike" dirty="0" smtClean="0">
                          <a:solidFill>
                            <a:schemeClr val="tx1">
                              <a:lumMod val="65000"/>
                              <a:lumOff val="35000"/>
                            </a:schemeClr>
                          </a:solidFill>
                          <a:effectLst/>
                          <a:latin typeface="+mn-ea"/>
                          <a:ea typeface="+mn-ea"/>
                        </a:rPr>
                        <a:t>文字以内</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ja-JP" altLang="en-US" sz="800" u="none" strike="noStrike" dirty="0" smtClean="0">
                          <a:solidFill>
                            <a:schemeClr val="tx1">
                              <a:lumMod val="65000"/>
                              <a:lumOff val="35000"/>
                            </a:schemeClr>
                          </a:solidFill>
                          <a:effectLst/>
                          <a:latin typeface="+mn-ea"/>
                          <a:ea typeface="+mn-ea"/>
                        </a:rPr>
                        <a:t>（＜＠ｃｏｓｍｅ＞</a:t>
                      </a:r>
                      <a:r>
                        <a:rPr lang="en-US" altLang="ja-JP" sz="800" u="none" strike="noStrike" dirty="0" smtClean="0">
                          <a:solidFill>
                            <a:schemeClr val="tx1">
                              <a:lumMod val="65000"/>
                              <a:lumOff val="35000"/>
                            </a:schemeClr>
                          </a:solidFill>
                          <a:effectLst/>
                          <a:latin typeface="+mn-ea"/>
                          <a:ea typeface="+mn-ea"/>
                        </a:rPr>
                        <a:t>【PR】</a:t>
                      </a:r>
                      <a:r>
                        <a:rPr lang="ja-JP" altLang="en-US" sz="800" u="none" strike="noStrike" dirty="0" smtClean="0">
                          <a:solidFill>
                            <a:schemeClr val="tx1">
                              <a:lumMod val="65000"/>
                              <a:lumOff val="35000"/>
                            </a:schemeClr>
                          </a:solidFill>
                          <a:effectLst/>
                          <a:latin typeface="+mn-ea"/>
                          <a:ea typeface="+mn-ea"/>
                        </a:rPr>
                        <a:t>は定型です。）</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掲載料</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¥4,576,000</a:t>
                      </a: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gridSpan="2">
                  <a:txBody>
                    <a:bodyPr/>
                    <a:lstStyle/>
                    <a:p>
                      <a:pPr algn="l" rtl="0" fontAlgn="ctr"/>
                      <a:r>
                        <a:rPr lang="ja-JP" altLang="en-US" sz="800" u="none" strike="noStrike" dirty="0" smtClean="0">
                          <a:solidFill>
                            <a:schemeClr val="tx1">
                              <a:lumMod val="65000"/>
                              <a:lumOff val="35000"/>
                            </a:schemeClr>
                          </a:solidFill>
                          <a:effectLst/>
                          <a:latin typeface="+mn-ea"/>
                          <a:ea typeface="+mn-ea"/>
                        </a:rPr>
                        <a:t>■全員配信メール</a:t>
                      </a:r>
                      <a:r>
                        <a:rPr lang="ja-JP" altLang="en-US" sz="800" u="none" strike="noStrike" dirty="0">
                          <a:solidFill>
                            <a:schemeClr val="tx1">
                              <a:lumMod val="65000"/>
                              <a:lumOff val="35000"/>
                            </a:schemeClr>
                          </a:solidFill>
                          <a:effectLst/>
                          <a:latin typeface="+mn-ea"/>
                          <a:ea typeface="+mn-ea"/>
                        </a:rPr>
                        <a:t>　（</a:t>
                      </a:r>
                      <a:r>
                        <a:rPr lang="en-US" altLang="ja-JP" sz="800" u="none" strike="noStrike" dirty="0">
                          <a:solidFill>
                            <a:schemeClr val="tx1">
                              <a:lumMod val="65000"/>
                              <a:lumOff val="35000"/>
                            </a:schemeClr>
                          </a:solidFill>
                          <a:effectLst/>
                          <a:latin typeface="+mn-ea"/>
                          <a:ea typeface="+mn-ea"/>
                        </a:rPr>
                        <a:t>TEXT</a:t>
                      </a:r>
                      <a:r>
                        <a:rPr lang="ja-JP" altLang="en-US" sz="800" u="none" strike="noStrike" dirty="0">
                          <a:solidFill>
                            <a:schemeClr val="tx1">
                              <a:lumMod val="65000"/>
                              <a:lumOff val="35000"/>
                            </a:schemeClr>
                          </a:solidFill>
                          <a:effectLst/>
                          <a:latin typeface="+mn-ea"/>
                          <a:ea typeface="+mn-ea"/>
                        </a:rPr>
                        <a:t>）</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hMerge="1">
                  <a:txBody>
                    <a:bodyPr/>
                    <a:lstStyle/>
                    <a:p>
                      <a:pPr algn="l"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fontAlgn="ctr"/>
                      <a:r>
                        <a:rPr lang="ja-JP" altLang="en-US" sz="800" u="none" strike="noStrike" dirty="0">
                          <a:solidFill>
                            <a:schemeClr val="tx1">
                              <a:lumMod val="65000"/>
                              <a:lumOff val="35000"/>
                            </a:schemeClr>
                          </a:solidFill>
                          <a:effectLst/>
                          <a:latin typeface="+mn-ea"/>
                          <a:ea typeface="+mn-ea"/>
                        </a:rPr>
                        <a:t>配信数</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400,000</a:t>
                      </a:r>
                      <a:r>
                        <a:rPr lang="ja-JP" altLang="en-US" sz="800" u="none" strike="noStrike" dirty="0">
                          <a:solidFill>
                            <a:schemeClr val="tx1">
                              <a:lumMod val="65000"/>
                              <a:lumOff val="35000"/>
                            </a:schemeClr>
                          </a:solidFill>
                          <a:effectLst/>
                          <a:latin typeface="+mn-ea"/>
                          <a:ea typeface="+mn-ea"/>
                        </a:rPr>
                        <a:t>通</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配信日</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ユーザーに対し、週</a:t>
                      </a:r>
                      <a:r>
                        <a:rPr lang="en-US" altLang="ja-JP" sz="800" u="none" strike="noStrike" dirty="0" smtClean="0">
                          <a:solidFill>
                            <a:schemeClr val="tx1">
                              <a:lumMod val="65000"/>
                              <a:lumOff val="35000"/>
                            </a:schemeClr>
                          </a:solidFill>
                          <a:effectLst/>
                          <a:latin typeface="+mn-ea"/>
                          <a:ea typeface="+mn-ea"/>
                        </a:rPr>
                        <a:t>1</a:t>
                      </a:r>
                      <a:r>
                        <a:rPr lang="ja-JP" altLang="en-US" sz="800" u="none" strike="noStrike" dirty="0" smtClean="0">
                          <a:solidFill>
                            <a:schemeClr val="tx1">
                              <a:lumMod val="65000"/>
                              <a:lumOff val="35000"/>
                            </a:schemeClr>
                          </a:solidFill>
                          <a:effectLst/>
                          <a:latin typeface="+mn-ea"/>
                          <a:ea typeface="+mn-ea"/>
                        </a:rPr>
                        <a:t>回（土日祝日を除く営業日）</a:t>
                      </a: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altLang="ja-JP" sz="800" b="0" i="0" u="none" strike="noStrike" dirty="0" smtClean="0">
                          <a:solidFill>
                            <a:schemeClr val="tx1">
                              <a:lumMod val="65000"/>
                              <a:lumOff val="35000"/>
                            </a:schemeClr>
                          </a:solidFill>
                          <a:effectLst/>
                          <a:latin typeface="+mn-ea"/>
                          <a:ea typeface="+mn-ea"/>
                        </a:rPr>
                        <a:t>※</a:t>
                      </a:r>
                      <a:r>
                        <a:rPr lang="ja-JP" altLang="en-US" sz="800" b="0" i="0" u="none" strike="noStrike" dirty="0" smtClean="0">
                          <a:solidFill>
                            <a:schemeClr val="tx1">
                              <a:lumMod val="65000"/>
                              <a:lumOff val="35000"/>
                            </a:schemeClr>
                          </a:solidFill>
                          <a:effectLst/>
                          <a:latin typeface="+mn-ea"/>
                          <a:ea typeface="+mn-ea"/>
                        </a:rPr>
                        <a:t>全員配信メール（</a:t>
                      </a:r>
                      <a:r>
                        <a:rPr lang="en-US" altLang="ja-JP" sz="800" b="0" i="0" u="none" strike="noStrike" dirty="0" smtClean="0">
                          <a:solidFill>
                            <a:schemeClr val="tx1">
                              <a:lumMod val="65000"/>
                              <a:lumOff val="35000"/>
                            </a:schemeClr>
                          </a:solidFill>
                          <a:effectLst/>
                          <a:latin typeface="+mn-ea"/>
                          <a:ea typeface="+mn-ea"/>
                        </a:rPr>
                        <a:t>HTML</a:t>
                      </a:r>
                      <a:r>
                        <a:rPr lang="ja-JP" altLang="en-US" sz="800" b="0" i="0" u="none" strike="noStrike" dirty="0" smtClean="0">
                          <a:solidFill>
                            <a:schemeClr val="tx1">
                              <a:lumMod val="65000"/>
                              <a:lumOff val="35000"/>
                            </a:schemeClr>
                          </a:solidFill>
                          <a:effectLst/>
                          <a:latin typeface="+mn-ea"/>
                          <a:ea typeface="+mn-ea"/>
                        </a:rPr>
                        <a:t>）・ターゲットメール（</a:t>
                      </a:r>
                      <a:r>
                        <a:rPr lang="en-US" altLang="ja-JP" sz="800" b="0" i="0" u="none" strike="noStrike" dirty="0" smtClean="0">
                          <a:solidFill>
                            <a:schemeClr val="tx1">
                              <a:lumMod val="65000"/>
                              <a:lumOff val="35000"/>
                            </a:schemeClr>
                          </a:solidFill>
                          <a:effectLst/>
                          <a:latin typeface="+mn-ea"/>
                          <a:ea typeface="+mn-ea"/>
                        </a:rPr>
                        <a:t>HTML</a:t>
                      </a:r>
                      <a:r>
                        <a:rPr lang="ja-JP" altLang="en-US" sz="800" b="0" i="0" u="none" strike="noStrike" dirty="0" smtClean="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TEXT</a:t>
                      </a:r>
                      <a:r>
                        <a:rPr lang="ja-JP" altLang="en-US" sz="800" b="0" i="0" u="none" strike="noStrike" dirty="0" smtClean="0">
                          <a:solidFill>
                            <a:schemeClr val="tx1">
                              <a:lumMod val="65000"/>
                              <a:lumOff val="35000"/>
                            </a:schemeClr>
                          </a:solidFill>
                          <a:effectLst/>
                          <a:latin typeface="+mn-ea"/>
                          <a:ea typeface="+mn-ea"/>
                        </a:rPr>
                        <a:t>）と合算</a:t>
                      </a: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原稿サイズ</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fontAlgn="ctr"/>
                      <a:r>
                        <a:rPr lang="en-US" altLang="ja-JP" sz="800" u="none" strike="noStrike" dirty="0">
                          <a:solidFill>
                            <a:schemeClr val="tx1">
                              <a:lumMod val="65000"/>
                              <a:lumOff val="35000"/>
                            </a:schemeClr>
                          </a:solidFill>
                          <a:effectLst/>
                          <a:latin typeface="+mn-ea"/>
                          <a:ea typeface="+mn-ea"/>
                        </a:rPr>
                        <a:t>36</a:t>
                      </a:r>
                      <a:r>
                        <a:rPr lang="ja-JP" altLang="en-US" sz="800" u="none" strike="noStrike" dirty="0">
                          <a:solidFill>
                            <a:schemeClr val="tx1">
                              <a:lumMod val="65000"/>
                              <a:lumOff val="35000"/>
                            </a:schemeClr>
                          </a:solidFill>
                          <a:effectLst/>
                          <a:latin typeface="+mn-ea"/>
                          <a:ea typeface="+mn-ea"/>
                        </a:rPr>
                        <a:t>文字</a:t>
                      </a:r>
                      <a:r>
                        <a:rPr lang="en-US" altLang="ja-JP" sz="800" u="none" strike="noStrike" dirty="0">
                          <a:solidFill>
                            <a:schemeClr val="tx1">
                              <a:lumMod val="65000"/>
                              <a:lumOff val="35000"/>
                            </a:schemeClr>
                          </a:solidFill>
                          <a:effectLst/>
                          <a:latin typeface="+mn-ea"/>
                          <a:ea typeface="+mn-ea"/>
                        </a:rPr>
                        <a:t>×170</a:t>
                      </a:r>
                      <a:r>
                        <a:rPr lang="ja-JP" altLang="en-US" sz="800" u="none" strike="noStrike" dirty="0">
                          <a:solidFill>
                            <a:schemeClr val="tx1">
                              <a:lumMod val="65000"/>
                              <a:lumOff val="35000"/>
                            </a:schemeClr>
                          </a:solidFill>
                          <a:effectLst/>
                          <a:latin typeface="+mn-ea"/>
                          <a:ea typeface="+mn-ea"/>
                        </a:rPr>
                        <a:t>行前後</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r>
                        <a:rPr lang="ja-JP" altLang="en-US" sz="800" u="none" strike="noStrike" dirty="0">
                          <a:solidFill>
                            <a:schemeClr val="tx1">
                              <a:lumMod val="65000"/>
                              <a:lumOff val="35000"/>
                            </a:schemeClr>
                          </a:solidFill>
                          <a:effectLst/>
                          <a:latin typeface="+mn-ea"/>
                          <a:ea typeface="+mn-ea"/>
                        </a:rPr>
                        <a:t>件名</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 ＠ｃｏｓｍｅ＜タイトルテキスト＞</a:t>
                      </a:r>
                      <a:r>
                        <a:rPr lang="en-US" altLang="ja-JP" sz="800" u="none" strike="noStrike" dirty="0">
                          <a:solidFill>
                            <a:schemeClr val="tx1">
                              <a:lumMod val="65000"/>
                              <a:lumOff val="35000"/>
                            </a:schemeClr>
                          </a:solidFill>
                          <a:effectLst/>
                          <a:latin typeface="+mn-ea"/>
                          <a:ea typeface="+mn-ea"/>
                        </a:rPr>
                        <a:t>【PR】</a:t>
                      </a:r>
                      <a:endParaRPr lang="en-US" altLang="ja-JP"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a:t>
                      </a:r>
                      <a:r>
                        <a:rPr lang="ja-JP" altLang="en-US" sz="800" u="none" strike="noStrike" dirty="0">
                          <a:solidFill>
                            <a:schemeClr val="tx1">
                              <a:lumMod val="65000"/>
                              <a:lumOff val="35000"/>
                            </a:schemeClr>
                          </a:solidFill>
                          <a:effectLst/>
                          <a:latin typeface="+mn-ea"/>
                          <a:ea typeface="+mn-ea"/>
                        </a:rPr>
                        <a:t>タイトルテキストは全角</a:t>
                      </a:r>
                      <a:r>
                        <a:rPr lang="en-US" altLang="ja-JP" sz="800" u="none" strike="noStrike" dirty="0">
                          <a:solidFill>
                            <a:schemeClr val="tx1">
                              <a:lumMod val="65000"/>
                              <a:lumOff val="35000"/>
                            </a:schemeClr>
                          </a:solidFill>
                          <a:effectLst/>
                          <a:latin typeface="+mn-ea"/>
                          <a:ea typeface="+mn-ea"/>
                        </a:rPr>
                        <a:t>30</a:t>
                      </a:r>
                      <a:r>
                        <a:rPr lang="ja-JP" altLang="en-US" sz="800" u="none" strike="noStrike" dirty="0">
                          <a:solidFill>
                            <a:schemeClr val="tx1">
                              <a:lumMod val="65000"/>
                              <a:lumOff val="35000"/>
                            </a:schemeClr>
                          </a:solidFill>
                          <a:effectLst/>
                          <a:latin typeface="+mn-ea"/>
                          <a:ea typeface="+mn-ea"/>
                        </a:rPr>
                        <a:t>文字以内（＠ｃｏｓｍｅ＜＞は定型です。）</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r h="141238">
                <a:tc>
                  <a:txBody>
                    <a:bodyPr/>
                    <a:lstStyle/>
                    <a:p>
                      <a:pPr algn="l" fontAlgn="ctr"/>
                      <a:r>
                        <a:rPr lang="ja-JP" altLang="en-US" sz="800" u="none" strike="noStrike" dirty="0">
                          <a:solidFill>
                            <a:schemeClr val="tx1">
                              <a:lumMod val="65000"/>
                              <a:lumOff val="35000"/>
                            </a:schemeClr>
                          </a:solidFill>
                          <a:effectLst/>
                          <a:latin typeface="+mn-ea"/>
                          <a:ea typeface="+mn-ea"/>
                        </a:rPr>
                        <a:t>掲載料</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c>
                  <a:txBody>
                    <a:bodyPr/>
                    <a:lstStyle/>
                    <a:p>
                      <a:pPr algn="l" rtl="0" fontAlgn="ctr"/>
                      <a:r>
                        <a:rPr lang="ja-JP" altLang="en-US" sz="800" u="none" strike="noStrike" dirty="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2,400,000</a:t>
                      </a:r>
                      <a:endParaRPr lang="ja-JP" altLang="en-US" sz="800" b="0" i="0" u="none" strike="noStrike" dirty="0">
                        <a:solidFill>
                          <a:schemeClr val="tx1">
                            <a:lumMod val="65000"/>
                            <a:lumOff val="35000"/>
                          </a:schemeClr>
                        </a:solidFill>
                        <a:effectLst/>
                        <a:latin typeface="+mn-ea"/>
                        <a:ea typeface="+mn-ea"/>
                      </a:endParaRPr>
                    </a:p>
                  </a:txBody>
                  <a:tcPr marL="5774" marR="5774" marT="5774" marB="0" anchor="ctr"/>
                </a:tc>
              </a:tr>
            </a:tbl>
          </a:graphicData>
        </a:graphic>
      </p:graphicFrame>
      <p:pic>
        <p:nvPicPr>
          <p:cNvPr id="12" name="図 11"/>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spTree>
    <p:extLst>
      <p:ext uri="{BB962C8B-B14F-4D97-AF65-F5344CB8AC3E}">
        <p14:creationId xmlns:p14="http://schemas.microsoft.com/office/powerpoint/2010/main" val="4244702250"/>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ターゲットメール（</a:t>
            </a:r>
            <a:r>
              <a:rPr kumimoji="1" lang="en-US" altLang="ja-JP" dirty="0" smtClean="0"/>
              <a:t>HTML</a:t>
            </a:r>
            <a:r>
              <a:rPr kumimoji="1" lang="ja-JP" altLang="en-US" dirty="0" smtClean="0"/>
              <a:t>）</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47</a:t>
            </a:fld>
            <a:endParaRPr lang="ja-JP" altLang="en-US" dirty="0"/>
          </a:p>
        </p:txBody>
      </p:sp>
      <p:sp>
        <p:nvSpPr>
          <p:cNvPr id="4" name="テキスト プレースホルダー 3"/>
          <p:cNvSpPr>
            <a:spLocks noGrp="1"/>
          </p:cNvSpPr>
          <p:nvPr>
            <p:ph type="body" sz="quarter" idx="17"/>
          </p:nvPr>
        </p:nvSpPr>
        <p:spPr>
          <a:xfrm>
            <a:off x="330201" y="1084923"/>
            <a:ext cx="4620944" cy="1132155"/>
          </a:xfrm>
        </p:spPr>
        <p:txBody>
          <a:bodyPr/>
          <a:lstStyle/>
          <a:p>
            <a:pPr lvl="0" algn="ctr"/>
            <a:r>
              <a:rPr lang="en-US" altLang="ja-JP" dirty="0">
                <a:solidFill>
                  <a:srgbClr val="FF5574"/>
                </a:solidFill>
              </a:rPr>
              <a:t>&lt;</a:t>
            </a:r>
            <a:r>
              <a:rPr lang="ja-JP" altLang="en-US" dirty="0">
                <a:solidFill>
                  <a:srgbClr val="FF5574"/>
                </a:solidFill>
              </a:rPr>
              <a:t>肌質</a:t>
            </a:r>
            <a:r>
              <a:rPr lang="en-US" altLang="ja-JP" dirty="0">
                <a:solidFill>
                  <a:srgbClr val="FF5574"/>
                </a:solidFill>
              </a:rPr>
              <a:t>&gt;&lt;</a:t>
            </a:r>
            <a:r>
              <a:rPr lang="ja-JP" altLang="en-US" dirty="0">
                <a:solidFill>
                  <a:srgbClr val="FF5574"/>
                </a:solidFill>
              </a:rPr>
              <a:t>髪質</a:t>
            </a:r>
            <a:r>
              <a:rPr lang="en-US" altLang="ja-JP" dirty="0" smtClean="0">
                <a:solidFill>
                  <a:srgbClr val="FF5574"/>
                </a:solidFill>
              </a:rPr>
              <a:t>&gt;</a:t>
            </a:r>
            <a:r>
              <a:rPr lang="ja-JP" altLang="en-US" dirty="0" smtClean="0">
                <a:solidFill>
                  <a:prstClr val="black">
                    <a:lumMod val="65000"/>
                    <a:lumOff val="35000"/>
                  </a:prstClr>
                </a:solidFill>
              </a:rPr>
              <a:t>や</a:t>
            </a:r>
            <a:r>
              <a:rPr lang="en-US" altLang="ja-JP" dirty="0" smtClean="0">
                <a:solidFill>
                  <a:srgbClr val="FF5574"/>
                </a:solidFill>
              </a:rPr>
              <a:t>&lt;</a:t>
            </a:r>
            <a:r>
              <a:rPr lang="ja-JP" altLang="en-US" dirty="0">
                <a:solidFill>
                  <a:srgbClr val="FF5574"/>
                </a:solidFill>
              </a:rPr>
              <a:t>クチコミ履歴</a:t>
            </a:r>
            <a:r>
              <a:rPr lang="en-US" altLang="ja-JP" dirty="0">
                <a:solidFill>
                  <a:srgbClr val="FF5574"/>
                </a:solidFill>
              </a:rPr>
              <a:t>&gt;</a:t>
            </a:r>
            <a:r>
              <a:rPr lang="ja-JP" altLang="en-US" dirty="0">
                <a:solidFill>
                  <a:prstClr val="black">
                    <a:lumMod val="65000"/>
                    <a:lumOff val="35000"/>
                  </a:prstClr>
                </a:solidFill>
              </a:rPr>
              <a:t>による</a:t>
            </a:r>
            <a:endParaRPr lang="en-US" altLang="ja-JP" dirty="0">
              <a:solidFill>
                <a:prstClr val="black">
                  <a:lumMod val="65000"/>
                  <a:lumOff val="35000"/>
                </a:prstClr>
              </a:solidFill>
            </a:endParaRPr>
          </a:p>
          <a:p>
            <a:pPr lvl="0" algn="ctr"/>
            <a:r>
              <a:rPr lang="ja-JP" altLang="en-US" dirty="0">
                <a:solidFill>
                  <a:prstClr val="black">
                    <a:lumMod val="65000"/>
                    <a:lumOff val="35000"/>
                  </a:prstClr>
                </a:solidFill>
              </a:rPr>
              <a:t>ターゲティングアプローチが可能！</a:t>
            </a:r>
            <a:endParaRPr lang="en-US" altLang="ja-JP" dirty="0">
              <a:solidFill>
                <a:prstClr val="black">
                  <a:lumMod val="65000"/>
                  <a:lumOff val="35000"/>
                </a:prstClr>
              </a:solidFill>
            </a:endParaRPr>
          </a:p>
          <a:p>
            <a:pPr marL="72000" lvl="1" indent="-72000" algn="ctr">
              <a:buFont typeface="Arial" panose="020B0604020202020204" pitchFamily="34" charset="0"/>
              <a:buChar char="•"/>
            </a:pPr>
            <a:r>
              <a:rPr lang="ja-JP" altLang="en-US" sz="800" dirty="0" smtClean="0">
                <a:solidFill>
                  <a:prstClr val="black">
                    <a:lumMod val="65000"/>
                    <a:lumOff val="35000"/>
                  </a:prstClr>
                </a:solidFill>
              </a:rPr>
              <a:t>「＠ｃｏｓｍｅから</a:t>
            </a:r>
            <a:r>
              <a:rPr lang="ja-JP" altLang="en-US" sz="800" dirty="0">
                <a:solidFill>
                  <a:prstClr val="black">
                    <a:lumMod val="65000"/>
                    <a:lumOff val="35000"/>
                  </a:prstClr>
                </a:solidFill>
              </a:rPr>
              <a:t>のお得なお知らせメール」受信を希望</a:t>
            </a:r>
            <a:r>
              <a:rPr lang="ja-JP" altLang="en-US" sz="800" dirty="0" smtClean="0">
                <a:solidFill>
                  <a:prstClr val="black">
                    <a:lumMod val="65000"/>
                    <a:lumOff val="35000"/>
                  </a:prstClr>
                </a:solidFill>
              </a:rPr>
              <a:t>する</a:t>
            </a:r>
            <a:endParaRPr lang="en-US" altLang="ja-JP" sz="800" dirty="0" smtClean="0">
              <a:solidFill>
                <a:prstClr val="black">
                  <a:lumMod val="65000"/>
                  <a:lumOff val="35000"/>
                </a:prstClr>
              </a:solidFill>
            </a:endParaRPr>
          </a:p>
          <a:p>
            <a:pPr lvl="1" indent="0" algn="ctr"/>
            <a:r>
              <a:rPr lang="ja-JP" altLang="en-US" sz="800" dirty="0" smtClean="0">
                <a:solidFill>
                  <a:srgbClr val="FF5574"/>
                </a:solidFill>
              </a:rPr>
              <a:t>情報</a:t>
            </a:r>
            <a:r>
              <a:rPr lang="ja-JP" altLang="en-US" sz="800" dirty="0">
                <a:solidFill>
                  <a:srgbClr val="FF5574"/>
                </a:solidFill>
              </a:rPr>
              <a:t>収集意欲の</a:t>
            </a:r>
            <a:r>
              <a:rPr lang="ja-JP" altLang="en-US" sz="800" dirty="0" smtClean="0">
                <a:solidFill>
                  <a:srgbClr val="FF5574"/>
                </a:solidFill>
              </a:rPr>
              <a:t>高いユーザーに</a:t>
            </a:r>
            <a:r>
              <a:rPr lang="ja-JP" altLang="en-US" sz="800" dirty="0">
                <a:solidFill>
                  <a:srgbClr val="FF5574"/>
                </a:solidFill>
              </a:rPr>
              <a:t>限定したアプローチ</a:t>
            </a:r>
          </a:p>
          <a:p>
            <a:pPr marL="72000" lvl="1" indent="-72000" algn="ctr">
              <a:buFont typeface="Arial" panose="020B0604020202020204" pitchFamily="34" charset="0"/>
              <a:buChar char="•"/>
            </a:pPr>
            <a:r>
              <a:rPr lang="en-US" altLang="ja-JP" sz="800" dirty="0">
                <a:solidFill>
                  <a:prstClr val="black">
                    <a:lumMod val="65000"/>
                    <a:lumOff val="35000"/>
                  </a:prstClr>
                </a:solidFill>
              </a:rPr>
              <a:t>&lt;</a:t>
            </a:r>
            <a:r>
              <a:rPr lang="ja-JP" altLang="en-US" sz="800" dirty="0">
                <a:solidFill>
                  <a:prstClr val="black">
                    <a:lumMod val="65000"/>
                    <a:lumOff val="35000"/>
                  </a:prstClr>
                </a:solidFill>
              </a:rPr>
              <a:t>年齢</a:t>
            </a:r>
            <a:r>
              <a:rPr lang="en-US" altLang="ja-JP" sz="800" dirty="0">
                <a:solidFill>
                  <a:prstClr val="black">
                    <a:lumMod val="65000"/>
                    <a:lumOff val="35000"/>
                  </a:prstClr>
                </a:solidFill>
              </a:rPr>
              <a:t>&gt;&lt;</a:t>
            </a:r>
            <a:r>
              <a:rPr lang="ja-JP" altLang="en-US" sz="800" dirty="0">
                <a:solidFill>
                  <a:prstClr val="black">
                    <a:lumMod val="65000"/>
                    <a:lumOff val="35000"/>
                  </a:prstClr>
                </a:solidFill>
              </a:rPr>
              <a:t>居住区域</a:t>
            </a:r>
            <a:r>
              <a:rPr lang="en-US" altLang="ja-JP" sz="800" dirty="0">
                <a:solidFill>
                  <a:prstClr val="black">
                    <a:lumMod val="65000"/>
                    <a:lumOff val="35000"/>
                  </a:prstClr>
                </a:solidFill>
              </a:rPr>
              <a:t>&gt;&lt;</a:t>
            </a:r>
            <a:r>
              <a:rPr lang="ja-JP" altLang="en-US" sz="800" dirty="0">
                <a:solidFill>
                  <a:prstClr val="black">
                    <a:lumMod val="65000"/>
                    <a:lumOff val="35000"/>
                  </a:prstClr>
                </a:solidFill>
              </a:rPr>
              <a:t>職業</a:t>
            </a:r>
            <a:r>
              <a:rPr lang="en-US" altLang="ja-JP" sz="800" dirty="0">
                <a:solidFill>
                  <a:prstClr val="black">
                    <a:lumMod val="65000"/>
                    <a:lumOff val="35000"/>
                  </a:prstClr>
                </a:solidFill>
              </a:rPr>
              <a:t>&gt;</a:t>
            </a:r>
            <a:r>
              <a:rPr lang="ja-JP" altLang="en-US" sz="800" dirty="0" err="1">
                <a:solidFill>
                  <a:prstClr val="black">
                    <a:lumMod val="65000"/>
                    <a:lumOff val="35000"/>
                  </a:prstClr>
                </a:solidFill>
              </a:rPr>
              <a:t>での絞</a:t>
            </a:r>
            <a:r>
              <a:rPr lang="ja-JP" altLang="en-US" sz="800" dirty="0">
                <a:solidFill>
                  <a:prstClr val="black">
                    <a:lumMod val="65000"/>
                    <a:lumOff val="35000"/>
                  </a:prstClr>
                </a:solidFill>
              </a:rPr>
              <a:t>込みのほか</a:t>
            </a:r>
            <a:r>
              <a:rPr lang="en-US" altLang="ja-JP" sz="800" dirty="0">
                <a:solidFill>
                  <a:srgbClr val="FF5574"/>
                </a:solidFill>
              </a:rPr>
              <a:t>&lt;</a:t>
            </a:r>
            <a:r>
              <a:rPr lang="ja-JP" altLang="en-US" sz="800" dirty="0">
                <a:solidFill>
                  <a:srgbClr val="FF5574"/>
                </a:solidFill>
              </a:rPr>
              <a:t>肌質</a:t>
            </a:r>
            <a:r>
              <a:rPr lang="en-US" altLang="ja-JP" sz="800" dirty="0">
                <a:solidFill>
                  <a:srgbClr val="FF5574"/>
                </a:solidFill>
              </a:rPr>
              <a:t>&gt;&lt;</a:t>
            </a:r>
            <a:r>
              <a:rPr lang="ja-JP" altLang="en-US" sz="800" dirty="0">
                <a:solidFill>
                  <a:srgbClr val="FF5574"/>
                </a:solidFill>
              </a:rPr>
              <a:t>髪質</a:t>
            </a:r>
            <a:r>
              <a:rPr lang="en-US" altLang="ja-JP" sz="800" dirty="0">
                <a:solidFill>
                  <a:srgbClr val="FF5574"/>
                </a:solidFill>
              </a:rPr>
              <a:t>&gt;</a:t>
            </a:r>
            <a:r>
              <a:rPr lang="ja-JP" altLang="en-US" sz="800" dirty="0">
                <a:solidFill>
                  <a:srgbClr val="FF5574"/>
                </a:solidFill>
              </a:rPr>
              <a:t>や</a:t>
            </a:r>
            <a:r>
              <a:rPr lang="en-US" altLang="ja-JP" sz="800" dirty="0">
                <a:solidFill>
                  <a:srgbClr val="FF5574"/>
                </a:solidFill>
              </a:rPr>
              <a:t>&lt;</a:t>
            </a:r>
            <a:r>
              <a:rPr lang="ja-JP" altLang="en-US" sz="800" dirty="0">
                <a:solidFill>
                  <a:srgbClr val="FF5574"/>
                </a:solidFill>
              </a:rPr>
              <a:t>クチコミ履歴</a:t>
            </a:r>
            <a:r>
              <a:rPr lang="en-US" altLang="ja-JP" sz="800" dirty="0">
                <a:solidFill>
                  <a:srgbClr val="FF5574"/>
                </a:solidFill>
              </a:rPr>
              <a:t>&gt;</a:t>
            </a:r>
            <a:r>
              <a:rPr lang="ja-JP" altLang="en-US" sz="800" dirty="0" smtClean="0">
                <a:solidFill>
                  <a:prstClr val="black">
                    <a:lumMod val="65000"/>
                    <a:lumOff val="35000"/>
                  </a:prstClr>
                </a:solidFill>
              </a:rPr>
              <a:t>で</a:t>
            </a:r>
            <a:endParaRPr lang="en-US" altLang="ja-JP" sz="800" dirty="0" smtClean="0">
              <a:solidFill>
                <a:prstClr val="black">
                  <a:lumMod val="65000"/>
                  <a:lumOff val="35000"/>
                </a:prstClr>
              </a:solidFill>
            </a:endParaRPr>
          </a:p>
          <a:p>
            <a:pPr lvl="1" indent="0" algn="ctr"/>
            <a:r>
              <a:rPr lang="ja-JP" altLang="en-US" sz="800" dirty="0" smtClean="0">
                <a:solidFill>
                  <a:prstClr val="black">
                    <a:lumMod val="65000"/>
                    <a:lumOff val="35000"/>
                  </a:prstClr>
                </a:solidFill>
              </a:rPr>
              <a:t>のユーザーの</a:t>
            </a:r>
            <a:r>
              <a:rPr lang="ja-JP" altLang="en-US" sz="800" dirty="0">
                <a:solidFill>
                  <a:prstClr val="black">
                    <a:lumMod val="65000"/>
                    <a:lumOff val="35000"/>
                  </a:prstClr>
                </a:solidFill>
              </a:rPr>
              <a:t>絞込みが可能</a:t>
            </a:r>
          </a:p>
          <a:p>
            <a:pPr marL="72000" lvl="1" indent="-72000" algn="ctr">
              <a:buFont typeface="Arial" panose="020B0604020202020204" pitchFamily="34" charset="0"/>
              <a:buChar char="•"/>
            </a:pPr>
            <a:r>
              <a:rPr lang="ja-JP" altLang="en-US" sz="800" dirty="0">
                <a:solidFill>
                  <a:prstClr val="black">
                    <a:lumMod val="65000"/>
                    <a:lumOff val="35000"/>
                  </a:prstClr>
                </a:solidFill>
              </a:rPr>
              <a:t> </a:t>
            </a:r>
            <a:r>
              <a:rPr lang="en-US" altLang="ja-JP" sz="800" dirty="0">
                <a:solidFill>
                  <a:srgbClr val="FF5574"/>
                </a:solidFill>
              </a:rPr>
              <a:t>1</a:t>
            </a:r>
            <a:r>
              <a:rPr lang="ja-JP" altLang="en-US" sz="800" dirty="0">
                <a:solidFill>
                  <a:srgbClr val="FF5574"/>
                </a:solidFill>
              </a:rPr>
              <a:t>ブランド独占形式</a:t>
            </a:r>
            <a:r>
              <a:rPr lang="ja-JP" altLang="en-US" sz="800" dirty="0">
                <a:solidFill>
                  <a:prstClr val="black">
                    <a:lumMod val="65000"/>
                    <a:lumOff val="35000"/>
                  </a:prstClr>
                </a:solidFill>
              </a:rPr>
              <a:t>のメール</a:t>
            </a:r>
            <a:r>
              <a:rPr lang="ja-JP" altLang="en-US" sz="800" dirty="0" smtClean="0">
                <a:solidFill>
                  <a:prstClr val="black">
                    <a:lumMod val="65000"/>
                    <a:lumOff val="35000"/>
                  </a:prstClr>
                </a:solidFill>
              </a:rPr>
              <a:t>配信</a:t>
            </a:r>
            <a:endParaRPr lang="ja-JP" altLang="en-US" sz="800" dirty="0">
              <a:solidFill>
                <a:prstClr val="black">
                  <a:lumMod val="65000"/>
                  <a:lumOff val="35000"/>
                </a:prstClr>
              </a:solidFill>
            </a:endParaRPr>
          </a:p>
        </p:txBody>
      </p:sp>
      <p:sp>
        <p:nvSpPr>
          <p:cNvPr id="8" name="テキスト プレースホルダー 7"/>
          <p:cNvSpPr>
            <a:spLocks noGrp="1"/>
          </p:cNvSpPr>
          <p:nvPr>
            <p:ph type="body" sz="quarter" idx="19"/>
          </p:nvPr>
        </p:nvSpPr>
        <p:spPr/>
        <p:txBody>
          <a:bodyPr/>
          <a:lstStyle/>
          <a:p>
            <a:pPr lvl="0"/>
            <a:r>
              <a:rPr lang="ja-JP" altLang="en-US" dirty="0">
                <a:solidFill>
                  <a:prstClr val="black">
                    <a:lumMod val="65000"/>
                    <a:lumOff val="35000"/>
                  </a:prstClr>
                </a:solidFill>
              </a:rPr>
              <a:t>注意事項</a:t>
            </a:r>
          </a:p>
          <a:p>
            <a:pPr lvl="1"/>
            <a:r>
              <a:rPr lang="ja-JP" altLang="en-US" dirty="0">
                <a:solidFill>
                  <a:prstClr val="black">
                    <a:lumMod val="65000"/>
                    <a:lumOff val="35000"/>
                  </a:prstClr>
                </a:solidFill>
              </a:rPr>
              <a:t>配信対象はメールのオプトインユーザ全員となります。オプトアウトユーザは対象外です。</a:t>
            </a:r>
          </a:p>
        </p:txBody>
      </p:sp>
      <p:sp>
        <p:nvSpPr>
          <p:cNvPr id="5" name="テキスト プレースホルダー 4"/>
          <p:cNvSpPr>
            <a:spLocks noGrp="1"/>
          </p:cNvSpPr>
          <p:nvPr>
            <p:ph type="body" sz="quarter" idx="20"/>
          </p:nvPr>
        </p:nvSpPr>
        <p:spPr>
          <a:xfrm>
            <a:off x="5158451" y="1042988"/>
            <a:ext cx="4450687" cy="5319712"/>
          </a:xfrm>
        </p:spPr>
        <p:txBody>
          <a:bodyPr/>
          <a:lstStyle/>
          <a:p>
            <a:pPr>
              <a:lnSpc>
                <a:spcPct val="200000"/>
              </a:lnSpc>
            </a:pPr>
            <a:r>
              <a:rPr kumimoji="1" lang="en-US" altLang="ja-JP" dirty="0" smtClean="0"/>
              <a:t>【</a:t>
            </a:r>
            <a:r>
              <a:rPr kumimoji="1" lang="ja-JP" altLang="en-US" dirty="0" smtClean="0"/>
              <a:t>メール例</a:t>
            </a:r>
            <a:r>
              <a:rPr kumimoji="1" lang="en-US" altLang="ja-JP" dirty="0" smtClean="0"/>
              <a:t>】</a:t>
            </a:r>
            <a:endParaRPr kumimoji="1" lang="ja-JP" altLang="en-US" dirty="0"/>
          </a:p>
        </p:txBody>
      </p:sp>
      <p:sp>
        <p:nvSpPr>
          <p:cNvPr id="7" name="Rectangle 3"/>
          <p:cNvSpPr>
            <a:spLocks noChangeArrowheads="1"/>
          </p:cNvSpPr>
          <p:nvPr/>
        </p:nvSpPr>
        <p:spPr bwMode="auto">
          <a:xfrm>
            <a:off x="6045200" y="1897066"/>
            <a:ext cx="3024188" cy="2951163"/>
          </a:xfrm>
          <a:prstGeom prst="rect">
            <a:avLst/>
          </a:prstGeom>
          <a:solidFill>
            <a:schemeClr val="bg1">
              <a:alpha val="38823"/>
            </a:schemeClr>
          </a:soli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b="1">
              <a:latin typeface="Meiryo UI" pitchFamily="50" charset="-128"/>
              <a:ea typeface="Meiryo UI" pitchFamily="50" charset="-128"/>
              <a:cs typeface="Meiryo UI" pitchFamily="50" charset="-128"/>
            </a:endParaRPr>
          </a:p>
        </p:txBody>
      </p:sp>
      <p:sp>
        <p:nvSpPr>
          <p:cNvPr id="13" name="Text Box 11"/>
          <p:cNvSpPr txBox="1">
            <a:spLocks noChangeArrowheads="1"/>
          </p:cNvSpPr>
          <p:nvPr/>
        </p:nvSpPr>
        <p:spPr bwMode="auto">
          <a:xfrm>
            <a:off x="330200" y="2577600"/>
            <a:ext cx="4622800" cy="2899255"/>
          </a:xfrm>
          <a:prstGeom prst="rect">
            <a:avLst/>
          </a:prstGeom>
          <a:noFill/>
          <a:ln>
            <a:noFill/>
          </a:ln>
          <a:effectLs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配信</a:t>
            </a:r>
            <a:r>
              <a:rPr lang="ja-JP" altLang="en-US" sz="800" dirty="0">
                <a:solidFill>
                  <a:srgbClr val="595959"/>
                </a:solidFill>
                <a:latin typeface="+mn-ea"/>
                <a:ea typeface="+mn-ea"/>
                <a:cs typeface="Meiryo UI" pitchFamily="50" charset="-128"/>
              </a:rPr>
              <a:t>可能会員数</a:t>
            </a:r>
          </a:p>
          <a:p>
            <a:pPr lvl="1" eaLnBrk="1" hangingPunct="1">
              <a:lnSpc>
                <a:spcPct val="120000"/>
              </a:lnSpc>
            </a:pPr>
            <a:r>
              <a:rPr lang="en-US" altLang="ja-JP" sz="800" dirty="0">
                <a:solidFill>
                  <a:srgbClr val="595959"/>
                </a:solidFill>
                <a:latin typeface="+mn-ea"/>
                <a:ea typeface="+mn-ea"/>
                <a:cs typeface="Meiryo UI" pitchFamily="50" charset="-128"/>
              </a:rPr>
              <a:t>40</a:t>
            </a:r>
            <a:r>
              <a:rPr lang="en-US" altLang="ja-JP" sz="800" dirty="0" smtClean="0">
                <a:solidFill>
                  <a:srgbClr val="595959"/>
                </a:solidFill>
                <a:latin typeface="+mn-ea"/>
                <a:ea typeface="+mn-ea"/>
                <a:cs typeface="Meiryo UI" pitchFamily="50" charset="-128"/>
              </a:rPr>
              <a:t>0,000</a:t>
            </a:r>
            <a:r>
              <a:rPr lang="ja-JP" altLang="en-US" sz="800" dirty="0">
                <a:solidFill>
                  <a:srgbClr val="595959"/>
                </a:solidFill>
                <a:latin typeface="+mn-ea"/>
                <a:ea typeface="+mn-ea"/>
                <a:cs typeface="Meiryo UI" pitchFamily="50" charset="-128"/>
              </a:rPr>
              <a:t>名</a:t>
            </a: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配信</a:t>
            </a:r>
            <a:r>
              <a:rPr lang="ja-JP" altLang="en-US" sz="800" dirty="0">
                <a:solidFill>
                  <a:srgbClr val="595959"/>
                </a:solidFill>
                <a:latin typeface="+mn-ea"/>
                <a:ea typeface="+mn-ea"/>
                <a:cs typeface="Meiryo UI" pitchFamily="50" charset="-128"/>
              </a:rPr>
              <a:t>日</a:t>
            </a:r>
          </a:p>
          <a:p>
            <a:pPr lvl="1" eaLnBrk="1" hangingPunct="1">
              <a:lnSpc>
                <a:spcPct val="120000"/>
              </a:lnSpc>
            </a:pPr>
            <a:r>
              <a:rPr lang="en-US" altLang="ja-JP" sz="800" dirty="0" smtClean="0">
                <a:solidFill>
                  <a:srgbClr val="595959"/>
                </a:solidFill>
                <a:latin typeface="+mn-ea"/>
                <a:ea typeface="+mn-ea"/>
                <a:cs typeface="Meiryo UI" pitchFamily="50" charset="-128"/>
              </a:rPr>
              <a:t>1</a:t>
            </a:r>
            <a:r>
              <a:rPr lang="ja-JP" altLang="en-US" sz="800" dirty="0" smtClean="0">
                <a:solidFill>
                  <a:srgbClr val="595959"/>
                </a:solidFill>
                <a:latin typeface="+mn-ea"/>
                <a:ea typeface="+mn-ea"/>
                <a:cs typeface="Meiryo UI" pitchFamily="50" charset="-128"/>
              </a:rPr>
              <a:t>ユーザーに</a:t>
            </a:r>
            <a:r>
              <a:rPr lang="ja-JP" altLang="en-US" sz="800" dirty="0">
                <a:solidFill>
                  <a:srgbClr val="595959"/>
                </a:solidFill>
                <a:latin typeface="+mn-ea"/>
                <a:ea typeface="+mn-ea"/>
                <a:cs typeface="Meiryo UI" pitchFamily="50" charset="-128"/>
              </a:rPr>
              <a:t>対し、週</a:t>
            </a:r>
            <a:r>
              <a:rPr lang="en-US" altLang="ja-JP" sz="800" dirty="0">
                <a:solidFill>
                  <a:srgbClr val="595959"/>
                </a:solidFill>
                <a:latin typeface="+mn-ea"/>
                <a:ea typeface="+mn-ea"/>
                <a:cs typeface="Meiryo UI" pitchFamily="50" charset="-128"/>
              </a:rPr>
              <a:t>1</a:t>
            </a:r>
            <a:r>
              <a:rPr lang="ja-JP" altLang="en-US" sz="800" dirty="0">
                <a:solidFill>
                  <a:srgbClr val="595959"/>
                </a:solidFill>
                <a:latin typeface="+mn-ea"/>
                <a:ea typeface="+mn-ea"/>
                <a:cs typeface="Meiryo UI" pitchFamily="50" charset="-128"/>
              </a:rPr>
              <a:t>回（土日祝日を除く営業日</a:t>
            </a:r>
            <a:r>
              <a:rPr lang="ja-JP" altLang="en-US" sz="800" dirty="0" smtClean="0">
                <a:solidFill>
                  <a:srgbClr val="595959"/>
                </a:solidFill>
                <a:latin typeface="+mn-ea"/>
                <a:ea typeface="+mn-ea"/>
                <a:cs typeface="Meiryo UI" pitchFamily="50" charset="-128"/>
              </a:rPr>
              <a:t>）</a:t>
            </a:r>
            <a:endParaRPr lang="en-US" altLang="ja-JP" sz="800" dirty="0" smtClean="0">
              <a:solidFill>
                <a:srgbClr val="595959"/>
              </a:solidFill>
              <a:latin typeface="+mn-ea"/>
              <a:ea typeface="+mn-ea"/>
              <a:cs typeface="Meiryo UI" pitchFamily="50" charset="-128"/>
            </a:endParaRPr>
          </a:p>
          <a:p>
            <a:pPr lvl="1" eaLnBrk="1" hangingPunct="1">
              <a:lnSpc>
                <a:spcPct val="120000"/>
              </a:lnSpc>
            </a:pPr>
            <a:r>
              <a:rPr lang="en-US" altLang="ja-JP" sz="800" dirty="0" smtClean="0">
                <a:solidFill>
                  <a:srgbClr val="595959"/>
                </a:solidFill>
                <a:latin typeface="+mn-ea"/>
                <a:ea typeface="+mn-ea"/>
                <a:cs typeface="Meiryo UI" pitchFamily="50" charset="-128"/>
              </a:rPr>
              <a:t>※</a:t>
            </a:r>
            <a:r>
              <a:rPr lang="ja-JP" altLang="en-US" sz="800" dirty="0" smtClean="0">
                <a:solidFill>
                  <a:srgbClr val="595959"/>
                </a:solidFill>
                <a:latin typeface="+mn-ea"/>
                <a:ea typeface="+mn-ea"/>
                <a:cs typeface="Meiryo UI" pitchFamily="50" charset="-128"/>
              </a:rPr>
              <a:t>全員配信メール（</a:t>
            </a:r>
            <a:r>
              <a:rPr lang="en-US" altLang="ja-JP" sz="800" dirty="0" smtClean="0">
                <a:solidFill>
                  <a:srgbClr val="595959"/>
                </a:solidFill>
                <a:latin typeface="+mn-ea"/>
                <a:ea typeface="+mn-ea"/>
                <a:cs typeface="Meiryo UI" pitchFamily="50" charset="-128"/>
              </a:rPr>
              <a:t>HTML</a:t>
            </a:r>
            <a:r>
              <a:rPr lang="ja-JP" altLang="en-US" sz="800" dirty="0" smtClean="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TEXT</a:t>
            </a:r>
            <a:r>
              <a:rPr lang="ja-JP" altLang="en-US" sz="800" dirty="0" smtClean="0">
                <a:solidFill>
                  <a:srgbClr val="595959"/>
                </a:solidFill>
                <a:latin typeface="+mn-ea"/>
                <a:ea typeface="+mn-ea"/>
                <a:cs typeface="Meiryo UI" pitchFamily="50" charset="-128"/>
              </a:rPr>
              <a:t>）・ターゲットメール（</a:t>
            </a:r>
            <a:r>
              <a:rPr lang="en-US" altLang="ja-JP" sz="800" dirty="0" smtClean="0">
                <a:solidFill>
                  <a:srgbClr val="595959"/>
                </a:solidFill>
                <a:latin typeface="+mn-ea"/>
                <a:ea typeface="+mn-ea"/>
                <a:cs typeface="Meiryo UI" pitchFamily="50" charset="-128"/>
              </a:rPr>
              <a:t>TEXT</a:t>
            </a:r>
            <a:r>
              <a:rPr lang="ja-JP" altLang="en-US" sz="800" dirty="0" smtClean="0">
                <a:solidFill>
                  <a:srgbClr val="595959"/>
                </a:solidFill>
                <a:latin typeface="+mn-ea"/>
                <a:ea typeface="+mn-ea"/>
                <a:cs typeface="Meiryo UI" pitchFamily="50" charset="-128"/>
              </a:rPr>
              <a:t>）と合算</a:t>
            </a:r>
            <a:endParaRPr lang="ja-JP" altLang="en-US" sz="800" dirty="0">
              <a:solidFill>
                <a:srgbClr val="595959"/>
              </a:solidFill>
              <a:latin typeface="+mn-ea"/>
              <a:ea typeface="+mn-ea"/>
              <a:cs typeface="Meiryo UI" pitchFamily="50" charset="-128"/>
            </a:endParaRP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原稿</a:t>
            </a:r>
            <a:r>
              <a:rPr lang="ja-JP" altLang="en-US" sz="800" dirty="0">
                <a:solidFill>
                  <a:srgbClr val="595959"/>
                </a:solidFill>
                <a:latin typeface="+mn-ea"/>
                <a:ea typeface="+mn-ea"/>
                <a:cs typeface="Meiryo UI" pitchFamily="50" charset="-128"/>
              </a:rPr>
              <a:t>サイズ</a:t>
            </a:r>
          </a:p>
          <a:p>
            <a:pPr lvl="1" eaLnBrk="1" hangingPunct="1">
              <a:lnSpc>
                <a:spcPct val="120000"/>
              </a:lnSpc>
            </a:pPr>
            <a:r>
              <a:rPr lang="ja-JP" altLang="en-US" sz="800" dirty="0">
                <a:solidFill>
                  <a:schemeClr val="accent2"/>
                </a:solidFill>
                <a:latin typeface="+mn-ea"/>
                <a:ea typeface="+mn-ea"/>
                <a:cs typeface="Meiryo UI" pitchFamily="50" charset="-128"/>
              </a:rPr>
              <a:t>幅</a:t>
            </a:r>
            <a:r>
              <a:rPr lang="en-US" altLang="ja-JP" sz="800" dirty="0">
                <a:solidFill>
                  <a:schemeClr val="accent2"/>
                </a:solidFill>
                <a:latin typeface="+mn-ea"/>
                <a:ea typeface="+mn-ea"/>
                <a:cs typeface="Meiryo UI" pitchFamily="50" charset="-128"/>
              </a:rPr>
              <a:t>600pix</a:t>
            </a:r>
            <a:r>
              <a:rPr lang="ja-JP" altLang="en-US" sz="800" dirty="0">
                <a:solidFill>
                  <a:schemeClr val="accent2"/>
                </a:solidFill>
                <a:latin typeface="+mn-ea"/>
                <a:ea typeface="+mn-ea"/>
                <a:cs typeface="Meiryo UI" pitchFamily="50" charset="-128"/>
              </a:rPr>
              <a:t>（固定）　縦</a:t>
            </a:r>
            <a:r>
              <a:rPr lang="en-US" altLang="ja-JP" sz="800" dirty="0">
                <a:solidFill>
                  <a:schemeClr val="accent2"/>
                </a:solidFill>
                <a:latin typeface="+mn-ea"/>
                <a:ea typeface="+mn-ea"/>
                <a:cs typeface="Meiryo UI" pitchFamily="50" charset="-128"/>
              </a:rPr>
              <a:t>700pix</a:t>
            </a:r>
            <a:r>
              <a:rPr lang="ja-JP" altLang="en-US" sz="800" dirty="0">
                <a:solidFill>
                  <a:schemeClr val="accent2"/>
                </a:solidFill>
                <a:latin typeface="+mn-ea"/>
                <a:ea typeface="+mn-ea"/>
                <a:cs typeface="Meiryo UI" pitchFamily="50" charset="-128"/>
              </a:rPr>
              <a:t>以内　</a:t>
            </a:r>
            <a:r>
              <a:rPr lang="en-US" altLang="ja-JP" sz="800" dirty="0">
                <a:solidFill>
                  <a:schemeClr val="accent2"/>
                </a:solidFill>
                <a:latin typeface="+mn-ea"/>
                <a:ea typeface="+mn-ea"/>
                <a:cs typeface="Meiryo UI" pitchFamily="50" charset="-128"/>
              </a:rPr>
              <a:t>85KB</a:t>
            </a:r>
            <a:r>
              <a:rPr lang="ja-JP" altLang="en-US" sz="800" dirty="0">
                <a:solidFill>
                  <a:schemeClr val="accent2"/>
                </a:solidFill>
                <a:latin typeface="+mn-ea"/>
                <a:ea typeface="+mn-ea"/>
                <a:cs typeface="Meiryo UI" pitchFamily="50" charset="-128"/>
              </a:rPr>
              <a:t>以内（</a:t>
            </a:r>
            <a:r>
              <a:rPr lang="en-US" altLang="ja-JP" sz="800" dirty="0">
                <a:solidFill>
                  <a:schemeClr val="accent2"/>
                </a:solidFill>
                <a:latin typeface="+mn-ea"/>
                <a:ea typeface="+mn-ea"/>
                <a:cs typeface="Meiryo UI" pitchFamily="50" charset="-128"/>
              </a:rPr>
              <a:t>75KB</a:t>
            </a:r>
            <a:r>
              <a:rPr lang="ja-JP" altLang="en-US" sz="800" dirty="0">
                <a:solidFill>
                  <a:schemeClr val="accent2"/>
                </a:solidFill>
                <a:latin typeface="+mn-ea"/>
                <a:ea typeface="+mn-ea"/>
                <a:cs typeface="Meiryo UI" pitchFamily="50" charset="-128"/>
              </a:rPr>
              <a:t>推奨）</a:t>
            </a: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件名</a:t>
            </a:r>
            <a:endParaRPr lang="ja-JP" altLang="en-US" sz="800" dirty="0">
              <a:solidFill>
                <a:srgbClr val="595959"/>
              </a:solidFill>
              <a:latin typeface="+mn-ea"/>
              <a:ea typeface="+mn-ea"/>
              <a:cs typeface="Meiryo UI" pitchFamily="50" charset="-128"/>
            </a:endParaRPr>
          </a:p>
          <a:p>
            <a:pPr lvl="1" eaLnBrk="1" hangingPunct="1">
              <a:lnSpc>
                <a:spcPct val="120000"/>
              </a:lnSpc>
            </a:pPr>
            <a:r>
              <a:rPr lang="ja-JP" altLang="en-US" sz="800" dirty="0" smtClean="0">
                <a:solidFill>
                  <a:srgbClr val="595959"/>
                </a:solidFill>
                <a:latin typeface="+mn-ea"/>
                <a:ea typeface="+mn-ea"/>
                <a:cs typeface="Meiryo UI" pitchFamily="50" charset="-128"/>
              </a:rPr>
              <a:t>タイトルテキスト</a:t>
            </a:r>
            <a:r>
              <a:rPr lang="ja-JP" altLang="en-US" sz="800" dirty="0">
                <a:solidFill>
                  <a:srgbClr val="595959"/>
                </a:solidFill>
                <a:latin typeface="+mn-ea"/>
                <a:ea typeface="+mn-ea"/>
                <a:cs typeface="Meiryo UI" pitchFamily="50" charset="-128"/>
              </a:rPr>
              <a:t>＜＠ｃｏｓｍｅ＞</a:t>
            </a:r>
            <a:r>
              <a:rPr lang="en-US" altLang="ja-JP" sz="800" dirty="0">
                <a:solidFill>
                  <a:srgbClr val="595959"/>
                </a:solidFill>
                <a:latin typeface="+mn-ea"/>
                <a:ea typeface="+mn-ea"/>
                <a:cs typeface="Meiryo UI" pitchFamily="50" charset="-128"/>
              </a:rPr>
              <a:t>【PR】</a:t>
            </a:r>
          </a:p>
          <a:p>
            <a:pPr lvl="1" eaLnBrk="1" hangingPunct="1">
              <a:lnSpc>
                <a:spcPct val="120000"/>
              </a:lnSpc>
            </a:pPr>
            <a:r>
              <a:rPr lang="en-US" altLang="ja-JP" sz="800" dirty="0">
                <a:solidFill>
                  <a:srgbClr val="595959"/>
                </a:solidFill>
                <a:latin typeface="+mn-ea"/>
                <a:ea typeface="+mn-ea"/>
                <a:cs typeface="Meiryo UI" pitchFamily="50" charset="-128"/>
              </a:rPr>
              <a:t>※</a:t>
            </a:r>
            <a:r>
              <a:rPr lang="ja-JP" altLang="en-US" sz="800" dirty="0">
                <a:solidFill>
                  <a:srgbClr val="595959"/>
                </a:solidFill>
                <a:latin typeface="+mn-ea"/>
                <a:ea typeface="+mn-ea"/>
                <a:cs typeface="Meiryo UI" pitchFamily="50" charset="-128"/>
              </a:rPr>
              <a:t>タイトルテキストは全角</a:t>
            </a:r>
            <a:r>
              <a:rPr lang="en-US" altLang="ja-JP" sz="800" dirty="0">
                <a:solidFill>
                  <a:srgbClr val="595959"/>
                </a:solidFill>
                <a:latin typeface="+mn-ea"/>
                <a:ea typeface="+mn-ea"/>
                <a:cs typeface="Meiryo UI" pitchFamily="50" charset="-128"/>
              </a:rPr>
              <a:t>30</a:t>
            </a:r>
            <a:r>
              <a:rPr lang="ja-JP" altLang="en-US" sz="800" dirty="0">
                <a:solidFill>
                  <a:srgbClr val="595959"/>
                </a:solidFill>
                <a:latin typeface="+mn-ea"/>
                <a:ea typeface="+mn-ea"/>
                <a:cs typeface="Meiryo UI" pitchFamily="50" charset="-128"/>
              </a:rPr>
              <a:t>文字以内（＜＠ｃｏｓｍｅ</a:t>
            </a:r>
            <a:r>
              <a:rPr lang="ja-JP" altLang="en-US" sz="800" dirty="0" smtClean="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【PR】</a:t>
            </a:r>
            <a:r>
              <a:rPr lang="ja-JP" altLang="en-US" sz="800" dirty="0" smtClean="0">
                <a:solidFill>
                  <a:srgbClr val="595959"/>
                </a:solidFill>
                <a:latin typeface="+mn-ea"/>
                <a:ea typeface="+mn-ea"/>
                <a:cs typeface="Meiryo UI" pitchFamily="50" charset="-128"/>
              </a:rPr>
              <a:t>は定型</a:t>
            </a:r>
            <a:r>
              <a:rPr lang="ja-JP" altLang="en-US" sz="800" dirty="0">
                <a:solidFill>
                  <a:srgbClr val="595959"/>
                </a:solidFill>
                <a:latin typeface="+mn-ea"/>
                <a:ea typeface="+mn-ea"/>
                <a:cs typeface="Meiryo UI" pitchFamily="50" charset="-128"/>
              </a:rPr>
              <a:t>です。）</a:t>
            </a: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掲載料</a:t>
            </a:r>
            <a:endParaRPr lang="ja-JP" altLang="en-US" sz="800" dirty="0">
              <a:solidFill>
                <a:srgbClr val="595959"/>
              </a:solidFill>
              <a:latin typeface="+mn-ea"/>
              <a:ea typeface="+mn-ea"/>
              <a:cs typeface="Meiryo UI" pitchFamily="50" charset="-128"/>
            </a:endParaRPr>
          </a:p>
          <a:p>
            <a:pPr lvl="1" eaLnBrk="1" hangingPunct="1">
              <a:lnSpc>
                <a:spcPct val="120000"/>
              </a:lnSpc>
            </a:pPr>
            <a:r>
              <a:rPr lang="ja-JP" altLang="en-US" sz="800" dirty="0">
                <a:solidFill>
                  <a:srgbClr val="595959"/>
                </a:solidFill>
                <a:latin typeface="+mn-ea"/>
                <a:ea typeface="+mn-ea"/>
                <a:cs typeface="Meiryo UI" pitchFamily="50" charset="-128"/>
              </a:rPr>
              <a:t>デフォルト抽出　</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万通未満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30/</a:t>
            </a:r>
            <a:r>
              <a:rPr lang="ja-JP" altLang="en-US" sz="800" dirty="0" smtClean="0">
                <a:solidFill>
                  <a:srgbClr val="595959"/>
                </a:solidFill>
                <a:latin typeface="+mn-ea"/>
                <a:ea typeface="+mn-ea"/>
                <a:cs typeface="Meiryo UI" pitchFamily="50" charset="-128"/>
              </a:rPr>
              <a:t>通</a:t>
            </a:r>
            <a:r>
              <a:rPr lang="ja-JP" altLang="en-US" sz="800" dirty="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万通以上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25/</a:t>
            </a:r>
            <a:r>
              <a:rPr lang="ja-JP" altLang="en-US" sz="800" dirty="0">
                <a:solidFill>
                  <a:srgbClr val="595959"/>
                </a:solidFill>
                <a:latin typeface="+mn-ea"/>
                <a:ea typeface="+mn-ea"/>
                <a:cs typeface="Meiryo UI" pitchFamily="50" charset="-128"/>
              </a:rPr>
              <a:t>通</a:t>
            </a:r>
          </a:p>
          <a:p>
            <a:pPr lvl="1" eaLnBrk="1" hangingPunct="1">
              <a:lnSpc>
                <a:spcPct val="120000"/>
              </a:lnSpc>
            </a:pPr>
            <a:r>
              <a:rPr lang="ja-JP" altLang="en-US" sz="800" dirty="0">
                <a:solidFill>
                  <a:srgbClr val="595959"/>
                </a:solidFill>
                <a:latin typeface="+mn-ea"/>
                <a:ea typeface="+mn-ea"/>
                <a:cs typeface="Meiryo UI" pitchFamily="50" charset="-128"/>
              </a:rPr>
              <a:t>オプション抽出　</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万通未満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40/</a:t>
            </a:r>
            <a:r>
              <a:rPr lang="ja-JP" altLang="en-US" sz="800" dirty="0" smtClean="0">
                <a:solidFill>
                  <a:srgbClr val="595959"/>
                </a:solidFill>
                <a:latin typeface="+mn-ea"/>
                <a:ea typeface="+mn-ea"/>
                <a:cs typeface="Meiryo UI" pitchFamily="50" charset="-128"/>
              </a:rPr>
              <a:t>通</a:t>
            </a:r>
            <a:r>
              <a:rPr lang="ja-JP" altLang="en-US" sz="800" dirty="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万通以上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35/</a:t>
            </a:r>
            <a:r>
              <a:rPr lang="ja-JP" altLang="en-US" sz="800" dirty="0">
                <a:solidFill>
                  <a:srgbClr val="595959"/>
                </a:solidFill>
                <a:latin typeface="+mn-ea"/>
                <a:ea typeface="+mn-ea"/>
                <a:cs typeface="Meiryo UI" pitchFamily="50" charset="-128"/>
              </a:rPr>
              <a:t>通</a:t>
            </a:r>
          </a:p>
          <a:p>
            <a:pPr lvl="1" eaLnBrk="1" hangingPunct="1">
              <a:lnSpc>
                <a:spcPct val="120000"/>
              </a:lnSpc>
            </a:pPr>
            <a:r>
              <a:rPr lang="ja-JP" altLang="en-US" sz="800" dirty="0">
                <a:solidFill>
                  <a:srgbClr val="595959"/>
                </a:solidFill>
                <a:latin typeface="+mn-ea"/>
                <a:ea typeface="+mn-ea"/>
                <a:cs typeface="Meiryo UI" pitchFamily="50" charset="-128"/>
              </a:rPr>
              <a:t>スペシャルオプション抽出費　 別途</a:t>
            </a:r>
            <a:r>
              <a:rPr lang="ja-JP" altLang="en-US" sz="800" dirty="0" smtClean="0">
                <a:solidFill>
                  <a:srgbClr val="595959"/>
                </a:solidFill>
                <a:latin typeface="+mn-ea"/>
                <a:ea typeface="+mn-ea"/>
                <a:cs typeface="Meiryo UI" pitchFamily="50" charset="-128"/>
              </a:rPr>
              <a:t>御見積</a:t>
            </a:r>
            <a:endParaRPr lang="en-US" altLang="ja-JP" sz="800" dirty="0" smtClean="0">
              <a:solidFill>
                <a:srgbClr val="595959"/>
              </a:solidFill>
              <a:latin typeface="+mn-ea"/>
              <a:ea typeface="+mn-ea"/>
              <a:cs typeface="Meiryo UI" pitchFamily="50" charset="-128"/>
            </a:endParaRP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最低</a:t>
            </a:r>
            <a:r>
              <a:rPr lang="ja-JP" altLang="en-US" sz="800" dirty="0">
                <a:solidFill>
                  <a:srgbClr val="595959"/>
                </a:solidFill>
                <a:latin typeface="+mn-ea"/>
                <a:ea typeface="+mn-ea"/>
                <a:cs typeface="Meiryo UI" pitchFamily="50" charset="-128"/>
              </a:rPr>
              <a:t>配信料金　  ￥</a:t>
            </a:r>
            <a:r>
              <a:rPr lang="en-US" altLang="ja-JP" sz="800" dirty="0">
                <a:solidFill>
                  <a:srgbClr val="595959"/>
                </a:solidFill>
                <a:latin typeface="+mn-ea"/>
                <a:ea typeface="+mn-ea"/>
                <a:cs typeface="Meiryo UI" pitchFamily="50" charset="-128"/>
              </a:rPr>
              <a:t>200,000</a:t>
            </a: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スペシャルオプション</a:t>
            </a:r>
            <a:r>
              <a:rPr lang="ja-JP" altLang="en-US" sz="800" dirty="0">
                <a:solidFill>
                  <a:srgbClr val="595959"/>
                </a:solidFill>
                <a:latin typeface="+mn-ea"/>
                <a:ea typeface="+mn-ea"/>
                <a:cs typeface="Meiryo UI" pitchFamily="50" charset="-128"/>
              </a:rPr>
              <a:t>抽出費</a:t>
            </a:r>
            <a:r>
              <a:rPr lang="ja-JP" altLang="en-US" sz="800" dirty="0" smtClean="0">
                <a:solidFill>
                  <a:srgbClr val="595959"/>
                </a:solidFill>
                <a:latin typeface="+mn-ea"/>
                <a:ea typeface="+mn-ea"/>
                <a:cs typeface="Meiryo UI" pitchFamily="50" charset="-128"/>
              </a:rPr>
              <a:t>はオプション</a:t>
            </a:r>
            <a:r>
              <a:rPr lang="ja-JP" altLang="en-US" sz="800" dirty="0">
                <a:solidFill>
                  <a:srgbClr val="595959"/>
                </a:solidFill>
                <a:latin typeface="+mn-ea"/>
                <a:ea typeface="+mn-ea"/>
                <a:cs typeface="Meiryo UI" pitchFamily="50" charset="-128"/>
              </a:rPr>
              <a:t>抽出に追加して抽出費が発生</a:t>
            </a:r>
            <a:r>
              <a:rPr lang="ja-JP" altLang="en-US" sz="800" dirty="0" smtClean="0">
                <a:solidFill>
                  <a:srgbClr val="595959"/>
                </a:solidFill>
                <a:latin typeface="+mn-ea"/>
                <a:ea typeface="+mn-ea"/>
                <a:cs typeface="Meiryo UI" pitchFamily="50" charset="-128"/>
              </a:rPr>
              <a:t>致します</a:t>
            </a:r>
            <a:endParaRPr lang="en-US" altLang="ja-JP" sz="800" dirty="0" smtClean="0">
              <a:solidFill>
                <a:srgbClr val="595959"/>
              </a:solidFill>
              <a:latin typeface="+mn-ea"/>
              <a:ea typeface="+mn-ea"/>
              <a:cs typeface="Meiryo UI" pitchFamily="50" charset="-128"/>
            </a:endParaRP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抽出</a:t>
            </a:r>
            <a:r>
              <a:rPr lang="ja-JP" altLang="en-US" sz="800" dirty="0">
                <a:solidFill>
                  <a:srgbClr val="595959"/>
                </a:solidFill>
                <a:latin typeface="+mn-ea"/>
                <a:ea typeface="+mn-ea"/>
                <a:cs typeface="Meiryo UI" pitchFamily="50" charset="-128"/>
              </a:rPr>
              <a:t>条件数によりお見積もり致します。</a:t>
            </a: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抽出</a:t>
            </a:r>
            <a:r>
              <a:rPr lang="ja-JP" altLang="en-US" sz="800" dirty="0">
                <a:solidFill>
                  <a:srgbClr val="595959"/>
                </a:solidFill>
                <a:latin typeface="+mn-ea"/>
                <a:ea typeface="+mn-ea"/>
                <a:cs typeface="Meiryo UI" pitchFamily="50" charset="-128"/>
              </a:rPr>
              <a:t>条件</a:t>
            </a:r>
          </a:p>
          <a:p>
            <a:pPr lvl="1" eaLnBrk="1" hangingPunct="1">
              <a:lnSpc>
                <a:spcPct val="120000"/>
              </a:lnSpc>
            </a:pPr>
            <a:r>
              <a:rPr lang="ja-JP" altLang="en-US" sz="800" dirty="0">
                <a:solidFill>
                  <a:srgbClr val="595959"/>
                </a:solidFill>
                <a:latin typeface="+mn-ea"/>
                <a:ea typeface="+mn-ea"/>
                <a:cs typeface="Meiryo UI" pitchFamily="50" charset="-128"/>
              </a:rPr>
              <a:t>別ページ「ターゲットメール（抽出条件）」をご確認ください。</a:t>
            </a:r>
          </a:p>
        </p:txBody>
      </p:sp>
      <p:sp>
        <p:nvSpPr>
          <p:cNvPr id="17" name="Rectangle 16"/>
          <p:cNvSpPr>
            <a:spLocks noChangeArrowheads="1"/>
          </p:cNvSpPr>
          <p:nvPr/>
        </p:nvSpPr>
        <p:spPr bwMode="auto">
          <a:xfrm>
            <a:off x="6237288" y="1916116"/>
            <a:ext cx="2663825" cy="484188"/>
          </a:xfrm>
          <a:prstGeom prst="rect">
            <a:avLst/>
          </a:prstGeom>
          <a:solidFill>
            <a:schemeClr val="bg1"/>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b="1">
              <a:latin typeface="Meiryo UI" pitchFamily="50" charset="-128"/>
              <a:ea typeface="Meiryo UI" pitchFamily="50" charset="-128"/>
              <a:cs typeface="Meiryo UI" pitchFamily="50" charset="-128"/>
            </a:endParaRPr>
          </a:p>
        </p:txBody>
      </p:sp>
      <p:sp>
        <p:nvSpPr>
          <p:cNvPr id="18" name="Rectangle 18"/>
          <p:cNvSpPr>
            <a:spLocks noChangeArrowheads="1"/>
          </p:cNvSpPr>
          <p:nvPr/>
        </p:nvSpPr>
        <p:spPr bwMode="auto">
          <a:xfrm>
            <a:off x="7812088" y="2754316"/>
            <a:ext cx="1249362" cy="1228725"/>
          </a:xfrm>
          <a:prstGeom prst="rect">
            <a:avLst/>
          </a:prstGeom>
          <a:solidFill>
            <a:schemeClr val="bg1">
              <a:alpha val="72156"/>
            </a:schemeClr>
          </a:solidFill>
          <a:ln>
            <a:noFill/>
          </a:ln>
          <a:effectLst/>
          <a:extLst>
            <a:ext uri="{91240B29-F687-4F45-9708-019B960494DF}">
              <a14:hiddenLine xmlns:a14="http://schemas.microsoft.com/office/drawing/2010/main" w="9525">
                <a:solidFill>
                  <a:schemeClr val="bg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endParaRPr lang="ja-JP" altLang="en-US" b="1">
              <a:latin typeface="Meiryo UI" pitchFamily="50" charset="-128"/>
              <a:ea typeface="Meiryo UI" pitchFamily="50" charset="-128"/>
              <a:cs typeface="Meiryo UI" pitchFamily="50" charset="-128"/>
            </a:endParaRPr>
          </a:p>
        </p:txBody>
      </p:sp>
      <p:pic>
        <p:nvPicPr>
          <p:cNvPr id="21" name="Picture 1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67450" y="4638679"/>
            <a:ext cx="2654300" cy="121126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nvGrpSpPr>
          <p:cNvPr id="9" name="グループ化 8"/>
          <p:cNvGrpSpPr/>
          <p:nvPr/>
        </p:nvGrpSpPr>
        <p:grpSpPr>
          <a:xfrm>
            <a:off x="6005402" y="1554404"/>
            <a:ext cx="3103783" cy="4295537"/>
            <a:chOff x="5961063" y="1365254"/>
            <a:chExt cx="3268662" cy="4523724"/>
          </a:xfrm>
        </p:grpSpPr>
        <p:sp>
          <p:nvSpPr>
            <p:cNvPr id="20" name="正方形/長方形 19"/>
            <p:cNvSpPr/>
            <p:nvPr/>
          </p:nvSpPr>
          <p:spPr>
            <a:xfrm>
              <a:off x="5961063" y="1365254"/>
              <a:ext cx="3268661" cy="4523724"/>
            </a:xfrm>
            <a:prstGeom prst="rect">
              <a:avLst/>
            </a:prstGeom>
            <a:solidFill>
              <a:schemeClr val="bg1"/>
            </a:solidFill>
            <a:ln w="635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a:p>
          </p:txBody>
        </p:sp>
        <p:pic>
          <p:nvPicPr>
            <p:cNvPr id="19" name="Picture 21" descr="2010-10-14_103548"/>
            <p:cNvPicPr>
              <a:picLocks noChangeAspect="1" noChangeArrowheads="1"/>
            </p:cNvPicPr>
            <p:nvPr/>
          </p:nvPicPr>
          <p:blipFill>
            <a:blip r:embed="rId4">
              <a:extLst>
                <a:ext uri="{28A0092B-C50C-407E-A947-70E740481C1C}">
                  <a14:useLocalDpi xmlns:a14="http://schemas.microsoft.com/office/drawing/2010/main" val="0"/>
                </a:ext>
              </a:extLst>
            </a:blip>
            <a:srcRect r="-406" b="8722"/>
            <a:stretch>
              <a:fillRect/>
            </a:stretch>
          </p:blipFill>
          <p:spPr bwMode="auto">
            <a:xfrm>
              <a:off x="5961063" y="1727204"/>
              <a:ext cx="3268662" cy="2892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Picture 18"/>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3475" y="1403354"/>
              <a:ext cx="2713038" cy="376237"/>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grpSp>
      <p:sp>
        <p:nvSpPr>
          <p:cNvPr id="25" name="Text Box 14"/>
          <p:cNvSpPr txBox="1">
            <a:spLocks noChangeArrowheads="1"/>
          </p:cNvSpPr>
          <p:nvPr/>
        </p:nvSpPr>
        <p:spPr bwMode="auto">
          <a:xfrm>
            <a:off x="5955973" y="5901438"/>
            <a:ext cx="3200383" cy="388191"/>
          </a:xfrm>
          <a:prstGeom prst="roundRect">
            <a:avLst/>
          </a:prstGeom>
          <a:solidFill>
            <a:schemeClr val="bg1"/>
          </a:solidFill>
          <a:ln>
            <a:noFill/>
          </a:ln>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nSpc>
                <a:spcPct val="120000"/>
              </a:lnSpc>
            </a:pPr>
            <a:r>
              <a:rPr lang="en-US" altLang="ja-JP" sz="800" dirty="0">
                <a:solidFill>
                  <a:srgbClr val="FF5574"/>
                </a:solidFill>
                <a:latin typeface="+mn-ea"/>
                <a:ea typeface="+mn-ea"/>
                <a:cs typeface="Meiryo UI" pitchFamily="50" charset="-128"/>
              </a:rPr>
              <a:t>※1</a:t>
            </a:r>
            <a:r>
              <a:rPr lang="ja-JP" altLang="en-US" sz="800" dirty="0">
                <a:solidFill>
                  <a:srgbClr val="FF5574"/>
                </a:solidFill>
                <a:latin typeface="+mn-ea"/>
                <a:ea typeface="+mn-ea"/>
                <a:cs typeface="Meiryo UI" pitchFamily="50" charset="-128"/>
              </a:rPr>
              <a:t>ブランド独占形式のメールとなります。</a:t>
            </a:r>
          </a:p>
          <a:p>
            <a:pPr>
              <a:lnSpc>
                <a:spcPct val="90000"/>
              </a:lnSpc>
            </a:pPr>
            <a:r>
              <a:rPr lang="ja-JP" altLang="en-US" sz="800" dirty="0" smtClean="0">
                <a:solidFill>
                  <a:srgbClr val="FF5574"/>
                </a:solidFill>
                <a:latin typeface="+mn-ea"/>
                <a:ea typeface="+mn-ea"/>
                <a:cs typeface="Meiryo UI" pitchFamily="50" charset="-128"/>
              </a:rPr>
              <a:t>　</a:t>
            </a:r>
            <a:r>
              <a:rPr lang="en-US" altLang="ja-JP" sz="800" dirty="0" smtClean="0">
                <a:solidFill>
                  <a:srgbClr val="FF5574"/>
                </a:solidFill>
                <a:latin typeface="+mn-ea"/>
                <a:ea typeface="+mn-ea"/>
                <a:cs typeface="Meiryo UI" pitchFamily="50" charset="-128"/>
              </a:rPr>
              <a:t>1</a:t>
            </a:r>
            <a:r>
              <a:rPr lang="ja-JP" altLang="en-US" sz="800" dirty="0">
                <a:solidFill>
                  <a:srgbClr val="FF5574"/>
                </a:solidFill>
                <a:latin typeface="+mn-ea"/>
                <a:ea typeface="+mn-ea"/>
                <a:cs typeface="Meiryo UI" pitchFamily="50" charset="-128"/>
              </a:rPr>
              <a:t>回のメール配信</a:t>
            </a:r>
            <a:r>
              <a:rPr lang="ja-JP" altLang="en-US" sz="800" dirty="0" smtClean="0">
                <a:solidFill>
                  <a:srgbClr val="FF5574"/>
                </a:solidFill>
                <a:latin typeface="+mn-ea"/>
                <a:ea typeface="+mn-ea"/>
                <a:cs typeface="Meiryo UI" pitchFamily="50" charset="-128"/>
              </a:rPr>
              <a:t>で複数</a:t>
            </a:r>
            <a:r>
              <a:rPr lang="ja-JP" altLang="en-US" sz="800" dirty="0">
                <a:solidFill>
                  <a:srgbClr val="FF5574"/>
                </a:solidFill>
                <a:latin typeface="+mn-ea"/>
                <a:ea typeface="+mn-ea"/>
                <a:cs typeface="Meiryo UI" pitchFamily="50" charset="-128"/>
              </a:rPr>
              <a:t>ブランドのお取り扱いは</a:t>
            </a:r>
            <a:r>
              <a:rPr lang="ja-JP" altLang="en-US" sz="800" dirty="0" smtClean="0">
                <a:solidFill>
                  <a:srgbClr val="FF5574"/>
                </a:solidFill>
                <a:latin typeface="+mn-ea"/>
                <a:ea typeface="+mn-ea"/>
                <a:cs typeface="Meiryo UI" pitchFamily="50" charset="-128"/>
              </a:rPr>
              <a:t>致しかねます</a:t>
            </a:r>
            <a:endParaRPr lang="ja-JP" altLang="en-US" sz="800" dirty="0">
              <a:solidFill>
                <a:srgbClr val="FF5574"/>
              </a:solidFill>
              <a:latin typeface="+mn-ea"/>
              <a:ea typeface="+mn-ea"/>
              <a:cs typeface="Meiryo UI" pitchFamily="50" charset="-128"/>
            </a:endParaRPr>
          </a:p>
        </p:txBody>
      </p:sp>
      <p:pic>
        <p:nvPicPr>
          <p:cNvPr id="23" name="図 22"/>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spTree>
    <p:extLst>
      <p:ext uri="{BB962C8B-B14F-4D97-AF65-F5344CB8AC3E}">
        <p14:creationId xmlns:p14="http://schemas.microsoft.com/office/powerpoint/2010/main" val="3666304895"/>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＠ｃｏｓｍｅ通信　ショーケース</a:t>
            </a:r>
            <a:endParaRPr kumimoji="1"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48</a:t>
            </a:fld>
            <a:endParaRPr lang="ja-JP" altLang="en-US" dirty="0"/>
          </a:p>
        </p:txBody>
      </p:sp>
      <p:sp>
        <p:nvSpPr>
          <p:cNvPr id="5" name="テキスト プレースホルダー 4"/>
          <p:cNvSpPr>
            <a:spLocks noGrp="1"/>
          </p:cNvSpPr>
          <p:nvPr>
            <p:ph type="body" sz="quarter" idx="17"/>
          </p:nvPr>
        </p:nvSpPr>
        <p:spPr>
          <a:xfrm>
            <a:off x="331200" y="1084923"/>
            <a:ext cx="4508067" cy="1132155"/>
          </a:xfrm>
        </p:spPr>
        <p:txBody>
          <a:bodyPr/>
          <a:lstStyle/>
          <a:p>
            <a:pPr algn="ctr"/>
            <a:r>
              <a:rPr kumimoji="1" lang="ja-JP" altLang="en-US" dirty="0" smtClean="0">
                <a:solidFill>
                  <a:srgbClr val="FF5574"/>
                </a:solidFill>
              </a:rPr>
              <a:t>化粧品高関心層</a:t>
            </a:r>
            <a:r>
              <a:rPr kumimoji="1" lang="ja-JP" altLang="en-US" dirty="0" smtClean="0"/>
              <a:t>ターゲットの</a:t>
            </a:r>
          </a:p>
          <a:p>
            <a:pPr algn="ctr"/>
            <a:r>
              <a:rPr kumimoji="1" lang="ja-JP" altLang="en-US" dirty="0" smtClean="0"/>
              <a:t>高レスポンスメールマガジン広告！</a:t>
            </a:r>
          </a:p>
          <a:p>
            <a:pPr marL="72000" lvl="2" indent="-72000" algn="ctr"/>
            <a:r>
              <a:rPr kumimoji="1" lang="ja-JP" altLang="en-US" sz="900" dirty="0" smtClean="0">
                <a:solidFill>
                  <a:schemeClr val="tx1">
                    <a:lumMod val="65000"/>
                    <a:lumOff val="35000"/>
                  </a:schemeClr>
                </a:solidFill>
              </a:rPr>
              <a:t>＠ｃｏｓｍｅメンバーに向けて配信される</a:t>
            </a:r>
            <a:endParaRPr kumimoji="1" lang="en-US" altLang="ja-JP" sz="900" dirty="0" smtClean="0">
              <a:solidFill>
                <a:schemeClr val="tx1">
                  <a:lumMod val="65000"/>
                  <a:lumOff val="35000"/>
                </a:schemeClr>
              </a:solidFill>
            </a:endParaRPr>
          </a:p>
          <a:p>
            <a:pPr marL="0" lvl="2" indent="0" algn="ctr">
              <a:buNone/>
            </a:pPr>
            <a:r>
              <a:rPr kumimoji="1" lang="ja-JP" altLang="en-US" sz="900" dirty="0" smtClean="0">
                <a:solidFill>
                  <a:schemeClr val="tx1">
                    <a:lumMod val="65000"/>
                    <a:lumOff val="35000"/>
                  </a:schemeClr>
                </a:solidFill>
              </a:rPr>
              <a:t>・</a:t>
            </a:r>
            <a:r>
              <a:rPr kumimoji="1" lang="en-US" altLang="ja-JP" sz="900" dirty="0" smtClean="0">
                <a:solidFill>
                  <a:schemeClr val="tx1">
                    <a:lumMod val="65000"/>
                    <a:lumOff val="35000"/>
                  </a:schemeClr>
                </a:solidFill>
              </a:rPr>
              <a:t>『</a:t>
            </a:r>
            <a:r>
              <a:rPr kumimoji="1" lang="ja-JP" altLang="en-US" sz="900" dirty="0" smtClean="0">
                <a:solidFill>
                  <a:schemeClr val="tx1">
                    <a:lumMod val="65000"/>
                    <a:lumOff val="35000"/>
                  </a:schemeClr>
                </a:solidFill>
              </a:rPr>
              <a:t>＠ｃｏｓｍｅ通信</a:t>
            </a:r>
            <a:r>
              <a:rPr kumimoji="1" lang="en-US" altLang="ja-JP" sz="900" dirty="0" smtClean="0">
                <a:solidFill>
                  <a:schemeClr val="tx1">
                    <a:lumMod val="65000"/>
                    <a:lumOff val="35000"/>
                  </a:schemeClr>
                </a:solidFill>
              </a:rPr>
              <a:t>』</a:t>
            </a:r>
            <a:r>
              <a:rPr kumimoji="1" lang="ja-JP" altLang="en-US" sz="900" dirty="0" smtClean="0">
                <a:solidFill>
                  <a:schemeClr val="tx1">
                    <a:lumMod val="65000"/>
                    <a:lumOff val="35000"/>
                  </a:schemeClr>
                </a:solidFill>
              </a:rPr>
              <a:t>を活用したプッシュ型広告</a:t>
            </a:r>
            <a:endParaRPr kumimoji="1" lang="en-US" altLang="ja-JP" sz="900" dirty="0" smtClean="0">
              <a:solidFill>
                <a:schemeClr val="tx1">
                  <a:lumMod val="65000"/>
                  <a:lumOff val="35000"/>
                </a:schemeClr>
              </a:solidFill>
            </a:endParaRPr>
          </a:p>
          <a:p>
            <a:pPr marL="72000" lvl="2" indent="-72000" algn="ctr"/>
            <a:r>
              <a:rPr kumimoji="1" lang="ja-JP" altLang="en-US" sz="900" dirty="0" smtClean="0">
                <a:solidFill>
                  <a:srgbClr val="FF5574"/>
                </a:solidFill>
              </a:rPr>
              <a:t>化粧品に関心の高いユーザーに絞り込まれた高レスポンス広告</a:t>
            </a:r>
          </a:p>
        </p:txBody>
      </p:sp>
      <p:sp>
        <p:nvSpPr>
          <p:cNvPr id="10" name="テキスト プレースホルダー 9"/>
          <p:cNvSpPr>
            <a:spLocks noGrp="1"/>
          </p:cNvSpPr>
          <p:nvPr>
            <p:ph type="body" sz="quarter" idx="20"/>
          </p:nvPr>
        </p:nvSpPr>
        <p:spPr>
          <a:xfrm>
            <a:off x="5158451" y="1042988"/>
            <a:ext cx="4450687" cy="5319712"/>
          </a:xfrm>
          <a:ln>
            <a:noFill/>
          </a:ln>
        </p:spPr>
        <p:txBody>
          <a:bodyPr/>
          <a:lstStyle/>
          <a:p>
            <a:r>
              <a:rPr kumimoji="1" lang="en-US" altLang="ja-JP" dirty="0" smtClean="0"/>
              <a:t>【</a:t>
            </a:r>
            <a:r>
              <a:rPr kumimoji="1" lang="ja-JP" altLang="en-US" dirty="0" smtClean="0"/>
              <a:t>メール例</a:t>
            </a:r>
            <a:r>
              <a:rPr kumimoji="1" lang="en-US" altLang="ja-JP" dirty="0" smtClean="0"/>
              <a:t>】</a:t>
            </a:r>
            <a:endParaRPr kumimoji="1" lang="ja-JP" altLang="en-US" dirty="0"/>
          </a:p>
        </p:txBody>
      </p:sp>
      <p:graphicFrame>
        <p:nvGraphicFramePr>
          <p:cNvPr id="28" name="表 27"/>
          <p:cNvGraphicFramePr>
            <a:graphicFrameLocks noGrp="1"/>
          </p:cNvGraphicFramePr>
          <p:nvPr>
            <p:extLst>
              <p:ext uri="{D42A27DB-BD31-4B8C-83A1-F6EECF244321}">
                <p14:modId xmlns:p14="http://schemas.microsoft.com/office/powerpoint/2010/main" val="3077481060"/>
              </p:ext>
            </p:extLst>
          </p:nvPr>
        </p:nvGraphicFramePr>
        <p:xfrm>
          <a:off x="331200" y="2577600"/>
          <a:ext cx="4610100" cy="1530810"/>
        </p:xfrm>
        <a:graphic>
          <a:graphicData uri="http://schemas.openxmlformats.org/drawingml/2006/table">
            <a:tbl>
              <a:tblPr>
                <a:tableStyleId>{2D5ABB26-0587-4C30-8999-92F81FD0307C}</a:tableStyleId>
              </a:tblPr>
              <a:tblGrid>
                <a:gridCol w="970380"/>
                <a:gridCol w="3639720"/>
              </a:tblGrid>
              <a:tr h="153081">
                <a:tc>
                  <a:txBody>
                    <a:bodyPr/>
                    <a:lstStyle/>
                    <a:p>
                      <a:pPr algn="l" rtl="0" fontAlgn="ctr"/>
                      <a:r>
                        <a:rPr lang="ja-JP" altLang="en-US" sz="800" u="none" strike="noStrike" dirty="0">
                          <a:solidFill>
                            <a:schemeClr val="tx1">
                              <a:lumMod val="65000"/>
                              <a:lumOff val="35000"/>
                            </a:schemeClr>
                          </a:solidFill>
                          <a:effectLst/>
                          <a:latin typeface="+mn-ea"/>
                          <a:ea typeface="+mn-ea"/>
                        </a:rPr>
                        <a:t>配信数</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en-US" altLang="ja-JP" sz="800" u="none" strike="noStrike" dirty="0" smtClean="0">
                          <a:solidFill>
                            <a:schemeClr val="tx1">
                              <a:lumMod val="65000"/>
                              <a:lumOff val="35000"/>
                            </a:schemeClr>
                          </a:solidFill>
                          <a:effectLst/>
                          <a:latin typeface="+mn-ea"/>
                          <a:ea typeface="+mn-ea"/>
                        </a:rPr>
                        <a:t>400,000</a:t>
                      </a:r>
                      <a:r>
                        <a:rPr lang="ja-JP" altLang="en-US" sz="800" u="none" strike="noStrike" dirty="0">
                          <a:solidFill>
                            <a:schemeClr val="tx1">
                              <a:lumMod val="65000"/>
                              <a:lumOff val="35000"/>
                            </a:schemeClr>
                          </a:solidFill>
                          <a:effectLst/>
                          <a:latin typeface="+mn-ea"/>
                          <a:ea typeface="+mn-ea"/>
                        </a:rPr>
                        <a:t>通</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a:txBody>
                    <a:bodyPr/>
                    <a:lstStyle/>
                    <a:p>
                      <a:pPr algn="l" rtl="0" fontAlgn="ctr"/>
                      <a:r>
                        <a:rPr lang="ja-JP" altLang="en-US" sz="800" u="none" strike="noStrike">
                          <a:solidFill>
                            <a:schemeClr val="tx1">
                              <a:lumMod val="65000"/>
                              <a:lumOff val="35000"/>
                            </a:schemeClr>
                          </a:solidFill>
                          <a:effectLst/>
                          <a:latin typeface="+mn-ea"/>
                          <a:ea typeface="+mn-ea"/>
                        </a:rPr>
                        <a:t>配信期間</a:t>
                      </a:r>
                      <a:endParaRPr lang="ja-JP" altLang="en-US" sz="800" b="0" i="0" u="none" strike="noStrike">
                        <a:solidFill>
                          <a:schemeClr val="tx1">
                            <a:lumMod val="65000"/>
                            <a:lumOff val="35000"/>
                          </a:schemeClr>
                        </a:solidFill>
                        <a:effectLst/>
                        <a:latin typeface="+mn-ea"/>
                        <a:ea typeface="+mn-ea"/>
                      </a:endParaRPr>
                    </a:p>
                  </a:txBody>
                  <a:tcPr marL="6872" marR="6872" marT="6872" marB="0" anchor="ctr"/>
                </a:tc>
                <a:tc>
                  <a:txBody>
                    <a:bodyPr/>
                    <a:lstStyle/>
                    <a:p>
                      <a:pPr algn="l" fontAlgn="ctr"/>
                      <a:r>
                        <a:rPr lang="zh-TW" altLang="en-US" sz="800" u="none" strike="noStrike">
                          <a:solidFill>
                            <a:schemeClr val="tx1">
                              <a:lumMod val="65000"/>
                              <a:lumOff val="35000"/>
                            </a:schemeClr>
                          </a:solidFill>
                          <a:effectLst/>
                          <a:latin typeface="+mn-ea"/>
                          <a:ea typeface="+mn-ea"/>
                        </a:rPr>
                        <a:t>毎週木～金曜</a:t>
                      </a:r>
                      <a:endParaRPr lang="zh-TW" altLang="en-US" sz="800" b="0" i="0" u="none" strike="noStrike">
                        <a:solidFill>
                          <a:schemeClr val="tx1">
                            <a:lumMod val="65000"/>
                            <a:lumOff val="35000"/>
                          </a:schemeClr>
                        </a:solidFill>
                        <a:effectLst/>
                        <a:latin typeface="+mn-ea"/>
                        <a:ea typeface="+mn-ea"/>
                      </a:endParaRPr>
                    </a:p>
                  </a:txBody>
                  <a:tcPr marL="6872" marR="6872" marT="6872" marB="0" anchor="ctr"/>
                </a:tc>
              </a:tr>
              <a:tr h="153081">
                <a:tc>
                  <a:txBody>
                    <a:bodyPr/>
                    <a:lstStyle/>
                    <a:p>
                      <a:pPr algn="l" rtl="0" fontAlgn="ctr"/>
                      <a:r>
                        <a:rPr lang="ja-JP" altLang="en-US" sz="800" u="none" strike="noStrike">
                          <a:solidFill>
                            <a:schemeClr val="tx1">
                              <a:lumMod val="65000"/>
                              <a:lumOff val="35000"/>
                            </a:schemeClr>
                          </a:solidFill>
                          <a:effectLst/>
                          <a:latin typeface="+mn-ea"/>
                          <a:ea typeface="+mn-ea"/>
                        </a:rPr>
                        <a:t>枠数</a:t>
                      </a:r>
                      <a:endParaRPr lang="ja-JP" altLang="en-US" sz="800" b="0" i="0" u="none" strike="noStrike">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en-US" altLang="ja-JP" sz="800" u="none" strike="noStrike" dirty="0">
                          <a:solidFill>
                            <a:schemeClr val="tx1">
                              <a:lumMod val="65000"/>
                              <a:lumOff val="35000"/>
                            </a:schemeClr>
                          </a:solidFill>
                          <a:effectLst/>
                          <a:latin typeface="+mn-ea"/>
                          <a:ea typeface="+mn-ea"/>
                        </a:rPr>
                        <a:t>2</a:t>
                      </a:r>
                      <a:r>
                        <a:rPr lang="ja-JP" altLang="en-US" sz="800" u="none" strike="noStrike" dirty="0" smtClean="0">
                          <a:solidFill>
                            <a:schemeClr val="tx1">
                              <a:lumMod val="65000"/>
                              <a:lumOff val="35000"/>
                            </a:schemeClr>
                          </a:solidFill>
                          <a:effectLst/>
                          <a:latin typeface="+mn-ea"/>
                          <a:ea typeface="+mn-ea"/>
                        </a:rPr>
                        <a:t>枠（上下位置は上段より決定優先）</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入稿画像</a:t>
                      </a:r>
                      <a:r>
                        <a:rPr lang="en-US" altLang="ja-JP" sz="800" b="0" i="0" u="none" strike="noStrike" dirty="0" smtClean="0">
                          <a:solidFill>
                            <a:schemeClr val="tx1">
                              <a:lumMod val="65000"/>
                              <a:lumOff val="35000"/>
                            </a:schemeClr>
                          </a:solidFill>
                          <a:effectLst/>
                          <a:latin typeface="+mn-ea"/>
                          <a:ea typeface="+mn-ea"/>
                        </a:rPr>
                        <a:t>※1</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W182×H182px</a:t>
                      </a:r>
                      <a:r>
                        <a:rPr lang="ja-JP" altLang="en-US" sz="800" b="0" i="0" u="none" strike="noStrike" dirty="0" smtClean="0">
                          <a:solidFill>
                            <a:schemeClr val="tx1">
                              <a:lumMod val="65000"/>
                              <a:lumOff val="35000"/>
                            </a:schemeClr>
                          </a:solidFill>
                          <a:effectLst/>
                          <a:latin typeface="+mn-ea"/>
                          <a:ea typeface="+mn-ea"/>
                        </a:rPr>
                        <a:t>（</a:t>
                      </a:r>
                      <a:r>
                        <a:rPr lang="en-US" altLang="ja-JP" sz="800" b="0" i="0" u="none" strike="noStrike" dirty="0" smtClean="0">
                          <a:solidFill>
                            <a:schemeClr val="tx1">
                              <a:lumMod val="65000"/>
                              <a:lumOff val="35000"/>
                            </a:schemeClr>
                          </a:solidFill>
                          <a:effectLst/>
                          <a:latin typeface="+mn-ea"/>
                          <a:ea typeface="+mn-ea"/>
                        </a:rPr>
                        <a:t>JPG</a:t>
                      </a:r>
                      <a:r>
                        <a:rPr lang="ja-JP" altLang="en-US" sz="800" b="0" i="0" u="none" strike="noStrike" dirty="0" smtClean="0">
                          <a:solidFill>
                            <a:schemeClr val="tx1">
                              <a:lumMod val="65000"/>
                              <a:lumOff val="35000"/>
                            </a:schemeClr>
                          </a:solidFill>
                          <a:effectLst/>
                          <a:latin typeface="+mn-ea"/>
                          <a:ea typeface="+mn-ea"/>
                        </a:rPr>
                        <a:t>推奨）</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en-US" altLang="ja-JP" sz="800" b="0" i="0" u="none" strike="noStrike" dirty="0" smtClean="0">
                          <a:solidFill>
                            <a:schemeClr val="tx1">
                              <a:lumMod val="65000"/>
                              <a:lumOff val="35000"/>
                            </a:schemeClr>
                          </a:solidFill>
                          <a:effectLst/>
                          <a:latin typeface="+mn-ea"/>
                          <a:ea typeface="+mn-ea"/>
                        </a:rPr>
                        <a:t>50KB</a:t>
                      </a:r>
                      <a:r>
                        <a:rPr lang="ja-JP" altLang="en-US" sz="800" b="0" i="0" u="none" strike="noStrike" dirty="0" smtClean="0">
                          <a:solidFill>
                            <a:schemeClr val="tx1">
                              <a:lumMod val="65000"/>
                              <a:lumOff val="35000"/>
                            </a:schemeClr>
                          </a:solidFill>
                          <a:effectLst/>
                          <a:latin typeface="+mn-ea"/>
                          <a:ea typeface="+mn-ea"/>
                        </a:rPr>
                        <a:t>以内</a:t>
                      </a:r>
                    </a:p>
                  </a:txBody>
                  <a:tcPr marL="6872" marR="6872" marT="6872" marB="0" anchor="ctr"/>
                </a:tc>
              </a:tr>
              <a:tr h="153081">
                <a:tc>
                  <a:txBody>
                    <a:bodyPr/>
                    <a:lstStyle/>
                    <a:p>
                      <a:pPr algn="l" rtl="0" fontAlgn="ctr"/>
                      <a:r>
                        <a:rPr lang="ja-JP" altLang="en-US" sz="800" b="0" i="0" u="none" strike="noStrike" dirty="0" smtClean="0">
                          <a:solidFill>
                            <a:schemeClr val="tx1">
                              <a:lumMod val="65000"/>
                              <a:lumOff val="35000"/>
                            </a:schemeClr>
                          </a:solidFill>
                          <a:effectLst/>
                          <a:latin typeface="+mn-ea"/>
                          <a:ea typeface="+mn-ea"/>
                        </a:rPr>
                        <a:t>広告テキスト</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全角文字・半角英数字合計</a:t>
                      </a:r>
                      <a:r>
                        <a:rPr lang="en-US" altLang="ja-JP" sz="800" u="none" strike="noStrike" dirty="0" smtClean="0">
                          <a:solidFill>
                            <a:schemeClr val="tx1">
                              <a:lumMod val="65000"/>
                              <a:lumOff val="35000"/>
                            </a:schemeClr>
                          </a:solidFill>
                          <a:effectLst/>
                          <a:latin typeface="+mn-ea"/>
                          <a:ea typeface="+mn-ea"/>
                        </a:rPr>
                        <a:t>55</a:t>
                      </a:r>
                      <a:r>
                        <a:rPr lang="ja-JP" altLang="en-US" sz="800" u="none" strike="noStrike" dirty="0" smtClean="0">
                          <a:solidFill>
                            <a:schemeClr val="tx1">
                              <a:lumMod val="65000"/>
                              <a:lumOff val="35000"/>
                            </a:schemeClr>
                          </a:solidFill>
                          <a:effectLst/>
                          <a:latin typeface="+mn-ea"/>
                          <a:ea typeface="+mn-ea"/>
                        </a:rPr>
                        <a:t>文字以内（</a:t>
                      </a:r>
                      <a:r>
                        <a:rPr lang="en-US" altLang="ja-JP" sz="800" u="none" strike="noStrike" dirty="0" smtClean="0">
                          <a:solidFill>
                            <a:schemeClr val="tx1">
                              <a:lumMod val="65000"/>
                              <a:lumOff val="35000"/>
                            </a:schemeClr>
                          </a:solidFill>
                          <a:effectLst/>
                          <a:latin typeface="+mn-ea"/>
                          <a:ea typeface="+mn-ea"/>
                        </a:rPr>
                        <a:t>byte</a:t>
                      </a:r>
                      <a:r>
                        <a:rPr lang="ja-JP" altLang="en-US" sz="800" u="none" strike="noStrike" dirty="0" smtClean="0">
                          <a:solidFill>
                            <a:schemeClr val="tx1">
                              <a:lumMod val="65000"/>
                              <a:lumOff val="35000"/>
                            </a:schemeClr>
                          </a:solidFill>
                          <a:effectLst/>
                          <a:latin typeface="+mn-ea"/>
                          <a:ea typeface="+mn-ea"/>
                        </a:rPr>
                        <a:t>数は問わず）</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a:txBody>
                    <a:bodyPr/>
                    <a:lstStyle/>
                    <a:p>
                      <a:pPr algn="l" rtl="0" fontAlgn="ctr"/>
                      <a:r>
                        <a:rPr lang="ja-JP" altLang="en-US" sz="800" u="none" strike="noStrike" dirty="0">
                          <a:solidFill>
                            <a:schemeClr val="tx1">
                              <a:lumMod val="65000"/>
                              <a:lumOff val="35000"/>
                            </a:schemeClr>
                          </a:solidFill>
                          <a:effectLst/>
                          <a:latin typeface="+mn-ea"/>
                          <a:ea typeface="+mn-ea"/>
                        </a:rPr>
                        <a:t>掲載料</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a:txBody>
                    <a:bodyPr/>
                    <a:lstStyle/>
                    <a:p>
                      <a:pPr algn="l" rtl="0" fontAlgn="ctr"/>
                      <a:r>
                        <a:rPr lang="ja-JP" altLang="en-US" sz="800" u="none" strike="noStrike" dirty="0" smtClean="0">
                          <a:solidFill>
                            <a:schemeClr val="tx1">
                              <a:lumMod val="65000"/>
                              <a:lumOff val="35000"/>
                            </a:schemeClr>
                          </a:solidFill>
                          <a:effectLst/>
                          <a:latin typeface="+mn-ea"/>
                          <a:ea typeface="+mn-ea"/>
                        </a:rPr>
                        <a:t>￥</a:t>
                      </a:r>
                      <a:r>
                        <a:rPr lang="en-US" altLang="ja-JP" sz="800" u="none" strike="noStrike" dirty="0" smtClean="0">
                          <a:solidFill>
                            <a:schemeClr val="tx1">
                              <a:lumMod val="65000"/>
                              <a:lumOff val="35000"/>
                            </a:schemeClr>
                          </a:solidFill>
                          <a:effectLst/>
                          <a:latin typeface="+mn-ea"/>
                          <a:ea typeface="+mn-ea"/>
                        </a:rPr>
                        <a:t>400,000</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gridSpan="2">
                  <a:txBody>
                    <a:bodyPr/>
                    <a:lstStyle/>
                    <a:p>
                      <a:pPr algn="l" rtl="0" fontAlgn="ctr"/>
                      <a:r>
                        <a:rPr lang="en-US" altLang="ja-JP" sz="800" b="0" i="0" u="none" strike="noStrike" dirty="0" smtClean="0">
                          <a:solidFill>
                            <a:schemeClr val="tx1">
                              <a:lumMod val="65000"/>
                              <a:lumOff val="35000"/>
                            </a:schemeClr>
                          </a:solidFill>
                          <a:effectLst/>
                          <a:latin typeface="+mn-ea"/>
                          <a:ea typeface="+mn-ea"/>
                        </a:rPr>
                        <a:t>※1</a:t>
                      </a:r>
                      <a:r>
                        <a:rPr lang="ja-JP" altLang="en-US" sz="800" b="0" i="0" u="none" strike="noStrike" dirty="0" smtClean="0">
                          <a:solidFill>
                            <a:schemeClr val="tx1">
                              <a:lumMod val="65000"/>
                              <a:lumOff val="35000"/>
                            </a:schemeClr>
                          </a:solidFill>
                          <a:effectLst/>
                          <a:latin typeface="+mn-ea"/>
                          <a:ea typeface="+mn-ea"/>
                        </a:rPr>
                        <a:t>：スマートフォンでの閲覧を考慮し、視認性を維持した上で</a:t>
                      </a: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c hMerge="1">
                  <a:txBody>
                    <a:bodyPr/>
                    <a:lstStyle/>
                    <a:p>
                      <a:pPr algn="l" rtl="0" fontAlgn="ctr"/>
                      <a:endParaRPr lang="ja-JP" altLang="en-US" sz="800" b="0" i="0" u="none" strike="noStrike" dirty="0">
                        <a:solidFill>
                          <a:schemeClr val="tx1">
                            <a:lumMod val="65000"/>
                            <a:lumOff val="35000"/>
                          </a:schemeClr>
                        </a:solidFill>
                        <a:effectLst/>
                        <a:latin typeface="+mn-ea"/>
                        <a:ea typeface="+mn-ea"/>
                      </a:endParaRPr>
                    </a:p>
                  </a:txBody>
                  <a:tcPr marL="6872" marR="6872" marT="6872" marB="0" anchor="ctr"/>
                </a:tc>
              </a:tr>
              <a:tr h="153081">
                <a:tc gridSpan="2">
                  <a:txBody>
                    <a:bodyPr/>
                    <a:lstStyle/>
                    <a:p>
                      <a:pPr algn="l" rtl="0" fontAlgn="ctr"/>
                      <a:r>
                        <a:rPr lang="ja-JP" altLang="en-US" sz="800" b="0" i="0" u="none" strike="noStrike" dirty="0" smtClean="0">
                          <a:solidFill>
                            <a:schemeClr val="tx1">
                              <a:lumMod val="65000"/>
                              <a:lumOff val="35000"/>
                            </a:schemeClr>
                          </a:solidFill>
                          <a:effectLst/>
                          <a:latin typeface="+mn-ea"/>
                          <a:ea typeface="+mn-ea"/>
                        </a:rPr>
                        <a:t>　　　入稿画像に広告主名 または ブランド名を含めてください。</a:t>
                      </a:r>
                      <a:endParaRPr lang="en-US" altLang="ja-JP" sz="800" b="0" i="0" u="none" strike="noStrike" dirty="0" smtClean="0">
                        <a:solidFill>
                          <a:schemeClr val="tx1">
                            <a:lumMod val="65000"/>
                            <a:lumOff val="35000"/>
                          </a:schemeClr>
                        </a:solidFill>
                        <a:effectLst/>
                        <a:latin typeface="+mn-ea"/>
                        <a:ea typeface="+mn-ea"/>
                      </a:endParaRPr>
                    </a:p>
                  </a:txBody>
                  <a:tcPr marL="6872" marR="6872" marT="6872" marB="0" anchor="ctr"/>
                </a:tc>
                <a:tc hMerge="1">
                  <a:txBody>
                    <a:bodyPr/>
                    <a:lstStyle/>
                    <a:p>
                      <a:endParaRPr kumimoji="1" lang="ja-JP" altLang="en-US"/>
                    </a:p>
                  </a:txBody>
                  <a:tcPr/>
                </a:tc>
              </a:tr>
              <a:tr h="153081">
                <a:tc gridSpan="2">
                  <a:txBody>
                    <a:bodyPr/>
                    <a:lstStyle/>
                    <a:p>
                      <a:pPr algn="l" rtl="0" fontAlgn="ctr"/>
                      <a:r>
                        <a:rPr lang="en-US" altLang="ja-JP" sz="800" b="0" i="0" u="none" strike="noStrike" dirty="0" smtClean="0">
                          <a:solidFill>
                            <a:schemeClr val="tx1">
                              <a:lumMod val="65000"/>
                              <a:lumOff val="35000"/>
                            </a:schemeClr>
                          </a:solidFill>
                          <a:effectLst/>
                          <a:latin typeface="+mn-ea"/>
                          <a:ea typeface="+mn-ea"/>
                        </a:rPr>
                        <a:t>※2</a:t>
                      </a:r>
                      <a:r>
                        <a:rPr lang="ja-JP" altLang="en-US" sz="800" b="0" i="0" u="none" strike="noStrike" dirty="0" smtClean="0">
                          <a:solidFill>
                            <a:schemeClr val="tx1">
                              <a:lumMod val="65000"/>
                              <a:lumOff val="35000"/>
                            </a:schemeClr>
                          </a:solidFill>
                          <a:effectLst/>
                          <a:latin typeface="+mn-ea"/>
                          <a:ea typeface="+mn-ea"/>
                        </a:rPr>
                        <a:t>：広告文頭の「＜</a:t>
                      </a:r>
                      <a:r>
                        <a:rPr lang="en-US" altLang="ja-JP" sz="800" b="0" i="0" u="none" strike="noStrike" dirty="0" smtClean="0">
                          <a:solidFill>
                            <a:schemeClr val="tx1">
                              <a:lumMod val="65000"/>
                              <a:lumOff val="35000"/>
                            </a:schemeClr>
                          </a:solidFill>
                          <a:effectLst/>
                          <a:latin typeface="+mn-ea"/>
                          <a:ea typeface="+mn-ea"/>
                        </a:rPr>
                        <a:t>PR</a:t>
                      </a:r>
                      <a:r>
                        <a:rPr lang="ja-JP" altLang="en-US" sz="800" b="0" i="0" u="none" strike="noStrike" dirty="0" smtClean="0">
                          <a:solidFill>
                            <a:schemeClr val="tx1">
                              <a:lumMod val="65000"/>
                              <a:lumOff val="35000"/>
                            </a:schemeClr>
                          </a:solidFill>
                          <a:effectLst/>
                          <a:latin typeface="+mn-ea"/>
                          <a:ea typeface="+mn-ea"/>
                        </a:rPr>
                        <a:t>＞」文末の「詳しくはこちら→」は自動付加となります。</a:t>
                      </a:r>
                      <a:endParaRPr lang="en-US" altLang="ja-JP" sz="800" b="0" i="0" u="none" strike="noStrike" dirty="0" smtClean="0">
                        <a:solidFill>
                          <a:schemeClr val="tx1">
                            <a:lumMod val="65000"/>
                            <a:lumOff val="35000"/>
                          </a:schemeClr>
                        </a:solidFill>
                        <a:effectLst/>
                        <a:latin typeface="+mn-ea"/>
                        <a:ea typeface="+mn-ea"/>
                      </a:endParaRPr>
                    </a:p>
                  </a:txBody>
                  <a:tcPr marL="6872" marR="6872" marT="6872" marB="0" anchor="ctr"/>
                </a:tc>
                <a:tc hMerge="1">
                  <a:txBody>
                    <a:bodyPr/>
                    <a:lstStyle/>
                    <a:p>
                      <a:endParaRPr kumimoji="1" lang="ja-JP" altLang="en-US"/>
                    </a:p>
                  </a:txBody>
                  <a:tcPr/>
                </a:tc>
              </a:tr>
            </a:tbl>
          </a:graphicData>
        </a:graphic>
      </p:graphicFrame>
      <p:pic>
        <p:nvPicPr>
          <p:cNvPr id="18" name="図 1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tretch>
            <a:fillRect/>
          </a:stretch>
        </p:blipFill>
        <p:spPr bwMode="auto">
          <a:xfrm>
            <a:off x="5861282" y="1405804"/>
            <a:ext cx="3333285" cy="4952310"/>
          </a:xfrm>
          <a:prstGeom prst="rect">
            <a:avLst/>
          </a:prstGeom>
          <a:noFill/>
          <a:ln w="3175">
            <a:noFill/>
            <a:miter lim="800000"/>
            <a:headEnd/>
            <a:tailEnd/>
          </a:ln>
          <a:extLst>
            <a:ext uri="{909E8E84-426E-40DD-AFC4-6F175D3DCCD1}">
              <a14:hiddenFill xmlns:a14="http://schemas.microsoft.com/office/drawing/2010/main">
                <a:solidFill>
                  <a:schemeClr val="accent1"/>
                </a:solidFill>
              </a14:hiddenFill>
            </a:ext>
          </a:extLst>
        </p:spPr>
      </p:pic>
      <p:grpSp>
        <p:nvGrpSpPr>
          <p:cNvPr id="22" name="グループ化 47"/>
          <p:cNvGrpSpPr>
            <a:grpSpLocks/>
          </p:cNvGrpSpPr>
          <p:nvPr/>
        </p:nvGrpSpPr>
        <p:grpSpPr bwMode="auto">
          <a:xfrm>
            <a:off x="5596178" y="3305252"/>
            <a:ext cx="3863494" cy="306596"/>
            <a:chOff x="5621664" y="6552778"/>
            <a:chExt cx="1296130" cy="237502"/>
          </a:xfrm>
        </p:grpSpPr>
        <p:sp>
          <p:nvSpPr>
            <p:cNvPr id="23" name="フリーフォーム 22"/>
            <p:cNvSpPr/>
            <p:nvPr/>
          </p:nvSpPr>
          <p:spPr>
            <a:xfrm>
              <a:off x="5621664" y="6552778"/>
              <a:ext cx="1282949" cy="108856"/>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sp>
          <p:nvSpPr>
            <p:cNvPr id="24" name="フリーフォーム 23"/>
            <p:cNvSpPr/>
            <p:nvPr/>
          </p:nvSpPr>
          <p:spPr>
            <a:xfrm>
              <a:off x="5634845" y="6681426"/>
              <a:ext cx="1282949" cy="108854"/>
            </a:xfrm>
            <a:custGeom>
              <a:avLst/>
              <a:gdLst>
                <a:gd name="connsiteX0" fmla="*/ 0 w 1804416"/>
                <a:gd name="connsiteY0" fmla="*/ 219600 h 219600"/>
                <a:gd name="connsiteX1" fmla="*/ 414528 w 1804416"/>
                <a:gd name="connsiteY1" fmla="*/ 144 h 219600"/>
                <a:gd name="connsiteX2" fmla="*/ 865632 w 1804416"/>
                <a:gd name="connsiteY2" fmla="*/ 183024 h 219600"/>
                <a:gd name="connsiteX3" fmla="*/ 1353312 w 1804416"/>
                <a:gd name="connsiteY3" fmla="*/ 144 h 219600"/>
                <a:gd name="connsiteX4" fmla="*/ 1804416 w 1804416"/>
                <a:gd name="connsiteY4" fmla="*/ 207408 h 2196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04416" h="219600">
                  <a:moveTo>
                    <a:pt x="0" y="219600"/>
                  </a:moveTo>
                  <a:cubicBezTo>
                    <a:pt x="135128" y="112920"/>
                    <a:pt x="270256" y="6240"/>
                    <a:pt x="414528" y="144"/>
                  </a:cubicBezTo>
                  <a:cubicBezTo>
                    <a:pt x="558800" y="-5952"/>
                    <a:pt x="709168" y="183024"/>
                    <a:pt x="865632" y="183024"/>
                  </a:cubicBezTo>
                  <a:cubicBezTo>
                    <a:pt x="1022096" y="183024"/>
                    <a:pt x="1196848" y="-3920"/>
                    <a:pt x="1353312" y="144"/>
                  </a:cubicBezTo>
                  <a:cubicBezTo>
                    <a:pt x="1509776" y="4208"/>
                    <a:pt x="1672336" y="146448"/>
                    <a:pt x="1804416" y="207408"/>
                  </a:cubicBez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lumMod val="65000"/>
                    <a:lumOff val="35000"/>
                  </a:schemeClr>
                </a:solidFill>
                <a:latin typeface="+mn-ea"/>
                <a:cs typeface="Meiryo UI" panose="020B0604030504040204" pitchFamily="50" charset="-128"/>
              </a:endParaRPr>
            </a:p>
          </p:txBody>
        </p:sp>
      </p:grpSp>
      <p:sp>
        <p:nvSpPr>
          <p:cNvPr id="26" name="Rectangle 8"/>
          <p:cNvSpPr>
            <a:spLocks noChangeArrowheads="1"/>
          </p:cNvSpPr>
          <p:nvPr/>
        </p:nvSpPr>
        <p:spPr bwMode="auto">
          <a:xfrm>
            <a:off x="5800420" y="3524245"/>
            <a:ext cx="3467717" cy="944723"/>
          </a:xfrm>
          <a:prstGeom prst="roundRect">
            <a:avLst>
              <a:gd name="adj" fmla="val 11104"/>
            </a:avLst>
          </a:prstGeom>
          <a:solidFill>
            <a:schemeClr val="accent2">
              <a:alpha val="22000"/>
            </a:schemeClr>
          </a:solidFill>
          <a:ln w="38100">
            <a:prstDash val="dash"/>
            <a:headEnd/>
            <a:tailEnd/>
          </a:ln>
        </p:spPr>
        <p:style>
          <a:lnRef idx="2">
            <a:schemeClr val="accent2"/>
          </a:lnRef>
          <a:fillRef idx="1">
            <a:schemeClr val="lt1"/>
          </a:fillRef>
          <a:effectRef idx="0">
            <a:schemeClr val="accent2"/>
          </a:effectRef>
          <a:fontRef idx="minor">
            <a:schemeClr val="dk1"/>
          </a:fontRef>
        </p:style>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sp>
        <p:nvSpPr>
          <p:cNvPr id="15" name="Rectangle 8"/>
          <p:cNvSpPr>
            <a:spLocks noChangeArrowheads="1"/>
          </p:cNvSpPr>
          <p:nvPr/>
        </p:nvSpPr>
        <p:spPr bwMode="auto">
          <a:xfrm>
            <a:off x="5800420" y="4535671"/>
            <a:ext cx="3467717" cy="944723"/>
          </a:xfrm>
          <a:prstGeom prst="roundRect">
            <a:avLst>
              <a:gd name="adj" fmla="val 11104"/>
            </a:avLst>
          </a:prstGeom>
          <a:solidFill>
            <a:schemeClr val="accent2">
              <a:alpha val="22000"/>
            </a:schemeClr>
          </a:solidFill>
          <a:ln w="38100">
            <a:prstDash val="dash"/>
            <a:headEnd/>
            <a:tailEnd/>
          </a:ln>
        </p:spPr>
        <p:style>
          <a:lnRef idx="2">
            <a:schemeClr val="accent2"/>
          </a:lnRef>
          <a:fillRef idx="1">
            <a:schemeClr val="lt1"/>
          </a:fillRef>
          <a:effectRef idx="0">
            <a:schemeClr val="accent2"/>
          </a:effectRef>
          <a:fontRef idx="minor">
            <a:schemeClr val="dk1"/>
          </a:fontRef>
        </p:style>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endParaRPr lang="ja-JP" altLang="en-US" sz="1200">
              <a:solidFill>
                <a:srgbClr val="000000"/>
              </a:solidFill>
              <a:latin typeface="Meiryo UI" pitchFamily="50" charset="-128"/>
              <a:ea typeface="Meiryo UI" pitchFamily="50" charset="-128"/>
              <a:cs typeface="Meiryo UI" pitchFamily="50" charset="-128"/>
            </a:endParaRPr>
          </a:p>
        </p:txBody>
      </p:sp>
    </p:spTree>
    <p:extLst>
      <p:ext uri="{BB962C8B-B14F-4D97-AF65-F5344CB8AC3E}">
        <p14:creationId xmlns:p14="http://schemas.microsoft.com/office/powerpoint/2010/main" val="3984082231"/>
      </p:ext>
    </p:extLst>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ターゲットメール（</a:t>
            </a:r>
            <a:r>
              <a:rPr kumimoji="1" lang="en-US" altLang="ja-JP" dirty="0" smtClean="0"/>
              <a:t>TEXT</a:t>
            </a:r>
            <a:r>
              <a:rPr kumimoji="1" lang="ja-JP" altLang="en-US" dirty="0" smtClean="0"/>
              <a:t>）</a:t>
            </a:r>
            <a:endParaRPr kumimoji="1"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49</a:t>
            </a:fld>
            <a:endParaRPr lang="ja-JP" altLang="en-US" dirty="0"/>
          </a:p>
        </p:txBody>
      </p:sp>
      <p:sp>
        <p:nvSpPr>
          <p:cNvPr id="4" name="テキスト プレースホルダー 3"/>
          <p:cNvSpPr>
            <a:spLocks noGrp="1"/>
          </p:cNvSpPr>
          <p:nvPr>
            <p:ph type="body" sz="quarter" idx="17"/>
          </p:nvPr>
        </p:nvSpPr>
        <p:spPr>
          <a:xfrm>
            <a:off x="331200" y="1084923"/>
            <a:ext cx="4508067" cy="1132155"/>
          </a:xfrm>
        </p:spPr>
        <p:txBody>
          <a:bodyPr/>
          <a:lstStyle/>
          <a:p>
            <a:pPr algn="ctr"/>
            <a:r>
              <a:rPr kumimoji="1" lang="en-US" altLang="ja-JP" dirty="0" smtClean="0">
                <a:solidFill>
                  <a:srgbClr val="FF5574"/>
                </a:solidFill>
              </a:rPr>
              <a:t>&lt;</a:t>
            </a:r>
            <a:r>
              <a:rPr kumimoji="1" lang="ja-JP" altLang="en-US" dirty="0" smtClean="0">
                <a:solidFill>
                  <a:srgbClr val="FF5574"/>
                </a:solidFill>
              </a:rPr>
              <a:t>肌質</a:t>
            </a:r>
            <a:r>
              <a:rPr kumimoji="1" lang="en-US" altLang="ja-JP" dirty="0" smtClean="0">
                <a:solidFill>
                  <a:srgbClr val="FF5574"/>
                </a:solidFill>
              </a:rPr>
              <a:t>&gt;&lt;</a:t>
            </a:r>
            <a:r>
              <a:rPr kumimoji="1" lang="ja-JP" altLang="en-US" dirty="0" smtClean="0">
                <a:solidFill>
                  <a:srgbClr val="FF5574"/>
                </a:solidFill>
              </a:rPr>
              <a:t>髪質</a:t>
            </a:r>
            <a:r>
              <a:rPr kumimoji="1" lang="en-US" altLang="ja-JP" dirty="0" smtClean="0">
                <a:solidFill>
                  <a:srgbClr val="FF5574"/>
                </a:solidFill>
              </a:rPr>
              <a:t>&gt;</a:t>
            </a:r>
            <a:r>
              <a:rPr kumimoji="1" lang="ja-JP" altLang="en-US" dirty="0" smtClean="0"/>
              <a:t>や</a:t>
            </a:r>
            <a:r>
              <a:rPr kumimoji="1" lang="en-US" altLang="ja-JP" dirty="0" smtClean="0">
                <a:solidFill>
                  <a:srgbClr val="FF5574"/>
                </a:solidFill>
              </a:rPr>
              <a:t>&lt;</a:t>
            </a:r>
            <a:r>
              <a:rPr kumimoji="1" lang="ja-JP" altLang="en-US" dirty="0" smtClean="0">
                <a:solidFill>
                  <a:srgbClr val="FF5574"/>
                </a:solidFill>
              </a:rPr>
              <a:t>クチコミ履歴</a:t>
            </a:r>
            <a:r>
              <a:rPr kumimoji="1" lang="en-US" altLang="ja-JP" dirty="0" smtClean="0">
                <a:solidFill>
                  <a:srgbClr val="FF5574"/>
                </a:solidFill>
              </a:rPr>
              <a:t>&gt;</a:t>
            </a:r>
            <a:r>
              <a:rPr kumimoji="1" lang="ja-JP" altLang="en-US" dirty="0" smtClean="0"/>
              <a:t>による</a:t>
            </a:r>
            <a:endParaRPr kumimoji="1" lang="en-US" altLang="ja-JP" dirty="0" smtClean="0"/>
          </a:p>
          <a:p>
            <a:pPr algn="ctr"/>
            <a:r>
              <a:rPr kumimoji="1" lang="ja-JP" altLang="en-US" dirty="0" smtClean="0"/>
              <a:t>ターゲティングアプローチが可能！</a:t>
            </a:r>
            <a:endParaRPr kumimoji="1" lang="en-US" altLang="ja-JP" dirty="0" smtClean="0"/>
          </a:p>
          <a:p>
            <a:pPr marL="72000" lvl="1" indent="-72000" algn="ctr">
              <a:buFont typeface="Arial" panose="020B0604020202020204" pitchFamily="34" charset="0"/>
              <a:buChar char="•"/>
            </a:pPr>
            <a:r>
              <a:rPr kumimoji="1" lang="ja-JP" altLang="en-US" sz="800" dirty="0" smtClean="0">
                <a:solidFill>
                  <a:schemeClr val="tx1">
                    <a:lumMod val="65000"/>
                    <a:lumOff val="35000"/>
                  </a:schemeClr>
                </a:solidFill>
              </a:rPr>
              <a:t>「＠ｃｏｓｍｅからのお得なお知らせメール」受信を希望する</a:t>
            </a:r>
            <a:r>
              <a:rPr kumimoji="1" lang="en-US" altLang="ja-JP" sz="800" dirty="0" smtClean="0">
                <a:solidFill>
                  <a:schemeClr val="tx1">
                    <a:lumMod val="65000"/>
                    <a:lumOff val="35000"/>
                  </a:schemeClr>
                </a:solidFill>
              </a:rPr>
              <a:t/>
            </a:r>
            <a:br>
              <a:rPr kumimoji="1" lang="en-US" altLang="ja-JP" sz="800" dirty="0" smtClean="0">
                <a:solidFill>
                  <a:schemeClr val="tx1">
                    <a:lumMod val="65000"/>
                    <a:lumOff val="35000"/>
                  </a:schemeClr>
                </a:solidFill>
              </a:rPr>
            </a:br>
            <a:r>
              <a:rPr kumimoji="1" lang="ja-JP" altLang="en-US" sz="800" dirty="0" smtClean="0">
                <a:solidFill>
                  <a:srgbClr val="FF5574"/>
                </a:solidFill>
              </a:rPr>
              <a:t>情報収集意欲の高いユーザーに限定したアプローチ</a:t>
            </a:r>
          </a:p>
          <a:p>
            <a:pPr marL="72000" lvl="1" indent="-72000" algn="ctr">
              <a:buFont typeface="Arial" panose="020B0604020202020204" pitchFamily="34" charset="0"/>
              <a:buChar char="•"/>
            </a:pPr>
            <a:r>
              <a:rPr kumimoji="1" lang="en-US" altLang="ja-JP" sz="800" dirty="0" smtClean="0">
                <a:solidFill>
                  <a:schemeClr val="tx1">
                    <a:lumMod val="65000"/>
                    <a:lumOff val="35000"/>
                  </a:schemeClr>
                </a:solidFill>
              </a:rPr>
              <a:t>&lt;</a:t>
            </a:r>
            <a:r>
              <a:rPr kumimoji="1" lang="ja-JP" altLang="en-US" sz="800" dirty="0" smtClean="0">
                <a:solidFill>
                  <a:schemeClr val="tx1">
                    <a:lumMod val="65000"/>
                    <a:lumOff val="35000"/>
                  </a:schemeClr>
                </a:solidFill>
              </a:rPr>
              <a:t>年齢</a:t>
            </a:r>
            <a:r>
              <a:rPr kumimoji="1" lang="en-US" altLang="ja-JP" sz="800" dirty="0" smtClean="0">
                <a:solidFill>
                  <a:schemeClr val="tx1">
                    <a:lumMod val="65000"/>
                    <a:lumOff val="35000"/>
                  </a:schemeClr>
                </a:solidFill>
              </a:rPr>
              <a:t>&gt;&lt;</a:t>
            </a:r>
            <a:r>
              <a:rPr kumimoji="1" lang="ja-JP" altLang="en-US" sz="800" dirty="0" smtClean="0">
                <a:solidFill>
                  <a:schemeClr val="tx1">
                    <a:lumMod val="65000"/>
                    <a:lumOff val="35000"/>
                  </a:schemeClr>
                </a:solidFill>
              </a:rPr>
              <a:t>居住区域</a:t>
            </a:r>
            <a:r>
              <a:rPr kumimoji="1" lang="en-US" altLang="ja-JP" sz="800" dirty="0" smtClean="0">
                <a:solidFill>
                  <a:schemeClr val="tx1">
                    <a:lumMod val="65000"/>
                    <a:lumOff val="35000"/>
                  </a:schemeClr>
                </a:solidFill>
              </a:rPr>
              <a:t>&gt;&lt;</a:t>
            </a:r>
            <a:r>
              <a:rPr kumimoji="1" lang="ja-JP" altLang="en-US" sz="800" dirty="0" smtClean="0">
                <a:solidFill>
                  <a:schemeClr val="tx1">
                    <a:lumMod val="65000"/>
                    <a:lumOff val="35000"/>
                  </a:schemeClr>
                </a:solidFill>
              </a:rPr>
              <a:t>職業</a:t>
            </a:r>
            <a:r>
              <a:rPr kumimoji="1" lang="en-US" altLang="ja-JP" sz="800" dirty="0" smtClean="0">
                <a:solidFill>
                  <a:schemeClr val="tx1">
                    <a:lumMod val="65000"/>
                    <a:lumOff val="35000"/>
                  </a:schemeClr>
                </a:solidFill>
              </a:rPr>
              <a:t>&gt;</a:t>
            </a:r>
            <a:r>
              <a:rPr kumimoji="1" lang="ja-JP" altLang="en-US" sz="800" dirty="0" err="1" smtClean="0">
                <a:solidFill>
                  <a:schemeClr val="tx1">
                    <a:lumMod val="65000"/>
                    <a:lumOff val="35000"/>
                  </a:schemeClr>
                </a:solidFill>
              </a:rPr>
              <a:t>での絞</a:t>
            </a:r>
            <a:r>
              <a:rPr kumimoji="1" lang="ja-JP" altLang="en-US" sz="800" dirty="0" smtClean="0">
                <a:solidFill>
                  <a:schemeClr val="tx1">
                    <a:lumMod val="65000"/>
                    <a:lumOff val="35000"/>
                  </a:schemeClr>
                </a:solidFill>
              </a:rPr>
              <a:t>込みのほか</a:t>
            </a:r>
            <a:r>
              <a:rPr lang="en-US" altLang="ja-JP" sz="800" dirty="0">
                <a:solidFill>
                  <a:schemeClr val="tx1">
                    <a:lumMod val="65000"/>
                    <a:lumOff val="35000"/>
                  </a:schemeClr>
                </a:solidFill>
              </a:rPr>
              <a:t/>
            </a:r>
            <a:br>
              <a:rPr lang="en-US" altLang="ja-JP" sz="800" dirty="0">
                <a:solidFill>
                  <a:schemeClr val="tx1">
                    <a:lumMod val="65000"/>
                    <a:lumOff val="35000"/>
                  </a:schemeClr>
                </a:solidFill>
              </a:rPr>
            </a:br>
            <a:r>
              <a:rPr kumimoji="1" lang="en-US" altLang="ja-JP" sz="800" dirty="0" smtClean="0">
                <a:solidFill>
                  <a:srgbClr val="FF5574"/>
                </a:solidFill>
              </a:rPr>
              <a:t>&lt;</a:t>
            </a:r>
            <a:r>
              <a:rPr kumimoji="1" lang="ja-JP" altLang="en-US" sz="800" dirty="0" smtClean="0">
                <a:solidFill>
                  <a:srgbClr val="FF5574"/>
                </a:solidFill>
              </a:rPr>
              <a:t>肌質</a:t>
            </a:r>
            <a:r>
              <a:rPr kumimoji="1" lang="en-US" altLang="ja-JP" sz="800" dirty="0" smtClean="0">
                <a:solidFill>
                  <a:srgbClr val="FF5574"/>
                </a:solidFill>
              </a:rPr>
              <a:t>&gt;&lt;</a:t>
            </a:r>
            <a:r>
              <a:rPr kumimoji="1" lang="ja-JP" altLang="en-US" sz="800" dirty="0" smtClean="0">
                <a:solidFill>
                  <a:srgbClr val="FF5574"/>
                </a:solidFill>
              </a:rPr>
              <a:t>髪質</a:t>
            </a:r>
            <a:r>
              <a:rPr kumimoji="1" lang="en-US" altLang="ja-JP" sz="800" dirty="0" smtClean="0">
                <a:solidFill>
                  <a:srgbClr val="FF5574"/>
                </a:solidFill>
              </a:rPr>
              <a:t>&gt;</a:t>
            </a:r>
            <a:r>
              <a:rPr kumimoji="1" lang="ja-JP" altLang="en-US" sz="800" dirty="0" smtClean="0">
                <a:solidFill>
                  <a:srgbClr val="FF5574"/>
                </a:solidFill>
              </a:rPr>
              <a:t>や</a:t>
            </a:r>
            <a:r>
              <a:rPr kumimoji="1" lang="en-US" altLang="ja-JP" sz="800" dirty="0" smtClean="0">
                <a:solidFill>
                  <a:srgbClr val="FF5574"/>
                </a:solidFill>
              </a:rPr>
              <a:t>&lt;</a:t>
            </a:r>
            <a:r>
              <a:rPr kumimoji="1" lang="ja-JP" altLang="en-US" sz="800" dirty="0" smtClean="0">
                <a:solidFill>
                  <a:srgbClr val="FF5574"/>
                </a:solidFill>
              </a:rPr>
              <a:t>クチコミ履歴</a:t>
            </a:r>
            <a:r>
              <a:rPr kumimoji="1" lang="en-US" altLang="ja-JP" sz="800" dirty="0" smtClean="0">
                <a:solidFill>
                  <a:srgbClr val="FF5574"/>
                </a:solidFill>
              </a:rPr>
              <a:t>&gt;</a:t>
            </a:r>
            <a:r>
              <a:rPr kumimoji="1" lang="ja-JP" altLang="en-US" sz="800" dirty="0" err="1" smtClean="0">
                <a:solidFill>
                  <a:schemeClr val="tx1">
                    <a:lumMod val="65000"/>
                    <a:lumOff val="35000"/>
                  </a:schemeClr>
                </a:solidFill>
              </a:rPr>
              <a:t>での</a:t>
            </a:r>
            <a:r>
              <a:rPr kumimoji="1" lang="ja-JP" altLang="en-US" sz="800" dirty="0" smtClean="0">
                <a:solidFill>
                  <a:schemeClr val="tx1">
                    <a:lumMod val="65000"/>
                    <a:lumOff val="35000"/>
                  </a:schemeClr>
                </a:solidFill>
              </a:rPr>
              <a:t>ユーザーの絞込みが可能</a:t>
            </a:r>
          </a:p>
          <a:p>
            <a:pPr marL="72000" lvl="1" indent="-72000" algn="ctr">
              <a:buFont typeface="Arial" panose="020B0604020202020204" pitchFamily="34" charset="0"/>
              <a:buChar char="•"/>
            </a:pPr>
            <a:r>
              <a:rPr kumimoji="1" lang="ja-JP" altLang="en-US" sz="800" dirty="0" smtClean="0">
                <a:solidFill>
                  <a:schemeClr val="tx1">
                    <a:lumMod val="65000"/>
                    <a:lumOff val="35000"/>
                  </a:schemeClr>
                </a:solidFill>
              </a:rPr>
              <a:t> </a:t>
            </a:r>
            <a:r>
              <a:rPr lang="en-US" altLang="ja-JP" sz="800" dirty="0">
                <a:solidFill>
                  <a:srgbClr val="FF5574"/>
                </a:solidFill>
              </a:rPr>
              <a:t>1</a:t>
            </a:r>
            <a:r>
              <a:rPr kumimoji="1" lang="ja-JP" altLang="en-US" sz="800" dirty="0" smtClean="0">
                <a:solidFill>
                  <a:srgbClr val="FF5574"/>
                </a:solidFill>
              </a:rPr>
              <a:t>ブランド独占形式</a:t>
            </a:r>
            <a:r>
              <a:rPr kumimoji="1" lang="ja-JP" altLang="en-US" sz="800" dirty="0" smtClean="0">
                <a:solidFill>
                  <a:schemeClr val="tx1">
                    <a:lumMod val="65000"/>
                    <a:lumOff val="35000"/>
                  </a:schemeClr>
                </a:solidFill>
              </a:rPr>
              <a:t>のメール配信</a:t>
            </a:r>
          </a:p>
        </p:txBody>
      </p:sp>
      <p:sp>
        <p:nvSpPr>
          <p:cNvPr id="8" name="テキスト プレースホルダー 7"/>
          <p:cNvSpPr>
            <a:spLocks noGrp="1"/>
          </p:cNvSpPr>
          <p:nvPr>
            <p:ph type="body" sz="quarter" idx="19"/>
          </p:nvPr>
        </p:nvSpPr>
        <p:spPr/>
        <p:txBody>
          <a:bodyPr/>
          <a:lstStyle/>
          <a:p>
            <a:pPr lvl="0"/>
            <a:r>
              <a:rPr lang="ja-JP" altLang="en-US" dirty="0">
                <a:solidFill>
                  <a:prstClr val="black">
                    <a:lumMod val="65000"/>
                    <a:lumOff val="35000"/>
                  </a:prstClr>
                </a:solidFill>
              </a:rPr>
              <a:t>注意事項</a:t>
            </a:r>
          </a:p>
          <a:p>
            <a:pPr lvl="1"/>
            <a:r>
              <a:rPr lang="ja-JP" altLang="en-US" dirty="0">
                <a:solidFill>
                  <a:prstClr val="black">
                    <a:lumMod val="65000"/>
                    <a:lumOff val="35000"/>
                  </a:prstClr>
                </a:solidFill>
              </a:rPr>
              <a:t>配信対象はメールのオプトインユーザ全員となります。オプトアウトユーザは対象外です。</a:t>
            </a:r>
          </a:p>
        </p:txBody>
      </p:sp>
      <p:sp>
        <p:nvSpPr>
          <p:cNvPr id="5" name="テキスト プレースホルダー 4"/>
          <p:cNvSpPr>
            <a:spLocks noGrp="1"/>
          </p:cNvSpPr>
          <p:nvPr>
            <p:ph type="body" sz="quarter" idx="20"/>
          </p:nvPr>
        </p:nvSpPr>
        <p:spPr>
          <a:xfrm>
            <a:off x="5158451" y="1042988"/>
            <a:ext cx="4441428" cy="5319712"/>
          </a:xfrm>
        </p:spPr>
        <p:txBody>
          <a:bodyPr/>
          <a:lstStyle/>
          <a:p>
            <a:pPr>
              <a:lnSpc>
                <a:spcPct val="200000"/>
              </a:lnSpc>
            </a:pPr>
            <a:r>
              <a:rPr kumimoji="1" lang="en-US" altLang="ja-JP" dirty="0" smtClean="0"/>
              <a:t>【</a:t>
            </a:r>
            <a:r>
              <a:rPr kumimoji="1" lang="ja-JP" altLang="en-US" dirty="0" smtClean="0"/>
              <a:t>メール例</a:t>
            </a:r>
            <a:r>
              <a:rPr kumimoji="1" lang="en-US" altLang="ja-JP" dirty="0" smtClean="0"/>
              <a:t>】</a:t>
            </a:r>
            <a:endParaRPr kumimoji="1" lang="ja-JP" altLang="en-US" dirty="0"/>
          </a:p>
        </p:txBody>
      </p:sp>
      <p:sp>
        <p:nvSpPr>
          <p:cNvPr id="7" name="Text Box 4"/>
          <p:cNvSpPr txBox="1">
            <a:spLocks noChangeArrowheads="1"/>
          </p:cNvSpPr>
          <p:nvPr/>
        </p:nvSpPr>
        <p:spPr bwMode="auto">
          <a:xfrm>
            <a:off x="331200" y="2577600"/>
            <a:ext cx="4622400" cy="289925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配信</a:t>
            </a:r>
            <a:r>
              <a:rPr lang="ja-JP" altLang="en-US" sz="800" dirty="0">
                <a:solidFill>
                  <a:srgbClr val="595959"/>
                </a:solidFill>
                <a:latin typeface="+mn-ea"/>
                <a:ea typeface="+mn-ea"/>
                <a:cs typeface="Meiryo UI" pitchFamily="50" charset="-128"/>
              </a:rPr>
              <a:t>可能会員数　</a:t>
            </a:r>
          </a:p>
          <a:p>
            <a:pPr lvl="1" eaLnBrk="1" hangingPunct="1">
              <a:lnSpc>
                <a:spcPct val="120000"/>
              </a:lnSpc>
            </a:pPr>
            <a:r>
              <a:rPr lang="en-US" altLang="ja-JP" sz="800" dirty="0" smtClean="0">
                <a:solidFill>
                  <a:srgbClr val="595959"/>
                </a:solidFill>
                <a:latin typeface="+mn-ea"/>
                <a:ea typeface="+mn-ea"/>
                <a:cs typeface="Meiryo UI" pitchFamily="50" charset="-128"/>
              </a:rPr>
              <a:t>400,000</a:t>
            </a:r>
            <a:r>
              <a:rPr lang="ja-JP" altLang="en-US" sz="800" dirty="0" smtClean="0">
                <a:solidFill>
                  <a:srgbClr val="595959"/>
                </a:solidFill>
                <a:latin typeface="+mn-ea"/>
                <a:ea typeface="+mn-ea"/>
                <a:cs typeface="Meiryo UI" pitchFamily="50" charset="-128"/>
              </a:rPr>
              <a:t>名</a:t>
            </a:r>
            <a:endParaRPr lang="en-US" altLang="ja-JP" sz="800" dirty="0" smtClean="0">
              <a:solidFill>
                <a:srgbClr val="595959"/>
              </a:solidFill>
              <a:latin typeface="+mn-ea"/>
              <a:ea typeface="+mn-ea"/>
              <a:cs typeface="Meiryo UI" pitchFamily="50" charset="-128"/>
            </a:endParaRP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配信</a:t>
            </a:r>
            <a:r>
              <a:rPr lang="ja-JP" altLang="en-US" sz="800" dirty="0">
                <a:solidFill>
                  <a:srgbClr val="595959"/>
                </a:solidFill>
                <a:latin typeface="+mn-ea"/>
                <a:ea typeface="+mn-ea"/>
                <a:cs typeface="Meiryo UI" pitchFamily="50" charset="-128"/>
              </a:rPr>
              <a:t>日</a:t>
            </a:r>
          </a:p>
          <a:p>
            <a:pPr lvl="1" eaLnBrk="1" hangingPunct="1">
              <a:lnSpc>
                <a:spcPct val="120000"/>
              </a:lnSpc>
            </a:pPr>
            <a:r>
              <a:rPr lang="en-US" altLang="ja-JP" sz="800" dirty="0" smtClean="0">
                <a:solidFill>
                  <a:srgbClr val="595959"/>
                </a:solidFill>
                <a:latin typeface="+mn-ea"/>
                <a:ea typeface="+mn-ea"/>
                <a:cs typeface="Meiryo UI" pitchFamily="50" charset="-128"/>
              </a:rPr>
              <a:t>1</a:t>
            </a:r>
            <a:r>
              <a:rPr lang="ja-JP" altLang="en-US" sz="800" dirty="0" smtClean="0">
                <a:solidFill>
                  <a:srgbClr val="595959"/>
                </a:solidFill>
                <a:latin typeface="+mn-ea"/>
                <a:ea typeface="+mn-ea"/>
                <a:cs typeface="Meiryo UI" pitchFamily="50" charset="-128"/>
              </a:rPr>
              <a:t>ユーザーに</a:t>
            </a:r>
            <a:r>
              <a:rPr lang="ja-JP" altLang="en-US" sz="800" dirty="0">
                <a:solidFill>
                  <a:srgbClr val="595959"/>
                </a:solidFill>
                <a:latin typeface="+mn-ea"/>
                <a:ea typeface="+mn-ea"/>
                <a:cs typeface="Meiryo UI" pitchFamily="50" charset="-128"/>
              </a:rPr>
              <a:t>対し、週</a:t>
            </a:r>
            <a:r>
              <a:rPr lang="en-US" altLang="ja-JP" sz="800" dirty="0">
                <a:solidFill>
                  <a:srgbClr val="595959"/>
                </a:solidFill>
                <a:latin typeface="+mn-ea"/>
                <a:ea typeface="+mn-ea"/>
                <a:cs typeface="Meiryo UI" pitchFamily="50" charset="-128"/>
              </a:rPr>
              <a:t>1</a:t>
            </a:r>
            <a:r>
              <a:rPr lang="ja-JP" altLang="en-US" sz="800" dirty="0">
                <a:solidFill>
                  <a:srgbClr val="595959"/>
                </a:solidFill>
                <a:latin typeface="+mn-ea"/>
                <a:ea typeface="+mn-ea"/>
                <a:cs typeface="Meiryo UI" pitchFamily="50" charset="-128"/>
              </a:rPr>
              <a:t>回（土日祝日を除く営業日</a:t>
            </a:r>
            <a:r>
              <a:rPr lang="ja-JP" altLang="en-US" sz="800" dirty="0" smtClean="0">
                <a:solidFill>
                  <a:srgbClr val="595959"/>
                </a:solidFill>
                <a:latin typeface="+mn-ea"/>
                <a:ea typeface="+mn-ea"/>
                <a:cs typeface="Meiryo UI" pitchFamily="50" charset="-128"/>
              </a:rPr>
              <a:t>）</a:t>
            </a:r>
            <a:endParaRPr lang="en-US" altLang="ja-JP" sz="800" dirty="0" smtClean="0">
              <a:solidFill>
                <a:srgbClr val="595959"/>
              </a:solidFill>
              <a:latin typeface="+mn-ea"/>
              <a:ea typeface="+mn-ea"/>
              <a:cs typeface="Meiryo UI" pitchFamily="50" charset="-128"/>
            </a:endParaRPr>
          </a:p>
          <a:p>
            <a:pPr lvl="1" eaLnBrk="1" hangingPunct="1">
              <a:lnSpc>
                <a:spcPct val="120000"/>
              </a:lnSpc>
            </a:pPr>
            <a:r>
              <a:rPr lang="en-US" altLang="ja-JP" sz="800" dirty="0">
                <a:solidFill>
                  <a:srgbClr val="595959"/>
                </a:solidFill>
                <a:latin typeface="+mn-ea"/>
                <a:ea typeface="+mn-ea"/>
                <a:cs typeface="Meiryo UI" pitchFamily="50" charset="-128"/>
              </a:rPr>
              <a:t>※</a:t>
            </a:r>
            <a:r>
              <a:rPr lang="ja-JP" altLang="en-US" sz="800" dirty="0">
                <a:solidFill>
                  <a:srgbClr val="595959"/>
                </a:solidFill>
                <a:latin typeface="+mn-ea"/>
                <a:ea typeface="+mn-ea"/>
                <a:cs typeface="Meiryo UI" pitchFamily="50" charset="-128"/>
              </a:rPr>
              <a:t>全員配信メール（</a:t>
            </a:r>
            <a:r>
              <a:rPr lang="en-US" altLang="ja-JP" sz="800" dirty="0">
                <a:solidFill>
                  <a:srgbClr val="595959"/>
                </a:solidFill>
                <a:latin typeface="+mn-ea"/>
                <a:ea typeface="+mn-ea"/>
                <a:cs typeface="Meiryo UI" pitchFamily="50" charset="-128"/>
              </a:rPr>
              <a:t>HTML</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TEXT</a:t>
            </a:r>
            <a:r>
              <a:rPr lang="ja-JP" altLang="en-US" sz="800" dirty="0">
                <a:solidFill>
                  <a:srgbClr val="595959"/>
                </a:solidFill>
                <a:latin typeface="+mn-ea"/>
                <a:ea typeface="+mn-ea"/>
                <a:cs typeface="Meiryo UI" pitchFamily="50" charset="-128"/>
              </a:rPr>
              <a:t>）・ターゲットメール</a:t>
            </a:r>
            <a:r>
              <a:rPr lang="ja-JP" altLang="en-US" sz="800" dirty="0" smtClean="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HTML</a:t>
            </a:r>
            <a:r>
              <a:rPr lang="ja-JP" altLang="en-US" sz="800" dirty="0" smtClean="0">
                <a:solidFill>
                  <a:srgbClr val="595959"/>
                </a:solidFill>
                <a:latin typeface="+mn-ea"/>
                <a:ea typeface="+mn-ea"/>
                <a:cs typeface="Meiryo UI" pitchFamily="50" charset="-128"/>
              </a:rPr>
              <a:t>）</a:t>
            </a:r>
            <a:r>
              <a:rPr lang="ja-JP" altLang="en-US" sz="800" dirty="0">
                <a:solidFill>
                  <a:srgbClr val="595959"/>
                </a:solidFill>
                <a:latin typeface="+mn-ea"/>
                <a:ea typeface="+mn-ea"/>
                <a:cs typeface="Meiryo UI" pitchFamily="50" charset="-128"/>
              </a:rPr>
              <a:t>と</a:t>
            </a:r>
            <a:r>
              <a:rPr lang="ja-JP" altLang="en-US" sz="800" dirty="0" smtClean="0">
                <a:solidFill>
                  <a:srgbClr val="595959"/>
                </a:solidFill>
                <a:latin typeface="+mn-ea"/>
                <a:ea typeface="+mn-ea"/>
                <a:cs typeface="Meiryo UI" pitchFamily="50" charset="-128"/>
              </a:rPr>
              <a:t>合算</a:t>
            </a:r>
            <a:endParaRPr lang="en-US" altLang="ja-JP" sz="800" dirty="0" smtClean="0">
              <a:solidFill>
                <a:srgbClr val="595959"/>
              </a:solidFill>
              <a:latin typeface="+mn-ea"/>
              <a:ea typeface="+mn-ea"/>
              <a:cs typeface="Meiryo UI" pitchFamily="50" charset="-128"/>
            </a:endParaRP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原稿</a:t>
            </a:r>
            <a:r>
              <a:rPr lang="ja-JP" altLang="en-US" sz="800" dirty="0">
                <a:solidFill>
                  <a:srgbClr val="595959"/>
                </a:solidFill>
                <a:latin typeface="+mn-ea"/>
                <a:ea typeface="+mn-ea"/>
                <a:cs typeface="Meiryo UI" pitchFamily="50" charset="-128"/>
              </a:rPr>
              <a:t>サイズ</a:t>
            </a:r>
          </a:p>
          <a:p>
            <a:pPr lvl="1" eaLnBrk="1" hangingPunct="1">
              <a:lnSpc>
                <a:spcPct val="120000"/>
              </a:lnSpc>
            </a:pPr>
            <a:r>
              <a:rPr lang="en-US" altLang="ja-JP" sz="800" dirty="0">
                <a:solidFill>
                  <a:srgbClr val="595959"/>
                </a:solidFill>
                <a:latin typeface="+mn-ea"/>
                <a:ea typeface="+mn-ea"/>
                <a:cs typeface="Meiryo UI" pitchFamily="50" charset="-128"/>
              </a:rPr>
              <a:t>36</a:t>
            </a:r>
            <a:r>
              <a:rPr lang="ja-JP" altLang="en-US" sz="800" dirty="0">
                <a:solidFill>
                  <a:srgbClr val="595959"/>
                </a:solidFill>
                <a:latin typeface="+mn-ea"/>
                <a:ea typeface="+mn-ea"/>
                <a:cs typeface="Meiryo UI" pitchFamily="50" charset="-128"/>
              </a:rPr>
              <a:t>文字</a:t>
            </a:r>
            <a:r>
              <a:rPr lang="en-US" altLang="ja-JP" sz="800" dirty="0">
                <a:solidFill>
                  <a:srgbClr val="595959"/>
                </a:solidFill>
                <a:latin typeface="+mn-ea"/>
                <a:ea typeface="+mn-ea"/>
                <a:cs typeface="Meiryo UI" pitchFamily="50" charset="-128"/>
              </a:rPr>
              <a:t>×170</a:t>
            </a:r>
            <a:r>
              <a:rPr lang="ja-JP" altLang="en-US" sz="800" dirty="0" smtClean="0">
                <a:solidFill>
                  <a:srgbClr val="595959"/>
                </a:solidFill>
                <a:latin typeface="+mn-ea"/>
                <a:ea typeface="+mn-ea"/>
                <a:cs typeface="Meiryo UI" pitchFamily="50" charset="-128"/>
              </a:rPr>
              <a:t>行前後</a:t>
            </a:r>
            <a:endParaRPr lang="en-US" altLang="ja-JP" sz="800" dirty="0" smtClean="0">
              <a:solidFill>
                <a:srgbClr val="595959"/>
              </a:solidFill>
              <a:latin typeface="+mn-ea"/>
              <a:ea typeface="+mn-ea"/>
              <a:cs typeface="Meiryo UI" pitchFamily="50" charset="-128"/>
            </a:endParaRP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件名</a:t>
            </a:r>
            <a:endParaRPr lang="ja-JP" altLang="en-US" sz="800" dirty="0">
              <a:solidFill>
                <a:srgbClr val="595959"/>
              </a:solidFill>
              <a:latin typeface="+mn-ea"/>
              <a:ea typeface="+mn-ea"/>
              <a:cs typeface="Meiryo UI" pitchFamily="50" charset="-128"/>
            </a:endParaRPr>
          </a:p>
          <a:p>
            <a:pPr lvl="1" eaLnBrk="1" hangingPunct="1">
              <a:lnSpc>
                <a:spcPct val="120000"/>
              </a:lnSpc>
            </a:pPr>
            <a:r>
              <a:rPr lang="ja-JP" altLang="en-US" sz="800" dirty="0">
                <a:solidFill>
                  <a:srgbClr val="595959"/>
                </a:solidFill>
                <a:latin typeface="+mn-ea"/>
                <a:ea typeface="+mn-ea"/>
                <a:cs typeface="Meiryo UI" pitchFamily="50" charset="-128"/>
              </a:rPr>
              <a:t>＠ｃｏｓｍｅ＜タイトルテキスト＞</a:t>
            </a:r>
            <a:r>
              <a:rPr lang="en-US" altLang="ja-JP" sz="800" dirty="0">
                <a:solidFill>
                  <a:srgbClr val="595959"/>
                </a:solidFill>
                <a:latin typeface="+mn-ea"/>
                <a:ea typeface="+mn-ea"/>
                <a:cs typeface="Meiryo UI" pitchFamily="50" charset="-128"/>
              </a:rPr>
              <a:t>【PR】</a:t>
            </a:r>
          </a:p>
          <a:p>
            <a:pPr lvl="1" eaLnBrk="1" hangingPunct="1">
              <a:lnSpc>
                <a:spcPct val="120000"/>
              </a:lnSpc>
            </a:pPr>
            <a:r>
              <a:rPr lang="en-US" altLang="ja-JP" sz="800" dirty="0">
                <a:solidFill>
                  <a:srgbClr val="595959"/>
                </a:solidFill>
                <a:latin typeface="+mn-ea"/>
                <a:ea typeface="+mn-ea"/>
                <a:cs typeface="Meiryo UI" pitchFamily="50" charset="-128"/>
              </a:rPr>
              <a:t>※</a:t>
            </a:r>
            <a:r>
              <a:rPr lang="ja-JP" altLang="en-US" sz="800" dirty="0">
                <a:solidFill>
                  <a:srgbClr val="595959"/>
                </a:solidFill>
                <a:latin typeface="+mn-ea"/>
                <a:ea typeface="+mn-ea"/>
                <a:cs typeface="Meiryo UI" pitchFamily="50" charset="-128"/>
              </a:rPr>
              <a:t>タイトルテキストは全角</a:t>
            </a:r>
            <a:r>
              <a:rPr lang="en-US" altLang="ja-JP" sz="800" dirty="0">
                <a:solidFill>
                  <a:srgbClr val="595959"/>
                </a:solidFill>
                <a:latin typeface="+mn-ea"/>
                <a:ea typeface="+mn-ea"/>
                <a:cs typeface="Meiryo UI" pitchFamily="50" charset="-128"/>
              </a:rPr>
              <a:t>30</a:t>
            </a:r>
            <a:r>
              <a:rPr lang="ja-JP" altLang="en-US" sz="800" dirty="0">
                <a:solidFill>
                  <a:srgbClr val="595959"/>
                </a:solidFill>
                <a:latin typeface="+mn-ea"/>
                <a:ea typeface="+mn-ea"/>
                <a:cs typeface="Meiryo UI" pitchFamily="50" charset="-128"/>
              </a:rPr>
              <a:t>文字以内（＠ｃｏｓｍｅ＜＞は定型です。</a:t>
            </a:r>
            <a:r>
              <a:rPr lang="ja-JP" altLang="en-US" sz="800" dirty="0" smtClean="0">
                <a:solidFill>
                  <a:srgbClr val="595959"/>
                </a:solidFill>
                <a:latin typeface="+mn-ea"/>
                <a:ea typeface="+mn-ea"/>
                <a:cs typeface="Meiryo UI" pitchFamily="50" charset="-128"/>
              </a:rPr>
              <a:t>）</a:t>
            </a:r>
            <a:endParaRPr lang="en-US" altLang="ja-JP" sz="800" dirty="0" smtClean="0">
              <a:solidFill>
                <a:srgbClr val="595959"/>
              </a:solidFill>
              <a:latin typeface="+mn-ea"/>
              <a:ea typeface="+mn-ea"/>
              <a:cs typeface="Meiryo UI" pitchFamily="50" charset="-128"/>
            </a:endParaRP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掲載料</a:t>
            </a:r>
            <a:endParaRPr lang="ja-JP" altLang="en-US" sz="800" dirty="0">
              <a:solidFill>
                <a:srgbClr val="595959"/>
              </a:solidFill>
              <a:latin typeface="+mn-ea"/>
              <a:ea typeface="+mn-ea"/>
              <a:cs typeface="Meiryo UI" pitchFamily="50" charset="-128"/>
            </a:endParaRPr>
          </a:p>
          <a:p>
            <a:pPr lvl="1" eaLnBrk="1" hangingPunct="1">
              <a:lnSpc>
                <a:spcPct val="120000"/>
              </a:lnSpc>
            </a:pPr>
            <a:r>
              <a:rPr lang="ja-JP" altLang="en-US" sz="800" dirty="0">
                <a:solidFill>
                  <a:srgbClr val="595959"/>
                </a:solidFill>
                <a:latin typeface="+mn-ea"/>
                <a:ea typeface="+mn-ea"/>
                <a:cs typeface="Meiryo UI" pitchFamily="50" charset="-128"/>
              </a:rPr>
              <a:t>デフォルト</a:t>
            </a:r>
            <a:r>
              <a:rPr lang="ja-JP" altLang="en-US" sz="800" dirty="0" smtClean="0">
                <a:solidFill>
                  <a:srgbClr val="595959"/>
                </a:solidFill>
                <a:latin typeface="+mn-ea"/>
                <a:ea typeface="+mn-ea"/>
                <a:cs typeface="Meiryo UI" pitchFamily="50" charset="-128"/>
              </a:rPr>
              <a:t>抽出　</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万通未満 </a:t>
            </a:r>
            <a:r>
              <a:rPr lang="ja-JP" altLang="en-US" sz="800" dirty="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20/</a:t>
            </a:r>
            <a:r>
              <a:rPr lang="ja-JP" altLang="en-US" sz="800" dirty="0" smtClean="0">
                <a:solidFill>
                  <a:srgbClr val="595959"/>
                </a:solidFill>
                <a:latin typeface="+mn-ea"/>
                <a:ea typeface="+mn-ea"/>
                <a:cs typeface="Meiryo UI" pitchFamily="50" charset="-128"/>
              </a:rPr>
              <a:t>通、</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万通以上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15/</a:t>
            </a:r>
            <a:r>
              <a:rPr lang="ja-JP" altLang="en-US" sz="800" dirty="0">
                <a:solidFill>
                  <a:srgbClr val="595959"/>
                </a:solidFill>
                <a:latin typeface="+mn-ea"/>
                <a:ea typeface="+mn-ea"/>
                <a:cs typeface="Meiryo UI" pitchFamily="50" charset="-128"/>
              </a:rPr>
              <a:t>通</a:t>
            </a:r>
          </a:p>
          <a:p>
            <a:pPr lvl="1" eaLnBrk="1" hangingPunct="1">
              <a:lnSpc>
                <a:spcPct val="120000"/>
              </a:lnSpc>
            </a:pPr>
            <a:r>
              <a:rPr lang="ja-JP" altLang="en-US" sz="800" dirty="0">
                <a:solidFill>
                  <a:srgbClr val="595959"/>
                </a:solidFill>
                <a:latin typeface="+mn-ea"/>
                <a:ea typeface="+mn-ea"/>
                <a:cs typeface="Meiryo UI" pitchFamily="50" charset="-128"/>
              </a:rPr>
              <a:t>オプション</a:t>
            </a:r>
            <a:r>
              <a:rPr lang="ja-JP" altLang="en-US" sz="800" dirty="0" smtClean="0">
                <a:solidFill>
                  <a:srgbClr val="595959"/>
                </a:solidFill>
                <a:latin typeface="+mn-ea"/>
                <a:ea typeface="+mn-ea"/>
                <a:cs typeface="Meiryo UI" pitchFamily="50" charset="-128"/>
              </a:rPr>
              <a:t>抽出　</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万通未満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30/</a:t>
            </a:r>
            <a:r>
              <a:rPr lang="ja-JP" altLang="en-US" sz="800" dirty="0" smtClean="0">
                <a:solidFill>
                  <a:srgbClr val="595959"/>
                </a:solidFill>
                <a:latin typeface="+mn-ea"/>
                <a:ea typeface="+mn-ea"/>
                <a:cs typeface="Meiryo UI" pitchFamily="50" charset="-128"/>
              </a:rPr>
              <a:t>通</a:t>
            </a:r>
            <a:r>
              <a:rPr lang="ja-JP" altLang="en-US" sz="800" dirty="0">
                <a:solidFill>
                  <a:srgbClr val="595959"/>
                </a:solidFill>
                <a:latin typeface="+mn-ea"/>
                <a:ea typeface="+mn-ea"/>
                <a:cs typeface="Meiryo UI" pitchFamily="50" charset="-128"/>
              </a:rPr>
              <a:t>、</a:t>
            </a:r>
            <a:r>
              <a:rPr lang="en-US" altLang="ja-JP" sz="800" dirty="0" smtClean="0">
                <a:solidFill>
                  <a:srgbClr val="595959"/>
                </a:solidFill>
                <a:latin typeface="+mn-ea"/>
                <a:ea typeface="+mn-ea"/>
                <a:cs typeface="Meiryo UI" pitchFamily="50" charset="-128"/>
              </a:rPr>
              <a:t>5</a:t>
            </a:r>
            <a:r>
              <a:rPr lang="ja-JP" altLang="en-US" sz="800" dirty="0" smtClean="0">
                <a:solidFill>
                  <a:srgbClr val="595959"/>
                </a:solidFill>
                <a:latin typeface="+mn-ea"/>
                <a:ea typeface="+mn-ea"/>
                <a:cs typeface="Meiryo UI" pitchFamily="50" charset="-128"/>
              </a:rPr>
              <a:t>万通以上 </a:t>
            </a:r>
            <a:r>
              <a:rPr lang="ja-JP" altLang="en-US" sz="800" dirty="0">
                <a:solidFill>
                  <a:srgbClr val="595959"/>
                </a:solidFill>
                <a:latin typeface="+mn-ea"/>
                <a:ea typeface="+mn-ea"/>
                <a:cs typeface="Meiryo UI" pitchFamily="50" charset="-128"/>
              </a:rPr>
              <a:t>￥</a:t>
            </a:r>
            <a:r>
              <a:rPr lang="en-US" altLang="ja-JP" sz="800" dirty="0">
                <a:solidFill>
                  <a:srgbClr val="595959"/>
                </a:solidFill>
                <a:latin typeface="+mn-ea"/>
                <a:ea typeface="+mn-ea"/>
                <a:cs typeface="Meiryo UI" pitchFamily="50" charset="-128"/>
              </a:rPr>
              <a:t>25/</a:t>
            </a:r>
            <a:r>
              <a:rPr lang="ja-JP" altLang="en-US" sz="800" dirty="0">
                <a:solidFill>
                  <a:srgbClr val="595959"/>
                </a:solidFill>
                <a:latin typeface="+mn-ea"/>
                <a:ea typeface="+mn-ea"/>
                <a:cs typeface="Meiryo UI" pitchFamily="50" charset="-128"/>
              </a:rPr>
              <a:t>通</a:t>
            </a:r>
          </a:p>
          <a:p>
            <a:pPr lvl="1" eaLnBrk="1" hangingPunct="1">
              <a:lnSpc>
                <a:spcPct val="120000"/>
              </a:lnSpc>
            </a:pPr>
            <a:r>
              <a:rPr lang="ja-JP" altLang="en-US" sz="800" dirty="0">
                <a:solidFill>
                  <a:srgbClr val="595959"/>
                </a:solidFill>
                <a:latin typeface="+mn-ea"/>
                <a:ea typeface="+mn-ea"/>
                <a:cs typeface="Meiryo UI" pitchFamily="50" charset="-128"/>
              </a:rPr>
              <a:t>スペシャルオプション抽出費　 別途御見積</a:t>
            </a: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最低</a:t>
            </a:r>
            <a:r>
              <a:rPr lang="ja-JP" altLang="en-US" sz="800" dirty="0">
                <a:solidFill>
                  <a:srgbClr val="595959"/>
                </a:solidFill>
                <a:latin typeface="+mn-ea"/>
                <a:ea typeface="+mn-ea"/>
                <a:cs typeface="Meiryo UI" pitchFamily="50" charset="-128"/>
              </a:rPr>
              <a:t>配信料金　  ￥</a:t>
            </a:r>
            <a:r>
              <a:rPr lang="en-US" altLang="ja-JP" sz="800" dirty="0">
                <a:solidFill>
                  <a:srgbClr val="595959"/>
                </a:solidFill>
                <a:latin typeface="+mn-ea"/>
                <a:ea typeface="+mn-ea"/>
                <a:cs typeface="Meiryo UI" pitchFamily="50" charset="-128"/>
              </a:rPr>
              <a:t>200,000</a:t>
            </a: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スペシャルオプション</a:t>
            </a:r>
            <a:r>
              <a:rPr lang="ja-JP" altLang="en-US" sz="800" dirty="0">
                <a:solidFill>
                  <a:srgbClr val="595959"/>
                </a:solidFill>
                <a:latin typeface="+mn-ea"/>
                <a:ea typeface="+mn-ea"/>
                <a:cs typeface="Meiryo UI" pitchFamily="50" charset="-128"/>
              </a:rPr>
              <a:t>抽出費</a:t>
            </a:r>
            <a:r>
              <a:rPr lang="ja-JP" altLang="en-US" sz="800" dirty="0" smtClean="0">
                <a:solidFill>
                  <a:srgbClr val="595959"/>
                </a:solidFill>
                <a:latin typeface="+mn-ea"/>
                <a:ea typeface="+mn-ea"/>
                <a:cs typeface="Meiryo UI" pitchFamily="50" charset="-128"/>
              </a:rPr>
              <a:t>はオプション</a:t>
            </a:r>
            <a:r>
              <a:rPr lang="ja-JP" altLang="en-US" sz="800" dirty="0">
                <a:solidFill>
                  <a:srgbClr val="595959"/>
                </a:solidFill>
                <a:latin typeface="+mn-ea"/>
                <a:ea typeface="+mn-ea"/>
                <a:cs typeface="Meiryo UI" pitchFamily="50" charset="-128"/>
              </a:rPr>
              <a:t>抽出に追加して抽出費が発生致します</a:t>
            </a:r>
            <a:r>
              <a:rPr lang="ja-JP" altLang="en-US" sz="800" dirty="0" smtClean="0">
                <a:solidFill>
                  <a:srgbClr val="595959"/>
                </a:solidFill>
                <a:latin typeface="+mn-ea"/>
                <a:ea typeface="+mn-ea"/>
                <a:cs typeface="Meiryo UI" pitchFamily="50" charset="-128"/>
              </a:rPr>
              <a:t>。</a:t>
            </a:r>
            <a:endParaRPr lang="en-US" altLang="ja-JP" sz="800" dirty="0" smtClean="0">
              <a:solidFill>
                <a:srgbClr val="595959"/>
              </a:solidFill>
              <a:latin typeface="+mn-ea"/>
              <a:ea typeface="+mn-ea"/>
              <a:cs typeface="Meiryo UI" pitchFamily="50" charset="-128"/>
            </a:endParaRPr>
          </a:p>
          <a:p>
            <a:pPr lvl="1" eaLnBrk="1" hangingPunct="1">
              <a:lnSpc>
                <a:spcPct val="120000"/>
              </a:lnSpc>
              <a:buFont typeface="メイリオ" panose="020B0604030504040204" pitchFamily="50" charset="-128"/>
              <a:buChar char="※"/>
            </a:pPr>
            <a:r>
              <a:rPr lang="ja-JP" altLang="en-US" sz="800" dirty="0" smtClean="0">
                <a:solidFill>
                  <a:srgbClr val="595959"/>
                </a:solidFill>
                <a:latin typeface="+mn-ea"/>
                <a:ea typeface="+mn-ea"/>
                <a:cs typeface="Meiryo UI" pitchFamily="50" charset="-128"/>
              </a:rPr>
              <a:t>抽出</a:t>
            </a:r>
            <a:r>
              <a:rPr lang="ja-JP" altLang="en-US" sz="800" dirty="0">
                <a:solidFill>
                  <a:srgbClr val="595959"/>
                </a:solidFill>
                <a:latin typeface="+mn-ea"/>
                <a:ea typeface="+mn-ea"/>
                <a:cs typeface="Meiryo UI" pitchFamily="50" charset="-128"/>
              </a:rPr>
              <a:t>条件数によりお見積もり致します。</a:t>
            </a:r>
          </a:p>
          <a:p>
            <a:pPr marL="171450" indent="-171450" eaLnBrk="1" hangingPunct="1">
              <a:lnSpc>
                <a:spcPct val="120000"/>
              </a:lnSpc>
              <a:buFont typeface="Wingdings" panose="05000000000000000000" pitchFamily="2" charset="2"/>
              <a:buChar char="n"/>
            </a:pPr>
            <a:r>
              <a:rPr lang="ja-JP" altLang="en-US" sz="800" dirty="0" smtClean="0">
                <a:solidFill>
                  <a:srgbClr val="595959"/>
                </a:solidFill>
                <a:latin typeface="+mn-ea"/>
                <a:ea typeface="+mn-ea"/>
                <a:cs typeface="Meiryo UI" pitchFamily="50" charset="-128"/>
              </a:rPr>
              <a:t>抽出</a:t>
            </a:r>
            <a:r>
              <a:rPr lang="ja-JP" altLang="en-US" sz="800" dirty="0">
                <a:solidFill>
                  <a:srgbClr val="595959"/>
                </a:solidFill>
                <a:latin typeface="+mn-ea"/>
                <a:ea typeface="+mn-ea"/>
                <a:cs typeface="Meiryo UI" pitchFamily="50" charset="-128"/>
              </a:rPr>
              <a:t>条件</a:t>
            </a:r>
          </a:p>
          <a:p>
            <a:pPr lvl="1" eaLnBrk="1" hangingPunct="1">
              <a:lnSpc>
                <a:spcPct val="120000"/>
              </a:lnSpc>
            </a:pPr>
            <a:r>
              <a:rPr lang="ja-JP" altLang="en-US" sz="800" dirty="0">
                <a:solidFill>
                  <a:srgbClr val="595959"/>
                </a:solidFill>
                <a:latin typeface="+mn-ea"/>
                <a:ea typeface="+mn-ea"/>
                <a:cs typeface="Meiryo UI" pitchFamily="50" charset="-128"/>
              </a:rPr>
              <a:t>別ページ「ターゲットメール（抽出条件）」をご確認ください。</a:t>
            </a:r>
          </a:p>
        </p:txBody>
      </p:sp>
      <p:sp>
        <p:nvSpPr>
          <p:cNvPr id="14" name="Text Box 14"/>
          <p:cNvSpPr txBox="1">
            <a:spLocks noChangeArrowheads="1"/>
          </p:cNvSpPr>
          <p:nvPr/>
        </p:nvSpPr>
        <p:spPr bwMode="auto">
          <a:xfrm>
            <a:off x="6218892" y="5941571"/>
            <a:ext cx="3266687" cy="388191"/>
          </a:xfrm>
          <a:prstGeom prst="roundRect">
            <a:avLst/>
          </a:prstGeom>
          <a:noFill/>
          <a:ln>
            <a:noFill/>
          </a:ln>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nSpc>
                <a:spcPct val="120000"/>
              </a:lnSpc>
            </a:pPr>
            <a:r>
              <a:rPr lang="en-US" altLang="ja-JP" sz="800" dirty="0">
                <a:solidFill>
                  <a:schemeClr val="tx1">
                    <a:lumMod val="65000"/>
                    <a:lumOff val="35000"/>
                  </a:schemeClr>
                </a:solidFill>
                <a:latin typeface="+mn-ea"/>
                <a:ea typeface="+mn-ea"/>
                <a:cs typeface="Meiryo UI" pitchFamily="50" charset="-128"/>
              </a:rPr>
              <a:t>※1</a:t>
            </a:r>
            <a:r>
              <a:rPr lang="ja-JP" altLang="en-US" sz="800" dirty="0">
                <a:solidFill>
                  <a:schemeClr val="tx1">
                    <a:lumMod val="65000"/>
                    <a:lumOff val="35000"/>
                  </a:schemeClr>
                </a:solidFill>
                <a:latin typeface="+mn-ea"/>
                <a:ea typeface="+mn-ea"/>
                <a:cs typeface="Meiryo UI" pitchFamily="50" charset="-128"/>
              </a:rPr>
              <a:t>ブランド独占形式のメールとなります。</a:t>
            </a:r>
          </a:p>
          <a:p>
            <a:pPr>
              <a:lnSpc>
                <a:spcPct val="90000"/>
              </a:lnSpc>
            </a:pPr>
            <a:r>
              <a:rPr lang="ja-JP" altLang="en-US" sz="800" dirty="0">
                <a:solidFill>
                  <a:schemeClr val="tx1">
                    <a:lumMod val="65000"/>
                    <a:lumOff val="35000"/>
                  </a:schemeClr>
                </a:solidFill>
                <a:latin typeface="+mn-ea"/>
                <a:ea typeface="+mn-ea"/>
                <a:cs typeface="Meiryo UI" pitchFamily="50" charset="-128"/>
              </a:rPr>
              <a:t>   </a:t>
            </a:r>
            <a:r>
              <a:rPr lang="en-US" altLang="ja-JP" sz="800" dirty="0">
                <a:solidFill>
                  <a:schemeClr val="tx1">
                    <a:lumMod val="65000"/>
                    <a:lumOff val="35000"/>
                  </a:schemeClr>
                </a:solidFill>
                <a:latin typeface="+mn-ea"/>
                <a:ea typeface="+mn-ea"/>
                <a:cs typeface="Meiryo UI" pitchFamily="50" charset="-128"/>
              </a:rPr>
              <a:t>1</a:t>
            </a:r>
            <a:r>
              <a:rPr lang="ja-JP" altLang="en-US" sz="800" dirty="0">
                <a:solidFill>
                  <a:schemeClr val="tx1">
                    <a:lumMod val="65000"/>
                    <a:lumOff val="35000"/>
                  </a:schemeClr>
                </a:solidFill>
                <a:latin typeface="+mn-ea"/>
                <a:ea typeface="+mn-ea"/>
                <a:cs typeface="Meiryo UI" pitchFamily="50" charset="-128"/>
              </a:rPr>
              <a:t>回のメール配信</a:t>
            </a:r>
            <a:r>
              <a:rPr lang="ja-JP" altLang="en-US" sz="800" dirty="0" smtClean="0">
                <a:solidFill>
                  <a:schemeClr val="tx1">
                    <a:lumMod val="65000"/>
                    <a:lumOff val="35000"/>
                  </a:schemeClr>
                </a:solidFill>
                <a:latin typeface="+mn-ea"/>
                <a:ea typeface="+mn-ea"/>
                <a:cs typeface="Meiryo UI" pitchFamily="50" charset="-128"/>
              </a:rPr>
              <a:t>で複数</a:t>
            </a:r>
            <a:r>
              <a:rPr lang="ja-JP" altLang="en-US" sz="800" dirty="0">
                <a:solidFill>
                  <a:schemeClr val="tx1">
                    <a:lumMod val="65000"/>
                    <a:lumOff val="35000"/>
                  </a:schemeClr>
                </a:solidFill>
                <a:latin typeface="+mn-ea"/>
                <a:ea typeface="+mn-ea"/>
                <a:cs typeface="Meiryo UI" pitchFamily="50" charset="-128"/>
              </a:rPr>
              <a:t>ブランドのお取り扱いは致しかねます。</a:t>
            </a:r>
          </a:p>
        </p:txBody>
      </p:sp>
      <p:pic>
        <p:nvPicPr>
          <p:cNvPr id="13" name="図 12"/>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00" y="105980"/>
            <a:ext cx="900000" cy="900000"/>
          </a:xfrm>
          <a:prstGeom prst="rect">
            <a:avLst/>
          </a:prstGeom>
        </p:spPr>
      </p:pic>
      <p:pic>
        <p:nvPicPr>
          <p:cNvPr id="17" name="Picture 18"/>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18893" y="1116585"/>
            <a:ext cx="3266687" cy="223202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18" name="Picture 19"/>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18893" y="3357182"/>
            <a:ext cx="3266687" cy="2547938"/>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264951943"/>
      </p:ext>
    </p:extLst>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ターゲットメール（抽出条件）</a:t>
            </a:r>
            <a:endParaRPr kumimoji="1"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50</a:t>
            </a:fld>
            <a:endParaRPr lang="ja-JP" altLang="en-US" dirty="0"/>
          </a:p>
        </p:txBody>
      </p:sp>
      <p:sp>
        <p:nvSpPr>
          <p:cNvPr id="5" name="コンテンツ プレースホルダー 4"/>
          <p:cNvSpPr>
            <a:spLocks noGrp="1"/>
          </p:cNvSpPr>
          <p:nvPr>
            <p:ph sz="quarter" idx="27"/>
          </p:nvPr>
        </p:nvSpPr>
        <p:spPr/>
        <p:txBody>
          <a:bodyPr/>
          <a:lstStyle/>
          <a:p>
            <a:endParaRPr kumimoji="1" lang="ja-JP" altLang="en-US"/>
          </a:p>
        </p:txBody>
      </p:sp>
      <p:sp>
        <p:nvSpPr>
          <p:cNvPr id="7" name="Rectangle 18"/>
          <p:cNvSpPr>
            <a:spLocks noChangeArrowheads="1"/>
          </p:cNvSpPr>
          <p:nvPr/>
        </p:nvSpPr>
        <p:spPr bwMode="auto">
          <a:xfrm>
            <a:off x="276225" y="1089596"/>
            <a:ext cx="9332913" cy="4891147"/>
          </a:xfrm>
          <a:prstGeom prst="roundRect">
            <a:avLst>
              <a:gd name="adj" fmla="val 2312"/>
            </a:avLst>
          </a:prstGeom>
          <a:solidFill>
            <a:schemeClr val="bg1"/>
          </a:solidFill>
          <a:ln w="12700">
            <a:solidFill>
              <a:schemeClr val="tx1"/>
            </a:solidFill>
            <a:prstDash val="sysDot"/>
          </a:ln>
          <a:effectLst/>
          <a:extLst/>
        </p:spPr>
        <p:txBody>
          <a:bodyPr wrap="squar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デフォルト抽出</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項目</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条件</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年　齢　＞　</a:t>
            </a:r>
            <a:r>
              <a:rPr lang="en-US" altLang="ja-JP" sz="1000" dirty="0">
                <a:solidFill>
                  <a:schemeClr val="tx1">
                    <a:lumMod val="65000"/>
                    <a:lumOff val="35000"/>
                  </a:schemeClr>
                </a:solidFill>
                <a:latin typeface="+mn-lt"/>
                <a:ea typeface="Meiryo UI" pitchFamily="50" charset="-128"/>
                <a:cs typeface="Meiryo UI" pitchFamily="50" charset="-128"/>
              </a:rPr>
              <a:t>1</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歳きざみ  </a:t>
            </a:r>
            <a:br>
              <a:rPr lang="ja-JP" altLang="en-US" sz="1000" dirty="0">
                <a:solidFill>
                  <a:schemeClr val="tx1">
                    <a:lumMod val="65000"/>
                    <a:lumOff val="35000"/>
                  </a:schemeClr>
                </a:solidFill>
                <a:latin typeface="Meiryo UI" pitchFamily="50" charset="-128"/>
                <a:ea typeface="Meiryo UI" pitchFamily="50" charset="-128"/>
                <a:cs typeface="Meiryo UI" pitchFamily="50" charset="-128"/>
              </a:rPr>
            </a:b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＜居住区域＞　</a:t>
            </a:r>
            <a:r>
              <a:rPr lang="en-US" altLang="ja-JP" sz="1000" dirty="0">
                <a:solidFill>
                  <a:schemeClr val="tx1">
                    <a:lumMod val="65000"/>
                    <a:lumOff val="35000"/>
                  </a:schemeClr>
                </a:solidFill>
                <a:latin typeface="+mn-lt"/>
                <a:ea typeface="Meiryo UI" pitchFamily="50" charset="-128"/>
                <a:cs typeface="Meiryo UI" pitchFamily="50" charset="-128"/>
              </a:rPr>
              <a:t>47</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都道府県</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職　業　＞　会社員、専業主婦、パート・フリーター、大学院生・大学生、短大生・専門学校生、高校生・予備校生、中学生・小学生</a:t>
            </a:r>
            <a:br>
              <a:rPr lang="ja-JP" altLang="en-US" sz="1000" dirty="0">
                <a:solidFill>
                  <a:schemeClr val="tx1">
                    <a:lumMod val="65000"/>
                    <a:lumOff val="35000"/>
                  </a:schemeClr>
                </a:solidFill>
                <a:latin typeface="Meiryo UI" pitchFamily="50" charset="-128"/>
                <a:ea typeface="Meiryo UI" pitchFamily="50" charset="-128"/>
                <a:cs typeface="Meiryo UI" pitchFamily="50" charset="-128"/>
              </a:rPr>
            </a:b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肌　質　＞　普通肌、乾燥肌、脂性肌、混合肌、敏感肌、アトピー肌</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髪　質　＞　硬い、普通、柔らかい</a:t>
            </a:r>
          </a:p>
          <a:p>
            <a:pPr eaLnBrk="1" hangingPunct="1"/>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■オプション抽出</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デフォルト抽出条件に加えて、オプション抽出として、下記の</a:t>
            </a:r>
            <a:r>
              <a:rPr lang="en-US" altLang="ja-JP" sz="1000" dirty="0">
                <a:solidFill>
                  <a:schemeClr val="tx1">
                    <a:lumMod val="65000"/>
                    <a:lumOff val="35000"/>
                  </a:schemeClr>
                </a:solidFill>
                <a:latin typeface="+mn-lt"/>
                <a:ea typeface="Meiryo UI" pitchFamily="50" charset="-128"/>
                <a:cs typeface="Meiryo UI" pitchFamily="50" charset="-128"/>
              </a:rPr>
              <a:t>3</a:t>
            </a:r>
            <a:r>
              <a:rPr lang="ja-JP" altLang="en-US" sz="1000" dirty="0" err="1">
                <a:solidFill>
                  <a:schemeClr val="tx1">
                    <a:lumMod val="65000"/>
                    <a:lumOff val="35000"/>
                  </a:schemeClr>
                </a:solidFill>
                <a:latin typeface="Meiryo UI" pitchFamily="50" charset="-128"/>
                <a:ea typeface="Meiryo UI" pitchFamily="50" charset="-128"/>
                <a:cs typeface="Meiryo UI" pitchFamily="50" charset="-128"/>
              </a:rPr>
              <a:t>つの</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条件から、</a:t>
            </a:r>
            <a:r>
              <a:rPr lang="en-US" altLang="ja-JP" sz="1000" dirty="0">
                <a:solidFill>
                  <a:schemeClr val="tx1">
                    <a:lumMod val="65000"/>
                    <a:lumOff val="35000"/>
                  </a:schemeClr>
                </a:solidFill>
                <a:latin typeface="+mn-lt"/>
                <a:ea typeface="Meiryo UI" pitchFamily="50" charset="-128"/>
                <a:cs typeface="Meiryo UI" pitchFamily="50" charset="-128"/>
              </a:rPr>
              <a:t>2</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種類までのクロス条件による絞込みが可能です。</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①＜クチコミ投稿履歴＞　例：ブランド</a:t>
            </a:r>
            <a:r>
              <a:rPr lang="ja-JP" altLang="en-US" sz="1000" dirty="0">
                <a:solidFill>
                  <a:schemeClr val="tx1">
                    <a:lumMod val="65000"/>
                    <a:lumOff val="35000"/>
                  </a:schemeClr>
                </a:solidFill>
                <a:latin typeface="+mn-lt"/>
                <a:ea typeface="Meiryo UI" pitchFamily="50" charset="-128"/>
                <a:cs typeface="Meiryo UI" pitchFamily="50" charset="-128"/>
              </a:rPr>
              <a:t>Ａ</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または</a:t>
            </a:r>
            <a:r>
              <a:rPr lang="ja-JP" altLang="en-US" sz="1000" dirty="0">
                <a:solidFill>
                  <a:schemeClr val="tx1">
                    <a:lumMod val="65000"/>
                    <a:lumOff val="35000"/>
                  </a:schemeClr>
                </a:solidFill>
                <a:latin typeface="+mn-lt"/>
                <a:ea typeface="Meiryo UI" pitchFamily="50" charset="-128"/>
                <a:cs typeface="Meiryo UI" pitchFamily="50" charset="-128"/>
              </a:rPr>
              <a:t>Ｂ</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にクチコミをしたことが</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あるユーザー</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ブランドもしくは商品のどちらかについて、</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5</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点まで指定可能。</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②＜クチコミ投稿件数履歴＞　例：クチコミを○件以上したことが</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あるユーザー</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③＜クチコミ評価点履歴＞　例：評価点、○点以上のクチコミをしたことが</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あるユーザー</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■スペシャルオプション抽出</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上記オプション抽出項目以外は、すべてスペシャルオプション抽出扱いとなりますので、ご利用の際は、各営業担当までお問い合わせください。</a:t>
            </a:r>
          </a:p>
          <a:p>
            <a:pPr eaLnBrk="1" hangingPunct="1"/>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u="sng" dirty="0">
                <a:solidFill>
                  <a:schemeClr val="tx1">
                    <a:lumMod val="65000"/>
                    <a:lumOff val="35000"/>
                  </a:schemeClr>
                </a:solidFill>
                <a:latin typeface="Meiryo UI" pitchFamily="50" charset="-128"/>
                <a:ea typeface="Meiryo UI" pitchFamily="50" charset="-128"/>
                <a:cs typeface="Meiryo UI" pitchFamily="50" charset="-128"/>
              </a:rPr>
              <a:t>■抽出についての注意事項</a:t>
            </a:r>
          </a:p>
          <a:p>
            <a:pPr eaLnBrk="1" hangingPunct="1">
              <a:buFont typeface="Arial" pitchFamily="34" charset="0"/>
              <a:buNone/>
            </a:pPr>
            <a:r>
              <a:rPr lang="en-US" altLang="ja-JP" sz="1000" dirty="0" smtClean="0">
                <a:solidFill>
                  <a:schemeClr val="tx1">
                    <a:lumMod val="65000"/>
                    <a:lumOff val="35000"/>
                  </a:schemeClr>
                </a:solidFill>
                <a:latin typeface="+mn-lt"/>
                <a:ea typeface="Meiryo UI" pitchFamily="50" charset="-128"/>
                <a:cs typeface="Meiryo UI" pitchFamily="50" charset="-128"/>
              </a:rPr>
              <a:t>1</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抽出</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あたり</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a:t>
            </a:r>
            <a:r>
              <a:rPr lang="en-US" altLang="ja-JP" sz="1000" dirty="0" smtClean="0">
                <a:solidFill>
                  <a:schemeClr val="tx1">
                    <a:lumMod val="65000"/>
                    <a:lumOff val="35000"/>
                  </a:schemeClr>
                </a:solidFill>
                <a:latin typeface="+mn-lt"/>
                <a:ea typeface="Meiryo UI" pitchFamily="50" charset="-128"/>
                <a:cs typeface="Meiryo UI" pitchFamily="50" charset="-128"/>
              </a:rPr>
              <a:t>1</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申込</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が必要となります。また、各申込に対し最低配信料金が適用されます。最低配信料金</a:t>
            </a:r>
            <a:r>
              <a:rPr lang="ja-JP" altLang="en-US" sz="1000" dirty="0">
                <a:solidFill>
                  <a:schemeClr val="tx1">
                    <a:lumMod val="65000"/>
                    <a:lumOff val="35000"/>
                  </a:schemeClr>
                </a:solidFill>
                <a:latin typeface="+mn-lt"/>
                <a:ea typeface="Meiryo UI" pitchFamily="50" charset="-128"/>
                <a:cs typeface="Meiryo UI" pitchFamily="50" charset="-128"/>
              </a:rPr>
              <a:t>￥２</a:t>
            </a:r>
            <a:r>
              <a:rPr lang="en-US" altLang="ja-JP" sz="1000" dirty="0" smtClean="0">
                <a:solidFill>
                  <a:schemeClr val="tx1">
                    <a:lumMod val="65000"/>
                    <a:lumOff val="35000"/>
                  </a:schemeClr>
                </a:solidFill>
                <a:latin typeface="+mn-lt"/>
                <a:ea typeface="Meiryo UI" pitchFamily="50" charset="-128"/>
                <a:cs typeface="Meiryo UI" pitchFamily="50" charset="-128"/>
              </a:rPr>
              <a:t>00,000</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抽出例</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①・・・</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条件</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en-US" altLang="ja-JP" sz="1000" dirty="0">
                <a:solidFill>
                  <a:schemeClr val="tx1">
                    <a:lumMod val="65000"/>
                    <a:lumOff val="35000"/>
                  </a:schemeClr>
                </a:solidFill>
                <a:latin typeface="+mn-lt"/>
                <a:ea typeface="Meiryo UI" pitchFamily="50" charset="-128"/>
                <a:cs typeface="Meiryo UI" pitchFamily="50" charset="-128"/>
              </a:rPr>
              <a:t>30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a:t>
            </a:r>
            <a:r>
              <a:rPr lang="en-US" altLang="ja-JP" sz="1000" dirty="0">
                <a:solidFill>
                  <a:schemeClr val="tx1">
                    <a:lumMod val="65000"/>
                    <a:lumOff val="35000"/>
                  </a:schemeClr>
                </a:solidFill>
                <a:latin typeface="+mn-lt"/>
                <a:ea typeface="Meiryo UI" pitchFamily="50" charset="-128"/>
                <a:cs typeface="Meiryo UI" pitchFamily="50" charset="-128"/>
              </a:rPr>
              <a:t>40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歳までの東京都か神奈川県在住で専業主婦かバート・フリーター</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のユーザー</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＜年齢＞</a:t>
            </a:r>
            <a:r>
              <a:rPr lang="en-US" altLang="ja-JP" sz="1000" dirty="0">
                <a:solidFill>
                  <a:schemeClr val="tx1">
                    <a:lumMod val="65000"/>
                    <a:lumOff val="35000"/>
                  </a:schemeClr>
                </a:solidFill>
                <a:latin typeface="+mn-lt"/>
                <a:ea typeface="Meiryo UI" pitchFamily="50" charset="-128"/>
                <a:cs typeface="Meiryo UI" pitchFamily="50" charset="-128"/>
              </a:rPr>
              <a:t>30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a:t>
            </a:r>
            <a:r>
              <a:rPr lang="en-US" altLang="ja-JP" sz="1000" dirty="0">
                <a:solidFill>
                  <a:schemeClr val="tx1">
                    <a:lumMod val="65000"/>
                    <a:lumOff val="35000"/>
                  </a:schemeClr>
                </a:solidFill>
                <a:latin typeface="+mn-lt"/>
                <a:ea typeface="Meiryo UI" pitchFamily="50" charset="-128"/>
                <a:cs typeface="Meiryo UI" pitchFamily="50" charset="-128"/>
              </a:rPr>
              <a:t>40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　＜居住区域＞東京都、神奈川県　＜職業＞専業主婦、パート・フリーター　　　　　　　　　</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②・・・</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条件</a:t>
            </a:r>
            <a:r>
              <a:rPr lang="en-US" altLang="ja-JP" sz="1000" dirty="0">
                <a:solidFill>
                  <a:schemeClr val="tx1">
                    <a:lumMod val="65000"/>
                    <a:lumOff val="35000"/>
                  </a:schemeClr>
                </a:solidFill>
                <a:latin typeface="Meiryo UI" pitchFamily="50" charset="-128"/>
                <a:ea typeface="Meiryo UI" pitchFamily="50" charset="-128"/>
                <a:cs typeface="Meiryo UI" pitchFamily="50" charset="-128"/>
              </a:rPr>
              <a:t>】</a:t>
            </a:r>
            <a:r>
              <a:rPr lang="en-US" altLang="ja-JP" sz="1000" dirty="0">
                <a:solidFill>
                  <a:schemeClr val="tx1">
                    <a:lumMod val="65000"/>
                    <a:lumOff val="35000"/>
                  </a:schemeClr>
                </a:solidFill>
                <a:latin typeface="+mn-lt"/>
                <a:ea typeface="Meiryo UI" pitchFamily="50" charset="-128"/>
                <a:cs typeface="Meiryo UI" pitchFamily="50" charset="-128"/>
              </a:rPr>
              <a:t>30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a:t>
            </a:r>
            <a:r>
              <a:rPr lang="en-US" altLang="ja-JP" sz="1000" dirty="0">
                <a:solidFill>
                  <a:schemeClr val="tx1">
                    <a:lumMod val="65000"/>
                    <a:lumOff val="35000"/>
                  </a:schemeClr>
                </a:solidFill>
                <a:latin typeface="+mn-lt"/>
                <a:ea typeface="Meiryo UI" pitchFamily="50" charset="-128"/>
                <a:cs typeface="Meiryo UI" pitchFamily="50" charset="-128"/>
              </a:rPr>
              <a:t>40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歳までの東京都在住で専業主婦か、神奈川県在住でパート・フリーター</a:t>
            </a:r>
            <a:r>
              <a:rPr lang="ja-JP" altLang="en-US" sz="1000" dirty="0" smtClean="0">
                <a:solidFill>
                  <a:schemeClr val="tx1">
                    <a:lumMod val="65000"/>
                    <a:lumOff val="35000"/>
                  </a:schemeClr>
                </a:solidFill>
                <a:latin typeface="Meiryo UI" pitchFamily="50" charset="-128"/>
                <a:ea typeface="Meiryo UI" pitchFamily="50" charset="-128"/>
                <a:cs typeface="Meiryo UI" pitchFamily="50" charset="-128"/>
              </a:rPr>
              <a:t>のユーザー</a:t>
            </a:r>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＜年齢＞</a:t>
            </a:r>
            <a:r>
              <a:rPr lang="en-US" altLang="ja-JP" sz="1000" dirty="0">
                <a:solidFill>
                  <a:schemeClr val="tx1">
                    <a:lumMod val="65000"/>
                    <a:lumOff val="35000"/>
                  </a:schemeClr>
                </a:solidFill>
                <a:latin typeface="+mn-lt"/>
                <a:ea typeface="Meiryo UI" pitchFamily="50" charset="-128"/>
                <a:cs typeface="Meiryo UI" pitchFamily="50" charset="-128"/>
              </a:rPr>
              <a:t>30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a:t>
            </a:r>
            <a:r>
              <a:rPr lang="en-US" altLang="ja-JP" sz="1000" dirty="0">
                <a:solidFill>
                  <a:schemeClr val="tx1">
                    <a:lumMod val="65000"/>
                    <a:lumOff val="35000"/>
                  </a:schemeClr>
                </a:solidFill>
                <a:latin typeface="+mn-lt"/>
                <a:ea typeface="Meiryo UI" pitchFamily="50" charset="-128"/>
                <a:cs typeface="Meiryo UI" pitchFamily="50" charset="-128"/>
              </a:rPr>
              <a:t>40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　＜居住区域＞東京都　＜職業＞専業主婦　　　　　　　　　　　　　　　　　　　　　　　　　</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　　　＜年齢＞</a:t>
            </a:r>
            <a:r>
              <a:rPr lang="en-US" altLang="ja-JP" sz="1000" dirty="0">
                <a:solidFill>
                  <a:schemeClr val="tx1">
                    <a:lumMod val="65000"/>
                    <a:lumOff val="35000"/>
                  </a:schemeClr>
                </a:solidFill>
                <a:latin typeface="+mn-lt"/>
                <a:ea typeface="Meiryo UI" pitchFamily="50" charset="-128"/>
                <a:cs typeface="Meiryo UI" pitchFamily="50" charset="-128"/>
              </a:rPr>
              <a:t>30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a:t>
            </a:r>
            <a:r>
              <a:rPr lang="en-US" altLang="ja-JP" sz="1000" dirty="0">
                <a:solidFill>
                  <a:schemeClr val="tx1">
                    <a:lumMod val="65000"/>
                    <a:lumOff val="35000"/>
                  </a:schemeClr>
                </a:solidFill>
                <a:latin typeface="+mn-lt"/>
                <a:ea typeface="Meiryo UI" pitchFamily="50" charset="-128"/>
                <a:cs typeface="Meiryo UI" pitchFamily="50" charset="-128"/>
              </a:rPr>
              <a:t>40</a:t>
            </a:r>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歳　＜居住区域＞神奈川県　＜職業＞パート・フリーター　　</a:t>
            </a:r>
          </a:p>
          <a:p>
            <a:pPr eaLnBrk="1" hangingPunct="1"/>
            <a:endParaRPr lang="ja-JP" altLang="en-US" sz="1000" dirty="0">
              <a:solidFill>
                <a:schemeClr val="tx1">
                  <a:lumMod val="65000"/>
                  <a:lumOff val="35000"/>
                </a:schemeClr>
              </a:solidFill>
              <a:latin typeface="Meiryo UI" pitchFamily="50" charset="-128"/>
              <a:ea typeface="Meiryo UI" pitchFamily="50" charset="-128"/>
              <a:cs typeface="Meiryo UI" pitchFamily="50" charset="-128"/>
            </a:endParaRP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■注意点</a:t>
            </a:r>
          </a:p>
          <a:p>
            <a:pPr eaLnBrk="1" hangingPunct="1"/>
            <a:r>
              <a:rPr lang="ja-JP" altLang="en-US" sz="1000" dirty="0">
                <a:solidFill>
                  <a:schemeClr val="tx1">
                    <a:lumMod val="65000"/>
                    <a:lumOff val="35000"/>
                  </a:schemeClr>
                </a:solidFill>
                <a:latin typeface="Meiryo UI" pitchFamily="50" charset="-128"/>
                <a:ea typeface="Meiryo UI" pitchFamily="50" charset="-128"/>
                <a:cs typeface="Meiryo UI" pitchFamily="50" charset="-128"/>
              </a:rPr>
              <a:t>・抽出条件によってはお受けできない場合がございます。予めご了承ください。</a:t>
            </a:r>
          </a:p>
        </p:txBody>
      </p:sp>
      <p:sp>
        <p:nvSpPr>
          <p:cNvPr id="10" name="Text Box 20"/>
          <p:cNvSpPr txBox="1">
            <a:spLocks noChangeArrowheads="1"/>
          </p:cNvSpPr>
          <p:nvPr/>
        </p:nvSpPr>
        <p:spPr bwMode="auto">
          <a:xfrm>
            <a:off x="5902325" y="4692650"/>
            <a:ext cx="3249613"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spcBef>
                <a:spcPct val="50000"/>
              </a:spcBef>
            </a:pPr>
            <a:r>
              <a:rPr lang="ja-JP" altLang="en-US" sz="1000" dirty="0">
                <a:solidFill>
                  <a:srgbClr val="4D4D4D"/>
                </a:solidFill>
                <a:latin typeface="Meiryo UI" pitchFamily="50" charset="-128"/>
                <a:ea typeface="Meiryo UI" pitchFamily="50" charset="-128"/>
                <a:cs typeface="Meiryo UI" pitchFamily="50" charset="-128"/>
              </a:rPr>
              <a:t>・・</a:t>
            </a:r>
            <a:r>
              <a:rPr lang="ja-JP" altLang="en-US" sz="1000" dirty="0" smtClean="0">
                <a:solidFill>
                  <a:srgbClr val="4D4D4D"/>
                </a:solidFill>
                <a:latin typeface="Meiryo UI" pitchFamily="50" charset="-128"/>
                <a:ea typeface="Meiryo UI" pitchFamily="50" charset="-128"/>
                <a:cs typeface="Meiryo UI" pitchFamily="50" charset="-128"/>
              </a:rPr>
              <a:t>・</a:t>
            </a:r>
            <a:r>
              <a:rPr lang="en-US" altLang="ja-JP" sz="1000" dirty="0" smtClean="0">
                <a:solidFill>
                  <a:srgbClr val="4D4D4D"/>
                </a:solidFill>
                <a:latin typeface="Meiryo UI" pitchFamily="50" charset="-128"/>
                <a:ea typeface="Meiryo UI" pitchFamily="50" charset="-128"/>
                <a:cs typeface="Meiryo UI" pitchFamily="50" charset="-128"/>
              </a:rPr>
              <a:t>1</a:t>
            </a:r>
            <a:r>
              <a:rPr lang="ja-JP" altLang="en-US" sz="1000" dirty="0" smtClean="0">
                <a:solidFill>
                  <a:srgbClr val="4D4D4D"/>
                </a:solidFill>
                <a:latin typeface="Meiryo UI" pitchFamily="50" charset="-128"/>
                <a:ea typeface="Meiryo UI" pitchFamily="50" charset="-128"/>
                <a:cs typeface="Meiryo UI" pitchFamily="50" charset="-128"/>
              </a:rPr>
              <a:t>抽出</a:t>
            </a:r>
            <a:r>
              <a:rPr lang="ja-JP" altLang="en-US" sz="1000" dirty="0">
                <a:solidFill>
                  <a:srgbClr val="4D4D4D"/>
                </a:solidFill>
                <a:latin typeface="Meiryo UI" pitchFamily="50" charset="-128"/>
                <a:ea typeface="Meiryo UI" pitchFamily="50" charset="-128"/>
                <a:cs typeface="Meiryo UI" pitchFamily="50" charset="-128"/>
              </a:rPr>
              <a:t>となり、申込</a:t>
            </a:r>
            <a:r>
              <a:rPr lang="ja-JP" altLang="en-US" sz="1000" dirty="0" smtClean="0">
                <a:solidFill>
                  <a:srgbClr val="4D4D4D"/>
                </a:solidFill>
                <a:latin typeface="Meiryo UI" pitchFamily="50" charset="-128"/>
                <a:ea typeface="Meiryo UI" pitchFamily="50" charset="-128"/>
                <a:cs typeface="Meiryo UI" pitchFamily="50" charset="-128"/>
              </a:rPr>
              <a:t>は</a:t>
            </a:r>
            <a:r>
              <a:rPr lang="en-US" altLang="ja-JP" sz="1000" dirty="0" smtClean="0">
                <a:solidFill>
                  <a:srgbClr val="4D4D4D"/>
                </a:solidFill>
                <a:latin typeface="Meiryo UI" pitchFamily="50" charset="-128"/>
                <a:ea typeface="Meiryo UI" pitchFamily="50" charset="-128"/>
                <a:cs typeface="Meiryo UI" pitchFamily="50" charset="-128"/>
              </a:rPr>
              <a:t>1</a:t>
            </a:r>
            <a:r>
              <a:rPr lang="ja-JP" altLang="en-US" sz="1000" dirty="0" smtClean="0">
                <a:solidFill>
                  <a:srgbClr val="4D4D4D"/>
                </a:solidFill>
                <a:latin typeface="Meiryo UI" pitchFamily="50" charset="-128"/>
                <a:ea typeface="Meiryo UI" pitchFamily="50" charset="-128"/>
                <a:cs typeface="Meiryo UI" pitchFamily="50" charset="-128"/>
              </a:rPr>
              <a:t>件</a:t>
            </a:r>
            <a:endParaRPr lang="ja-JP" altLang="en-US" sz="1000" dirty="0">
              <a:solidFill>
                <a:srgbClr val="4D4D4D"/>
              </a:solidFill>
              <a:latin typeface="Meiryo UI" pitchFamily="50" charset="-128"/>
              <a:ea typeface="Meiryo UI" pitchFamily="50" charset="-128"/>
              <a:cs typeface="Meiryo UI" pitchFamily="50" charset="-128"/>
            </a:endParaRPr>
          </a:p>
        </p:txBody>
      </p:sp>
      <p:sp>
        <p:nvSpPr>
          <p:cNvPr id="11" name="Text Box 21"/>
          <p:cNvSpPr txBox="1">
            <a:spLocks noChangeArrowheads="1"/>
          </p:cNvSpPr>
          <p:nvPr/>
        </p:nvSpPr>
        <p:spPr bwMode="auto">
          <a:xfrm>
            <a:off x="5902325" y="5176838"/>
            <a:ext cx="40259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eaLnBrk="1" hangingPunct="1">
              <a:spcBef>
                <a:spcPct val="50000"/>
              </a:spcBef>
            </a:pPr>
            <a:r>
              <a:rPr lang="ja-JP" altLang="en-US" sz="1000" dirty="0">
                <a:solidFill>
                  <a:srgbClr val="4D4D4D"/>
                </a:solidFill>
                <a:latin typeface="Meiryo UI" pitchFamily="50" charset="-128"/>
                <a:ea typeface="Meiryo UI" pitchFamily="50" charset="-128"/>
                <a:cs typeface="Meiryo UI" pitchFamily="50" charset="-128"/>
              </a:rPr>
              <a:t>・・</a:t>
            </a:r>
            <a:r>
              <a:rPr lang="ja-JP" altLang="en-US" sz="1000" dirty="0" smtClean="0">
                <a:solidFill>
                  <a:srgbClr val="4D4D4D"/>
                </a:solidFill>
                <a:latin typeface="Meiryo UI" pitchFamily="50" charset="-128"/>
                <a:ea typeface="Meiryo UI" pitchFamily="50" charset="-128"/>
                <a:cs typeface="Meiryo UI" pitchFamily="50" charset="-128"/>
              </a:rPr>
              <a:t>・</a:t>
            </a:r>
            <a:r>
              <a:rPr lang="en-US" altLang="ja-JP" sz="1000" dirty="0">
                <a:solidFill>
                  <a:srgbClr val="4D4D4D"/>
                </a:solidFill>
                <a:latin typeface="+mn-lt"/>
                <a:ea typeface="Meiryo UI" pitchFamily="50" charset="-128"/>
                <a:cs typeface="Meiryo UI" pitchFamily="50" charset="-128"/>
              </a:rPr>
              <a:t>2</a:t>
            </a:r>
            <a:r>
              <a:rPr lang="ja-JP" altLang="en-US" sz="1000" dirty="0" smtClean="0">
                <a:solidFill>
                  <a:srgbClr val="4D4D4D"/>
                </a:solidFill>
                <a:latin typeface="Meiryo UI" pitchFamily="50" charset="-128"/>
                <a:ea typeface="Meiryo UI" pitchFamily="50" charset="-128"/>
                <a:cs typeface="Meiryo UI" pitchFamily="50" charset="-128"/>
              </a:rPr>
              <a:t>抽出</a:t>
            </a:r>
            <a:r>
              <a:rPr lang="ja-JP" altLang="en-US" sz="1000" dirty="0">
                <a:solidFill>
                  <a:srgbClr val="4D4D4D"/>
                </a:solidFill>
                <a:latin typeface="Meiryo UI" pitchFamily="50" charset="-128"/>
                <a:ea typeface="Meiryo UI" pitchFamily="50" charset="-128"/>
                <a:cs typeface="Meiryo UI" pitchFamily="50" charset="-128"/>
              </a:rPr>
              <a:t>となり、申込</a:t>
            </a:r>
            <a:r>
              <a:rPr lang="ja-JP" altLang="en-US" sz="1000" dirty="0" smtClean="0">
                <a:solidFill>
                  <a:srgbClr val="4D4D4D"/>
                </a:solidFill>
                <a:latin typeface="Meiryo UI" pitchFamily="50" charset="-128"/>
                <a:ea typeface="Meiryo UI" pitchFamily="50" charset="-128"/>
                <a:cs typeface="Meiryo UI" pitchFamily="50" charset="-128"/>
              </a:rPr>
              <a:t>は</a:t>
            </a:r>
            <a:r>
              <a:rPr lang="en-US" altLang="ja-JP" sz="1000" dirty="0" smtClean="0">
                <a:solidFill>
                  <a:srgbClr val="4D4D4D"/>
                </a:solidFill>
                <a:latin typeface="+mn-lt"/>
                <a:ea typeface="Meiryo UI" pitchFamily="50" charset="-128"/>
                <a:cs typeface="Meiryo UI" pitchFamily="50" charset="-128"/>
              </a:rPr>
              <a:t>2</a:t>
            </a:r>
            <a:r>
              <a:rPr lang="ja-JP" altLang="en-US" sz="1000" dirty="0" smtClean="0">
                <a:solidFill>
                  <a:srgbClr val="4D4D4D"/>
                </a:solidFill>
                <a:latin typeface="Meiryo UI" pitchFamily="50" charset="-128"/>
                <a:ea typeface="Meiryo UI" pitchFamily="50" charset="-128"/>
                <a:cs typeface="Meiryo UI" pitchFamily="50" charset="-128"/>
              </a:rPr>
              <a:t>件</a:t>
            </a:r>
            <a:endParaRPr lang="ja-JP" altLang="en-US" sz="1000" dirty="0">
              <a:solidFill>
                <a:srgbClr val="4D4D4D"/>
              </a:solidFill>
              <a:latin typeface="Meiryo UI" pitchFamily="50" charset="-128"/>
              <a:ea typeface="Meiryo UI" pitchFamily="50" charset="-128"/>
              <a:cs typeface="Meiryo UI" pitchFamily="50" charset="-128"/>
            </a:endParaRPr>
          </a:p>
        </p:txBody>
      </p:sp>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00" y="10598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2336688893"/>
      </p:ext>
    </p:extLst>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en-US" altLang="ja-JP" dirty="0" smtClean="0"/>
              <a:t>Display</a:t>
            </a:r>
            <a:r>
              <a:rPr kumimoji="1" lang="ja-JP" altLang="en-US" dirty="0" smtClean="0"/>
              <a:t> </a:t>
            </a:r>
            <a:r>
              <a:rPr kumimoji="1" lang="en-US" altLang="ja-JP" dirty="0" smtClean="0"/>
              <a:t>Ad</a:t>
            </a:r>
            <a:endParaRPr kumimoji="1" lang="ja-JP" altLang="en-US" dirty="0"/>
          </a:p>
        </p:txBody>
      </p:sp>
      <p:sp>
        <p:nvSpPr>
          <p:cNvPr id="6" name="テキスト プレースホルダー 5"/>
          <p:cNvSpPr>
            <a:spLocks noGrp="1"/>
          </p:cNvSpPr>
          <p:nvPr>
            <p:ph type="body" sz="quarter" idx="13"/>
          </p:nvPr>
        </p:nvSpPr>
        <p:spPr/>
        <p:txBody>
          <a:bodyPr/>
          <a:lstStyle/>
          <a:p>
            <a:r>
              <a:rPr lang="ja-JP" altLang="en-US" dirty="0"/>
              <a:t>広告</a:t>
            </a:r>
            <a:r>
              <a:rPr lang="ja-JP" altLang="en-US" dirty="0" smtClean="0"/>
              <a:t>レギュレーション</a:t>
            </a:r>
            <a:endParaRPr lang="ja-JP" altLang="en-US" dirty="0"/>
          </a:p>
        </p:txBody>
      </p:sp>
      <p:sp>
        <p:nvSpPr>
          <p:cNvPr id="7" name="テキスト プレースホルダー 6"/>
          <p:cNvSpPr>
            <a:spLocks noGrp="1"/>
          </p:cNvSpPr>
          <p:nvPr>
            <p:ph type="body" sz="quarter" idx="14"/>
          </p:nvPr>
        </p:nvSpPr>
        <p:spPr/>
        <p:txBody>
          <a:bodyPr/>
          <a:lstStyle/>
          <a:p>
            <a:r>
              <a:rPr lang="ja-JP" altLang="en-US" dirty="0" smtClean="0"/>
              <a:t>ディスプレイ広告</a:t>
            </a:r>
            <a:endParaRPr kumimoji="1" lang="ja-JP" altLang="en-US" dirty="0"/>
          </a:p>
        </p:txBody>
      </p:sp>
      <p:sp>
        <p:nvSpPr>
          <p:cNvPr id="3" name="フッター プレースホルダー 2"/>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8" name="スライド番号プレースホルダー 2"/>
          <p:cNvSpPr txBox="1">
            <a:spLocks/>
          </p:cNvSpPr>
          <p:nvPr/>
        </p:nvSpPr>
        <p:spPr>
          <a:xfrm>
            <a:off x="5007600" y="6584400"/>
            <a:ext cx="527095" cy="259873"/>
          </a:xfrm>
          <a:prstGeom prst="rect">
            <a:avLst/>
          </a:prstGeom>
        </p:spPr>
        <p:txBody>
          <a:bodyPr vert="horz" lIns="91440" tIns="45720" rIns="91440" bIns="45720" rtlCol="0" anchor="ctr"/>
          <a:lstStyle>
            <a:defPPr>
              <a:defRPr lang="ja-JP"/>
            </a:defPPr>
            <a:lvl1pPr marL="0" algn="l" defTabSz="457200" rtl="0" eaLnBrk="1" latinLnBrk="0" hangingPunct="1">
              <a:defRPr kumimoji="1" sz="1200" b="1"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51</a:t>
            </a:fld>
            <a:endParaRPr lang="ja-JP" altLang="en-US" dirty="0"/>
          </a:p>
        </p:txBody>
      </p:sp>
    </p:spTree>
    <p:extLst>
      <p:ext uri="{BB962C8B-B14F-4D97-AF65-F5344CB8AC3E}">
        <p14:creationId xmlns:p14="http://schemas.microsoft.com/office/powerpoint/2010/main" val="2618200795"/>
      </p:ext>
    </p:extLst>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a:xfrm>
            <a:off x="457200" y="245798"/>
            <a:ext cx="8915400" cy="650080"/>
          </a:xfrm>
        </p:spPr>
        <p:txBody>
          <a:bodyPr>
            <a:normAutofit fontScale="90000"/>
          </a:bodyPr>
          <a:lstStyle/>
          <a:p>
            <a:r>
              <a:rPr kumimoji="1" lang="ja-JP" altLang="en-US" dirty="0" smtClean="0"/>
              <a:t>広告レギュレーション</a:t>
            </a:r>
            <a:r>
              <a:rPr kumimoji="1" lang="en-US" altLang="ja-JP" dirty="0" smtClean="0"/>
              <a:t/>
            </a:r>
            <a:br>
              <a:rPr kumimoji="1" lang="en-US" altLang="ja-JP" dirty="0" smtClean="0"/>
            </a:br>
            <a:r>
              <a:rPr kumimoji="1" lang="ja-JP" altLang="en-US" sz="2000" dirty="0" smtClean="0"/>
              <a:t>（除：</a:t>
            </a:r>
            <a:r>
              <a:rPr lang="ja-JP" altLang="en-US" sz="2000" dirty="0"/>
              <a:t> ＠ｃｏｓｍｅトップビルボード動画</a:t>
            </a:r>
            <a:r>
              <a:rPr lang="ja-JP" altLang="en-US" sz="2000" dirty="0" smtClean="0"/>
              <a:t>広告・</a:t>
            </a:r>
            <a:r>
              <a:rPr lang="en-US" altLang="ja-JP" sz="2000" dirty="0" err="1" smtClean="0"/>
              <a:t>VideoAd</a:t>
            </a:r>
            <a:r>
              <a:rPr kumimoji="1" lang="ja-JP" altLang="en-US" sz="2000" dirty="0" smtClean="0"/>
              <a:t>）</a:t>
            </a:r>
            <a:endParaRPr kumimoji="1" lang="ja-JP" altLang="en-US" dirty="0"/>
          </a:p>
        </p:txBody>
      </p:sp>
      <p:sp>
        <p:nvSpPr>
          <p:cNvPr id="2" name="スライド番号プレースホルダー 1"/>
          <p:cNvSpPr>
            <a:spLocks noGrp="1"/>
          </p:cNvSpPr>
          <p:nvPr>
            <p:ph type="sldNum" sz="quarter" idx="11"/>
          </p:nvPr>
        </p:nvSpPr>
        <p:spPr/>
        <p:txBody>
          <a:bodyPr/>
          <a:lstStyle/>
          <a:p>
            <a:fld id="{D1BB40C7-AB44-C647-B8F2-09508EB95348}" type="slidenum">
              <a:rPr lang="ja-JP" altLang="en-US" smtClean="0"/>
              <a:pPr/>
              <a:t>52</a:t>
            </a:fld>
            <a:endParaRPr lang="ja-JP" altLang="en-US" dirty="0"/>
          </a:p>
        </p:txBody>
      </p:sp>
      <p:sp>
        <p:nvSpPr>
          <p:cNvPr id="3" name="コンテンツ プレースホルダー 2"/>
          <p:cNvSpPr>
            <a:spLocks noGrp="1"/>
          </p:cNvSpPr>
          <p:nvPr>
            <p:ph sz="quarter" idx="27"/>
          </p:nvPr>
        </p:nvSpPr>
        <p:spPr/>
        <p:txBody>
          <a:bodyPr/>
          <a:lstStyle/>
          <a:p>
            <a:endParaRPr kumimoji="1" lang="ja-JP" altLang="en-US"/>
          </a:p>
        </p:txBody>
      </p:sp>
      <p:pic>
        <p:nvPicPr>
          <p:cNvPr id="10" name="図 9"/>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66300" y="114300"/>
            <a:ext cx="900000" cy="900000"/>
          </a:xfrm>
          <a:prstGeom prst="rect">
            <a:avLst/>
          </a:prstGeom>
        </p:spPr>
      </p:pic>
      <p:sp>
        <p:nvSpPr>
          <p:cNvPr id="4" name="フッター プレースホルダー 3"/>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aphicFrame>
        <p:nvGraphicFramePr>
          <p:cNvPr id="8" name="表 7"/>
          <p:cNvGraphicFramePr>
            <a:graphicFrameLocks noGrp="1"/>
          </p:cNvGraphicFramePr>
          <p:nvPr>
            <p:extLst>
              <p:ext uri="{D42A27DB-BD31-4B8C-83A1-F6EECF244321}">
                <p14:modId xmlns:p14="http://schemas.microsoft.com/office/powerpoint/2010/main" val="2715729535"/>
              </p:ext>
            </p:extLst>
          </p:nvPr>
        </p:nvGraphicFramePr>
        <p:xfrm>
          <a:off x="276226" y="1094210"/>
          <a:ext cx="9332912" cy="5125113"/>
        </p:xfrm>
        <a:graphic>
          <a:graphicData uri="http://schemas.openxmlformats.org/drawingml/2006/table">
            <a:tbl>
              <a:tblPr/>
              <a:tblGrid>
                <a:gridCol w="1146958"/>
                <a:gridCol w="8185954"/>
              </a:tblGrid>
              <a:tr h="12499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掲載可否</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お申し込みを頂く前に、必ず当該商品やサービスの広告掲載が可能かの問合せをお願い致します。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掲載の可否回答は、「可」・「不可」のみでお答えしております。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掲載不可理由や詳細の指摘は致しかねますのでご了承ください。</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最終的なリンク先が確定していない状況でお申し込みを受け付けた場合は、リンク先のアップを持って再度掲載可否をとらせて頂いております。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その際、リンク不可の判断が出た場合には修正をお願いしております。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万が一、修正が間に合わない・修正ができない場合はリンク致しかねますので予めご了承ください。</a:t>
                      </a:r>
                    </a:p>
                  </a:txBody>
                  <a:tcPr marL="35999" marR="35999" marT="35988" marB="359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契約単位</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本サービス資料に記載された「インプレッションおよび期間」または「インプレッションか期間」でのご提供サービスになります。</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決定優先</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お申し込みは、決定優先となります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掲載開始日</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資料に記載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された日程以外では、お受けできませんのでご注意ください。</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a:solidFill>
                            <a:schemeClr val="tx1">
                              <a:lumMod val="65000"/>
                              <a:lumOff val="35000"/>
                            </a:schemeClr>
                          </a:solidFill>
                          <a:effectLst/>
                          <a:latin typeface="+mn-ea"/>
                          <a:ea typeface="+mn-ea"/>
                          <a:cs typeface="Meiryo UI" panose="020B0604030504040204" pitchFamily="50" charset="-128"/>
                        </a:rPr>
                        <a:t>原稿差替日</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全曜日での差替対応が可能です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baseline="0" dirty="0">
                          <a:solidFill>
                            <a:schemeClr val="tx1">
                              <a:lumMod val="65000"/>
                              <a:lumOff val="35000"/>
                            </a:schemeClr>
                          </a:solidFill>
                          <a:effectLst/>
                          <a:latin typeface="+mn-ea"/>
                          <a:ea typeface="+mn-ea"/>
                          <a:cs typeface="Meiryo UI" panose="020B0604030504040204" pitchFamily="50" charset="-128"/>
                        </a:rPr>
                        <a:t> </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複数原稿配信</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可　</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（最大</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３つまで同時配信</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可能）　</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スマホヘッダ枠　</a:t>
                      </a:r>
                      <a:r>
                        <a:rPr lang="en-US" altLang="ja-JP" sz="7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オプションの場合、ヘッダ枠動画素材の複数原稿は不可</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クリエイティブオプティマイズ配信</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実施の場合は、「オプティマイズ</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配信ＯＮ」、均等配信の場合は「均等配信」と</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明記をお願い致します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複数原稿配信の場合、差替えはお受け出来ません</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完全原稿入稿日</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掲載予定日の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17</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時までにご入稿ください。ただし、プロモーションサービスの追加誘導の際は、掲載予定日の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7</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17</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時までにご入稿ください。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複数原稿同時配信の場合は、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7</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営業日前となり、すべての原稿を合わせてご入稿ください。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カテゴリーバナー、カテゴリーバナーオプション（</a:t>
                      </a:r>
                      <a:r>
                        <a:rPr lang="en-US" altLang="ja-JP" sz="7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ja-JP" altLang="en-US" sz="700" b="0" i="0" u="none" strike="noStrike" baseline="0" dirty="0" err="1"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baseline="0" dirty="0" smtClean="0">
                          <a:solidFill>
                            <a:schemeClr val="tx1">
                              <a:lumMod val="65000"/>
                              <a:lumOff val="35000"/>
                            </a:schemeClr>
                          </a:solidFill>
                          <a:effectLst/>
                          <a:latin typeface="+mn-ea"/>
                          <a:ea typeface="+mn-ea"/>
                          <a:cs typeface="Meiryo UI" panose="020B0604030504040204" pitchFamily="50" charset="-128"/>
                        </a:rPr>
                        <a:t>サイドバナー）</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ゲート広告は掲載予定日の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17</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時までにご入稿ください。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また、複数原稿同時配信の場合は、すべての原稿を合わせてご入稿ください。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原稿差</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替</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掲載単位につき</a:t>
                      </a: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回まで差替可能です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。（差替え前</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の原稿と同時にご入稿ください</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スマホヘッダ枠</a:t>
                      </a:r>
                      <a:r>
                        <a:rPr lang="en-US" altLang="ja-JP" sz="700" b="0" i="0" u="none" strike="noStrike" dirty="0" err="1" smtClean="0">
                          <a:solidFill>
                            <a:schemeClr val="tx1">
                              <a:lumMod val="65000"/>
                              <a:lumOff val="35000"/>
                            </a:schemeClr>
                          </a:solidFill>
                          <a:effectLst/>
                          <a:latin typeface="+mn-ea"/>
                          <a:ea typeface="+mn-ea"/>
                          <a:cs typeface="Meiryo UI" panose="020B0604030504040204" pitchFamily="50" charset="-128"/>
                        </a:rPr>
                        <a:t>VideoAd</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オプションの場合、ヘッダ枠動画素材の差し替え不可　</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複数原稿同時配信の場合は、差替えはお受け出来ません。</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調整時間</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広告掲載初日および広告内容変更初日の午前</a:t>
                      </a: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0</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時から同営業日正午までの時間はバナー掲載調整時間とし</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、調整</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時間内の不具合については責任を負いかねます。ご了承くださいますようお願い致します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開始日が休日の場合は、翌営業日正午までを免責期間とさせて頂きます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免責事項</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弊社広告は、総掲載予定時間の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％以内または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時間のどちらか少ない方の時間内での広告表示の不具合については、賠償および補填措置の対象外とさせて頂きます。  </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
                      </a:r>
                      <a:b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なお、前事項のとおり、掲載調整時間内は掲載不具合としてみなしません。上記の時間を超える掲載不具合の場合でも、インターネットインフラその他サーバー等のシステム上の不具合、緊急メンテナンスの発生など弊社の責任の帰すべき事由以外の原因により広告掲載契約に基づく債務の全部または一部を履行できなかった場合、賠償および補填措置の対象外とさせて頂きます。</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リンク先について</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リンク先は、最大</a:t>
                      </a: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240</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文字以内でお願い致します。</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入稿期限日までに、完全な状態でリンク先がアップしているようお願い</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致します。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が確認できない場合は掲載をお断りすることや、掲載開始が遅れることがございますのでご注意ください。</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原稿</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に、リンク先は１箇所となります。ただし、複数原稿配信の場合は、同ブランド、同商材、同キャンペーンであることが条件となります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。（最大</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３原稿３</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ゲート広告およびサイドバナーについては、トップラージレクタングルダブル、ヘッダーパネル、レフトパネル、ライトパネルのそれぞれからリンクすることは可能ですが、同一</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URL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のみの設置とさせて頂きます。</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つの</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URL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から複数のランディングページが表示されるなどの仕様はお受けできません。</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リンク先が個人情報を取得する内容の場合は、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SSL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環境により情報が保護される環境を推奨します。</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3223">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掲載報告書</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（レポート）</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クリック数／クリック率推移（日別）。送付日は、掲載終了日から</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営業日後とさせて頂いております。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（ゲート広告については、トップラージレクタングルダブル、ヘッダーバナー、ライトパネル、レフトパネルの合算値）</a:t>
                      </a:r>
                    </a:p>
                    <a:p>
                      <a:pPr marL="0" marR="0" indent="0" algn="l" defTabSz="914400" rtl="0" eaLnBrk="1" fontAlgn="ctr" latinLnBrk="0" hangingPunct="1">
                        <a:lnSpc>
                          <a:spcPct val="100000"/>
                        </a:lnSpc>
                        <a:spcBef>
                          <a:spcPts val="0"/>
                        </a:spcBef>
                        <a:spcAft>
                          <a:spcPts val="0"/>
                        </a:spcAft>
                        <a:buClrTx/>
                        <a:buSzTx/>
                        <a:buFontTx/>
                        <a:buNone/>
                        <a:tabLst/>
                        <a:defRPr/>
                      </a:pP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カテゴリーバナー：クリック数のみ。納品日は、掲載終了日から</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営業日後とさせて頂いております。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プロモーションサービスの誘導として掲載した場合、プロモーションサービス掲載報告書にて上記内容をご報告致します。</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00701">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クリエイティブ紹介</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ｃｏｓｍｅ掲載事例</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としてクリエイティブをご紹介</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させて頂く場合</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がございます。予めご了承ください。</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2690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キャンセル規定</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お申込後、広告主様のご都合でサービス内容を変更、もしくはキャンセルされる場合には、キャンセル料を申し受けます。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90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59</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9" name="正方形/長方形 8"/>
          <p:cNvSpPr/>
          <p:nvPr/>
        </p:nvSpPr>
        <p:spPr>
          <a:xfrm>
            <a:off x="5278475" y="6238424"/>
            <a:ext cx="4493538" cy="215444"/>
          </a:xfrm>
          <a:prstGeom prst="rect">
            <a:avLst/>
          </a:prstGeom>
        </p:spPr>
        <p:txBody>
          <a:bodyPr wrap="none">
            <a:spAutoFit/>
          </a:bodyPr>
          <a:lstStyle/>
          <a:p>
            <a:pPr algn="r"/>
            <a:r>
              <a:rPr lang="ja-JP" altLang="en-US" sz="800" dirty="0">
                <a:solidFill>
                  <a:prstClr val="black">
                    <a:lumMod val="65000"/>
                    <a:lumOff val="35000"/>
                  </a:prstClr>
                </a:solidFill>
                <a:latin typeface="メイリオ"/>
                <a:cs typeface="メイリオ"/>
              </a:rPr>
              <a:t>入稿規定詳細は、「掲載における注意事項・レギュレーション」</a:t>
            </a:r>
            <a:r>
              <a:rPr lang="ja-JP" altLang="en-US" sz="800" dirty="0" smtClean="0">
                <a:solidFill>
                  <a:prstClr val="black">
                    <a:lumMod val="65000"/>
                    <a:lumOff val="35000"/>
                  </a:prstClr>
                </a:solidFill>
                <a:latin typeface="メイリオ"/>
                <a:cs typeface="メイリオ"/>
              </a:rPr>
              <a:t>をあわせてご確認</a:t>
            </a:r>
            <a:r>
              <a:rPr lang="ja-JP" altLang="en-US" sz="800" dirty="0">
                <a:solidFill>
                  <a:prstClr val="black">
                    <a:lumMod val="65000"/>
                    <a:lumOff val="35000"/>
                  </a:prstClr>
                </a:solidFill>
                <a:latin typeface="メイリオ"/>
                <a:cs typeface="メイリオ"/>
              </a:rPr>
              <a:t>ください。</a:t>
            </a:r>
            <a:endParaRPr lang="ja-JP" altLang="en-US" dirty="0"/>
          </a:p>
        </p:txBody>
      </p:sp>
    </p:spTree>
    <p:extLst>
      <p:ext uri="{BB962C8B-B14F-4D97-AF65-F5344CB8AC3E}">
        <p14:creationId xmlns:p14="http://schemas.microsoft.com/office/powerpoint/2010/main" val="2151828461"/>
      </p:ext>
    </p:extLst>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sz="2000" dirty="0" smtClean="0"/>
              <a:t>広告レギュレーション</a:t>
            </a:r>
            <a:r>
              <a:rPr lang="ja-JP" altLang="en-US" sz="2000" dirty="0"/>
              <a:t>（＠ｃｏｓｍｅトップビルボード動画広告）</a:t>
            </a:r>
            <a:endParaRPr kumimoji="1" lang="ja-JP" altLang="en-US" sz="2000"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53</a:t>
            </a:fld>
            <a:endParaRPr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aphicFrame>
        <p:nvGraphicFramePr>
          <p:cNvPr id="9" name="表 8"/>
          <p:cNvGraphicFramePr>
            <a:graphicFrameLocks noGrp="1"/>
          </p:cNvGraphicFramePr>
          <p:nvPr>
            <p:extLst>
              <p:ext uri="{D42A27DB-BD31-4B8C-83A1-F6EECF244321}">
                <p14:modId xmlns:p14="http://schemas.microsoft.com/office/powerpoint/2010/main" val="2321427452"/>
              </p:ext>
            </p:extLst>
          </p:nvPr>
        </p:nvGraphicFramePr>
        <p:xfrm>
          <a:off x="276226" y="1065635"/>
          <a:ext cx="9332912" cy="5197005"/>
        </p:xfrm>
        <a:graphic>
          <a:graphicData uri="http://schemas.openxmlformats.org/drawingml/2006/table">
            <a:tbl>
              <a:tblPr/>
              <a:tblGrid>
                <a:gridCol w="1146958"/>
                <a:gridCol w="8185954"/>
              </a:tblGrid>
              <a:tr h="12499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著作権</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入稿頂く動画広告素材に関しましては、必ず、知的財産権をはじめとするインターネット上での広告配信に関する各種権利の処理が済んでいるものをご入稿ください。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万が一、権利処理に不備があり、第三者の権利を侵害したという理由で、損害賠償請求等何らかの請求が生じたとしても、弊社は責任を一切負いかねますので、ご了承ください。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権利処理の代行は一切行いません。</a:t>
                      </a:r>
                    </a:p>
                  </a:txBody>
                  <a:tcPr marL="35999" marR="35999" marT="35981" marB="35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12499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掲載可否</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お申込を頂く前に、必ず当該商品やサービスの広告配信が可能かの問合せをお願い致します。　掲載の可否回答は、「可」・「不可」のみでお答えしております。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・掲載不可理由や詳細の指摘は致しかねますのでご了承ください。</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・最終的な動画・リンク先が確定していない状況でお申込を受け付けた場合は、動画・リンク先が確定した時点で再度掲載可否をとらせて頂いております。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その際、動画・リンク不可の判断が出た場合には修正をお願いしております。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・万が一、修正が間に合わない・修正ができない場合は掲載が出来ない場合もございますので、予めご了承ください。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・掲載開始後に動画・</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LP</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の変更をご依頼する場合がある旨、予めご了承ください。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掲載基準については「＠ｃｏｓｍｅ広告掲載基準」（</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http://www.istyle.co.jp/File/keisai.pdf</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）をご確認ください。</a:t>
                      </a:r>
                    </a:p>
                  </a:txBody>
                  <a:tcPr marL="35999" marR="35999" marT="35988" marB="3598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契約単位</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本サービス資料に記載された「インプレッションおよび期間」でのご提供サービスになります。</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広告表現について</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「広告主名」または「ブランド名」、「サービス名」が明確にわかる原稿としてください。もしくは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ＰＲ</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の明記をお願いします。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決定優先</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お申し込みは、決定優先となります</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掲載開始日</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資料に記載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された日程以外では、お受けできませんのでご注意ください。</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リンク先（任意）</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動画原稿</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入稿期限日までに、完全な状態での動画素材、リンク先がアップしているようお願い致します。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動画素材・リンク先が確認できない場合は掲載をお断りすることや、掲載開始が遅れることがございますのでご注意ください。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その際、お申込み時の掲載量を下回る可能性がございます。また、掲載終了日は変更できませんので予めご了承ください。</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原稿差</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替</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掲載期間中の原稿差替えはお受けできません。</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調整時間</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広告掲載初日および広告内容変更初日の午前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時から同営業日正午までの時間は掲載調整時間とし、調整時間内の不具合については責任を負いかねます。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ご了承くださいますようお願い致します。（掲載開始日が休日の場合は、翌営業日正午までを免責期間とさせて頂きます。）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また、災害情報の掲載およびそのメンテナンスによる露出機会の減少分につきましては、補填措置の対象外とさせて頂きます。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免責事項</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弊社広告は、総掲載予定時間の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％以内または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時間のどちらか少ない方の時間内での広告表示の不具合については、賠償および補填措置の対象外とさせて頂きます。  </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
                      </a:r>
                      <a:b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なお、前事項のとおり、掲載調整時間内は掲載不具合としてみなしません。上記の時間を超える掲載不具合の場合でも、インターネットインフラその他サーバー等のシステム上の不具合、緊急メンテナンスの発生など弊社の責任の帰すべき事由以外の原因により広告掲載契約に基づく債務の全部または一部を履行できなかった場合、賠償および補填措置の対象外とさせて頂きます。</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閲覧環境</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動画部分は、ユーザーの環境（お使いのブラウザ・端末など）によって、表示崩れ等が発生する可能性がございます。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ユーザーの通信環境・端末環境によっては、動画が正しく再生されない、または表示されない場合がございます。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リンク先について</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リンク先は、最大</a:t>
                      </a:r>
                      <a:r>
                        <a:rPr lang="en-US" altLang="ja-JP" sz="700" b="0" i="0" u="none" strike="noStrike" dirty="0">
                          <a:solidFill>
                            <a:schemeClr val="tx1">
                              <a:lumMod val="65000"/>
                              <a:lumOff val="35000"/>
                            </a:schemeClr>
                          </a:solidFill>
                          <a:effectLst/>
                          <a:latin typeface="+mn-ea"/>
                          <a:ea typeface="+mn-ea"/>
                          <a:cs typeface="Meiryo UI" panose="020B0604030504040204" pitchFamily="50" charset="-128"/>
                        </a:rPr>
                        <a:t>240</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文字以内でお願い致します。</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入稿期限日までに、完全な状態でリンク先がアップしているようお願い</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致します。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が確認できない場合は掲載をお断りすることや、掲載開始が遅れることがございますのでご注意ください。</a:t>
                      </a:r>
                      <a:b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トップラージレクタングルダブル、ビルボード静止画部分、ビルボード動画部分、レフトパネル、ライトパネルのそれぞれからリンクすることは可能ですが、同一</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URL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のみの設置とさせて頂きます。</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つの</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URL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から複数のランディングページが表示されるなどの仕様はお受けできません。</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リンク先が個人情報を取得する内容の場合は、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SSL</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環境により情報が保護される環境を推奨します。</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113223">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掲載報告書</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（レポート）</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altLang="ja-JP" sz="700" dirty="0" smtClean="0"/>
                        <a:t>imp</a:t>
                      </a:r>
                      <a:r>
                        <a:rPr lang="ja-JP" altLang="en-US" sz="700" dirty="0" smtClean="0"/>
                        <a:t>数</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／クリック数／クリック率／再生率推移（日別）。送付日は、掲載終了日から</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営業日後とさせて頂いております。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（トップラージレクタングルダブル、ビルボード静止画部分、ビルボード動画部分、レフトパネル、ライトパネルの合算値）</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プロモーションサービスの誘導として掲載した場合、プロモーションサービス掲載報告書にて上記内容をご報告致します。</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00701">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クリエイティブ紹介</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ｃｏｓｍｅ掲載事例</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としてクリエイティブをご紹介</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させて頂く場合</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がございます。予めご了承ください。</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2690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キャンセル規定</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お申込後、広告主様のご都合でサービス内容を変更、もしくはキャンセルされる場合には、キャンセル料を申し受けます。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90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59</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chemeClr val="bg1"/>
                    </a:solidFill>
                  </a:tcPr>
                </a:tc>
              </a:tr>
            </a:tbl>
          </a:graphicData>
        </a:graphic>
      </p:graphicFrame>
      <p:sp>
        <p:nvSpPr>
          <p:cNvPr id="10" name="正方形/長方形 9"/>
          <p:cNvSpPr/>
          <p:nvPr/>
        </p:nvSpPr>
        <p:spPr>
          <a:xfrm>
            <a:off x="5278475" y="6238424"/>
            <a:ext cx="4493538" cy="215444"/>
          </a:xfrm>
          <a:prstGeom prst="rect">
            <a:avLst/>
          </a:prstGeom>
        </p:spPr>
        <p:txBody>
          <a:bodyPr wrap="none">
            <a:spAutoFit/>
          </a:bodyPr>
          <a:lstStyle/>
          <a:p>
            <a:pPr algn="r"/>
            <a:r>
              <a:rPr lang="ja-JP" altLang="en-US" sz="800" dirty="0">
                <a:solidFill>
                  <a:prstClr val="black">
                    <a:lumMod val="65000"/>
                    <a:lumOff val="35000"/>
                  </a:prstClr>
                </a:solidFill>
                <a:latin typeface="メイリオ"/>
                <a:cs typeface="メイリオ"/>
              </a:rPr>
              <a:t>入稿規定詳細は、「掲載における注意事項・レギュレーション」</a:t>
            </a:r>
            <a:r>
              <a:rPr lang="ja-JP" altLang="en-US" sz="800" dirty="0" smtClean="0">
                <a:solidFill>
                  <a:prstClr val="black">
                    <a:lumMod val="65000"/>
                    <a:lumOff val="35000"/>
                  </a:prstClr>
                </a:solidFill>
                <a:latin typeface="メイリオ"/>
                <a:cs typeface="メイリオ"/>
              </a:rPr>
              <a:t>をあわせてご確認</a:t>
            </a:r>
            <a:r>
              <a:rPr lang="ja-JP" altLang="en-US" sz="800" dirty="0">
                <a:solidFill>
                  <a:prstClr val="black">
                    <a:lumMod val="65000"/>
                    <a:lumOff val="35000"/>
                  </a:prstClr>
                </a:solidFill>
                <a:latin typeface="メイリオ"/>
                <a:cs typeface="メイリオ"/>
              </a:rPr>
              <a:t>ください。</a:t>
            </a:r>
            <a:endParaRPr lang="ja-JP" altLang="en-US" dirty="0"/>
          </a:p>
        </p:txBody>
      </p:sp>
      <p:pic>
        <p:nvPicPr>
          <p:cNvPr id="11" name="図 1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53600" y="139700"/>
            <a:ext cx="900000" cy="900000"/>
          </a:xfrm>
          <a:prstGeom prst="rect">
            <a:avLst/>
          </a:prstGeom>
        </p:spPr>
      </p:pic>
    </p:spTree>
    <p:extLst>
      <p:ext uri="{BB962C8B-B14F-4D97-AF65-F5344CB8AC3E}">
        <p14:creationId xmlns:p14="http://schemas.microsoft.com/office/powerpoint/2010/main" val="771089081"/>
      </p:ext>
    </p:extLst>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広告レギュレーション（</a:t>
            </a:r>
            <a:r>
              <a:rPr kumimoji="1" lang="en-US" altLang="ja-JP" dirty="0" err="1" smtClean="0"/>
              <a:t>VideoAd</a:t>
            </a:r>
            <a:r>
              <a:rPr kumimoji="1" lang="ja-JP" altLang="en-US" dirty="0" smtClean="0"/>
              <a:t>）</a:t>
            </a:r>
            <a:endParaRPr kumimoji="1" lang="ja-JP" altLang="en-US" dirty="0"/>
          </a:p>
        </p:txBody>
      </p:sp>
      <p:graphicFrame>
        <p:nvGraphicFramePr>
          <p:cNvPr id="36" name="表 35"/>
          <p:cNvGraphicFramePr>
            <a:graphicFrameLocks noGrp="1"/>
          </p:cNvGraphicFramePr>
          <p:nvPr>
            <p:extLst>
              <p:ext uri="{D42A27DB-BD31-4B8C-83A1-F6EECF244321}">
                <p14:modId xmlns:p14="http://schemas.microsoft.com/office/powerpoint/2010/main" val="4196596125"/>
              </p:ext>
            </p:extLst>
          </p:nvPr>
        </p:nvGraphicFramePr>
        <p:xfrm>
          <a:off x="276225" y="1112075"/>
          <a:ext cx="9332914" cy="4198194"/>
        </p:xfrm>
        <a:graphic>
          <a:graphicData uri="http://schemas.openxmlformats.org/drawingml/2006/table">
            <a:tbl>
              <a:tblPr/>
              <a:tblGrid>
                <a:gridCol w="1365404"/>
                <a:gridCol w="7967510"/>
              </a:tblGrid>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著作権</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入稿頂く動画広告素材に関しましては、必ず、知的財産権をはじめとするインターネット上での広告配信に関する各種権利の処理が済んでいるものをご入稿ください。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万が一、権利処理に不備があり、第三者の権利を侵害したという理由で、損害賠償請求等何らかの請求が生じたとしても、弊社は責任を一切負いかねますので、ご了承ください。</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権利処理の代行は一切行いません。</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312023">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掲載可否</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お申込を頂く前に、必ず当該商品やサービスの広告配信が可能かの問合せをお願い致します。　掲載の可否回答は、「可」・「不可」のみでお答えしております。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・掲載不可理由や詳細の指摘は致しかねますのでご了承ください。</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・最終的な動画・リンク先が確定していない状況でお申込を受け付けた場合は、動画・リンク先が確定した時点で再度掲載可否をとらせて頂いております。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　その際、動画・リンク不可の判断が出た場合には修正をお願いしております。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・万が一、修正が間に合わない・修正ができない場合は掲載が出来ない場合もございますので、予めご了承ください。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・掲載開始後に動画・</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LP</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の変更をご依頼する場合がある旨、予めご了承ください。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掲載基準については「＠ｃｏｓｍｅ広告掲載基準」（</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http://www.istyle.co.jp/File/keisai.pdf</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）をご確認ください。</a:t>
                      </a:r>
                    </a:p>
                  </a:txBody>
                  <a:tcPr marL="35999" marR="35999" marT="35981" marB="35981"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6350" cap="flat" cmpd="sng" algn="ctr">
                      <a:solidFill>
                        <a:srgbClr val="000000"/>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契約</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単位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申込み</a:t>
                      </a:r>
                      <a:endParaRPr lang="ja-JP" altLang="en-US" sz="700" b="0" i="0" u="none" strike="noStrike" dirty="0">
                        <a:solidFill>
                          <a:schemeClr val="tx1">
                            <a:lumMod val="65000"/>
                            <a:lumOff val="35000"/>
                          </a:schemeClr>
                        </a:solidFill>
                        <a:effectLst/>
                        <a:latin typeface="+mn-ea"/>
                        <a:ea typeface="+mn-ea"/>
                        <a:cs typeface="Meiryo UI" panose="020B0604030504040204" pitchFamily="50" charset="-128"/>
                      </a:endParaRP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・お申込は、決定優先とさせて頂きます。仮押さえはお受けできません。</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・掲載開始日は、水曜日以外ではお受けできません。掲載単位は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週間単位で終了日は火曜日です。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chemeClr val="tx1"/>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広告表現について</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「広告主名」または「ブランド名」、「サービス名」が明確にわかる原稿としてください。もしくは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ＰＲ</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の明記をお願いします。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リンク先（任意）</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動画原稿</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入稿期限日までに、完全な状態での動画素材、リンク先がアップしているようお願い致します。</a:t>
                      </a:r>
                      <a:b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動画素材・リンク先が確認できない場合は掲載をお断りすることや、掲載開始が遅れることがございますのでご注意ください。</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その際、お申込み時の掲載量を下回る可能性がございます。また、掲載終了日は変更できませんので予めご了承ください。</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原稿差</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替</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掲載期間中の原稿差替えはお受けできません。</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調整時間</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広告掲載初日および広告内容変更初日の午前</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時から同営業日正午までの時間は掲載調整時間とし、調整時間内の不具合については責任を負いかねます。</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ご了承くださいますようお願い致します。（掲載開始日が休日の場合は、翌営業日正午までを免責期間とさせて頂きます。）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また、災害情報の掲載およびそのメンテナンスによる露出機会の減少分につきましては、補填措置の対象外とさせて頂きます。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0">
                <a:tc>
                  <a:txBody>
                    <a:bodyPr/>
                    <a:lstStyle/>
                    <a:p>
                      <a:pPr marL="0" marR="0" indent="0" algn="ctr" defTabSz="457200" rtl="0" eaLnBrk="1" fontAlgn="ctr" latinLnBrk="0" hangingPunct="1">
                        <a:lnSpc>
                          <a:spcPct val="100000"/>
                        </a:lnSpc>
                        <a:spcBef>
                          <a:spcPts val="0"/>
                        </a:spcBef>
                        <a:spcAft>
                          <a:spcPts val="0"/>
                        </a:spcAft>
                        <a:buClrTx/>
                        <a:buSzTx/>
                        <a:buFontTx/>
                        <a:buNone/>
                        <a:tabLst/>
                        <a:defRPr/>
                      </a:pP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免責事項</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弊社広告は、総掲載予定時間の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％以内または</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時間のどちらか少ない方の時間内での広告表示の不具合については、賠償および補填措置の対象外とさせて頂きます。  </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
                      </a:r>
                      <a:b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b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なお、前事項のとおり、掲載調整時間内は掲載不具合としてみなしません。上記の時間を超える掲載不具合の場合でも、インターネットインフラその他サーバー等のシステム上の不具合、緊急メンテナンスの発生など弊社の責任の帰すべき事由以外の原因により広告掲載契約に基づく債務の全部または一部を履行できなかった場合、賠償および補填措置の対象外とさせて頂きます。</a:t>
                      </a:r>
                    </a:p>
                  </a:txBody>
                  <a:tcPr marL="35999" marR="35999" marT="35988" marB="35988"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92211">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閲覧環境</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動画・タイトル・字幕部分は、ユーザーの環境（お使いのブラウザ・</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OS</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の種類・端末）によって、表示崩れ等が発生する可能性がございます。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ユーザーの通信環境・端末環境によっては、動画が正しく再生されない、または表示されない場合がございます。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92211">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掲載報告書</a:t>
                      </a:r>
                    </a:p>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（レポート）</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view</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数、視聴レート</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【start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（再生回数）</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 25%, 50%, 75%,100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％（再生完了数）</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タップ数（タイトルと字幕合計タップ数、動画のタップ数）</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日別のレポートを掲載終了後</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営業日後にお送りします。</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92211">
                <a:tc>
                  <a:txBody>
                    <a:bodyPr/>
                    <a:lstStyle/>
                    <a:p>
                      <a:pPr algn="ctr"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クリエイティブ紹介</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ｃｏｓｍｅ掲載事例</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としてクリエイティブをご紹介</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させて頂く場合</a:t>
                      </a:r>
                      <a:r>
                        <a:rPr lang="ja-JP" altLang="en-US" sz="700" b="0" i="0" u="none" strike="noStrike" dirty="0">
                          <a:solidFill>
                            <a:schemeClr val="tx1">
                              <a:lumMod val="65000"/>
                              <a:lumOff val="35000"/>
                            </a:schemeClr>
                          </a:solidFill>
                          <a:effectLst/>
                          <a:latin typeface="+mn-ea"/>
                          <a:ea typeface="+mn-ea"/>
                          <a:cs typeface="Meiryo UI" panose="020B0604030504040204" pitchFamily="50" charset="-128"/>
                        </a:rPr>
                        <a:t>がございます。予めご了承ください</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endPar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endParaRP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r h="292211">
                <a:tc>
                  <a:txBody>
                    <a:bodyPr/>
                    <a:lstStyle/>
                    <a:p>
                      <a:pPr algn="ctr"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キャンセル規定</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c>
                  <a:txBody>
                    <a:bodyPr/>
                    <a:lstStyle/>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お申込後、広告主様のご都合でサービス内容を変更、もしくはキャンセルされる場合には、キャンセル料を申し受けます。</a:t>
                      </a:r>
                    </a:p>
                    <a:p>
                      <a:pPr algn="l" fontAlgn="ct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90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20%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60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50%</a:t>
                      </a:r>
                      <a:r>
                        <a:rPr lang="ja-JP" altLang="en-US" sz="700" b="0" i="0" u="none" strike="noStrike" dirty="0" err="1" smtClean="0">
                          <a:solidFill>
                            <a:schemeClr val="tx1">
                              <a:lumMod val="65000"/>
                              <a:lumOff val="35000"/>
                            </a:schemeClr>
                          </a:solidFill>
                          <a:effectLst/>
                          <a:latin typeface="+mn-ea"/>
                          <a:ea typeface="+mn-ea"/>
                          <a:cs typeface="Meiryo UI" panose="020B0604030504040204" pitchFamily="50" charset="-128"/>
                        </a:rPr>
                        <a:t>、</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掲載開始日～</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59</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営業日前まではご料金の</a:t>
                      </a:r>
                      <a:r>
                        <a:rPr lang="en-US" altLang="ja-JP" sz="700" b="0" i="0" u="none" strike="noStrike" dirty="0" smtClean="0">
                          <a:solidFill>
                            <a:schemeClr val="tx1">
                              <a:lumMod val="65000"/>
                              <a:lumOff val="35000"/>
                            </a:schemeClr>
                          </a:solidFill>
                          <a:effectLst/>
                          <a:latin typeface="+mn-ea"/>
                          <a:ea typeface="+mn-ea"/>
                          <a:cs typeface="Meiryo UI" panose="020B0604030504040204" pitchFamily="50" charset="-128"/>
                        </a:rPr>
                        <a:t>100%</a:t>
                      </a:r>
                      <a:r>
                        <a:rPr lang="ja-JP" altLang="en-US" sz="700" b="0" i="0" u="none" strike="noStrike" dirty="0" smtClean="0">
                          <a:solidFill>
                            <a:schemeClr val="tx1">
                              <a:lumMod val="65000"/>
                              <a:lumOff val="35000"/>
                            </a:schemeClr>
                          </a:solidFill>
                          <a:effectLst/>
                          <a:latin typeface="+mn-ea"/>
                          <a:ea typeface="+mn-ea"/>
                          <a:cs typeface="Meiryo UI" panose="020B0604030504040204" pitchFamily="50" charset="-128"/>
                        </a:rPr>
                        <a:t>）</a:t>
                      </a:r>
                    </a:p>
                  </a:txBody>
                  <a:tcPr marL="35999" marR="35999" marT="35981" marB="35981"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6350" cap="flat" cmpd="sng" algn="ctr">
                      <a:solidFill>
                        <a:srgbClr val="000000"/>
                      </a:solidFill>
                      <a:prstDash val="solid"/>
                      <a:round/>
                      <a:headEnd type="none" w="med" len="med"/>
                      <a:tailEnd type="none" w="med" len="med"/>
                    </a:lnT>
                    <a:lnB w="6350" cap="flat" cmpd="sng" algn="ctr">
                      <a:solidFill>
                        <a:srgbClr val="000000"/>
                      </a:solidFill>
                      <a:prstDash val="solid"/>
                      <a:round/>
                      <a:headEnd type="none" w="med" len="med"/>
                      <a:tailEnd type="none" w="med" len="med"/>
                    </a:lnB>
                    <a:solidFill>
                      <a:schemeClr val="bg1"/>
                    </a:solidFill>
                  </a:tcPr>
                </a:tc>
              </a:tr>
            </a:tbl>
          </a:graphicData>
        </a:graphic>
      </p:graphicFrame>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54</a:t>
            </a:fld>
            <a:endParaRPr lang="ja-JP" altLang="en-US" dirty="0"/>
          </a:p>
        </p:txBody>
      </p:sp>
      <p:pic>
        <p:nvPicPr>
          <p:cNvPr id="5" name="図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6" name="正方形/長方形 5"/>
          <p:cNvSpPr/>
          <p:nvPr/>
        </p:nvSpPr>
        <p:spPr>
          <a:xfrm>
            <a:off x="5278475" y="5336724"/>
            <a:ext cx="4493538" cy="215444"/>
          </a:xfrm>
          <a:prstGeom prst="rect">
            <a:avLst/>
          </a:prstGeom>
        </p:spPr>
        <p:txBody>
          <a:bodyPr wrap="none">
            <a:spAutoFit/>
          </a:bodyPr>
          <a:lstStyle/>
          <a:p>
            <a:pPr algn="r"/>
            <a:r>
              <a:rPr lang="ja-JP" altLang="en-US" sz="800" dirty="0">
                <a:solidFill>
                  <a:prstClr val="black">
                    <a:lumMod val="65000"/>
                    <a:lumOff val="35000"/>
                  </a:prstClr>
                </a:solidFill>
                <a:latin typeface="メイリオ"/>
                <a:cs typeface="メイリオ"/>
              </a:rPr>
              <a:t>入稿規定詳細は、「掲載における注意事項・レギュレーション」</a:t>
            </a:r>
            <a:r>
              <a:rPr lang="ja-JP" altLang="en-US" sz="800" dirty="0" smtClean="0">
                <a:solidFill>
                  <a:prstClr val="black">
                    <a:lumMod val="65000"/>
                    <a:lumOff val="35000"/>
                  </a:prstClr>
                </a:solidFill>
                <a:latin typeface="メイリオ"/>
                <a:cs typeface="メイリオ"/>
              </a:rPr>
              <a:t>をあわせてご確認</a:t>
            </a:r>
            <a:r>
              <a:rPr lang="ja-JP" altLang="en-US" sz="800" dirty="0">
                <a:solidFill>
                  <a:prstClr val="black">
                    <a:lumMod val="65000"/>
                    <a:lumOff val="35000"/>
                  </a:prstClr>
                </a:solidFill>
                <a:latin typeface="メイリオ"/>
                <a:cs typeface="メイリオ"/>
              </a:rPr>
              <a:t>ください。</a:t>
            </a:r>
            <a:endParaRPr lang="ja-JP" altLang="en-US" dirty="0"/>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6778876"/>
      </p:ext>
    </p:extLst>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配信までの流れ（</a:t>
            </a:r>
            <a:r>
              <a:rPr kumimoji="1" lang="en-US" altLang="ja-JP" dirty="0" err="1" smtClean="0"/>
              <a:t>VideoAd</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55</a:t>
            </a:fld>
            <a:endParaRPr lang="ja-JP" altLang="en-US" dirty="0"/>
          </a:p>
        </p:txBody>
      </p:sp>
      <p:grpSp>
        <p:nvGrpSpPr>
          <p:cNvPr id="9" name="グループ化 8"/>
          <p:cNvGrpSpPr/>
          <p:nvPr/>
        </p:nvGrpSpPr>
        <p:grpSpPr>
          <a:xfrm>
            <a:off x="2381594" y="5368665"/>
            <a:ext cx="1162498" cy="720000"/>
            <a:chOff x="2381594" y="5368665"/>
            <a:chExt cx="1162498" cy="720000"/>
          </a:xfrm>
        </p:grpSpPr>
        <p:sp>
          <p:nvSpPr>
            <p:cNvPr id="63" name="山形 62"/>
            <p:cNvSpPr/>
            <p:nvPr/>
          </p:nvSpPr>
          <p:spPr>
            <a:xfrm rot="5400000">
              <a:off x="2586808" y="5188665"/>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latin typeface="+mj-ea"/>
                <a:ea typeface="+mj-ea"/>
                <a:cs typeface="Meiryo UI" panose="020B0604030504040204" pitchFamily="50" charset="-128"/>
              </a:endParaRPr>
            </a:p>
          </p:txBody>
        </p:sp>
        <p:sp>
          <p:nvSpPr>
            <p:cNvPr id="72" name="テキスト ボックス 16"/>
            <p:cNvSpPr txBox="1">
              <a:spLocks noChangeArrowheads="1"/>
            </p:cNvSpPr>
            <p:nvPr/>
          </p:nvSpPr>
          <p:spPr bwMode="auto">
            <a:xfrm>
              <a:off x="2381594" y="5583300"/>
              <a:ext cx="1162498"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1200" dirty="0">
                  <a:solidFill>
                    <a:schemeClr val="tx1">
                      <a:lumMod val="65000"/>
                      <a:lumOff val="35000"/>
                    </a:schemeClr>
                  </a:solidFill>
                  <a:latin typeface="+mj-ea"/>
                  <a:ea typeface="+mj-ea"/>
                  <a:cs typeface="Meiryo UI" pitchFamily="50" charset="-128"/>
                </a:rPr>
                <a:t>6. </a:t>
              </a:r>
              <a:r>
                <a:rPr lang="ja-JP" altLang="en-US" sz="1200" dirty="0">
                  <a:solidFill>
                    <a:schemeClr val="tx1">
                      <a:lumMod val="65000"/>
                      <a:lumOff val="35000"/>
                    </a:schemeClr>
                  </a:solidFill>
                  <a:latin typeface="+mj-ea"/>
                  <a:ea typeface="+mj-ea"/>
                  <a:cs typeface="Meiryo UI" pitchFamily="50" charset="-128"/>
                </a:rPr>
                <a:t>掲載</a:t>
              </a:r>
              <a:r>
                <a:rPr lang="ja-JP" altLang="en-US" sz="1200" dirty="0" smtClean="0">
                  <a:solidFill>
                    <a:schemeClr val="tx1">
                      <a:lumMod val="65000"/>
                      <a:lumOff val="35000"/>
                    </a:schemeClr>
                  </a:solidFill>
                  <a:latin typeface="+mj-ea"/>
                  <a:ea typeface="+mj-ea"/>
                  <a:cs typeface="Meiryo UI" pitchFamily="50" charset="-128"/>
                </a:rPr>
                <a:t>報告書</a:t>
              </a:r>
              <a:endParaRPr lang="en-US" altLang="ja-JP" sz="1200" dirty="0">
                <a:solidFill>
                  <a:schemeClr val="tx1">
                    <a:lumMod val="65000"/>
                    <a:lumOff val="35000"/>
                  </a:schemeClr>
                </a:solidFill>
                <a:latin typeface="+mj-ea"/>
                <a:ea typeface="+mj-ea"/>
                <a:cs typeface="Meiryo UI" pitchFamily="50" charset="-128"/>
              </a:endParaRPr>
            </a:p>
            <a:p>
              <a:pPr algn="ctr" eaLnBrk="1" hangingPunct="1"/>
              <a:r>
                <a:rPr lang="ja-JP" altLang="en-US" sz="1200" dirty="0" smtClean="0">
                  <a:solidFill>
                    <a:schemeClr val="tx1">
                      <a:lumMod val="65000"/>
                      <a:lumOff val="35000"/>
                    </a:schemeClr>
                  </a:solidFill>
                  <a:latin typeface="+mj-ea"/>
                  <a:ea typeface="+mj-ea"/>
                  <a:cs typeface="Meiryo UI" pitchFamily="50" charset="-128"/>
                </a:rPr>
                <a:t>送付</a:t>
              </a:r>
              <a:endParaRPr lang="ja-JP" altLang="en-US" sz="1200" dirty="0">
                <a:solidFill>
                  <a:schemeClr val="tx1">
                    <a:lumMod val="65000"/>
                    <a:lumOff val="35000"/>
                  </a:schemeClr>
                </a:solidFill>
                <a:latin typeface="+mj-ea"/>
                <a:ea typeface="+mj-ea"/>
                <a:cs typeface="Meiryo UI" pitchFamily="50" charset="-128"/>
              </a:endParaRPr>
            </a:p>
          </p:txBody>
        </p:sp>
      </p:grpSp>
      <p:sp>
        <p:nvSpPr>
          <p:cNvPr id="73" name="テキスト ボックス 8"/>
          <p:cNvSpPr txBox="1">
            <a:spLocks noChangeArrowheads="1"/>
          </p:cNvSpPr>
          <p:nvPr/>
        </p:nvSpPr>
        <p:spPr bwMode="auto">
          <a:xfrm>
            <a:off x="3486808" y="1344630"/>
            <a:ext cx="5228432"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広告主様名、動画素材、リンク先（任意）</a:t>
            </a:r>
            <a:r>
              <a:rPr lang="ja-JP" altLang="en-US" sz="1000" dirty="0" smtClean="0">
                <a:solidFill>
                  <a:schemeClr val="tx1">
                    <a:lumMod val="65000"/>
                    <a:lumOff val="35000"/>
                  </a:schemeClr>
                </a:solidFill>
                <a:latin typeface="+mn-ea"/>
                <a:ea typeface="+mn-ea"/>
                <a:cs typeface="Meiryo UI" pitchFamily="50" charset="-128"/>
              </a:rPr>
              <a:t>を</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service@cosme.net</a:t>
            </a:r>
            <a:r>
              <a:rPr lang="ja-JP" altLang="en-US" sz="1000" dirty="0">
                <a:solidFill>
                  <a:schemeClr val="tx1">
                    <a:lumMod val="65000"/>
                    <a:lumOff val="35000"/>
                  </a:schemeClr>
                </a:solidFill>
                <a:latin typeface="+mn-ea"/>
                <a:ea typeface="+mn-ea"/>
                <a:cs typeface="Meiryo UI" pitchFamily="50" charset="-128"/>
              </a:rPr>
              <a:t>」まで</a:t>
            </a:r>
            <a:r>
              <a:rPr lang="ja-JP" altLang="en-US" sz="1000" dirty="0" smtClean="0">
                <a:solidFill>
                  <a:schemeClr val="tx1">
                    <a:lumMod val="65000"/>
                    <a:lumOff val="35000"/>
                  </a:schemeClr>
                </a:solidFill>
                <a:latin typeface="+mn-ea"/>
                <a:ea typeface="+mn-ea"/>
                <a:cs typeface="Meiryo UI" pitchFamily="50" charset="-128"/>
              </a:rPr>
              <a:t>ご連絡ください。</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掲載</a:t>
            </a:r>
            <a:r>
              <a:rPr lang="ja-JP" altLang="en-US" sz="1000" dirty="0">
                <a:solidFill>
                  <a:schemeClr val="tx1">
                    <a:lumMod val="65000"/>
                    <a:lumOff val="35000"/>
                  </a:schemeClr>
                </a:solidFill>
                <a:latin typeface="+mn-ea"/>
                <a:ea typeface="+mn-ea"/>
                <a:cs typeface="Meiryo UI" pitchFamily="50" charset="-128"/>
              </a:rPr>
              <a:t>「可」の場合はテキスト入稿フォーマットを送付致します</a:t>
            </a:r>
            <a:r>
              <a:rPr lang="ja-JP" altLang="en-US" sz="1000" dirty="0" smtClean="0">
                <a:solidFill>
                  <a:schemeClr val="tx1">
                    <a:lumMod val="65000"/>
                    <a:lumOff val="35000"/>
                  </a:schemeClr>
                </a:solidFill>
                <a:latin typeface="+mn-ea"/>
                <a:ea typeface="+mn-ea"/>
                <a:cs typeface="Meiryo UI" pitchFamily="50" charset="-128"/>
              </a:rPr>
              <a:t>。</a:t>
            </a:r>
            <a:endParaRPr lang="ja-JP" altLang="en-US" sz="1000" dirty="0">
              <a:solidFill>
                <a:schemeClr val="tx1">
                  <a:lumMod val="65000"/>
                  <a:lumOff val="35000"/>
                </a:schemeClr>
              </a:solidFill>
              <a:latin typeface="+mn-ea"/>
              <a:ea typeface="+mn-ea"/>
              <a:cs typeface="Meiryo UI" pitchFamily="50" charset="-128"/>
            </a:endParaRPr>
          </a:p>
        </p:txBody>
      </p:sp>
      <p:sp>
        <p:nvSpPr>
          <p:cNvPr id="75" name="テキスト ボックス 21"/>
          <p:cNvSpPr txBox="1">
            <a:spLocks noChangeArrowheads="1"/>
          </p:cNvSpPr>
          <p:nvPr/>
        </p:nvSpPr>
        <p:spPr bwMode="auto">
          <a:xfrm>
            <a:off x="3486808" y="2150650"/>
            <a:ext cx="52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広告枠の空き枠状況は、随時変化します。</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最新の空き枠は「</a:t>
            </a:r>
            <a:r>
              <a:rPr lang="en-US" altLang="ja-JP" sz="1000" dirty="0">
                <a:solidFill>
                  <a:schemeClr val="tx1">
                    <a:lumMod val="65000"/>
                    <a:lumOff val="35000"/>
                  </a:schemeClr>
                </a:solidFill>
                <a:latin typeface="+mn-ea"/>
                <a:ea typeface="+mn-ea"/>
                <a:cs typeface="Meiryo UI" pitchFamily="50" charset="-128"/>
              </a:rPr>
              <a:t>service@cosme.net</a:t>
            </a:r>
            <a:r>
              <a:rPr lang="ja-JP" altLang="en-US" sz="1000" dirty="0">
                <a:solidFill>
                  <a:schemeClr val="tx1">
                    <a:lumMod val="65000"/>
                    <a:lumOff val="35000"/>
                  </a:schemeClr>
                </a:solidFill>
                <a:latin typeface="+mn-ea"/>
                <a:ea typeface="+mn-ea"/>
                <a:cs typeface="Meiryo UI" pitchFamily="50" charset="-128"/>
              </a:rPr>
              <a:t>」宛にお問合せください</a:t>
            </a:r>
            <a:r>
              <a:rPr lang="ja-JP" altLang="en-US" sz="1000" dirty="0" smtClean="0">
                <a:solidFill>
                  <a:schemeClr val="tx1">
                    <a:lumMod val="65000"/>
                    <a:lumOff val="35000"/>
                  </a:schemeClr>
                </a:solidFill>
                <a:latin typeface="+mn-ea"/>
                <a:ea typeface="+mn-ea"/>
                <a:cs typeface="Meiryo UI" pitchFamily="50" charset="-128"/>
              </a:rPr>
              <a:t>。</a:t>
            </a:r>
            <a:endParaRPr lang="ja-JP" altLang="en-US" sz="1000" dirty="0">
              <a:solidFill>
                <a:schemeClr val="tx1">
                  <a:lumMod val="65000"/>
                  <a:lumOff val="35000"/>
                </a:schemeClr>
              </a:solidFill>
              <a:latin typeface="+mn-ea"/>
              <a:ea typeface="+mn-ea"/>
              <a:cs typeface="Meiryo UI" pitchFamily="50" charset="-128"/>
            </a:endParaRPr>
          </a:p>
        </p:txBody>
      </p:sp>
      <p:sp>
        <p:nvSpPr>
          <p:cNvPr id="76" name="テキスト ボックス 22"/>
          <p:cNvSpPr txBox="1">
            <a:spLocks noChangeArrowheads="1"/>
          </p:cNvSpPr>
          <p:nvPr/>
        </p:nvSpPr>
        <p:spPr bwMode="auto">
          <a:xfrm>
            <a:off x="3486808" y="3035454"/>
            <a:ext cx="52272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申込フォーマットに記入のうえ</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service@cosme.net</a:t>
            </a:r>
            <a:r>
              <a:rPr lang="ja-JP" altLang="en-US" sz="1000" dirty="0">
                <a:solidFill>
                  <a:schemeClr val="tx1">
                    <a:lumMod val="65000"/>
                    <a:lumOff val="35000"/>
                  </a:schemeClr>
                </a:solidFill>
                <a:latin typeface="+mn-ea"/>
                <a:ea typeface="+mn-ea"/>
                <a:cs typeface="Meiryo UI" pitchFamily="50" charset="-128"/>
              </a:rPr>
              <a:t>」までご連絡ください</a:t>
            </a:r>
            <a:r>
              <a:rPr lang="ja-JP" altLang="en-US" sz="1000" dirty="0" smtClean="0">
                <a:solidFill>
                  <a:schemeClr val="tx1">
                    <a:lumMod val="65000"/>
                    <a:lumOff val="35000"/>
                  </a:schemeClr>
                </a:solidFill>
                <a:latin typeface="+mn-ea"/>
                <a:ea typeface="+mn-ea"/>
                <a:cs typeface="Meiryo UI" pitchFamily="50" charset="-128"/>
              </a:rPr>
              <a:t>。</a:t>
            </a:r>
            <a:endParaRPr lang="ja-JP" altLang="en-US" sz="1000" dirty="0">
              <a:solidFill>
                <a:schemeClr val="tx1">
                  <a:lumMod val="65000"/>
                  <a:lumOff val="35000"/>
                </a:schemeClr>
              </a:solidFill>
              <a:latin typeface="+mn-ea"/>
              <a:ea typeface="+mn-ea"/>
              <a:cs typeface="Meiryo UI" pitchFamily="50" charset="-128"/>
            </a:endParaRPr>
          </a:p>
        </p:txBody>
      </p:sp>
      <p:sp>
        <p:nvSpPr>
          <p:cNvPr id="77" name="テキスト ボックス 24"/>
          <p:cNvSpPr txBox="1">
            <a:spLocks noChangeArrowheads="1"/>
          </p:cNvSpPr>
          <p:nvPr/>
        </p:nvSpPr>
        <p:spPr bwMode="auto">
          <a:xfrm>
            <a:off x="3486808" y="4716801"/>
            <a:ext cx="52272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掲載開始のご報告をいたします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p:txBody>
      </p:sp>
      <p:sp>
        <p:nvSpPr>
          <p:cNvPr id="81" name="テキスト ボックス 28"/>
          <p:cNvSpPr txBox="1">
            <a:spLocks noChangeArrowheads="1"/>
          </p:cNvSpPr>
          <p:nvPr/>
        </p:nvSpPr>
        <p:spPr bwMode="auto">
          <a:xfrm>
            <a:off x="3486808" y="5477755"/>
            <a:ext cx="5227200" cy="2462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掲載終了後</a:t>
            </a:r>
            <a:r>
              <a:rPr lang="en-US" altLang="ja-JP" sz="1000" dirty="0">
                <a:solidFill>
                  <a:schemeClr val="tx1">
                    <a:lumMod val="65000"/>
                    <a:lumOff val="35000"/>
                  </a:schemeClr>
                </a:solidFill>
                <a:latin typeface="+mn-ea"/>
                <a:ea typeface="+mn-ea"/>
                <a:cs typeface="Meiryo UI" pitchFamily="50" charset="-128"/>
              </a:rPr>
              <a:t>10</a:t>
            </a:r>
            <a:r>
              <a:rPr lang="ja-JP" altLang="en-US" sz="1000" dirty="0">
                <a:solidFill>
                  <a:schemeClr val="tx1">
                    <a:lumMod val="65000"/>
                    <a:lumOff val="35000"/>
                  </a:schemeClr>
                </a:solidFill>
                <a:latin typeface="+mn-ea"/>
                <a:ea typeface="+mn-ea"/>
                <a:cs typeface="Meiryo UI" pitchFamily="50" charset="-128"/>
              </a:rPr>
              <a:t>営業</a:t>
            </a:r>
            <a:r>
              <a:rPr lang="ja-JP" altLang="en-US" sz="1000" dirty="0" smtClean="0">
                <a:solidFill>
                  <a:schemeClr val="tx1">
                    <a:lumMod val="65000"/>
                    <a:lumOff val="35000"/>
                  </a:schemeClr>
                </a:solidFill>
                <a:latin typeface="+mn-ea"/>
                <a:ea typeface="+mn-ea"/>
                <a:cs typeface="Meiryo UI" pitchFamily="50" charset="-128"/>
              </a:rPr>
              <a:t>日</a:t>
            </a:r>
            <a:r>
              <a:rPr lang="ja-JP" altLang="en-US" sz="1000" dirty="0">
                <a:solidFill>
                  <a:schemeClr val="tx1">
                    <a:lumMod val="65000"/>
                    <a:lumOff val="35000"/>
                  </a:schemeClr>
                </a:solidFill>
                <a:latin typeface="+mn-ea"/>
                <a:ea typeface="+mn-ea"/>
                <a:cs typeface="Meiryo UI" pitchFamily="50" charset="-128"/>
              </a:rPr>
              <a:t>後</a:t>
            </a:r>
            <a:r>
              <a:rPr lang="ja-JP" altLang="en-US" sz="1000" dirty="0" smtClean="0">
                <a:solidFill>
                  <a:schemeClr val="tx1">
                    <a:lumMod val="65000"/>
                    <a:lumOff val="35000"/>
                  </a:schemeClr>
                </a:solidFill>
                <a:latin typeface="+mn-ea"/>
                <a:ea typeface="+mn-ea"/>
                <a:cs typeface="Meiryo UI" pitchFamily="50" charset="-128"/>
              </a:rPr>
              <a:t>に</a:t>
            </a:r>
            <a:r>
              <a:rPr lang="ja-JP" altLang="en-US" sz="1000" dirty="0">
                <a:solidFill>
                  <a:schemeClr val="tx1">
                    <a:lumMod val="65000"/>
                    <a:lumOff val="35000"/>
                  </a:schemeClr>
                </a:solidFill>
                <a:latin typeface="+mn-ea"/>
                <a:ea typeface="+mn-ea"/>
                <a:cs typeface="Meiryo UI" pitchFamily="50" charset="-128"/>
              </a:rPr>
              <a:t>レポートを送付します</a:t>
            </a:r>
            <a:r>
              <a:rPr lang="ja-JP" altLang="en-US" sz="1000" dirty="0" smtClean="0">
                <a:solidFill>
                  <a:schemeClr val="tx1">
                    <a:lumMod val="65000"/>
                    <a:lumOff val="35000"/>
                  </a:schemeClr>
                </a:solidFill>
                <a:latin typeface="+mn-ea"/>
                <a:ea typeface="+mn-ea"/>
                <a:cs typeface="Meiryo UI" pitchFamily="50" charset="-128"/>
              </a:rPr>
              <a:t>。</a:t>
            </a:r>
            <a:endParaRPr lang="ja-JP" altLang="en-US" sz="1000" dirty="0">
              <a:solidFill>
                <a:schemeClr val="tx1">
                  <a:lumMod val="65000"/>
                  <a:lumOff val="35000"/>
                </a:schemeClr>
              </a:solidFill>
              <a:latin typeface="+mn-ea"/>
              <a:ea typeface="+mn-ea"/>
              <a:cs typeface="Meiryo UI" pitchFamily="50" charset="-128"/>
            </a:endParaRPr>
          </a:p>
        </p:txBody>
      </p:sp>
      <p:grpSp>
        <p:nvGrpSpPr>
          <p:cNvPr id="7" name="グループ化 6"/>
          <p:cNvGrpSpPr/>
          <p:nvPr/>
        </p:nvGrpSpPr>
        <p:grpSpPr>
          <a:xfrm>
            <a:off x="2406808" y="1261631"/>
            <a:ext cx="1080000" cy="720000"/>
            <a:chOff x="2406808" y="1261631"/>
            <a:chExt cx="1080000" cy="720000"/>
          </a:xfrm>
        </p:grpSpPr>
        <p:sp>
          <p:nvSpPr>
            <p:cNvPr id="65" name="山形 64"/>
            <p:cNvSpPr/>
            <p:nvPr/>
          </p:nvSpPr>
          <p:spPr>
            <a:xfrm rot="5400000">
              <a:off x="2586808" y="1081631"/>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latin typeface="+mj-ea"/>
                <a:ea typeface="+mj-ea"/>
                <a:cs typeface="Meiryo UI" panose="020B0604030504040204" pitchFamily="50" charset="-128"/>
              </a:endParaRPr>
            </a:p>
          </p:txBody>
        </p:sp>
        <p:sp>
          <p:nvSpPr>
            <p:cNvPr id="30" name="テキスト ボックス 2"/>
            <p:cNvSpPr txBox="1">
              <a:spLocks noChangeArrowheads="1"/>
            </p:cNvSpPr>
            <p:nvPr/>
          </p:nvSpPr>
          <p:spPr bwMode="auto">
            <a:xfrm>
              <a:off x="2471352" y="1533525"/>
              <a:ext cx="950913"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j-ea"/>
                  <a:ea typeface="+mj-ea"/>
                  <a:cs typeface="Meiryo UI" pitchFamily="50" charset="-128"/>
                </a:rPr>
                <a:t>1.</a:t>
              </a:r>
              <a:r>
                <a:rPr lang="ja-JP" altLang="en-US" sz="1200" dirty="0">
                  <a:solidFill>
                    <a:schemeClr val="tx1">
                      <a:lumMod val="65000"/>
                      <a:lumOff val="35000"/>
                    </a:schemeClr>
                  </a:solidFill>
                  <a:latin typeface="+mj-ea"/>
                  <a:ea typeface="+mj-ea"/>
                  <a:cs typeface="Meiryo UI" pitchFamily="50" charset="-128"/>
                </a:rPr>
                <a:t>掲載可否</a:t>
              </a:r>
            </a:p>
          </p:txBody>
        </p:sp>
      </p:grpSp>
      <p:grpSp>
        <p:nvGrpSpPr>
          <p:cNvPr id="6" name="グループ化 5"/>
          <p:cNvGrpSpPr/>
          <p:nvPr/>
        </p:nvGrpSpPr>
        <p:grpSpPr>
          <a:xfrm>
            <a:off x="2394413" y="2083038"/>
            <a:ext cx="1104790" cy="720000"/>
            <a:chOff x="2394413" y="2129095"/>
            <a:chExt cx="1104790" cy="720000"/>
          </a:xfrm>
        </p:grpSpPr>
        <p:sp>
          <p:nvSpPr>
            <p:cNvPr id="64" name="山形 63"/>
            <p:cNvSpPr/>
            <p:nvPr/>
          </p:nvSpPr>
          <p:spPr>
            <a:xfrm rot="5400000">
              <a:off x="2586808" y="1949095"/>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latin typeface="+mj-ea"/>
                <a:ea typeface="+mj-ea"/>
                <a:cs typeface="Meiryo UI" panose="020B0604030504040204" pitchFamily="50" charset="-128"/>
              </a:endParaRPr>
            </a:p>
          </p:txBody>
        </p:sp>
        <p:sp>
          <p:nvSpPr>
            <p:cNvPr id="31" name="テキスト ボックス 9"/>
            <p:cNvSpPr txBox="1">
              <a:spLocks noChangeArrowheads="1"/>
            </p:cNvSpPr>
            <p:nvPr/>
          </p:nvSpPr>
          <p:spPr bwMode="auto">
            <a:xfrm>
              <a:off x="2394413" y="2401396"/>
              <a:ext cx="1104790"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j-ea"/>
                  <a:ea typeface="+mj-ea"/>
                  <a:cs typeface="Meiryo UI" pitchFamily="50" charset="-128"/>
                </a:rPr>
                <a:t>2.</a:t>
              </a:r>
              <a:r>
                <a:rPr lang="ja-JP" altLang="en-US" sz="1200" dirty="0">
                  <a:solidFill>
                    <a:schemeClr val="tx1">
                      <a:lumMod val="65000"/>
                      <a:lumOff val="35000"/>
                    </a:schemeClr>
                  </a:solidFill>
                  <a:latin typeface="+mj-ea"/>
                  <a:ea typeface="+mj-ea"/>
                  <a:cs typeface="Meiryo UI" pitchFamily="50" charset="-128"/>
                </a:rPr>
                <a:t>空き枠確認</a:t>
              </a:r>
            </a:p>
          </p:txBody>
        </p:sp>
      </p:grpSp>
      <p:grpSp>
        <p:nvGrpSpPr>
          <p:cNvPr id="5" name="グループ化 4"/>
          <p:cNvGrpSpPr/>
          <p:nvPr/>
        </p:nvGrpSpPr>
        <p:grpSpPr>
          <a:xfrm>
            <a:off x="2406808" y="2904445"/>
            <a:ext cx="1080000" cy="720000"/>
            <a:chOff x="2406808" y="2996559"/>
            <a:chExt cx="1080000" cy="720000"/>
          </a:xfrm>
        </p:grpSpPr>
        <p:sp>
          <p:nvSpPr>
            <p:cNvPr id="66" name="山形 65"/>
            <p:cNvSpPr/>
            <p:nvPr/>
          </p:nvSpPr>
          <p:spPr>
            <a:xfrm rot="5400000">
              <a:off x="2586808" y="2816559"/>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a:solidFill>
                  <a:schemeClr val="tx1"/>
                </a:solidFill>
                <a:latin typeface="+mj-ea"/>
                <a:ea typeface="+mj-ea"/>
                <a:cs typeface="Meiryo UI" panose="020B0604030504040204" pitchFamily="50" charset="-128"/>
              </a:endParaRPr>
            </a:p>
          </p:txBody>
        </p:sp>
        <p:sp>
          <p:nvSpPr>
            <p:cNvPr id="32" name="テキスト ボックス 10"/>
            <p:cNvSpPr txBox="1">
              <a:spLocks noChangeArrowheads="1"/>
            </p:cNvSpPr>
            <p:nvPr/>
          </p:nvSpPr>
          <p:spPr bwMode="auto">
            <a:xfrm>
              <a:off x="2495403" y="3281560"/>
              <a:ext cx="902811"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j-ea"/>
                  <a:ea typeface="+mj-ea"/>
                  <a:cs typeface="Meiryo UI" pitchFamily="50" charset="-128"/>
                </a:rPr>
                <a:t>3.  </a:t>
              </a:r>
              <a:r>
                <a:rPr lang="ja-JP" altLang="en-US" sz="1200" dirty="0">
                  <a:solidFill>
                    <a:schemeClr val="tx1">
                      <a:lumMod val="65000"/>
                      <a:lumOff val="35000"/>
                    </a:schemeClr>
                  </a:solidFill>
                  <a:latin typeface="+mj-ea"/>
                  <a:ea typeface="+mj-ea"/>
                  <a:cs typeface="Meiryo UI" pitchFamily="50" charset="-128"/>
                </a:rPr>
                <a:t>申込み</a:t>
              </a:r>
            </a:p>
          </p:txBody>
        </p:sp>
      </p:grpSp>
      <p:grpSp>
        <p:nvGrpSpPr>
          <p:cNvPr id="3" name="グループ化 2"/>
          <p:cNvGrpSpPr/>
          <p:nvPr/>
        </p:nvGrpSpPr>
        <p:grpSpPr>
          <a:xfrm>
            <a:off x="2406808" y="3725852"/>
            <a:ext cx="1080000" cy="720000"/>
            <a:chOff x="2406808" y="3814012"/>
            <a:chExt cx="1080000" cy="720000"/>
          </a:xfrm>
        </p:grpSpPr>
        <p:sp>
          <p:nvSpPr>
            <p:cNvPr id="62" name="山形 61"/>
            <p:cNvSpPr/>
            <p:nvPr/>
          </p:nvSpPr>
          <p:spPr>
            <a:xfrm rot="5400000">
              <a:off x="2586808" y="3634012"/>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latin typeface="+mj-ea"/>
                <a:ea typeface="+mj-ea"/>
                <a:cs typeface="Meiryo UI" panose="020B0604030504040204" pitchFamily="50" charset="-128"/>
              </a:endParaRPr>
            </a:p>
          </p:txBody>
        </p:sp>
        <p:sp>
          <p:nvSpPr>
            <p:cNvPr id="33" name="テキスト ボックス 14"/>
            <p:cNvSpPr txBox="1">
              <a:spLocks noChangeArrowheads="1"/>
            </p:cNvSpPr>
            <p:nvPr/>
          </p:nvSpPr>
          <p:spPr bwMode="auto">
            <a:xfrm>
              <a:off x="2598352" y="4098605"/>
              <a:ext cx="696912"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j-ea"/>
                  <a:ea typeface="+mj-ea"/>
                  <a:cs typeface="Meiryo UI" pitchFamily="50" charset="-128"/>
                </a:rPr>
                <a:t>4.</a:t>
              </a:r>
              <a:r>
                <a:rPr lang="ja-JP" altLang="en-US" sz="1200" dirty="0">
                  <a:solidFill>
                    <a:schemeClr val="tx1">
                      <a:lumMod val="65000"/>
                      <a:lumOff val="35000"/>
                    </a:schemeClr>
                  </a:solidFill>
                  <a:latin typeface="+mj-ea"/>
                  <a:ea typeface="+mj-ea"/>
                  <a:cs typeface="Meiryo UI" pitchFamily="50" charset="-128"/>
                </a:rPr>
                <a:t> 入稿</a:t>
              </a:r>
            </a:p>
          </p:txBody>
        </p:sp>
      </p:grpSp>
      <p:grpSp>
        <p:nvGrpSpPr>
          <p:cNvPr id="8" name="グループ化 7"/>
          <p:cNvGrpSpPr/>
          <p:nvPr/>
        </p:nvGrpSpPr>
        <p:grpSpPr>
          <a:xfrm>
            <a:off x="2406808" y="4547259"/>
            <a:ext cx="1080000" cy="720000"/>
            <a:chOff x="2406808" y="4525013"/>
            <a:chExt cx="1080000" cy="720000"/>
          </a:xfrm>
        </p:grpSpPr>
        <p:sp>
          <p:nvSpPr>
            <p:cNvPr id="61" name="山形 60"/>
            <p:cNvSpPr/>
            <p:nvPr/>
          </p:nvSpPr>
          <p:spPr>
            <a:xfrm rot="5400000">
              <a:off x="2586808" y="4345013"/>
              <a:ext cx="720000" cy="1080000"/>
            </a:xfrm>
            <a:prstGeom prst="chevron">
              <a:avLst>
                <a:gd name="adj" fmla="val 35925"/>
              </a:avLst>
            </a:prstGeom>
            <a:solidFill>
              <a:srgbClr val="4EB69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ja-JP" altLang="en-US" sz="1200" dirty="0">
                <a:solidFill>
                  <a:schemeClr val="tx1"/>
                </a:solidFill>
                <a:latin typeface="+mj-ea"/>
                <a:ea typeface="+mj-ea"/>
                <a:cs typeface="Meiryo UI" panose="020B0604030504040204" pitchFamily="50" charset="-128"/>
              </a:endParaRPr>
            </a:p>
          </p:txBody>
        </p:sp>
        <p:sp>
          <p:nvSpPr>
            <p:cNvPr id="34" name="テキスト ボックス 15"/>
            <p:cNvSpPr txBox="1">
              <a:spLocks noChangeArrowheads="1"/>
            </p:cNvSpPr>
            <p:nvPr/>
          </p:nvSpPr>
          <p:spPr bwMode="auto">
            <a:xfrm>
              <a:off x="2471352" y="4717532"/>
              <a:ext cx="950913"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200" dirty="0">
                  <a:solidFill>
                    <a:schemeClr val="tx1">
                      <a:lumMod val="65000"/>
                      <a:lumOff val="35000"/>
                    </a:schemeClr>
                  </a:solidFill>
                  <a:latin typeface="+mj-ea"/>
                  <a:ea typeface="+mj-ea"/>
                  <a:cs typeface="Meiryo UI" pitchFamily="50" charset="-128"/>
                </a:rPr>
                <a:t>5.</a:t>
              </a:r>
              <a:r>
                <a:rPr lang="ja-JP" altLang="en-US" sz="1200" dirty="0">
                  <a:solidFill>
                    <a:schemeClr val="tx1">
                      <a:lumMod val="65000"/>
                      <a:lumOff val="35000"/>
                    </a:schemeClr>
                  </a:solidFill>
                  <a:latin typeface="+mj-ea"/>
                  <a:ea typeface="+mj-ea"/>
                  <a:cs typeface="Meiryo UI" pitchFamily="50" charset="-128"/>
                </a:rPr>
                <a:t>掲載開始</a:t>
              </a:r>
              <a:endParaRPr lang="en-US" altLang="ja-JP" sz="1200" dirty="0">
                <a:solidFill>
                  <a:schemeClr val="tx1">
                    <a:lumMod val="65000"/>
                    <a:lumOff val="35000"/>
                  </a:schemeClr>
                </a:solidFill>
                <a:latin typeface="+mj-ea"/>
                <a:ea typeface="+mj-ea"/>
                <a:cs typeface="Meiryo UI" pitchFamily="50" charset="-128"/>
              </a:endParaRPr>
            </a:p>
            <a:p>
              <a:pPr eaLnBrk="1" hangingPunct="1"/>
              <a:r>
                <a:rPr lang="ja-JP" altLang="en-US" sz="1200" dirty="0">
                  <a:solidFill>
                    <a:schemeClr val="tx1">
                      <a:lumMod val="65000"/>
                      <a:lumOff val="35000"/>
                    </a:schemeClr>
                  </a:solidFill>
                  <a:latin typeface="+mj-ea"/>
                  <a:ea typeface="+mj-ea"/>
                  <a:cs typeface="Meiryo UI" pitchFamily="50" charset="-128"/>
                </a:rPr>
                <a:t>   掲載終了</a:t>
              </a:r>
            </a:p>
          </p:txBody>
        </p:sp>
      </p:grpSp>
      <p:pic>
        <p:nvPicPr>
          <p:cNvPr id="22" name="図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28" name="テキスト ボックス 24"/>
          <p:cNvSpPr txBox="1">
            <a:spLocks noChangeArrowheads="1"/>
          </p:cNvSpPr>
          <p:nvPr/>
        </p:nvSpPr>
        <p:spPr bwMode="auto">
          <a:xfrm>
            <a:off x="3486808" y="3753243"/>
            <a:ext cx="5227200"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smtClean="0">
                <a:solidFill>
                  <a:schemeClr val="tx1">
                    <a:lumMod val="65000"/>
                    <a:lumOff val="35000"/>
                  </a:schemeClr>
                </a:solidFill>
                <a:latin typeface="+mn-ea"/>
                <a:ea typeface="+mn-ea"/>
                <a:cs typeface="Meiryo UI" pitchFamily="50" charset="-128"/>
              </a:rPr>
              <a:t>掲載</a:t>
            </a:r>
            <a:r>
              <a:rPr lang="ja-JP" altLang="en-US" sz="1000" dirty="0">
                <a:solidFill>
                  <a:schemeClr val="tx1">
                    <a:lumMod val="65000"/>
                    <a:lumOff val="35000"/>
                  </a:schemeClr>
                </a:solidFill>
                <a:latin typeface="+mn-ea"/>
                <a:ea typeface="+mn-ea"/>
                <a:cs typeface="Meiryo UI" pitchFamily="50" charset="-128"/>
              </a:rPr>
              <a:t>開始</a:t>
            </a:r>
            <a:r>
              <a:rPr lang="en-US" altLang="ja-JP" sz="1000" dirty="0">
                <a:solidFill>
                  <a:schemeClr val="tx1">
                    <a:lumMod val="65000"/>
                    <a:lumOff val="35000"/>
                  </a:schemeClr>
                </a:solidFill>
                <a:latin typeface="+mn-ea"/>
                <a:ea typeface="+mn-ea"/>
                <a:cs typeface="Meiryo UI" pitchFamily="50" charset="-128"/>
              </a:rPr>
              <a:t>10</a:t>
            </a:r>
            <a:r>
              <a:rPr lang="ja-JP" altLang="en-US" sz="1000" dirty="0">
                <a:solidFill>
                  <a:schemeClr val="tx1">
                    <a:lumMod val="65000"/>
                    <a:lumOff val="35000"/>
                  </a:schemeClr>
                </a:solidFill>
                <a:latin typeface="+mn-ea"/>
                <a:ea typeface="+mn-ea"/>
                <a:cs typeface="Meiryo UI" pitchFamily="50" charset="-128"/>
              </a:rPr>
              <a:t>営業日前</a:t>
            </a:r>
            <a:r>
              <a:rPr lang="en-US" altLang="ja-JP" sz="1000" dirty="0">
                <a:solidFill>
                  <a:schemeClr val="tx1">
                    <a:lumMod val="65000"/>
                    <a:lumOff val="35000"/>
                  </a:schemeClr>
                </a:solidFill>
                <a:latin typeface="+mn-ea"/>
                <a:ea typeface="+mn-ea"/>
                <a:cs typeface="Meiryo UI" pitchFamily="50" charset="-128"/>
              </a:rPr>
              <a:t>17</a:t>
            </a:r>
            <a:r>
              <a:rPr lang="ja-JP" altLang="en-US" sz="1000" dirty="0">
                <a:solidFill>
                  <a:schemeClr val="tx1">
                    <a:lumMod val="65000"/>
                    <a:lumOff val="35000"/>
                  </a:schemeClr>
                </a:solidFill>
                <a:latin typeface="+mn-ea"/>
                <a:ea typeface="+mn-ea"/>
                <a:cs typeface="Meiryo UI" pitchFamily="50" charset="-128"/>
              </a:rPr>
              <a:t>時までに動画素材、入稿フォーマット（字幕テキスト、</a:t>
            </a:r>
            <a:r>
              <a:rPr lang="ja-JP" altLang="en-US" sz="1000" dirty="0" smtClean="0">
                <a:solidFill>
                  <a:schemeClr val="tx1">
                    <a:lumMod val="65000"/>
                    <a:lumOff val="35000"/>
                  </a:schemeClr>
                </a:solidFill>
                <a:latin typeface="+mn-ea"/>
                <a:ea typeface="+mn-ea"/>
                <a:cs typeface="Meiryo UI" pitchFamily="50" charset="-128"/>
              </a:rPr>
              <a:t>リンク先ＵＲＬ</a:t>
            </a:r>
            <a:r>
              <a:rPr lang="ja-JP" altLang="en-US" sz="1000" dirty="0">
                <a:solidFill>
                  <a:schemeClr val="tx1">
                    <a:lumMod val="65000"/>
                    <a:lumOff val="35000"/>
                  </a:schemeClr>
                </a:solidFill>
                <a:latin typeface="+mn-ea"/>
                <a:ea typeface="+mn-ea"/>
                <a:cs typeface="Meiryo UI" pitchFamily="50" charset="-128"/>
              </a:rPr>
              <a:t>を記入）の</a:t>
            </a:r>
            <a:r>
              <a:rPr lang="en-US" altLang="ja-JP" sz="1000" dirty="0">
                <a:solidFill>
                  <a:schemeClr val="tx1">
                    <a:lumMod val="65000"/>
                    <a:lumOff val="35000"/>
                  </a:schemeClr>
                </a:solidFill>
                <a:latin typeface="+mn-ea"/>
                <a:ea typeface="+mn-ea"/>
                <a:cs typeface="Meiryo UI" pitchFamily="50" charset="-128"/>
              </a:rPr>
              <a:t>2</a:t>
            </a:r>
            <a:r>
              <a:rPr lang="ja-JP" altLang="en-US" sz="1000" dirty="0">
                <a:solidFill>
                  <a:schemeClr val="tx1">
                    <a:lumMod val="65000"/>
                    <a:lumOff val="35000"/>
                  </a:schemeClr>
                </a:solidFill>
                <a:latin typeface="+mn-ea"/>
                <a:ea typeface="+mn-ea"/>
                <a:cs typeface="Meiryo UI" pitchFamily="50" charset="-128"/>
              </a:rPr>
              <a:t>点を</a:t>
            </a:r>
            <a:r>
              <a:rPr lang="ja-JP" altLang="en-US" sz="1000" dirty="0" smtClean="0">
                <a:solidFill>
                  <a:schemeClr val="tx1">
                    <a:lumMod val="65000"/>
                    <a:lumOff val="35000"/>
                  </a:schemeClr>
                </a:solidFill>
                <a:latin typeface="+mn-ea"/>
                <a:ea typeface="+mn-ea"/>
                <a:cs typeface="Meiryo UI" pitchFamily="50" charset="-128"/>
              </a:rPr>
              <a:t>合わせて</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nyuko@cosme.net</a:t>
            </a:r>
            <a:r>
              <a:rPr lang="ja-JP" altLang="en-US" sz="1000" dirty="0">
                <a:solidFill>
                  <a:schemeClr val="tx1">
                    <a:lumMod val="65000"/>
                    <a:lumOff val="35000"/>
                  </a:schemeClr>
                </a:solidFill>
                <a:latin typeface="+mn-ea"/>
                <a:ea typeface="+mn-ea"/>
                <a:cs typeface="Meiryo UI" pitchFamily="50" charset="-128"/>
              </a:rPr>
              <a:t>」までご入稿をお願いします</a:t>
            </a:r>
            <a:r>
              <a:rPr lang="ja-JP" altLang="en-US" sz="1000" dirty="0" smtClean="0">
                <a:solidFill>
                  <a:schemeClr val="tx1">
                    <a:lumMod val="65000"/>
                    <a:lumOff val="35000"/>
                  </a:schemeClr>
                </a:solidFill>
                <a:latin typeface="+mn-ea"/>
                <a:ea typeface="+mn-ea"/>
                <a:cs typeface="Meiryo UI" pitchFamily="50" charset="-128"/>
              </a:rPr>
              <a:t>。</a:t>
            </a:r>
            <a:endParaRPr lang="ja-JP" altLang="en-US" sz="1000" dirty="0">
              <a:solidFill>
                <a:schemeClr val="tx1">
                  <a:lumMod val="65000"/>
                  <a:lumOff val="35000"/>
                </a:schemeClr>
              </a:solidFill>
              <a:latin typeface="+mn-ea"/>
              <a:ea typeface="+mn-ea"/>
              <a:cs typeface="Meiryo UI" pitchFamily="50" charset="-128"/>
            </a:endParaRPr>
          </a:p>
        </p:txBody>
      </p:sp>
      <p:sp>
        <p:nvSpPr>
          <p:cNvPr id="10" name="フッター プレースホルダー 9"/>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80294056"/>
      </p:ext>
    </p:extLst>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仕様詳細（</a:t>
            </a:r>
            <a:r>
              <a:rPr kumimoji="1" lang="en-US" altLang="ja-JP" dirty="0" err="1" smtClean="0"/>
              <a:t>VideoAd</a:t>
            </a:r>
            <a:r>
              <a:rPr kumimoji="1" lang="ja-JP" altLang="en-US" dirty="0" smtClean="0"/>
              <a:t>ビッグ）</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56</a:t>
            </a:fld>
            <a:endParaRPr lang="ja-JP" altLang="en-US" dirty="0"/>
          </a:p>
        </p:txBody>
      </p:sp>
      <p:pic>
        <p:nvPicPr>
          <p:cNvPr id="6" name="Picture 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3572" y="1105333"/>
            <a:ext cx="9535566" cy="1582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17961" dir="2700000" algn="ctr" rotWithShape="0">
                    <a:srgbClr val="2F4D71"/>
                  </a:outerShdw>
                </a:effectLst>
              </a14:hiddenEffects>
            </a:ext>
          </a:extLst>
        </p:spPr>
      </p:pic>
      <p:sp>
        <p:nvSpPr>
          <p:cNvPr id="7" name="正方形/長方形 8"/>
          <p:cNvSpPr>
            <a:spLocks noChangeArrowheads="1"/>
          </p:cNvSpPr>
          <p:nvPr/>
        </p:nvSpPr>
        <p:spPr bwMode="auto">
          <a:xfrm>
            <a:off x="488950" y="2778438"/>
            <a:ext cx="8856663" cy="397031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2">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□動画広告の再生タイミング</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自動再生　（１再生完了後に停止します）</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□動画表示サイズ</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・スプライト動画</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①画面最上部：縦</a:t>
            </a:r>
            <a:r>
              <a:rPr lang="en-US" altLang="ja-JP" sz="1000" dirty="0">
                <a:solidFill>
                  <a:schemeClr val="tx1">
                    <a:lumMod val="65000"/>
                    <a:lumOff val="35000"/>
                  </a:schemeClr>
                </a:solidFill>
                <a:latin typeface="+mn-ea"/>
                <a:ea typeface="+mn-ea"/>
                <a:cs typeface="Meiryo UI" pitchFamily="50" charset="-128"/>
              </a:rPr>
              <a:t>9:</a:t>
            </a:r>
            <a:r>
              <a:rPr lang="ja-JP" altLang="en-US" sz="1000" dirty="0">
                <a:solidFill>
                  <a:schemeClr val="tx1">
                    <a:lumMod val="65000"/>
                    <a:lumOff val="35000"/>
                  </a:schemeClr>
                </a:solidFill>
                <a:latin typeface="+mn-ea"/>
                <a:ea typeface="+mn-ea"/>
                <a:cs typeface="Meiryo UI" pitchFamily="50" charset="-128"/>
              </a:rPr>
              <a:t>横</a:t>
            </a:r>
            <a:r>
              <a:rPr lang="en-US" altLang="ja-JP" sz="1000" dirty="0">
                <a:solidFill>
                  <a:schemeClr val="tx1">
                    <a:lumMod val="65000"/>
                    <a:lumOff val="35000"/>
                  </a:schemeClr>
                </a:solidFill>
                <a:latin typeface="+mn-ea"/>
                <a:ea typeface="+mn-ea"/>
                <a:cs typeface="Meiryo UI" pitchFamily="50" charset="-128"/>
              </a:rPr>
              <a:t>16</a:t>
            </a:r>
            <a:r>
              <a:rPr lang="ja-JP" altLang="en-US" sz="1000" dirty="0">
                <a:solidFill>
                  <a:schemeClr val="tx1">
                    <a:lumMod val="65000"/>
                    <a:lumOff val="35000"/>
                  </a:schemeClr>
                </a:solidFill>
                <a:latin typeface="+mn-ea"/>
                <a:ea typeface="+mn-ea"/>
                <a:cs typeface="Meiryo UI" pitchFamily="50" charset="-128"/>
              </a:rPr>
              <a:t>（画面全幅）</a:t>
            </a:r>
          </a:p>
          <a:p>
            <a:pPr eaLnBrk="1" hangingPunct="1"/>
            <a:r>
              <a:rPr lang="ja-JP" altLang="en-US" sz="1000" dirty="0">
                <a:solidFill>
                  <a:schemeClr val="tx1">
                    <a:lumMod val="65000"/>
                    <a:lumOff val="35000"/>
                  </a:schemeClr>
                </a:solidFill>
                <a:latin typeface="+mn-ea"/>
                <a:ea typeface="+mn-ea"/>
                <a:cs typeface="Meiryo UI" pitchFamily="50" charset="-128"/>
              </a:rPr>
              <a:t>②スクロール時、③再生完了時：縦</a:t>
            </a:r>
            <a:r>
              <a:rPr lang="en-US" altLang="ja-JP" sz="1000" dirty="0">
                <a:solidFill>
                  <a:schemeClr val="tx1">
                    <a:lumMod val="65000"/>
                    <a:lumOff val="35000"/>
                  </a:schemeClr>
                </a:solidFill>
                <a:latin typeface="+mn-ea"/>
                <a:ea typeface="+mn-ea"/>
                <a:cs typeface="Meiryo UI" pitchFamily="50" charset="-128"/>
              </a:rPr>
              <a:t>160pix×</a:t>
            </a:r>
            <a:r>
              <a:rPr lang="ja-JP" altLang="en-US" sz="1000" dirty="0">
                <a:solidFill>
                  <a:schemeClr val="tx1">
                    <a:lumMod val="65000"/>
                    <a:lumOff val="35000"/>
                  </a:schemeClr>
                </a:solidFill>
                <a:latin typeface="+mn-ea"/>
                <a:ea typeface="+mn-ea"/>
                <a:cs typeface="Meiryo UI" pitchFamily="50" charset="-128"/>
              </a:rPr>
              <a:t>横</a:t>
            </a:r>
            <a:r>
              <a:rPr lang="en-US" altLang="ja-JP" sz="1000" dirty="0">
                <a:solidFill>
                  <a:schemeClr val="tx1">
                    <a:lumMod val="65000"/>
                    <a:lumOff val="35000"/>
                  </a:schemeClr>
                </a:solidFill>
                <a:latin typeface="+mn-ea"/>
                <a:ea typeface="+mn-ea"/>
                <a:cs typeface="Meiryo UI" pitchFamily="50" charset="-128"/>
              </a:rPr>
              <a:t>284pix</a:t>
            </a:r>
          </a:p>
          <a:p>
            <a:pPr eaLnBrk="1" hangingPunct="1"/>
            <a:r>
              <a:rPr lang="ja-JP" altLang="en-US" sz="1000" dirty="0">
                <a:solidFill>
                  <a:schemeClr val="tx1">
                    <a:lumMod val="65000"/>
                    <a:lumOff val="35000"/>
                  </a:schemeClr>
                </a:solidFill>
                <a:latin typeface="+mn-ea"/>
                <a:ea typeface="+mn-ea"/>
                <a:cs typeface="Meiryo UI" pitchFamily="50" charset="-128"/>
              </a:rPr>
              <a:t>④再生完了後縮小時：縦</a:t>
            </a:r>
            <a:r>
              <a:rPr lang="en-US" altLang="ja-JP" sz="1000" dirty="0">
                <a:solidFill>
                  <a:schemeClr val="tx1">
                    <a:lumMod val="65000"/>
                    <a:lumOff val="35000"/>
                  </a:schemeClr>
                </a:solidFill>
                <a:latin typeface="+mn-ea"/>
                <a:ea typeface="+mn-ea"/>
                <a:cs typeface="Meiryo UI" pitchFamily="50" charset="-128"/>
              </a:rPr>
              <a:t>44pix × </a:t>
            </a:r>
            <a:r>
              <a:rPr lang="ja-JP" altLang="en-US" sz="1000" dirty="0">
                <a:solidFill>
                  <a:schemeClr val="tx1">
                    <a:lumMod val="65000"/>
                    <a:lumOff val="35000"/>
                  </a:schemeClr>
                </a:solidFill>
                <a:latin typeface="+mn-ea"/>
                <a:ea typeface="+mn-ea"/>
                <a:cs typeface="Meiryo UI" pitchFamily="50" charset="-128"/>
              </a:rPr>
              <a:t>横</a:t>
            </a:r>
            <a:r>
              <a:rPr lang="en-US" altLang="ja-JP" sz="1000" dirty="0">
                <a:solidFill>
                  <a:schemeClr val="tx1">
                    <a:lumMod val="65000"/>
                    <a:lumOff val="35000"/>
                  </a:schemeClr>
                </a:solidFill>
                <a:latin typeface="+mn-ea"/>
                <a:ea typeface="+mn-ea"/>
                <a:cs typeface="Meiryo UI" pitchFamily="50" charset="-128"/>
              </a:rPr>
              <a:t>160pix</a:t>
            </a:r>
          </a:p>
          <a:p>
            <a:pPr eaLnBrk="1" hangingPunct="1"/>
            <a:r>
              <a:rPr lang="ja-JP" altLang="en-US" sz="1000" dirty="0">
                <a:solidFill>
                  <a:schemeClr val="tx1">
                    <a:lumMod val="65000"/>
                    <a:lumOff val="35000"/>
                  </a:schemeClr>
                </a:solidFill>
                <a:latin typeface="+mn-ea"/>
                <a:ea typeface="+mn-ea"/>
                <a:cs typeface="Meiryo UI" pitchFamily="50" charset="-128"/>
              </a:rPr>
              <a:t>・全画面動画</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プリインストールされているビデオプレイヤーの仕様に準ずる。</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□テキスト</a:t>
            </a:r>
          </a:p>
          <a:p>
            <a:pPr eaLnBrk="1" hangingPunct="1"/>
            <a:r>
              <a:rPr lang="ja-JP" altLang="en-US" sz="1000" dirty="0">
                <a:solidFill>
                  <a:schemeClr val="tx1">
                    <a:lumMod val="65000"/>
                    <a:lumOff val="35000"/>
                  </a:schemeClr>
                </a:solidFill>
                <a:latin typeface="+mn-ea"/>
                <a:ea typeface="+mn-ea"/>
                <a:cs typeface="Meiryo UI" pitchFamily="50" charset="-128"/>
              </a:rPr>
              <a:t>・タイトルテキスト：固定表示</a:t>
            </a:r>
          </a:p>
          <a:p>
            <a:pPr eaLnBrk="1" hangingPunct="1"/>
            <a:r>
              <a:rPr lang="ja-JP" altLang="en-US" sz="1000" dirty="0">
                <a:solidFill>
                  <a:schemeClr val="tx1">
                    <a:lumMod val="65000"/>
                    <a:lumOff val="35000"/>
                  </a:schemeClr>
                </a:solidFill>
                <a:latin typeface="+mn-ea"/>
                <a:ea typeface="+mn-ea"/>
                <a:cs typeface="Meiryo UI" pitchFamily="50" charset="-128"/>
              </a:rPr>
              <a:t>・字幕テキスト：</a:t>
            </a:r>
            <a:r>
              <a:rPr lang="en-US" altLang="ja-JP" sz="1000" dirty="0">
                <a:solidFill>
                  <a:schemeClr val="tx1">
                    <a:lumMod val="65000"/>
                    <a:lumOff val="35000"/>
                  </a:schemeClr>
                </a:solidFill>
                <a:latin typeface="+mn-ea"/>
                <a:ea typeface="+mn-ea"/>
                <a:cs typeface="Meiryo UI" pitchFamily="50" charset="-128"/>
              </a:rPr>
              <a:t>1</a:t>
            </a:r>
            <a:r>
              <a:rPr lang="ja-JP" altLang="en-US" sz="1000" dirty="0">
                <a:solidFill>
                  <a:schemeClr val="tx1">
                    <a:lumMod val="65000"/>
                    <a:lumOff val="35000"/>
                  </a:schemeClr>
                </a:solidFill>
                <a:latin typeface="+mn-ea"/>
                <a:ea typeface="+mn-ea"/>
                <a:cs typeface="Meiryo UI" pitchFamily="50" charset="-128"/>
              </a:rPr>
              <a:t>秒単位で指定のテキストを表示</a:t>
            </a:r>
          </a:p>
          <a:p>
            <a:pPr eaLnBrk="1" hangingPunct="1"/>
            <a:r>
              <a:rPr lang="ja-JP" altLang="en-US" sz="1000" dirty="0">
                <a:solidFill>
                  <a:schemeClr val="tx1">
                    <a:lumMod val="65000"/>
                    <a:lumOff val="35000"/>
                  </a:schemeClr>
                </a:solidFill>
                <a:latin typeface="+mn-ea"/>
                <a:ea typeface="+mn-ea"/>
                <a:cs typeface="Meiryo UI" pitchFamily="50" charset="-128"/>
              </a:rPr>
              <a:t>（ご指定の</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へリンク可能）</a:t>
            </a: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□再生完了後（③）</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動画終了時画像の上に、「動画をリプレイ」「詳しくはコチラ」を表示</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・「動画をリプレイ」</a:t>
            </a:r>
            <a:r>
              <a:rPr lang="ja-JP" altLang="en-US" sz="1000" dirty="0" smtClean="0">
                <a:solidFill>
                  <a:schemeClr val="tx1">
                    <a:lumMod val="65000"/>
                    <a:lumOff val="35000"/>
                  </a:schemeClr>
                </a:solidFill>
                <a:latin typeface="+mn-ea"/>
                <a:ea typeface="+mn-ea"/>
                <a:cs typeface="Meiryo UI" pitchFamily="50" charset="-128"/>
              </a:rPr>
              <a:t>：プリインストール</a:t>
            </a:r>
            <a:r>
              <a:rPr lang="ja-JP" altLang="en-US" sz="1000" dirty="0">
                <a:solidFill>
                  <a:schemeClr val="tx1">
                    <a:lumMod val="65000"/>
                    <a:lumOff val="35000"/>
                  </a:schemeClr>
                </a:solidFill>
                <a:latin typeface="+mn-ea"/>
                <a:ea typeface="+mn-ea"/>
                <a:cs typeface="Meiryo UI" pitchFamily="50" charset="-128"/>
              </a:rPr>
              <a:t>されているビデオプレイヤー</a:t>
            </a:r>
            <a:r>
              <a:rPr lang="ja-JP" altLang="en-US" sz="1000" dirty="0" smtClean="0">
                <a:solidFill>
                  <a:schemeClr val="tx1">
                    <a:lumMod val="65000"/>
                    <a:lumOff val="35000"/>
                  </a:schemeClr>
                </a:solidFill>
                <a:latin typeface="+mn-ea"/>
                <a:ea typeface="+mn-ea"/>
                <a:cs typeface="Meiryo UI" pitchFamily="50" charset="-128"/>
              </a:rPr>
              <a:t>で</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全画面</a:t>
            </a:r>
            <a:r>
              <a:rPr lang="ja-JP" altLang="en-US" sz="1000" dirty="0">
                <a:solidFill>
                  <a:schemeClr val="tx1">
                    <a:lumMod val="65000"/>
                    <a:lumOff val="35000"/>
                  </a:schemeClr>
                </a:solidFill>
                <a:latin typeface="+mn-ea"/>
                <a:ea typeface="+mn-ea"/>
                <a:cs typeface="Meiryo UI" pitchFamily="50" charset="-128"/>
              </a:rPr>
              <a:t>動画再生</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・「詳しくはコチラ」</a:t>
            </a:r>
            <a:r>
              <a:rPr lang="ja-JP" altLang="en-US" sz="1000" dirty="0" smtClean="0">
                <a:solidFill>
                  <a:schemeClr val="tx1">
                    <a:lumMod val="65000"/>
                    <a:lumOff val="35000"/>
                  </a:schemeClr>
                </a:solidFill>
                <a:latin typeface="+mn-ea"/>
                <a:ea typeface="+mn-ea"/>
                <a:cs typeface="Meiryo UI" pitchFamily="50" charset="-128"/>
              </a:rPr>
              <a:t>：ご指定</a:t>
            </a:r>
            <a:r>
              <a:rPr lang="ja-JP" altLang="en-US" sz="1000" dirty="0">
                <a:solidFill>
                  <a:schemeClr val="tx1">
                    <a:lumMod val="65000"/>
                    <a:lumOff val="35000"/>
                  </a:schemeClr>
                </a:solidFill>
                <a:latin typeface="+mn-ea"/>
                <a:ea typeface="+mn-ea"/>
                <a:cs typeface="Meiryo UI" pitchFamily="50" charset="-128"/>
              </a:rPr>
              <a:t>の</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へリンク</a:t>
            </a:r>
            <a:r>
              <a:rPr lang="ja-JP" altLang="en-US" sz="1000" dirty="0" smtClean="0">
                <a:solidFill>
                  <a:schemeClr val="tx1">
                    <a:lumMod val="65000"/>
                    <a:lumOff val="35000"/>
                  </a:schemeClr>
                </a:solidFill>
                <a:latin typeface="+mn-ea"/>
                <a:ea typeface="+mn-ea"/>
                <a:cs typeface="Meiryo UI" pitchFamily="50" charset="-128"/>
              </a:rPr>
              <a:t>可能</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テキストからのリンクと同一</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となります。）</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リンク不要の場合は、「詳しくはコチラ」は非表示となります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背景のサムネイル、字幕テキストは、再生開始時画像となります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□再生完了後、縮小時（④）</a:t>
            </a:r>
          </a:p>
          <a:p>
            <a:pPr eaLnBrk="1" hangingPunct="1"/>
            <a:r>
              <a:rPr lang="ja-JP" altLang="en-US" sz="1000" dirty="0">
                <a:solidFill>
                  <a:schemeClr val="tx1">
                    <a:lumMod val="65000"/>
                    <a:lumOff val="35000"/>
                  </a:schemeClr>
                </a:solidFill>
                <a:latin typeface="+mn-ea"/>
                <a:ea typeface="+mn-ea"/>
                <a:cs typeface="Meiryo UI" pitchFamily="50" charset="-128"/>
              </a:rPr>
              <a:t>どちらかを選択いただけます。</a:t>
            </a:r>
          </a:p>
          <a:p>
            <a:pPr eaLnBrk="1" hangingPunct="1"/>
            <a:r>
              <a:rPr lang="en-US" altLang="ja-JP" sz="1000" dirty="0">
                <a:solidFill>
                  <a:schemeClr val="tx1">
                    <a:lumMod val="65000"/>
                    <a:lumOff val="35000"/>
                  </a:schemeClr>
                </a:solidFill>
                <a:latin typeface="+mn-ea"/>
                <a:ea typeface="+mn-ea"/>
                <a:cs typeface="Meiryo UI" pitchFamily="50" charset="-128"/>
              </a:rPr>
              <a:t>A</a:t>
            </a:r>
            <a:r>
              <a:rPr lang="ja-JP" altLang="en-US" sz="1000" dirty="0">
                <a:solidFill>
                  <a:schemeClr val="tx1">
                    <a:lumMod val="65000"/>
                    <a:lumOff val="35000"/>
                  </a:schemeClr>
                </a:solidFill>
                <a:latin typeface="+mn-ea"/>
                <a:ea typeface="+mn-ea"/>
                <a:cs typeface="Meiryo UI" pitchFamily="50" charset="-128"/>
              </a:rPr>
              <a:t>：グレーアウト状態で再生ボタンの表示</a:t>
            </a:r>
          </a:p>
          <a:p>
            <a:pPr eaLnBrk="1" hangingPunct="1"/>
            <a:r>
              <a:rPr lang="en-US" altLang="ja-JP" sz="1000" dirty="0">
                <a:solidFill>
                  <a:schemeClr val="tx1">
                    <a:lumMod val="65000"/>
                    <a:lumOff val="35000"/>
                  </a:schemeClr>
                </a:solidFill>
                <a:latin typeface="+mn-ea"/>
                <a:ea typeface="+mn-ea"/>
                <a:cs typeface="Meiryo UI" pitchFamily="50" charset="-128"/>
              </a:rPr>
              <a:t>B</a:t>
            </a:r>
            <a:r>
              <a:rPr lang="ja-JP" altLang="en-US" sz="1000" dirty="0">
                <a:solidFill>
                  <a:schemeClr val="tx1">
                    <a:lumMod val="65000"/>
                    <a:lumOff val="35000"/>
                  </a:schemeClr>
                </a:solidFill>
                <a:latin typeface="+mn-ea"/>
                <a:ea typeface="+mn-ea"/>
                <a:cs typeface="Meiryo UI" pitchFamily="50" charset="-128"/>
              </a:rPr>
              <a:t>：動画開始時画像の上下をカットした中央部分に再生ボタンを表示</a:t>
            </a: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上記以外のサムネイルの指定は不可です。　</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ご入稿は不要です。</a:t>
            </a: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□タップの挙動</a:t>
            </a:r>
          </a:p>
          <a:p>
            <a:pPr eaLnBrk="1" hangingPunct="1"/>
            <a:r>
              <a:rPr lang="ja-JP" altLang="en-US" sz="1000" dirty="0">
                <a:solidFill>
                  <a:schemeClr val="tx1">
                    <a:lumMod val="65000"/>
                    <a:lumOff val="35000"/>
                  </a:schemeClr>
                </a:solidFill>
                <a:latin typeface="+mn-ea"/>
                <a:ea typeface="+mn-ea"/>
                <a:cs typeface="Meiryo UI" pitchFamily="50" charset="-128"/>
              </a:rPr>
              <a:t>動画：全画面動画再生（プリインムービープレイヤーで再生）</a:t>
            </a:r>
          </a:p>
          <a:p>
            <a:pPr eaLnBrk="1" hangingPunct="1"/>
            <a:r>
              <a:rPr lang="ja-JP" altLang="en-US" sz="1000" dirty="0">
                <a:solidFill>
                  <a:schemeClr val="tx1">
                    <a:lumMod val="65000"/>
                    <a:lumOff val="35000"/>
                  </a:schemeClr>
                </a:solidFill>
                <a:latin typeface="+mn-ea"/>
                <a:ea typeface="+mn-ea"/>
                <a:cs typeface="Meiryo UI" pitchFamily="50" charset="-128"/>
              </a:rPr>
              <a:t>テキスト部分：指定の</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へリンクもしくは非リンクを選択可能</a:t>
            </a:r>
          </a:p>
          <a:p>
            <a:pPr eaLnBrk="1" hangingPunct="1"/>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」ボタン：</a:t>
            </a:r>
            <a:r>
              <a:rPr lang="ja-JP" altLang="en-US" sz="1000" dirty="0" smtClean="0">
                <a:solidFill>
                  <a:schemeClr val="tx1">
                    <a:lumMod val="65000"/>
                    <a:lumOff val="35000"/>
                  </a:schemeClr>
                </a:solidFill>
                <a:latin typeface="+mn-ea"/>
                <a:ea typeface="+mn-ea"/>
                <a:cs typeface="Meiryo UI" pitchFamily="50" charset="-128"/>
              </a:rPr>
              <a:t>オーバレイバナー非表示</a:t>
            </a:r>
            <a:endParaRPr lang="ja-JP" altLang="en-US" sz="1000" dirty="0">
              <a:solidFill>
                <a:schemeClr val="tx1">
                  <a:lumMod val="65000"/>
                  <a:lumOff val="35000"/>
                </a:schemeClr>
              </a:solidFill>
              <a:latin typeface="+mn-ea"/>
              <a:ea typeface="+mn-ea"/>
              <a:cs typeface="Meiryo UI" pitchFamily="50" charset="-128"/>
            </a:endParaRPr>
          </a:p>
          <a:p>
            <a:pPr eaLnBrk="1" hangingPunct="1"/>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□音声</a:t>
            </a:r>
          </a:p>
          <a:p>
            <a:pPr eaLnBrk="1" hangingPunct="1"/>
            <a:r>
              <a:rPr lang="ja-JP" altLang="en-US" sz="1000" dirty="0">
                <a:solidFill>
                  <a:schemeClr val="tx1">
                    <a:lumMod val="65000"/>
                    <a:lumOff val="35000"/>
                  </a:schemeClr>
                </a:solidFill>
                <a:latin typeface="+mn-ea"/>
                <a:ea typeface="+mn-ea"/>
                <a:cs typeface="Meiryo UI" pitchFamily="50" charset="-128"/>
              </a:rPr>
              <a:t>バナー表示時：</a:t>
            </a:r>
            <a:r>
              <a:rPr lang="en-US" altLang="ja-JP" sz="1000" dirty="0">
                <a:solidFill>
                  <a:schemeClr val="tx1">
                    <a:lumMod val="65000"/>
                    <a:lumOff val="35000"/>
                  </a:schemeClr>
                </a:solidFill>
                <a:latin typeface="+mn-ea"/>
                <a:ea typeface="+mn-ea"/>
                <a:cs typeface="Meiryo UI" pitchFamily="50" charset="-128"/>
              </a:rPr>
              <a:t>OFF</a:t>
            </a:r>
            <a:r>
              <a:rPr lang="ja-JP" altLang="en-US" sz="1000" dirty="0">
                <a:solidFill>
                  <a:schemeClr val="tx1">
                    <a:lumMod val="65000"/>
                    <a:lumOff val="35000"/>
                  </a:schemeClr>
                </a:solidFill>
                <a:latin typeface="+mn-ea"/>
                <a:ea typeface="+mn-ea"/>
                <a:cs typeface="Meiryo UI" pitchFamily="50" charset="-128"/>
              </a:rPr>
              <a:t>　　全画面再生時：</a:t>
            </a:r>
            <a:r>
              <a:rPr lang="en-US" altLang="ja-JP" sz="1000" dirty="0" smtClean="0">
                <a:solidFill>
                  <a:schemeClr val="tx1">
                    <a:lumMod val="65000"/>
                    <a:lumOff val="35000"/>
                  </a:schemeClr>
                </a:solidFill>
                <a:latin typeface="+mn-ea"/>
                <a:ea typeface="+mn-ea"/>
                <a:cs typeface="Meiryo UI" pitchFamily="50" charset="-128"/>
              </a:rPr>
              <a:t>ON</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推奨環境</a:t>
            </a:r>
          </a:p>
          <a:p>
            <a:pPr eaLnBrk="1" hangingPunct="1"/>
            <a:r>
              <a:rPr lang="en-US" altLang="ja-JP" sz="1000" dirty="0" err="1">
                <a:solidFill>
                  <a:schemeClr val="tx1">
                    <a:lumMod val="65000"/>
                    <a:lumOff val="35000"/>
                  </a:schemeClr>
                </a:solidFill>
                <a:latin typeface="+mn-ea"/>
                <a:ea typeface="+mn-ea"/>
                <a:cs typeface="Meiryo UI" pitchFamily="50" charset="-128"/>
              </a:rPr>
              <a:t>iOS</a:t>
            </a:r>
            <a:r>
              <a:rPr lang="en-US" altLang="ja-JP" sz="1000" dirty="0">
                <a:solidFill>
                  <a:schemeClr val="tx1">
                    <a:lumMod val="65000"/>
                    <a:lumOff val="35000"/>
                  </a:schemeClr>
                </a:solidFill>
                <a:latin typeface="+mn-ea"/>
                <a:ea typeface="+mn-ea"/>
                <a:cs typeface="Meiryo UI" pitchFamily="50" charset="-128"/>
              </a:rPr>
              <a:t> 8.0</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(Mobile Safari)</a:t>
            </a:r>
          </a:p>
          <a:p>
            <a:pPr eaLnBrk="1" hangingPunct="1"/>
            <a:r>
              <a:rPr lang="en-US" altLang="ja-JP" sz="1000" dirty="0">
                <a:solidFill>
                  <a:schemeClr val="tx1">
                    <a:lumMod val="65000"/>
                    <a:lumOff val="35000"/>
                  </a:schemeClr>
                </a:solidFill>
                <a:latin typeface="+mn-ea"/>
                <a:ea typeface="+mn-ea"/>
                <a:cs typeface="Meiryo UI" pitchFamily="50" charset="-128"/>
              </a:rPr>
              <a:t>Android OS 4.2</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5.0</a:t>
            </a:r>
            <a:r>
              <a:rPr lang="ja-JP" altLang="en-US" sz="1000" dirty="0">
                <a:solidFill>
                  <a:schemeClr val="tx1">
                    <a:lumMod val="65000"/>
                    <a:lumOff val="35000"/>
                  </a:schemeClr>
                </a:solidFill>
                <a:latin typeface="+mn-ea"/>
                <a:ea typeface="+mn-ea"/>
                <a:cs typeface="Meiryo UI" pitchFamily="50" charset="-128"/>
              </a:rPr>
              <a:t>未満</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標準ブラウザ・</a:t>
            </a:r>
            <a:r>
              <a:rPr lang="en-US" altLang="ja-JP" sz="1000" dirty="0">
                <a:solidFill>
                  <a:schemeClr val="tx1">
                    <a:lumMod val="65000"/>
                    <a:lumOff val="35000"/>
                  </a:schemeClr>
                </a:solidFill>
                <a:latin typeface="+mn-ea"/>
                <a:ea typeface="+mn-ea"/>
                <a:cs typeface="Meiryo UI" pitchFamily="50" charset="-128"/>
              </a:rPr>
              <a:t>Mobile Chrome)</a:t>
            </a:r>
          </a:p>
          <a:p>
            <a:pPr eaLnBrk="1" hangingPunct="1"/>
            <a:r>
              <a:rPr lang="en-US" altLang="ja-JP" sz="1000" dirty="0">
                <a:solidFill>
                  <a:schemeClr val="tx1">
                    <a:lumMod val="65000"/>
                    <a:lumOff val="35000"/>
                  </a:schemeClr>
                </a:solidFill>
                <a:latin typeface="+mn-ea"/>
                <a:ea typeface="+mn-ea"/>
                <a:cs typeface="Meiryo UI" pitchFamily="50" charset="-128"/>
              </a:rPr>
              <a:t>Android OS 5.0</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(Mobile Chrome)</a:t>
            </a: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□動画広告サンプル</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以下にて実際の挙動がご確認いただけます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スマートフォンでの閲覧をお願いします。）</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http://w1.cosme.net/c.asp?p=199674</a:t>
            </a:r>
          </a:p>
        </p:txBody>
      </p:sp>
      <p:pic>
        <p:nvPicPr>
          <p:cNvPr id="8" name="図 7"/>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9" name="テキスト ボックス 1"/>
          <p:cNvSpPr txBox="1">
            <a:spLocks noChangeArrowheads="1"/>
          </p:cNvSpPr>
          <p:nvPr/>
        </p:nvSpPr>
        <p:spPr bwMode="auto">
          <a:xfrm>
            <a:off x="837268" y="1624696"/>
            <a:ext cx="112723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dirty="0">
                <a:solidFill>
                  <a:schemeClr val="tx1">
                    <a:lumMod val="65000"/>
                    <a:lumOff val="35000"/>
                  </a:schemeClr>
                </a:solidFill>
                <a:latin typeface="+mn-ea"/>
                <a:ea typeface="+mn-ea"/>
                <a:cs typeface="Meiryo UI" pitchFamily="50" charset="-128"/>
              </a:rPr>
              <a:t>スプライト動画</a:t>
            </a:r>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583845497"/>
      </p:ext>
    </p:extLst>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仕様詳細（</a:t>
            </a:r>
            <a:r>
              <a:rPr kumimoji="1" lang="en-US" altLang="ja-JP" dirty="0" err="1" smtClean="0"/>
              <a:t>VideoAd</a:t>
            </a:r>
            <a:r>
              <a:rPr kumimoji="1" lang="ja-JP" altLang="en-US" dirty="0" smtClean="0"/>
              <a:t>レギュラー）</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57</a:t>
            </a:fld>
            <a:endParaRPr lang="ja-JP" altLang="en-US" dirty="0"/>
          </a:p>
        </p:txBody>
      </p:sp>
      <p:sp>
        <p:nvSpPr>
          <p:cNvPr id="7" name="正方形/長方形 6"/>
          <p:cNvSpPr/>
          <p:nvPr/>
        </p:nvSpPr>
        <p:spPr>
          <a:xfrm>
            <a:off x="276225" y="1095596"/>
            <a:ext cx="9332914" cy="1521985"/>
          </a:xfrm>
          <a:prstGeom prst="rect">
            <a:avLst/>
          </a:prstGeom>
          <a:solidFill>
            <a:srgbClr val="FDEADA"/>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dirty="0">
              <a:solidFill>
                <a:schemeClr val="tx1">
                  <a:lumMod val="65000"/>
                  <a:lumOff val="35000"/>
                </a:schemeClr>
              </a:solidFill>
              <a:latin typeface="+mn-ea"/>
              <a:cs typeface="Meiryo UI" panose="020B0604030504040204" pitchFamily="50" charset="-128"/>
            </a:endParaRPr>
          </a:p>
        </p:txBody>
      </p:sp>
      <p:sp>
        <p:nvSpPr>
          <p:cNvPr id="8" name="正方形/長方形 7"/>
          <p:cNvSpPr/>
          <p:nvPr/>
        </p:nvSpPr>
        <p:spPr>
          <a:xfrm>
            <a:off x="6372225" y="1368646"/>
            <a:ext cx="3111500" cy="511175"/>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b="1" dirty="0">
              <a:solidFill>
                <a:schemeClr val="tx1">
                  <a:lumMod val="65000"/>
                  <a:lumOff val="35000"/>
                </a:schemeClr>
              </a:solidFill>
              <a:latin typeface="+mn-ea"/>
              <a:cs typeface="Meiryo UI" panose="020B0604030504040204" pitchFamily="50" charset="-128"/>
            </a:endParaRPr>
          </a:p>
        </p:txBody>
      </p:sp>
      <p:sp>
        <p:nvSpPr>
          <p:cNvPr id="9" name="正方形/長方形 8"/>
          <p:cNvSpPr>
            <a:spLocks noChangeArrowheads="1"/>
          </p:cNvSpPr>
          <p:nvPr/>
        </p:nvSpPr>
        <p:spPr bwMode="auto">
          <a:xfrm>
            <a:off x="276225" y="2728800"/>
            <a:ext cx="9331324" cy="371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2">
            <a:no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□動画広告の再生タイミング</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自動再生　（１再生完了後に停止します）</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□動画表示サイズ</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スプライト動画：</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縦</a:t>
            </a:r>
            <a:r>
              <a:rPr lang="en-US" altLang="ja-JP" sz="1000" dirty="0">
                <a:solidFill>
                  <a:schemeClr val="tx1">
                    <a:lumMod val="65000"/>
                    <a:lumOff val="35000"/>
                  </a:schemeClr>
                </a:solidFill>
                <a:latin typeface="+mn-ea"/>
                <a:ea typeface="+mn-ea"/>
                <a:cs typeface="Meiryo UI" pitchFamily="50" charset="-128"/>
              </a:rPr>
              <a:t>90px × </a:t>
            </a:r>
            <a:r>
              <a:rPr lang="ja-JP" altLang="en-US" sz="1000" dirty="0">
                <a:solidFill>
                  <a:schemeClr val="tx1">
                    <a:lumMod val="65000"/>
                    <a:lumOff val="35000"/>
                  </a:schemeClr>
                </a:solidFill>
                <a:latin typeface="+mn-ea"/>
                <a:ea typeface="+mn-ea"/>
                <a:cs typeface="Meiryo UI" pitchFamily="50" charset="-128"/>
              </a:rPr>
              <a:t>横</a:t>
            </a:r>
            <a:r>
              <a:rPr lang="en-US" altLang="ja-JP" sz="1000" dirty="0">
                <a:solidFill>
                  <a:schemeClr val="tx1">
                    <a:lumMod val="65000"/>
                    <a:lumOff val="35000"/>
                  </a:schemeClr>
                </a:solidFill>
                <a:latin typeface="+mn-ea"/>
                <a:ea typeface="+mn-ea"/>
                <a:cs typeface="Meiryo UI" pitchFamily="50" charset="-128"/>
              </a:rPr>
              <a:t>160px</a:t>
            </a:r>
            <a:r>
              <a:rPr lang="ja-JP" altLang="en-US" sz="1000" dirty="0">
                <a:solidFill>
                  <a:schemeClr val="tx1">
                    <a:lumMod val="65000"/>
                    <a:lumOff val="35000"/>
                  </a:schemeClr>
                </a:solidFill>
                <a:latin typeface="+mn-ea"/>
                <a:ea typeface="+mn-ea"/>
                <a:cs typeface="Meiryo UI" pitchFamily="50" charset="-128"/>
              </a:rPr>
              <a:t>（再生完了後は縦</a:t>
            </a:r>
            <a:r>
              <a:rPr lang="en-US" altLang="ja-JP" sz="1000" dirty="0">
                <a:solidFill>
                  <a:schemeClr val="tx1">
                    <a:lumMod val="65000"/>
                    <a:lumOff val="35000"/>
                  </a:schemeClr>
                </a:solidFill>
                <a:latin typeface="+mn-ea"/>
                <a:ea typeface="+mn-ea"/>
                <a:cs typeface="Meiryo UI" pitchFamily="50" charset="-128"/>
              </a:rPr>
              <a:t>44px × </a:t>
            </a:r>
            <a:r>
              <a:rPr lang="ja-JP" altLang="en-US" sz="1000" dirty="0">
                <a:solidFill>
                  <a:schemeClr val="tx1">
                    <a:lumMod val="65000"/>
                    <a:lumOff val="35000"/>
                  </a:schemeClr>
                </a:solidFill>
                <a:latin typeface="+mn-ea"/>
                <a:ea typeface="+mn-ea"/>
                <a:cs typeface="Meiryo UI" pitchFamily="50" charset="-128"/>
              </a:rPr>
              <a:t>横</a:t>
            </a:r>
            <a:r>
              <a:rPr lang="en-US" altLang="ja-JP" sz="1000" dirty="0">
                <a:solidFill>
                  <a:schemeClr val="tx1">
                    <a:lumMod val="65000"/>
                    <a:lumOff val="35000"/>
                  </a:schemeClr>
                </a:solidFill>
                <a:latin typeface="+mn-ea"/>
                <a:ea typeface="+mn-ea"/>
                <a:cs typeface="Meiryo UI" pitchFamily="50" charset="-128"/>
              </a:rPr>
              <a:t>160px</a:t>
            </a:r>
            <a:r>
              <a:rPr lang="ja-JP" altLang="en-US" sz="1000" dirty="0">
                <a:solidFill>
                  <a:schemeClr val="tx1">
                    <a:lumMod val="65000"/>
                    <a:lumOff val="35000"/>
                  </a:schemeClr>
                </a:solidFill>
                <a:latin typeface="+mn-ea"/>
                <a:ea typeface="+mn-ea"/>
                <a:cs typeface="Meiryo UI" pitchFamily="50" charset="-128"/>
              </a:rPr>
              <a:t>）</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全画面動画：</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プリインストールされているビデオプレイヤーの仕様に準ずる。</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□テキスト</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・タイトルテキスト：固定表示</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・字幕テキスト：</a:t>
            </a:r>
            <a:r>
              <a:rPr lang="en-US" altLang="ja-JP" sz="1000" dirty="0">
                <a:solidFill>
                  <a:schemeClr val="tx1">
                    <a:lumMod val="65000"/>
                    <a:lumOff val="35000"/>
                  </a:schemeClr>
                </a:solidFill>
                <a:latin typeface="+mn-ea"/>
                <a:ea typeface="+mn-ea"/>
                <a:cs typeface="Meiryo UI" pitchFamily="50" charset="-128"/>
              </a:rPr>
              <a:t>1</a:t>
            </a:r>
            <a:r>
              <a:rPr lang="ja-JP" altLang="en-US" sz="1000" dirty="0">
                <a:solidFill>
                  <a:schemeClr val="tx1">
                    <a:lumMod val="65000"/>
                    <a:lumOff val="35000"/>
                  </a:schemeClr>
                </a:solidFill>
                <a:latin typeface="+mn-ea"/>
                <a:ea typeface="+mn-ea"/>
                <a:cs typeface="Meiryo UI" pitchFamily="50" charset="-128"/>
              </a:rPr>
              <a:t>秒単位で指定のテキストを表示</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（ご指定の</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へリンク可能）</a:t>
            </a:r>
            <a:endParaRPr lang="en-US" altLang="ja-JP" sz="1000" dirty="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□再生</a:t>
            </a:r>
            <a:r>
              <a:rPr lang="ja-JP" altLang="en-US" sz="1000" dirty="0" smtClean="0">
                <a:solidFill>
                  <a:schemeClr val="tx1">
                    <a:lumMod val="65000"/>
                    <a:lumOff val="35000"/>
                  </a:schemeClr>
                </a:solidFill>
                <a:latin typeface="+mn-ea"/>
                <a:ea typeface="+mn-ea"/>
                <a:cs typeface="Meiryo UI" pitchFamily="50" charset="-128"/>
              </a:rPr>
              <a:t>完了後</a:t>
            </a:r>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動画終了時画像の上に</a:t>
            </a:r>
            <a:r>
              <a:rPr lang="ja-JP" altLang="en-US" sz="1000" dirty="0" smtClean="0">
                <a:solidFill>
                  <a:schemeClr val="tx1">
                    <a:lumMod val="65000"/>
                    <a:lumOff val="35000"/>
                  </a:schemeClr>
                </a:solidFill>
                <a:latin typeface="+mn-ea"/>
                <a:ea typeface="+mn-ea"/>
                <a:cs typeface="Meiryo UI" pitchFamily="50" charset="-128"/>
              </a:rPr>
              <a:t>、サムネイル画像を表示。</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サムネイルのタップでプリインストール</a:t>
            </a:r>
            <a:r>
              <a:rPr lang="ja-JP" altLang="en-US" sz="1000" dirty="0">
                <a:solidFill>
                  <a:schemeClr val="tx1">
                    <a:lumMod val="65000"/>
                    <a:lumOff val="35000"/>
                  </a:schemeClr>
                </a:solidFill>
                <a:latin typeface="+mn-ea"/>
                <a:ea typeface="+mn-ea"/>
                <a:cs typeface="Meiryo UI" pitchFamily="50" charset="-128"/>
              </a:rPr>
              <a:t>されているビデオプレイヤー</a:t>
            </a:r>
            <a:r>
              <a:rPr lang="ja-JP" altLang="en-US" sz="1000" dirty="0" smtClean="0">
                <a:solidFill>
                  <a:schemeClr val="tx1">
                    <a:lumMod val="65000"/>
                    <a:lumOff val="35000"/>
                  </a:schemeClr>
                </a:solidFill>
                <a:latin typeface="+mn-ea"/>
                <a:ea typeface="+mn-ea"/>
                <a:cs typeface="Meiryo UI" pitchFamily="50" charset="-128"/>
              </a:rPr>
              <a:t>で</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全画面</a:t>
            </a:r>
            <a:r>
              <a:rPr lang="ja-JP" altLang="en-US" sz="1000" dirty="0">
                <a:solidFill>
                  <a:schemeClr val="tx1">
                    <a:lumMod val="65000"/>
                    <a:lumOff val="35000"/>
                  </a:schemeClr>
                </a:solidFill>
                <a:latin typeface="+mn-ea"/>
                <a:ea typeface="+mn-ea"/>
                <a:cs typeface="Meiryo UI" pitchFamily="50" charset="-128"/>
              </a:rPr>
              <a:t>動画</a:t>
            </a:r>
            <a:r>
              <a:rPr lang="ja-JP" altLang="en-US" sz="1000" dirty="0" smtClean="0">
                <a:solidFill>
                  <a:schemeClr val="tx1">
                    <a:lumMod val="65000"/>
                    <a:lumOff val="35000"/>
                  </a:schemeClr>
                </a:solidFill>
                <a:latin typeface="+mn-ea"/>
                <a:ea typeface="+mn-ea"/>
                <a:cs typeface="Meiryo UI" pitchFamily="50" charset="-128"/>
              </a:rPr>
              <a:t>再生</a:t>
            </a:r>
            <a:endParaRPr lang="ja-JP" altLang="en-US" sz="1000" dirty="0">
              <a:solidFill>
                <a:schemeClr val="tx1">
                  <a:lumMod val="65000"/>
                  <a:lumOff val="35000"/>
                </a:schemeClr>
              </a:solidFill>
              <a:latin typeface="+mn-ea"/>
              <a:ea typeface="+mn-ea"/>
              <a:cs typeface="Meiryo UI" pitchFamily="50" charset="-128"/>
            </a:endParaRP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□タップの挙動</a:t>
            </a:r>
          </a:p>
          <a:p>
            <a:pPr eaLnBrk="1" hangingPunct="1"/>
            <a:r>
              <a:rPr lang="ja-JP" altLang="en-US" sz="1000" dirty="0">
                <a:solidFill>
                  <a:schemeClr val="tx1">
                    <a:lumMod val="65000"/>
                    <a:lumOff val="35000"/>
                  </a:schemeClr>
                </a:solidFill>
                <a:latin typeface="+mn-ea"/>
                <a:ea typeface="+mn-ea"/>
                <a:cs typeface="Meiryo UI" pitchFamily="50" charset="-128"/>
              </a:rPr>
              <a:t>動画：全画面動画再生（プリインムービープレイヤーで再生）</a:t>
            </a:r>
          </a:p>
          <a:p>
            <a:pPr eaLnBrk="1" hangingPunct="1"/>
            <a:r>
              <a:rPr lang="ja-JP" altLang="en-US" sz="1000" dirty="0">
                <a:solidFill>
                  <a:schemeClr val="tx1">
                    <a:lumMod val="65000"/>
                    <a:lumOff val="35000"/>
                  </a:schemeClr>
                </a:solidFill>
                <a:latin typeface="+mn-ea"/>
                <a:ea typeface="+mn-ea"/>
                <a:cs typeface="Meiryo UI" pitchFamily="50" charset="-128"/>
              </a:rPr>
              <a:t>テキスト部分：指定の</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へリンクもしくは非リンクを選択可能</a:t>
            </a:r>
          </a:p>
          <a:p>
            <a:pPr eaLnBrk="1" hangingPunct="1"/>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」ボタン：</a:t>
            </a:r>
            <a:r>
              <a:rPr lang="ja-JP" altLang="en-US" sz="1000" dirty="0" smtClean="0">
                <a:solidFill>
                  <a:schemeClr val="tx1">
                    <a:lumMod val="65000"/>
                    <a:lumOff val="35000"/>
                  </a:schemeClr>
                </a:solidFill>
                <a:latin typeface="+mn-ea"/>
                <a:ea typeface="+mn-ea"/>
                <a:cs typeface="Meiryo UI" pitchFamily="50" charset="-128"/>
              </a:rPr>
              <a:t>オーバレイバナー非表示</a:t>
            </a:r>
            <a:endParaRPr lang="ja-JP" altLang="en-US"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□音声</a:t>
            </a:r>
          </a:p>
          <a:p>
            <a:pPr eaLnBrk="1" hangingPunct="1"/>
            <a:r>
              <a:rPr lang="ja-JP" altLang="en-US" sz="1000" dirty="0">
                <a:solidFill>
                  <a:schemeClr val="tx1">
                    <a:lumMod val="65000"/>
                    <a:lumOff val="35000"/>
                  </a:schemeClr>
                </a:solidFill>
                <a:latin typeface="+mn-ea"/>
                <a:ea typeface="+mn-ea"/>
                <a:cs typeface="Meiryo UI" pitchFamily="50" charset="-128"/>
              </a:rPr>
              <a:t>バナー表示時：</a:t>
            </a:r>
            <a:r>
              <a:rPr lang="en-US" altLang="ja-JP" sz="1000" dirty="0">
                <a:solidFill>
                  <a:schemeClr val="tx1">
                    <a:lumMod val="65000"/>
                    <a:lumOff val="35000"/>
                  </a:schemeClr>
                </a:solidFill>
                <a:latin typeface="+mn-ea"/>
                <a:ea typeface="+mn-ea"/>
                <a:cs typeface="Meiryo UI" pitchFamily="50" charset="-128"/>
              </a:rPr>
              <a:t>OFF</a:t>
            </a:r>
            <a:r>
              <a:rPr lang="ja-JP" altLang="en-US" sz="1000" dirty="0">
                <a:solidFill>
                  <a:schemeClr val="tx1">
                    <a:lumMod val="65000"/>
                    <a:lumOff val="35000"/>
                  </a:schemeClr>
                </a:solidFill>
                <a:latin typeface="+mn-ea"/>
                <a:ea typeface="+mn-ea"/>
                <a:cs typeface="Meiryo UI" pitchFamily="50" charset="-128"/>
              </a:rPr>
              <a:t>　　全画面再生時：</a:t>
            </a:r>
            <a:r>
              <a:rPr lang="en-US" altLang="ja-JP" sz="1000" dirty="0">
                <a:solidFill>
                  <a:schemeClr val="tx1">
                    <a:lumMod val="65000"/>
                    <a:lumOff val="35000"/>
                  </a:schemeClr>
                </a:solidFill>
                <a:latin typeface="+mn-ea"/>
                <a:ea typeface="+mn-ea"/>
                <a:cs typeface="Meiryo UI" pitchFamily="50" charset="-128"/>
              </a:rPr>
              <a:t>ON</a:t>
            </a:r>
          </a:p>
          <a:p>
            <a:pPr eaLnBrk="1" hangingPunct="1"/>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推奨環境</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err="1">
                <a:solidFill>
                  <a:schemeClr val="tx1">
                    <a:lumMod val="65000"/>
                    <a:lumOff val="35000"/>
                  </a:schemeClr>
                </a:solidFill>
                <a:latin typeface="+mn-ea"/>
                <a:ea typeface="+mn-ea"/>
                <a:cs typeface="Meiryo UI" pitchFamily="50" charset="-128"/>
              </a:rPr>
              <a:t>iOS</a:t>
            </a:r>
            <a:r>
              <a:rPr lang="en-US" altLang="ja-JP" sz="1000" dirty="0">
                <a:solidFill>
                  <a:schemeClr val="tx1">
                    <a:lumMod val="65000"/>
                    <a:lumOff val="35000"/>
                  </a:schemeClr>
                </a:solidFill>
                <a:latin typeface="+mn-ea"/>
                <a:ea typeface="+mn-ea"/>
                <a:cs typeface="Meiryo UI" pitchFamily="50" charset="-128"/>
              </a:rPr>
              <a:t> 8.0</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(Mobile Safari)</a:t>
            </a:r>
          </a:p>
          <a:p>
            <a:pPr eaLnBrk="1" hangingPunct="1"/>
            <a:r>
              <a:rPr lang="en-US" altLang="ja-JP" sz="1000" dirty="0">
                <a:solidFill>
                  <a:schemeClr val="tx1">
                    <a:lumMod val="65000"/>
                    <a:lumOff val="35000"/>
                  </a:schemeClr>
                </a:solidFill>
                <a:latin typeface="+mn-ea"/>
                <a:ea typeface="+mn-ea"/>
                <a:cs typeface="Meiryo UI" pitchFamily="50" charset="-128"/>
              </a:rPr>
              <a:t>Android OS 4.2</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5.0</a:t>
            </a:r>
            <a:r>
              <a:rPr lang="ja-JP" altLang="en-US" sz="1000" dirty="0">
                <a:solidFill>
                  <a:schemeClr val="tx1">
                    <a:lumMod val="65000"/>
                    <a:lumOff val="35000"/>
                  </a:schemeClr>
                </a:solidFill>
                <a:latin typeface="+mn-ea"/>
                <a:ea typeface="+mn-ea"/>
                <a:cs typeface="Meiryo UI" pitchFamily="50" charset="-128"/>
              </a:rPr>
              <a:t>未満</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標準ブラウザ・</a:t>
            </a:r>
            <a:r>
              <a:rPr lang="en-US" altLang="ja-JP" sz="1000" dirty="0">
                <a:solidFill>
                  <a:schemeClr val="tx1">
                    <a:lumMod val="65000"/>
                    <a:lumOff val="35000"/>
                  </a:schemeClr>
                </a:solidFill>
                <a:latin typeface="+mn-ea"/>
                <a:ea typeface="+mn-ea"/>
                <a:cs typeface="Meiryo UI" pitchFamily="50" charset="-128"/>
              </a:rPr>
              <a:t>Mobile Chrome)</a:t>
            </a:r>
          </a:p>
          <a:p>
            <a:pPr eaLnBrk="1" hangingPunct="1"/>
            <a:r>
              <a:rPr lang="en-US" altLang="ja-JP" sz="1000" dirty="0">
                <a:solidFill>
                  <a:schemeClr val="tx1">
                    <a:lumMod val="65000"/>
                    <a:lumOff val="35000"/>
                  </a:schemeClr>
                </a:solidFill>
                <a:latin typeface="+mn-ea"/>
                <a:ea typeface="+mn-ea"/>
                <a:cs typeface="Meiryo UI" pitchFamily="50" charset="-128"/>
              </a:rPr>
              <a:t>Android OS 5.0</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(Mobile Chrome)</a:t>
            </a: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□代替画像</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rgbClr val="FF5574"/>
                </a:solidFill>
                <a:latin typeface="+mn-ea"/>
                <a:ea typeface="+mn-ea"/>
                <a:cs typeface="Meiryo UI" pitchFamily="50" charset="-128"/>
              </a:rPr>
              <a:t>カテゴリーバナーご出稿時のみ</a:t>
            </a:r>
            <a:r>
              <a:rPr lang="ja-JP" altLang="en-US" sz="1000" dirty="0" smtClean="0">
                <a:solidFill>
                  <a:schemeClr val="tx1">
                    <a:lumMod val="65000"/>
                    <a:lumOff val="35000"/>
                  </a:schemeClr>
                </a:solidFill>
                <a:latin typeface="+mn-ea"/>
                <a:ea typeface="+mn-ea"/>
                <a:cs typeface="Meiryo UI" pitchFamily="50" charset="-128"/>
              </a:rPr>
              <a:t>次の素材を代替画像としてご入稿ください</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・ファイル形式：</a:t>
            </a:r>
            <a:r>
              <a:rPr lang="en-US" altLang="ja-JP" sz="1000" dirty="0" smtClean="0">
                <a:solidFill>
                  <a:schemeClr val="tx1">
                    <a:lumMod val="65000"/>
                    <a:lumOff val="35000"/>
                  </a:schemeClr>
                </a:solidFill>
                <a:latin typeface="+mn-ea"/>
                <a:ea typeface="+mn-ea"/>
                <a:cs typeface="Meiryo UI" pitchFamily="50" charset="-128"/>
              </a:rPr>
              <a:t>GIF</a:t>
            </a:r>
            <a:r>
              <a:rPr lang="ja-JP" altLang="en-US" sz="1000" dirty="0" err="1" smtClean="0">
                <a:solidFill>
                  <a:schemeClr val="tx1">
                    <a:lumMod val="65000"/>
                    <a:lumOff val="35000"/>
                  </a:schemeClr>
                </a:solidFill>
                <a:latin typeface="+mn-ea"/>
                <a:ea typeface="+mn-ea"/>
                <a:cs typeface="Meiryo UI" pitchFamily="50" charset="-128"/>
              </a:rPr>
              <a:t>、</a:t>
            </a:r>
            <a:r>
              <a:rPr lang="en-US" altLang="ja-JP" sz="1000" dirty="0" smtClean="0">
                <a:solidFill>
                  <a:schemeClr val="tx1">
                    <a:lumMod val="65000"/>
                    <a:lumOff val="35000"/>
                  </a:schemeClr>
                </a:solidFill>
                <a:latin typeface="+mn-ea"/>
                <a:ea typeface="+mn-ea"/>
                <a:cs typeface="Meiryo UI" pitchFamily="50" charset="-128"/>
              </a:rPr>
              <a:t>JPG</a:t>
            </a:r>
            <a:r>
              <a:rPr lang="ja-JP" altLang="en-US" sz="1000" dirty="0" err="1" smtClean="0">
                <a:solidFill>
                  <a:schemeClr val="tx1">
                    <a:lumMod val="65000"/>
                    <a:lumOff val="35000"/>
                  </a:schemeClr>
                </a:solidFill>
                <a:latin typeface="+mn-ea"/>
                <a:ea typeface="+mn-ea"/>
                <a:cs typeface="Meiryo UI" pitchFamily="50" charset="-128"/>
              </a:rPr>
              <a:t>、</a:t>
            </a:r>
            <a:r>
              <a:rPr lang="en-US" altLang="ja-JP" sz="1000" dirty="0" smtClean="0">
                <a:solidFill>
                  <a:schemeClr val="tx1">
                    <a:lumMod val="65000"/>
                    <a:lumOff val="35000"/>
                  </a:schemeClr>
                </a:solidFill>
                <a:latin typeface="+mn-ea"/>
                <a:ea typeface="+mn-ea"/>
                <a:cs typeface="Meiryo UI" pitchFamily="50" charset="-128"/>
              </a:rPr>
              <a:t>PNG</a:t>
            </a:r>
            <a:r>
              <a:rPr lang="ja-JP" altLang="en-US" sz="1000" dirty="0" smtClean="0">
                <a:solidFill>
                  <a:schemeClr val="tx1">
                    <a:lumMod val="65000"/>
                    <a:lumOff val="35000"/>
                  </a:schemeClr>
                </a:solidFill>
                <a:latin typeface="+mn-ea"/>
                <a:ea typeface="+mn-ea"/>
                <a:cs typeface="Meiryo UI" pitchFamily="50" charset="-128"/>
              </a:rPr>
              <a:t>　</a:t>
            </a:r>
            <a:r>
              <a:rPr lang="en-US" altLang="ja-JP" sz="1000" dirty="0" smtClean="0">
                <a:solidFill>
                  <a:schemeClr val="tx1">
                    <a:lumMod val="65000"/>
                    <a:lumOff val="35000"/>
                  </a:schemeClr>
                </a:solidFill>
                <a:latin typeface="+mn-ea"/>
                <a:ea typeface="+mn-ea"/>
                <a:cs typeface="Meiryo UI" pitchFamily="50" charset="-128"/>
              </a:rPr>
              <a:t>※GIF</a:t>
            </a:r>
            <a:r>
              <a:rPr lang="ja-JP" altLang="en-US" sz="1000" dirty="0" smtClean="0">
                <a:solidFill>
                  <a:schemeClr val="tx1">
                    <a:lumMod val="65000"/>
                    <a:lumOff val="35000"/>
                  </a:schemeClr>
                </a:solidFill>
                <a:latin typeface="+mn-ea"/>
                <a:ea typeface="+mn-ea"/>
                <a:cs typeface="Meiryo UI" pitchFamily="50" charset="-128"/>
              </a:rPr>
              <a:t>アニメーション不可</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・入稿サイズ：</a:t>
            </a:r>
            <a:r>
              <a:rPr lang="en-US" altLang="ja-JP" sz="1000" dirty="0" smtClean="0">
                <a:solidFill>
                  <a:schemeClr val="tx1">
                    <a:lumMod val="65000"/>
                    <a:lumOff val="35000"/>
                  </a:schemeClr>
                </a:solidFill>
                <a:latin typeface="+mn-ea"/>
                <a:ea typeface="+mn-ea"/>
                <a:cs typeface="Meiryo UI" pitchFamily="50" charset="-128"/>
              </a:rPr>
              <a:t>W640×H100px</a:t>
            </a:r>
            <a:r>
              <a:rPr lang="ja-JP" altLang="en-US" sz="1000" dirty="0" smtClean="0">
                <a:solidFill>
                  <a:schemeClr val="tx1">
                    <a:lumMod val="65000"/>
                    <a:lumOff val="35000"/>
                  </a:schemeClr>
                </a:solidFill>
                <a:latin typeface="+mn-ea"/>
                <a:ea typeface="+mn-ea"/>
                <a:cs typeface="Meiryo UI" pitchFamily="50" charset="-128"/>
              </a:rPr>
              <a:t>　または　</a:t>
            </a:r>
            <a:r>
              <a:rPr lang="en-US" altLang="ja-JP" sz="1000" dirty="0" smtClean="0">
                <a:solidFill>
                  <a:schemeClr val="tx1">
                    <a:lumMod val="65000"/>
                    <a:lumOff val="35000"/>
                  </a:schemeClr>
                </a:solidFill>
                <a:latin typeface="+mn-ea"/>
                <a:ea typeface="+mn-ea"/>
                <a:cs typeface="Meiryo UI" pitchFamily="50" charset="-128"/>
              </a:rPr>
              <a:t>W640×H200px</a:t>
            </a:r>
          </a:p>
          <a:p>
            <a:pPr eaLnBrk="1" hangingPunct="1"/>
            <a:r>
              <a:rPr lang="ja-JP" altLang="en-US" sz="1000" dirty="0" smtClean="0">
                <a:solidFill>
                  <a:schemeClr val="tx1">
                    <a:lumMod val="65000"/>
                    <a:lumOff val="35000"/>
                  </a:schemeClr>
                </a:solidFill>
                <a:latin typeface="+mn-ea"/>
                <a:ea typeface="+mn-ea"/>
                <a:cs typeface="Meiryo UI" pitchFamily="50" charset="-128"/>
              </a:rPr>
              <a:t>・ファイル容量：</a:t>
            </a:r>
            <a:r>
              <a:rPr lang="en-US" altLang="ja-JP" sz="1000" dirty="0" smtClean="0">
                <a:solidFill>
                  <a:schemeClr val="tx1">
                    <a:lumMod val="65000"/>
                    <a:lumOff val="35000"/>
                  </a:schemeClr>
                </a:solidFill>
                <a:latin typeface="+mn-ea"/>
                <a:ea typeface="+mn-ea"/>
                <a:cs typeface="Meiryo UI" pitchFamily="50" charset="-128"/>
              </a:rPr>
              <a:t>100KB</a:t>
            </a:r>
            <a:r>
              <a:rPr lang="ja-JP" altLang="en-US" sz="1000" dirty="0" smtClean="0">
                <a:solidFill>
                  <a:schemeClr val="tx1">
                    <a:lumMod val="65000"/>
                    <a:lumOff val="35000"/>
                  </a:schemeClr>
                </a:solidFill>
                <a:latin typeface="+mn-ea"/>
                <a:ea typeface="+mn-ea"/>
                <a:cs typeface="Meiryo UI" pitchFamily="50" charset="-128"/>
              </a:rPr>
              <a:t>以内</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動画が掲載できない端末への代替となります。</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リンク先未入稿の場合、タップでのリンク遷移はしません。</a:t>
            </a:r>
            <a:endParaRPr lang="en-US" altLang="ja-JP" sz="1000" dirty="0" smtClean="0">
              <a:solidFill>
                <a:schemeClr val="tx1">
                  <a:lumMod val="65000"/>
                  <a:lumOff val="35000"/>
                </a:schemeClr>
              </a:solidFill>
              <a:latin typeface="+mn-ea"/>
              <a:ea typeface="+mn-ea"/>
              <a:cs typeface="Meiryo UI" pitchFamily="50" charset="-128"/>
            </a:endParaRPr>
          </a:p>
          <a:p>
            <a:pPr eaLnBrk="1" hangingPunct="1"/>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動画広告サンプル</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ja-JP" altLang="en-US" sz="1000" dirty="0">
                <a:solidFill>
                  <a:schemeClr val="tx1">
                    <a:lumMod val="65000"/>
                    <a:lumOff val="35000"/>
                  </a:schemeClr>
                </a:solidFill>
                <a:latin typeface="+mn-ea"/>
                <a:ea typeface="+mn-ea"/>
                <a:cs typeface="Meiryo UI" pitchFamily="50" charset="-128"/>
              </a:rPr>
              <a:t>以下にて実際の挙動がご確認いただけます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スマートフォンでの閲覧をお願いします。）</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http://w1.cosme.net/c.asp?p=199675</a:t>
            </a:r>
            <a:endParaRPr lang="en-US" altLang="ja-JP" sz="1000" dirty="0" smtClean="0">
              <a:solidFill>
                <a:schemeClr val="tx1">
                  <a:lumMod val="65000"/>
                  <a:lumOff val="35000"/>
                </a:schemeClr>
              </a:solidFill>
              <a:latin typeface="+mn-ea"/>
              <a:ea typeface="+mn-ea"/>
              <a:cs typeface="Meiryo UI" pitchFamily="50" charset="-128"/>
            </a:endParaRPr>
          </a:p>
          <a:p>
            <a:pPr eaLnBrk="1" hangingPunct="1"/>
            <a:endParaRPr lang="ja-JP" altLang="ja-JP" sz="1000" dirty="0">
              <a:solidFill>
                <a:schemeClr val="tx1">
                  <a:lumMod val="65000"/>
                  <a:lumOff val="35000"/>
                </a:schemeClr>
              </a:solidFill>
              <a:latin typeface="+mn-ea"/>
              <a:ea typeface="+mn-ea"/>
              <a:cs typeface="Meiryo UI" pitchFamily="50" charset="-128"/>
            </a:endParaRPr>
          </a:p>
        </p:txBody>
      </p:sp>
      <p:sp>
        <p:nvSpPr>
          <p:cNvPr id="11" name="テキスト ボックス 5"/>
          <p:cNvSpPr txBox="1">
            <a:spLocks noChangeArrowheads="1"/>
          </p:cNvSpPr>
          <p:nvPr/>
        </p:nvSpPr>
        <p:spPr bwMode="auto">
          <a:xfrm>
            <a:off x="3061905" y="2153096"/>
            <a:ext cx="3821879" cy="415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50" dirty="0">
                <a:solidFill>
                  <a:schemeClr val="tx1">
                    <a:lumMod val="65000"/>
                    <a:lumOff val="35000"/>
                  </a:schemeClr>
                </a:solidFill>
                <a:latin typeface="+mj-ea"/>
                <a:ea typeface="+mj-ea"/>
                <a:cs typeface="Meiryo UI" pitchFamily="50" charset="-128"/>
              </a:rPr>
              <a:t>再生完了後、</a:t>
            </a:r>
            <a:endParaRPr lang="en-US" altLang="ja-JP" sz="1050" dirty="0">
              <a:solidFill>
                <a:schemeClr val="tx1">
                  <a:lumMod val="65000"/>
                  <a:lumOff val="35000"/>
                </a:schemeClr>
              </a:solidFill>
              <a:latin typeface="+mj-ea"/>
              <a:ea typeface="+mj-ea"/>
              <a:cs typeface="Meiryo UI" pitchFamily="50" charset="-128"/>
            </a:endParaRPr>
          </a:p>
          <a:p>
            <a:pPr algn="ctr" eaLnBrk="1" hangingPunct="1"/>
            <a:r>
              <a:rPr lang="ja-JP" altLang="en-US" sz="1050" dirty="0">
                <a:solidFill>
                  <a:schemeClr val="tx1">
                    <a:lumMod val="65000"/>
                    <a:lumOff val="35000"/>
                  </a:schemeClr>
                </a:solidFill>
                <a:latin typeface="+mj-ea"/>
                <a:ea typeface="+mj-ea"/>
                <a:cs typeface="Meiryo UI" pitchFamily="50" charset="-128"/>
              </a:rPr>
              <a:t>ページのスクロール動作で</a:t>
            </a:r>
            <a:r>
              <a:rPr lang="en-US" altLang="ja-JP" sz="1050" dirty="0">
                <a:solidFill>
                  <a:schemeClr val="tx1">
                    <a:lumMod val="65000"/>
                    <a:lumOff val="35000"/>
                  </a:schemeClr>
                </a:solidFill>
                <a:latin typeface="+mj-ea"/>
                <a:ea typeface="+mj-ea"/>
                <a:cs typeface="Meiryo UI" pitchFamily="50" charset="-128"/>
              </a:rPr>
              <a:t>100px</a:t>
            </a:r>
            <a:r>
              <a:rPr lang="ja-JP" altLang="en-US" sz="1050" dirty="0">
                <a:solidFill>
                  <a:schemeClr val="tx1">
                    <a:lumMod val="65000"/>
                    <a:lumOff val="35000"/>
                  </a:schemeClr>
                </a:solidFill>
                <a:latin typeface="+mj-ea"/>
                <a:ea typeface="+mj-ea"/>
                <a:cs typeface="Meiryo UI" pitchFamily="50" charset="-128"/>
              </a:rPr>
              <a:t>から</a:t>
            </a:r>
            <a:r>
              <a:rPr lang="en-US" altLang="ja-JP" sz="1050" dirty="0">
                <a:solidFill>
                  <a:schemeClr val="tx1">
                    <a:lumMod val="65000"/>
                    <a:lumOff val="35000"/>
                  </a:schemeClr>
                </a:solidFill>
                <a:latin typeface="+mj-ea"/>
                <a:ea typeface="+mj-ea"/>
                <a:cs typeface="Meiryo UI" pitchFamily="50" charset="-128"/>
              </a:rPr>
              <a:t>50px</a:t>
            </a:r>
            <a:r>
              <a:rPr lang="ja-JP" altLang="en-US" sz="1050" dirty="0">
                <a:solidFill>
                  <a:schemeClr val="tx1">
                    <a:lumMod val="65000"/>
                    <a:lumOff val="35000"/>
                  </a:schemeClr>
                </a:solidFill>
                <a:latin typeface="+mj-ea"/>
                <a:ea typeface="+mj-ea"/>
                <a:cs typeface="Meiryo UI" pitchFamily="50" charset="-128"/>
              </a:rPr>
              <a:t>に縮小します。</a:t>
            </a:r>
            <a:endParaRPr lang="en-US" altLang="ja-JP" sz="1050" dirty="0">
              <a:solidFill>
                <a:schemeClr val="tx1">
                  <a:lumMod val="65000"/>
                  <a:lumOff val="35000"/>
                </a:schemeClr>
              </a:solidFill>
              <a:latin typeface="+mj-ea"/>
              <a:ea typeface="+mj-ea"/>
              <a:cs typeface="Meiryo UI" pitchFamily="50" charset="-128"/>
            </a:endParaRPr>
          </a:p>
        </p:txBody>
      </p:sp>
      <p:sp>
        <p:nvSpPr>
          <p:cNvPr id="12" name="正方形/長方形 11"/>
          <p:cNvSpPr/>
          <p:nvPr/>
        </p:nvSpPr>
        <p:spPr>
          <a:xfrm>
            <a:off x="6378575" y="1424208"/>
            <a:ext cx="1441450" cy="414338"/>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dirty="0">
              <a:solidFill>
                <a:schemeClr val="tx1">
                  <a:lumMod val="65000"/>
                  <a:lumOff val="35000"/>
                </a:schemeClr>
              </a:solidFill>
              <a:latin typeface="+mn-ea"/>
              <a:cs typeface="Meiryo UI" panose="020B0604030504040204" pitchFamily="50" charset="-128"/>
            </a:endParaRPr>
          </a:p>
        </p:txBody>
      </p:sp>
      <p:sp>
        <p:nvSpPr>
          <p:cNvPr id="13" name="正方形/長方形 12"/>
          <p:cNvSpPr/>
          <p:nvPr/>
        </p:nvSpPr>
        <p:spPr>
          <a:xfrm>
            <a:off x="7820025" y="1427383"/>
            <a:ext cx="1654175" cy="400050"/>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dirty="0">
              <a:solidFill>
                <a:schemeClr val="tx1">
                  <a:lumMod val="65000"/>
                  <a:lumOff val="35000"/>
                </a:schemeClr>
              </a:solidFill>
              <a:latin typeface="+mn-ea"/>
              <a:cs typeface="Meiryo UI" panose="020B0604030504040204" pitchFamily="50" charset="-128"/>
            </a:endParaRPr>
          </a:p>
        </p:txBody>
      </p:sp>
      <p:sp>
        <p:nvSpPr>
          <p:cNvPr id="14" name="二等辺三角形 13"/>
          <p:cNvSpPr/>
          <p:nvPr/>
        </p:nvSpPr>
        <p:spPr>
          <a:xfrm rot="5400000">
            <a:off x="7029451" y="1513108"/>
            <a:ext cx="138112" cy="179387"/>
          </a:xfrm>
          <a:prstGeom prst="triangle">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15" name="テキスト ボックス 26"/>
          <p:cNvSpPr txBox="1">
            <a:spLocks noChangeArrowheads="1"/>
          </p:cNvSpPr>
          <p:nvPr/>
        </p:nvSpPr>
        <p:spPr bwMode="auto">
          <a:xfrm>
            <a:off x="7878763" y="1438496"/>
            <a:ext cx="156966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900" dirty="0">
                <a:solidFill>
                  <a:schemeClr val="tx1">
                    <a:lumMod val="65000"/>
                    <a:lumOff val="35000"/>
                  </a:schemeClr>
                </a:solidFill>
                <a:latin typeface="+mn-ea"/>
                <a:ea typeface="+mn-ea"/>
                <a:cs typeface="Meiryo UI" pitchFamily="50" charset="-128"/>
              </a:rPr>
              <a:t>タイトルタイトルタイトル</a:t>
            </a:r>
            <a:endParaRPr lang="en-US" altLang="ja-JP" sz="900" dirty="0">
              <a:solidFill>
                <a:schemeClr val="tx1">
                  <a:lumMod val="65000"/>
                  <a:lumOff val="35000"/>
                </a:schemeClr>
              </a:solidFill>
              <a:latin typeface="+mn-ea"/>
              <a:ea typeface="+mn-ea"/>
              <a:cs typeface="Meiryo UI" pitchFamily="50" charset="-128"/>
            </a:endParaRPr>
          </a:p>
          <a:p>
            <a:pPr eaLnBrk="1" hangingPunct="1"/>
            <a:r>
              <a:rPr lang="ja-JP" altLang="en-US" sz="900" dirty="0">
                <a:solidFill>
                  <a:schemeClr val="tx1">
                    <a:lumMod val="65000"/>
                    <a:lumOff val="35000"/>
                  </a:schemeClr>
                </a:solidFill>
                <a:latin typeface="+mn-ea"/>
                <a:ea typeface="+mn-ea"/>
                <a:cs typeface="Meiryo UI" pitchFamily="50" charset="-128"/>
              </a:rPr>
              <a:t>タイトルタイトルタイトル</a:t>
            </a:r>
          </a:p>
        </p:txBody>
      </p:sp>
      <p:sp>
        <p:nvSpPr>
          <p:cNvPr id="16" name="テキスト ボックス 27"/>
          <p:cNvSpPr txBox="1">
            <a:spLocks noChangeArrowheads="1"/>
          </p:cNvSpPr>
          <p:nvPr/>
        </p:nvSpPr>
        <p:spPr bwMode="auto">
          <a:xfrm>
            <a:off x="5691188" y="1500408"/>
            <a:ext cx="64611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44px</a:t>
            </a:r>
            <a:endParaRPr lang="ja-JP" altLang="en-US" sz="1050">
              <a:solidFill>
                <a:schemeClr val="tx1">
                  <a:lumMod val="65000"/>
                  <a:lumOff val="35000"/>
                </a:schemeClr>
              </a:solidFill>
              <a:latin typeface="+mn-ea"/>
              <a:ea typeface="+mn-ea"/>
              <a:cs typeface="Meiryo UI" pitchFamily="50" charset="-128"/>
            </a:endParaRPr>
          </a:p>
        </p:txBody>
      </p:sp>
      <p:sp>
        <p:nvSpPr>
          <p:cNvPr id="17" name="テキスト ボックス 30"/>
          <p:cNvSpPr txBox="1">
            <a:spLocks noChangeArrowheads="1"/>
          </p:cNvSpPr>
          <p:nvPr/>
        </p:nvSpPr>
        <p:spPr bwMode="auto">
          <a:xfrm>
            <a:off x="7065963" y="1552796"/>
            <a:ext cx="59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160px</a:t>
            </a:r>
            <a:endParaRPr lang="ja-JP" altLang="en-US" sz="1050">
              <a:solidFill>
                <a:schemeClr val="tx1">
                  <a:lumMod val="65000"/>
                  <a:lumOff val="35000"/>
                </a:schemeClr>
              </a:solidFill>
              <a:latin typeface="+mn-ea"/>
              <a:ea typeface="+mn-ea"/>
              <a:cs typeface="Meiryo UI" pitchFamily="50" charset="-128"/>
            </a:endParaRPr>
          </a:p>
        </p:txBody>
      </p:sp>
      <p:sp>
        <p:nvSpPr>
          <p:cNvPr id="18" name="左中かっこ 17"/>
          <p:cNvSpPr/>
          <p:nvPr/>
        </p:nvSpPr>
        <p:spPr>
          <a:xfrm>
            <a:off x="6196013" y="1414683"/>
            <a:ext cx="168275" cy="423863"/>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19" name="左中かっこ 18"/>
          <p:cNvSpPr/>
          <p:nvPr/>
        </p:nvSpPr>
        <p:spPr>
          <a:xfrm rot="5400000" flipV="1">
            <a:off x="7014369" y="1063052"/>
            <a:ext cx="157163" cy="1425575"/>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20" name="正方形/長方形 19"/>
          <p:cNvSpPr/>
          <p:nvPr/>
        </p:nvSpPr>
        <p:spPr>
          <a:xfrm>
            <a:off x="1543050" y="1200371"/>
            <a:ext cx="3108325" cy="808037"/>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dirty="0">
              <a:solidFill>
                <a:schemeClr val="tx1">
                  <a:lumMod val="65000"/>
                  <a:lumOff val="35000"/>
                </a:schemeClr>
              </a:solidFill>
              <a:latin typeface="+mn-ea"/>
              <a:cs typeface="Meiryo UI" panose="020B0604030504040204" pitchFamily="50" charset="-128"/>
            </a:endParaRPr>
          </a:p>
        </p:txBody>
      </p:sp>
      <p:sp>
        <p:nvSpPr>
          <p:cNvPr id="21" name="正方形/長方形 20"/>
          <p:cNvSpPr/>
          <p:nvPr/>
        </p:nvSpPr>
        <p:spPr>
          <a:xfrm>
            <a:off x="1554163" y="1259108"/>
            <a:ext cx="1441450" cy="688975"/>
          </a:xfrm>
          <a:prstGeom prst="rect">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dirty="0">
              <a:solidFill>
                <a:schemeClr val="tx1">
                  <a:lumMod val="65000"/>
                  <a:lumOff val="35000"/>
                </a:schemeClr>
              </a:solidFill>
              <a:latin typeface="+mn-ea"/>
              <a:cs typeface="Meiryo UI" panose="020B0604030504040204" pitchFamily="50" charset="-128"/>
            </a:endParaRPr>
          </a:p>
        </p:txBody>
      </p:sp>
      <p:sp>
        <p:nvSpPr>
          <p:cNvPr id="22" name="二等辺三角形 21"/>
          <p:cNvSpPr/>
          <p:nvPr/>
        </p:nvSpPr>
        <p:spPr>
          <a:xfrm rot="5400000">
            <a:off x="2219326" y="1451195"/>
            <a:ext cx="215900" cy="282575"/>
          </a:xfrm>
          <a:prstGeom prst="triangle">
            <a:avLst/>
          </a:prstGeom>
          <a:solidFill>
            <a:schemeClr val="bg1">
              <a:lumMod val="95000"/>
            </a:schemeClr>
          </a:solidFill>
          <a:ln>
            <a:solidFill>
              <a:schemeClr val="bg1">
                <a:lumMod val="7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23" name="テキスト ボックス 41"/>
          <p:cNvSpPr txBox="1">
            <a:spLocks noChangeArrowheads="1"/>
          </p:cNvSpPr>
          <p:nvPr/>
        </p:nvSpPr>
        <p:spPr bwMode="auto">
          <a:xfrm>
            <a:off x="3060700" y="1270221"/>
            <a:ext cx="156966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900" dirty="0">
                <a:solidFill>
                  <a:schemeClr val="tx1">
                    <a:lumMod val="65000"/>
                    <a:lumOff val="35000"/>
                  </a:schemeClr>
                </a:solidFill>
                <a:latin typeface="+mn-ea"/>
                <a:ea typeface="+mn-ea"/>
                <a:cs typeface="Meiryo UI" pitchFamily="50" charset="-128"/>
              </a:rPr>
              <a:t>タイトルタイトルタイトル</a:t>
            </a:r>
            <a:endParaRPr lang="en-US" altLang="ja-JP" sz="900" dirty="0">
              <a:solidFill>
                <a:schemeClr val="tx1">
                  <a:lumMod val="65000"/>
                  <a:lumOff val="35000"/>
                </a:schemeClr>
              </a:solidFill>
              <a:latin typeface="+mn-ea"/>
              <a:ea typeface="+mn-ea"/>
              <a:cs typeface="Meiryo UI" pitchFamily="50" charset="-128"/>
            </a:endParaRPr>
          </a:p>
          <a:p>
            <a:pPr eaLnBrk="1" hangingPunct="1"/>
            <a:r>
              <a:rPr lang="ja-JP" altLang="en-US" sz="900" dirty="0">
                <a:solidFill>
                  <a:schemeClr val="tx1">
                    <a:lumMod val="65000"/>
                    <a:lumOff val="35000"/>
                  </a:schemeClr>
                </a:solidFill>
                <a:latin typeface="+mn-ea"/>
                <a:ea typeface="+mn-ea"/>
                <a:cs typeface="Meiryo UI" pitchFamily="50" charset="-128"/>
              </a:rPr>
              <a:t>タイトルタイトルタイトル</a:t>
            </a:r>
          </a:p>
          <a:p>
            <a:pPr eaLnBrk="1" hangingPunct="1"/>
            <a:r>
              <a:rPr lang="ja-JP" altLang="en-US" sz="900" dirty="0" err="1">
                <a:solidFill>
                  <a:schemeClr val="tx1">
                    <a:lumMod val="65000"/>
                    <a:lumOff val="35000"/>
                  </a:schemeClr>
                </a:solidFill>
                <a:latin typeface="+mn-ea"/>
                <a:ea typeface="+mn-ea"/>
                <a:cs typeface="Meiryo UI" pitchFamily="50" charset="-128"/>
              </a:rPr>
              <a:t>字幕字幕</a:t>
            </a:r>
            <a:r>
              <a:rPr lang="ja-JP" altLang="en-US" sz="900" dirty="0">
                <a:solidFill>
                  <a:schemeClr val="tx1">
                    <a:lumMod val="65000"/>
                    <a:lumOff val="35000"/>
                  </a:schemeClr>
                </a:solidFill>
                <a:latin typeface="+mn-ea"/>
                <a:ea typeface="+mn-ea"/>
                <a:cs typeface="Meiryo UI" pitchFamily="50" charset="-128"/>
              </a:rPr>
              <a:t>字幕字幕字幕</a:t>
            </a:r>
            <a:endParaRPr lang="en-US" altLang="ja-JP" sz="900" dirty="0">
              <a:solidFill>
                <a:schemeClr val="tx1">
                  <a:lumMod val="65000"/>
                  <a:lumOff val="35000"/>
                </a:schemeClr>
              </a:solidFill>
              <a:latin typeface="+mn-ea"/>
              <a:ea typeface="+mn-ea"/>
              <a:cs typeface="Meiryo UI" pitchFamily="50" charset="-128"/>
            </a:endParaRPr>
          </a:p>
          <a:p>
            <a:pPr eaLnBrk="1" hangingPunct="1"/>
            <a:r>
              <a:rPr lang="ja-JP" altLang="en-US" sz="900" dirty="0" err="1">
                <a:solidFill>
                  <a:schemeClr val="tx1">
                    <a:lumMod val="65000"/>
                    <a:lumOff val="35000"/>
                  </a:schemeClr>
                </a:solidFill>
                <a:latin typeface="+mn-ea"/>
                <a:ea typeface="+mn-ea"/>
                <a:cs typeface="Meiryo UI" pitchFamily="50" charset="-128"/>
              </a:rPr>
              <a:t>字幕字幕</a:t>
            </a:r>
            <a:r>
              <a:rPr lang="ja-JP" altLang="en-US" sz="900" dirty="0">
                <a:solidFill>
                  <a:schemeClr val="tx1">
                    <a:lumMod val="65000"/>
                    <a:lumOff val="35000"/>
                  </a:schemeClr>
                </a:solidFill>
                <a:latin typeface="+mn-ea"/>
                <a:ea typeface="+mn-ea"/>
                <a:cs typeface="Meiryo UI" pitchFamily="50" charset="-128"/>
              </a:rPr>
              <a:t>字幕字幕</a:t>
            </a:r>
          </a:p>
        </p:txBody>
      </p:sp>
      <p:sp>
        <p:nvSpPr>
          <p:cNvPr id="24" name="テキスト ボックス 42"/>
          <p:cNvSpPr txBox="1">
            <a:spLocks noChangeArrowheads="1"/>
          </p:cNvSpPr>
          <p:nvPr/>
        </p:nvSpPr>
        <p:spPr bwMode="auto">
          <a:xfrm>
            <a:off x="898525" y="1457546"/>
            <a:ext cx="50847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90px</a:t>
            </a:r>
            <a:endParaRPr lang="ja-JP" altLang="en-US" sz="1050">
              <a:solidFill>
                <a:schemeClr val="tx1">
                  <a:lumMod val="65000"/>
                  <a:lumOff val="35000"/>
                </a:schemeClr>
              </a:solidFill>
              <a:latin typeface="+mn-ea"/>
              <a:ea typeface="+mn-ea"/>
              <a:cs typeface="Meiryo UI" pitchFamily="50" charset="-128"/>
            </a:endParaRPr>
          </a:p>
        </p:txBody>
      </p:sp>
      <p:sp>
        <p:nvSpPr>
          <p:cNvPr id="25" name="テキスト ボックス 43"/>
          <p:cNvSpPr txBox="1">
            <a:spLocks noChangeArrowheads="1"/>
          </p:cNvSpPr>
          <p:nvPr/>
        </p:nvSpPr>
        <p:spPr bwMode="auto">
          <a:xfrm>
            <a:off x="2243138" y="1614708"/>
            <a:ext cx="59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160px</a:t>
            </a:r>
            <a:endParaRPr lang="ja-JP" altLang="en-US" sz="1050">
              <a:solidFill>
                <a:schemeClr val="tx1">
                  <a:lumMod val="65000"/>
                  <a:lumOff val="35000"/>
                </a:schemeClr>
              </a:solidFill>
              <a:latin typeface="+mn-ea"/>
              <a:ea typeface="+mn-ea"/>
              <a:cs typeface="Meiryo UI" pitchFamily="50" charset="-128"/>
            </a:endParaRPr>
          </a:p>
        </p:txBody>
      </p:sp>
      <p:sp>
        <p:nvSpPr>
          <p:cNvPr id="26" name="左中かっこ 25"/>
          <p:cNvSpPr/>
          <p:nvPr/>
        </p:nvSpPr>
        <p:spPr>
          <a:xfrm>
            <a:off x="1373188" y="1251171"/>
            <a:ext cx="169862" cy="696912"/>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27" name="左中かっこ 26"/>
          <p:cNvSpPr/>
          <p:nvPr/>
        </p:nvSpPr>
        <p:spPr>
          <a:xfrm rot="5400000" flipV="1">
            <a:off x="2204244" y="1148777"/>
            <a:ext cx="157163" cy="1425575"/>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28" name="左中かっこ 27"/>
          <p:cNvSpPr/>
          <p:nvPr/>
        </p:nvSpPr>
        <p:spPr>
          <a:xfrm>
            <a:off x="860425" y="1200371"/>
            <a:ext cx="169863" cy="808037"/>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29" name="テキスト ボックス 47"/>
          <p:cNvSpPr txBox="1">
            <a:spLocks noChangeArrowheads="1"/>
          </p:cNvSpPr>
          <p:nvPr/>
        </p:nvSpPr>
        <p:spPr bwMode="auto">
          <a:xfrm>
            <a:off x="323850" y="1470246"/>
            <a:ext cx="591829"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dirty="0">
                <a:solidFill>
                  <a:schemeClr val="tx1">
                    <a:lumMod val="65000"/>
                    <a:lumOff val="35000"/>
                  </a:schemeClr>
                </a:solidFill>
                <a:latin typeface="+mn-ea"/>
                <a:ea typeface="+mn-ea"/>
                <a:cs typeface="Meiryo UI" pitchFamily="50" charset="-128"/>
              </a:rPr>
              <a:t>100px</a:t>
            </a:r>
            <a:endParaRPr lang="ja-JP" altLang="en-US" sz="1050" dirty="0">
              <a:solidFill>
                <a:schemeClr val="tx1">
                  <a:lumMod val="65000"/>
                  <a:lumOff val="35000"/>
                </a:schemeClr>
              </a:solidFill>
              <a:latin typeface="+mn-ea"/>
              <a:ea typeface="+mn-ea"/>
              <a:cs typeface="Meiryo UI" pitchFamily="50" charset="-128"/>
            </a:endParaRPr>
          </a:p>
        </p:txBody>
      </p:sp>
      <p:cxnSp>
        <p:nvCxnSpPr>
          <p:cNvPr id="30" name="直線コネクタ 29"/>
          <p:cNvCxnSpPr/>
          <p:nvPr/>
        </p:nvCxnSpPr>
        <p:spPr>
          <a:xfrm>
            <a:off x="1373188" y="1260696"/>
            <a:ext cx="327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1" name="直線コネクタ 30"/>
          <p:cNvCxnSpPr/>
          <p:nvPr/>
        </p:nvCxnSpPr>
        <p:spPr>
          <a:xfrm>
            <a:off x="1373188" y="1951258"/>
            <a:ext cx="3279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2" name="直線コネクタ 31"/>
          <p:cNvCxnSpPr/>
          <p:nvPr/>
        </p:nvCxnSpPr>
        <p:spPr>
          <a:xfrm>
            <a:off x="1554163" y="2021108"/>
            <a:ext cx="3097212"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3" name="直線コネクタ 32"/>
          <p:cNvCxnSpPr/>
          <p:nvPr/>
        </p:nvCxnSpPr>
        <p:spPr>
          <a:xfrm>
            <a:off x="1373188" y="1195608"/>
            <a:ext cx="3276600"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4" name="テキスト ボックス 52"/>
          <p:cNvSpPr txBox="1">
            <a:spLocks noChangeArrowheads="1"/>
          </p:cNvSpPr>
          <p:nvPr/>
        </p:nvSpPr>
        <p:spPr bwMode="auto">
          <a:xfrm>
            <a:off x="958850" y="1095596"/>
            <a:ext cx="5445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4px</a:t>
            </a:r>
            <a:endParaRPr lang="ja-JP" altLang="en-US" sz="1050">
              <a:solidFill>
                <a:schemeClr val="tx1">
                  <a:lumMod val="65000"/>
                  <a:lumOff val="35000"/>
                </a:schemeClr>
              </a:solidFill>
              <a:latin typeface="+mn-ea"/>
              <a:ea typeface="+mn-ea"/>
              <a:cs typeface="Meiryo UI" pitchFamily="50" charset="-128"/>
            </a:endParaRPr>
          </a:p>
        </p:txBody>
      </p:sp>
      <p:cxnSp>
        <p:nvCxnSpPr>
          <p:cNvPr id="35" name="直線コネクタ 34"/>
          <p:cNvCxnSpPr/>
          <p:nvPr/>
        </p:nvCxnSpPr>
        <p:spPr>
          <a:xfrm>
            <a:off x="1373188" y="2011583"/>
            <a:ext cx="3279775"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6" name="テキスト ボックス 54"/>
          <p:cNvSpPr txBox="1">
            <a:spLocks noChangeArrowheads="1"/>
          </p:cNvSpPr>
          <p:nvPr/>
        </p:nvSpPr>
        <p:spPr bwMode="auto">
          <a:xfrm>
            <a:off x="977900" y="1832196"/>
            <a:ext cx="5445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4px</a:t>
            </a:r>
            <a:endParaRPr lang="ja-JP" altLang="en-US" sz="1050">
              <a:solidFill>
                <a:schemeClr val="tx1">
                  <a:lumMod val="65000"/>
                  <a:lumOff val="35000"/>
                </a:schemeClr>
              </a:solidFill>
              <a:latin typeface="+mn-ea"/>
              <a:ea typeface="+mn-ea"/>
              <a:cs typeface="Meiryo UI" pitchFamily="50" charset="-128"/>
            </a:endParaRPr>
          </a:p>
        </p:txBody>
      </p:sp>
      <p:cxnSp>
        <p:nvCxnSpPr>
          <p:cNvPr id="37" name="直線コネクタ 36"/>
          <p:cNvCxnSpPr/>
          <p:nvPr/>
        </p:nvCxnSpPr>
        <p:spPr>
          <a:xfrm>
            <a:off x="6196013" y="1430558"/>
            <a:ext cx="3278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38" name="直線コネクタ 37"/>
          <p:cNvCxnSpPr/>
          <p:nvPr/>
        </p:nvCxnSpPr>
        <p:spPr>
          <a:xfrm>
            <a:off x="6196013" y="1365471"/>
            <a:ext cx="3278187"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39" name="テキスト ボックス 60"/>
          <p:cNvSpPr txBox="1">
            <a:spLocks noChangeArrowheads="1"/>
          </p:cNvSpPr>
          <p:nvPr/>
        </p:nvSpPr>
        <p:spPr bwMode="auto">
          <a:xfrm>
            <a:off x="5692775" y="1267046"/>
            <a:ext cx="54451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2px</a:t>
            </a:r>
            <a:endParaRPr lang="ja-JP" altLang="en-US" sz="1050">
              <a:solidFill>
                <a:schemeClr val="tx1">
                  <a:lumMod val="65000"/>
                  <a:lumOff val="35000"/>
                </a:schemeClr>
              </a:solidFill>
              <a:latin typeface="+mn-ea"/>
              <a:ea typeface="+mn-ea"/>
              <a:cs typeface="Meiryo UI" pitchFamily="50" charset="-128"/>
            </a:endParaRPr>
          </a:p>
        </p:txBody>
      </p:sp>
      <p:cxnSp>
        <p:nvCxnSpPr>
          <p:cNvPr id="40" name="直線コネクタ 39"/>
          <p:cNvCxnSpPr/>
          <p:nvPr/>
        </p:nvCxnSpPr>
        <p:spPr>
          <a:xfrm>
            <a:off x="6203950" y="1838546"/>
            <a:ext cx="32781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1" name="直線コネクタ 40"/>
          <p:cNvCxnSpPr/>
          <p:nvPr/>
        </p:nvCxnSpPr>
        <p:spPr>
          <a:xfrm>
            <a:off x="6384925" y="1900458"/>
            <a:ext cx="3098800" cy="0"/>
          </a:xfrm>
          <a:prstGeom prst="line">
            <a:avLst/>
          </a:prstGeom>
          <a:ln w="28575">
            <a:solidFill>
              <a:schemeClr val="tx1"/>
            </a:solidFill>
          </a:ln>
        </p:spPr>
        <p:style>
          <a:lnRef idx="1">
            <a:schemeClr val="accent1"/>
          </a:lnRef>
          <a:fillRef idx="0">
            <a:schemeClr val="accent1"/>
          </a:fillRef>
          <a:effectRef idx="0">
            <a:schemeClr val="accent1"/>
          </a:effectRef>
          <a:fontRef idx="minor">
            <a:schemeClr val="tx1"/>
          </a:fontRef>
        </p:style>
      </p:cxnSp>
      <p:cxnSp>
        <p:nvCxnSpPr>
          <p:cNvPr id="42" name="直線コネクタ 41"/>
          <p:cNvCxnSpPr/>
          <p:nvPr/>
        </p:nvCxnSpPr>
        <p:spPr>
          <a:xfrm>
            <a:off x="6203950" y="1884583"/>
            <a:ext cx="327818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43" name="テキスト ボックス 65"/>
          <p:cNvSpPr txBox="1">
            <a:spLocks noChangeArrowheads="1"/>
          </p:cNvSpPr>
          <p:nvPr/>
        </p:nvSpPr>
        <p:spPr bwMode="auto">
          <a:xfrm>
            <a:off x="5765800" y="1719483"/>
            <a:ext cx="546100"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2px</a:t>
            </a:r>
            <a:endParaRPr lang="ja-JP" altLang="en-US" sz="1050">
              <a:solidFill>
                <a:schemeClr val="tx1">
                  <a:lumMod val="65000"/>
                  <a:lumOff val="35000"/>
                </a:schemeClr>
              </a:solidFill>
              <a:latin typeface="+mn-ea"/>
              <a:ea typeface="+mn-ea"/>
              <a:cs typeface="Meiryo UI" pitchFamily="50" charset="-128"/>
            </a:endParaRPr>
          </a:p>
        </p:txBody>
      </p:sp>
      <p:sp>
        <p:nvSpPr>
          <p:cNvPr id="44" name="左中かっこ 43"/>
          <p:cNvSpPr/>
          <p:nvPr/>
        </p:nvSpPr>
        <p:spPr>
          <a:xfrm>
            <a:off x="5592763" y="1348008"/>
            <a:ext cx="166687" cy="565150"/>
          </a:xfrm>
          <a:prstGeom prst="leftBrac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45" name="テキスト ボックス 71"/>
          <p:cNvSpPr txBox="1">
            <a:spLocks noChangeArrowheads="1"/>
          </p:cNvSpPr>
          <p:nvPr/>
        </p:nvSpPr>
        <p:spPr bwMode="auto">
          <a:xfrm>
            <a:off x="5073650" y="1505171"/>
            <a:ext cx="508473"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a:solidFill>
                  <a:schemeClr val="tx1">
                    <a:lumMod val="65000"/>
                    <a:lumOff val="35000"/>
                  </a:schemeClr>
                </a:solidFill>
                <a:latin typeface="+mn-ea"/>
                <a:ea typeface="+mn-ea"/>
                <a:cs typeface="Meiryo UI" pitchFamily="50" charset="-128"/>
              </a:rPr>
              <a:t>50px</a:t>
            </a:r>
            <a:endParaRPr lang="ja-JP" altLang="en-US" sz="1050">
              <a:solidFill>
                <a:schemeClr val="tx1">
                  <a:lumMod val="65000"/>
                  <a:lumOff val="35000"/>
                </a:schemeClr>
              </a:solidFill>
              <a:latin typeface="+mn-ea"/>
              <a:ea typeface="+mn-ea"/>
              <a:cs typeface="Meiryo UI" pitchFamily="50" charset="-128"/>
            </a:endParaRPr>
          </a:p>
        </p:txBody>
      </p:sp>
      <p:sp>
        <p:nvSpPr>
          <p:cNvPr id="46" name="テキスト ボックス 55"/>
          <p:cNvSpPr txBox="1">
            <a:spLocks noChangeArrowheads="1"/>
          </p:cNvSpPr>
          <p:nvPr/>
        </p:nvSpPr>
        <p:spPr bwMode="auto">
          <a:xfrm>
            <a:off x="1008063" y="2033808"/>
            <a:ext cx="152876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dirty="0">
                <a:solidFill>
                  <a:schemeClr val="tx1">
                    <a:lumMod val="65000"/>
                    <a:lumOff val="35000"/>
                  </a:schemeClr>
                </a:solidFill>
                <a:latin typeface="+mn-ea"/>
                <a:ea typeface="+mn-ea"/>
                <a:cs typeface="Meiryo UI" pitchFamily="50" charset="-128"/>
              </a:rPr>
              <a:t>下部枠線</a:t>
            </a:r>
            <a:r>
              <a:rPr lang="en-US" altLang="ja-JP" sz="1050" dirty="0">
                <a:solidFill>
                  <a:schemeClr val="tx1">
                    <a:lumMod val="65000"/>
                    <a:lumOff val="35000"/>
                  </a:schemeClr>
                </a:solidFill>
                <a:latin typeface="+mn-ea"/>
                <a:ea typeface="+mn-ea"/>
                <a:cs typeface="Meiryo UI" pitchFamily="50" charset="-128"/>
              </a:rPr>
              <a:t> 2px</a:t>
            </a:r>
            <a:endParaRPr lang="ja-JP" altLang="en-US" sz="1050" dirty="0">
              <a:solidFill>
                <a:schemeClr val="tx1">
                  <a:lumMod val="65000"/>
                  <a:lumOff val="35000"/>
                </a:schemeClr>
              </a:solidFill>
              <a:latin typeface="+mn-ea"/>
              <a:ea typeface="+mn-ea"/>
              <a:cs typeface="Meiryo UI" pitchFamily="50" charset="-128"/>
            </a:endParaRPr>
          </a:p>
        </p:txBody>
      </p:sp>
      <p:sp>
        <p:nvSpPr>
          <p:cNvPr id="47" name="テキスト ボックス 57"/>
          <p:cNvSpPr txBox="1">
            <a:spLocks noChangeArrowheads="1"/>
          </p:cNvSpPr>
          <p:nvPr/>
        </p:nvSpPr>
        <p:spPr bwMode="auto">
          <a:xfrm>
            <a:off x="5776913" y="1911571"/>
            <a:ext cx="2497137"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dirty="0">
                <a:solidFill>
                  <a:schemeClr val="tx1">
                    <a:lumMod val="65000"/>
                    <a:lumOff val="35000"/>
                  </a:schemeClr>
                </a:solidFill>
                <a:latin typeface="+mn-ea"/>
                <a:ea typeface="+mn-ea"/>
                <a:cs typeface="Meiryo UI" pitchFamily="50" charset="-128"/>
              </a:rPr>
              <a:t>下部枠線</a:t>
            </a:r>
            <a:r>
              <a:rPr lang="en-US" altLang="ja-JP" sz="1050" dirty="0">
                <a:solidFill>
                  <a:schemeClr val="tx1">
                    <a:lumMod val="65000"/>
                    <a:lumOff val="35000"/>
                  </a:schemeClr>
                </a:solidFill>
                <a:latin typeface="+mn-ea"/>
                <a:ea typeface="+mn-ea"/>
                <a:cs typeface="Meiryo UI" pitchFamily="50" charset="-128"/>
              </a:rPr>
              <a:t> 2px</a:t>
            </a:r>
            <a:endParaRPr lang="ja-JP" altLang="en-US" sz="1050" dirty="0">
              <a:solidFill>
                <a:schemeClr val="tx1">
                  <a:lumMod val="65000"/>
                  <a:lumOff val="35000"/>
                </a:schemeClr>
              </a:solidFill>
              <a:latin typeface="+mn-ea"/>
              <a:ea typeface="+mn-ea"/>
              <a:cs typeface="Meiryo UI" pitchFamily="50" charset="-128"/>
            </a:endParaRPr>
          </a:p>
        </p:txBody>
      </p:sp>
      <p:sp>
        <p:nvSpPr>
          <p:cNvPr id="48" name="二等辺三角形 47"/>
          <p:cNvSpPr/>
          <p:nvPr/>
        </p:nvSpPr>
        <p:spPr>
          <a:xfrm rot="5400000">
            <a:off x="4481513" y="1490883"/>
            <a:ext cx="1016000" cy="298450"/>
          </a:xfrm>
          <a:prstGeom prst="triangle">
            <a:avLst/>
          </a:prstGeom>
          <a:solidFill>
            <a:schemeClr val="bg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ja-JP" altLang="en-US" sz="1050">
              <a:solidFill>
                <a:schemeClr val="tx1">
                  <a:lumMod val="65000"/>
                  <a:lumOff val="35000"/>
                </a:schemeClr>
              </a:solidFill>
              <a:latin typeface="+mn-ea"/>
              <a:cs typeface="Meiryo UI" panose="020B0604030504040204" pitchFamily="50" charset="-128"/>
            </a:endParaRPr>
          </a:p>
        </p:txBody>
      </p:sp>
      <p:sp>
        <p:nvSpPr>
          <p:cNvPr id="49" name="テキスト ボックス 1"/>
          <p:cNvSpPr txBox="1">
            <a:spLocks noChangeArrowheads="1"/>
          </p:cNvSpPr>
          <p:nvPr/>
        </p:nvSpPr>
        <p:spPr bwMode="auto">
          <a:xfrm>
            <a:off x="1784350" y="1265458"/>
            <a:ext cx="112723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dirty="0">
                <a:solidFill>
                  <a:schemeClr val="tx1">
                    <a:lumMod val="65000"/>
                    <a:lumOff val="35000"/>
                  </a:schemeClr>
                </a:solidFill>
                <a:latin typeface="+mn-ea"/>
                <a:ea typeface="+mn-ea"/>
                <a:cs typeface="Meiryo UI" pitchFamily="50" charset="-128"/>
              </a:rPr>
              <a:t>スプライト動画</a:t>
            </a:r>
          </a:p>
        </p:txBody>
      </p:sp>
      <p:sp>
        <p:nvSpPr>
          <p:cNvPr id="50" name="テキスト ボックス 52"/>
          <p:cNvSpPr txBox="1">
            <a:spLocks noChangeArrowheads="1"/>
          </p:cNvSpPr>
          <p:nvPr/>
        </p:nvSpPr>
        <p:spPr bwMode="auto">
          <a:xfrm>
            <a:off x="6310313" y="1389283"/>
            <a:ext cx="1127232" cy="2539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a:solidFill>
                  <a:schemeClr val="tx1">
                    <a:lumMod val="65000"/>
                    <a:lumOff val="35000"/>
                  </a:schemeClr>
                </a:solidFill>
                <a:latin typeface="+mn-ea"/>
                <a:ea typeface="+mn-ea"/>
                <a:cs typeface="Meiryo UI" pitchFamily="50" charset="-128"/>
              </a:rPr>
              <a:t>サムネイル画像</a:t>
            </a:r>
          </a:p>
        </p:txBody>
      </p:sp>
      <p:pic>
        <p:nvPicPr>
          <p:cNvPr id="51" name="図 5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67900" y="63500"/>
            <a:ext cx="900000" cy="900000"/>
          </a:xfrm>
          <a:prstGeom prst="rect">
            <a:avLst/>
          </a:prstGeom>
        </p:spPr>
      </p:pic>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3272358774"/>
      </p:ext>
    </p:extLst>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kumimoji="1" lang="en-US" altLang="ja-JP" dirty="0" smtClean="0"/>
              <a:t>Audience</a:t>
            </a:r>
            <a:r>
              <a:rPr kumimoji="1" lang="ja-JP" altLang="en-US" dirty="0" smtClean="0"/>
              <a:t> </a:t>
            </a:r>
            <a:r>
              <a:rPr kumimoji="1" lang="en-US" altLang="ja-JP" dirty="0" smtClean="0"/>
              <a:t>Ad</a:t>
            </a:r>
            <a:endParaRPr kumimoji="1" lang="ja-JP" altLang="en-US" dirty="0"/>
          </a:p>
        </p:txBody>
      </p:sp>
      <p:sp>
        <p:nvSpPr>
          <p:cNvPr id="7" name="テキスト プレースホルダー 6"/>
          <p:cNvSpPr>
            <a:spLocks noGrp="1"/>
          </p:cNvSpPr>
          <p:nvPr>
            <p:ph type="body" sz="quarter" idx="13"/>
          </p:nvPr>
        </p:nvSpPr>
        <p:spPr/>
        <p:txBody>
          <a:bodyPr/>
          <a:lstStyle/>
          <a:p>
            <a:r>
              <a:rPr kumimoji="1" lang="ja-JP" altLang="en-US" dirty="0" smtClean="0"/>
              <a:t>広告レギュレーション</a:t>
            </a:r>
            <a:endParaRPr kumimoji="1" lang="en-US" altLang="ja-JP" dirty="0" smtClean="0"/>
          </a:p>
        </p:txBody>
      </p:sp>
      <p:sp>
        <p:nvSpPr>
          <p:cNvPr id="8" name="テキスト プレースホルダー 7"/>
          <p:cNvSpPr>
            <a:spLocks noGrp="1"/>
          </p:cNvSpPr>
          <p:nvPr>
            <p:ph type="body" sz="quarter" idx="14"/>
          </p:nvPr>
        </p:nvSpPr>
        <p:spPr/>
        <p:txBody>
          <a:bodyPr/>
          <a:lstStyle/>
          <a:p>
            <a:r>
              <a:rPr kumimoji="1" lang="ja-JP" altLang="en-US" dirty="0" smtClean="0"/>
              <a:t>オーディエンス広告</a:t>
            </a:r>
            <a:endParaRPr kumimoji="1" lang="ja-JP" altLang="en-US" dirty="0"/>
          </a:p>
        </p:txBody>
      </p:sp>
      <p:sp>
        <p:nvSpPr>
          <p:cNvPr id="2"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9" name="スライド番号プレースホルダー 2"/>
          <p:cNvSpPr txBox="1">
            <a:spLocks/>
          </p:cNvSpPr>
          <p:nvPr/>
        </p:nvSpPr>
        <p:spPr>
          <a:xfrm>
            <a:off x="5007600" y="6584400"/>
            <a:ext cx="527095" cy="259873"/>
          </a:xfrm>
          <a:prstGeom prst="rect">
            <a:avLst/>
          </a:prstGeom>
        </p:spPr>
        <p:txBody>
          <a:bodyPr vert="horz" lIns="91440" tIns="45720" rIns="91440" bIns="45720" rtlCol="0" anchor="ctr"/>
          <a:lstStyle>
            <a:defPPr>
              <a:defRPr lang="ja-JP"/>
            </a:defPPr>
            <a:lvl1pPr marL="0" algn="l" defTabSz="457200" rtl="0" eaLnBrk="1" latinLnBrk="0" hangingPunct="1">
              <a:defRPr kumimoji="1" sz="1200" b="1" kern="1200">
                <a:solidFill>
                  <a:schemeClr val="bg1">
                    <a:lumMod val="75000"/>
                  </a:schemeClr>
                </a:solidFill>
                <a:latin typeface="+mn-lt"/>
                <a:ea typeface="+mn-ea"/>
                <a:cs typeface="+mn-cs"/>
              </a:defRPr>
            </a:lvl1pPr>
            <a:lvl2pPr marL="457200" algn="l" defTabSz="457200" rtl="0" eaLnBrk="1" latinLnBrk="0" hangingPunct="1">
              <a:defRPr kumimoji="1" sz="1800" kern="1200">
                <a:solidFill>
                  <a:schemeClr val="tx1"/>
                </a:solidFill>
                <a:latin typeface="+mn-lt"/>
                <a:ea typeface="+mn-ea"/>
                <a:cs typeface="+mn-cs"/>
              </a:defRPr>
            </a:lvl2pPr>
            <a:lvl3pPr marL="914400" algn="l" defTabSz="457200" rtl="0" eaLnBrk="1" latinLnBrk="0" hangingPunct="1">
              <a:defRPr kumimoji="1" sz="1800" kern="1200">
                <a:solidFill>
                  <a:schemeClr val="tx1"/>
                </a:solidFill>
                <a:latin typeface="+mn-lt"/>
                <a:ea typeface="+mn-ea"/>
                <a:cs typeface="+mn-cs"/>
              </a:defRPr>
            </a:lvl3pPr>
            <a:lvl4pPr marL="1371600" algn="l" defTabSz="457200" rtl="0" eaLnBrk="1" latinLnBrk="0" hangingPunct="1">
              <a:defRPr kumimoji="1" sz="1800" kern="1200">
                <a:solidFill>
                  <a:schemeClr val="tx1"/>
                </a:solidFill>
                <a:latin typeface="+mn-lt"/>
                <a:ea typeface="+mn-ea"/>
                <a:cs typeface="+mn-cs"/>
              </a:defRPr>
            </a:lvl4pPr>
            <a:lvl5pPr marL="1828800" algn="l" defTabSz="457200" rtl="0" eaLnBrk="1" latinLnBrk="0" hangingPunct="1">
              <a:defRPr kumimoji="1" sz="1800" kern="1200">
                <a:solidFill>
                  <a:schemeClr val="tx1"/>
                </a:solidFill>
                <a:latin typeface="+mn-lt"/>
                <a:ea typeface="+mn-ea"/>
                <a:cs typeface="+mn-cs"/>
              </a:defRPr>
            </a:lvl5pPr>
            <a:lvl6pPr marL="2286000" algn="l" defTabSz="457200" rtl="0" eaLnBrk="1" latinLnBrk="0" hangingPunct="1">
              <a:defRPr kumimoji="1" sz="1800" kern="1200">
                <a:solidFill>
                  <a:schemeClr val="tx1"/>
                </a:solidFill>
                <a:latin typeface="+mn-lt"/>
                <a:ea typeface="+mn-ea"/>
                <a:cs typeface="+mn-cs"/>
              </a:defRPr>
            </a:lvl6pPr>
            <a:lvl7pPr marL="2743200" algn="l" defTabSz="457200" rtl="0" eaLnBrk="1" latinLnBrk="0" hangingPunct="1">
              <a:defRPr kumimoji="1" sz="1800" kern="1200">
                <a:solidFill>
                  <a:schemeClr val="tx1"/>
                </a:solidFill>
                <a:latin typeface="+mn-lt"/>
                <a:ea typeface="+mn-ea"/>
                <a:cs typeface="+mn-cs"/>
              </a:defRPr>
            </a:lvl7pPr>
            <a:lvl8pPr marL="3200400" algn="l" defTabSz="457200" rtl="0" eaLnBrk="1" latinLnBrk="0" hangingPunct="1">
              <a:defRPr kumimoji="1" sz="1800" kern="1200">
                <a:solidFill>
                  <a:schemeClr val="tx1"/>
                </a:solidFill>
                <a:latin typeface="+mn-lt"/>
                <a:ea typeface="+mn-ea"/>
                <a:cs typeface="+mn-cs"/>
              </a:defRPr>
            </a:lvl8pPr>
            <a:lvl9pPr marL="3657600" algn="l" defTabSz="457200" rtl="0" eaLnBrk="1" latinLnBrk="0" hangingPunct="1">
              <a:defRPr kumimoji="1" sz="1800" kern="1200">
                <a:solidFill>
                  <a:schemeClr val="tx1"/>
                </a:solidFill>
                <a:latin typeface="+mn-lt"/>
                <a:ea typeface="+mn-ea"/>
                <a:cs typeface="+mn-cs"/>
              </a:defRPr>
            </a:lvl9pPr>
          </a:lstStyle>
          <a:p>
            <a:fld id="{D1BB40C7-AB44-C647-B8F2-09508EB95348}" type="slidenum">
              <a:rPr lang="ja-JP" altLang="en-US" smtClean="0"/>
              <a:pPr/>
              <a:t>58</a:t>
            </a:fld>
            <a:endParaRPr lang="ja-JP" altLang="en-US" dirty="0"/>
          </a:p>
        </p:txBody>
      </p:sp>
    </p:spTree>
    <p:extLst>
      <p:ext uri="{BB962C8B-B14F-4D97-AF65-F5344CB8AC3E}">
        <p14:creationId xmlns:p14="http://schemas.microsoft.com/office/powerpoint/2010/main" val="1394951098"/>
      </p:ext>
    </p:extLst>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広告レギュレーション</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59</a:t>
            </a:fld>
            <a:endParaRPr lang="ja-JP" altLang="en-US" dirty="0"/>
          </a:p>
        </p:txBody>
      </p:sp>
      <p:sp>
        <p:nvSpPr>
          <p:cNvPr id="6" name="コンテンツ プレースホルダー 5"/>
          <p:cNvSpPr>
            <a:spLocks noGrp="1"/>
          </p:cNvSpPr>
          <p:nvPr>
            <p:ph sz="quarter" idx="27"/>
          </p:nvPr>
        </p:nvSpPr>
        <p:spPr/>
        <p:txBody>
          <a:bodyPr/>
          <a:lstStyle/>
          <a:p>
            <a:endParaRPr kumimoji="1" lang="ja-JP" altLang="en-US"/>
          </a:p>
        </p:txBody>
      </p:sp>
      <p:graphicFrame>
        <p:nvGraphicFramePr>
          <p:cNvPr id="7" name="Group 128"/>
          <p:cNvGraphicFramePr>
            <a:graphicFrameLocks noGrp="1"/>
          </p:cNvGraphicFramePr>
          <p:nvPr>
            <p:extLst>
              <p:ext uri="{D42A27DB-BD31-4B8C-83A1-F6EECF244321}">
                <p14:modId xmlns:p14="http://schemas.microsoft.com/office/powerpoint/2010/main" val="1720197714"/>
              </p:ext>
            </p:extLst>
          </p:nvPr>
        </p:nvGraphicFramePr>
        <p:xfrm>
          <a:off x="276224" y="1106487"/>
          <a:ext cx="9464676" cy="5281286"/>
        </p:xfrm>
        <a:graphic>
          <a:graphicData uri="http://schemas.openxmlformats.org/drawingml/2006/table">
            <a:tbl>
              <a:tblPr>
                <a:tableStyleId>{2D5ABB26-0587-4C30-8999-92F81FD0307C}</a:tableStyleId>
              </a:tblPr>
              <a:tblGrid>
                <a:gridCol w="1499885"/>
                <a:gridCol w="7964791"/>
              </a:tblGrid>
              <a:tr h="470065">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著作権</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90"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入稿頂く動画広告素材に関しましては、必ず、知的財産権をはじめとするインターネット上での広告配信に関する</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各種権利の処理が済んでいるものをご入稿くださる様、お願い致します。</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0" fontAlgn="base" latinLnBrk="0" hangingPunct="0">
                        <a:lnSpc>
                          <a:spcPct val="100000"/>
                        </a:lnSpc>
                        <a:spcBef>
                          <a:spcPct val="2000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万が一、権利処理に不備があり、第三者の権利を侵害したという理由で損害賠償請求等何らかの請求が生じたとしても弊社は責任を一切負いかねますのでご了承ください</a:t>
                      </a:r>
                      <a:endPar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anose="020B0604030504040204" pitchFamily="50" charset="-128"/>
                      </a:endParaRPr>
                    </a:p>
                  </a:txBody>
                  <a:tcPr marL="4858" marR="4858" marT="4490"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949082">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掲載可否</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お申込を頂く前に、必ず当該商品やサービスの広告配信が可能かの問合せをお願い致します。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掲載の可否回答は、「可」・「不可」のみでお答えしております。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 掲載不可理由や詳細の指摘は致しかねますのでご了承ください。</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 最終的なリンク先が確定していない状況でお申込を受け付けた場合は、</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en-US" altLang="ja-JP" sz="800" b="0" u="none" strike="noStrike" cap="none" normalizeH="0" baseline="0" dirty="0" smtClean="0">
                          <a:ln>
                            <a:noFill/>
                          </a:ln>
                          <a:solidFill>
                            <a:schemeClr val="tx1">
                              <a:lumMod val="65000"/>
                              <a:lumOff val="35000"/>
                            </a:schemeClr>
                          </a:solidFill>
                          <a:effectLst/>
                          <a:latin typeface="+mn-ea"/>
                          <a:ea typeface="+mn-ea"/>
                        </a:rPr>
                        <a:t>      </a:t>
                      </a:r>
                      <a:r>
                        <a:rPr kumimoji="1" lang="ja-JP" altLang="en-US" sz="800" b="0" u="none" strike="noStrike" cap="none" normalizeH="0" baseline="0" dirty="0" smtClean="0">
                          <a:ln>
                            <a:noFill/>
                          </a:ln>
                          <a:solidFill>
                            <a:schemeClr val="tx1">
                              <a:lumMod val="65000"/>
                              <a:lumOff val="35000"/>
                            </a:schemeClr>
                          </a:solidFill>
                          <a:effectLst/>
                          <a:latin typeface="+mn-ea"/>
                          <a:ea typeface="+mn-ea"/>
                        </a:rPr>
                        <a:t>リンク先のアップを持って再度掲載可否をとらせて頂いております。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その際、リンク不可の判断が出た場合には修正をお願いしております。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 万が一、修正が間に合わない・修正ができない場合はお申込が出来ない場合もございますので、予めご了承ください。</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 掲載開始後にバナー・動画・</a:t>
                      </a:r>
                      <a:r>
                        <a:rPr kumimoji="1" lang="en-US" altLang="ja-JP" sz="800" b="0" u="none" strike="noStrike" cap="none" normalizeH="0" baseline="0" dirty="0" smtClean="0">
                          <a:ln>
                            <a:noFill/>
                          </a:ln>
                          <a:solidFill>
                            <a:schemeClr val="tx1">
                              <a:lumMod val="65000"/>
                              <a:lumOff val="35000"/>
                            </a:schemeClr>
                          </a:solidFill>
                          <a:effectLst/>
                          <a:latin typeface="+mn-ea"/>
                          <a:ea typeface="+mn-ea"/>
                        </a:rPr>
                        <a:t>LP</a:t>
                      </a:r>
                      <a:r>
                        <a:rPr kumimoji="1" lang="ja-JP" altLang="en-US" sz="800" b="0" u="none" strike="noStrike" cap="none" normalizeH="0" baseline="0" dirty="0" smtClean="0">
                          <a:ln>
                            <a:noFill/>
                          </a:ln>
                          <a:solidFill>
                            <a:schemeClr val="tx1">
                              <a:lumMod val="65000"/>
                              <a:lumOff val="35000"/>
                            </a:schemeClr>
                          </a:solidFill>
                          <a:effectLst/>
                          <a:latin typeface="+mn-ea"/>
                          <a:ea typeface="+mn-ea"/>
                        </a:rPr>
                        <a:t>の変更をご依頼する場合はある旨、予めご了承ください。</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70676">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smtClean="0">
                          <a:ln>
                            <a:noFill/>
                          </a:ln>
                          <a:solidFill>
                            <a:schemeClr val="tx1">
                              <a:lumMod val="65000"/>
                              <a:lumOff val="35000"/>
                            </a:schemeClr>
                          </a:solidFill>
                          <a:effectLst/>
                          <a:latin typeface="+mn-ea"/>
                          <a:ea typeface="+mn-ea"/>
                        </a:rPr>
                        <a:t>契約単位</a:t>
                      </a:r>
                      <a:endParaRPr kumimoji="1" lang="ja-JP" altLang="en-US" sz="800" b="0" i="0" u="none" strike="noStrike" cap="none" normalizeH="0" baseline="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料金テーブルに記載された</a:t>
                      </a:r>
                      <a:r>
                        <a:rPr kumimoji="1" lang="en-US" altLang="ja-JP" sz="800" b="0" u="none" strike="noStrike" cap="none" normalizeH="0" baseline="0" dirty="0" smtClean="0">
                          <a:ln>
                            <a:noFill/>
                          </a:ln>
                          <a:solidFill>
                            <a:schemeClr val="tx1">
                              <a:lumMod val="65000"/>
                              <a:lumOff val="35000"/>
                            </a:schemeClr>
                          </a:solidFill>
                          <a:effectLst/>
                          <a:latin typeface="+mn-ea"/>
                          <a:ea typeface="+mn-ea"/>
                        </a:rPr>
                        <a:t>imp/click</a:t>
                      </a:r>
                      <a:r>
                        <a:rPr kumimoji="1" lang="ja-JP" altLang="en-US" sz="800" b="0" u="none" strike="noStrike" cap="none" normalizeH="0" baseline="0" dirty="0" err="1" smtClean="0">
                          <a:ln>
                            <a:noFill/>
                          </a:ln>
                          <a:solidFill>
                            <a:schemeClr val="tx1">
                              <a:lumMod val="65000"/>
                              <a:lumOff val="35000"/>
                            </a:schemeClr>
                          </a:solidFill>
                          <a:effectLst/>
                          <a:latin typeface="+mn-ea"/>
                          <a:ea typeface="+mn-ea"/>
                        </a:rPr>
                        <a:t>での</a:t>
                      </a:r>
                      <a:r>
                        <a:rPr kumimoji="1" lang="ja-JP" altLang="en-US" sz="800" b="0" u="none" strike="noStrike" cap="none" normalizeH="0" baseline="0" dirty="0" smtClean="0">
                          <a:ln>
                            <a:noFill/>
                          </a:ln>
                          <a:solidFill>
                            <a:schemeClr val="tx1">
                              <a:lumMod val="65000"/>
                              <a:lumOff val="35000"/>
                            </a:schemeClr>
                          </a:solidFill>
                          <a:effectLst/>
                          <a:latin typeface="+mn-ea"/>
                          <a:ea typeface="+mn-ea"/>
                        </a:rPr>
                        <a:t>ご利用となります。</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87520">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smtClean="0">
                          <a:ln>
                            <a:noFill/>
                          </a:ln>
                          <a:solidFill>
                            <a:schemeClr val="tx1">
                              <a:lumMod val="65000"/>
                              <a:lumOff val="35000"/>
                            </a:schemeClr>
                          </a:solidFill>
                          <a:effectLst/>
                          <a:latin typeface="+mn-ea"/>
                          <a:ea typeface="+mn-ea"/>
                        </a:rPr>
                        <a:t>決定優先</a:t>
                      </a:r>
                      <a:endParaRPr kumimoji="1" lang="ja-JP" altLang="en-US" sz="800" b="0" i="0" u="none" strike="noStrike" cap="none" normalizeH="0" baseline="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お申込は、決定優先となります。</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74714">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掲載開始日</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配信開始日は弊社営業日の月火水木曜日とさせて頂きます。別の曜日をご希望の場合は、都度ご相談となります。</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10000">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複数原稿・動画配信について</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ネットワークオーディエンスサービスメニュー  ：可</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a:t>
                      </a:r>
                      <a:r>
                        <a:rPr kumimoji="1" lang="en-US" altLang="ja-JP" sz="800" b="0" u="none" strike="noStrike" cap="none" normalizeH="0" baseline="0" dirty="0" smtClean="0">
                          <a:ln>
                            <a:noFill/>
                          </a:ln>
                          <a:solidFill>
                            <a:schemeClr val="tx1">
                              <a:lumMod val="65000"/>
                              <a:lumOff val="35000"/>
                            </a:schemeClr>
                          </a:solidFill>
                          <a:effectLst/>
                          <a:latin typeface="+mn-ea"/>
                          <a:ea typeface="+mn-ea"/>
                        </a:rPr>
                        <a:t>1</a:t>
                      </a:r>
                      <a:r>
                        <a:rPr kumimoji="1" lang="ja-JP" altLang="en-US" sz="800" b="0" u="none" strike="noStrike" cap="none" normalizeH="0" baseline="0" dirty="0" smtClean="0">
                          <a:ln>
                            <a:noFill/>
                          </a:ln>
                          <a:solidFill>
                            <a:schemeClr val="tx1">
                              <a:lumMod val="65000"/>
                              <a:lumOff val="35000"/>
                            </a:schemeClr>
                          </a:solidFill>
                          <a:effectLst/>
                          <a:latin typeface="+mn-ea"/>
                          <a:ea typeface="+mn-ea"/>
                        </a:rPr>
                        <a:t>サイズにつき、</a:t>
                      </a:r>
                      <a:r>
                        <a:rPr kumimoji="1" lang="en-US" altLang="ja-JP" sz="800" b="0" u="none" strike="noStrike" cap="none" normalizeH="0" baseline="0" dirty="0" smtClean="0">
                          <a:ln>
                            <a:noFill/>
                          </a:ln>
                          <a:solidFill>
                            <a:schemeClr val="tx1">
                              <a:lumMod val="65000"/>
                              <a:lumOff val="35000"/>
                            </a:schemeClr>
                          </a:solidFill>
                          <a:effectLst/>
                          <a:latin typeface="+mn-ea"/>
                          <a:ea typeface="+mn-ea"/>
                        </a:rPr>
                        <a:t>3</a:t>
                      </a:r>
                      <a:r>
                        <a:rPr kumimoji="1" lang="ja-JP" altLang="en-US" sz="800" b="0" u="none" strike="noStrike" cap="none" normalizeH="0" baseline="0" dirty="0" smtClean="0">
                          <a:ln>
                            <a:noFill/>
                          </a:ln>
                          <a:solidFill>
                            <a:schemeClr val="tx1">
                              <a:lumMod val="65000"/>
                              <a:lumOff val="35000"/>
                            </a:schemeClr>
                          </a:solidFill>
                          <a:effectLst/>
                          <a:latin typeface="+mn-ea"/>
                          <a:ea typeface="+mn-ea"/>
                        </a:rPr>
                        <a:t>クリエイティブまで受け付けます。掲載レポートに関しましては、複数クリエイティブの合算値となりますので、ご了承ください。）</a:t>
                      </a: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オーディエンス動画広告サービスメニュー ：完全不可とさせて頂きます。</a:t>
                      </a:r>
                      <a:endPar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55302">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原稿レギュレーションについて</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別紙「＠ｃｏｓｍｅ広告サービス利用規約」に沿ってご制作ください。　</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配信先媒体社・広告配信システムの都合により、レギュレーションに変更がある場合がございます。</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オーディエンス動画広告サービスメニュー につきましては別ページ「広告仕様（オーディエンス動画広告）」を併せてご確認ください。</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90258">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原稿・動画差し替えについて</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ネットワークオーディエンスサービスメニュー：原則不可とさせて頂きます。</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（入稿時点で、「差替後の原稿」と「差替日」をご連絡頂ける場合のみ、ご相談に応じることが可能です。）</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defRPr/>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オーディエンス動画広告サービスメニュー ：完全不可とさせて頂きます。</a:t>
                      </a:r>
                      <a:endPar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75759">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完全原稿入稿日</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掲載予定日の</a:t>
                      </a:r>
                      <a:r>
                        <a:rPr kumimoji="1" lang="en-US" altLang="ja-JP" sz="800" b="0" u="none" strike="noStrike" cap="none" normalizeH="0" baseline="0" dirty="0" smtClean="0">
                          <a:ln>
                            <a:noFill/>
                          </a:ln>
                          <a:solidFill>
                            <a:schemeClr val="tx1">
                              <a:lumMod val="65000"/>
                              <a:lumOff val="35000"/>
                            </a:schemeClr>
                          </a:solidFill>
                          <a:effectLst/>
                          <a:latin typeface="+mn-ea"/>
                          <a:ea typeface="+mn-ea"/>
                        </a:rPr>
                        <a:t>7</a:t>
                      </a:r>
                      <a:r>
                        <a:rPr kumimoji="1" lang="ja-JP" altLang="en-US" sz="800" b="0" u="none" strike="noStrike" cap="none" normalizeH="0" baseline="0" dirty="0" smtClean="0">
                          <a:ln>
                            <a:noFill/>
                          </a:ln>
                          <a:solidFill>
                            <a:schemeClr val="tx1">
                              <a:lumMod val="65000"/>
                              <a:lumOff val="35000"/>
                            </a:schemeClr>
                          </a:solidFill>
                          <a:effectLst/>
                          <a:latin typeface="+mn-ea"/>
                          <a:ea typeface="+mn-ea"/>
                        </a:rPr>
                        <a:t>営業日前の</a:t>
                      </a:r>
                      <a:r>
                        <a:rPr kumimoji="1" lang="en-US" altLang="ja-JP" sz="800" b="0" u="none" strike="noStrike" cap="none" normalizeH="0" baseline="0" dirty="0" smtClean="0">
                          <a:ln>
                            <a:noFill/>
                          </a:ln>
                          <a:solidFill>
                            <a:schemeClr val="tx1">
                              <a:lumMod val="65000"/>
                              <a:lumOff val="35000"/>
                            </a:schemeClr>
                          </a:solidFill>
                          <a:effectLst/>
                          <a:latin typeface="+mn-ea"/>
                          <a:ea typeface="+mn-ea"/>
                        </a:rPr>
                        <a:t>17</a:t>
                      </a:r>
                      <a:r>
                        <a:rPr kumimoji="1" lang="ja-JP" altLang="en-US" sz="800" b="0" u="none" strike="noStrike" cap="none" normalizeH="0" baseline="0" dirty="0" smtClean="0">
                          <a:ln>
                            <a:noFill/>
                          </a:ln>
                          <a:solidFill>
                            <a:schemeClr val="tx1">
                              <a:lumMod val="65000"/>
                              <a:lumOff val="35000"/>
                            </a:schemeClr>
                          </a:solidFill>
                          <a:effectLst/>
                          <a:latin typeface="+mn-ea"/>
                          <a:ea typeface="+mn-ea"/>
                        </a:rPr>
                        <a:t>時までにご入稿ください。</a:t>
                      </a:r>
                      <a:r>
                        <a:rPr kumimoji="1" lang="en-US" altLang="ja-JP" sz="800" b="0" u="none" strike="noStrike" cap="none" normalizeH="0" baseline="0" dirty="0" smtClean="0">
                          <a:ln>
                            <a:noFill/>
                          </a:ln>
                          <a:solidFill>
                            <a:schemeClr val="tx1">
                              <a:lumMod val="65000"/>
                              <a:lumOff val="35000"/>
                            </a:schemeClr>
                          </a:solidFill>
                          <a:effectLst/>
                          <a:latin typeface="+mn-ea"/>
                          <a:ea typeface="+mn-ea"/>
                        </a:rPr>
                        <a:t>※</a:t>
                      </a:r>
                      <a:r>
                        <a:rPr kumimoji="1" lang="ja-JP" altLang="en-US" sz="800" b="0" u="none" strike="noStrike" cap="none" normalizeH="0" baseline="0" dirty="0" smtClean="0">
                          <a:ln>
                            <a:noFill/>
                          </a:ln>
                          <a:solidFill>
                            <a:schemeClr val="tx1">
                              <a:lumMod val="65000"/>
                              <a:lumOff val="35000"/>
                            </a:schemeClr>
                          </a:solidFill>
                          <a:effectLst/>
                          <a:latin typeface="+mn-ea"/>
                          <a:ea typeface="+mn-ea"/>
                        </a:rPr>
                        <a:t>オーディエンス動画広告は</a:t>
                      </a:r>
                      <a:r>
                        <a:rPr kumimoji="1" lang="en-US" altLang="ja-JP" sz="800" b="0" u="none" strike="noStrike" cap="none" normalizeH="0" baseline="0" dirty="0" smtClean="0">
                          <a:ln>
                            <a:noFill/>
                          </a:ln>
                          <a:solidFill>
                            <a:schemeClr val="tx1">
                              <a:lumMod val="65000"/>
                              <a:lumOff val="35000"/>
                            </a:schemeClr>
                          </a:solidFill>
                          <a:effectLst/>
                          <a:latin typeface="+mn-ea"/>
                          <a:ea typeface="+mn-ea"/>
                        </a:rPr>
                        <a:t>10</a:t>
                      </a:r>
                      <a:r>
                        <a:rPr kumimoji="1" lang="ja-JP" altLang="en-US" sz="800" b="0" u="none" strike="noStrike" cap="none" normalizeH="0" baseline="0" dirty="0" smtClean="0">
                          <a:ln>
                            <a:noFill/>
                          </a:ln>
                          <a:solidFill>
                            <a:schemeClr val="tx1">
                              <a:lumMod val="65000"/>
                              <a:lumOff val="35000"/>
                            </a:schemeClr>
                          </a:solidFill>
                          <a:effectLst/>
                          <a:latin typeface="+mn-ea"/>
                          <a:ea typeface="+mn-ea"/>
                        </a:rPr>
                        <a:t>営業日前の</a:t>
                      </a:r>
                      <a:r>
                        <a:rPr kumimoji="1" lang="en-US" altLang="ja-JP" sz="800" b="0" u="none" strike="noStrike" cap="none" normalizeH="0" baseline="0" dirty="0" smtClean="0">
                          <a:ln>
                            <a:noFill/>
                          </a:ln>
                          <a:solidFill>
                            <a:schemeClr val="tx1">
                              <a:lumMod val="65000"/>
                              <a:lumOff val="35000"/>
                            </a:schemeClr>
                          </a:solidFill>
                          <a:effectLst/>
                          <a:latin typeface="+mn-ea"/>
                          <a:ea typeface="+mn-ea"/>
                        </a:rPr>
                        <a:t>17</a:t>
                      </a:r>
                      <a:r>
                        <a:rPr kumimoji="1" lang="ja-JP" altLang="en-US" sz="800" b="0" u="none" strike="noStrike" cap="none" normalizeH="0" baseline="0" dirty="0" smtClean="0">
                          <a:ln>
                            <a:noFill/>
                          </a:ln>
                          <a:solidFill>
                            <a:schemeClr val="tx1">
                              <a:lumMod val="65000"/>
                              <a:lumOff val="35000"/>
                            </a:schemeClr>
                          </a:solidFill>
                          <a:effectLst/>
                          <a:latin typeface="+mn-ea"/>
                          <a:ea typeface="+mn-ea"/>
                        </a:rPr>
                        <a:t>時</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476714">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リンク先について</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入稿期限日までに、完全な状態でリンク先がアップしているようお願い致します。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 リンク先が確認できない場合は掲載をお断りすることや、掲載開始が遅れることがございますのでご注意ください。</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a:t>
                      </a:r>
                      <a:r>
                        <a:rPr kumimoji="1" lang="en-US" altLang="ja-JP" sz="800" b="0" u="none" strike="noStrike" cap="none" normalizeH="0" baseline="0" dirty="0" smtClean="0">
                          <a:ln>
                            <a:noFill/>
                          </a:ln>
                          <a:solidFill>
                            <a:schemeClr val="tx1">
                              <a:lumMod val="65000"/>
                              <a:lumOff val="35000"/>
                            </a:schemeClr>
                          </a:solidFill>
                          <a:effectLst/>
                          <a:latin typeface="+mn-ea"/>
                          <a:ea typeface="+mn-ea"/>
                        </a:rPr>
                        <a:t>1</a:t>
                      </a:r>
                      <a:r>
                        <a:rPr kumimoji="1" lang="ja-JP" altLang="en-US" sz="800" b="0" u="none" strike="noStrike" cap="none" normalizeH="0" baseline="0" dirty="0" smtClean="0">
                          <a:ln>
                            <a:noFill/>
                          </a:ln>
                          <a:solidFill>
                            <a:schemeClr val="tx1">
                              <a:lumMod val="65000"/>
                              <a:lumOff val="35000"/>
                            </a:schemeClr>
                          </a:solidFill>
                          <a:effectLst/>
                          <a:latin typeface="+mn-ea"/>
                          <a:ea typeface="+mn-ea"/>
                        </a:rPr>
                        <a:t>申込に対し、リンク先は１箇所となります。</a:t>
                      </a:r>
                      <a:br>
                        <a:rPr kumimoji="1" lang="ja-JP" altLang="en-US" sz="800" b="0" u="none" strike="noStrike" cap="none" normalizeH="0" baseline="0" dirty="0" smtClean="0">
                          <a:ln>
                            <a:noFill/>
                          </a:ln>
                          <a:solidFill>
                            <a:schemeClr val="tx1">
                              <a:lumMod val="65000"/>
                              <a:lumOff val="35000"/>
                            </a:schemeClr>
                          </a:solidFill>
                          <a:effectLst/>
                          <a:latin typeface="+mn-ea"/>
                          <a:ea typeface="+mn-ea"/>
                        </a:rPr>
                      </a:br>
                      <a:r>
                        <a:rPr kumimoji="1" lang="ja-JP" altLang="en-US" sz="800" b="0" u="none" strike="noStrike" cap="none" normalizeH="0" baseline="0" dirty="0" smtClean="0">
                          <a:ln>
                            <a:noFill/>
                          </a:ln>
                          <a:solidFill>
                            <a:schemeClr val="tx1">
                              <a:lumMod val="65000"/>
                              <a:lumOff val="35000"/>
                            </a:schemeClr>
                          </a:solidFill>
                          <a:effectLst/>
                          <a:latin typeface="+mn-ea"/>
                          <a:ea typeface="+mn-ea"/>
                        </a:rPr>
                        <a:t>　リンク先が個人情報を取得する内容の場合は、</a:t>
                      </a:r>
                      <a:r>
                        <a:rPr kumimoji="1" lang="en-US" altLang="ja-JP" sz="800" b="0" u="none" strike="noStrike" cap="none" normalizeH="0" baseline="0" dirty="0" smtClean="0">
                          <a:ln>
                            <a:noFill/>
                          </a:ln>
                          <a:solidFill>
                            <a:schemeClr val="tx1">
                              <a:lumMod val="65000"/>
                              <a:lumOff val="35000"/>
                            </a:schemeClr>
                          </a:solidFill>
                          <a:effectLst/>
                          <a:latin typeface="+mn-ea"/>
                          <a:ea typeface="+mn-ea"/>
                        </a:rPr>
                        <a:t>SSL</a:t>
                      </a:r>
                      <a:r>
                        <a:rPr kumimoji="1" lang="ja-JP" altLang="en-US" sz="800" b="0" u="none" strike="noStrike" cap="none" normalizeH="0" baseline="0" dirty="0" smtClean="0">
                          <a:ln>
                            <a:noFill/>
                          </a:ln>
                          <a:solidFill>
                            <a:schemeClr val="tx1">
                              <a:lumMod val="65000"/>
                              <a:lumOff val="35000"/>
                            </a:schemeClr>
                          </a:solidFill>
                          <a:effectLst/>
                          <a:latin typeface="+mn-ea"/>
                          <a:ea typeface="+mn-ea"/>
                        </a:rPr>
                        <a:t>環境により情報が保護される環境を推奨致します。</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179280">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smtClean="0">
                          <a:ln>
                            <a:noFill/>
                          </a:ln>
                          <a:solidFill>
                            <a:schemeClr val="tx1">
                              <a:lumMod val="65000"/>
                              <a:lumOff val="35000"/>
                            </a:schemeClr>
                          </a:solidFill>
                          <a:effectLst/>
                          <a:latin typeface="+mn-ea"/>
                          <a:ea typeface="+mn-ea"/>
                        </a:rPr>
                        <a:t>第三者広告配信について</a:t>
                      </a:r>
                      <a:endParaRPr kumimoji="1" lang="ja-JP" altLang="en-US" sz="800" b="0" i="0" u="none" strike="noStrike" cap="none" normalizeH="0" baseline="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配信不可</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623480">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n-cs"/>
                        </a:rPr>
                        <a:t>掲載報告書</a:t>
                      </a:r>
                      <a:endParaRPr kumimoji="1" lang="en-US" altLang="ja-JP" sz="800" b="0" i="0" u="none" strike="noStrike" cap="none" normalizeH="0" baseline="0" dirty="0" smtClean="0">
                        <a:ln>
                          <a:noFill/>
                        </a:ln>
                        <a:solidFill>
                          <a:schemeClr val="tx1">
                            <a:lumMod val="65000"/>
                            <a:lumOff val="35000"/>
                          </a:schemeClr>
                        </a:solidFill>
                        <a:effectLst/>
                        <a:latin typeface="+mn-ea"/>
                        <a:ea typeface="+mn-ea"/>
                        <a:cs typeface="+mn-cs"/>
                      </a:endParaRPr>
                    </a:p>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n-cs"/>
                        </a:rPr>
                        <a:t>（レポート）</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ネットワークオーディエンスサービスメニュー：</a:t>
                      </a:r>
                      <a:r>
                        <a:rPr kumimoji="1" lang="en-US" altLang="ja-JP" sz="800" b="0" u="none" strike="noStrike" cap="none" normalizeH="0" baseline="0" dirty="0" smtClean="0">
                          <a:ln>
                            <a:noFill/>
                          </a:ln>
                          <a:solidFill>
                            <a:schemeClr val="tx1">
                              <a:lumMod val="65000"/>
                              <a:lumOff val="35000"/>
                            </a:schemeClr>
                          </a:solidFill>
                          <a:effectLst/>
                          <a:latin typeface="+mn-ea"/>
                          <a:ea typeface="+mn-ea"/>
                        </a:rPr>
                        <a:t>imp</a:t>
                      </a:r>
                      <a:r>
                        <a:rPr kumimoji="1" lang="ja-JP" altLang="en-US" sz="800" b="0" u="none" strike="noStrike" cap="none" normalizeH="0" baseline="0" dirty="0" smtClean="0">
                          <a:ln>
                            <a:noFill/>
                          </a:ln>
                          <a:solidFill>
                            <a:schemeClr val="tx1">
                              <a:lumMod val="65000"/>
                              <a:lumOff val="35000"/>
                            </a:schemeClr>
                          </a:solidFill>
                          <a:effectLst/>
                          <a:latin typeface="+mn-ea"/>
                          <a:ea typeface="+mn-ea"/>
                        </a:rPr>
                        <a:t>数／</a:t>
                      </a:r>
                      <a:r>
                        <a:rPr kumimoji="1" lang="en-US" altLang="ja-JP" sz="800" b="0" u="none" strike="noStrike" cap="none" normalizeH="0" baseline="0" dirty="0" smtClean="0">
                          <a:ln>
                            <a:noFill/>
                          </a:ln>
                          <a:solidFill>
                            <a:schemeClr val="tx1">
                              <a:lumMod val="65000"/>
                              <a:lumOff val="35000"/>
                            </a:schemeClr>
                          </a:solidFill>
                          <a:effectLst/>
                          <a:latin typeface="+mn-ea"/>
                          <a:ea typeface="+mn-ea"/>
                        </a:rPr>
                        <a:t>click</a:t>
                      </a:r>
                      <a:r>
                        <a:rPr kumimoji="1" lang="ja-JP" altLang="en-US" sz="800" b="0" u="none" strike="noStrike" cap="none" normalizeH="0" baseline="0" dirty="0" smtClean="0">
                          <a:ln>
                            <a:noFill/>
                          </a:ln>
                          <a:solidFill>
                            <a:schemeClr val="tx1">
                              <a:lumMod val="65000"/>
                              <a:lumOff val="35000"/>
                            </a:schemeClr>
                          </a:solidFill>
                          <a:effectLst/>
                          <a:latin typeface="+mn-ea"/>
                          <a:ea typeface="+mn-ea"/>
                        </a:rPr>
                        <a:t>数／</a:t>
                      </a:r>
                      <a:r>
                        <a:rPr kumimoji="1" lang="en-US" altLang="ja-JP" sz="800" b="0" u="none" strike="noStrike" cap="none" normalizeH="0" baseline="0" dirty="0" smtClean="0">
                          <a:ln>
                            <a:noFill/>
                          </a:ln>
                          <a:solidFill>
                            <a:schemeClr val="tx1">
                              <a:lumMod val="65000"/>
                              <a:lumOff val="35000"/>
                            </a:schemeClr>
                          </a:solidFill>
                          <a:effectLst/>
                          <a:latin typeface="+mn-ea"/>
                          <a:ea typeface="+mn-ea"/>
                        </a:rPr>
                        <a:t>click</a:t>
                      </a:r>
                      <a:r>
                        <a:rPr kumimoji="1" lang="ja-JP" altLang="en-US" sz="800" b="0" u="none" strike="noStrike" cap="none" normalizeH="0" baseline="0" dirty="0" smtClean="0">
                          <a:ln>
                            <a:noFill/>
                          </a:ln>
                          <a:solidFill>
                            <a:schemeClr val="tx1">
                              <a:lumMod val="65000"/>
                              <a:lumOff val="35000"/>
                            </a:schemeClr>
                          </a:solidFill>
                          <a:effectLst/>
                          <a:latin typeface="+mn-ea"/>
                          <a:ea typeface="+mn-ea"/>
                        </a:rPr>
                        <a:t>率推移（日別）</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オーディエンス動画広告サービスメニュー ：再生回数／完全視聴数・率／</a:t>
                      </a:r>
                      <a:r>
                        <a:rPr kumimoji="1" lang="en-US" altLang="ja-JP" sz="800" b="0" u="none" strike="noStrike" cap="none" normalizeH="0" baseline="0" dirty="0" smtClean="0">
                          <a:ln>
                            <a:noFill/>
                          </a:ln>
                          <a:solidFill>
                            <a:schemeClr val="tx1">
                              <a:lumMod val="65000"/>
                              <a:lumOff val="35000"/>
                            </a:schemeClr>
                          </a:solidFill>
                          <a:effectLst/>
                          <a:latin typeface="+mn-ea"/>
                          <a:ea typeface="+mn-ea"/>
                        </a:rPr>
                        <a:t>click</a:t>
                      </a:r>
                      <a:r>
                        <a:rPr kumimoji="1" lang="ja-JP" altLang="en-US" sz="800" b="0" u="none" strike="noStrike" cap="none" normalizeH="0" baseline="0" dirty="0" smtClean="0">
                          <a:ln>
                            <a:noFill/>
                          </a:ln>
                          <a:solidFill>
                            <a:schemeClr val="tx1">
                              <a:lumMod val="65000"/>
                              <a:lumOff val="35000"/>
                            </a:schemeClr>
                          </a:solidFill>
                          <a:effectLst/>
                          <a:latin typeface="+mn-ea"/>
                          <a:ea typeface="+mn-ea"/>
                        </a:rPr>
                        <a:t>数・率（日別）</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送付日は、掲載終了日から</a:t>
                      </a:r>
                      <a:r>
                        <a:rPr kumimoji="1" lang="en-US" altLang="ja-JP" sz="800" b="0" u="none" strike="noStrike" cap="none" normalizeH="0" baseline="0" dirty="0" smtClean="0">
                          <a:ln>
                            <a:noFill/>
                          </a:ln>
                          <a:solidFill>
                            <a:schemeClr val="tx1">
                              <a:lumMod val="65000"/>
                              <a:lumOff val="35000"/>
                            </a:schemeClr>
                          </a:solidFill>
                          <a:effectLst/>
                          <a:latin typeface="+mn-ea"/>
                          <a:ea typeface="+mn-ea"/>
                        </a:rPr>
                        <a:t>10</a:t>
                      </a:r>
                      <a:r>
                        <a:rPr kumimoji="1" lang="ja-JP" altLang="en-US" sz="800" b="0" u="none" strike="noStrike" cap="none" normalizeH="0" baseline="0" dirty="0" smtClean="0">
                          <a:ln>
                            <a:noFill/>
                          </a:ln>
                          <a:solidFill>
                            <a:schemeClr val="tx1">
                              <a:lumMod val="65000"/>
                              <a:lumOff val="35000"/>
                            </a:schemeClr>
                          </a:solidFill>
                          <a:effectLst/>
                          <a:latin typeface="+mn-ea"/>
                          <a:ea typeface="+mn-ea"/>
                        </a:rPr>
                        <a:t>営業日後とさせて頂いております。</a:t>
                      </a:r>
                      <a:endParaRPr kumimoji="1" lang="en-US" altLang="ja-JP" sz="800" b="0" u="none" strike="noStrike" cap="none" normalizeH="0" baseline="0" dirty="0" smtClean="0">
                        <a:ln>
                          <a:noFill/>
                        </a:ln>
                        <a:solidFill>
                          <a:schemeClr val="tx1">
                            <a:lumMod val="65000"/>
                            <a:lumOff val="35000"/>
                          </a:schemeClr>
                        </a:solidFill>
                        <a:effectLst/>
                        <a:latin typeface="+mn-ea"/>
                        <a:ea typeface="+mn-ea"/>
                      </a:endParaRP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（数字変動する場合がございますので、確定数字ではございません。）</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a:t>
                      </a:r>
                      <a:r>
                        <a:rPr kumimoji="1" lang="en-US" altLang="ja-JP" sz="800" b="0" u="none" strike="noStrike" cap="none" normalizeH="0" baseline="0" dirty="0" smtClean="0">
                          <a:ln>
                            <a:noFill/>
                          </a:ln>
                          <a:solidFill>
                            <a:schemeClr val="tx1">
                              <a:lumMod val="65000"/>
                              <a:lumOff val="35000"/>
                            </a:schemeClr>
                          </a:solidFill>
                          <a:effectLst/>
                          <a:latin typeface="+mn-ea"/>
                          <a:ea typeface="+mn-ea"/>
                        </a:rPr>
                        <a:t>※</a:t>
                      </a:r>
                      <a:r>
                        <a:rPr kumimoji="1" lang="ja-JP" altLang="en-US" sz="800" b="0" u="none" strike="noStrike" cap="none" normalizeH="0" baseline="0" dirty="0" smtClean="0">
                          <a:ln>
                            <a:noFill/>
                          </a:ln>
                          <a:solidFill>
                            <a:schemeClr val="tx1">
                              <a:lumMod val="65000"/>
                              <a:lumOff val="35000"/>
                            </a:schemeClr>
                          </a:solidFill>
                          <a:effectLst/>
                          <a:latin typeface="+mn-ea"/>
                          <a:ea typeface="+mn-ea"/>
                        </a:rPr>
                        <a:t>数値はネットワーク全体の合算数値であり、サイト別のレポートは納品出来ませんので、予めご了承ください。</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222926">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クリエイティブ紹介</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lvl1pPr algn="l" eaLnBrk="0" hangingPunct="0">
                        <a:spcBef>
                          <a:spcPct val="20000"/>
                        </a:spcBef>
                        <a:defRPr kumimoji="1" sz="2800" b="1">
                          <a:solidFill>
                            <a:schemeClr val="tx1"/>
                          </a:solidFill>
                          <a:latin typeface="HGP創英角ｺﾞｼｯｸUB" pitchFamily="50" charset="-128"/>
                          <a:ea typeface="ＭＳ Ｐゴシック" charset="-128"/>
                        </a:defRPr>
                      </a:lvl1pPr>
                      <a:lvl2pPr marL="742950" indent="-285750" algn="l" eaLnBrk="0" hangingPunct="0">
                        <a:spcBef>
                          <a:spcPct val="20000"/>
                        </a:spcBef>
                        <a:defRPr kumimoji="1" sz="2400" b="1">
                          <a:solidFill>
                            <a:schemeClr val="tx1"/>
                          </a:solidFill>
                          <a:latin typeface="HGP創英角ｺﾞｼｯｸUB" pitchFamily="50" charset="-128"/>
                          <a:ea typeface="ＭＳ Ｐゴシック" charset="-128"/>
                        </a:defRPr>
                      </a:lvl2pPr>
                      <a:lvl3pPr marL="1143000" indent="-228600" algn="l" eaLnBrk="0" hangingPunct="0">
                        <a:spcBef>
                          <a:spcPct val="20000"/>
                        </a:spcBef>
                        <a:defRPr kumimoji="1" sz="2000" b="1">
                          <a:solidFill>
                            <a:schemeClr val="tx1"/>
                          </a:solidFill>
                          <a:latin typeface="HGP創英角ｺﾞｼｯｸUB" pitchFamily="50" charset="-128"/>
                          <a:ea typeface="ＭＳ Ｐゴシック" charset="-128"/>
                        </a:defRPr>
                      </a:lvl3pPr>
                      <a:lvl4pPr marL="1600200" indent="-228600" algn="l" eaLnBrk="0" hangingPunct="0">
                        <a:spcBef>
                          <a:spcPct val="20000"/>
                        </a:spcBef>
                        <a:defRPr kumimoji="1" b="1">
                          <a:solidFill>
                            <a:schemeClr val="tx1"/>
                          </a:solidFill>
                          <a:latin typeface="HGP創英角ｺﾞｼｯｸUB" pitchFamily="50" charset="-128"/>
                          <a:ea typeface="ＭＳ Ｐゴシック" charset="-128"/>
                        </a:defRPr>
                      </a:lvl4pPr>
                      <a:lvl5pPr marL="2057400" indent="-228600" algn="l" eaLnBrk="0" hangingPunct="0">
                        <a:spcBef>
                          <a:spcPct val="20000"/>
                        </a:spcBef>
                        <a:defRPr kumimoji="1" b="1">
                          <a:solidFill>
                            <a:schemeClr val="tx1"/>
                          </a:solidFill>
                          <a:latin typeface="HGP創英角ｺﾞｼｯｸUB" pitchFamily="50" charset="-128"/>
                          <a:ea typeface="ＭＳ Ｐゴシック" charset="-128"/>
                        </a:defRPr>
                      </a:lvl5pPr>
                      <a:lvl6pPr marL="25146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6pPr>
                      <a:lvl7pPr marL="29718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7pPr>
                      <a:lvl8pPr marL="34290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8pPr>
                      <a:lvl9pPr marL="3886200" indent="-228600" eaLnBrk="0" fontAlgn="base" hangingPunct="0">
                        <a:spcBef>
                          <a:spcPct val="20000"/>
                        </a:spcBef>
                        <a:spcAft>
                          <a:spcPct val="0"/>
                        </a:spcAft>
                        <a:defRPr kumimoji="1" b="1">
                          <a:solidFill>
                            <a:schemeClr val="tx1"/>
                          </a:solidFill>
                          <a:latin typeface="HGP創英角ｺﾞｼｯｸUB" pitchFamily="50" charset="-128"/>
                          <a:ea typeface="ＭＳ Ｐゴシック" charset="-128"/>
                        </a:defRPr>
                      </a:lvl9p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u="none" strike="noStrike" cap="none" normalizeH="0" baseline="0" dirty="0" smtClean="0">
                          <a:ln>
                            <a:noFill/>
                          </a:ln>
                          <a:solidFill>
                            <a:schemeClr val="tx1">
                              <a:lumMod val="65000"/>
                              <a:lumOff val="35000"/>
                            </a:schemeClr>
                          </a:solidFill>
                          <a:effectLst/>
                          <a:latin typeface="+mn-ea"/>
                          <a:ea typeface="+mn-ea"/>
                        </a:rPr>
                        <a:t>　＠ｃｏｓｍｅバナー事例としてクリエイティブをご紹介させて頂く場合がございます。</a:t>
                      </a:r>
                      <a:endPar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endParaRP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49292">
                <a:tc>
                  <a:txBody>
                    <a:bodyPr/>
                    <a:lstStyle/>
                    <a:p>
                      <a:pPr marL="0" marR="0" lvl="0" indent="0" algn="ctr"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キャンセル規定</a:t>
                      </a: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お申込後、広告主様のご都合でサービス内容を変更、もしくはキャンセルされる場合には、キャンセル料を申し受けます。</a:t>
                      </a:r>
                    </a:p>
                    <a:p>
                      <a:pPr marL="0" marR="0" lvl="0" indent="0" algn="l" defTabSz="914400" rtl="0" eaLnBrk="1" fontAlgn="ctr" latinLnBrk="0" hangingPunct="1">
                        <a:lnSpc>
                          <a:spcPct val="100000"/>
                        </a:lnSpc>
                        <a:spcBef>
                          <a:spcPct val="0"/>
                        </a:spcBef>
                        <a:spcAft>
                          <a:spcPct val="0"/>
                        </a:spcAft>
                        <a:buClrTx/>
                        <a:buSzTx/>
                        <a:buFontTx/>
                        <a:buNone/>
                        <a:tabLst/>
                      </a:pP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（掲載開始日の</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90</a:t>
                      </a: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営業日前まではご料金の</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20%</a:t>
                      </a:r>
                      <a:r>
                        <a:rPr kumimoji="1" lang="ja-JP" altLang="en-US" sz="800" b="0" i="0" u="none" strike="noStrike" cap="none" normalizeH="0" baseline="0" dirty="0" err="1" smtClean="0">
                          <a:ln>
                            <a:noFill/>
                          </a:ln>
                          <a:solidFill>
                            <a:schemeClr val="tx1">
                              <a:lumMod val="65000"/>
                              <a:lumOff val="35000"/>
                            </a:schemeClr>
                          </a:solidFill>
                          <a:effectLst/>
                          <a:latin typeface="+mn-ea"/>
                          <a:ea typeface="+mn-ea"/>
                          <a:cs typeface="Meiryo UI" pitchFamily="50" charset="-128"/>
                        </a:rPr>
                        <a:t>、</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60</a:t>
                      </a: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営業日前まではご料金の</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50%</a:t>
                      </a:r>
                      <a:r>
                        <a:rPr kumimoji="1" lang="ja-JP" altLang="en-US" sz="800" b="0" i="0" u="none" strike="noStrike" cap="none" normalizeH="0" baseline="0" dirty="0" err="1" smtClean="0">
                          <a:ln>
                            <a:noFill/>
                          </a:ln>
                          <a:solidFill>
                            <a:schemeClr val="tx1">
                              <a:lumMod val="65000"/>
                              <a:lumOff val="35000"/>
                            </a:schemeClr>
                          </a:solidFill>
                          <a:effectLst/>
                          <a:latin typeface="+mn-ea"/>
                          <a:ea typeface="+mn-ea"/>
                          <a:cs typeface="Meiryo UI" pitchFamily="50" charset="-128"/>
                        </a:rPr>
                        <a:t>、</a:t>
                      </a: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掲載開始日～</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59</a:t>
                      </a: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営業日前まではご料金の</a:t>
                      </a:r>
                      <a:r>
                        <a:rPr kumimoji="1" lang="en-US" altLang="ja-JP"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100%</a:t>
                      </a:r>
                      <a:r>
                        <a:rPr kumimoji="1" lang="ja-JP" altLang="en-US" sz="800" b="0" i="0" u="none" strike="noStrike" cap="none" normalizeH="0" baseline="0" dirty="0" smtClean="0">
                          <a:ln>
                            <a:noFill/>
                          </a:ln>
                          <a:solidFill>
                            <a:schemeClr val="tx1">
                              <a:lumMod val="65000"/>
                              <a:lumOff val="35000"/>
                            </a:schemeClr>
                          </a:solidFill>
                          <a:effectLst/>
                          <a:latin typeface="+mn-ea"/>
                          <a:ea typeface="+mn-ea"/>
                          <a:cs typeface="Meiryo UI" pitchFamily="50" charset="-128"/>
                        </a:rPr>
                        <a:t>）</a:t>
                      </a:r>
                    </a:p>
                  </a:txBody>
                  <a:tcPr marL="4858" marR="4858" marT="4487" marB="0" anchor="ctr" horzOverflow="overflow">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pSp>
        <p:nvGrpSpPr>
          <p:cNvPr id="10" name="グループ化 9"/>
          <p:cNvGrpSpPr/>
          <p:nvPr/>
        </p:nvGrpSpPr>
        <p:grpSpPr>
          <a:xfrm>
            <a:off x="8945812" y="-57976"/>
            <a:ext cx="900000" cy="1072276"/>
            <a:chOff x="8945812" y="-57976"/>
            <a:chExt cx="900000" cy="1072276"/>
          </a:xfrm>
        </p:grpSpPr>
        <p:pic>
          <p:nvPicPr>
            <p:cNvPr id="14" name="図 1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5812" y="-57976"/>
              <a:ext cx="900000" cy="900000"/>
            </a:xfrm>
            <a:prstGeom prst="rect">
              <a:avLst/>
            </a:prstGeom>
          </p:spPr>
        </p:pic>
        <p:pic>
          <p:nvPicPr>
            <p:cNvPr id="15" name="図 14"/>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Tree>
    <p:extLst>
      <p:ext uri="{BB962C8B-B14F-4D97-AF65-F5344CB8AC3E}">
        <p14:creationId xmlns:p14="http://schemas.microsoft.com/office/powerpoint/2010/main" val="4246216731"/>
      </p:ext>
    </p:extLst>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掲載までの流れ</a:t>
            </a:r>
            <a:endParaRPr kumimoji="1" lang="ja-JP" altLang="en-US" dirty="0"/>
          </a:p>
        </p:txBody>
      </p:sp>
      <p:sp>
        <p:nvSpPr>
          <p:cNvPr id="4" name="スライド番号プレースホルダー 3"/>
          <p:cNvSpPr>
            <a:spLocks noGrp="1"/>
          </p:cNvSpPr>
          <p:nvPr>
            <p:ph type="sldNum" sz="quarter" idx="11"/>
          </p:nvPr>
        </p:nvSpPr>
        <p:spPr>
          <a:xfrm>
            <a:off x="5007600" y="6584400"/>
            <a:ext cx="527095" cy="259873"/>
          </a:xfrm>
        </p:spPr>
        <p:txBody>
          <a:bodyPr/>
          <a:lstStyle/>
          <a:p>
            <a:fld id="{D1BB40C7-AB44-C647-B8F2-09508EB95348}" type="slidenum">
              <a:rPr lang="ja-JP" altLang="en-US" smtClean="0"/>
              <a:pPr/>
              <a:t>60</a:t>
            </a:fld>
            <a:endParaRPr lang="ja-JP" altLang="en-US" dirty="0"/>
          </a:p>
        </p:txBody>
      </p:sp>
      <p:sp>
        <p:nvSpPr>
          <p:cNvPr id="7" name="AutoShape 3"/>
          <p:cNvSpPr>
            <a:spLocks noChangeArrowheads="1"/>
          </p:cNvSpPr>
          <p:nvPr/>
        </p:nvSpPr>
        <p:spPr bwMode="auto">
          <a:xfrm>
            <a:off x="1655763" y="1707599"/>
            <a:ext cx="7953375" cy="512763"/>
          </a:xfrm>
          <a:prstGeom prst="roundRect">
            <a:avLst>
              <a:gd name="adj" fmla="val 4368"/>
            </a:avLst>
          </a:prstGeom>
          <a:solidFill>
            <a:schemeClr val="bg1"/>
          </a:solidFill>
          <a:ln w="12700" cmpd="sng">
            <a:solidFill>
              <a:schemeClr val="tx1">
                <a:lumMod val="50000"/>
                <a:lumOff val="50000"/>
              </a:schemeClr>
            </a:solidFill>
            <a:prstDash val="sysDot"/>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弊社フォーマットのお申込メールを</a:t>
            </a:r>
            <a:r>
              <a:rPr lang="en-US" altLang="ja-JP" sz="1000" u="sng" dirty="0">
                <a:solidFill>
                  <a:schemeClr val="tx1">
                    <a:lumMod val="65000"/>
                    <a:lumOff val="35000"/>
                  </a:schemeClr>
                </a:solidFill>
                <a:latin typeface="+mn-ea"/>
                <a:ea typeface="+mn-ea"/>
                <a:cs typeface="Meiryo UI" pitchFamily="50" charset="-128"/>
              </a:rPr>
              <a:t>ad-service@cosme.net</a:t>
            </a:r>
            <a:r>
              <a:rPr lang="ja-JP" altLang="en-US" sz="1000" dirty="0">
                <a:solidFill>
                  <a:schemeClr val="tx1">
                    <a:lumMod val="65000"/>
                    <a:lumOff val="35000"/>
                  </a:schemeClr>
                </a:solidFill>
                <a:latin typeface="+mn-ea"/>
                <a:ea typeface="+mn-ea"/>
                <a:cs typeface="Meiryo UI" pitchFamily="50" charset="-128"/>
              </a:rPr>
              <a:t>宛にお送りください。</a:t>
            </a:r>
          </a:p>
          <a:p>
            <a:pPr eaLnBrk="1" hangingPunct="1"/>
            <a:r>
              <a:rPr lang="ja-JP" altLang="en-US" sz="1000" dirty="0">
                <a:solidFill>
                  <a:schemeClr val="tx1">
                    <a:lumMod val="65000"/>
                    <a:lumOff val="35000"/>
                  </a:schemeClr>
                </a:solidFill>
                <a:latin typeface="+mn-ea"/>
                <a:ea typeface="+mn-ea"/>
                <a:cs typeface="Meiryo UI" pitchFamily="50" charset="-128"/>
              </a:rPr>
              <a:t>お申込後のキャンセル・内容変更時には、規定のキャンセル料が発生いたしますので、ご注意ください。</a:t>
            </a:r>
          </a:p>
        </p:txBody>
      </p:sp>
      <p:sp>
        <p:nvSpPr>
          <p:cNvPr id="9" name="AutoShape 5"/>
          <p:cNvSpPr>
            <a:spLocks noChangeArrowheads="1"/>
          </p:cNvSpPr>
          <p:nvPr/>
        </p:nvSpPr>
        <p:spPr bwMode="auto">
          <a:xfrm>
            <a:off x="1671638" y="2307674"/>
            <a:ext cx="7937500" cy="503238"/>
          </a:xfrm>
          <a:prstGeom prst="roundRect">
            <a:avLst>
              <a:gd name="adj" fmla="val 4135"/>
            </a:avLst>
          </a:prstGeom>
          <a:solidFill>
            <a:schemeClr val="bg1"/>
          </a:solidFill>
          <a:ln w="12700" cmpd="sng">
            <a:solidFill>
              <a:schemeClr val="tx1">
                <a:lumMod val="50000"/>
                <a:lumOff val="50000"/>
              </a:schemeClr>
            </a:solidFill>
            <a:prstDash val="sysDot"/>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u="sng" dirty="0">
                <a:solidFill>
                  <a:schemeClr val="tx1">
                    <a:lumMod val="65000"/>
                    <a:lumOff val="35000"/>
                  </a:schemeClr>
                </a:solidFill>
                <a:latin typeface="+mn-ea"/>
                <a:ea typeface="+mn-ea"/>
                <a:cs typeface="Meiryo UI" pitchFamily="50" charset="-128"/>
              </a:rPr>
              <a:t>掲載開始日の</a:t>
            </a:r>
            <a:r>
              <a:rPr lang="en-US" altLang="ja-JP" sz="1000" u="sng" dirty="0">
                <a:solidFill>
                  <a:schemeClr val="tx1">
                    <a:lumMod val="65000"/>
                    <a:lumOff val="35000"/>
                  </a:schemeClr>
                </a:solidFill>
                <a:latin typeface="+mn-ea"/>
                <a:ea typeface="+mn-ea"/>
                <a:cs typeface="Meiryo UI" pitchFamily="50" charset="-128"/>
              </a:rPr>
              <a:t>7</a:t>
            </a:r>
            <a:r>
              <a:rPr lang="ja-JP" altLang="en-US" sz="1000" u="sng" dirty="0">
                <a:solidFill>
                  <a:schemeClr val="tx1">
                    <a:lumMod val="65000"/>
                    <a:lumOff val="35000"/>
                  </a:schemeClr>
                </a:solidFill>
                <a:latin typeface="+mn-ea"/>
                <a:ea typeface="+mn-ea"/>
                <a:cs typeface="Meiryo UI" pitchFamily="50" charset="-128"/>
              </a:rPr>
              <a:t>営業日前</a:t>
            </a:r>
            <a:r>
              <a:rPr lang="en-US" altLang="ja-JP" sz="1000" u="sng" dirty="0">
                <a:solidFill>
                  <a:schemeClr val="tx1">
                    <a:lumMod val="65000"/>
                    <a:lumOff val="35000"/>
                  </a:schemeClr>
                </a:solidFill>
                <a:latin typeface="+mn-ea"/>
                <a:ea typeface="+mn-ea"/>
                <a:cs typeface="Meiryo UI" pitchFamily="50" charset="-128"/>
              </a:rPr>
              <a:t>17:00</a:t>
            </a:r>
            <a:r>
              <a:rPr lang="ja-JP" altLang="en-US" sz="1000" dirty="0">
                <a:solidFill>
                  <a:schemeClr val="tx1">
                    <a:lumMod val="65000"/>
                    <a:lumOff val="35000"/>
                  </a:schemeClr>
                </a:solidFill>
                <a:latin typeface="+mn-ea"/>
                <a:ea typeface="+mn-ea"/>
                <a:cs typeface="Meiryo UI" pitchFamily="50" charset="-128"/>
              </a:rPr>
              <a:t>までに、クリエイティブとリンク先</a:t>
            </a:r>
            <a:r>
              <a:rPr lang="en-US" altLang="ja-JP" sz="1000" dirty="0">
                <a:solidFill>
                  <a:schemeClr val="tx1">
                    <a:lumMod val="65000"/>
                    <a:lumOff val="35000"/>
                  </a:schemeClr>
                </a:solidFill>
                <a:latin typeface="+mn-ea"/>
                <a:ea typeface="+mn-ea"/>
                <a:cs typeface="Meiryo UI" pitchFamily="50" charset="-128"/>
              </a:rPr>
              <a:t>URL</a:t>
            </a:r>
            <a:r>
              <a:rPr lang="ja-JP" altLang="en-US" sz="1000" dirty="0">
                <a:solidFill>
                  <a:schemeClr val="tx1">
                    <a:lumMod val="65000"/>
                    <a:lumOff val="35000"/>
                  </a:schemeClr>
                </a:solidFill>
                <a:latin typeface="+mn-ea"/>
                <a:ea typeface="+mn-ea"/>
                <a:cs typeface="Meiryo UI" pitchFamily="50" charset="-128"/>
              </a:rPr>
              <a:t>を</a:t>
            </a:r>
            <a:r>
              <a:rPr lang="en-US" altLang="ja-JP" sz="1000" u="sng" dirty="0">
                <a:solidFill>
                  <a:schemeClr val="tx1">
                    <a:lumMod val="65000"/>
                    <a:lumOff val="35000"/>
                  </a:schemeClr>
                </a:solidFill>
                <a:latin typeface="+mn-ea"/>
                <a:ea typeface="+mn-ea"/>
                <a:cs typeface="Meiryo UI" pitchFamily="50" charset="-128"/>
              </a:rPr>
              <a:t>ad-nyuko@cosme.net</a:t>
            </a:r>
            <a:r>
              <a:rPr lang="ja-JP" altLang="en-US" sz="1000" dirty="0">
                <a:solidFill>
                  <a:schemeClr val="tx1">
                    <a:lumMod val="65000"/>
                    <a:lumOff val="35000"/>
                  </a:schemeClr>
                </a:solidFill>
                <a:latin typeface="+mn-ea"/>
                <a:ea typeface="+mn-ea"/>
                <a:cs typeface="Meiryo UI" pitchFamily="50" charset="-128"/>
              </a:rPr>
              <a:t>宛てにご入稿ください。</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オーディエンス動画広告は</a:t>
            </a:r>
            <a:r>
              <a:rPr lang="en-US" altLang="ja-JP" sz="1000" dirty="0">
                <a:solidFill>
                  <a:schemeClr val="tx1">
                    <a:lumMod val="65000"/>
                    <a:lumOff val="35000"/>
                  </a:schemeClr>
                </a:solidFill>
                <a:latin typeface="+mn-ea"/>
                <a:ea typeface="+mn-ea"/>
                <a:cs typeface="Meiryo UI" pitchFamily="50" charset="-128"/>
              </a:rPr>
              <a:t>10</a:t>
            </a:r>
            <a:r>
              <a:rPr lang="ja-JP" altLang="en-US" sz="1000" dirty="0">
                <a:solidFill>
                  <a:schemeClr val="tx1">
                    <a:lumMod val="65000"/>
                    <a:lumOff val="35000"/>
                  </a:schemeClr>
                </a:solidFill>
                <a:latin typeface="+mn-ea"/>
                <a:ea typeface="+mn-ea"/>
                <a:cs typeface="Meiryo UI" pitchFamily="50" charset="-128"/>
              </a:rPr>
              <a:t>営業日前</a:t>
            </a:r>
            <a:r>
              <a:rPr lang="en-US" altLang="ja-JP" sz="1000" dirty="0">
                <a:solidFill>
                  <a:schemeClr val="tx1">
                    <a:lumMod val="65000"/>
                    <a:lumOff val="35000"/>
                  </a:schemeClr>
                </a:solidFill>
                <a:latin typeface="+mn-ea"/>
                <a:ea typeface="+mn-ea"/>
                <a:cs typeface="Meiryo UI" pitchFamily="50" charset="-128"/>
              </a:rPr>
              <a:t>17:00</a:t>
            </a:r>
            <a:r>
              <a:rPr lang="ja-JP" altLang="en-US" sz="1000" dirty="0">
                <a:solidFill>
                  <a:schemeClr val="tx1">
                    <a:lumMod val="65000"/>
                    <a:lumOff val="35000"/>
                  </a:schemeClr>
                </a:solidFill>
                <a:latin typeface="+mn-ea"/>
                <a:ea typeface="+mn-ea"/>
                <a:cs typeface="Meiryo UI" pitchFamily="50" charset="-128"/>
              </a:rPr>
              <a:t>まで</a:t>
            </a:r>
          </a:p>
        </p:txBody>
      </p:sp>
      <p:sp>
        <p:nvSpPr>
          <p:cNvPr id="10" name="AutoShape 6"/>
          <p:cNvSpPr>
            <a:spLocks noChangeArrowheads="1"/>
          </p:cNvSpPr>
          <p:nvPr/>
        </p:nvSpPr>
        <p:spPr bwMode="auto">
          <a:xfrm>
            <a:off x="1671638" y="1128162"/>
            <a:ext cx="7937500" cy="504825"/>
          </a:xfrm>
          <a:prstGeom prst="roundRect">
            <a:avLst>
              <a:gd name="adj" fmla="val 5101"/>
            </a:avLst>
          </a:prstGeom>
          <a:solidFill>
            <a:schemeClr val="bg1"/>
          </a:solidFill>
          <a:ln w="12700" cmpd="sng">
            <a:solidFill>
              <a:schemeClr val="tx1">
                <a:lumMod val="50000"/>
                <a:lumOff val="50000"/>
              </a:schemeClr>
            </a:solidFill>
            <a:prstDash val="sysDot"/>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広告掲載をご検討の際には、</a:t>
            </a:r>
            <a:r>
              <a:rPr lang="en-US" altLang="ja-JP" sz="1000" u="sng" dirty="0">
                <a:solidFill>
                  <a:schemeClr val="tx1">
                    <a:lumMod val="65000"/>
                    <a:lumOff val="35000"/>
                  </a:schemeClr>
                </a:solidFill>
                <a:latin typeface="+mn-ea"/>
                <a:ea typeface="+mn-ea"/>
                <a:cs typeface="Meiryo UI" pitchFamily="50" charset="-128"/>
              </a:rPr>
              <a:t>ad-service@cosme.net</a:t>
            </a:r>
            <a:r>
              <a:rPr lang="ja-JP" altLang="en-US" sz="1000" dirty="0">
                <a:solidFill>
                  <a:schemeClr val="tx1">
                    <a:lumMod val="65000"/>
                    <a:lumOff val="35000"/>
                  </a:schemeClr>
                </a:solidFill>
                <a:latin typeface="+mn-ea"/>
                <a:ea typeface="+mn-ea"/>
                <a:cs typeface="Meiryo UI" pitchFamily="50" charset="-128"/>
              </a:rPr>
              <a:t>宛に掲載可否のご確認をお願い致します。</a:t>
            </a:r>
          </a:p>
          <a:p>
            <a:pPr eaLnBrk="1" hangingPunct="1"/>
            <a:r>
              <a:rPr lang="ja-JP" altLang="en-US" sz="1000" dirty="0">
                <a:solidFill>
                  <a:schemeClr val="tx1">
                    <a:lumMod val="65000"/>
                    <a:lumOff val="35000"/>
                  </a:schemeClr>
                </a:solidFill>
                <a:latin typeface="+mn-ea"/>
                <a:ea typeface="+mn-ea"/>
                <a:cs typeface="Meiryo UI" pitchFamily="50" charset="-128"/>
              </a:rPr>
              <a:t>折り返し、掲載可否についてご返信申し上げます。（詳しくはバナーサービス資料をご参照ください。）</a:t>
            </a:r>
            <a:endParaRPr lang="en-US" altLang="ja-JP" sz="1000" dirty="0">
              <a:solidFill>
                <a:schemeClr val="tx1">
                  <a:lumMod val="65000"/>
                  <a:lumOff val="35000"/>
                </a:schemeClr>
              </a:solidFill>
              <a:latin typeface="+mn-ea"/>
              <a:ea typeface="+mn-ea"/>
              <a:cs typeface="Meiryo UI" pitchFamily="50" charset="-128"/>
            </a:endParaRP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掲載可否については最大</a:t>
            </a:r>
            <a:r>
              <a:rPr lang="en-US" altLang="ja-JP" sz="1000" dirty="0">
                <a:solidFill>
                  <a:schemeClr val="tx1">
                    <a:lumMod val="65000"/>
                    <a:lumOff val="35000"/>
                  </a:schemeClr>
                </a:solidFill>
                <a:latin typeface="+mn-ea"/>
                <a:ea typeface="+mn-ea"/>
                <a:cs typeface="Meiryo UI" pitchFamily="50" charset="-128"/>
              </a:rPr>
              <a:t>4</a:t>
            </a:r>
            <a:r>
              <a:rPr lang="ja-JP" altLang="en-US" sz="1000" dirty="0">
                <a:solidFill>
                  <a:schemeClr val="tx1">
                    <a:lumMod val="65000"/>
                    <a:lumOff val="35000"/>
                  </a:schemeClr>
                </a:solidFill>
                <a:latin typeface="+mn-ea"/>
                <a:ea typeface="+mn-ea"/>
                <a:cs typeface="Meiryo UI" pitchFamily="50" charset="-128"/>
              </a:rPr>
              <a:t>営業日ほどお時間を頂戴致します。</a:t>
            </a:r>
          </a:p>
        </p:txBody>
      </p:sp>
      <p:sp>
        <p:nvSpPr>
          <p:cNvPr id="11" name="AutoShape 23"/>
          <p:cNvSpPr>
            <a:spLocks noChangeArrowheads="1"/>
          </p:cNvSpPr>
          <p:nvPr/>
        </p:nvSpPr>
        <p:spPr bwMode="auto">
          <a:xfrm>
            <a:off x="1671638" y="4685749"/>
            <a:ext cx="7937500" cy="1160463"/>
          </a:xfrm>
          <a:prstGeom prst="roundRect">
            <a:avLst>
              <a:gd name="adj" fmla="val 4848"/>
            </a:avLst>
          </a:prstGeom>
          <a:solidFill>
            <a:schemeClr val="bg1"/>
          </a:solidFill>
          <a:ln w="12700" cmpd="sng">
            <a:solidFill>
              <a:schemeClr val="tx1">
                <a:lumMod val="50000"/>
                <a:lumOff val="50000"/>
              </a:schemeClr>
            </a:solidFill>
            <a:prstDash val="sysDot"/>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ネットワークオーディエンスサービスメニュー　：</a:t>
            </a:r>
            <a:r>
              <a:rPr lang="en-US" altLang="ja-JP" sz="1000" dirty="0">
                <a:solidFill>
                  <a:schemeClr val="tx1">
                    <a:lumMod val="65000"/>
                    <a:lumOff val="35000"/>
                  </a:schemeClr>
                </a:solidFill>
                <a:latin typeface="+mn-ea"/>
                <a:ea typeface="+mn-ea"/>
                <a:cs typeface="Meiryo UI" pitchFamily="50" charset="-128"/>
              </a:rPr>
              <a:t>imp</a:t>
            </a:r>
            <a:r>
              <a:rPr lang="ja-JP" altLang="en-US" sz="1000" dirty="0">
                <a:solidFill>
                  <a:schemeClr val="tx1">
                    <a:lumMod val="65000"/>
                    <a:lumOff val="35000"/>
                  </a:schemeClr>
                </a:solidFill>
                <a:latin typeface="+mn-ea"/>
                <a:ea typeface="+mn-ea"/>
                <a:cs typeface="Meiryo UI" pitchFamily="50" charset="-128"/>
              </a:rPr>
              <a:t>数／</a:t>
            </a:r>
            <a:r>
              <a:rPr lang="en-US" altLang="ja-JP" sz="1000" dirty="0">
                <a:solidFill>
                  <a:schemeClr val="tx1">
                    <a:lumMod val="65000"/>
                    <a:lumOff val="35000"/>
                  </a:schemeClr>
                </a:solidFill>
                <a:latin typeface="+mn-ea"/>
                <a:ea typeface="+mn-ea"/>
                <a:cs typeface="Meiryo UI" pitchFamily="50" charset="-128"/>
              </a:rPr>
              <a:t>click</a:t>
            </a:r>
            <a:r>
              <a:rPr lang="ja-JP" altLang="en-US" sz="1000" dirty="0">
                <a:solidFill>
                  <a:schemeClr val="tx1">
                    <a:lumMod val="65000"/>
                    <a:lumOff val="35000"/>
                  </a:schemeClr>
                </a:solidFill>
                <a:latin typeface="+mn-ea"/>
                <a:ea typeface="+mn-ea"/>
                <a:cs typeface="Meiryo UI" pitchFamily="50" charset="-128"/>
              </a:rPr>
              <a:t>数／</a:t>
            </a:r>
            <a:r>
              <a:rPr lang="en-US" altLang="ja-JP" sz="1000" dirty="0">
                <a:solidFill>
                  <a:schemeClr val="tx1">
                    <a:lumMod val="65000"/>
                    <a:lumOff val="35000"/>
                  </a:schemeClr>
                </a:solidFill>
                <a:latin typeface="+mn-ea"/>
                <a:ea typeface="+mn-ea"/>
                <a:cs typeface="Meiryo UI" pitchFamily="50" charset="-128"/>
              </a:rPr>
              <a:t>click</a:t>
            </a:r>
            <a:r>
              <a:rPr lang="ja-JP" altLang="en-US" sz="1000" dirty="0">
                <a:solidFill>
                  <a:schemeClr val="tx1">
                    <a:lumMod val="65000"/>
                    <a:lumOff val="35000"/>
                  </a:schemeClr>
                </a:solidFill>
                <a:latin typeface="+mn-ea"/>
                <a:ea typeface="+mn-ea"/>
                <a:cs typeface="Meiryo UI" pitchFamily="50" charset="-128"/>
              </a:rPr>
              <a:t>率推移（日別）</a:t>
            </a:r>
          </a:p>
          <a:p>
            <a:pPr eaLnBrk="1" hangingPunct="1"/>
            <a:r>
              <a:rPr lang="ja-JP" altLang="en-US" sz="1000" dirty="0">
                <a:solidFill>
                  <a:schemeClr val="tx1">
                    <a:lumMod val="65000"/>
                    <a:lumOff val="35000"/>
                  </a:schemeClr>
                </a:solidFill>
                <a:latin typeface="+mn-ea"/>
                <a:ea typeface="+mn-ea"/>
                <a:cs typeface="Meiryo UI" pitchFamily="50" charset="-128"/>
              </a:rPr>
              <a:t>オーディエンス動画広告サービスメニュー 　：再生回数／完全視聴数・率／</a:t>
            </a:r>
            <a:r>
              <a:rPr lang="en-US" altLang="ja-JP" sz="1000" dirty="0">
                <a:solidFill>
                  <a:schemeClr val="tx1">
                    <a:lumMod val="65000"/>
                    <a:lumOff val="35000"/>
                  </a:schemeClr>
                </a:solidFill>
                <a:latin typeface="+mn-ea"/>
                <a:ea typeface="+mn-ea"/>
                <a:cs typeface="Meiryo UI" pitchFamily="50" charset="-128"/>
              </a:rPr>
              <a:t>click</a:t>
            </a:r>
            <a:r>
              <a:rPr lang="ja-JP" altLang="en-US" sz="1000" dirty="0">
                <a:solidFill>
                  <a:schemeClr val="tx1">
                    <a:lumMod val="65000"/>
                    <a:lumOff val="35000"/>
                  </a:schemeClr>
                </a:solidFill>
                <a:latin typeface="+mn-ea"/>
                <a:ea typeface="+mn-ea"/>
                <a:cs typeface="Meiryo UI" pitchFamily="50" charset="-128"/>
              </a:rPr>
              <a:t>数・率（日別）</a:t>
            </a:r>
          </a:p>
          <a:p>
            <a:pPr eaLnBrk="1" hangingPunct="1"/>
            <a:r>
              <a:rPr lang="ja-JP" altLang="en-US" sz="1000" dirty="0" smtClean="0">
                <a:solidFill>
                  <a:schemeClr val="tx1">
                    <a:lumMod val="65000"/>
                    <a:lumOff val="35000"/>
                  </a:schemeClr>
                </a:solidFill>
                <a:latin typeface="+mn-ea"/>
                <a:ea typeface="+mn-ea"/>
                <a:cs typeface="Meiryo UI" pitchFamily="50" charset="-128"/>
              </a:rPr>
              <a:t>送付日は</a:t>
            </a:r>
            <a:r>
              <a:rPr lang="ja-JP" altLang="en-US" sz="1000" dirty="0">
                <a:solidFill>
                  <a:schemeClr val="tx1">
                    <a:lumMod val="65000"/>
                    <a:lumOff val="35000"/>
                  </a:schemeClr>
                </a:solidFill>
                <a:latin typeface="+mn-ea"/>
                <a:ea typeface="+mn-ea"/>
                <a:cs typeface="Meiryo UI" pitchFamily="50" charset="-128"/>
              </a:rPr>
              <a:t>、掲載終了日から</a:t>
            </a:r>
            <a:r>
              <a:rPr lang="en-US" altLang="ja-JP" sz="1000" dirty="0">
                <a:solidFill>
                  <a:schemeClr val="tx1">
                    <a:lumMod val="65000"/>
                    <a:lumOff val="35000"/>
                  </a:schemeClr>
                </a:solidFill>
                <a:latin typeface="+mn-ea"/>
                <a:ea typeface="+mn-ea"/>
                <a:cs typeface="Meiryo UI" pitchFamily="50" charset="-128"/>
              </a:rPr>
              <a:t>10</a:t>
            </a:r>
            <a:r>
              <a:rPr lang="ja-JP" altLang="en-US" sz="1000" dirty="0">
                <a:solidFill>
                  <a:schemeClr val="tx1">
                    <a:lumMod val="65000"/>
                    <a:lumOff val="35000"/>
                  </a:schemeClr>
                </a:solidFill>
                <a:latin typeface="+mn-ea"/>
                <a:ea typeface="+mn-ea"/>
                <a:cs typeface="Meiryo UI" pitchFamily="50" charset="-128"/>
              </a:rPr>
              <a:t>営業日後とさせて頂いております。</a:t>
            </a:r>
          </a:p>
          <a:p>
            <a:pPr eaLnBrk="1" hangingPunct="1"/>
            <a:r>
              <a:rPr lang="ja-JP" altLang="en-US" sz="1000" dirty="0">
                <a:solidFill>
                  <a:schemeClr val="tx1">
                    <a:lumMod val="65000"/>
                    <a:lumOff val="35000"/>
                  </a:schemeClr>
                </a:solidFill>
                <a:latin typeface="+mn-ea"/>
                <a:ea typeface="+mn-ea"/>
                <a:cs typeface="Meiryo UI" pitchFamily="50" charset="-128"/>
              </a:rPr>
              <a:t>数字変動する場合がございますので、確定数字ではございません。）</a:t>
            </a:r>
          </a:p>
          <a:p>
            <a:pPr eaLnBrk="1" hangingPunct="1"/>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数値はネットワーク全体の合算数値であり、媒体別のレポートは納品出来ませんので、予めご了承ください。</a:t>
            </a:r>
          </a:p>
        </p:txBody>
      </p:sp>
      <p:sp>
        <p:nvSpPr>
          <p:cNvPr id="12" name="AutoShape 7"/>
          <p:cNvSpPr>
            <a:spLocks noChangeArrowheads="1"/>
          </p:cNvSpPr>
          <p:nvPr/>
        </p:nvSpPr>
        <p:spPr bwMode="auto">
          <a:xfrm rot="5400000">
            <a:off x="730250" y="785262"/>
            <a:ext cx="504825" cy="1171575"/>
          </a:xfrm>
          <a:prstGeom prst="homePlate">
            <a:avLst>
              <a:gd name="adj" fmla="val 25000"/>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a:solidFill>
                  <a:schemeClr val="tx1">
                    <a:lumMod val="65000"/>
                    <a:lumOff val="35000"/>
                  </a:schemeClr>
                </a:solidFill>
                <a:latin typeface="+mn-ea"/>
                <a:ea typeface="+mn-ea"/>
                <a:cs typeface="Meiryo UI" pitchFamily="50" charset="-128"/>
              </a:rPr>
              <a:t>掲載</a:t>
            </a:r>
            <a:r>
              <a:rPr lang="ja-JP" altLang="en-US" sz="1050" b="1" dirty="0" smtClean="0">
                <a:solidFill>
                  <a:schemeClr val="tx1">
                    <a:lumMod val="65000"/>
                    <a:lumOff val="35000"/>
                  </a:schemeClr>
                </a:solidFill>
                <a:latin typeface="+mn-ea"/>
                <a:ea typeface="+mn-ea"/>
                <a:cs typeface="Meiryo UI" pitchFamily="50" charset="-128"/>
              </a:rPr>
              <a:t>可否</a:t>
            </a:r>
            <a:endParaRPr lang="ja-JP" altLang="en-US" sz="1050" b="1" dirty="0">
              <a:solidFill>
                <a:schemeClr val="tx1">
                  <a:lumMod val="65000"/>
                  <a:lumOff val="35000"/>
                </a:schemeClr>
              </a:solidFill>
              <a:latin typeface="+mn-ea"/>
              <a:ea typeface="+mn-ea"/>
              <a:cs typeface="Meiryo UI" pitchFamily="50" charset="-128"/>
            </a:endParaRPr>
          </a:p>
        </p:txBody>
      </p:sp>
      <p:sp>
        <p:nvSpPr>
          <p:cNvPr id="13" name="AutoShape 11"/>
          <p:cNvSpPr>
            <a:spLocks noChangeArrowheads="1"/>
          </p:cNvSpPr>
          <p:nvPr/>
        </p:nvSpPr>
        <p:spPr bwMode="auto">
          <a:xfrm rot="5400000">
            <a:off x="725487" y="1369462"/>
            <a:ext cx="512763" cy="1169988"/>
          </a:xfrm>
          <a:prstGeom prst="homePlate">
            <a:avLst>
              <a:gd name="adj" fmla="val 25000"/>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smtClean="0">
                <a:solidFill>
                  <a:schemeClr val="tx1">
                    <a:lumMod val="65000"/>
                    <a:lumOff val="35000"/>
                  </a:schemeClr>
                </a:solidFill>
                <a:latin typeface="+mn-ea"/>
                <a:ea typeface="+mn-ea"/>
                <a:cs typeface="Meiryo UI" pitchFamily="50" charset="-128"/>
              </a:rPr>
              <a:t>お申込</a:t>
            </a:r>
            <a:endParaRPr lang="ja-JP" altLang="en-US" sz="1050" b="1" dirty="0">
              <a:solidFill>
                <a:schemeClr val="tx1">
                  <a:lumMod val="65000"/>
                  <a:lumOff val="35000"/>
                </a:schemeClr>
              </a:solidFill>
              <a:latin typeface="+mn-ea"/>
              <a:ea typeface="+mn-ea"/>
              <a:cs typeface="Meiryo UI" pitchFamily="50" charset="-128"/>
            </a:endParaRPr>
          </a:p>
        </p:txBody>
      </p:sp>
      <p:sp>
        <p:nvSpPr>
          <p:cNvPr id="14" name="AutoShape 11"/>
          <p:cNvSpPr>
            <a:spLocks noChangeArrowheads="1"/>
          </p:cNvSpPr>
          <p:nvPr/>
        </p:nvSpPr>
        <p:spPr bwMode="auto">
          <a:xfrm rot="5400000">
            <a:off x="723900" y="1958424"/>
            <a:ext cx="503238" cy="1182688"/>
          </a:xfrm>
          <a:prstGeom prst="homePlate">
            <a:avLst>
              <a:gd name="adj" fmla="val 25000"/>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smtClean="0">
                <a:solidFill>
                  <a:schemeClr val="tx1">
                    <a:lumMod val="65000"/>
                    <a:lumOff val="35000"/>
                  </a:schemeClr>
                </a:solidFill>
                <a:latin typeface="+mn-ea"/>
                <a:ea typeface="+mn-ea"/>
                <a:cs typeface="Meiryo UI" pitchFamily="50" charset="-128"/>
              </a:rPr>
              <a:t>ご入稿</a:t>
            </a:r>
            <a:endParaRPr lang="ja-JP" altLang="en-US" sz="1050" b="1" dirty="0">
              <a:solidFill>
                <a:schemeClr val="tx1">
                  <a:lumMod val="65000"/>
                  <a:lumOff val="35000"/>
                </a:schemeClr>
              </a:solidFill>
              <a:latin typeface="+mn-ea"/>
              <a:ea typeface="+mn-ea"/>
              <a:cs typeface="Meiryo UI" pitchFamily="50" charset="-128"/>
            </a:endParaRPr>
          </a:p>
        </p:txBody>
      </p:sp>
      <p:sp>
        <p:nvSpPr>
          <p:cNvPr id="15" name="AutoShape 11"/>
          <p:cNvSpPr>
            <a:spLocks noChangeArrowheads="1"/>
          </p:cNvSpPr>
          <p:nvPr/>
        </p:nvSpPr>
        <p:spPr bwMode="auto">
          <a:xfrm rot="5400000">
            <a:off x="401637" y="2852187"/>
            <a:ext cx="1147763" cy="1182688"/>
          </a:xfrm>
          <a:prstGeom prst="homePlate">
            <a:avLst>
              <a:gd name="adj" fmla="val 24977"/>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a:solidFill>
                  <a:schemeClr val="tx1">
                    <a:lumMod val="65000"/>
                    <a:lumOff val="35000"/>
                  </a:schemeClr>
                </a:solidFill>
                <a:latin typeface="+mn-ea"/>
                <a:ea typeface="+mn-ea"/>
                <a:cs typeface="Meiryo UI" pitchFamily="50" charset="-128"/>
              </a:rPr>
              <a:t>掲載</a:t>
            </a:r>
            <a:r>
              <a:rPr lang="ja-JP" altLang="en-US" sz="1050" b="1" dirty="0" smtClean="0">
                <a:solidFill>
                  <a:schemeClr val="tx1">
                    <a:lumMod val="65000"/>
                    <a:lumOff val="35000"/>
                  </a:schemeClr>
                </a:solidFill>
                <a:latin typeface="+mn-ea"/>
                <a:ea typeface="+mn-ea"/>
                <a:cs typeface="Meiryo UI" pitchFamily="50" charset="-128"/>
              </a:rPr>
              <a:t>開始</a:t>
            </a:r>
            <a:endParaRPr lang="ja-JP" altLang="en-US" sz="1050" b="1" dirty="0">
              <a:solidFill>
                <a:schemeClr val="tx1">
                  <a:lumMod val="65000"/>
                  <a:lumOff val="35000"/>
                </a:schemeClr>
              </a:solidFill>
              <a:latin typeface="+mn-ea"/>
              <a:ea typeface="+mn-ea"/>
              <a:cs typeface="Meiryo UI" pitchFamily="50" charset="-128"/>
            </a:endParaRPr>
          </a:p>
        </p:txBody>
      </p:sp>
      <p:sp>
        <p:nvSpPr>
          <p:cNvPr id="16" name="AutoShape 11"/>
          <p:cNvSpPr>
            <a:spLocks noChangeArrowheads="1"/>
          </p:cNvSpPr>
          <p:nvPr/>
        </p:nvSpPr>
        <p:spPr bwMode="auto">
          <a:xfrm rot="5400000">
            <a:off x="723900" y="3738012"/>
            <a:ext cx="503237" cy="1182688"/>
          </a:xfrm>
          <a:prstGeom prst="homePlate">
            <a:avLst>
              <a:gd name="adj" fmla="val 25000"/>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a:solidFill>
                  <a:schemeClr val="tx1">
                    <a:lumMod val="65000"/>
                    <a:lumOff val="35000"/>
                  </a:schemeClr>
                </a:solidFill>
                <a:latin typeface="+mn-ea"/>
                <a:ea typeface="+mn-ea"/>
                <a:cs typeface="Meiryo UI" pitchFamily="50" charset="-128"/>
              </a:rPr>
              <a:t>掲載</a:t>
            </a:r>
            <a:r>
              <a:rPr lang="ja-JP" altLang="en-US" sz="1050" b="1" dirty="0" smtClean="0">
                <a:solidFill>
                  <a:schemeClr val="tx1">
                    <a:lumMod val="65000"/>
                    <a:lumOff val="35000"/>
                  </a:schemeClr>
                </a:solidFill>
                <a:latin typeface="+mn-ea"/>
                <a:ea typeface="+mn-ea"/>
                <a:cs typeface="Meiryo UI" pitchFamily="50" charset="-128"/>
              </a:rPr>
              <a:t>終了</a:t>
            </a:r>
            <a:endParaRPr lang="ja-JP" altLang="en-US" sz="1050" b="1" dirty="0">
              <a:solidFill>
                <a:schemeClr val="tx1">
                  <a:lumMod val="65000"/>
                  <a:lumOff val="35000"/>
                </a:schemeClr>
              </a:solidFill>
              <a:latin typeface="+mn-ea"/>
              <a:ea typeface="+mn-ea"/>
              <a:cs typeface="Meiryo UI" pitchFamily="50" charset="-128"/>
            </a:endParaRPr>
          </a:p>
        </p:txBody>
      </p:sp>
      <p:sp>
        <p:nvSpPr>
          <p:cNvPr id="17" name="AutoShape 11"/>
          <p:cNvSpPr>
            <a:spLocks noChangeArrowheads="1"/>
          </p:cNvSpPr>
          <p:nvPr/>
        </p:nvSpPr>
        <p:spPr bwMode="auto">
          <a:xfrm rot="5400000">
            <a:off x="387350" y="4657174"/>
            <a:ext cx="1176338" cy="1182688"/>
          </a:xfrm>
          <a:prstGeom prst="homePlate">
            <a:avLst>
              <a:gd name="adj" fmla="val 0"/>
            </a:avLst>
          </a:prstGeom>
          <a:solidFill>
            <a:srgbClr val="4EB691">
              <a:alpha val="50000"/>
            </a:srgbClr>
          </a:solidFill>
          <a:ln w="9525">
            <a:solidFill>
              <a:srgbClr val="4EB691"/>
            </a:solidFill>
            <a:miter lim="800000"/>
            <a:headEnd/>
            <a:tailEnd/>
          </a:ln>
          <a:effectLst/>
          <a:extLst/>
        </p:spPr>
        <p:txBody>
          <a:bodyPr rot="10800000" vert="eaVert" wrap="none" anchor="ctr" anchorCtr="1"/>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lnSpc>
                <a:spcPct val="70000"/>
              </a:lnSpc>
            </a:pPr>
            <a:r>
              <a:rPr lang="ja-JP" altLang="en-US" sz="1050" b="1" dirty="0" smtClean="0">
                <a:solidFill>
                  <a:schemeClr val="tx1">
                    <a:lumMod val="65000"/>
                    <a:lumOff val="35000"/>
                  </a:schemeClr>
                </a:solidFill>
                <a:latin typeface="+mn-ea"/>
                <a:ea typeface="+mn-ea"/>
                <a:cs typeface="Meiryo UI" pitchFamily="50" charset="-128"/>
              </a:rPr>
              <a:t>掲載報告書</a:t>
            </a:r>
            <a:endParaRPr lang="en-US" altLang="ja-JP" sz="1050" b="1" dirty="0" smtClean="0">
              <a:solidFill>
                <a:schemeClr val="tx1">
                  <a:lumMod val="65000"/>
                  <a:lumOff val="35000"/>
                </a:schemeClr>
              </a:solidFill>
              <a:latin typeface="+mn-ea"/>
              <a:ea typeface="+mn-ea"/>
              <a:cs typeface="Meiryo UI" pitchFamily="50" charset="-128"/>
            </a:endParaRPr>
          </a:p>
          <a:p>
            <a:pPr algn="ctr" eaLnBrk="1" hangingPunct="1">
              <a:lnSpc>
                <a:spcPct val="70000"/>
              </a:lnSpc>
            </a:pPr>
            <a:r>
              <a:rPr lang="ja-JP" altLang="en-US" sz="1050" b="1" dirty="0" smtClean="0">
                <a:solidFill>
                  <a:schemeClr val="tx1">
                    <a:lumMod val="65000"/>
                    <a:lumOff val="35000"/>
                  </a:schemeClr>
                </a:solidFill>
                <a:latin typeface="+mn-ea"/>
                <a:ea typeface="+mn-ea"/>
                <a:cs typeface="Meiryo UI" pitchFamily="50" charset="-128"/>
              </a:rPr>
              <a:t>（レポート）</a:t>
            </a:r>
            <a:endParaRPr lang="ja-JP" altLang="en-US" sz="1050" b="1" dirty="0">
              <a:solidFill>
                <a:schemeClr val="tx1">
                  <a:lumMod val="65000"/>
                  <a:lumOff val="35000"/>
                </a:schemeClr>
              </a:solidFill>
              <a:latin typeface="+mn-ea"/>
              <a:ea typeface="+mn-ea"/>
              <a:cs typeface="Meiryo UI" pitchFamily="50" charset="-128"/>
            </a:endParaRPr>
          </a:p>
        </p:txBody>
      </p:sp>
      <p:sp>
        <p:nvSpPr>
          <p:cNvPr id="27" name="AutoShape 23"/>
          <p:cNvSpPr>
            <a:spLocks noChangeArrowheads="1"/>
          </p:cNvSpPr>
          <p:nvPr/>
        </p:nvSpPr>
        <p:spPr bwMode="auto">
          <a:xfrm>
            <a:off x="1671637" y="4099962"/>
            <a:ext cx="7937501" cy="509587"/>
          </a:xfrm>
          <a:prstGeom prst="roundRect">
            <a:avLst>
              <a:gd name="adj" fmla="val 9190"/>
            </a:avLst>
          </a:prstGeom>
          <a:solidFill>
            <a:schemeClr val="bg1"/>
          </a:solidFill>
          <a:ln w="12700" cmpd="sng">
            <a:solidFill>
              <a:schemeClr val="tx1">
                <a:lumMod val="50000"/>
                <a:lumOff val="50000"/>
              </a:schemeClr>
            </a:solidFill>
            <a:prstDash val="sysDot"/>
          </a:ln>
          <a:effectLs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a:solidFill>
                  <a:schemeClr val="tx1">
                    <a:lumMod val="65000"/>
                    <a:lumOff val="35000"/>
                  </a:schemeClr>
                </a:solidFill>
                <a:latin typeface="+mn-ea"/>
                <a:ea typeface="+mn-ea"/>
                <a:cs typeface="Meiryo UI" pitchFamily="50" charset="-128"/>
              </a:rPr>
              <a:t>予算達成にて配信終了のご報告をいたします。</a:t>
            </a:r>
          </a:p>
        </p:txBody>
      </p:sp>
      <p:sp>
        <p:nvSpPr>
          <p:cNvPr id="28" name="AutoShape 23"/>
          <p:cNvSpPr>
            <a:spLocks noChangeArrowheads="1"/>
          </p:cNvSpPr>
          <p:nvPr/>
        </p:nvSpPr>
        <p:spPr bwMode="auto">
          <a:xfrm>
            <a:off x="1659890" y="2874412"/>
            <a:ext cx="7949248" cy="1152525"/>
          </a:xfrm>
          <a:prstGeom prst="roundRect">
            <a:avLst>
              <a:gd name="adj" fmla="val 5427"/>
            </a:avLst>
          </a:prstGeom>
          <a:solidFill>
            <a:schemeClr val="bg1"/>
          </a:solidFill>
          <a:ln w="12700" cmpd="sng">
            <a:solidFill>
              <a:schemeClr val="tx1">
                <a:lumMod val="50000"/>
                <a:lumOff val="50000"/>
              </a:schemeClr>
            </a:solidFill>
            <a:prstDash val="sysDot"/>
          </a:ln>
          <a:effectLst/>
          <a:extLst/>
        </p:spPr>
        <p:txBody>
          <a:bodyPr wrap="square" anchor="ctr">
            <a:no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掲載開始のご報告をいたします。</a:t>
            </a:r>
            <a:endParaRPr lang="en-US" altLang="ja-JP" sz="1000" dirty="0">
              <a:solidFill>
                <a:schemeClr val="tx1">
                  <a:lumMod val="65000"/>
                  <a:lumOff val="35000"/>
                </a:schemeClr>
              </a:solidFill>
              <a:latin typeface="+mn-ea"/>
              <a:ea typeface="+mn-ea"/>
              <a:cs typeface="Meiryo UI" pitchFamily="50" charset="-128"/>
            </a:endParaRPr>
          </a:p>
          <a:p>
            <a:pPr marL="171450" indent="-171450" eaLnBrk="1" hangingPunct="1">
              <a:buFont typeface="Arial" panose="020B0604020202020204" pitchFamily="34" charset="0"/>
              <a:buChar char="•"/>
            </a:pPr>
            <a:r>
              <a:rPr lang="ja-JP" altLang="en-US" sz="1000" dirty="0" smtClean="0">
                <a:solidFill>
                  <a:schemeClr val="tx1">
                    <a:lumMod val="65000"/>
                    <a:lumOff val="35000"/>
                  </a:schemeClr>
                </a:solidFill>
                <a:latin typeface="+mn-ea"/>
                <a:ea typeface="+mn-ea"/>
                <a:cs typeface="Meiryo UI" pitchFamily="50" charset="-128"/>
              </a:rPr>
              <a:t>掲載</a:t>
            </a:r>
            <a:r>
              <a:rPr lang="ja-JP" altLang="en-US" sz="1000" dirty="0">
                <a:solidFill>
                  <a:schemeClr val="tx1">
                    <a:lumMod val="65000"/>
                    <a:lumOff val="35000"/>
                  </a:schemeClr>
                </a:solidFill>
                <a:latin typeface="+mn-ea"/>
                <a:ea typeface="+mn-ea"/>
                <a:cs typeface="Meiryo UI" pitchFamily="50" charset="-128"/>
              </a:rPr>
              <a:t>開始報告について、配信されているサイト</a:t>
            </a:r>
            <a:r>
              <a:rPr lang="en-US" altLang="ja-JP" sz="1000" dirty="0">
                <a:solidFill>
                  <a:schemeClr val="tx1">
                    <a:lumMod val="65000"/>
                    <a:lumOff val="35000"/>
                  </a:schemeClr>
                </a:solidFill>
                <a:latin typeface="+mn-ea"/>
                <a:ea typeface="+mn-ea"/>
                <a:cs typeface="Meiryo UI" pitchFamily="50" charset="-128"/>
              </a:rPr>
              <a:t>URL</a:t>
            </a:r>
            <a:r>
              <a:rPr lang="ja-JP" altLang="en-US" sz="1000" dirty="0" err="1">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掲載画面キャプチャについては報告致しませんので、予めご了承ください。</a:t>
            </a:r>
            <a:endParaRPr lang="en-US" altLang="ja-JP" sz="1000" dirty="0">
              <a:solidFill>
                <a:schemeClr val="tx1">
                  <a:lumMod val="65000"/>
                  <a:lumOff val="35000"/>
                </a:schemeClr>
              </a:solidFill>
              <a:latin typeface="+mn-ea"/>
              <a:ea typeface="+mn-ea"/>
              <a:cs typeface="Meiryo UI" pitchFamily="50" charset="-128"/>
            </a:endParaRPr>
          </a:p>
          <a:p>
            <a:pPr marL="171450" indent="-171450" eaLnBrk="1" hangingPunct="1">
              <a:buFont typeface="Arial" panose="020B0604020202020204" pitchFamily="34" charset="0"/>
              <a:buChar char="•"/>
            </a:pPr>
            <a:r>
              <a:rPr lang="ja-JP" altLang="en-US" sz="1000" dirty="0" smtClean="0">
                <a:solidFill>
                  <a:schemeClr val="tx1">
                    <a:lumMod val="65000"/>
                    <a:lumOff val="35000"/>
                  </a:schemeClr>
                </a:solidFill>
                <a:latin typeface="+mn-ea"/>
                <a:ea typeface="+mn-ea"/>
                <a:cs typeface="Meiryo UI" pitchFamily="50" charset="-128"/>
              </a:rPr>
              <a:t>掲載</a:t>
            </a:r>
            <a:r>
              <a:rPr lang="ja-JP" altLang="en-US" sz="1000" dirty="0">
                <a:solidFill>
                  <a:schemeClr val="tx1">
                    <a:lumMod val="65000"/>
                    <a:lumOff val="35000"/>
                  </a:schemeClr>
                </a:solidFill>
                <a:latin typeface="+mn-ea"/>
                <a:ea typeface="+mn-ea"/>
                <a:cs typeface="Meiryo UI" pitchFamily="50" charset="-128"/>
              </a:rPr>
              <a:t>開始後の掲載運用については、弊社にて行います</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marL="171450" indent="-171450" eaLnBrk="1" hangingPunct="1">
              <a:buFont typeface="Arial" panose="020B0604020202020204" pitchFamily="34" charset="0"/>
              <a:buChar char="•"/>
            </a:pPr>
            <a:r>
              <a:rPr lang="ja-JP" altLang="en-US" sz="1000" dirty="0" smtClean="0">
                <a:solidFill>
                  <a:schemeClr val="tx1">
                    <a:lumMod val="65000"/>
                    <a:lumOff val="35000"/>
                  </a:schemeClr>
                </a:solidFill>
                <a:latin typeface="+mn-ea"/>
                <a:ea typeface="+mn-ea"/>
                <a:cs typeface="Meiryo UI" pitchFamily="50" charset="-128"/>
              </a:rPr>
              <a:t>配信</a:t>
            </a:r>
            <a:r>
              <a:rPr lang="ja-JP" altLang="en-US" sz="1000" dirty="0">
                <a:solidFill>
                  <a:schemeClr val="tx1">
                    <a:lumMod val="65000"/>
                    <a:lumOff val="35000"/>
                  </a:schemeClr>
                </a:solidFill>
                <a:latin typeface="+mn-ea"/>
                <a:ea typeface="+mn-ea"/>
                <a:cs typeface="Meiryo UI" pitchFamily="50" charset="-128"/>
              </a:rPr>
              <a:t>内容（デイリー予算上限、終了日、配信先指定、フリークエンシーなど）はご要望はお受けいたします</a:t>
            </a:r>
            <a:r>
              <a:rPr lang="ja-JP" altLang="en-US" sz="1000" dirty="0" smtClean="0">
                <a:solidFill>
                  <a:schemeClr val="tx1">
                    <a:lumMod val="65000"/>
                    <a:lumOff val="35000"/>
                  </a:schemeClr>
                </a:solidFill>
                <a:latin typeface="+mn-ea"/>
                <a:ea typeface="+mn-ea"/>
                <a:cs typeface="Meiryo UI" pitchFamily="50" charset="-128"/>
              </a:rPr>
              <a:t>が保障</a:t>
            </a:r>
            <a:r>
              <a:rPr lang="ja-JP" altLang="en-US" sz="1000" dirty="0">
                <a:solidFill>
                  <a:schemeClr val="tx1">
                    <a:lumMod val="65000"/>
                    <a:lumOff val="35000"/>
                  </a:schemeClr>
                </a:solidFill>
                <a:latin typeface="+mn-ea"/>
                <a:ea typeface="+mn-ea"/>
                <a:cs typeface="Meiryo UI" pitchFamily="50" charset="-128"/>
              </a:rPr>
              <a:t>はいたしません</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marL="171450" indent="-171450" eaLnBrk="1" hangingPunct="1">
              <a:buFont typeface="Arial" panose="020B0604020202020204" pitchFamily="34" charset="0"/>
              <a:buChar char="•"/>
            </a:pPr>
            <a:r>
              <a:rPr lang="ja-JP" altLang="en-US" sz="1000" dirty="0" smtClean="0">
                <a:solidFill>
                  <a:schemeClr val="tx1">
                    <a:lumMod val="65000"/>
                    <a:lumOff val="35000"/>
                  </a:schemeClr>
                </a:solidFill>
                <a:latin typeface="+mn-ea"/>
                <a:ea typeface="+mn-ea"/>
                <a:cs typeface="Meiryo UI" pitchFamily="50" charset="-128"/>
              </a:rPr>
              <a:t>時間</a:t>
            </a:r>
            <a:r>
              <a:rPr lang="ja-JP" altLang="en-US" sz="1000" dirty="0">
                <a:solidFill>
                  <a:schemeClr val="tx1">
                    <a:lumMod val="65000"/>
                    <a:lumOff val="35000"/>
                  </a:schemeClr>
                </a:solidFill>
                <a:latin typeface="+mn-ea"/>
                <a:ea typeface="+mn-ea"/>
                <a:cs typeface="Meiryo UI" pitchFamily="50" charset="-128"/>
              </a:rPr>
              <a:t>別・日別の均等</a:t>
            </a:r>
            <a:r>
              <a:rPr lang="en-US" altLang="ja-JP" sz="1000" dirty="0">
                <a:solidFill>
                  <a:schemeClr val="tx1">
                    <a:lumMod val="65000"/>
                    <a:lumOff val="35000"/>
                  </a:schemeClr>
                </a:solidFill>
                <a:latin typeface="+mn-ea"/>
                <a:ea typeface="+mn-ea"/>
                <a:cs typeface="Meiryo UI" pitchFamily="50" charset="-128"/>
              </a:rPr>
              <a:t>imp</a:t>
            </a:r>
            <a:r>
              <a:rPr lang="ja-JP" altLang="en-US" sz="1000" dirty="0">
                <a:solidFill>
                  <a:schemeClr val="tx1">
                    <a:lumMod val="65000"/>
                    <a:lumOff val="35000"/>
                  </a:schemeClr>
                </a:solidFill>
                <a:latin typeface="+mn-ea"/>
                <a:ea typeface="+mn-ea"/>
                <a:cs typeface="Meiryo UI" pitchFamily="50" charset="-128"/>
              </a:rPr>
              <a:t>配信は出来ない旨、予めご了承ください</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marL="171450" indent="-171450" eaLnBrk="1" hangingPunct="1">
              <a:buFont typeface="Arial" panose="020B0604020202020204" pitchFamily="34" charset="0"/>
              <a:buChar char="•"/>
            </a:pPr>
            <a:r>
              <a:rPr lang="ja-JP" altLang="en-US" sz="1000" dirty="0" smtClean="0">
                <a:solidFill>
                  <a:schemeClr val="tx1">
                    <a:lumMod val="65000"/>
                    <a:lumOff val="35000"/>
                  </a:schemeClr>
                </a:solidFill>
                <a:latin typeface="+mn-ea"/>
                <a:ea typeface="+mn-ea"/>
                <a:cs typeface="Meiryo UI" pitchFamily="50" charset="-128"/>
              </a:rPr>
              <a:t>お申込</a:t>
            </a:r>
            <a:r>
              <a:rPr lang="ja-JP" altLang="en-US" sz="1000" dirty="0">
                <a:solidFill>
                  <a:schemeClr val="tx1">
                    <a:lumMod val="65000"/>
                    <a:lumOff val="35000"/>
                  </a:schemeClr>
                </a:solidFill>
                <a:latin typeface="+mn-ea"/>
                <a:ea typeface="+mn-ea"/>
                <a:cs typeface="Meiryo UI" pitchFamily="50" charset="-128"/>
              </a:rPr>
              <a:t>頂いた掲載期間で</a:t>
            </a:r>
            <a:r>
              <a:rPr lang="en-US" altLang="ja-JP" sz="1000" dirty="0">
                <a:solidFill>
                  <a:schemeClr val="tx1">
                    <a:lumMod val="65000"/>
                    <a:lumOff val="35000"/>
                  </a:schemeClr>
                </a:solidFill>
                <a:latin typeface="+mn-ea"/>
                <a:ea typeface="+mn-ea"/>
                <a:cs typeface="Meiryo UI" pitchFamily="50" charset="-128"/>
              </a:rPr>
              <a:t>imp</a:t>
            </a:r>
            <a:r>
              <a:rPr lang="ja-JP" altLang="en-US" sz="1000" dirty="0">
                <a:solidFill>
                  <a:schemeClr val="tx1">
                    <a:lumMod val="65000"/>
                    <a:lumOff val="35000"/>
                  </a:schemeClr>
                </a:solidFill>
                <a:latin typeface="+mn-ea"/>
                <a:ea typeface="+mn-ea"/>
                <a:cs typeface="Meiryo UI" pitchFamily="50" charset="-128"/>
              </a:rPr>
              <a:t>配信できるように運用致しますが、掲載期間内で</a:t>
            </a:r>
            <a:r>
              <a:rPr lang="en-US" altLang="ja-JP" sz="1000" dirty="0">
                <a:solidFill>
                  <a:schemeClr val="tx1">
                    <a:lumMod val="65000"/>
                    <a:lumOff val="35000"/>
                  </a:schemeClr>
                </a:solidFill>
                <a:latin typeface="+mn-ea"/>
                <a:ea typeface="+mn-ea"/>
                <a:cs typeface="Meiryo UI" pitchFamily="50" charset="-128"/>
              </a:rPr>
              <a:t>imp</a:t>
            </a:r>
            <a:r>
              <a:rPr lang="ja-JP" altLang="en-US" sz="1000" dirty="0">
                <a:solidFill>
                  <a:schemeClr val="tx1">
                    <a:lumMod val="65000"/>
                    <a:lumOff val="35000"/>
                  </a:schemeClr>
                </a:solidFill>
                <a:latin typeface="+mn-ea"/>
                <a:ea typeface="+mn-ea"/>
                <a:cs typeface="Meiryo UI" pitchFamily="50" charset="-128"/>
              </a:rPr>
              <a:t>消化しない場合がある旨、予めご了承ください</a:t>
            </a:r>
            <a:r>
              <a:rPr lang="ja-JP" altLang="en-US" sz="1000" dirty="0" smtClean="0">
                <a:solidFill>
                  <a:schemeClr val="tx1">
                    <a:lumMod val="65000"/>
                    <a:lumOff val="35000"/>
                  </a:schemeClr>
                </a:solidFill>
                <a:latin typeface="+mn-ea"/>
                <a:ea typeface="+mn-ea"/>
                <a:cs typeface="Meiryo UI" pitchFamily="50" charset="-128"/>
              </a:rPr>
              <a:t>。</a:t>
            </a:r>
            <a:endParaRPr lang="en-US" altLang="ja-JP" sz="1000" dirty="0" smtClean="0">
              <a:solidFill>
                <a:schemeClr val="tx1">
                  <a:lumMod val="65000"/>
                  <a:lumOff val="35000"/>
                </a:schemeClr>
              </a:solidFill>
              <a:latin typeface="+mn-ea"/>
              <a:ea typeface="+mn-ea"/>
              <a:cs typeface="Meiryo UI" pitchFamily="50" charset="-128"/>
            </a:endParaRPr>
          </a:p>
          <a:p>
            <a:pPr marL="171450" indent="-171450" eaLnBrk="1" hangingPunct="1">
              <a:buFont typeface="メイリオ" panose="020B0604030504040204" pitchFamily="50" charset="-128"/>
              <a:buChar char="※"/>
            </a:pPr>
            <a:r>
              <a:rPr lang="ja-JP" altLang="en-US" sz="1000" dirty="0" smtClean="0">
                <a:solidFill>
                  <a:schemeClr val="tx1">
                    <a:lumMod val="65000"/>
                    <a:lumOff val="35000"/>
                  </a:schemeClr>
                </a:solidFill>
                <a:latin typeface="+mn-ea"/>
                <a:ea typeface="+mn-ea"/>
                <a:cs typeface="Meiryo UI" pitchFamily="50" charset="-128"/>
              </a:rPr>
              <a:t>掲載</a:t>
            </a:r>
            <a:r>
              <a:rPr lang="ja-JP" altLang="en-US" sz="1000" dirty="0">
                <a:solidFill>
                  <a:schemeClr val="tx1">
                    <a:lumMod val="65000"/>
                    <a:lumOff val="35000"/>
                  </a:schemeClr>
                </a:solidFill>
                <a:latin typeface="+mn-ea"/>
                <a:ea typeface="+mn-ea"/>
                <a:cs typeface="Meiryo UI" pitchFamily="50" charset="-128"/>
              </a:rPr>
              <a:t>開始後に動画・バナー・</a:t>
            </a:r>
            <a:r>
              <a:rPr lang="en-US" altLang="ja-JP" sz="1000" dirty="0">
                <a:solidFill>
                  <a:schemeClr val="tx1">
                    <a:lumMod val="65000"/>
                    <a:lumOff val="35000"/>
                  </a:schemeClr>
                </a:solidFill>
                <a:latin typeface="+mn-ea"/>
                <a:ea typeface="+mn-ea"/>
                <a:cs typeface="Meiryo UI" pitchFamily="50" charset="-128"/>
              </a:rPr>
              <a:t>LP</a:t>
            </a:r>
            <a:r>
              <a:rPr lang="ja-JP" altLang="en-US" sz="1000" dirty="0">
                <a:solidFill>
                  <a:schemeClr val="tx1">
                    <a:lumMod val="65000"/>
                    <a:lumOff val="35000"/>
                  </a:schemeClr>
                </a:solidFill>
                <a:latin typeface="+mn-ea"/>
                <a:ea typeface="+mn-ea"/>
                <a:cs typeface="Meiryo UI" pitchFamily="50" charset="-128"/>
              </a:rPr>
              <a:t>の変更をご依頼する場合はある旨、予めご了承ください。</a:t>
            </a:r>
          </a:p>
        </p:txBody>
      </p:sp>
      <p:sp>
        <p:nvSpPr>
          <p:cNvPr id="3" name="フッター プレースホルダー 2"/>
          <p:cNvSpPr>
            <a:spLocks noGrp="1"/>
          </p:cNvSpPr>
          <p:nvPr>
            <p:ph type="ftr" sz="quarter" idx="10"/>
          </p:nvPr>
        </p:nvSpPr>
        <p:spPr>
          <a:xfrm>
            <a:off x="6946900" y="6608851"/>
            <a:ext cx="2463800" cy="234113"/>
          </a:xfrm>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grpSp>
        <p:nvGrpSpPr>
          <p:cNvPr id="20" name="グループ化 19"/>
          <p:cNvGrpSpPr/>
          <p:nvPr/>
        </p:nvGrpSpPr>
        <p:grpSpPr>
          <a:xfrm>
            <a:off x="8945812" y="-57976"/>
            <a:ext cx="900000" cy="1072276"/>
            <a:chOff x="8945812" y="-57976"/>
            <a:chExt cx="900000" cy="1072276"/>
          </a:xfrm>
        </p:grpSpPr>
        <p:pic>
          <p:nvPicPr>
            <p:cNvPr id="21" name="図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945812" y="-57976"/>
              <a:ext cx="900000" cy="900000"/>
            </a:xfrm>
            <a:prstGeom prst="rect">
              <a:avLst/>
            </a:prstGeom>
          </p:spPr>
        </p:pic>
        <p:pic>
          <p:nvPicPr>
            <p:cNvPr id="22" name="図 2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Tree>
    <p:extLst>
      <p:ext uri="{BB962C8B-B14F-4D97-AF65-F5344CB8AC3E}">
        <p14:creationId xmlns:p14="http://schemas.microsoft.com/office/powerpoint/2010/main" val="4170774063"/>
      </p:ext>
    </p:extLst>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効果計測タグについて（</a:t>
            </a:r>
            <a:r>
              <a:rPr lang="en-US" altLang="ja-JP" dirty="0" smtClean="0"/>
              <a:t>CPM</a:t>
            </a:r>
            <a:r>
              <a:rPr lang="ja-JP" altLang="en-US" dirty="0" smtClean="0"/>
              <a:t>・</a:t>
            </a:r>
            <a:r>
              <a:rPr lang="en-US" altLang="ja-JP" dirty="0" smtClean="0"/>
              <a:t>CPC</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61</a:t>
            </a:fld>
            <a:endParaRPr lang="ja-JP" altLang="en-US" dirty="0"/>
          </a:p>
        </p:txBody>
      </p:sp>
      <p:sp>
        <p:nvSpPr>
          <p:cNvPr id="3" name="コンテンツ プレースホルダー 2"/>
          <p:cNvSpPr>
            <a:spLocks noGrp="1"/>
          </p:cNvSpPr>
          <p:nvPr>
            <p:ph sz="quarter" idx="27"/>
          </p:nvPr>
        </p:nvSpPr>
        <p:spPr>
          <a:xfrm>
            <a:off x="276226" y="1154953"/>
            <a:ext cx="9332912" cy="5264897"/>
          </a:xfrm>
        </p:spPr>
        <p:txBody>
          <a:bodyPr/>
          <a:lstStyle/>
          <a:p>
            <a:pPr marL="0" marR="0" indent="0" algn="l" defTabSz="457200" rtl="0" eaLnBrk="1" fontAlgn="auto" latinLnBrk="0" hangingPunct="1">
              <a:lnSpc>
                <a:spcPct val="100000"/>
              </a:lnSpc>
              <a:spcBef>
                <a:spcPct val="20000"/>
              </a:spcBef>
              <a:spcAft>
                <a:spcPts val="0"/>
              </a:spcAft>
              <a:buClrTx/>
              <a:buSzTx/>
              <a:buFontTx/>
              <a:buNone/>
              <a:tabLst/>
              <a:defRPr/>
            </a:pPr>
            <a:r>
              <a:rPr kumimoji="1" lang="ja-JP" altLang="ja-JP" sz="1100" b="0" kern="1200" dirty="0" smtClean="0">
                <a:solidFill>
                  <a:schemeClr val="tx1">
                    <a:lumMod val="65000"/>
                    <a:lumOff val="35000"/>
                  </a:schemeClr>
                </a:solidFill>
                <a:effectLst/>
                <a:latin typeface="+mn-ea"/>
                <a:ea typeface="+mn-ea"/>
                <a:cs typeface="メイリオ"/>
              </a:rPr>
              <a:t>効果測定（コンバージョン）タグの設置は任意になります。配信最適化には欠かせない機能となりますので、設置をお勧めいたします。</a:t>
            </a:r>
            <a:endParaRPr kumimoji="1" lang="en-US" altLang="ja-JP" sz="1100" b="0" kern="1200" dirty="0" smtClean="0">
              <a:solidFill>
                <a:schemeClr val="tx1">
                  <a:lumMod val="65000"/>
                  <a:lumOff val="35000"/>
                </a:schemeClr>
              </a:solidFill>
              <a:effectLst/>
              <a:latin typeface="+mn-ea"/>
              <a:ea typeface="+mn-ea"/>
              <a:cs typeface="メイリオ"/>
            </a:endParaRPr>
          </a:p>
          <a:p>
            <a:pPr marL="0" marR="0" indent="0" algn="l" defTabSz="457200" rtl="0" eaLnBrk="1" fontAlgn="auto" latinLnBrk="0" hangingPunct="1">
              <a:lnSpc>
                <a:spcPct val="100000"/>
              </a:lnSpc>
              <a:spcBef>
                <a:spcPct val="20000"/>
              </a:spcBef>
              <a:spcAft>
                <a:spcPts val="0"/>
              </a:spcAft>
              <a:buClrTx/>
              <a:buSzTx/>
              <a:buFontTx/>
              <a:buNone/>
              <a:tabLst/>
              <a:defRPr/>
            </a:pPr>
            <a:r>
              <a:rPr kumimoji="1" lang="en-US" altLang="ja-JP" sz="1100" b="0" kern="1200" dirty="0" smtClean="0">
                <a:solidFill>
                  <a:schemeClr val="tx1">
                    <a:lumMod val="65000"/>
                    <a:lumOff val="35000"/>
                  </a:schemeClr>
                </a:solidFill>
                <a:effectLst/>
                <a:latin typeface="+mn-ea"/>
                <a:ea typeface="+mn-ea"/>
                <a:cs typeface="メイリオ"/>
              </a:rPr>
              <a:t>※</a:t>
            </a:r>
            <a:r>
              <a:rPr kumimoji="1" lang="ja-JP" altLang="ja-JP" sz="1100" b="0" kern="1200" dirty="0" smtClean="0">
                <a:solidFill>
                  <a:schemeClr val="tx1">
                    <a:lumMod val="65000"/>
                    <a:lumOff val="35000"/>
                  </a:schemeClr>
                </a:solidFill>
                <a:effectLst/>
                <a:latin typeface="+mn-ea"/>
                <a:ea typeface="+mn-ea"/>
                <a:cs typeface="メイリオ"/>
              </a:rPr>
              <a:t>効果を保障するものではなく、最適化運用の目安として利用いたします。</a:t>
            </a:r>
          </a:p>
          <a:p>
            <a:pPr marL="171450" marR="0" indent="-171450" algn="l" defTabSz="457200" rtl="0" eaLnBrk="1" fontAlgn="auto" latinLnBrk="0" hangingPunct="1">
              <a:lnSpc>
                <a:spcPct val="100000"/>
              </a:lnSpc>
              <a:spcBef>
                <a:spcPct val="20000"/>
              </a:spcBef>
              <a:spcAft>
                <a:spcPts val="0"/>
              </a:spcAft>
              <a:buClrTx/>
              <a:buSzTx/>
              <a:buFont typeface="Wingdings" panose="05000000000000000000" pitchFamily="2" charset="2"/>
              <a:buChar char="n"/>
              <a:tabLst/>
              <a:defRPr/>
            </a:pPr>
            <a:endParaRPr lang="en-US" altLang="ja-JP" sz="1000" b="0" dirty="0" smtClean="0">
              <a:solidFill>
                <a:schemeClr val="tx1">
                  <a:lumMod val="65000"/>
                  <a:lumOff val="35000"/>
                </a:schemeClr>
              </a:solidFill>
              <a:latin typeface="+mn-ea"/>
              <a:ea typeface="+mn-ea"/>
            </a:endParaRPr>
          </a:p>
          <a:p>
            <a:pPr marL="171450"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タグの種類</a:t>
            </a:r>
          </a:p>
          <a:p>
            <a:pPr marL="628650" lvl="1" indent="-171450">
              <a:buFont typeface="Wingdings" panose="05000000000000000000" pitchFamily="2" charset="2"/>
              <a:buChar char="l"/>
            </a:pPr>
            <a:r>
              <a:rPr lang="ja-JP" altLang="en-US" sz="1000" b="0" dirty="0" smtClean="0">
                <a:solidFill>
                  <a:schemeClr val="tx1">
                    <a:lumMod val="65000"/>
                    <a:lumOff val="35000"/>
                  </a:schemeClr>
                </a:solidFill>
                <a:latin typeface="+mn-ea"/>
                <a:ea typeface="+mn-ea"/>
              </a:rPr>
              <a:t>ネットワークオーディエンスサービスメニュー</a:t>
            </a:r>
          </a:p>
          <a:p>
            <a:pPr lvl="2">
              <a:buFont typeface="Arial" panose="020B0604020202020204" pitchFamily="34" charset="0"/>
              <a:buChar char="•"/>
            </a:pPr>
            <a:r>
              <a:rPr lang="en-US" altLang="ja-JP" sz="1000" b="0" dirty="0" smtClean="0">
                <a:solidFill>
                  <a:schemeClr val="tx1">
                    <a:lumMod val="65000"/>
                    <a:lumOff val="35000"/>
                  </a:schemeClr>
                </a:solidFill>
                <a:latin typeface="+mn-ea"/>
                <a:ea typeface="+mn-ea"/>
              </a:rPr>
              <a:t>JavaScript</a:t>
            </a:r>
            <a:r>
              <a:rPr lang="ja-JP" altLang="en-US" sz="1000" b="0" dirty="0" smtClean="0">
                <a:solidFill>
                  <a:schemeClr val="tx1">
                    <a:lumMod val="65000"/>
                    <a:lumOff val="35000"/>
                  </a:schemeClr>
                </a:solidFill>
                <a:latin typeface="+mn-ea"/>
                <a:ea typeface="+mn-ea"/>
              </a:rPr>
              <a:t>タグと</a:t>
            </a:r>
            <a:r>
              <a:rPr lang="en-US" altLang="ja-JP" sz="1000" b="0" dirty="0" err="1" smtClean="0">
                <a:solidFill>
                  <a:schemeClr val="tx1">
                    <a:lumMod val="65000"/>
                    <a:lumOff val="35000"/>
                  </a:schemeClr>
                </a:solidFill>
                <a:latin typeface="+mn-ea"/>
                <a:ea typeface="+mn-ea"/>
              </a:rPr>
              <a:t>img</a:t>
            </a:r>
            <a:r>
              <a:rPr lang="ja-JP" altLang="en-US" sz="1000" b="0" dirty="0" smtClean="0">
                <a:solidFill>
                  <a:schemeClr val="tx1">
                    <a:lumMod val="65000"/>
                    <a:lumOff val="35000"/>
                  </a:schemeClr>
                </a:solidFill>
                <a:latin typeface="+mn-ea"/>
                <a:ea typeface="+mn-ea"/>
              </a:rPr>
              <a:t>タグの</a:t>
            </a:r>
            <a:r>
              <a:rPr lang="en-US" altLang="ja-JP" sz="1000" b="0" dirty="0" smtClean="0">
                <a:solidFill>
                  <a:schemeClr val="tx1">
                    <a:lumMod val="65000"/>
                    <a:lumOff val="35000"/>
                  </a:schemeClr>
                </a:solidFill>
                <a:latin typeface="+mn-ea"/>
                <a:ea typeface="+mn-ea"/>
              </a:rPr>
              <a:t>2</a:t>
            </a:r>
            <a:r>
              <a:rPr lang="ja-JP" altLang="en-US" sz="1000" b="0" dirty="0" smtClean="0">
                <a:solidFill>
                  <a:schemeClr val="tx1">
                    <a:lumMod val="65000"/>
                    <a:lumOff val="35000"/>
                  </a:schemeClr>
                </a:solidFill>
                <a:latin typeface="+mn-ea"/>
                <a:ea typeface="+mn-ea"/>
              </a:rPr>
              <a:t>種類をご用意しておりますので、ご指定してご依頼ください。</a:t>
            </a:r>
          </a:p>
          <a:p>
            <a:pPr lvl="2">
              <a:buFont typeface="Arial" panose="020B0604020202020204" pitchFamily="34" charset="0"/>
              <a:buChar char="•"/>
            </a:pPr>
            <a:r>
              <a:rPr lang="en-US" altLang="ja-JP" sz="1000" b="0" dirty="0" err="1" smtClean="0">
                <a:solidFill>
                  <a:schemeClr val="tx1">
                    <a:lumMod val="65000"/>
                    <a:lumOff val="35000"/>
                  </a:schemeClr>
                </a:solidFill>
                <a:latin typeface="+mn-ea"/>
                <a:ea typeface="+mn-ea"/>
              </a:rPr>
              <a:t>img</a:t>
            </a:r>
            <a:r>
              <a:rPr lang="ja-JP" altLang="en-US" sz="1000" b="0" dirty="0" smtClean="0">
                <a:solidFill>
                  <a:schemeClr val="tx1">
                    <a:lumMod val="65000"/>
                    <a:lumOff val="35000"/>
                  </a:schemeClr>
                </a:solidFill>
                <a:latin typeface="+mn-ea"/>
                <a:ea typeface="+mn-ea"/>
              </a:rPr>
              <a:t>タグに関しては</a:t>
            </a:r>
            <a:r>
              <a:rPr lang="en-US" altLang="ja-JP" sz="1000" b="0" dirty="0" smtClean="0">
                <a:solidFill>
                  <a:schemeClr val="tx1">
                    <a:lumMod val="65000"/>
                    <a:lumOff val="35000"/>
                  </a:schemeClr>
                </a:solidFill>
                <a:latin typeface="+mn-ea"/>
                <a:ea typeface="+mn-ea"/>
              </a:rPr>
              <a:t>HTT</a:t>
            </a:r>
            <a:r>
              <a:rPr lang="ja-JP" altLang="en-US" sz="1000" b="0" dirty="0" smtClean="0">
                <a:solidFill>
                  <a:schemeClr val="tx1">
                    <a:lumMod val="65000"/>
                    <a:lumOff val="35000"/>
                  </a:schemeClr>
                </a:solidFill>
                <a:latin typeface="+mn-ea"/>
                <a:ea typeface="+mn-ea"/>
              </a:rPr>
              <a:t>Ｐページ用と</a:t>
            </a:r>
            <a:r>
              <a:rPr lang="en-US" altLang="ja-JP" sz="1000" b="0" dirty="0" smtClean="0">
                <a:solidFill>
                  <a:schemeClr val="tx1">
                    <a:lumMod val="65000"/>
                    <a:lumOff val="35000"/>
                  </a:schemeClr>
                </a:solidFill>
                <a:latin typeface="+mn-ea"/>
                <a:ea typeface="+mn-ea"/>
              </a:rPr>
              <a:t>HTTPS</a:t>
            </a:r>
            <a:r>
              <a:rPr lang="ja-JP" altLang="en-US" sz="1000" b="0" dirty="0" smtClean="0">
                <a:solidFill>
                  <a:schemeClr val="tx1">
                    <a:lumMod val="65000"/>
                    <a:lumOff val="35000"/>
                  </a:schemeClr>
                </a:solidFill>
                <a:latin typeface="+mn-ea"/>
                <a:ea typeface="+mn-ea"/>
              </a:rPr>
              <a:t>ページ用がございます。</a:t>
            </a:r>
          </a:p>
          <a:p>
            <a:pPr marL="628650" lvl="1" indent="-171450">
              <a:buFont typeface="Wingdings" panose="05000000000000000000" pitchFamily="2" charset="2"/>
              <a:buChar char="l"/>
            </a:pPr>
            <a:r>
              <a:rPr lang="ja-JP" altLang="en-US" sz="1000" dirty="0" smtClean="0">
                <a:solidFill>
                  <a:schemeClr val="tx1">
                    <a:lumMod val="65000"/>
                    <a:lumOff val="35000"/>
                  </a:schemeClr>
                </a:solidFill>
                <a:latin typeface="+mn-ea"/>
                <a:ea typeface="+mn-ea"/>
              </a:rPr>
              <a:t>オーディエンス動画広告サービスメニュー</a:t>
            </a:r>
          </a:p>
          <a:p>
            <a:pPr lvl="2"/>
            <a:r>
              <a:rPr lang="en-US" altLang="ja-JP" sz="1000" b="0" dirty="0" smtClean="0">
                <a:solidFill>
                  <a:schemeClr val="tx1">
                    <a:lumMod val="65000"/>
                    <a:lumOff val="35000"/>
                  </a:schemeClr>
                </a:solidFill>
                <a:latin typeface="+mn-ea"/>
                <a:ea typeface="+mn-ea"/>
              </a:rPr>
              <a:t>JavaScript</a:t>
            </a:r>
            <a:r>
              <a:rPr lang="ja-JP" altLang="en-US" sz="1000" b="0" dirty="0" smtClean="0">
                <a:solidFill>
                  <a:schemeClr val="tx1">
                    <a:lumMod val="65000"/>
                    <a:lumOff val="35000"/>
                  </a:schemeClr>
                </a:solidFill>
                <a:latin typeface="+mn-ea"/>
                <a:ea typeface="+mn-ea"/>
              </a:rPr>
              <a:t>タグをご用意しております。</a:t>
            </a:r>
          </a:p>
          <a:p>
            <a:endParaRPr lang="ja-JP" altLang="en-US" sz="1000" b="0" dirty="0" smtClean="0">
              <a:solidFill>
                <a:schemeClr val="tx1">
                  <a:lumMod val="65000"/>
                  <a:lumOff val="35000"/>
                </a:schemeClr>
              </a:solidFill>
              <a:latin typeface="+mn-ea"/>
              <a:ea typeface="+mn-ea"/>
            </a:endParaRPr>
          </a:p>
          <a:p>
            <a:pPr marL="171450"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設置位置</a:t>
            </a:r>
          </a:p>
          <a:p>
            <a:pPr lvl="1"/>
            <a:r>
              <a:rPr lang="ja-JP" altLang="en-US" sz="1000" b="0" dirty="0" smtClean="0">
                <a:solidFill>
                  <a:schemeClr val="tx1">
                    <a:lumMod val="65000"/>
                    <a:lumOff val="35000"/>
                  </a:schemeClr>
                </a:solidFill>
                <a:latin typeface="+mn-ea"/>
                <a:ea typeface="+mn-ea"/>
              </a:rPr>
              <a:t>成果地点（申込、購入、登録が完了したページ、クーポンページなど）へ設置ください。</a:t>
            </a:r>
          </a:p>
          <a:p>
            <a:pPr lvl="1"/>
            <a:r>
              <a:rPr lang="ja-JP" altLang="en-US" sz="1000" b="0" dirty="0" smtClean="0">
                <a:solidFill>
                  <a:schemeClr val="tx1">
                    <a:lumMod val="65000"/>
                    <a:lumOff val="35000"/>
                  </a:schemeClr>
                </a:solidFill>
                <a:latin typeface="+mn-ea"/>
                <a:ea typeface="+mn-ea"/>
              </a:rPr>
              <a:t>設置位置は、</a:t>
            </a:r>
            <a:r>
              <a:rPr lang="en-US" altLang="ja-JP" sz="1000" b="0" dirty="0" smtClean="0">
                <a:solidFill>
                  <a:schemeClr val="tx1">
                    <a:lumMod val="65000"/>
                    <a:lumOff val="35000"/>
                  </a:schemeClr>
                </a:solidFill>
                <a:latin typeface="+mn-ea"/>
                <a:ea typeface="+mn-ea"/>
              </a:rPr>
              <a:t>HTML</a:t>
            </a:r>
            <a:r>
              <a:rPr lang="ja-JP" altLang="en-US" sz="1000" b="0" dirty="0" smtClean="0">
                <a:solidFill>
                  <a:schemeClr val="tx1">
                    <a:lumMod val="65000"/>
                    <a:lumOff val="35000"/>
                  </a:schemeClr>
                </a:solidFill>
                <a:latin typeface="+mn-ea"/>
                <a:ea typeface="+mn-ea"/>
              </a:rPr>
              <a:t>ソース内の</a:t>
            </a:r>
            <a:r>
              <a:rPr lang="en-US" altLang="ja-JP" sz="1000" b="0" dirty="0" smtClean="0">
                <a:solidFill>
                  <a:schemeClr val="tx1">
                    <a:lumMod val="65000"/>
                    <a:lumOff val="35000"/>
                  </a:schemeClr>
                </a:solidFill>
                <a:latin typeface="+mn-ea"/>
                <a:ea typeface="+mn-ea"/>
              </a:rPr>
              <a:t>&lt;/body&gt;</a:t>
            </a:r>
            <a:r>
              <a:rPr lang="ja-JP" altLang="en-US" sz="1000" b="0" dirty="0" smtClean="0">
                <a:solidFill>
                  <a:schemeClr val="tx1">
                    <a:lumMod val="65000"/>
                    <a:lumOff val="35000"/>
                  </a:schemeClr>
                </a:solidFill>
                <a:latin typeface="+mn-ea"/>
                <a:ea typeface="+mn-ea"/>
              </a:rPr>
              <a:t>タグ内のなるべく上部を推奨します。</a:t>
            </a:r>
          </a:p>
          <a:p>
            <a:endParaRPr lang="ja-JP" altLang="en-US" sz="1000" b="0" dirty="0" smtClean="0">
              <a:solidFill>
                <a:schemeClr val="tx1">
                  <a:lumMod val="65000"/>
                  <a:lumOff val="35000"/>
                </a:schemeClr>
              </a:solidFill>
              <a:latin typeface="+mn-ea"/>
              <a:ea typeface="+mn-ea"/>
            </a:endParaRPr>
          </a:p>
          <a:p>
            <a:pPr marL="171450"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タグ発行・動作確認</a:t>
            </a:r>
          </a:p>
          <a:p>
            <a:pPr lvl="1"/>
            <a:r>
              <a:rPr lang="ja-JP" altLang="en-US" sz="1000" b="0" dirty="0" smtClean="0">
                <a:solidFill>
                  <a:schemeClr val="tx1">
                    <a:lumMod val="65000"/>
                    <a:lumOff val="35000"/>
                  </a:schemeClr>
                </a:solidFill>
                <a:latin typeface="+mn-ea"/>
                <a:ea typeface="+mn-ea"/>
              </a:rPr>
              <a:t>申込時にタグ発行をいたします。設置後の動作確認に関してはご連絡をお願いいたします。</a:t>
            </a:r>
          </a:p>
          <a:p>
            <a:pPr lvl="1"/>
            <a:r>
              <a:rPr lang="ja-JP" altLang="en-US" sz="1000" b="0" dirty="0" smtClean="0">
                <a:solidFill>
                  <a:schemeClr val="tx1">
                    <a:lumMod val="65000"/>
                    <a:lumOff val="35000"/>
                  </a:schemeClr>
                </a:solidFill>
                <a:latin typeface="+mn-ea"/>
                <a:ea typeface="+mn-ea"/>
              </a:rPr>
              <a:t>動作確認が完了しないうちに配信開始された場合、効果計測ができていないことに対する保障はいたしません。</a:t>
            </a:r>
          </a:p>
          <a:p>
            <a:endParaRPr lang="ja-JP" altLang="en-US" sz="1000" b="0" dirty="0" smtClean="0">
              <a:solidFill>
                <a:schemeClr val="tx1">
                  <a:lumMod val="65000"/>
                  <a:lumOff val="35000"/>
                </a:schemeClr>
              </a:solidFill>
              <a:latin typeface="+mn-ea"/>
              <a:ea typeface="+mn-ea"/>
            </a:endParaRPr>
          </a:p>
          <a:p>
            <a:pPr marL="171450"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その他注意事項</a:t>
            </a:r>
          </a:p>
          <a:p>
            <a:pPr lvl="1"/>
            <a:r>
              <a:rPr lang="ja-JP" altLang="en-US" sz="1000" b="0" dirty="0" smtClean="0">
                <a:solidFill>
                  <a:schemeClr val="tx1">
                    <a:lumMod val="65000"/>
                    <a:lumOff val="35000"/>
                  </a:schemeClr>
                </a:solidFill>
                <a:latin typeface="+mn-ea"/>
                <a:ea typeface="+mn-ea"/>
              </a:rPr>
              <a:t>タグの仕様に変更があった場合、弊社よりタグ差し替えのご依頼をさせて頂くことがございます。</a:t>
            </a:r>
          </a:p>
          <a:p>
            <a:pPr lvl="1"/>
            <a:r>
              <a:rPr lang="ja-JP" altLang="en-US" sz="1000" b="0" dirty="0" smtClean="0">
                <a:solidFill>
                  <a:schemeClr val="tx1">
                    <a:lumMod val="65000"/>
                    <a:lumOff val="35000"/>
                  </a:schemeClr>
                </a:solidFill>
                <a:latin typeface="+mn-ea"/>
                <a:ea typeface="+mn-ea"/>
              </a:rPr>
              <a:t>コンバージョンタグは１キャンペーンにつき１タグしか設置できませんのでご注意ください。</a:t>
            </a:r>
            <a:br>
              <a:rPr lang="ja-JP" altLang="en-US" sz="1000" b="0" dirty="0" smtClean="0">
                <a:solidFill>
                  <a:schemeClr val="tx1">
                    <a:lumMod val="65000"/>
                    <a:lumOff val="35000"/>
                  </a:schemeClr>
                </a:solidFill>
                <a:latin typeface="+mn-ea"/>
                <a:ea typeface="+mn-ea"/>
              </a:rPr>
            </a:br>
            <a:r>
              <a:rPr lang="ja-JP" altLang="en-US" sz="1000" b="0" dirty="0" smtClean="0">
                <a:solidFill>
                  <a:schemeClr val="tx1">
                    <a:lumMod val="65000"/>
                    <a:lumOff val="35000"/>
                  </a:schemeClr>
                </a:solidFill>
                <a:latin typeface="+mn-ea"/>
                <a:ea typeface="+mn-ea"/>
              </a:rPr>
              <a:t>例）１案件で「資料請求（１タグ目）」「購入（２タグ目）」などを設定することはできません。</a:t>
            </a:r>
          </a:p>
          <a:p>
            <a:pPr lvl="1"/>
            <a:r>
              <a:rPr lang="ja-JP" altLang="en-US" sz="1000" b="0" dirty="0" smtClean="0">
                <a:solidFill>
                  <a:schemeClr val="tx1">
                    <a:lumMod val="65000"/>
                    <a:lumOff val="35000"/>
                  </a:schemeClr>
                </a:solidFill>
                <a:latin typeface="+mn-ea"/>
                <a:ea typeface="+mn-ea"/>
              </a:rPr>
              <a:t>効果測定ツールとの連携に関してはご相談ください。</a:t>
            </a:r>
            <a:r>
              <a:rPr lang="ja-JP" altLang="en-US" sz="1000" dirty="0" smtClean="0">
                <a:solidFill>
                  <a:schemeClr val="accent2"/>
                </a:solidFill>
                <a:latin typeface="+mn-ea"/>
                <a:ea typeface="+mn-ea"/>
              </a:rPr>
              <a:t>＜動画＞は効果計測タグ設置</a:t>
            </a:r>
            <a:r>
              <a:rPr lang="ja-JP" altLang="en-US" sz="1000" dirty="0">
                <a:solidFill>
                  <a:schemeClr val="accent2"/>
                </a:solidFill>
                <a:latin typeface="+mn-ea"/>
                <a:ea typeface="+mn-ea"/>
              </a:rPr>
              <a:t>の</a:t>
            </a:r>
            <a:r>
              <a:rPr lang="ja-JP" altLang="en-US" sz="1000" dirty="0" smtClean="0">
                <a:solidFill>
                  <a:schemeClr val="accent2"/>
                </a:solidFill>
                <a:latin typeface="+mn-ea"/>
                <a:ea typeface="+mn-ea"/>
              </a:rPr>
              <a:t>対象外</a:t>
            </a:r>
            <a:r>
              <a:rPr lang="ja-JP" altLang="en-US" sz="1000" dirty="0" smtClean="0">
                <a:solidFill>
                  <a:schemeClr val="tx1">
                    <a:lumMod val="65000"/>
                    <a:lumOff val="35000"/>
                  </a:schemeClr>
                </a:solidFill>
                <a:latin typeface="+mn-ea"/>
                <a:ea typeface="+mn-ea"/>
              </a:rPr>
              <a:t>です。</a:t>
            </a:r>
            <a:endParaRPr kumimoji="1" lang="ja-JP" altLang="en-US" sz="1000" b="0" dirty="0">
              <a:solidFill>
                <a:schemeClr val="tx1">
                  <a:lumMod val="65000"/>
                  <a:lumOff val="35000"/>
                </a:schemeClr>
              </a:solidFill>
              <a:latin typeface="+mn-ea"/>
              <a:ea typeface="+mn-ea"/>
            </a:endParaRPr>
          </a:p>
        </p:txBody>
      </p:sp>
      <p:grpSp>
        <p:nvGrpSpPr>
          <p:cNvPr id="7" name="グループ化 6"/>
          <p:cNvGrpSpPr/>
          <p:nvPr/>
        </p:nvGrpSpPr>
        <p:grpSpPr>
          <a:xfrm>
            <a:off x="8483689" y="-63500"/>
            <a:ext cx="1257211" cy="1077800"/>
            <a:chOff x="8483689" y="-63500"/>
            <a:chExt cx="1257211" cy="1077800"/>
          </a:xfrm>
        </p:grpSpPr>
        <p:pic>
          <p:nvPicPr>
            <p:cNvPr id="8" name="図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483689" y="-63500"/>
              <a:ext cx="900000" cy="900000"/>
            </a:xfrm>
            <a:prstGeom prst="rect">
              <a:avLst/>
            </a:prstGeom>
          </p:spPr>
        </p:pic>
        <p:pic>
          <p:nvPicPr>
            <p:cNvPr id="9" name="図 8"/>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049600" y="323000"/>
              <a:ext cx="691300" cy="691300"/>
            </a:xfrm>
            <a:prstGeom prst="rect">
              <a:avLst/>
            </a:prstGeom>
          </p:spPr>
        </p:pic>
      </p:gr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3082159703"/>
      </p:ext>
    </p:extLst>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タイトル 5"/>
          <p:cNvSpPr>
            <a:spLocks noGrp="1"/>
          </p:cNvSpPr>
          <p:nvPr>
            <p:ph type="title"/>
          </p:nvPr>
        </p:nvSpPr>
        <p:spPr/>
        <p:txBody>
          <a:bodyPr/>
          <a:lstStyle/>
          <a:p>
            <a:r>
              <a:rPr lang="en-US" altLang="ja-JP" dirty="0" smtClean="0"/>
              <a:t>Mail Ad</a:t>
            </a:r>
            <a:endParaRPr kumimoji="1" lang="ja-JP" altLang="en-US" dirty="0"/>
          </a:p>
        </p:txBody>
      </p:sp>
      <p:sp>
        <p:nvSpPr>
          <p:cNvPr id="7" name="テキスト プレースホルダー 6"/>
          <p:cNvSpPr>
            <a:spLocks noGrp="1"/>
          </p:cNvSpPr>
          <p:nvPr>
            <p:ph type="body" sz="quarter" idx="13"/>
          </p:nvPr>
        </p:nvSpPr>
        <p:spPr/>
        <p:txBody>
          <a:bodyPr/>
          <a:lstStyle/>
          <a:p>
            <a:r>
              <a:rPr kumimoji="1" lang="ja-JP" altLang="en-US" dirty="0" smtClean="0"/>
              <a:t>広告レギュレーション</a:t>
            </a:r>
            <a:endParaRPr kumimoji="1" lang="en-US" altLang="ja-JP" dirty="0" smtClean="0"/>
          </a:p>
        </p:txBody>
      </p:sp>
      <p:sp>
        <p:nvSpPr>
          <p:cNvPr id="8" name="テキスト プレースホルダー 7"/>
          <p:cNvSpPr>
            <a:spLocks noGrp="1"/>
          </p:cNvSpPr>
          <p:nvPr>
            <p:ph type="body" sz="quarter" idx="14"/>
          </p:nvPr>
        </p:nvSpPr>
        <p:spPr/>
        <p:txBody>
          <a:bodyPr/>
          <a:lstStyle/>
          <a:p>
            <a:r>
              <a:rPr lang="ja-JP" altLang="en-US" dirty="0" smtClean="0"/>
              <a:t>メール広告</a:t>
            </a:r>
            <a:endParaRPr kumimoji="1" lang="ja-JP" altLang="en-US" dirty="0"/>
          </a:p>
        </p:txBody>
      </p:sp>
      <p:sp>
        <p:nvSpPr>
          <p:cNvPr id="2"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9" name="スライド番号プレースホルダー 2"/>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62</a:t>
            </a:fld>
            <a:endParaRPr lang="ja-JP" altLang="en-US" dirty="0"/>
          </a:p>
        </p:txBody>
      </p:sp>
    </p:spTree>
    <p:extLst>
      <p:ext uri="{BB962C8B-B14F-4D97-AF65-F5344CB8AC3E}">
        <p14:creationId xmlns:p14="http://schemas.microsoft.com/office/powerpoint/2010/main" val="2167161378"/>
      </p:ext>
    </p:extLst>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タイトル 9"/>
          <p:cNvSpPr>
            <a:spLocks noGrp="1"/>
          </p:cNvSpPr>
          <p:nvPr>
            <p:ph type="title"/>
          </p:nvPr>
        </p:nvSpPr>
        <p:spPr/>
        <p:txBody>
          <a:bodyPr/>
          <a:lstStyle/>
          <a:p>
            <a:r>
              <a:rPr kumimoji="1" lang="ja-JP" altLang="en-US" dirty="0" smtClean="0"/>
              <a:t>メール広告レギュレーション</a:t>
            </a:r>
            <a:endParaRPr kumimoji="1"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63</a:t>
            </a:fld>
            <a:endParaRPr lang="ja-JP" altLang="en-US" dirty="0"/>
          </a:p>
        </p:txBody>
      </p:sp>
      <p:pic>
        <p:nvPicPr>
          <p:cNvPr id="9" name="図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879000" y="127000"/>
            <a:ext cx="900000" cy="900000"/>
          </a:xfrm>
          <a:prstGeom prst="rect">
            <a:avLst/>
          </a:prstGeom>
        </p:spPr>
      </p:pic>
      <p:graphicFrame>
        <p:nvGraphicFramePr>
          <p:cNvPr id="2" name="表 1"/>
          <p:cNvGraphicFramePr>
            <a:graphicFrameLocks noGrp="1"/>
          </p:cNvGraphicFramePr>
          <p:nvPr>
            <p:extLst>
              <p:ext uri="{D42A27DB-BD31-4B8C-83A1-F6EECF244321}">
                <p14:modId xmlns:p14="http://schemas.microsoft.com/office/powerpoint/2010/main" val="4247324435"/>
              </p:ext>
            </p:extLst>
          </p:nvPr>
        </p:nvGraphicFramePr>
        <p:xfrm>
          <a:off x="276225" y="1113366"/>
          <a:ext cx="9332913" cy="3799840"/>
        </p:xfrm>
        <a:graphic>
          <a:graphicData uri="http://schemas.openxmlformats.org/drawingml/2006/table">
            <a:tbl>
              <a:tblPr firstRow="1" bandRow="1">
                <a:tableStyleId>{5940675A-B579-460E-94D1-54222C63F5DA}</a:tableStyleId>
              </a:tblPr>
              <a:tblGrid>
                <a:gridCol w="2034478"/>
                <a:gridCol w="7298435"/>
              </a:tblGrid>
              <a:tr h="370840">
                <a:tc>
                  <a:txBody>
                    <a:bodyPr/>
                    <a:lstStyle/>
                    <a:p>
                      <a:r>
                        <a:rPr kumimoji="1" lang="ja-JP" altLang="en-US" sz="800" dirty="0" smtClean="0">
                          <a:solidFill>
                            <a:schemeClr val="tx1">
                              <a:lumMod val="65000"/>
                              <a:lumOff val="35000"/>
                            </a:schemeClr>
                          </a:solidFill>
                          <a:latin typeface="+mn-ea"/>
                          <a:ea typeface="+mn-ea"/>
                        </a:rPr>
                        <a:t>掲載可否</a:t>
                      </a:r>
                      <a:endParaRPr kumimoji="1" lang="en-US" altLang="ja-JP" sz="800" dirty="0" smtClean="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お申し込みを頂く前に、必ず該当商品やサービスの広告掲載が可能かの問合せをお願いいたします。</a:t>
                      </a:r>
                      <a:endParaRPr kumimoji="1" lang="en-US" altLang="ja-JP" sz="800" dirty="0" smtClean="0">
                        <a:solidFill>
                          <a:schemeClr val="tx1">
                            <a:lumMod val="65000"/>
                            <a:lumOff val="35000"/>
                          </a:schemeClr>
                        </a:solidFill>
                        <a:latin typeface="+mn-ea"/>
                        <a:ea typeface="+mn-ea"/>
                      </a:endParaRPr>
                    </a:p>
                    <a:p>
                      <a:r>
                        <a:rPr kumimoji="1" lang="ja-JP" altLang="en-US" sz="800" dirty="0" smtClean="0">
                          <a:solidFill>
                            <a:schemeClr val="tx1">
                              <a:lumMod val="65000"/>
                              <a:lumOff val="35000"/>
                            </a:schemeClr>
                          </a:solidFill>
                          <a:latin typeface="+mn-ea"/>
                          <a:ea typeface="+mn-ea"/>
                        </a:rPr>
                        <a:t>掲載の可否回答は、「可」・「不可」のみでお答えしております。</a:t>
                      </a:r>
                      <a:endParaRPr kumimoji="1" lang="en-US" altLang="ja-JP" sz="800" dirty="0" smtClean="0">
                        <a:solidFill>
                          <a:schemeClr val="tx1">
                            <a:lumMod val="65000"/>
                            <a:lumOff val="35000"/>
                          </a:schemeClr>
                        </a:solidFill>
                        <a:latin typeface="+mn-ea"/>
                        <a:ea typeface="+mn-ea"/>
                      </a:endParaRPr>
                    </a:p>
                    <a:p>
                      <a:pPr marL="171450" indent="-171450">
                        <a:buFont typeface="Arial" panose="020B0604020202020204" pitchFamily="34" charset="0"/>
                        <a:buChar char="•"/>
                      </a:pPr>
                      <a:r>
                        <a:rPr kumimoji="1" lang="ja-JP" altLang="en-US" sz="800" dirty="0" smtClean="0">
                          <a:solidFill>
                            <a:schemeClr val="tx1">
                              <a:lumMod val="65000"/>
                              <a:lumOff val="35000"/>
                            </a:schemeClr>
                          </a:solidFill>
                          <a:latin typeface="+mn-ea"/>
                          <a:ea typeface="+mn-ea"/>
                        </a:rPr>
                        <a:t>掲載不可理由や詳細の指摘は致しかねますのでご了承ください。</a:t>
                      </a:r>
                      <a:endParaRPr kumimoji="1" lang="en-US" altLang="ja-JP" sz="800" dirty="0" smtClean="0">
                        <a:solidFill>
                          <a:schemeClr val="tx1">
                            <a:lumMod val="65000"/>
                            <a:lumOff val="35000"/>
                          </a:schemeClr>
                        </a:solidFill>
                        <a:latin typeface="+mn-ea"/>
                        <a:ea typeface="+mn-ea"/>
                      </a:endParaRPr>
                    </a:p>
                    <a:p>
                      <a:pPr marL="171450" indent="-171450">
                        <a:buFont typeface="Arial" panose="020B0604020202020204" pitchFamily="34" charset="0"/>
                        <a:buChar char="•"/>
                      </a:pPr>
                      <a:r>
                        <a:rPr kumimoji="1" lang="ja-JP" altLang="en-US" sz="800" dirty="0" smtClean="0">
                          <a:solidFill>
                            <a:schemeClr val="tx1">
                              <a:lumMod val="65000"/>
                              <a:lumOff val="35000"/>
                            </a:schemeClr>
                          </a:solidFill>
                          <a:latin typeface="+mn-ea"/>
                          <a:ea typeface="+mn-ea"/>
                        </a:rPr>
                        <a:t>最終的なリンク先が確定していない状況でもお申し込みを受け付けた場合は、リンク先アップをもって再度掲載可否をとらせて頂いております。その際、リンク不可の判断が出た場合には修正をお願いしております。</a:t>
                      </a:r>
                      <a:endParaRPr kumimoji="1" lang="en-US" altLang="ja-JP" sz="800" dirty="0" smtClean="0">
                        <a:solidFill>
                          <a:schemeClr val="tx1">
                            <a:lumMod val="65000"/>
                            <a:lumOff val="35000"/>
                          </a:schemeClr>
                        </a:solidFill>
                        <a:latin typeface="+mn-ea"/>
                        <a:ea typeface="+mn-ea"/>
                      </a:endParaRPr>
                    </a:p>
                    <a:p>
                      <a:pPr marL="171450" indent="-171450">
                        <a:buFont typeface="Arial" panose="020B0604020202020204" pitchFamily="34" charset="0"/>
                        <a:buChar char="•"/>
                      </a:pPr>
                      <a:r>
                        <a:rPr kumimoji="1" lang="ja-JP" altLang="en-US" sz="800" dirty="0" smtClean="0">
                          <a:solidFill>
                            <a:schemeClr val="tx1">
                              <a:lumMod val="65000"/>
                              <a:lumOff val="35000"/>
                            </a:schemeClr>
                          </a:solidFill>
                          <a:latin typeface="+mn-ea"/>
                          <a:ea typeface="+mn-ea"/>
                        </a:rPr>
                        <a:t>万が一、修正が間に合わない・修正ができない場合はリンク致しかねますのであらかじめご了承ください。</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決定優先</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お申し込みは決定優先となります。</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原稿納品方法</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完全原稿納品となります。入稿フローについては別途資料をご参照ください。</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完全原稿入稿日</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掲載予定日の</a:t>
                      </a:r>
                      <a:r>
                        <a:rPr kumimoji="1" lang="en-US" altLang="ja-JP" sz="800" dirty="0" smtClean="0">
                          <a:solidFill>
                            <a:schemeClr val="tx1">
                              <a:lumMod val="65000"/>
                              <a:lumOff val="35000"/>
                            </a:schemeClr>
                          </a:solidFill>
                          <a:latin typeface="+mn-ea"/>
                          <a:ea typeface="+mn-ea"/>
                        </a:rPr>
                        <a:t>5</a:t>
                      </a:r>
                      <a:r>
                        <a:rPr kumimoji="1" lang="ja-JP" altLang="en-US" sz="800" dirty="0" smtClean="0">
                          <a:solidFill>
                            <a:schemeClr val="tx1">
                              <a:lumMod val="65000"/>
                              <a:lumOff val="35000"/>
                            </a:schemeClr>
                          </a:solidFill>
                          <a:latin typeface="+mn-ea"/>
                          <a:ea typeface="+mn-ea"/>
                        </a:rPr>
                        <a:t>営業日前</a:t>
                      </a:r>
                      <a:r>
                        <a:rPr kumimoji="1" lang="en-US" altLang="ja-JP" sz="800" dirty="0" smtClean="0">
                          <a:solidFill>
                            <a:schemeClr val="tx1">
                              <a:lumMod val="65000"/>
                              <a:lumOff val="35000"/>
                            </a:schemeClr>
                          </a:solidFill>
                          <a:latin typeface="+mn-ea"/>
                          <a:ea typeface="+mn-ea"/>
                        </a:rPr>
                        <a:t>17</a:t>
                      </a:r>
                      <a:r>
                        <a:rPr kumimoji="1" lang="ja-JP" altLang="en-US" sz="800" dirty="0" smtClean="0">
                          <a:solidFill>
                            <a:schemeClr val="tx1">
                              <a:lumMod val="65000"/>
                              <a:lumOff val="35000"/>
                            </a:schemeClr>
                          </a:solidFill>
                          <a:latin typeface="+mn-ea"/>
                          <a:ea typeface="+mn-ea"/>
                        </a:rPr>
                        <a:t>時までにご入稿ください。ただし、プロモーションサービスの追加誘導の際は、</a:t>
                      </a:r>
                      <a:endParaRPr kumimoji="1" lang="en-US" altLang="ja-JP" sz="800" dirty="0" smtClean="0">
                        <a:solidFill>
                          <a:schemeClr val="tx1">
                            <a:lumMod val="65000"/>
                            <a:lumOff val="35000"/>
                          </a:schemeClr>
                        </a:solidFill>
                        <a:latin typeface="+mn-ea"/>
                        <a:ea typeface="+mn-ea"/>
                      </a:endParaRPr>
                    </a:p>
                    <a:p>
                      <a:r>
                        <a:rPr kumimoji="1" lang="ja-JP" altLang="en-US" sz="800" dirty="0" smtClean="0">
                          <a:solidFill>
                            <a:schemeClr val="tx1">
                              <a:lumMod val="65000"/>
                              <a:lumOff val="35000"/>
                            </a:schemeClr>
                          </a:solidFill>
                          <a:latin typeface="+mn-ea"/>
                          <a:ea typeface="+mn-ea"/>
                        </a:rPr>
                        <a:t>掲載予定日の</a:t>
                      </a:r>
                      <a:r>
                        <a:rPr kumimoji="1" lang="en-US" altLang="ja-JP" sz="800" dirty="0" smtClean="0">
                          <a:solidFill>
                            <a:schemeClr val="tx1">
                              <a:lumMod val="65000"/>
                              <a:lumOff val="35000"/>
                            </a:schemeClr>
                          </a:solidFill>
                          <a:latin typeface="+mn-ea"/>
                          <a:ea typeface="+mn-ea"/>
                        </a:rPr>
                        <a:t>7</a:t>
                      </a:r>
                      <a:r>
                        <a:rPr kumimoji="1" lang="ja-JP" altLang="en-US" sz="800" dirty="0" smtClean="0">
                          <a:solidFill>
                            <a:schemeClr val="tx1">
                              <a:lumMod val="65000"/>
                              <a:lumOff val="35000"/>
                            </a:schemeClr>
                          </a:solidFill>
                          <a:latin typeface="+mn-ea"/>
                          <a:ea typeface="+mn-ea"/>
                        </a:rPr>
                        <a:t>営業日前</a:t>
                      </a:r>
                      <a:r>
                        <a:rPr kumimoji="1" lang="en-US" altLang="ja-JP" sz="800" dirty="0" smtClean="0">
                          <a:solidFill>
                            <a:schemeClr val="tx1">
                              <a:lumMod val="65000"/>
                              <a:lumOff val="35000"/>
                            </a:schemeClr>
                          </a:solidFill>
                          <a:latin typeface="+mn-ea"/>
                          <a:ea typeface="+mn-ea"/>
                        </a:rPr>
                        <a:t>17</a:t>
                      </a:r>
                      <a:r>
                        <a:rPr kumimoji="1" lang="ja-JP" altLang="en-US" sz="800" dirty="0" smtClean="0">
                          <a:solidFill>
                            <a:schemeClr val="tx1">
                              <a:lumMod val="65000"/>
                              <a:lumOff val="35000"/>
                            </a:schemeClr>
                          </a:solidFill>
                          <a:latin typeface="+mn-ea"/>
                          <a:ea typeface="+mn-ea"/>
                        </a:rPr>
                        <a:t>時までにご入稿ください。</a:t>
                      </a:r>
                      <a:endParaRPr kumimoji="1" lang="en-US" altLang="ja-JP" sz="800" dirty="0" smtClean="0">
                        <a:solidFill>
                          <a:schemeClr val="tx1">
                            <a:lumMod val="65000"/>
                            <a:lumOff val="35000"/>
                          </a:schemeClr>
                        </a:solidFill>
                        <a:latin typeface="+mn-ea"/>
                        <a:ea typeface="+mn-ea"/>
                      </a:endParaRPr>
                    </a:p>
                    <a:p>
                      <a:pPr marL="171450" indent="-171450">
                        <a:buFont typeface="メイリオ" panose="020B0604030504040204" pitchFamily="50" charset="-128"/>
                        <a:buChar char="※"/>
                      </a:pPr>
                      <a:r>
                        <a:rPr kumimoji="1" lang="ja-JP" altLang="en-US" sz="800" dirty="0" smtClean="0">
                          <a:solidFill>
                            <a:schemeClr val="tx1">
                              <a:lumMod val="65000"/>
                              <a:lumOff val="35000"/>
                            </a:schemeClr>
                          </a:solidFill>
                          <a:latin typeface="+mn-ea"/>
                          <a:ea typeface="+mn-ea"/>
                        </a:rPr>
                        <a:t>ターゲットメール</a:t>
                      </a:r>
                      <a:r>
                        <a:rPr kumimoji="1" lang="en-US" altLang="ja-JP" sz="800" dirty="0" smtClean="0">
                          <a:solidFill>
                            <a:schemeClr val="tx1">
                              <a:lumMod val="65000"/>
                              <a:lumOff val="35000"/>
                            </a:schemeClr>
                          </a:solidFill>
                          <a:latin typeface="+mn-ea"/>
                          <a:ea typeface="+mn-ea"/>
                        </a:rPr>
                        <a:t>HTML</a:t>
                      </a:r>
                      <a:r>
                        <a:rPr kumimoji="1" lang="ja-JP" altLang="en-US" sz="800" dirty="0" smtClean="0">
                          <a:solidFill>
                            <a:schemeClr val="tx1">
                              <a:lumMod val="65000"/>
                              <a:lumOff val="35000"/>
                            </a:schemeClr>
                          </a:solidFill>
                          <a:latin typeface="+mn-ea"/>
                          <a:ea typeface="+mn-ea"/>
                        </a:rPr>
                        <a:t>は掲載予定日</a:t>
                      </a:r>
                      <a:r>
                        <a:rPr kumimoji="1" lang="en-US" altLang="ja-JP" sz="800" dirty="0" smtClean="0">
                          <a:solidFill>
                            <a:schemeClr val="tx1">
                              <a:lumMod val="65000"/>
                              <a:lumOff val="35000"/>
                            </a:schemeClr>
                          </a:solidFill>
                          <a:latin typeface="+mn-ea"/>
                          <a:ea typeface="+mn-ea"/>
                        </a:rPr>
                        <a:t>10</a:t>
                      </a:r>
                      <a:r>
                        <a:rPr kumimoji="1" lang="ja-JP" altLang="en-US" sz="800" dirty="0" smtClean="0">
                          <a:solidFill>
                            <a:schemeClr val="tx1">
                              <a:lumMod val="65000"/>
                              <a:lumOff val="35000"/>
                            </a:schemeClr>
                          </a:solidFill>
                          <a:latin typeface="+mn-ea"/>
                          <a:ea typeface="+mn-ea"/>
                        </a:rPr>
                        <a:t>営業日前</a:t>
                      </a:r>
                      <a:r>
                        <a:rPr kumimoji="1" lang="en-US" altLang="ja-JP" sz="800" dirty="0" smtClean="0">
                          <a:solidFill>
                            <a:schemeClr val="tx1">
                              <a:lumMod val="65000"/>
                              <a:lumOff val="35000"/>
                            </a:schemeClr>
                          </a:solidFill>
                          <a:latin typeface="+mn-ea"/>
                          <a:ea typeface="+mn-ea"/>
                        </a:rPr>
                        <a:t>17</a:t>
                      </a:r>
                      <a:r>
                        <a:rPr kumimoji="1" lang="ja-JP" altLang="en-US" sz="800" dirty="0" smtClean="0">
                          <a:solidFill>
                            <a:schemeClr val="tx1">
                              <a:lumMod val="65000"/>
                              <a:lumOff val="35000"/>
                            </a:schemeClr>
                          </a:solidFill>
                          <a:latin typeface="+mn-ea"/>
                          <a:ea typeface="+mn-ea"/>
                        </a:rPr>
                        <a:t>：</a:t>
                      </a:r>
                      <a:r>
                        <a:rPr kumimoji="1" lang="en-US" altLang="ja-JP" sz="800" dirty="0" smtClean="0">
                          <a:solidFill>
                            <a:schemeClr val="tx1">
                              <a:lumMod val="65000"/>
                              <a:lumOff val="35000"/>
                            </a:schemeClr>
                          </a:solidFill>
                          <a:latin typeface="+mn-ea"/>
                          <a:ea typeface="+mn-ea"/>
                        </a:rPr>
                        <a:t>00</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リンク先について</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リンク先は</a:t>
                      </a:r>
                      <a:r>
                        <a:rPr kumimoji="1" lang="en-US" altLang="ja-JP" sz="800" dirty="0" smtClean="0">
                          <a:solidFill>
                            <a:schemeClr val="tx1">
                              <a:lumMod val="65000"/>
                              <a:lumOff val="35000"/>
                            </a:schemeClr>
                          </a:solidFill>
                          <a:latin typeface="+mn-ea"/>
                          <a:ea typeface="+mn-ea"/>
                        </a:rPr>
                        <a:t>240</a:t>
                      </a:r>
                      <a:r>
                        <a:rPr kumimoji="1" lang="ja-JP" altLang="en-US" sz="800" dirty="0" smtClean="0">
                          <a:solidFill>
                            <a:schemeClr val="tx1">
                              <a:lumMod val="65000"/>
                              <a:lumOff val="35000"/>
                            </a:schemeClr>
                          </a:solidFill>
                          <a:latin typeface="+mn-ea"/>
                          <a:ea typeface="+mn-ea"/>
                        </a:rPr>
                        <a:t>文字以内でお願い致します。</a:t>
                      </a:r>
                      <a:endParaRPr kumimoji="1" lang="en-US" altLang="ja-JP" sz="800" dirty="0" smtClean="0">
                        <a:solidFill>
                          <a:schemeClr val="tx1">
                            <a:lumMod val="65000"/>
                            <a:lumOff val="35000"/>
                          </a:schemeClr>
                        </a:solidFill>
                        <a:latin typeface="+mn-ea"/>
                        <a:ea typeface="+mn-ea"/>
                      </a:endParaRPr>
                    </a:p>
                    <a:p>
                      <a:r>
                        <a:rPr kumimoji="1" lang="ja-JP" altLang="en-US" sz="800" dirty="0" smtClean="0">
                          <a:solidFill>
                            <a:schemeClr val="tx1">
                              <a:lumMod val="65000"/>
                              <a:lumOff val="35000"/>
                            </a:schemeClr>
                          </a:solidFill>
                          <a:latin typeface="+mn-ea"/>
                          <a:ea typeface="+mn-ea"/>
                        </a:rPr>
                        <a:t>入稿期限までに、完全な状態でリンク先がアップしているようにお願い致します。</a:t>
                      </a:r>
                      <a:endParaRPr kumimoji="1" lang="en-US" altLang="ja-JP" sz="800" dirty="0" smtClean="0">
                        <a:solidFill>
                          <a:schemeClr val="tx1">
                            <a:lumMod val="65000"/>
                            <a:lumOff val="35000"/>
                          </a:schemeClr>
                        </a:solidFill>
                        <a:latin typeface="+mn-ea"/>
                        <a:ea typeface="+mn-ea"/>
                      </a:endParaRPr>
                    </a:p>
                    <a:p>
                      <a:pPr marL="171450" indent="-171450">
                        <a:buFont typeface="メイリオ" panose="020B0604030504040204" pitchFamily="50" charset="-128"/>
                        <a:buChar char="※"/>
                      </a:pPr>
                      <a:r>
                        <a:rPr kumimoji="1" lang="ja-JP" altLang="en-US" sz="800" dirty="0" smtClean="0">
                          <a:solidFill>
                            <a:schemeClr val="tx1">
                              <a:lumMod val="65000"/>
                              <a:lumOff val="35000"/>
                            </a:schemeClr>
                          </a:solidFill>
                          <a:latin typeface="+mn-ea"/>
                          <a:ea typeface="+mn-ea"/>
                        </a:rPr>
                        <a:t>リンク先が確認できない場合は掲載をお断りすることや、掲載開始が遅れることがございますのでご注意ください。</a:t>
                      </a:r>
                      <a:endParaRPr kumimoji="1" lang="en-US" altLang="ja-JP" sz="800" dirty="0" smtClean="0">
                        <a:solidFill>
                          <a:schemeClr val="tx1">
                            <a:lumMod val="65000"/>
                            <a:lumOff val="35000"/>
                          </a:schemeClr>
                        </a:solidFill>
                        <a:latin typeface="+mn-ea"/>
                        <a:ea typeface="+mn-ea"/>
                      </a:endParaRPr>
                    </a:p>
                    <a:p>
                      <a:pPr marL="171450" indent="-171450">
                        <a:buFont typeface="メイリオ" panose="020B0604030504040204" pitchFamily="50" charset="-128"/>
                        <a:buChar char="※"/>
                      </a:pPr>
                      <a:r>
                        <a:rPr kumimoji="1" lang="en-US" altLang="ja-JP" sz="800" dirty="0" smtClean="0">
                          <a:solidFill>
                            <a:schemeClr val="tx1">
                              <a:lumMod val="65000"/>
                              <a:lumOff val="35000"/>
                            </a:schemeClr>
                          </a:solidFill>
                          <a:latin typeface="+mn-ea"/>
                          <a:ea typeface="+mn-ea"/>
                        </a:rPr>
                        <a:t>1</a:t>
                      </a:r>
                      <a:r>
                        <a:rPr kumimoji="1" lang="ja-JP" altLang="en-US" sz="800" dirty="0" err="1" smtClean="0">
                          <a:solidFill>
                            <a:schemeClr val="tx1">
                              <a:lumMod val="65000"/>
                              <a:lumOff val="35000"/>
                            </a:schemeClr>
                          </a:solidFill>
                          <a:latin typeface="+mn-ea"/>
                          <a:ea typeface="+mn-ea"/>
                        </a:rPr>
                        <a:t>つの</a:t>
                      </a:r>
                      <a:r>
                        <a:rPr kumimoji="1" lang="ja-JP" altLang="en-US" sz="800" dirty="0" smtClean="0">
                          <a:solidFill>
                            <a:schemeClr val="tx1">
                              <a:lumMod val="65000"/>
                              <a:lumOff val="35000"/>
                            </a:schemeClr>
                          </a:solidFill>
                          <a:latin typeface="+mn-ea"/>
                          <a:ea typeface="+mn-ea"/>
                        </a:rPr>
                        <a:t>リンク先</a:t>
                      </a:r>
                      <a:r>
                        <a:rPr kumimoji="1" lang="en-US" altLang="ja-JP" sz="800" dirty="0" smtClean="0">
                          <a:solidFill>
                            <a:schemeClr val="tx1">
                              <a:lumMod val="65000"/>
                              <a:lumOff val="35000"/>
                            </a:schemeClr>
                          </a:solidFill>
                          <a:latin typeface="+mn-ea"/>
                          <a:ea typeface="+mn-ea"/>
                        </a:rPr>
                        <a:t>URL</a:t>
                      </a:r>
                      <a:r>
                        <a:rPr kumimoji="1" lang="ja-JP" altLang="en-US" sz="800" dirty="0" smtClean="0">
                          <a:solidFill>
                            <a:schemeClr val="tx1">
                              <a:lumMod val="65000"/>
                              <a:lumOff val="35000"/>
                            </a:schemeClr>
                          </a:solidFill>
                          <a:latin typeface="+mn-ea"/>
                          <a:ea typeface="+mn-ea"/>
                        </a:rPr>
                        <a:t>から複数のランディングページが表示されるなどの仕様はお受けできません。</a:t>
                      </a:r>
                      <a:endParaRPr kumimoji="1" lang="en-US" altLang="ja-JP" sz="800" dirty="0" smtClean="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掲載報告書（レポート）</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配信数／クリック数／クリック率推移（配信日より</a:t>
                      </a:r>
                      <a:r>
                        <a:rPr kumimoji="1" lang="en-US" altLang="ja-JP" sz="800" dirty="0" smtClean="0">
                          <a:solidFill>
                            <a:schemeClr val="tx1">
                              <a:lumMod val="65000"/>
                              <a:lumOff val="35000"/>
                            </a:schemeClr>
                          </a:solidFill>
                          <a:latin typeface="+mn-ea"/>
                          <a:ea typeface="+mn-ea"/>
                        </a:rPr>
                        <a:t>1</a:t>
                      </a:r>
                      <a:r>
                        <a:rPr kumimoji="1" lang="ja-JP" altLang="en-US" sz="800" dirty="0" smtClean="0">
                          <a:solidFill>
                            <a:schemeClr val="tx1">
                              <a:lumMod val="65000"/>
                              <a:lumOff val="35000"/>
                            </a:schemeClr>
                          </a:solidFill>
                          <a:latin typeface="+mn-ea"/>
                          <a:ea typeface="+mn-ea"/>
                        </a:rPr>
                        <a:t>週間を日別）</a:t>
                      </a:r>
                      <a:endParaRPr kumimoji="1" lang="en-US" altLang="ja-JP" sz="800" dirty="0" smtClean="0">
                        <a:solidFill>
                          <a:schemeClr val="tx1">
                            <a:lumMod val="65000"/>
                            <a:lumOff val="35000"/>
                          </a:schemeClr>
                        </a:solidFill>
                        <a:latin typeface="+mn-ea"/>
                        <a:ea typeface="+mn-ea"/>
                      </a:endParaRPr>
                    </a:p>
                    <a:p>
                      <a:r>
                        <a:rPr kumimoji="1" lang="ja-JP" altLang="en-US" sz="800" dirty="0" smtClean="0">
                          <a:solidFill>
                            <a:schemeClr val="tx1">
                              <a:lumMod val="65000"/>
                              <a:lumOff val="35000"/>
                            </a:schemeClr>
                          </a:solidFill>
                          <a:latin typeface="+mn-ea"/>
                          <a:ea typeface="+mn-ea"/>
                        </a:rPr>
                        <a:t>掲載報告書提出日は、掲載終了から</a:t>
                      </a:r>
                      <a:r>
                        <a:rPr kumimoji="1" lang="en-US" altLang="ja-JP" sz="800" dirty="0" smtClean="0">
                          <a:solidFill>
                            <a:schemeClr val="tx1">
                              <a:lumMod val="65000"/>
                              <a:lumOff val="35000"/>
                            </a:schemeClr>
                          </a:solidFill>
                          <a:latin typeface="+mn-ea"/>
                          <a:ea typeface="+mn-ea"/>
                        </a:rPr>
                        <a:t>10</a:t>
                      </a:r>
                      <a:r>
                        <a:rPr kumimoji="1" lang="ja-JP" altLang="en-US" sz="800" dirty="0" smtClean="0">
                          <a:solidFill>
                            <a:schemeClr val="tx1">
                              <a:lumMod val="65000"/>
                              <a:lumOff val="35000"/>
                            </a:schemeClr>
                          </a:solidFill>
                          <a:latin typeface="+mn-ea"/>
                          <a:ea typeface="+mn-ea"/>
                        </a:rPr>
                        <a:t>営業日後とさせて頂いております。</a:t>
                      </a:r>
                      <a:endParaRPr kumimoji="1" lang="en-US" altLang="ja-JP" sz="800" dirty="0" smtClean="0">
                        <a:solidFill>
                          <a:schemeClr val="tx1">
                            <a:lumMod val="65000"/>
                            <a:lumOff val="35000"/>
                          </a:schemeClr>
                        </a:solidFill>
                        <a:latin typeface="+mn-ea"/>
                        <a:ea typeface="+mn-ea"/>
                      </a:endParaRPr>
                    </a:p>
                    <a:p>
                      <a:r>
                        <a:rPr kumimoji="1" lang="ja-JP" altLang="en-US" sz="800" dirty="0" smtClean="0">
                          <a:solidFill>
                            <a:schemeClr val="tx1">
                              <a:lumMod val="65000"/>
                              <a:lumOff val="35000"/>
                            </a:schemeClr>
                          </a:solidFill>
                          <a:latin typeface="+mn-ea"/>
                          <a:ea typeface="+mn-ea"/>
                        </a:rPr>
                        <a:t>プロモーションサービスの誘導として掲載した場合、プロモーションサービス掲載報告書にて上記内容を報告いたします。</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クリエイティブ紹介</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メール事例としてクリエイティブを紹介させていただく場合がございます。予めご了承ください。</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r h="370840">
                <a:tc>
                  <a:txBody>
                    <a:bodyPr/>
                    <a:lstStyle/>
                    <a:p>
                      <a:r>
                        <a:rPr kumimoji="1" lang="ja-JP" altLang="en-US" sz="800" dirty="0" smtClean="0">
                          <a:solidFill>
                            <a:schemeClr val="tx1">
                              <a:lumMod val="65000"/>
                              <a:lumOff val="35000"/>
                            </a:schemeClr>
                          </a:solidFill>
                          <a:latin typeface="+mn-ea"/>
                          <a:ea typeface="+mn-ea"/>
                        </a:rPr>
                        <a:t>キャンセル規定</a:t>
                      </a:r>
                      <a:endParaRPr kumimoji="1" lang="ja-JP" altLang="en-US" sz="800" dirty="0">
                        <a:solidFill>
                          <a:schemeClr val="tx1">
                            <a:lumMod val="65000"/>
                            <a:lumOff val="35000"/>
                          </a:schemeClr>
                        </a:solidFill>
                        <a:latin typeface="+mn-ea"/>
                        <a:ea typeface="+mn-ea"/>
                      </a:endParaRP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c>
                  <a:txBody>
                    <a:bodyPr/>
                    <a:lstStyle/>
                    <a:p>
                      <a:r>
                        <a:rPr kumimoji="1" lang="ja-JP" altLang="en-US" sz="800" dirty="0" smtClean="0">
                          <a:solidFill>
                            <a:schemeClr val="tx1">
                              <a:lumMod val="65000"/>
                              <a:lumOff val="35000"/>
                            </a:schemeClr>
                          </a:solidFill>
                          <a:latin typeface="+mn-ea"/>
                          <a:ea typeface="+mn-ea"/>
                        </a:rPr>
                        <a:t>お申込後、広告主様のご都合でサービス内容を変更、もしくはキャンセルされる場合には、キャンセル料を申し受けます。</a:t>
                      </a:r>
                    </a:p>
                    <a:p>
                      <a:r>
                        <a:rPr kumimoji="1" lang="ja-JP" altLang="en-US" sz="800" dirty="0" smtClean="0">
                          <a:solidFill>
                            <a:schemeClr val="tx1">
                              <a:lumMod val="65000"/>
                              <a:lumOff val="35000"/>
                            </a:schemeClr>
                          </a:solidFill>
                          <a:latin typeface="+mn-ea"/>
                          <a:ea typeface="+mn-ea"/>
                        </a:rPr>
                        <a:t>（掲載開始日の</a:t>
                      </a:r>
                      <a:r>
                        <a:rPr kumimoji="1" lang="en-US" altLang="ja-JP" sz="800" dirty="0" smtClean="0">
                          <a:solidFill>
                            <a:schemeClr val="tx1">
                              <a:lumMod val="65000"/>
                              <a:lumOff val="35000"/>
                            </a:schemeClr>
                          </a:solidFill>
                          <a:latin typeface="+mn-ea"/>
                          <a:ea typeface="+mn-ea"/>
                        </a:rPr>
                        <a:t>90</a:t>
                      </a:r>
                      <a:r>
                        <a:rPr kumimoji="1" lang="ja-JP" altLang="en-US" sz="800" dirty="0" smtClean="0">
                          <a:solidFill>
                            <a:schemeClr val="tx1">
                              <a:lumMod val="65000"/>
                              <a:lumOff val="35000"/>
                            </a:schemeClr>
                          </a:solidFill>
                          <a:latin typeface="+mn-ea"/>
                          <a:ea typeface="+mn-ea"/>
                        </a:rPr>
                        <a:t>営業日前まではご料金の</a:t>
                      </a:r>
                      <a:r>
                        <a:rPr kumimoji="1" lang="en-US" altLang="ja-JP" sz="800" dirty="0" smtClean="0">
                          <a:solidFill>
                            <a:schemeClr val="tx1">
                              <a:lumMod val="65000"/>
                              <a:lumOff val="35000"/>
                            </a:schemeClr>
                          </a:solidFill>
                          <a:latin typeface="+mn-ea"/>
                          <a:ea typeface="+mn-ea"/>
                        </a:rPr>
                        <a:t>20%</a:t>
                      </a:r>
                      <a:r>
                        <a:rPr kumimoji="1" lang="ja-JP" altLang="en-US" sz="800" dirty="0" err="1" smtClean="0">
                          <a:solidFill>
                            <a:schemeClr val="tx1">
                              <a:lumMod val="65000"/>
                              <a:lumOff val="35000"/>
                            </a:schemeClr>
                          </a:solidFill>
                          <a:latin typeface="+mn-ea"/>
                          <a:ea typeface="+mn-ea"/>
                        </a:rPr>
                        <a:t>、</a:t>
                      </a:r>
                      <a:r>
                        <a:rPr kumimoji="1" lang="en-US" altLang="ja-JP" sz="800" dirty="0" smtClean="0">
                          <a:solidFill>
                            <a:schemeClr val="tx1">
                              <a:lumMod val="65000"/>
                              <a:lumOff val="35000"/>
                            </a:schemeClr>
                          </a:solidFill>
                          <a:latin typeface="+mn-ea"/>
                          <a:ea typeface="+mn-ea"/>
                        </a:rPr>
                        <a:t>60</a:t>
                      </a:r>
                      <a:r>
                        <a:rPr kumimoji="1" lang="ja-JP" altLang="en-US" sz="800" dirty="0" smtClean="0">
                          <a:solidFill>
                            <a:schemeClr val="tx1">
                              <a:lumMod val="65000"/>
                              <a:lumOff val="35000"/>
                            </a:schemeClr>
                          </a:solidFill>
                          <a:latin typeface="+mn-ea"/>
                          <a:ea typeface="+mn-ea"/>
                        </a:rPr>
                        <a:t>営業日前まではご料金の</a:t>
                      </a:r>
                      <a:r>
                        <a:rPr kumimoji="1" lang="en-US" altLang="ja-JP" sz="800" dirty="0" smtClean="0">
                          <a:solidFill>
                            <a:schemeClr val="tx1">
                              <a:lumMod val="65000"/>
                              <a:lumOff val="35000"/>
                            </a:schemeClr>
                          </a:solidFill>
                          <a:latin typeface="+mn-ea"/>
                          <a:ea typeface="+mn-ea"/>
                        </a:rPr>
                        <a:t>50%</a:t>
                      </a:r>
                      <a:r>
                        <a:rPr kumimoji="1" lang="ja-JP" altLang="en-US" sz="800" dirty="0" err="1" smtClean="0">
                          <a:solidFill>
                            <a:schemeClr val="tx1">
                              <a:lumMod val="65000"/>
                              <a:lumOff val="35000"/>
                            </a:schemeClr>
                          </a:solidFill>
                          <a:latin typeface="+mn-ea"/>
                          <a:ea typeface="+mn-ea"/>
                        </a:rPr>
                        <a:t>、</a:t>
                      </a:r>
                      <a:r>
                        <a:rPr kumimoji="1" lang="ja-JP" altLang="en-US" sz="800" dirty="0" smtClean="0">
                          <a:solidFill>
                            <a:schemeClr val="tx1">
                              <a:lumMod val="65000"/>
                              <a:lumOff val="35000"/>
                            </a:schemeClr>
                          </a:solidFill>
                          <a:latin typeface="+mn-ea"/>
                          <a:ea typeface="+mn-ea"/>
                        </a:rPr>
                        <a:t>掲載開始日～</a:t>
                      </a:r>
                      <a:r>
                        <a:rPr kumimoji="1" lang="en-US" altLang="ja-JP" sz="800" dirty="0" smtClean="0">
                          <a:solidFill>
                            <a:schemeClr val="tx1">
                              <a:lumMod val="65000"/>
                              <a:lumOff val="35000"/>
                            </a:schemeClr>
                          </a:solidFill>
                          <a:latin typeface="+mn-ea"/>
                          <a:ea typeface="+mn-ea"/>
                        </a:rPr>
                        <a:t>59</a:t>
                      </a:r>
                      <a:r>
                        <a:rPr kumimoji="1" lang="ja-JP" altLang="en-US" sz="800" dirty="0" smtClean="0">
                          <a:solidFill>
                            <a:schemeClr val="tx1">
                              <a:lumMod val="65000"/>
                              <a:lumOff val="35000"/>
                            </a:schemeClr>
                          </a:solidFill>
                          <a:latin typeface="+mn-ea"/>
                          <a:ea typeface="+mn-ea"/>
                        </a:rPr>
                        <a:t>営業日前まではご料金の</a:t>
                      </a:r>
                      <a:r>
                        <a:rPr kumimoji="1" lang="en-US" altLang="ja-JP" sz="800" dirty="0" smtClean="0">
                          <a:solidFill>
                            <a:schemeClr val="tx1">
                              <a:lumMod val="65000"/>
                              <a:lumOff val="35000"/>
                            </a:schemeClr>
                          </a:solidFill>
                          <a:latin typeface="+mn-ea"/>
                          <a:ea typeface="+mn-ea"/>
                        </a:rPr>
                        <a:t>100%</a:t>
                      </a:r>
                      <a:r>
                        <a:rPr kumimoji="1" lang="ja-JP" altLang="en-US" sz="800" dirty="0" smtClean="0">
                          <a:solidFill>
                            <a:schemeClr val="tx1">
                              <a:lumMod val="65000"/>
                              <a:lumOff val="35000"/>
                            </a:schemeClr>
                          </a:solidFill>
                          <a:latin typeface="+mn-ea"/>
                          <a:ea typeface="+mn-ea"/>
                        </a:rPr>
                        <a:t>）</a:t>
                      </a:r>
                    </a:p>
                  </a:txBody>
                  <a:tcPr anchor="ctr">
                    <a:lnL w="12700" cap="flat" cmpd="sng" algn="ctr">
                      <a:solidFill>
                        <a:schemeClr val="tx1">
                          <a:lumMod val="65000"/>
                          <a:lumOff val="35000"/>
                        </a:schemeClr>
                      </a:solidFill>
                      <a:prstDash val="solid"/>
                      <a:round/>
                      <a:headEnd type="none" w="med" len="med"/>
                      <a:tailEnd type="none" w="med" len="med"/>
                    </a:lnL>
                    <a:lnR w="12700" cap="flat" cmpd="sng" algn="ctr">
                      <a:solidFill>
                        <a:schemeClr val="tx1">
                          <a:lumMod val="65000"/>
                          <a:lumOff val="35000"/>
                        </a:schemeClr>
                      </a:solidFill>
                      <a:prstDash val="solid"/>
                      <a:round/>
                      <a:headEnd type="none" w="med" len="med"/>
                      <a:tailEnd type="none" w="med" len="med"/>
                    </a:lnR>
                    <a:lnT w="12700" cap="flat" cmpd="sng" algn="ctr">
                      <a:solidFill>
                        <a:schemeClr val="tx1">
                          <a:lumMod val="65000"/>
                          <a:lumOff val="35000"/>
                        </a:schemeClr>
                      </a:solidFill>
                      <a:prstDash val="solid"/>
                      <a:round/>
                      <a:headEnd type="none" w="med" len="med"/>
                      <a:tailEnd type="none" w="med" len="med"/>
                    </a:lnT>
                    <a:lnB w="12700" cap="flat" cmpd="sng" algn="ctr">
                      <a:solidFill>
                        <a:schemeClr val="tx1">
                          <a:lumMod val="65000"/>
                          <a:lumOff val="35000"/>
                        </a:schemeClr>
                      </a:solidFill>
                      <a:prstDash val="solid"/>
                      <a:round/>
                      <a:headEnd type="none" w="med" len="med"/>
                      <a:tailEnd type="none" w="med" len="med"/>
                    </a:lnB>
                    <a:solidFill>
                      <a:schemeClr val="bg1"/>
                    </a:solidFill>
                  </a:tcPr>
                </a:tc>
              </a:tr>
            </a:tbl>
          </a:graphicData>
        </a:graphic>
      </p:graphicFrame>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691525915"/>
      </p:ext>
    </p:extLst>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タイトル 2"/>
          <p:cNvSpPr>
            <a:spLocks noGrp="1"/>
          </p:cNvSpPr>
          <p:nvPr>
            <p:ph type="title"/>
          </p:nvPr>
        </p:nvSpPr>
        <p:spPr/>
        <p:txBody>
          <a:bodyPr/>
          <a:lstStyle/>
          <a:p>
            <a:r>
              <a:rPr kumimoji="1" lang="ja-JP" altLang="en-US" sz="3600" dirty="0" smtClean="0"/>
              <a:t>規約・掲載可否・お申込みについて</a:t>
            </a:r>
            <a:endParaRPr kumimoji="1" lang="ja-JP" altLang="en-US" sz="3600" dirty="0"/>
          </a:p>
        </p:txBody>
      </p:sp>
      <p:sp>
        <p:nvSpPr>
          <p:cNvPr id="8"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6" name="テキスト プレースホルダー 5"/>
          <p:cNvSpPr>
            <a:spLocks noGrp="1"/>
          </p:cNvSpPr>
          <p:nvPr>
            <p:ph type="body" sz="quarter" idx="13"/>
          </p:nvPr>
        </p:nvSpPr>
        <p:spPr/>
        <p:txBody>
          <a:bodyPr>
            <a:normAutofit fontScale="92500" lnSpcReduction="20000"/>
          </a:bodyPr>
          <a:lstStyle/>
          <a:p>
            <a:r>
              <a:rPr lang="ja-JP" altLang="en-US" dirty="0" smtClean="0"/>
              <a:t>ディスプレイ広告</a:t>
            </a:r>
          </a:p>
          <a:p>
            <a:r>
              <a:rPr lang="en-US" altLang="ja-JP" dirty="0" smtClean="0"/>
              <a:t>『</a:t>
            </a:r>
            <a:r>
              <a:rPr lang="ja-JP" altLang="en-US" dirty="0" smtClean="0"/>
              <a:t>＠ｃｏｓｍｅ公式</a:t>
            </a:r>
            <a:r>
              <a:rPr lang="en-US" altLang="ja-JP" dirty="0" smtClean="0"/>
              <a:t>』LINE</a:t>
            </a:r>
            <a:r>
              <a:rPr lang="ja-JP" altLang="en-US" dirty="0" smtClean="0"/>
              <a:t>コラボアカウント</a:t>
            </a:r>
          </a:p>
          <a:p>
            <a:r>
              <a:rPr lang="ja-JP" altLang="en-US" dirty="0" smtClean="0"/>
              <a:t>オーディエンス広告</a:t>
            </a:r>
            <a:endParaRPr lang="en-US" altLang="ja-JP" dirty="0" smtClean="0"/>
          </a:p>
          <a:p>
            <a:r>
              <a:rPr lang="ja-JP" altLang="en-US" dirty="0" smtClean="0"/>
              <a:t>メール広告</a:t>
            </a:r>
          </a:p>
        </p:txBody>
      </p:sp>
      <p:sp>
        <p:nvSpPr>
          <p:cNvPr id="7" name="テキスト プレースホルダー 6"/>
          <p:cNvSpPr>
            <a:spLocks noGrp="1"/>
          </p:cNvSpPr>
          <p:nvPr>
            <p:ph type="body" sz="quarter" idx="14"/>
          </p:nvPr>
        </p:nvSpPr>
        <p:spPr/>
        <p:txBody>
          <a:bodyPr/>
          <a:lstStyle/>
          <a:p>
            <a:r>
              <a:rPr lang="ja-JP" altLang="en-US" dirty="0" smtClean="0"/>
              <a:t>共通</a:t>
            </a:r>
            <a:endParaRPr lang="en-US" altLang="ja-JP" dirty="0" smtClean="0"/>
          </a:p>
        </p:txBody>
      </p:sp>
      <p:sp>
        <p:nvSpPr>
          <p:cNvPr id="9" name="スライド番号プレースホルダー 2"/>
          <p:cNvSpPr>
            <a:spLocks noGrp="1"/>
          </p:cNvSpPr>
          <p:nvPr>
            <p:ph type="sldNum" sz="quarter" idx="12"/>
          </p:nvPr>
        </p:nvSpPr>
        <p:spPr>
          <a:xfrm>
            <a:off x="5007600" y="6584400"/>
            <a:ext cx="527095" cy="259873"/>
          </a:xfrm>
        </p:spPr>
        <p:txBody>
          <a:bodyPr/>
          <a:lstStyle/>
          <a:p>
            <a:fld id="{D1BB40C7-AB44-C647-B8F2-09508EB95348}" type="slidenum">
              <a:rPr lang="ja-JP" altLang="en-US" smtClean="0"/>
              <a:pPr/>
              <a:t>64</a:t>
            </a:fld>
            <a:endParaRPr lang="ja-JP" altLang="en-US" dirty="0"/>
          </a:p>
        </p:txBody>
      </p:sp>
    </p:spTree>
    <p:extLst>
      <p:ext uri="{BB962C8B-B14F-4D97-AF65-F5344CB8AC3E}">
        <p14:creationId xmlns:p14="http://schemas.microsoft.com/office/powerpoint/2010/main" val="2422211971"/>
      </p:ext>
    </p:extLst>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kumimoji="1" lang="ja-JP" altLang="en-US" dirty="0" smtClean="0"/>
              <a:t>各種サービス利用規約</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65</a:t>
            </a:fld>
            <a:endParaRPr lang="ja-JP" altLang="en-US" dirty="0"/>
          </a:p>
        </p:txBody>
      </p:sp>
      <p:sp>
        <p:nvSpPr>
          <p:cNvPr id="3" name="コンテンツ プレースホルダー 2"/>
          <p:cNvSpPr>
            <a:spLocks noGrp="1"/>
          </p:cNvSpPr>
          <p:nvPr>
            <p:ph sz="quarter" idx="27"/>
          </p:nvPr>
        </p:nvSpPr>
        <p:spPr>
          <a:xfrm>
            <a:off x="973370" y="1283677"/>
            <a:ext cx="7959260" cy="4660427"/>
          </a:xfrm>
        </p:spPr>
        <p:txBody>
          <a:bodyPr/>
          <a:lstStyle/>
          <a:p>
            <a:pPr marL="0" indent="0" algn="ctr">
              <a:buFontTx/>
              <a:buNone/>
            </a:pPr>
            <a:r>
              <a:rPr kumimoji="1" lang="ja-JP" altLang="en-US" sz="1200" b="0" dirty="0" smtClean="0">
                <a:solidFill>
                  <a:schemeClr val="tx1">
                    <a:lumMod val="65000"/>
                    <a:lumOff val="35000"/>
                  </a:schemeClr>
                </a:solidFill>
                <a:latin typeface="+mj-ea"/>
                <a:ea typeface="+mj-ea"/>
              </a:rPr>
              <a:t>お申込にあたり、「＠ｃｏｓｍｅ広告サービス利用規約」に同意するものとします。</a:t>
            </a:r>
          </a:p>
          <a:p>
            <a:pPr marL="0" indent="0" algn="ctr">
              <a:buFontTx/>
              <a:buNone/>
            </a:pPr>
            <a:r>
              <a:rPr kumimoji="1" lang="en-US" altLang="ja-JP" sz="1200" b="0" dirty="0" smtClean="0">
                <a:solidFill>
                  <a:schemeClr val="tx1">
                    <a:lumMod val="65000"/>
                    <a:lumOff val="35000"/>
                  </a:schemeClr>
                </a:solidFill>
                <a:latin typeface="+mj-ea"/>
                <a:ea typeface="+mj-ea"/>
              </a:rPr>
              <a:t>http://www.istyle.co.jp/File/ad_kiyaku.pdf</a:t>
            </a:r>
          </a:p>
          <a:p>
            <a:pPr marL="228600" indent="-228600">
              <a:buFont typeface="+mj-lt"/>
              <a:buAutoNum type="arabicPeriod"/>
            </a:pPr>
            <a:endParaRPr kumimoji="1" lang="en-US" altLang="ja-JP" sz="1050" b="0" dirty="0" smtClean="0">
              <a:solidFill>
                <a:schemeClr val="tx1">
                  <a:lumMod val="65000"/>
                  <a:lumOff val="35000"/>
                </a:schemeClr>
              </a:solidFill>
              <a:latin typeface="+mn-ea"/>
              <a:ea typeface="+mn-ea"/>
            </a:endParaRPr>
          </a:p>
          <a:p>
            <a:pPr marL="0" indent="0">
              <a:buFontTx/>
              <a:buNone/>
            </a:pPr>
            <a:r>
              <a:rPr kumimoji="1" lang="ja-JP" altLang="en-US" sz="1000" b="0" dirty="0" smtClean="0">
                <a:solidFill>
                  <a:schemeClr val="tx1">
                    <a:lumMod val="65000"/>
                    <a:lumOff val="35000"/>
                  </a:schemeClr>
                </a:solidFill>
                <a:latin typeface="+mn-ea"/>
                <a:ea typeface="+mn-ea"/>
              </a:rPr>
              <a:t>＝以下重要事項一部抜粋＝</a:t>
            </a:r>
          </a:p>
          <a:p>
            <a:pPr marL="685800" lvl="1" indent="-228600">
              <a:buFont typeface="+mj-lt"/>
              <a:buAutoNum type="arabicPeriod"/>
            </a:pPr>
            <a:r>
              <a:rPr kumimoji="1" lang="ja-JP" altLang="en-US" sz="1000" b="0" dirty="0" smtClean="0">
                <a:solidFill>
                  <a:schemeClr val="tx1">
                    <a:lumMod val="65000"/>
                    <a:lumOff val="35000"/>
                  </a:schemeClr>
                </a:solidFill>
                <a:latin typeface="+mn-ea"/>
                <a:ea typeface="+mn-ea"/>
              </a:rPr>
              <a:t>当社は、「＠ｃｏｓｍｅ」におけるクチコミ・ランキングの内容の正確性、妥当性、その他クチコミ・ランキングの内容に関する一切の事項について保証するものではありません。</a:t>
            </a:r>
          </a:p>
          <a:p>
            <a:pPr marL="685800" lvl="1" indent="-228600">
              <a:buFont typeface="+mj-lt"/>
              <a:buAutoNum type="arabicPeriod"/>
            </a:pPr>
            <a:r>
              <a:rPr kumimoji="1" lang="ja-JP" altLang="en-US" sz="1000" b="0" dirty="0" smtClean="0">
                <a:solidFill>
                  <a:schemeClr val="tx1">
                    <a:lumMod val="65000"/>
                    <a:lumOff val="35000"/>
                  </a:schemeClr>
                </a:solidFill>
                <a:latin typeface="+mn-ea"/>
                <a:ea typeface="+mn-ea"/>
              </a:rPr>
              <a:t>当社は、「＠ｃｏｓｍｅ」においてのクチコミの掲載可否、ランキングの設計、ランキングの除外基準の設定及びこれに基づくランキングからの除外、その他「＠ｃｏｓｍｅ」を始めとする当社が運営する全ての</a:t>
            </a:r>
            <a:r>
              <a:rPr kumimoji="1" lang="en-US" altLang="ja-JP" sz="1000" b="0" dirty="0" smtClean="0">
                <a:solidFill>
                  <a:schemeClr val="tx1">
                    <a:lumMod val="65000"/>
                    <a:lumOff val="35000"/>
                  </a:schemeClr>
                </a:solidFill>
                <a:latin typeface="+mn-ea"/>
                <a:ea typeface="+mn-ea"/>
              </a:rPr>
              <a:t>WEB</a:t>
            </a:r>
            <a:r>
              <a:rPr kumimoji="1" lang="ja-JP" altLang="en-US" sz="1000" b="0" dirty="0" smtClean="0">
                <a:solidFill>
                  <a:schemeClr val="tx1">
                    <a:lumMod val="65000"/>
                    <a:lumOff val="35000"/>
                  </a:schemeClr>
                </a:solidFill>
                <a:latin typeface="+mn-ea"/>
                <a:ea typeface="+mn-ea"/>
              </a:rPr>
              <a:t>サイトの内容について一切の裁量を有しており、その判断の理由については、開示する義務を負わず、いかなる場合も、広告主様はこれについて 異議を唱えることはできません。</a:t>
            </a:r>
          </a:p>
          <a:p>
            <a:pPr marL="685800" lvl="1" indent="-228600">
              <a:buFont typeface="+mj-lt"/>
              <a:buAutoNum type="arabicPeriod"/>
            </a:pPr>
            <a:r>
              <a:rPr kumimoji="1" lang="ja-JP" altLang="en-US" sz="1000" b="0" dirty="0" smtClean="0">
                <a:solidFill>
                  <a:schemeClr val="tx1">
                    <a:lumMod val="65000"/>
                    <a:lumOff val="35000"/>
                  </a:schemeClr>
                </a:solidFill>
                <a:latin typeface="+mn-ea"/>
                <a:ea typeface="+mn-ea"/>
              </a:rPr>
              <a:t>当社は、売上の増加等、当該サービスの利用による効果について保証するものではありません。</a:t>
            </a:r>
          </a:p>
          <a:p>
            <a:pPr marL="685800" lvl="1" indent="-228600">
              <a:buFont typeface="+mj-lt"/>
              <a:buAutoNum type="arabicPeriod"/>
            </a:pPr>
            <a:r>
              <a:rPr kumimoji="1" lang="ja-JP" altLang="en-US" sz="1000" b="0" dirty="0" smtClean="0">
                <a:solidFill>
                  <a:schemeClr val="tx1">
                    <a:lumMod val="65000"/>
                    <a:lumOff val="35000"/>
                  </a:schemeClr>
                </a:solidFill>
                <a:latin typeface="+mn-ea"/>
                <a:ea typeface="+mn-ea"/>
              </a:rPr>
              <a:t>当社は、運営上の必要に応じ、事前通知をした上で、本サービスの全部又は一部の提供を中止することができるものとします。</a:t>
            </a:r>
          </a:p>
          <a:p>
            <a:pPr marL="228600" indent="-228600">
              <a:buFont typeface="+mj-lt"/>
              <a:buAutoNum type="arabicPeriod"/>
            </a:pPr>
            <a:endParaRPr kumimoji="1" lang="ja-JP" altLang="en-US" sz="1000" b="0" dirty="0" smtClean="0">
              <a:solidFill>
                <a:schemeClr val="tx1">
                  <a:lumMod val="65000"/>
                  <a:lumOff val="35000"/>
                </a:schemeClr>
              </a:solidFill>
              <a:latin typeface="+mn-ea"/>
              <a:ea typeface="+mn-ea"/>
            </a:endParaRPr>
          </a:p>
          <a:p>
            <a:pPr marL="0" indent="0">
              <a:buFontTx/>
              <a:buNone/>
            </a:pPr>
            <a:r>
              <a:rPr kumimoji="1" lang="ja-JP" altLang="en-US" sz="1000" b="0" dirty="0" smtClean="0">
                <a:solidFill>
                  <a:schemeClr val="tx1">
                    <a:lumMod val="65000"/>
                    <a:lumOff val="35000"/>
                  </a:schemeClr>
                </a:solidFill>
                <a:latin typeface="+mn-ea"/>
                <a:ea typeface="+mn-ea"/>
              </a:rPr>
              <a:t>＜商品の品質管理に関する規約＞</a:t>
            </a:r>
          </a:p>
          <a:p>
            <a:pPr marL="685800" lvl="1" indent="-228600">
              <a:buFont typeface="Arial" panose="020B0604020202020204" pitchFamily="34" charset="0"/>
              <a:buChar char="•"/>
            </a:pPr>
            <a:r>
              <a:rPr kumimoji="1" lang="ja-JP" altLang="en-US" sz="1000" b="0" dirty="0" smtClean="0">
                <a:solidFill>
                  <a:schemeClr val="tx1">
                    <a:lumMod val="65000"/>
                    <a:lumOff val="35000"/>
                  </a:schemeClr>
                </a:solidFill>
                <a:latin typeface="+mn-ea"/>
                <a:ea typeface="+mn-ea"/>
              </a:rPr>
              <a:t>＠ｃｏｓｍｅメンバーに対し商品（サンプル、説明書等も含む）の提供を行う場合には、当該商品が医薬品医療機器等法、食品衛生法、健康増進法、農林物資の規格化及び品質表示の 適正化に関する法律、製造物責任法、関税法、知的財産権に関する法律、不当景品類及び不当表示防止法その他の法令を遵守していることを保証します。</a:t>
            </a:r>
          </a:p>
          <a:p>
            <a:pPr marL="685800" lvl="1" indent="-228600">
              <a:buFont typeface="Arial" panose="020B0604020202020204" pitchFamily="34" charset="0"/>
              <a:buChar char="•"/>
            </a:pPr>
            <a:r>
              <a:rPr kumimoji="1" lang="ja-JP" altLang="en-US" sz="1000" b="0" dirty="0" smtClean="0">
                <a:solidFill>
                  <a:schemeClr val="tx1">
                    <a:lumMod val="65000"/>
                    <a:lumOff val="35000"/>
                  </a:schemeClr>
                </a:solidFill>
                <a:latin typeface="+mn-ea"/>
                <a:ea typeface="+mn-ea"/>
              </a:rPr>
              <a:t>＠ｃｏｓｍｅメンバーに提供する商品に関し、＠ｃｏｓｍｅメンバー又は第三者から、権利の主張、異議、苦情、損害賠償請求等、何らかの請求が行われた場合には、自己の責任と費用でこれを解決するものとし、アイスタイルは、一切の責任を負</a:t>
            </a:r>
            <a:r>
              <a:rPr lang="ja-JP" altLang="en-US" sz="1000" dirty="0">
                <a:solidFill>
                  <a:schemeClr val="tx1">
                    <a:lumMod val="65000"/>
                    <a:lumOff val="35000"/>
                  </a:schemeClr>
                </a:solidFill>
                <a:latin typeface="+mn-ea"/>
                <a:ea typeface="+mn-ea"/>
              </a:rPr>
              <a:t>いません</a:t>
            </a:r>
            <a:r>
              <a:rPr kumimoji="1" lang="ja-JP" altLang="en-US" sz="1000" b="0" dirty="0" smtClean="0">
                <a:solidFill>
                  <a:schemeClr val="tx1">
                    <a:lumMod val="65000"/>
                    <a:lumOff val="35000"/>
                  </a:schemeClr>
                </a:solidFill>
                <a:latin typeface="+mn-ea"/>
                <a:ea typeface="+mn-ea"/>
              </a:rPr>
              <a:t>。</a:t>
            </a:r>
            <a:endParaRPr kumimoji="1" lang="en-US" altLang="ja-JP" sz="1000" b="0" dirty="0" smtClean="0">
              <a:solidFill>
                <a:schemeClr val="tx1">
                  <a:lumMod val="65000"/>
                  <a:lumOff val="35000"/>
                </a:schemeClr>
              </a:solidFill>
              <a:latin typeface="+mn-ea"/>
              <a:ea typeface="+mn-ea"/>
            </a:endParaRPr>
          </a:p>
        </p:txBody>
      </p:sp>
      <p:sp>
        <p:nvSpPr>
          <p:cNvPr id="6" name="フッター プレースホルダー 5"/>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4165039055"/>
      </p:ext>
    </p:extLst>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lstStyle/>
          <a:p>
            <a:r>
              <a:rPr lang="ja-JP" altLang="en-US" dirty="0"/>
              <a:t>各種サービス利用規約</a:t>
            </a:r>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66</a:t>
            </a:fld>
            <a:endParaRPr lang="ja-JP" altLang="en-US" dirty="0"/>
          </a:p>
        </p:txBody>
      </p:sp>
      <p:sp>
        <p:nvSpPr>
          <p:cNvPr id="12" name="コンテンツ プレースホルダー 11"/>
          <p:cNvSpPr>
            <a:spLocks noGrp="1"/>
          </p:cNvSpPr>
          <p:nvPr>
            <p:ph sz="quarter" idx="27"/>
          </p:nvPr>
        </p:nvSpPr>
        <p:spPr>
          <a:xfrm>
            <a:off x="972000" y="1285200"/>
            <a:ext cx="8107606" cy="4484774"/>
          </a:xfrm>
        </p:spPr>
        <p:txBody>
          <a:bodyPr/>
          <a:lstStyle/>
          <a:p>
            <a:pPr algn="ctr"/>
            <a:r>
              <a:rPr lang="ja-JP" altLang="en-US" sz="1200" b="0" dirty="0">
                <a:solidFill>
                  <a:schemeClr val="tx1">
                    <a:lumMod val="65000"/>
                    <a:lumOff val="35000"/>
                  </a:schemeClr>
                </a:solidFill>
                <a:latin typeface="+mj-ea"/>
                <a:ea typeface="+mj-ea"/>
              </a:rPr>
              <a:t>＠ｃｏｓｍｅオーディエンス広告にお申込みの場合、</a:t>
            </a:r>
          </a:p>
          <a:p>
            <a:pPr algn="ctr"/>
            <a:r>
              <a:rPr lang="ja-JP" altLang="en-US" sz="1200" b="0" dirty="0">
                <a:solidFill>
                  <a:schemeClr val="tx1">
                    <a:lumMod val="65000"/>
                    <a:lumOff val="35000"/>
                  </a:schemeClr>
                </a:solidFill>
                <a:latin typeface="+mj-ea"/>
                <a:ea typeface="+mj-ea"/>
              </a:rPr>
              <a:t>オーディエンス広告掲載基準細目に同意するものとします</a:t>
            </a:r>
            <a:r>
              <a:rPr lang="ja-JP" altLang="en-US" sz="1200" b="0" dirty="0" smtClean="0">
                <a:solidFill>
                  <a:schemeClr val="tx1">
                    <a:lumMod val="65000"/>
                    <a:lumOff val="35000"/>
                  </a:schemeClr>
                </a:solidFill>
                <a:latin typeface="+mj-ea"/>
                <a:ea typeface="+mj-ea"/>
              </a:rPr>
              <a:t>。</a:t>
            </a:r>
            <a:endParaRPr lang="en-US" altLang="ja-JP" sz="1200" b="0" dirty="0" smtClean="0">
              <a:solidFill>
                <a:schemeClr val="tx1">
                  <a:lumMod val="65000"/>
                  <a:lumOff val="35000"/>
                </a:schemeClr>
              </a:solidFill>
              <a:latin typeface="+mj-ea"/>
              <a:ea typeface="+mj-ea"/>
            </a:endParaRPr>
          </a:p>
          <a:p>
            <a:endParaRPr lang="en-US" altLang="ja-JP" sz="1050" b="0" dirty="0">
              <a:solidFill>
                <a:schemeClr val="tx1">
                  <a:lumMod val="65000"/>
                  <a:lumOff val="35000"/>
                </a:schemeClr>
              </a:solidFill>
              <a:latin typeface="+mn-ea"/>
              <a:ea typeface="+mn-ea"/>
            </a:endParaRPr>
          </a:p>
          <a:p>
            <a:r>
              <a:rPr lang="ja-JP" altLang="en-US" sz="1000" b="0" dirty="0" smtClean="0">
                <a:solidFill>
                  <a:schemeClr val="tx1">
                    <a:lumMod val="65000"/>
                    <a:lumOff val="35000"/>
                  </a:schemeClr>
                </a:solidFill>
                <a:latin typeface="+mn-ea"/>
                <a:ea typeface="+mn-ea"/>
              </a:rPr>
              <a:t>＝</a:t>
            </a:r>
            <a:r>
              <a:rPr lang="ja-JP" altLang="en-US" sz="1000" b="0" dirty="0">
                <a:solidFill>
                  <a:schemeClr val="tx1">
                    <a:lumMod val="65000"/>
                    <a:lumOff val="35000"/>
                  </a:schemeClr>
                </a:solidFill>
                <a:latin typeface="+mn-ea"/>
                <a:ea typeface="+mn-ea"/>
              </a:rPr>
              <a:t>オーディエンス広告掲載基準</a:t>
            </a:r>
            <a:r>
              <a:rPr lang="ja-JP" altLang="en-US" sz="1000" b="0" dirty="0" smtClean="0">
                <a:solidFill>
                  <a:schemeClr val="tx1">
                    <a:lumMod val="65000"/>
                    <a:lumOff val="35000"/>
                  </a:schemeClr>
                </a:solidFill>
                <a:latin typeface="+mn-ea"/>
                <a:ea typeface="+mn-ea"/>
              </a:rPr>
              <a:t>細目</a:t>
            </a:r>
            <a:r>
              <a:rPr lang="en-US" altLang="ja-JP" sz="1000" b="0" dirty="0" smtClean="0">
                <a:solidFill>
                  <a:schemeClr val="tx1">
                    <a:lumMod val="65000"/>
                    <a:lumOff val="35000"/>
                  </a:schemeClr>
                </a:solidFill>
                <a:latin typeface="+mn-ea"/>
                <a:ea typeface="+mn-ea"/>
              </a:rPr>
              <a:t>=</a:t>
            </a:r>
            <a:endParaRPr lang="en-US" altLang="ja-JP" sz="1000" b="0" dirty="0">
              <a:solidFill>
                <a:schemeClr val="tx1">
                  <a:lumMod val="65000"/>
                  <a:lumOff val="35000"/>
                </a:schemeClr>
              </a:solidFill>
              <a:latin typeface="+mn-ea"/>
              <a:ea typeface="+mn-ea"/>
            </a:endParaRPr>
          </a:p>
          <a:p>
            <a:pPr marL="628650" lvl="1"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広告</a:t>
            </a:r>
            <a:r>
              <a:rPr lang="ja-JP" altLang="en-US" sz="1000" b="0" dirty="0">
                <a:solidFill>
                  <a:schemeClr val="tx1">
                    <a:lumMod val="65000"/>
                    <a:lumOff val="35000"/>
                  </a:schemeClr>
                </a:solidFill>
                <a:latin typeface="+mn-ea"/>
                <a:ea typeface="+mn-ea"/>
              </a:rPr>
              <a:t>本文またはリンク先第一階層ページに、以下各号につき記載のない広告</a:t>
            </a:r>
            <a:r>
              <a:rPr lang="ja-JP" altLang="en-US" sz="1000" b="0" dirty="0" smtClean="0">
                <a:solidFill>
                  <a:schemeClr val="tx1">
                    <a:lumMod val="65000"/>
                    <a:lumOff val="35000"/>
                  </a:schemeClr>
                </a:solidFill>
                <a:latin typeface="+mn-ea"/>
                <a:ea typeface="+mn-ea"/>
              </a:rPr>
              <a:t>は広告</a:t>
            </a:r>
            <a:r>
              <a:rPr lang="ja-JP" altLang="en-US" sz="1000" b="0" dirty="0">
                <a:solidFill>
                  <a:schemeClr val="tx1">
                    <a:lumMod val="65000"/>
                    <a:lumOff val="35000"/>
                  </a:schemeClr>
                </a:solidFill>
                <a:latin typeface="+mn-ea"/>
                <a:ea typeface="+mn-ea"/>
              </a:rPr>
              <a:t>掲載基準に則り掲載しないものとする</a:t>
            </a:r>
            <a:r>
              <a:rPr lang="ja-JP" altLang="en-US" sz="1000" b="0" dirty="0" smtClean="0">
                <a:solidFill>
                  <a:schemeClr val="tx1">
                    <a:lumMod val="65000"/>
                    <a:lumOff val="35000"/>
                  </a:schemeClr>
                </a:solidFill>
                <a:latin typeface="+mn-ea"/>
                <a:ea typeface="+mn-ea"/>
              </a:rPr>
              <a:t>。</a:t>
            </a:r>
            <a:endParaRPr lang="ja-JP" altLang="en-US" sz="1000" b="0" dirty="0">
              <a:solidFill>
                <a:schemeClr val="tx1">
                  <a:lumMod val="65000"/>
                  <a:lumOff val="35000"/>
                </a:schemeClr>
              </a:solidFill>
              <a:latin typeface="+mn-ea"/>
              <a:ea typeface="+mn-ea"/>
            </a:endParaRPr>
          </a:p>
          <a:p>
            <a:pPr marL="1299600" lvl="2">
              <a:buFont typeface="+mj-lt"/>
              <a:buAutoNum type="alphaUcParenR"/>
            </a:pPr>
            <a:r>
              <a:rPr lang="ja-JP" altLang="en-US" sz="1000" dirty="0">
                <a:solidFill>
                  <a:schemeClr val="tx1">
                    <a:lumMod val="65000"/>
                    <a:lumOff val="35000"/>
                  </a:schemeClr>
                </a:solidFill>
                <a:latin typeface="+mn-ea"/>
                <a:ea typeface="+mn-ea"/>
              </a:rPr>
              <a:t>広告主名</a:t>
            </a:r>
          </a:p>
          <a:p>
            <a:pPr marL="1299600" lvl="2">
              <a:buFont typeface="+mj-lt"/>
              <a:buAutoNum type="alphaUcParenR"/>
            </a:pPr>
            <a:r>
              <a:rPr lang="ja-JP" altLang="en-US" sz="1000" dirty="0">
                <a:solidFill>
                  <a:schemeClr val="tx1">
                    <a:lumMod val="65000"/>
                    <a:lumOff val="35000"/>
                  </a:schemeClr>
                </a:solidFill>
                <a:latin typeface="+mn-ea"/>
                <a:ea typeface="+mn-ea"/>
              </a:rPr>
              <a:t>広告商品・</a:t>
            </a:r>
            <a:r>
              <a:rPr lang="ja-JP" altLang="en-US" sz="1000" dirty="0" smtClean="0">
                <a:solidFill>
                  <a:schemeClr val="tx1">
                    <a:lumMod val="65000"/>
                    <a:lumOff val="35000"/>
                  </a:schemeClr>
                </a:solidFill>
                <a:latin typeface="+mn-ea"/>
                <a:ea typeface="+mn-ea"/>
              </a:rPr>
              <a:t>サービス名</a:t>
            </a:r>
            <a:endParaRPr lang="en-US" altLang="ja-JP" sz="1000" dirty="0" smtClean="0">
              <a:solidFill>
                <a:schemeClr val="tx1">
                  <a:lumMod val="65000"/>
                  <a:lumOff val="35000"/>
                </a:schemeClr>
              </a:solidFill>
              <a:latin typeface="+mn-ea"/>
              <a:ea typeface="+mn-ea"/>
            </a:endParaRPr>
          </a:p>
          <a:p>
            <a:pPr marL="1299600" lvl="2">
              <a:buFont typeface="+mj-lt"/>
              <a:buAutoNum type="alphaUcParenR"/>
            </a:pPr>
            <a:r>
              <a:rPr lang="ja-JP" altLang="en-US" sz="1000" dirty="0" smtClean="0">
                <a:solidFill>
                  <a:schemeClr val="tx1">
                    <a:lumMod val="65000"/>
                    <a:lumOff val="35000"/>
                  </a:schemeClr>
                </a:solidFill>
                <a:latin typeface="+mn-ea"/>
                <a:ea typeface="+mn-ea"/>
              </a:rPr>
              <a:t>広告</a:t>
            </a:r>
            <a:r>
              <a:rPr lang="ja-JP" altLang="en-US" sz="1000" dirty="0">
                <a:solidFill>
                  <a:schemeClr val="tx1">
                    <a:lumMod val="65000"/>
                    <a:lumOff val="35000"/>
                  </a:schemeClr>
                </a:solidFill>
                <a:latin typeface="+mn-ea"/>
                <a:ea typeface="+mn-ea"/>
              </a:rPr>
              <a:t>主（問合せ先）の住所、メールアドレス、電話番号のいずれか</a:t>
            </a:r>
            <a:r>
              <a:rPr lang="ja-JP" altLang="en-US" sz="1000" dirty="0" smtClean="0">
                <a:solidFill>
                  <a:schemeClr val="tx1">
                    <a:lumMod val="65000"/>
                    <a:lumOff val="35000"/>
                  </a:schemeClr>
                </a:solidFill>
                <a:latin typeface="+mn-ea"/>
                <a:ea typeface="+mn-ea"/>
              </a:rPr>
              <a:t>１つ</a:t>
            </a:r>
            <a:endParaRPr lang="en-US" altLang="ja-JP" sz="1000" dirty="0" smtClean="0">
              <a:solidFill>
                <a:schemeClr val="tx1">
                  <a:lumMod val="65000"/>
                  <a:lumOff val="35000"/>
                </a:schemeClr>
              </a:solidFill>
              <a:latin typeface="+mn-ea"/>
              <a:ea typeface="+mn-ea"/>
            </a:endParaRPr>
          </a:p>
          <a:p>
            <a:pPr marL="628650" lvl="1" indent="-171450">
              <a:buFont typeface="Wingdings" panose="05000000000000000000" pitchFamily="2" charset="2"/>
              <a:buChar char="n"/>
            </a:pPr>
            <a:endParaRPr lang="en-US" altLang="ja-JP" sz="1000" b="0" dirty="0" smtClean="0">
              <a:solidFill>
                <a:schemeClr val="tx1">
                  <a:lumMod val="65000"/>
                  <a:lumOff val="35000"/>
                </a:schemeClr>
              </a:solidFill>
              <a:latin typeface="+mn-ea"/>
              <a:ea typeface="+mn-ea"/>
            </a:endParaRPr>
          </a:p>
          <a:p>
            <a:pPr marL="628650" lvl="1" indent="-171450">
              <a:buFont typeface="Wingdings" panose="05000000000000000000" pitchFamily="2" charset="2"/>
              <a:buChar char="n"/>
            </a:pPr>
            <a:r>
              <a:rPr lang="ja-JP" altLang="en-US" sz="1000" b="0" dirty="0" smtClean="0">
                <a:solidFill>
                  <a:schemeClr val="tx1">
                    <a:lumMod val="65000"/>
                    <a:lumOff val="35000"/>
                  </a:schemeClr>
                </a:solidFill>
                <a:latin typeface="+mn-ea"/>
                <a:ea typeface="+mn-ea"/>
              </a:rPr>
              <a:t>ユーザー個人</a:t>
            </a:r>
            <a:r>
              <a:rPr lang="ja-JP" altLang="en-US" sz="1000" b="0" dirty="0">
                <a:solidFill>
                  <a:schemeClr val="tx1">
                    <a:lumMod val="65000"/>
                    <a:lumOff val="35000"/>
                  </a:schemeClr>
                </a:solidFill>
                <a:latin typeface="+mn-ea"/>
                <a:ea typeface="+mn-ea"/>
              </a:rPr>
              <a:t>情報（メールアドレスを含む）を収集する広告のうち、広告本文またはリンク先第一階層ページ</a:t>
            </a:r>
            <a:r>
              <a:rPr lang="ja-JP" altLang="en-US" sz="1000" b="0" dirty="0" smtClean="0">
                <a:solidFill>
                  <a:schemeClr val="tx1">
                    <a:lumMod val="65000"/>
                    <a:lumOff val="35000"/>
                  </a:schemeClr>
                </a:solidFill>
                <a:latin typeface="+mn-ea"/>
                <a:ea typeface="+mn-ea"/>
              </a:rPr>
              <a:t>に以下</a:t>
            </a:r>
            <a:r>
              <a:rPr lang="ja-JP" altLang="en-US" sz="1000" b="0" dirty="0">
                <a:solidFill>
                  <a:schemeClr val="tx1">
                    <a:lumMod val="65000"/>
                    <a:lumOff val="35000"/>
                  </a:schemeClr>
                </a:solidFill>
                <a:latin typeface="+mn-ea"/>
                <a:ea typeface="+mn-ea"/>
              </a:rPr>
              <a:t>各号につき記載のない広告は、掲載しないものとする。</a:t>
            </a:r>
          </a:p>
          <a:p>
            <a:pPr marL="1299600" lvl="3" indent="-230400">
              <a:buFont typeface="+mj-lt"/>
              <a:buAutoNum type="alphaUcParenR"/>
            </a:pPr>
            <a:r>
              <a:rPr lang="ja-JP" altLang="en-US" sz="1000" dirty="0">
                <a:solidFill>
                  <a:schemeClr val="tx1">
                    <a:lumMod val="65000"/>
                    <a:lumOff val="35000"/>
                  </a:schemeClr>
                </a:solidFill>
                <a:latin typeface="+mn-ea"/>
                <a:ea typeface="+mn-ea"/>
              </a:rPr>
              <a:t>キャンペーン主催者名</a:t>
            </a:r>
          </a:p>
          <a:p>
            <a:pPr marL="1299600" lvl="3" indent="-230400">
              <a:buFont typeface="+mj-lt"/>
              <a:buAutoNum type="alphaUcParenR"/>
            </a:pPr>
            <a:r>
              <a:rPr lang="ja-JP" altLang="en-US" sz="1000" dirty="0">
                <a:solidFill>
                  <a:schemeClr val="tx1">
                    <a:lumMod val="65000"/>
                    <a:lumOff val="35000"/>
                  </a:schemeClr>
                </a:solidFill>
                <a:latin typeface="+mn-ea"/>
                <a:ea typeface="+mn-ea"/>
              </a:rPr>
              <a:t>問合せ先メールアドレスまたは電話番号</a:t>
            </a:r>
          </a:p>
          <a:p>
            <a:pPr marL="1299600" lvl="3" indent="-230400">
              <a:buFont typeface="+mj-lt"/>
              <a:buAutoNum type="alphaUcParenR"/>
            </a:pPr>
            <a:r>
              <a:rPr lang="ja-JP" altLang="en-US" sz="1000" dirty="0">
                <a:solidFill>
                  <a:schemeClr val="tx1">
                    <a:lumMod val="65000"/>
                    <a:lumOff val="35000"/>
                  </a:schemeClr>
                </a:solidFill>
                <a:latin typeface="+mn-ea"/>
                <a:ea typeface="+mn-ea"/>
              </a:rPr>
              <a:t>収集する個人情報の利用目的</a:t>
            </a:r>
          </a:p>
          <a:p>
            <a:pPr marL="1299600" lvl="3" indent="-230400">
              <a:buFont typeface="+mj-lt"/>
              <a:buAutoNum type="alphaUcParenR"/>
            </a:pPr>
            <a:r>
              <a:rPr lang="ja-JP" altLang="en-US" sz="1000" dirty="0">
                <a:solidFill>
                  <a:schemeClr val="tx1">
                    <a:lumMod val="65000"/>
                    <a:lumOff val="35000"/>
                  </a:schemeClr>
                </a:solidFill>
                <a:latin typeface="+mn-ea"/>
                <a:ea typeface="+mn-ea"/>
              </a:rPr>
              <a:t>利用目的内でのみ個人情報を利用する旨</a:t>
            </a:r>
          </a:p>
          <a:p>
            <a:pPr marL="1299600" lvl="3" indent="-230400">
              <a:buFont typeface="+mj-lt"/>
              <a:buAutoNum type="alphaUcParenR"/>
            </a:pPr>
            <a:r>
              <a:rPr lang="ja-JP" altLang="en-US" sz="1000" dirty="0">
                <a:solidFill>
                  <a:schemeClr val="tx1">
                    <a:lumMod val="65000"/>
                    <a:lumOff val="35000"/>
                  </a:schemeClr>
                </a:solidFill>
                <a:latin typeface="+mn-ea"/>
                <a:ea typeface="+mn-ea"/>
              </a:rPr>
              <a:t>収集する個人情報を不正に第三者に開示・漏洩しない旨</a:t>
            </a:r>
          </a:p>
          <a:p>
            <a:pPr marL="1299600" lvl="3" indent="-230400">
              <a:buFont typeface="+mj-lt"/>
              <a:buAutoNum type="alphaUcParenR"/>
            </a:pPr>
            <a:r>
              <a:rPr lang="ja-JP" altLang="en-US" sz="1000" dirty="0">
                <a:solidFill>
                  <a:schemeClr val="tx1">
                    <a:lumMod val="65000"/>
                    <a:lumOff val="35000"/>
                  </a:schemeClr>
                </a:solidFill>
                <a:latin typeface="+mn-ea"/>
                <a:ea typeface="+mn-ea"/>
              </a:rPr>
              <a:t>応募者に対してメール等を送信する場合には、当該メールの概要がわかる説明文章またはサンプル、およびメールの利用規約を記載すること</a:t>
            </a:r>
            <a:endParaRPr lang="en-US" altLang="ja-JP" sz="1000" dirty="0" smtClean="0">
              <a:solidFill>
                <a:schemeClr val="tx1">
                  <a:lumMod val="65000"/>
                  <a:lumOff val="35000"/>
                </a:schemeClr>
              </a:solidFill>
              <a:latin typeface="+mn-ea"/>
              <a:ea typeface="+mn-ea"/>
            </a:endParaRPr>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3776623910"/>
      </p:ext>
    </p:extLst>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タイトル 3"/>
          <p:cNvSpPr>
            <a:spLocks noGrp="1"/>
          </p:cNvSpPr>
          <p:nvPr>
            <p:ph type="title"/>
          </p:nvPr>
        </p:nvSpPr>
        <p:spPr/>
        <p:txBody>
          <a:bodyPr/>
          <a:lstStyle/>
          <a:p>
            <a:r>
              <a:rPr lang="ja-JP" altLang="en-US" dirty="0"/>
              <a:t>掲載可否確認・お申込みについて</a:t>
            </a:r>
            <a:endParaRPr lang="ja-JP" altLang="en-US" dirty="0">
              <a:latin typeface="+mn-ea"/>
              <a:ea typeface="+mn-ea"/>
            </a:endParaRPr>
          </a:p>
        </p:txBody>
      </p:sp>
      <p:sp>
        <p:nvSpPr>
          <p:cNvPr id="5" name="フッター プレースホルダー 4"/>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
        <p:nvSpPr>
          <p:cNvPr id="42" name="AutoShape 7"/>
          <p:cNvSpPr>
            <a:spLocks noChangeArrowheads="1"/>
          </p:cNvSpPr>
          <p:nvPr/>
        </p:nvSpPr>
        <p:spPr bwMode="auto">
          <a:xfrm>
            <a:off x="318730" y="1115092"/>
            <a:ext cx="576262" cy="503237"/>
          </a:xfrm>
          <a:prstGeom prst="roundRect">
            <a:avLst>
              <a:gd name="adj" fmla="val 16667"/>
            </a:avLst>
          </a:prstGeom>
          <a:solidFill>
            <a:srgbClr val="74BBAB"/>
          </a:solidFill>
          <a:ln>
            <a:noFill/>
          </a:ln>
          <a:effectLst>
            <a:prstShdw prst="shdw17" dist="17961" dir="2700000">
              <a:srgbClr val="467067"/>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2000" b="1" dirty="0">
                <a:solidFill>
                  <a:schemeClr val="bg1"/>
                </a:solidFill>
                <a:latin typeface="+mn-ea"/>
                <a:ea typeface="+mn-ea"/>
                <a:cs typeface="Meiryo UI" pitchFamily="50" charset="-128"/>
              </a:rPr>
              <a:t>１</a:t>
            </a:r>
          </a:p>
        </p:txBody>
      </p:sp>
      <p:sp>
        <p:nvSpPr>
          <p:cNvPr id="43" name="Rectangle 9"/>
          <p:cNvSpPr>
            <a:spLocks noChangeArrowheads="1"/>
          </p:cNvSpPr>
          <p:nvPr/>
        </p:nvSpPr>
        <p:spPr bwMode="auto">
          <a:xfrm>
            <a:off x="1086812" y="1135063"/>
            <a:ext cx="8496300" cy="461665"/>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b="1" dirty="0">
                <a:solidFill>
                  <a:schemeClr val="tx1">
                    <a:lumMod val="65000"/>
                    <a:lumOff val="35000"/>
                  </a:schemeClr>
                </a:solidFill>
                <a:latin typeface="+mn-ea"/>
                <a:ea typeface="+mn-ea"/>
                <a:cs typeface="Meiryo UI" pitchFamily="50" charset="-128"/>
              </a:rPr>
              <a:t>＠ｃｏｓｍｅの広告掲載基準</a:t>
            </a:r>
            <a:r>
              <a:rPr lang="ja-JP" altLang="en-US" sz="1200" b="1" dirty="0" smtClean="0">
                <a:solidFill>
                  <a:schemeClr val="tx1">
                    <a:lumMod val="65000"/>
                    <a:lumOff val="35000"/>
                  </a:schemeClr>
                </a:solidFill>
                <a:latin typeface="+mn-ea"/>
                <a:ea typeface="+mn-ea"/>
                <a:cs typeface="Meiryo UI" pitchFamily="50" charset="-128"/>
              </a:rPr>
              <a:t>は、株式</a:t>
            </a:r>
            <a:r>
              <a:rPr lang="ja-JP" altLang="en-US" sz="1200" b="1" dirty="0">
                <a:solidFill>
                  <a:schemeClr val="tx1">
                    <a:lumMod val="65000"/>
                    <a:lumOff val="35000"/>
                  </a:schemeClr>
                </a:solidFill>
                <a:latin typeface="+mn-ea"/>
                <a:ea typeface="+mn-ea"/>
                <a:cs typeface="Meiryo UI" pitchFamily="50" charset="-128"/>
              </a:rPr>
              <a:t>会社</a:t>
            </a:r>
            <a:r>
              <a:rPr lang="ja-JP" altLang="en-US" sz="1200" b="1" dirty="0" smtClean="0">
                <a:solidFill>
                  <a:schemeClr val="tx1">
                    <a:lumMod val="65000"/>
                    <a:lumOff val="35000"/>
                  </a:schemeClr>
                </a:solidFill>
                <a:latin typeface="+mn-ea"/>
                <a:ea typeface="+mn-ea"/>
                <a:cs typeface="Meiryo UI" pitchFamily="50" charset="-128"/>
              </a:rPr>
              <a:t>アイスタイル</a:t>
            </a:r>
            <a:r>
              <a:rPr lang="ja-JP" altLang="en-US" sz="1200" b="1" dirty="0">
                <a:solidFill>
                  <a:schemeClr val="tx1">
                    <a:lumMod val="65000"/>
                    <a:lumOff val="35000"/>
                  </a:schemeClr>
                </a:solidFill>
                <a:latin typeface="+mn-ea"/>
                <a:ea typeface="+mn-ea"/>
                <a:cs typeface="Meiryo UI" pitchFamily="50" charset="-128"/>
              </a:rPr>
              <a:t>ＨＰ</a:t>
            </a:r>
            <a:r>
              <a:rPr lang="ja-JP" altLang="en-US" sz="1200" b="1" dirty="0" smtClean="0">
                <a:solidFill>
                  <a:schemeClr val="tx1">
                    <a:lumMod val="65000"/>
                    <a:lumOff val="35000"/>
                  </a:schemeClr>
                </a:solidFill>
                <a:latin typeface="+mn-ea"/>
                <a:ea typeface="+mn-ea"/>
                <a:cs typeface="Meiryo UI" pitchFamily="50" charset="-128"/>
              </a:rPr>
              <a:t>（</a:t>
            </a:r>
            <a:r>
              <a:rPr lang="en-US" altLang="ja-JP" sz="1200" b="1" dirty="0" smtClean="0">
                <a:solidFill>
                  <a:schemeClr val="tx1">
                    <a:lumMod val="65000"/>
                    <a:lumOff val="35000"/>
                  </a:schemeClr>
                </a:solidFill>
                <a:latin typeface="+mn-ea"/>
                <a:ea typeface="+mn-ea"/>
                <a:cs typeface="Meiryo UI" pitchFamily="50" charset="-128"/>
              </a:rPr>
              <a:t> http</a:t>
            </a:r>
            <a:r>
              <a:rPr lang="en-US" altLang="ja-JP" sz="1200" b="1" dirty="0">
                <a:solidFill>
                  <a:schemeClr val="tx1">
                    <a:lumMod val="65000"/>
                    <a:lumOff val="35000"/>
                  </a:schemeClr>
                </a:solidFill>
                <a:latin typeface="+mn-ea"/>
                <a:ea typeface="+mn-ea"/>
                <a:cs typeface="Meiryo UI" pitchFamily="50" charset="-128"/>
              </a:rPr>
              <a:t>://www.istyle.co.jp/business/service</a:t>
            </a:r>
            <a:r>
              <a:rPr lang="en-US" altLang="ja-JP" sz="1200" b="1" dirty="0" smtClean="0">
                <a:solidFill>
                  <a:schemeClr val="tx1">
                    <a:lumMod val="65000"/>
                    <a:lumOff val="35000"/>
                  </a:schemeClr>
                </a:solidFill>
                <a:latin typeface="+mn-ea"/>
                <a:ea typeface="+mn-ea"/>
                <a:cs typeface="Meiryo UI" pitchFamily="50" charset="-128"/>
              </a:rPr>
              <a:t>/ </a:t>
            </a:r>
            <a:r>
              <a:rPr lang="ja-JP" altLang="en-US" sz="1200" b="1" dirty="0" smtClean="0">
                <a:solidFill>
                  <a:schemeClr val="tx1">
                    <a:lumMod val="65000"/>
                    <a:lumOff val="35000"/>
                  </a:schemeClr>
                </a:solidFill>
                <a:latin typeface="+mn-ea"/>
                <a:ea typeface="+mn-ea"/>
                <a:cs typeface="Meiryo UI" pitchFamily="50" charset="-128"/>
              </a:rPr>
              <a:t>）よりご確認ください</a:t>
            </a:r>
            <a:r>
              <a:rPr lang="ja-JP" altLang="en-US" sz="1200" b="1" dirty="0">
                <a:solidFill>
                  <a:schemeClr val="tx1">
                    <a:lumMod val="65000"/>
                    <a:lumOff val="35000"/>
                  </a:schemeClr>
                </a:solidFill>
                <a:latin typeface="+mn-ea"/>
                <a:ea typeface="+mn-ea"/>
                <a:cs typeface="Meiryo UI" pitchFamily="50" charset="-128"/>
              </a:rPr>
              <a:t>。</a:t>
            </a:r>
          </a:p>
        </p:txBody>
      </p:sp>
      <p:sp>
        <p:nvSpPr>
          <p:cNvPr id="44" name="Rectangle 43"/>
          <p:cNvSpPr>
            <a:spLocks noChangeArrowheads="1"/>
          </p:cNvSpPr>
          <p:nvPr/>
        </p:nvSpPr>
        <p:spPr bwMode="auto">
          <a:xfrm>
            <a:off x="1067972" y="1614333"/>
            <a:ext cx="8580721"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お申込を頂く前に、必ず該当商品やサービス広告掲載が可能かのご確認をお願い致します。</a:t>
            </a:r>
          </a:p>
          <a:p>
            <a:pPr eaLnBrk="1" hangingPunct="1"/>
            <a:r>
              <a:rPr lang="ja-JP" altLang="en-US" sz="1000" dirty="0">
                <a:solidFill>
                  <a:schemeClr val="tx1">
                    <a:lumMod val="65000"/>
                    <a:lumOff val="35000"/>
                  </a:schemeClr>
                </a:solidFill>
                <a:latin typeface="+mn-ea"/>
                <a:ea typeface="+mn-ea"/>
                <a:cs typeface="Meiryo UI" pitchFamily="50" charset="-128"/>
              </a:rPr>
              <a:t>株式会社アイスタイルが不適当と判断する場合は、広告についての掲載・タイアップ広告・当社著作物・商標等の使用等についてお断りする場合があります。</a:t>
            </a:r>
          </a:p>
          <a:p>
            <a:pPr eaLnBrk="1" hangingPunct="1"/>
            <a:r>
              <a:rPr lang="ja-JP" altLang="en-US" sz="1000" dirty="0">
                <a:solidFill>
                  <a:schemeClr val="tx1">
                    <a:lumMod val="65000"/>
                    <a:lumOff val="35000"/>
                  </a:schemeClr>
                </a:solidFill>
                <a:latin typeface="+mn-ea"/>
                <a:ea typeface="+mn-ea"/>
                <a:cs typeface="Meiryo UI" pitchFamily="50" charset="-128"/>
              </a:rPr>
              <a:t>過去に掲載可否確認済みの場合も、お申込ごとに改めて掲載可否のご確認を頂けます様お願い致します。</a:t>
            </a:r>
          </a:p>
        </p:txBody>
      </p:sp>
      <p:sp>
        <p:nvSpPr>
          <p:cNvPr id="45" name="AutoShape 46"/>
          <p:cNvSpPr>
            <a:spLocks noChangeArrowheads="1"/>
          </p:cNvSpPr>
          <p:nvPr/>
        </p:nvSpPr>
        <p:spPr bwMode="auto">
          <a:xfrm>
            <a:off x="333244" y="2725614"/>
            <a:ext cx="576262" cy="503238"/>
          </a:xfrm>
          <a:prstGeom prst="roundRect">
            <a:avLst>
              <a:gd name="adj" fmla="val 16667"/>
            </a:avLst>
          </a:prstGeom>
          <a:solidFill>
            <a:srgbClr val="74BBAB"/>
          </a:solidFill>
          <a:ln>
            <a:noFill/>
          </a:ln>
          <a:effectLst>
            <a:prstShdw prst="shdw17" dist="17961" dir="2700000">
              <a:srgbClr val="467067"/>
            </a:prstShdw>
          </a:effectLst>
          <a:extLst>
            <a:ext uri="{91240B29-F687-4F45-9708-019B960494DF}">
              <a14:hiddenLine xmlns:a14="http://schemas.microsoft.com/office/drawing/2010/main" w="9525">
                <a:solidFill>
                  <a:schemeClr val="tx1"/>
                </a:solidFill>
                <a:round/>
                <a:headEnd/>
                <a:tailEnd/>
              </a14:hiddenLine>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en-US" altLang="ja-JP" sz="2000" b="1">
                <a:solidFill>
                  <a:schemeClr val="bg1"/>
                </a:solidFill>
                <a:latin typeface="+mn-ea"/>
                <a:ea typeface="+mn-ea"/>
                <a:cs typeface="Meiryo UI" pitchFamily="50" charset="-128"/>
              </a:rPr>
              <a:t>2</a:t>
            </a:r>
          </a:p>
        </p:txBody>
      </p:sp>
      <p:sp>
        <p:nvSpPr>
          <p:cNvPr id="46" name="Rectangle 47"/>
          <p:cNvSpPr>
            <a:spLocks noChangeArrowheads="1"/>
          </p:cNvSpPr>
          <p:nvPr/>
        </p:nvSpPr>
        <p:spPr bwMode="auto">
          <a:xfrm>
            <a:off x="1066669" y="2844941"/>
            <a:ext cx="8496300" cy="27699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b="1" dirty="0" smtClean="0">
                <a:solidFill>
                  <a:schemeClr val="tx1">
                    <a:lumMod val="65000"/>
                    <a:lumOff val="35000"/>
                  </a:schemeClr>
                </a:solidFill>
                <a:latin typeface="+mn-ea"/>
                <a:ea typeface="+mn-ea"/>
                <a:cs typeface="Meiryo UI" pitchFamily="50" charset="-128"/>
              </a:rPr>
              <a:t>掲載可否や広告</a:t>
            </a:r>
            <a:r>
              <a:rPr lang="ja-JP" altLang="en-US" sz="1200" b="1" dirty="0">
                <a:solidFill>
                  <a:schemeClr val="tx1">
                    <a:lumMod val="65000"/>
                    <a:lumOff val="35000"/>
                  </a:schemeClr>
                </a:solidFill>
                <a:latin typeface="+mn-ea"/>
                <a:ea typeface="+mn-ea"/>
                <a:cs typeface="Meiryo UI" pitchFamily="50" charset="-128"/>
              </a:rPr>
              <a:t>掲載お申込の際には、弊社フォーマットのお申込メールを</a:t>
            </a:r>
            <a:r>
              <a:rPr lang="en-US" altLang="ja-JP" sz="1200" b="1" u="sng" dirty="0">
                <a:solidFill>
                  <a:srgbClr val="FF5574"/>
                </a:solidFill>
                <a:latin typeface="+mn-ea"/>
                <a:ea typeface="+mn-ea"/>
                <a:cs typeface="Meiryo UI" pitchFamily="50" charset="-128"/>
              </a:rPr>
              <a:t>service@cosme.net</a:t>
            </a:r>
            <a:r>
              <a:rPr lang="ja-JP" altLang="en-US" sz="1200" b="1" dirty="0">
                <a:solidFill>
                  <a:schemeClr val="tx1">
                    <a:lumMod val="65000"/>
                    <a:lumOff val="35000"/>
                  </a:schemeClr>
                </a:solidFill>
                <a:latin typeface="+mn-ea"/>
                <a:ea typeface="+mn-ea"/>
                <a:cs typeface="Meiryo UI" pitchFamily="50" charset="-128"/>
              </a:rPr>
              <a:t>宛</a:t>
            </a:r>
            <a:r>
              <a:rPr lang="ja-JP" altLang="en-US" sz="1200" b="1" dirty="0" smtClean="0">
                <a:solidFill>
                  <a:schemeClr val="tx1">
                    <a:lumMod val="65000"/>
                    <a:lumOff val="35000"/>
                  </a:schemeClr>
                </a:solidFill>
                <a:latin typeface="+mn-ea"/>
                <a:ea typeface="+mn-ea"/>
                <a:cs typeface="Meiryo UI" pitchFamily="50" charset="-128"/>
              </a:rPr>
              <a:t>にお送り</a:t>
            </a:r>
            <a:r>
              <a:rPr lang="ja-JP" altLang="en-US" sz="1200" b="1" dirty="0">
                <a:solidFill>
                  <a:schemeClr val="tx1">
                    <a:lumMod val="65000"/>
                    <a:lumOff val="35000"/>
                  </a:schemeClr>
                </a:solidFill>
                <a:latin typeface="+mn-ea"/>
                <a:ea typeface="+mn-ea"/>
                <a:cs typeface="Meiryo UI" pitchFamily="50" charset="-128"/>
              </a:rPr>
              <a:t>ください。</a:t>
            </a:r>
          </a:p>
        </p:txBody>
      </p:sp>
      <p:sp>
        <p:nvSpPr>
          <p:cNvPr id="47" name="Rectangle 48"/>
          <p:cNvSpPr>
            <a:spLocks noChangeArrowheads="1"/>
          </p:cNvSpPr>
          <p:nvPr/>
        </p:nvSpPr>
        <p:spPr bwMode="auto">
          <a:xfrm>
            <a:off x="1086812" y="3459853"/>
            <a:ext cx="4319587"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smtClean="0">
                <a:solidFill>
                  <a:schemeClr val="tx1">
                    <a:lumMod val="65000"/>
                    <a:lumOff val="35000"/>
                  </a:schemeClr>
                </a:solidFill>
                <a:latin typeface="+mn-ea"/>
                <a:ea typeface="+mn-ea"/>
                <a:cs typeface="Meiryo UI" pitchFamily="50" charset="-128"/>
              </a:rPr>
              <a:t>■件名</a:t>
            </a:r>
            <a:r>
              <a:rPr lang="ja-JP" altLang="en-US" sz="1000" dirty="0">
                <a:solidFill>
                  <a:schemeClr val="tx1">
                    <a:lumMod val="65000"/>
                    <a:lumOff val="35000"/>
                  </a:schemeClr>
                </a:solidFill>
                <a:latin typeface="+mn-ea"/>
                <a:ea typeface="+mn-ea"/>
                <a:cs typeface="Meiryo UI" pitchFamily="50" charset="-128"/>
              </a:rPr>
              <a:t>：</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掲載可否</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広告主名</a:t>
            </a:r>
            <a:r>
              <a:rPr lang="en-US" altLang="ja-JP" sz="1000" dirty="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メニュー名</a:t>
            </a:r>
          </a:p>
        </p:txBody>
      </p:sp>
      <p:sp>
        <p:nvSpPr>
          <p:cNvPr id="48" name="Rectangle 49"/>
          <p:cNvSpPr>
            <a:spLocks noChangeArrowheads="1"/>
          </p:cNvSpPr>
          <p:nvPr/>
        </p:nvSpPr>
        <p:spPr bwMode="auto">
          <a:xfrm>
            <a:off x="1193173" y="3688774"/>
            <a:ext cx="3624263" cy="863600"/>
          </a:xfrm>
          <a:prstGeom prst="rect">
            <a:avLst/>
          </a:prstGeom>
          <a:noFill/>
          <a:ln w="9525" algn="ctr">
            <a:solidFill>
              <a:srgbClr val="3333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・広告主様正式会社名</a:t>
            </a:r>
          </a:p>
          <a:p>
            <a:pPr eaLnBrk="1" hangingPunct="1"/>
            <a:r>
              <a:rPr lang="ja-JP" altLang="en-US" sz="1000" dirty="0">
                <a:solidFill>
                  <a:schemeClr val="tx1">
                    <a:lumMod val="65000"/>
                    <a:lumOff val="35000"/>
                  </a:schemeClr>
                </a:solidFill>
                <a:latin typeface="+mn-ea"/>
                <a:ea typeface="+mn-ea"/>
                <a:cs typeface="Meiryo UI" pitchFamily="50" charset="-128"/>
              </a:rPr>
              <a:t>・広告主様業態（メーカー、総販売元、販売代理店名など）</a:t>
            </a:r>
          </a:p>
          <a:p>
            <a:pPr eaLnBrk="1" hangingPunct="1"/>
            <a:r>
              <a:rPr lang="ja-JP" altLang="en-US" sz="1000" dirty="0">
                <a:solidFill>
                  <a:schemeClr val="tx1">
                    <a:lumMod val="65000"/>
                    <a:lumOff val="35000"/>
                  </a:schemeClr>
                </a:solidFill>
                <a:latin typeface="+mn-ea"/>
                <a:ea typeface="+mn-ea"/>
                <a:cs typeface="Meiryo UI" pitchFamily="50" charset="-128"/>
              </a:rPr>
              <a:t>・商品の販売チャネル</a:t>
            </a:r>
          </a:p>
          <a:p>
            <a:pPr eaLnBrk="1" hangingPunct="1"/>
            <a:r>
              <a:rPr lang="ja-JP" altLang="en-US" sz="1000" dirty="0">
                <a:solidFill>
                  <a:schemeClr val="tx1">
                    <a:lumMod val="65000"/>
                    <a:lumOff val="35000"/>
                  </a:schemeClr>
                </a:solidFill>
                <a:latin typeface="+mn-ea"/>
                <a:ea typeface="+mn-ea"/>
                <a:cs typeface="Meiryo UI" pitchFamily="50" charset="-128"/>
              </a:rPr>
              <a:t>・キャンペーン商材詳細</a:t>
            </a:r>
          </a:p>
          <a:p>
            <a:pPr eaLnBrk="1" hangingPunct="1"/>
            <a:r>
              <a:rPr lang="ja-JP" altLang="en-US" sz="1000" dirty="0">
                <a:solidFill>
                  <a:schemeClr val="tx1">
                    <a:lumMod val="65000"/>
                    <a:lumOff val="35000"/>
                  </a:schemeClr>
                </a:solidFill>
                <a:latin typeface="+mn-ea"/>
                <a:ea typeface="+mn-ea"/>
                <a:cs typeface="Meiryo UI" pitchFamily="50" charset="-128"/>
              </a:rPr>
              <a:t>・広告リンク先</a:t>
            </a:r>
            <a:r>
              <a:rPr lang="en-US" altLang="ja-JP" sz="1000" dirty="0">
                <a:solidFill>
                  <a:schemeClr val="tx1">
                    <a:lumMod val="65000"/>
                    <a:lumOff val="35000"/>
                  </a:schemeClr>
                </a:solidFill>
                <a:latin typeface="+mn-ea"/>
                <a:ea typeface="+mn-ea"/>
                <a:cs typeface="Meiryo UI" pitchFamily="50" charset="-128"/>
              </a:rPr>
              <a:t>URL</a:t>
            </a:r>
            <a:endParaRPr lang="ja-JP" altLang="en-US" sz="1000" dirty="0">
              <a:solidFill>
                <a:schemeClr val="tx1">
                  <a:lumMod val="65000"/>
                  <a:lumOff val="35000"/>
                </a:schemeClr>
              </a:solidFill>
              <a:latin typeface="+mn-ea"/>
              <a:ea typeface="+mn-ea"/>
              <a:cs typeface="Meiryo UI" pitchFamily="50" charset="-128"/>
            </a:endParaRPr>
          </a:p>
        </p:txBody>
      </p:sp>
      <p:sp>
        <p:nvSpPr>
          <p:cNvPr id="56" name="Rectangle 57"/>
          <p:cNvSpPr>
            <a:spLocks noChangeArrowheads="1"/>
          </p:cNvSpPr>
          <p:nvPr/>
        </p:nvSpPr>
        <p:spPr bwMode="auto">
          <a:xfrm>
            <a:off x="6090714" y="4487061"/>
            <a:ext cx="3492398" cy="707886"/>
          </a:xfrm>
          <a:prstGeom prst="rect">
            <a:avLst/>
          </a:prstGeom>
          <a:noFill/>
          <a:ln w="9525" algn="ctr">
            <a:solidFill>
              <a:srgbClr val="3333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algn="ctr" eaLnBrk="1" hangingPunct="1"/>
            <a:r>
              <a:rPr lang="ja-JP" altLang="en-US" sz="1000" dirty="0">
                <a:solidFill>
                  <a:schemeClr val="tx1">
                    <a:lumMod val="65000"/>
                    <a:lumOff val="35000"/>
                  </a:schemeClr>
                </a:solidFill>
                <a:latin typeface="+mn-ea"/>
                <a:ea typeface="+mn-ea"/>
                <a:cs typeface="Meiryo UI" pitchFamily="50" charset="-128"/>
              </a:rPr>
              <a:t>株式会社アイスタイル</a:t>
            </a:r>
          </a:p>
          <a:p>
            <a:pPr algn="ctr" eaLnBrk="1" hangingPunct="1"/>
            <a:r>
              <a:rPr lang="ja-JP" altLang="en-US" sz="1000" dirty="0">
                <a:solidFill>
                  <a:schemeClr val="tx1">
                    <a:lumMod val="65000"/>
                    <a:lumOff val="35000"/>
                  </a:schemeClr>
                </a:solidFill>
                <a:latin typeface="+mn-ea"/>
                <a:ea typeface="+mn-ea"/>
                <a:cs typeface="Meiryo UI" pitchFamily="50" charset="-128"/>
              </a:rPr>
              <a:t>＠ｃｏｓｍｅディスプレイ・メール広告サービス担当宛</a:t>
            </a:r>
          </a:p>
          <a:p>
            <a:pPr algn="ctr" eaLnBrk="1" hangingPunct="1"/>
            <a:r>
              <a:rPr lang="ja-JP" altLang="en-US"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お問合せ</a:t>
            </a:r>
            <a:r>
              <a:rPr lang="ja-JP" altLang="en-US" sz="1000" dirty="0" smtClean="0">
                <a:solidFill>
                  <a:schemeClr val="tx1">
                    <a:lumMod val="65000"/>
                    <a:lumOff val="35000"/>
                  </a:schemeClr>
                </a:solidFill>
                <a:latin typeface="+mn-ea"/>
                <a:ea typeface="+mn-ea"/>
                <a:cs typeface="Meiryo UI" pitchFamily="50" charset="-128"/>
              </a:rPr>
              <a:t>メールアドレス■</a:t>
            </a:r>
          </a:p>
          <a:p>
            <a:pPr algn="ctr" eaLnBrk="1" hangingPunct="1"/>
            <a:r>
              <a:rPr lang="ja-JP" altLang="en-US" sz="1000" dirty="0" smtClean="0">
                <a:solidFill>
                  <a:schemeClr val="tx1">
                    <a:lumMod val="65000"/>
                    <a:lumOff val="35000"/>
                  </a:schemeClr>
                </a:solidFill>
                <a:latin typeface="+mn-ea"/>
                <a:ea typeface="+mn-ea"/>
                <a:cs typeface="Meiryo UI" pitchFamily="50" charset="-128"/>
              </a:rPr>
              <a:t>   </a:t>
            </a:r>
            <a:r>
              <a:rPr lang="en-US" altLang="ja-JP" sz="1000" u="sng" dirty="0" smtClean="0">
                <a:solidFill>
                  <a:srgbClr val="FF5574"/>
                </a:solidFill>
                <a:latin typeface="+mn-ea"/>
                <a:ea typeface="+mn-ea"/>
                <a:cs typeface="Meiryo UI" pitchFamily="50" charset="-128"/>
              </a:rPr>
              <a:t>service@cosme.net</a:t>
            </a:r>
            <a:endParaRPr lang="en-US" altLang="ja-JP" sz="1000" u="sng" dirty="0">
              <a:solidFill>
                <a:srgbClr val="FF5574"/>
              </a:solidFill>
              <a:latin typeface="+mn-ea"/>
              <a:ea typeface="+mn-ea"/>
              <a:cs typeface="Meiryo UI" pitchFamily="50" charset="-128"/>
            </a:endParaRPr>
          </a:p>
        </p:txBody>
      </p:sp>
      <p:sp>
        <p:nvSpPr>
          <p:cNvPr id="21" name="Rectangle 48"/>
          <p:cNvSpPr>
            <a:spLocks noChangeArrowheads="1"/>
          </p:cNvSpPr>
          <p:nvPr/>
        </p:nvSpPr>
        <p:spPr bwMode="auto">
          <a:xfrm>
            <a:off x="1086812" y="4658508"/>
            <a:ext cx="4319587" cy="246221"/>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smtClean="0">
                <a:solidFill>
                  <a:schemeClr val="tx1">
                    <a:lumMod val="65000"/>
                    <a:lumOff val="35000"/>
                  </a:schemeClr>
                </a:solidFill>
                <a:latin typeface="+mn-ea"/>
                <a:ea typeface="+mn-ea"/>
                <a:cs typeface="Meiryo UI" pitchFamily="50" charset="-128"/>
              </a:rPr>
              <a:t>■件名</a:t>
            </a:r>
            <a:r>
              <a:rPr lang="ja-JP" altLang="en-US" sz="1000" dirty="0">
                <a:solidFill>
                  <a:schemeClr val="tx1">
                    <a:lumMod val="65000"/>
                    <a:lumOff val="35000"/>
                  </a:schemeClr>
                </a:solidFill>
                <a:latin typeface="+mn-ea"/>
                <a:ea typeface="+mn-ea"/>
                <a:cs typeface="Meiryo UI" pitchFamily="50" charset="-128"/>
              </a:rPr>
              <a:t>：</a:t>
            </a:r>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申込</a:t>
            </a:r>
            <a:r>
              <a:rPr lang="en-US" altLang="ja-JP" sz="1000" dirty="0" smtClean="0">
                <a:solidFill>
                  <a:schemeClr val="tx1">
                    <a:lumMod val="65000"/>
                    <a:lumOff val="35000"/>
                  </a:schemeClr>
                </a:solidFill>
                <a:latin typeface="+mn-ea"/>
                <a:ea typeface="+mn-ea"/>
                <a:cs typeface="Meiryo UI" pitchFamily="50" charset="-128"/>
              </a:rPr>
              <a:t>】</a:t>
            </a:r>
            <a:r>
              <a:rPr lang="ja-JP" altLang="en-US" sz="1000" dirty="0">
                <a:solidFill>
                  <a:schemeClr val="tx1">
                    <a:lumMod val="65000"/>
                    <a:lumOff val="35000"/>
                  </a:schemeClr>
                </a:solidFill>
                <a:latin typeface="+mn-ea"/>
                <a:ea typeface="+mn-ea"/>
                <a:cs typeface="Meiryo UI" pitchFamily="50" charset="-128"/>
              </a:rPr>
              <a:t>広告主名</a:t>
            </a:r>
            <a:r>
              <a:rPr lang="en-US" altLang="ja-JP" sz="1000" dirty="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メニュー名</a:t>
            </a:r>
            <a:r>
              <a:rPr lang="en-US" altLang="ja-JP" sz="1000" dirty="0" smtClean="0">
                <a:solidFill>
                  <a:schemeClr val="tx1">
                    <a:lumMod val="65000"/>
                    <a:lumOff val="35000"/>
                  </a:schemeClr>
                </a:solidFill>
                <a:latin typeface="+mn-ea"/>
                <a:ea typeface="+mn-ea"/>
                <a:cs typeface="Meiryo UI" pitchFamily="50" charset="-128"/>
              </a:rPr>
              <a:t>/</a:t>
            </a:r>
            <a:r>
              <a:rPr lang="ja-JP" altLang="en-US" sz="1000" dirty="0" smtClean="0">
                <a:solidFill>
                  <a:schemeClr val="tx1">
                    <a:lumMod val="65000"/>
                    <a:lumOff val="35000"/>
                  </a:schemeClr>
                </a:solidFill>
                <a:latin typeface="+mn-ea"/>
                <a:ea typeface="+mn-ea"/>
                <a:cs typeface="Meiryo UI" pitchFamily="50" charset="-128"/>
              </a:rPr>
              <a:t>掲載期間</a:t>
            </a:r>
            <a:endParaRPr lang="ja-JP" altLang="en-US" sz="1000" dirty="0">
              <a:solidFill>
                <a:schemeClr val="tx1">
                  <a:lumMod val="65000"/>
                  <a:lumOff val="35000"/>
                </a:schemeClr>
              </a:solidFill>
              <a:latin typeface="+mn-ea"/>
              <a:ea typeface="+mn-ea"/>
              <a:cs typeface="Meiryo UI" pitchFamily="50" charset="-128"/>
            </a:endParaRPr>
          </a:p>
        </p:txBody>
      </p:sp>
      <p:sp>
        <p:nvSpPr>
          <p:cNvPr id="22" name="Rectangle 49"/>
          <p:cNvSpPr>
            <a:spLocks noChangeArrowheads="1"/>
          </p:cNvSpPr>
          <p:nvPr/>
        </p:nvSpPr>
        <p:spPr bwMode="auto">
          <a:xfrm>
            <a:off x="1193173" y="4920993"/>
            <a:ext cx="3624263" cy="1323439"/>
          </a:xfrm>
          <a:prstGeom prst="rect">
            <a:avLst/>
          </a:prstGeom>
          <a:noFill/>
          <a:ln w="9525" algn="ctr">
            <a:solidFill>
              <a:srgbClr val="333333"/>
            </a:solidFill>
            <a:miter lim="800000"/>
            <a:headEnd/>
            <a:tailEnd/>
          </a:ln>
          <a:effectLst/>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00" dirty="0">
                <a:solidFill>
                  <a:schemeClr val="tx1">
                    <a:lumMod val="65000"/>
                    <a:lumOff val="35000"/>
                  </a:schemeClr>
                </a:solidFill>
                <a:latin typeface="+mn-ea"/>
                <a:ea typeface="+mn-ea"/>
                <a:cs typeface="Meiryo UI" pitchFamily="50" charset="-128"/>
              </a:rPr>
              <a:t>・広告主様正式会社名</a:t>
            </a:r>
          </a:p>
          <a:p>
            <a:pPr eaLnBrk="1" hangingPunct="1"/>
            <a:r>
              <a:rPr lang="ja-JP" altLang="en-US" sz="1000" dirty="0">
                <a:solidFill>
                  <a:schemeClr val="tx1">
                    <a:lumMod val="65000"/>
                    <a:lumOff val="35000"/>
                  </a:schemeClr>
                </a:solidFill>
                <a:latin typeface="+mn-ea"/>
                <a:ea typeface="+mn-ea"/>
                <a:cs typeface="Meiryo UI" pitchFamily="50" charset="-128"/>
              </a:rPr>
              <a:t>・広告主様業態（メーカー、総販売元、販売代理店名など）</a:t>
            </a:r>
          </a:p>
          <a:p>
            <a:pPr eaLnBrk="1" hangingPunct="1"/>
            <a:r>
              <a:rPr lang="ja-JP" altLang="en-US" sz="1000" dirty="0">
                <a:solidFill>
                  <a:schemeClr val="tx1">
                    <a:lumMod val="65000"/>
                    <a:lumOff val="35000"/>
                  </a:schemeClr>
                </a:solidFill>
                <a:latin typeface="+mn-ea"/>
                <a:ea typeface="+mn-ea"/>
                <a:cs typeface="Meiryo UI" pitchFamily="50" charset="-128"/>
              </a:rPr>
              <a:t>・商品の販売</a:t>
            </a:r>
            <a:r>
              <a:rPr lang="ja-JP" altLang="en-US" sz="1000" dirty="0" smtClean="0">
                <a:solidFill>
                  <a:schemeClr val="tx1">
                    <a:lumMod val="65000"/>
                    <a:lumOff val="35000"/>
                  </a:schemeClr>
                </a:solidFill>
                <a:latin typeface="+mn-ea"/>
                <a:ea typeface="+mn-ea"/>
                <a:cs typeface="Meiryo UI" pitchFamily="50" charset="-128"/>
              </a:rPr>
              <a:t>チャネル</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・キャンペーン商材詳</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・広告リンク</a:t>
            </a:r>
            <a:r>
              <a:rPr lang="en-US" altLang="ja-JP" sz="1000" dirty="0" smtClean="0">
                <a:solidFill>
                  <a:schemeClr val="tx1">
                    <a:lumMod val="65000"/>
                    <a:lumOff val="35000"/>
                  </a:schemeClr>
                </a:solidFill>
                <a:latin typeface="+mn-ea"/>
                <a:ea typeface="+mn-ea"/>
                <a:cs typeface="Meiryo UI" pitchFamily="50" charset="-128"/>
              </a:rPr>
              <a:t>URL</a:t>
            </a:r>
          </a:p>
          <a:p>
            <a:pPr eaLnBrk="1" hangingPunct="1"/>
            <a:r>
              <a:rPr lang="ja-JP" altLang="en-US" sz="1000" dirty="0" smtClean="0">
                <a:solidFill>
                  <a:schemeClr val="tx1">
                    <a:lumMod val="65000"/>
                    <a:lumOff val="35000"/>
                  </a:schemeClr>
                </a:solidFill>
                <a:latin typeface="+mn-ea"/>
                <a:ea typeface="+mn-ea"/>
                <a:cs typeface="Meiryo UI" pitchFamily="50" charset="-128"/>
              </a:rPr>
              <a:t>・メニュー名</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・掲載期間</a:t>
            </a:r>
            <a:endParaRPr lang="en-US" altLang="ja-JP" sz="1000" dirty="0" smtClean="0">
              <a:solidFill>
                <a:schemeClr val="tx1">
                  <a:lumMod val="65000"/>
                  <a:lumOff val="35000"/>
                </a:schemeClr>
              </a:solidFill>
              <a:latin typeface="+mn-ea"/>
              <a:ea typeface="+mn-ea"/>
              <a:cs typeface="Meiryo UI" pitchFamily="50" charset="-128"/>
            </a:endParaRPr>
          </a:p>
          <a:p>
            <a:pPr eaLnBrk="1" hangingPunct="1"/>
            <a:r>
              <a:rPr lang="ja-JP" altLang="en-US" sz="1000" dirty="0" smtClean="0">
                <a:solidFill>
                  <a:schemeClr val="tx1">
                    <a:lumMod val="65000"/>
                    <a:lumOff val="35000"/>
                  </a:schemeClr>
                </a:solidFill>
                <a:latin typeface="+mn-ea"/>
                <a:ea typeface="+mn-ea"/>
                <a:cs typeface="Meiryo UI" pitchFamily="50" charset="-128"/>
              </a:rPr>
              <a:t>・申込み金額</a:t>
            </a:r>
            <a:endParaRPr lang="ja-JP" altLang="en-US" sz="1000" dirty="0">
              <a:solidFill>
                <a:schemeClr val="tx1">
                  <a:lumMod val="65000"/>
                  <a:lumOff val="35000"/>
                </a:schemeClr>
              </a:solidFill>
              <a:latin typeface="+mn-ea"/>
              <a:ea typeface="+mn-ea"/>
              <a:cs typeface="Meiryo UI" pitchFamily="50" charset="-128"/>
            </a:endParaRPr>
          </a:p>
        </p:txBody>
      </p:sp>
      <p:sp>
        <p:nvSpPr>
          <p:cNvPr id="6" name="二等辺三角形 5"/>
          <p:cNvSpPr/>
          <p:nvPr/>
        </p:nvSpPr>
        <p:spPr>
          <a:xfrm rot="5400000">
            <a:off x="4690937" y="4607436"/>
            <a:ext cx="1259474" cy="323850"/>
          </a:xfrm>
          <a:prstGeom prst="triangle">
            <a:avLst/>
          </a:prstGeom>
          <a:solidFill>
            <a:srgbClr val="FF999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kumimoji="1" lang="ja-JP" altLang="en-US">
              <a:solidFill>
                <a:schemeClr val="tx1">
                  <a:lumMod val="65000"/>
                  <a:lumOff val="35000"/>
                </a:schemeClr>
              </a:solidFill>
              <a:latin typeface="+mn-ea"/>
            </a:endParaRPr>
          </a:p>
        </p:txBody>
      </p:sp>
      <p:grpSp>
        <p:nvGrpSpPr>
          <p:cNvPr id="50" name="Group 26"/>
          <p:cNvGrpSpPr>
            <a:grpSpLocks/>
          </p:cNvGrpSpPr>
          <p:nvPr/>
        </p:nvGrpSpPr>
        <p:grpSpPr bwMode="auto">
          <a:xfrm>
            <a:off x="5680086" y="4271367"/>
            <a:ext cx="628339" cy="391115"/>
            <a:chOff x="237" y="1008"/>
            <a:chExt cx="483" cy="288"/>
          </a:xfrm>
        </p:grpSpPr>
        <p:sp>
          <p:nvSpPr>
            <p:cNvPr id="51" name="Rectangle 27"/>
            <p:cNvSpPr>
              <a:spLocks noChangeArrowheads="1"/>
            </p:cNvSpPr>
            <p:nvPr/>
          </p:nvSpPr>
          <p:spPr bwMode="auto">
            <a:xfrm>
              <a:off x="240" y="1008"/>
              <a:ext cx="480" cy="288"/>
            </a:xfrm>
            <a:prstGeom prst="rect">
              <a:avLst/>
            </a:prstGeom>
            <a:solidFill>
              <a:schemeClr val="bg1"/>
            </a:solidFill>
            <a:ln w="9525">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b="1">
                <a:solidFill>
                  <a:schemeClr val="tx1">
                    <a:lumMod val="65000"/>
                    <a:lumOff val="35000"/>
                  </a:schemeClr>
                </a:solidFill>
                <a:latin typeface="+mn-ea"/>
                <a:ea typeface="+mn-ea"/>
                <a:cs typeface="Meiryo UI" pitchFamily="50" charset="-128"/>
              </a:endParaRPr>
            </a:p>
          </p:txBody>
        </p:sp>
        <p:sp>
          <p:nvSpPr>
            <p:cNvPr id="52" name="Line 28"/>
            <p:cNvSpPr>
              <a:spLocks noChangeShapeType="1"/>
            </p:cNvSpPr>
            <p:nvPr/>
          </p:nvSpPr>
          <p:spPr bwMode="auto">
            <a:xfrm flipV="1">
              <a:off x="237" y="1158"/>
              <a:ext cx="181" cy="1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tx1">
                    <a:lumMod val="65000"/>
                    <a:lumOff val="35000"/>
                  </a:schemeClr>
                </a:solidFill>
                <a:latin typeface="+mn-ea"/>
              </a:endParaRPr>
            </a:p>
          </p:txBody>
        </p:sp>
        <p:sp>
          <p:nvSpPr>
            <p:cNvPr id="53" name="Line 29"/>
            <p:cNvSpPr>
              <a:spLocks noChangeShapeType="1"/>
            </p:cNvSpPr>
            <p:nvPr/>
          </p:nvSpPr>
          <p:spPr bwMode="auto">
            <a:xfrm>
              <a:off x="240" y="1008"/>
              <a:ext cx="24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tx1">
                    <a:lumMod val="65000"/>
                    <a:lumOff val="35000"/>
                  </a:schemeClr>
                </a:solidFill>
                <a:latin typeface="+mn-ea"/>
              </a:endParaRPr>
            </a:p>
          </p:txBody>
        </p:sp>
        <p:sp>
          <p:nvSpPr>
            <p:cNvPr id="54" name="Line 30"/>
            <p:cNvSpPr>
              <a:spLocks noChangeShapeType="1"/>
            </p:cNvSpPr>
            <p:nvPr/>
          </p:nvSpPr>
          <p:spPr bwMode="auto">
            <a:xfrm flipH="1" flipV="1">
              <a:off x="539" y="1159"/>
              <a:ext cx="181" cy="136"/>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tx1">
                    <a:lumMod val="65000"/>
                    <a:lumOff val="35000"/>
                  </a:schemeClr>
                </a:solidFill>
                <a:latin typeface="+mn-ea"/>
              </a:endParaRPr>
            </a:p>
          </p:txBody>
        </p:sp>
        <p:sp>
          <p:nvSpPr>
            <p:cNvPr id="55" name="Line 31"/>
            <p:cNvSpPr>
              <a:spLocks noChangeShapeType="1"/>
            </p:cNvSpPr>
            <p:nvPr/>
          </p:nvSpPr>
          <p:spPr bwMode="auto">
            <a:xfrm flipH="1">
              <a:off x="480" y="1008"/>
              <a:ext cx="240" cy="192"/>
            </a:xfrm>
            <a:prstGeom prst="line">
              <a:avLst/>
            </a:prstGeom>
            <a:noFill/>
            <a:ln w="9525">
              <a:solidFill>
                <a:schemeClr val="tx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ja-JP" altLang="en-US">
                <a:solidFill>
                  <a:schemeClr val="tx1">
                    <a:lumMod val="65000"/>
                    <a:lumOff val="35000"/>
                  </a:schemeClr>
                </a:solidFill>
                <a:latin typeface="+mn-ea"/>
              </a:endParaRPr>
            </a:p>
          </p:txBody>
        </p:sp>
      </p:grpSp>
      <p:sp>
        <p:nvSpPr>
          <p:cNvPr id="23" name="スライド番号プレースホルダー 1"/>
          <p:cNvSpPr>
            <a:spLocks noGrp="1"/>
          </p:cNvSpPr>
          <p:nvPr>
            <p:ph type="sldNum" sz="quarter" idx="11"/>
          </p:nvPr>
        </p:nvSpPr>
        <p:spPr>
          <a:xfrm>
            <a:off x="5007600" y="6584400"/>
            <a:ext cx="527095" cy="259873"/>
          </a:xfrm>
        </p:spPr>
        <p:txBody>
          <a:bodyPr/>
          <a:lstStyle/>
          <a:p>
            <a:fld id="{D1BB40C7-AB44-C647-B8F2-09508EB95348}" type="slidenum">
              <a:rPr lang="ja-JP" altLang="en-US" smtClean="0"/>
              <a:pPr/>
              <a:t>67</a:t>
            </a:fld>
            <a:endParaRPr lang="ja-JP" altLang="en-US" dirty="0"/>
          </a:p>
        </p:txBody>
      </p:sp>
    </p:spTree>
    <p:extLst>
      <p:ext uri="{BB962C8B-B14F-4D97-AF65-F5344CB8AC3E}">
        <p14:creationId xmlns:p14="http://schemas.microsoft.com/office/powerpoint/2010/main" val="2790735022"/>
      </p:ext>
    </p:extLst>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お申し込みメールフォーマット（</a:t>
            </a:r>
            <a:r>
              <a:rPr kumimoji="1" lang="en-US" altLang="ja-JP" dirty="0" err="1" smtClean="0"/>
              <a:t>VideoAd</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68</a:t>
            </a:fld>
            <a:endParaRPr lang="ja-JP" altLang="en-US" dirty="0"/>
          </a:p>
        </p:txBody>
      </p:sp>
      <p:sp>
        <p:nvSpPr>
          <p:cNvPr id="7" name="AutoShape 7"/>
          <p:cNvSpPr>
            <a:spLocks noChangeArrowheads="1"/>
          </p:cNvSpPr>
          <p:nvPr/>
        </p:nvSpPr>
        <p:spPr bwMode="auto">
          <a:xfrm>
            <a:off x="276225" y="1492561"/>
            <a:ext cx="9332913" cy="5012067"/>
          </a:xfrm>
          <a:prstGeom prst="flowChartDocument">
            <a:avLst/>
          </a:prstGeom>
          <a:solidFill>
            <a:srgbClr val="FFFFFF"/>
          </a:solidFill>
          <a:ln w="9525">
            <a:solidFill>
              <a:schemeClr val="tx1">
                <a:lumMod val="50000"/>
                <a:lumOff val="50000"/>
              </a:schemeClr>
            </a:solidFill>
            <a:miter lim="800000"/>
            <a:headEnd/>
            <a:tailEnd/>
          </a:ln>
        </p:spPr>
        <p:txBody>
          <a:bodyPr/>
          <a:lstStyle>
            <a:lvl1pPr eaLnBrk="0" hangingPunct="0">
              <a:defRPr kumimoji="1" sz="1000" b="1">
                <a:solidFill>
                  <a:schemeClr val="tx1"/>
                </a:solidFill>
                <a:latin typeface="Arial" pitchFamily="34" charset="0"/>
                <a:ea typeface="HGP創英角ｺﾞｼｯｸUB" pitchFamily="50" charset="-128"/>
              </a:defRPr>
            </a:lvl1pPr>
            <a:lvl2pPr marL="742950" indent="-285750" eaLnBrk="0" hangingPunct="0">
              <a:defRPr kumimoji="1" sz="1000" b="1">
                <a:solidFill>
                  <a:schemeClr val="tx1"/>
                </a:solidFill>
                <a:latin typeface="Arial" pitchFamily="34" charset="0"/>
                <a:ea typeface="HGP創英角ｺﾞｼｯｸUB" pitchFamily="50" charset="-128"/>
              </a:defRPr>
            </a:lvl2pPr>
            <a:lvl3pPr marL="1143000" indent="-228600" eaLnBrk="0" hangingPunct="0">
              <a:defRPr kumimoji="1" sz="1000" b="1">
                <a:solidFill>
                  <a:schemeClr val="tx1"/>
                </a:solidFill>
                <a:latin typeface="Arial" pitchFamily="34" charset="0"/>
                <a:ea typeface="HGP創英角ｺﾞｼｯｸUB" pitchFamily="50" charset="-128"/>
              </a:defRPr>
            </a:lvl3pPr>
            <a:lvl4pPr marL="1600200" indent="-228600" eaLnBrk="0" hangingPunct="0">
              <a:defRPr kumimoji="1" sz="1000" b="1">
                <a:solidFill>
                  <a:schemeClr val="tx1"/>
                </a:solidFill>
                <a:latin typeface="Arial" pitchFamily="34" charset="0"/>
                <a:ea typeface="HGP創英角ｺﾞｼｯｸUB" pitchFamily="50" charset="-128"/>
              </a:defRPr>
            </a:lvl4pPr>
            <a:lvl5pPr marL="2057400" indent="-228600" eaLnBrk="0" hangingPunct="0">
              <a:defRPr kumimoji="1" sz="1000" b="1">
                <a:solidFill>
                  <a:schemeClr val="tx1"/>
                </a:solidFill>
                <a:latin typeface="Arial" pitchFamily="34" charset="0"/>
                <a:ea typeface="HGP創英角ｺﾞｼｯｸUB" pitchFamily="50" charset="-128"/>
              </a:defRPr>
            </a:lvl5pPr>
            <a:lvl6pPr marL="2514600" indent="-228600" algn="ctr" eaLnBrk="0" fontAlgn="base" hangingPunct="0">
              <a:lnSpc>
                <a:spcPct val="70000"/>
              </a:lnSpc>
              <a:spcBef>
                <a:spcPct val="0"/>
              </a:spcBef>
              <a:spcAft>
                <a:spcPct val="0"/>
              </a:spcAft>
              <a:defRPr kumimoji="1" sz="1000" b="1">
                <a:solidFill>
                  <a:schemeClr val="tx1"/>
                </a:solidFill>
                <a:latin typeface="Arial" pitchFamily="34" charset="0"/>
                <a:ea typeface="HGP創英角ｺﾞｼｯｸUB" pitchFamily="50" charset="-128"/>
              </a:defRPr>
            </a:lvl6pPr>
            <a:lvl7pPr marL="2971800" indent="-228600" algn="ctr" eaLnBrk="0" fontAlgn="base" hangingPunct="0">
              <a:lnSpc>
                <a:spcPct val="70000"/>
              </a:lnSpc>
              <a:spcBef>
                <a:spcPct val="0"/>
              </a:spcBef>
              <a:spcAft>
                <a:spcPct val="0"/>
              </a:spcAft>
              <a:defRPr kumimoji="1" sz="1000" b="1">
                <a:solidFill>
                  <a:schemeClr val="tx1"/>
                </a:solidFill>
                <a:latin typeface="Arial" pitchFamily="34" charset="0"/>
                <a:ea typeface="HGP創英角ｺﾞｼｯｸUB" pitchFamily="50" charset="-128"/>
              </a:defRPr>
            </a:lvl7pPr>
            <a:lvl8pPr marL="3429000" indent="-228600" algn="ctr" eaLnBrk="0" fontAlgn="base" hangingPunct="0">
              <a:lnSpc>
                <a:spcPct val="70000"/>
              </a:lnSpc>
              <a:spcBef>
                <a:spcPct val="0"/>
              </a:spcBef>
              <a:spcAft>
                <a:spcPct val="0"/>
              </a:spcAft>
              <a:defRPr kumimoji="1" sz="1000" b="1">
                <a:solidFill>
                  <a:schemeClr val="tx1"/>
                </a:solidFill>
                <a:latin typeface="Arial" pitchFamily="34" charset="0"/>
                <a:ea typeface="HGP創英角ｺﾞｼｯｸUB" pitchFamily="50" charset="-128"/>
              </a:defRPr>
            </a:lvl8pPr>
            <a:lvl9pPr marL="3886200" indent="-228600" algn="ctr" eaLnBrk="0" fontAlgn="base" hangingPunct="0">
              <a:lnSpc>
                <a:spcPct val="70000"/>
              </a:lnSpc>
              <a:spcBef>
                <a:spcPct val="0"/>
              </a:spcBef>
              <a:spcAft>
                <a:spcPct val="0"/>
              </a:spcAft>
              <a:defRPr kumimoji="1" sz="1000" b="1">
                <a:solidFill>
                  <a:schemeClr val="tx1"/>
                </a:solidFill>
                <a:latin typeface="Arial" pitchFamily="34" charset="0"/>
                <a:ea typeface="HGP創英角ｺﾞｼｯｸUB" pitchFamily="50" charset="-128"/>
              </a:defRPr>
            </a:lvl9pPr>
          </a:lstStyle>
          <a:p>
            <a:pPr eaLnBrk="1" fontAlgn="auto" hangingPunct="1">
              <a:spcBef>
                <a:spcPts val="0"/>
              </a:spcBef>
              <a:spcAft>
                <a:spcPts val="0"/>
              </a:spcAft>
              <a:defRPr/>
            </a:pPr>
            <a:endParaRPr lang="en-US" altLang="ja-JP" sz="1050" b="0" dirty="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「＠ｃｏｓｍｅ広告サービス利用</a:t>
            </a:r>
            <a:r>
              <a:rPr lang="ja-JP" altLang="en-US" sz="1050" b="0" dirty="0" smtClean="0">
                <a:solidFill>
                  <a:schemeClr val="tx1">
                    <a:lumMod val="65000"/>
                    <a:lumOff val="35000"/>
                  </a:schemeClr>
                </a:solidFill>
                <a:latin typeface="+mn-ea"/>
                <a:ea typeface="+mn-ea"/>
                <a:cs typeface="Meiryo UI" panose="020B0604030504040204" pitchFamily="50" charset="-128"/>
              </a:rPr>
              <a:t>規」（</a:t>
            </a:r>
            <a:r>
              <a:rPr lang="en-US" altLang="ja-JP" sz="1050" b="0" dirty="0">
                <a:solidFill>
                  <a:schemeClr val="tx1">
                    <a:lumMod val="65000"/>
                    <a:lumOff val="35000"/>
                  </a:schemeClr>
                </a:solidFill>
                <a:latin typeface="+mn-ea"/>
                <a:ea typeface="+mn-ea"/>
                <a:cs typeface="Meiryo UI" panose="020B0604030504040204" pitchFamily="50" charset="-128"/>
              </a:rPr>
              <a:t>http://www.istyle.co.jp/File/ad_kiyaku.pdf</a:t>
            </a:r>
            <a:r>
              <a:rPr lang="ja-JP" altLang="en-US" sz="1050" b="0" dirty="0" smtClean="0">
                <a:solidFill>
                  <a:schemeClr val="tx1">
                    <a:lumMod val="65000"/>
                    <a:lumOff val="35000"/>
                  </a:schemeClr>
                </a:solidFill>
                <a:latin typeface="+mn-ea"/>
                <a:ea typeface="+mn-ea"/>
                <a:cs typeface="Meiryo UI" panose="020B0604030504040204" pitchFamily="50" charset="-128"/>
              </a:rPr>
              <a:t>）</a:t>
            </a:r>
            <a:endParaRPr lang="en-US" altLang="ja-JP" sz="1050" b="0" dirty="0" smtClean="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smtClean="0">
                <a:solidFill>
                  <a:schemeClr val="tx1">
                    <a:lumMod val="65000"/>
                    <a:lumOff val="35000"/>
                  </a:schemeClr>
                </a:solidFill>
                <a:latin typeface="+mn-ea"/>
                <a:ea typeface="+mn-ea"/>
                <a:cs typeface="Meiryo UI" panose="020B0604030504040204" pitchFamily="50" charset="-128"/>
              </a:rPr>
              <a:t>「</a:t>
            </a:r>
            <a:r>
              <a:rPr lang="zh-TW" altLang="en-US" sz="1050" b="0" dirty="0" smtClean="0">
                <a:solidFill>
                  <a:schemeClr val="tx1">
                    <a:lumMod val="65000"/>
                    <a:lumOff val="35000"/>
                  </a:schemeClr>
                </a:solidFill>
                <a:latin typeface="+mn-ea"/>
                <a:ea typeface="+mn-ea"/>
                <a:cs typeface="Meiryo UI" panose="020B0604030504040204" pitchFamily="50" charset="-128"/>
              </a:rPr>
              <a:t>＠</a:t>
            </a:r>
            <a:r>
              <a:rPr lang="zh-TW" altLang="en-US" sz="1050" b="0" dirty="0">
                <a:solidFill>
                  <a:schemeClr val="tx1">
                    <a:lumMod val="65000"/>
                    <a:lumOff val="35000"/>
                  </a:schemeClr>
                </a:solidFill>
                <a:latin typeface="+mn-ea"/>
                <a:ea typeface="+mn-ea"/>
                <a:cs typeface="Meiryo UI" panose="020B0604030504040204" pitchFamily="50" charset="-128"/>
              </a:rPr>
              <a:t>ｃｏｓｍｅ広告掲載基準 </a:t>
            </a:r>
            <a:r>
              <a:rPr lang="ja-JP" altLang="en-US" sz="1050" b="0" dirty="0" smtClean="0">
                <a:solidFill>
                  <a:schemeClr val="tx1">
                    <a:lumMod val="65000"/>
                    <a:lumOff val="35000"/>
                  </a:schemeClr>
                </a:solidFill>
                <a:latin typeface="+mn-ea"/>
                <a:ea typeface="+mn-ea"/>
                <a:cs typeface="Meiryo UI" panose="020B0604030504040204" pitchFamily="50" charset="-128"/>
              </a:rPr>
              <a:t>」（</a:t>
            </a:r>
            <a:r>
              <a:rPr lang="en-US" altLang="ja-JP" sz="1050" b="0" dirty="0" smtClean="0">
                <a:solidFill>
                  <a:schemeClr val="tx1">
                    <a:lumMod val="65000"/>
                    <a:lumOff val="35000"/>
                  </a:schemeClr>
                </a:solidFill>
                <a:latin typeface="+mn-ea"/>
                <a:ea typeface="+mn-ea"/>
                <a:cs typeface="Meiryo UI" panose="020B0604030504040204" pitchFamily="50" charset="-128"/>
              </a:rPr>
              <a:t>http</a:t>
            </a:r>
            <a:r>
              <a:rPr lang="en-US" altLang="ja-JP" sz="1050" b="0" dirty="0">
                <a:solidFill>
                  <a:schemeClr val="tx1">
                    <a:lumMod val="65000"/>
                    <a:lumOff val="35000"/>
                  </a:schemeClr>
                </a:solidFill>
                <a:latin typeface="+mn-ea"/>
                <a:ea typeface="+mn-ea"/>
                <a:cs typeface="Meiryo UI" panose="020B0604030504040204" pitchFamily="50" charset="-128"/>
              </a:rPr>
              <a:t>://</a:t>
            </a:r>
            <a:r>
              <a:rPr lang="en-US" altLang="ja-JP" sz="1050" b="0" dirty="0" smtClean="0">
                <a:solidFill>
                  <a:schemeClr val="tx1">
                    <a:lumMod val="65000"/>
                    <a:lumOff val="35000"/>
                  </a:schemeClr>
                </a:solidFill>
                <a:latin typeface="+mn-ea"/>
                <a:ea typeface="+mn-ea"/>
                <a:cs typeface="Meiryo UI" panose="020B0604030504040204" pitchFamily="50" charset="-128"/>
              </a:rPr>
              <a:t>www.istyle.co.jp/File/keisai.pdf</a:t>
            </a:r>
            <a:r>
              <a:rPr lang="ja-JP" altLang="en-US" sz="1050" b="0" dirty="0" smtClean="0">
                <a:solidFill>
                  <a:schemeClr val="tx1">
                    <a:lumMod val="65000"/>
                    <a:lumOff val="35000"/>
                  </a:schemeClr>
                </a:solidFill>
                <a:latin typeface="+mn-ea"/>
                <a:ea typeface="+mn-ea"/>
                <a:cs typeface="Meiryo UI" panose="020B0604030504040204" pitchFamily="50" charset="-128"/>
              </a:rPr>
              <a:t>）</a:t>
            </a:r>
            <a:endParaRPr lang="en-US" altLang="ja-JP" sz="1050" b="0" dirty="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smtClean="0">
                <a:solidFill>
                  <a:schemeClr val="tx1">
                    <a:lumMod val="65000"/>
                    <a:lumOff val="35000"/>
                  </a:schemeClr>
                </a:solidFill>
                <a:latin typeface="+mn-ea"/>
                <a:ea typeface="+mn-ea"/>
                <a:cs typeface="Meiryo UI" panose="020B0604030504040204" pitchFamily="50" charset="-128"/>
              </a:rPr>
              <a:t>に</a:t>
            </a:r>
            <a:r>
              <a:rPr lang="ja-JP" altLang="en-US" sz="1050" b="0" dirty="0">
                <a:solidFill>
                  <a:schemeClr val="tx1">
                    <a:lumMod val="65000"/>
                    <a:lumOff val="35000"/>
                  </a:schemeClr>
                </a:solidFill>
                <a:latin typeface="+mn-ea"/>
                <a:ea typeface="+mn-ea"/>
                <a:cs typeface="Meiryo UI" panose="020B0604030504040204" pitchFamily="50" charset="-128"/>
              </a:rPr>
              <a:t>同意のうえ、下記の通り申込みます。</a:t>
            </a:r>
          </a:p>
          <a:p>
            <a:pPr eaLnBrk="1" fontAlgn="auto" hangingPunct="1">
              <a:spcBef>
                <a:spcPts val="0"/>
              </a:spcBef>
              <a:spcAft>
                <a:spcPts val="0"/>
              </a:spcAft>
              <a:defRPr/>
            </a:pPr>
            <a:endParaRPr lang="ja-JP" altLang="en-US" sz="1050" b="0" dirty="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smtClean="0">
                <a:solidFill>
                  <a:schemeClr val="tx1">
                    <a:lumMod val="65000"/>
                    <a:lumOff val="35000"/>
                  </a:schemeClr>
                </a:solidFill>
                <a:latin typeface="+mn-ea"/>
                <a:ea typeface="+mn-ea"/>
                <a:cs typeface="Meiryo UI" panose="020B0604030504040204" pitchFamily="50" charset="-128"/>
              </a:rPr>
              <a:t>　━━</a:t>
            </a:r>
            <a:r>
              <a:rPr lang="ja-JP" altLang="en-US" sz="1050" b="0" dirty="0">
                <a:solidFill>
                  <a:schemeClr val="tx1">
                    <a:lumMod val="65000"/>
                    <a:lumOff val="35000"/>
                  </a:schemeClr>
                </a:solidFill>
                <a:latin typeface="+mn-ea"/>
                <a:ea typeface="+mn-ea"/>
                <a:cs typeface="Meiryo UI" panose="020B0604030504040204" pitchFamily="50" charset="-128"/>
              </a:rPr>
              <a:t>━━━</a:t>
            </a:r>
            <a:r>
              <a:rPr lang="ja-JP" altLang="en-US" sz="1050" b="0" dirty="0" smtClean="0">
                <a:solidFill>
                  <a:schemeClr val="tx1">
                    <a:lumMod val="65000"/>
                    <a:lumOff val="35000"/>
                  </a:schemeClr>
                </a:solidFill>
                <a:latin typeface="+mn-ea"/>
                <a:ea typeface="+mn-ea"/>
                <a:cs typeface="Meiryo UI" panose="020B0604030504040204" pitchFamily="50" charset="-128"/>
              </a:rPr>
              <a:t>━</a:t>
            </a:r>
            <a:r>
              <a:rPr lang="ja-JP" altLang="en-US" sz="1050" b="0" dirty="0" smtClean="0">
                <a:solidFill>
                  <a:schemeClr val="tx1">
                    <a:lumMod val="65000"/>
                    <a:lumOff val="35000"/>
                  </a:schemeClr>
                </a:solidFill>
                <a:latin typeface="+mn-ea"/>
                <a:cs typeface="Meiryo UI" panose="020B0604030504040204" pitchFamily="50" charset="-128"/>
              </a:rPr>
              <a:t>━</a:t>
            </a:r>
            <a:r>
              <a:rPr lang="ja-JP" altLang="en-US" sz="1050" b="0" dirty="0">
                <a:solidFill>
                  <a:schemeClr val="tx1">
                    <a:lumMod val="65000"/>
                    <a:lumOff val="35000"/>
                  </a:schemeClr>
                </a:solidFill>
                <a:latin typeface="+mn-ea"/>
                <a:cs typeface="Meiryo UI" panose="020B0604030504040204" pitchFamily="50" charset="-128"/>
              </a:rPr>
              <a:t>━━━━━</a:t>
            </a:r>
            <a:r>
              <a:rPr lang="ja-JP" altLang="en-US" sz="1050" b="0" dirty="0" smtClean="0">
                <a:solidFill>
                  <a:schemeClr val="tx1">
                    <a:lumMod val="65000"/>
                    <a:lumOff val="35000"/>
                  </a:schemeClr>
                </a:solidFill>
                <a:latin typeface="+mn-ea"/>
                <a:cs typeface="Meiryo UI" panose="020B0604030504040204" pitchFamily="50" charset="-128"/>
              </a:rPr>
              <a:t>━━</a:t>
            </a:r>
            <a:r>
              <a:rPr lang="ja-JP" altLang="en-US" sz="1050" b="0" dirty="0">
                <a:solidFill>
                  <a:schemeClr val="tx1">
                    <a:lumMod val="65000"/>
                    <a:lumOff val="35000"/>
                  </a:schemeClr>
                </a:solidFill>
                <a:latin typeface="+mn-ea"/>
                <a:cs typeface="Meiryo UI" panose="020B0604030504040204" pitchFamily="50" charset="-128"/>
              </a:rPr>
              <a:t>━━━━━</a:t>
            </a:r>
            <a:r>
              <a:rPr lang="ja-JP" altLang="en-US" sz="1050" b="0" dirty="0" smtClean="0">
                <a:solidFill>
                  <a:schemeClr val="tx1">
                    <a:lumMod val="65000"/>
                    <a:lumOff val="35000"/>
                  </a:schemeClr>
                </a:solidFill>
                <a:latin typeface="+mn-ea"/>
                <a:cs typeface="Meiryo UI" panose="020B0604030504040204" pitchFamily="50" charset="-128"/>
              </a:rPr>
              <a:t>━</a:t>
            </a:r>
            <a:r>
              <a:rPr lang="ja-JP" altLang="en-US" sz="1050" b="0" dirty="0" smtClean="0">
                <a:solidFill>
                  <a:schemeClr val="tx1">
                    <a:lumMod val="65000"/>
                    <a:lumOff val="35000"/>
                  </a:schemeClr>
                </a:solidFill>
                <a:latin typeface="+mn-ea"/>
                <a:ea typeface="+mn-ea"/>
                <a:cs typeface="Meiryo UI" panose="020B0604030504040204" pitchFamily="50" charset="-128"/>
              </a:rPr>
              <a:t>━</a:t>
            </a:r>
            <a:r>
              <a:rPr lang="ja-JP" altLang="en-US" sz="1050" b="0" dirty="0">
                <a:solidFill>
                  <a:schemeClr val="tx1">
                    <a:lumMod val="65000"/>
                    <a:lumOff val="35000"/>
                  </a:schemeClr>
                </a:solidFill>
                <a:latin typeface="+mn-ea"/>
                <a:ea typeface="+mn-ea"/>
                <a:cs typeface="Meiryo UI" panose="020B0604030504040204" pitchFamily="50" charset="-128"/>
              </a:rPr>
              <a:t>━━━━━━━━━━━</a:t>
            </a:r>
            <a:r>
              <a:rPr lang="ja-JP" altLang="en-US" sz="1050" b="0" dirty="0" smtClean="0">
                <a:solidFill>
                  <a:schemeClr val="tx1">
                    <a:lumMod val="65000"/>
                    <a:lumOff val="35000"/>
                  </a:schemeClr>
                </a:solidFill>
                <a:latin typeface="+mn-ea"/>
                <a:ea typeface="+mn-ea"/>
                <a:cs typeface="Meiryo UI" panose="020B0604030504040204" pitchFamily="50" charset="-128"/>
              </a:rPr>
              <a:t>━</a:t>
            </a:r>
            <a:r>
              <a:rPr lang="ja-JP" altLang="en-US" sz="1050" b="0" dirty="0">
                <a:solidFill>
                  <a:schemeClr val="tx1">
                    <a:lumMod val="65000"/>
                    <a:lumOff val="35000"/>
                  </a:schemeClr>
                </a:solidFill>
                <a:latin typeface="+mn-ea"/>
                <a:ea typeface="+mn-ea"/>
                <a:cs typeface="Meiryo UI" panose="020B0604030504040204" pitchFamily="50" charset="-128"/>
              </a:rPr>
              <a:t>━━━━━━━━━━━━━━━━━━━━━━━━━</a:t>
            </a:r>
            <a:r>
              <a:rPr lang="ja-JP" altLang="en-US" sz="1050" b="0" dirty="0" smtClean="0">
                <a:solidFill>
                  <a:schemeClr val="tx1">
                    <a:lumMod val="65000"/>
                    <a:lumOff val="35000"/>
                  </a:schemeClr>
                </a:solidFill>
                <a:latin typeface="+mn-ea"/>
                <a:ea typeface="+mn-ea"/>
                <a:cs typeface="Meiryo UI" panose="020B0604030504040204" pitchFamily="50" charset="-128"/>
              </a:rPr>
              <a:t>━</a:t>
            </a:r>
            <a:endParaRPr lang="ja-JP" altLang="en-US" sz="1050" b="0" dirty="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■貴社ご担当者様</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貴社名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ご担当者様名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a:t>
            </a:r>
            <a:r>
              <a:rPr lang="en-US" altLang="ja-JP" sz="1050" b="0" dirty="0">
                <a:solidFill>
                  <a:schemeClr val="tx1">
                    <a:lumMod val="65000"/>
                    <a:lumOff val="35000"/>
                  </a:schemeClr>
                </a:solidFill>
                <a:latin typeface="+mn-ea"/>
                <a:ea typeface="+mn-ea"/>
                <a:cs typeface="Meiryo UI" panose="020B0604030504040204" pitchFamily="50" charset="-128"/>
              </a:rPr>
              <a:t>E-mail</a:t>
            </a:r>
            <a:r>
              <a:rPr lang="ja-JP" altLang="en-US" sz="1050" b="0" dirty="0">
                <a:solidFill>
                  <a:schemeClr val="tx1">
                    <a:lumMod val="65000"/>
                    <a:lumOff val="35000"/>
                  </a:schemeClr>
                </a:solidFill>
                <a:latin typeface="+mn-ea"/>
                <a:ea typeface="+mn-ea"/>
                <a:cs typeface="Meiryo UI" panose="020B0604030504040204" pitchFamily="50" charset="-128"/>
              </a:rPr>
              <a:t>　：</a:t>
            </a:r>
          </a:p>
          <a:p>
            <a:pPr eaLnBrk="1" fontAlgn="auto" hangingPunct="1">
              <a:spcBef>
                <a:spcPts val="0"/>
              </a:spcBef>
              <a:spcAft>
                <a:spcPts val="0"/>
              </a:spcAft>
              <a:defRPr/>
            </a:pPr>
            <a:endParaRPr lang="ja-JP" altLang="en-US" sz="1050" b="0" dirty="0">
              <a:solidFill>
                <a:schemeClr val="tx1">
                  <a:lumMod val="65000"/>
                  <a:lumOff val="35000"/>
                </a:schemeClr>
              </a:solidFill>
              <a:latin typeface="+mn-ea"/>
              <a:ea typeface="+mn-ea"/>
              <a:cs typeface="Meiryo UI" panose="020B0604030504040204" pitchFamily="50" charset="-128"/>
            </a:endParaRP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■お申込内容</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広告主名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ブランド名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キャンペーン商材情報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リンク先</a:t>
            </a:r>
            <a:r>
              <a:rPr lang="en-US" altLang="ja-JP" sz="1050" b="0" dirty="0" smtClean="0">
                <a:solidFill>
                  <a:schemeClr val="tx1">
                    <a:lumMod val="65000"/>
                    <a:lumOff val="35000"/>
                  </a:schemeClr>
                </a:solidFill>
                <a:latin typeface="+mn-ea"/>
                <a:ea typeface="+mn-ea"/>
                <a:cs typeface="Meiryo UI" panose="020B0604030504040204" pitchFamily="50" charset="-128"/>
              </a:rPr>
              <a:t>URL(</a:t>
            </a:r>
            <a:r>
              <a:rPr lang="ja-JP" altLang="en-US" sz="1050" b="0" dirty="0" smtClean="0">
                <a:solidFill>
                  <a:schemeClr val="tx1">
                    <a:lumMod val="65000"/>
                    <a:lumOff val="35000"/>
                  </a:schemeClr>
                </a:solidFill>
                <a:latin typeface="+mn-ea"/>
                <a:ea typeface="+mn-ea"/>
                <a:cs typeface="Meiryo UI" panose="020B0604030504040204" pitchFamily="50" charset="-128"/>
              </a:rPr>
              <a:t>任意</a:t>
            </a:r>
            <a:r>
              <a:rPr lang="en-US" altLang="ja-JP" sz="1050" b="0" dirty="0" smtClean="0">
                <a:solidFill>
                  <a:schemeClr val="tx1">
                    <a:lumMod val="65000"/>
                    <a:lumOff val="35000"/>
                  </a:schemeClr>
                </a:solidFill>
                <a:latin typeface="+mn-ea"/>
                <a:ea typeface="+mn-ea"/>
                <a:cs typeface="Meiryo UI" panose="020B0604030504040204" pitchFamily="50" charset="-128"/>
              </a:rPr>
              <a:t>)</a:t>
            </a:r>
            <a:r>
              <a:rPr lang="ja-JP" altLang="en-US" sz="1050" b="0" dirty="0">
                <a:solidFill>
                  <a:schemeClr val="tx1">
                    <a:lumMod val="65000"/>
                    <a:lumOff val="35000"/>
                  </a:schemeClr>
                </a:solidFill>
                <a:latin typeface="+mn-ea"/>
                <a:ea typeface="+mn-ea"/>
                <a:cs typeface="Meiryo UI" panose="020B0604030504040204" pitchFamily="50" charset="-128"/>
              </a:rPr>
              <a:t>　：</a:t>
            </a:r>
          </a:p>
          <a:p>
            <a:pPr eaLnBrk="1" fontAlgn="auto" hangingPunct="1">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申込合計金額　： ￥</a:t>
            </a:r>
          </a:p>
          <a:p>
            <a:pPr eaLnBrk="1" fontAlgn="auto" hangingPunct="1">
              <a:spcBef>
                <a:spcPts val="0"/>
              </a:spcBef>
              <a:spcAft>
                <a:spcPts val="0"/>
              </a:spcAft>
              <a:defRPr/>
            </a:pPr>
            <a:endParaRPr lang="en-US" altLang="ja-JP" sz="1050" b="0" dirty="0" smtClean="0">
              <a:solidFill>
                <a:schemeClr val="tx1">
                  <a:lumMod val="65000"/>
                  <a:lumOff val="35000"/>
                </a:schemeClr>
              </a:solidFill>
              <a:latin typeface="+mn-ea"/>
              <a:ea typeface="+mn-ea"/>
              <a:cs typeface="Meiryo UI" panose="020B0604030504040204" pitchFamily="50" charset="-128"/>
            </a:endParaRP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■内訳</a:t>
            </a: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メニュー名　：　</a:t>
            </a:r>
            <a:endParaRPr lang="en-US" altLang="ja-JP" sz="1050" b="0" dirty="0" smtClean="0">
              <a:solidFill>
                <a:schemeClr val="tx1">
                  <a:lumMod val="65000"/>
                  <a:lumOff val="35000"/>
                </a:schemeClr>
              </a:solidFill>
              <a:latin typeface="+mn-ea"/>
              <a:ea typeface="+mn-ea"/>
              <a:cs typeface="Meiryo UI" panose="020B0604030504040204" pitchFamily="50" charset="-128"/>
            </a:endParaRP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申込メニュー料金（税別）　：　　　　　円　</a:t>
            </a: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a:t>
            </a:r>
            <a:r>
              <a:rPr lang="ja-JP" altLang="en-US" sz="1050" b="0" dirty="0" smtClean="0">
                <a:solidFill>
                  <a:schemeClr val="tx1">
                    <a:lumMod val="65000"/>
                    <a:lumOff val="35000"/>
                  </a:schemeClr>
                </a:solidFill>
                <a:latin typeface="+mn-ea"/>
                <a:ea typeface="+mn-ea"/>
                <a:cs typeface="Meiryo UI" panose="020B0604030504040204" pitchFamily="50" charset="-128"/>
              </a:rPr>
              <a:t>申込</a:t>
            </a:r>
            <a:r>
              <a:rPr lang="en-US" altLang="ja-JP" sz="1050" b="0" dirty="0" smtClean="0">
                <a:solidFill>
                  <a:schemeClr val="tx1">
                    <a:lumMod val="65000"/>
                    <a:lumOff val="35000"/>
                  </a:schemeClr>
                </a:solidFill>
                <a:latin typeface="+mn-ea"/>
                <a:ea typeface="+mn-ea"/>
                <a:cs typeface="Meiryo UI" panose="020B0604030504040204" pitchFamily="50" charset="-128"/>
              </a:rPr>
              <a:t>view</a:t>
            </a:r>
            <a:r>
              <a:rPr lang="ja-JP" altLang="en-US" sz="1050" b="0" dirty="0" smtClean="0">
                <a:solidFill>
                  <a:schemeClr val="tx1">
                    <a:lumMod val="65000"/>
                    <a:lumOff val="35000"/>
                  </a:schemeClr>
                </a:solidFill>
                <a:latin typeface="+mn-ea"/>
                <a:ea typeface="+mn-ea"/>
                <a:cs typeface="Meiryo UI" panose="020B0604030504040204" pitchFamily="50" charset="-128"/>
              </a:rPr>
              <a:t>数</a:t>
            </a:r>
            <a:r>
              <a:rPr lang="ja-JP" altLang="en-US" sz="1050" b="0" dirty="0">
                <a:solidFill>
                  <a:schemeClr val="tx1">
                    <a:lumMod val="65000"/>
                    <a:lumOff val="35000"/>
                  </a:schemeClr>
                </a:solidFill>
                <a:latin typeface="+mn-ea"/>
                <a:ea typeface="+mn-ea"/>
                <a:cs typeface="Meiryo UI" panose="020B0604030504040204" pitchFamily="50" charset="-128"/>
              </a:rPr>
              <a:t>　：　　</a:t>
            </a:r>
            <a:endParaRPr lang="en-US" altLang="ja-JP" sz="1050" b="0" dirty="0" smtClean="0">
              <a:solidFill>
                <a:schemeClr val="tx1">
                  <a:lumMod val="65000"/>
                  <a:lumOff val="35000"/>
                </a:schemeClr>
              </a:solidFill>
              <a:latin typeface="+mn-ea"/>
              <a:ea typeface="+mn-ea"/>
              <a:cs typeface="Meiryo UI" panose="020B0604030504040204" pitchFamily="50" charset="-128"/>
            </a:endParaRP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a:t>
            </a:r>
            <a:r>
              <a:rPr lang="ja-JP" altLang="en-US" sz="1050" b="0" dirty="0" smtClean="0">
                <a:solidFill>
                  <a:schemeClr val="tx1">
                    <a:lumMod val="65000"/>
                    <a:lumOff val="35000"/>
                  </a:schemeClr>
                </a:solidFill>
                <a:latin typeface="+mn-ea"/>
                <a:ea typeface="+mn-ea"/>
                <a:cs typeface="Meiryo UI" panose="020B0604030504040204" pitchFamily="50" charset="-128"/>
              </a:rPr>
              <a:t>掲載</a:t>
            </a:r>
            <a:r>
              <a:rPr lang="ja-JP" altLang="en-US" sz="1050" b="0" dirty="0">
                <a:solidFill>
                  <a:schemeClr val="tx1">
                    <a:lumMod val="65000"/>
                    <a:lumOff val="35000"/>
                  </a:schemeClr>
                </a:solidFill>
                <a:latin typeface="+mn-ea"/>
                <a:ea typeface="+mn-ea"/>
                <a:cs typeface="Meiryo UI" panose="020B0604030504040204" pitchFamily="50" charset="-128"/>
              </a:rPr>
              <a:t>開始日　：　</a:t>
            </a:r>
            <a:r>
              <a:rPr lang="en-US" altLang="ja-JP" sz="1050" b="0" dirty="0" err="1">
                <a:solidFill>
                  <a:schemeClr val="tx1">
                    <a:lumMod val="65000"/>
                    <a:lumOff val="35000"/>
                  </a:schemeClr>
                </a:solidFill>
                <a:latin typeface="+mn-ea"/>
                <a:ea typeface="+mn-ea"/>
                <a:cs typeface="Meiryo UI" panose="020B0604030504040204" pitchFamily="50" charset="-128"/>
              </a:rPr>
              <a:t>yyyy</a:t>
            </a:r>
            <a:r>
              <a:rPr lang="en-US" altLang="ja-JP" sz="1050" b="0" dirty="0">
                <a:solidFill>
                  <a:schemeClr val="tx1">
                    <a:lumMod val="65000"/>
                    <a:lumOff val="35000"/>
                  </a:schemeClr>
                </a:solidFill>
                <a:latin typeface="+mn-ea"/>
                <a:ea typeface="+mn-ea"/>
                <a:cs typeface="Meiryo UI" panose="020B0604030504040204" pitchFamily="50" charset="-128"/>
              </a:rPr>
              <a:t>/mm/</a:t>
            </a:r>
            <a:r>
              <a:rPr lang="en-US" altLang="ja-JP" sz="1050" b="0" dirty="0" err="1">
                <a:solidFill>
                  <a:schemeClr val="tx1">
                    <a:lumMod val="65000"/>
                    <a:lumOff val="35000"/>
                  </a:schemeClr>
                </a:solidFill>
                <a:latin typeface="+mn-ea"/>
                <a:ea typeface="+mn-ea"/>
                <a:cs typeface="Meiryo UI" panose="020B0604030504040204" pitchFamily="50" charset="-128"/>
              </a:rPr>
              <a:t>dd</a:t>
            </a:r>
            <a:r>
              <a:rPr lang="ja-JP" altLang="en-US" sz="1050" b="0" dirty="0" smtClean="0">
                <a:solidFill>
                  <a:schemeClr val="tx1">
                    <a:lumMod val="65000"/>
                    <a:lumOff val="35000"/>
                  </a:schemeClr>
                </a:solidFill>
                <a:latin typeface="+mn-ea"/>
                <a:ea typeface="+mn-ea"/>
                <a:cs typeface="Meiryo UI" panose="020B0604030504040204" pitchFamily="50" charset="-128"/>
              </a:rPr>
              <a:t>（水）～</a:t>
            </a:r>
            <a:r>
              <a:rPr lang="ja-JP" altLang="en-US" sz="1050" b="0" dirty="0">
                <a:solidFill>
                  <a:schemeClr val="tx1">
                    <a:lumMod val="65000"/>
                    <a:lumOff val="35000"/>
                  </a:schemeClr>
                </a:solidFill>
                <a:latin typeface="+mn-ea"/>
                <a:ea typeface="+mn-ea"/>
                <a:cs typeface="Meiryo UI" panose="020B0604030504040204" pitchFamily="50" charset="-128"/>
              </a:rPr>
              <a:t>　</a:t>
            </a: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動画素材入稿：完全</a:t>
            </a:r>
            <a:r>
              <a:rPr lang="ja-JP" altLang="en-US" sz="1050" b="0" dirty="0" smtClean="0">
                <a:solidFill>
                  <a:schemeClr val="tx1">
                    <a:lumMod val="65000"/>
                    <a:lumOff val="35000"/>
                  </a:schemeClr>
                </a:solidFill>
                <a:latin typeface="+mn-ea"/>
                <a:ea typeface="+mn-ea"/>
                <a:cs typeface="Meiryo UI" panose="020B0604030504040204" pitchFamily="50" charset="-128"/>
              </a:rPr>
              <a:t>入稿</a:t>
            </a:r>
            <a:endParaRPr lang="ja-JP" altLang="en-US" sz="1050" b="0" dirty="0">
              <a:solidFill>
                <a:schemeClr val="tx1">
                  <a:lumMod val="65000"/>
                  <a:lumOff val="35000"/>
                </a:schemeClr>
              </a:solidFill>
              <a:latin typeface="+mn-ea"/>
              <a:ea typeface="+mn-ea"/>
              <a:cs typeface="Meiryo UI" panose="020B0604030504040204" pitchFamily="50" charset="-128"/>
            </a:endParaRPr>
          </a:p>
          <a:p>
            <a:pPr fontAlgn="auto">
              <a:spcBef>
                <a:spcPts val="0"/>
              </a:spcBef>
              <a:spcAft>
                <a:spcPts val="0"/>
              </a:spcAft>
              <a:defRPr/>
            </a:pPr>
            <a:r>
              <a:rPr lang="ja-JP" altLang="en-US" sz="1050" b="0" dirty="0">
                <a:solidFill>
                  <a:schemeClr val="tx1">
                    <a:lumMod val="65000"/>
                    <a:lumOff val="35000"/>
                  </a:schemeClr>
                </a:solidFill>
                <a:latin typeface="+mn-ea"/>
                <a:ea typeface="+mn-ea"/>
                <a:cs typeface="Meiryo UI" panose="020B0604030504040204" pitchFamily="50" charset="-128"/>
              </a:rPr>
              <a:t>　</a:t>
            </a:r>
            <a:r>
              <a:rPr lang="ja-JP" altLang="en-US" sz="1050" dirty="0">
                <a:solidFill>
                  <a:schemeClr val="tx1">
                    <a:lumMod val="65000"/>
                    <a:lumOff val="35000"/>
                  </a:schemeClr>
                </a:solidFill>
                <a:latin typeface="+mn-ea"/>
                <a:ea typeface="+mn-ea"/>
                <a:cs typeface="Meiryo UI" panose="020B0604030504040204" pitchFamily="50" charset="-128"/>
              </a:rPr>
              <a:t>インターネット配信</a:t>
            </a:r>
            <a:r>
              <a:rPr lang="ja-JP" altLang="en-US" sz="1050" dirty="0" smtClean="0">
                <a:solidFill>
                  <a:schemeClr val="tx1">
                    <a:lumMod val="65000"/>
                    <a:lumOff val="35000"/>
                  </a:schemeClr>
                </a:solidFill>
                <a:latin typeface="+mn-ea"/>
                <a:ea typeface="+mn-ea"/>
                <a:cs typeface="Meiryo UI" panose="020B0604030504040204" pitchFamily="50" charset="-128"/>
              </a:rPr>
              <a:t>に</a:t>
            </a:r>
            <a:r>
              <a:rPr lang="ja-JP" altLang="en-US" sz="1050" dirty="0">
                <a:solidFill>
                  <a:schemeClr val="tx1">
                    <a:lumMod val="65000"/>
                    <a:lumOff val="35000"/>
                  </a:schemeClr>
                </a:solidFill>
                <a:latin typeface="+mn-ea"/>
                <a:ea typeface="+mn-ea"/>
                <a:cs typeface="Meiryo UI" panose="020B0604030504040204" pitchFamily="50" charset="-128"/>
              </a:rPr>
              <a:t>かかわる</a:t>
            </a:r>
            <a:r>
              <a:rPr lang="ja-JP" altLang="en-US" sz="1050" dirty="0" smtClean="0">
                <a:solidFill>
                  <a:schemeClr val="tx1">
                    <a:lumMod val="65000"/>
                    <a:lumOff val="35000"/>
                  </a:schemeClr>
                </a:solidFill>
                <a:latin typeface="+mn-ea"/>
                <a:ea typeface="+mn-ea"/>
                <a:cs typeface="Meiryo UI" panose="020B0604030504040204" pitchFamily="50" charset="-128"/>
              </a:rPr>
              <a:t>著作権等の全ての権利</a:t>
            </a:r>
            <a:r>
              <a:rPr lang="ja-JP" altLang="en-US" sz="1050" dirty="0">
                <a:solidFill>
                  <a:schemeClr val="tx1">
                    <a:lumMod val="65000"/>
                    <a:lumOff val="35000"/>
                  </a:schemeClr>
                </a:solidFill>
                <a:latin typeface="+mn-ea"/>
                <a:ea typeface="+mn-ea"/>
                <a:cs typeface="Meiryo UI" panose="020B0604030504040204" pitchFamily="50" charset="-128"/>
              </a:rPr>
              <a:t>処理：済</a:t>
            </a:r>
          </a:p>
        </p:txBody>
      </p:sp>
      <p:sp>
        <p:nvSpPr>
          <p:cNvPr id="8" name="Text Box 8"/>
          <p:cNvSpPr txBox="1">
            <a:spLocks noChangeArrowheads="1"/>
          </p:cNvSpPr>
          <p:nvPr/>
        </p:nvSpPr>
        <p:spPr bwMode="auto">
          <a:xfrm>
            <a:off x="276225" y="1106488"/>
            <a:ext cx="5982728"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200" b="1" dirty="0">
                <a:solidFill>
                  <a:schemeClr val="tx1">
                    <a:lumMod val="65000"/>
                    <a:lumOff val="35000"/>
                  </a:schemeClr>
                </a:solidFill>
                <a:latin typeface="+mn-ea"/>
                <a:ea typeface="+mn-ea"/>
                <a:cs typeface="Meiryo UI" pitchFamily="50" charset="-128"/>
              </a:rPr>
              <a:t>件名：</a:t>
            </a:r>
            <a:r>
              <a:rPr lang="en-US" altLang="ja-JP" sz="1200" b="1" dirty="0">
                <a:solidFill>
                  <a:schemeClr val="tx1">
                    <a:lumMod val="65000"/>
                    <a:lumOff val="35000"/>
                  </a:schemeClr>
                </a:solidFill>
                <a:latin typeface="+mn-ea"/>
                <a:ea typeface="+mn-ea"/>
                <a:cs typeface="Meiryo UI" pitchFamily="50" charset="-128"/>
              </a:rPr>
              <a:t>【</a:t>
            </a:r>
            <a:r>
              <a:rPr lang="ja-JP" altLang="en-US" sz="1200" b="1" dirty="0">
                <a:solidFill>
                  <a:schemeClr val="tx1">
                    <a:lumMod val="65000"/>
                    <a:lumOff val="35000"/>
                  </a:schemeClr>
                </a:solidFill>
                <a:latin typeface="+mn-ea"/>
                <a:ea typeface="+mn-ea"/>
                <a:cs typeface="Meiryo UI" pitchFamily="50" charset="-128"/>
              </a:rPr>
              <a:t>申込</a:t>
            </a:r>
            <a:r>
              <a:rPr lang="en-US" altLang="ja-JP" sz="1200" b="1" dirty="0">
                <a:solidFill>
                  <a:schemeClr val="tx1">
                    <a:lumMod val="65000"/>
                    <a:lumOff val="35000"/>
                  </a:schemeClr>
                </a:solidFill>
                <a:latin typeface="+mn-ea"/>
                <a:ea typeface="+mn-ea"/>
                <a:cs typeface="Meiryo UI" pitchFamily="50" charset="-128"/>
              </a:rPr>
              <a:t>】</a:t>
            </a:r>
            <a:r>
              <a:rPr lang="ja-JP" altLang="en-US" sz="1200" b="1" dirty="0">
                <a:solidFill>
                  <a:schemeClr val="tx1">
                    <a:lumMod val="65000"/>
                    <a:lumOff val="35000"/>
                  </a:schemeClr>
                </a:solidFill>
                <a:latin typeface="+mn-ea"/>
                <a:ea typeface="+mn-ea"/>
                <a:cs typeface="Meiryo UI" pitchFamily="50" charset="-128"/>
              </a:rPr>
              <a:t>広告主様名：メニュー名：＠ｃｏｓｍｅ </a:t>
            </a:r>
            <a:r>
              <a:rPr lang="en-US" altLang="ja-JP" sz="1200" b="1" dirty="0" err="1" smtClean="0">
                <a:solidFill>
                  <a:schemeClr val="tx1">
                    <a:lumMod val="65000"/>
                    <a:lumOff val="35000"/>
                  </a:schemeClr>
                </a:solidFill>
                <a:latin typeface="+mn-ea"/>
                <a:ea typeface="+mn-ea"/>
                <a:cs typeface="Meiryo UI" pitchFamily="50" charset="-128"/>
              </a:rPr>
              <a:t>VideoAd</a:t>
            </a:r>
            <a:r>
              <a:rPr lang="ja-JP" altLang="en-US" sz="1200" b="1" dirty="0">
                <a:solidFill>
                  <a:schemeClr val="tx1">
                    <a:lumMod val="65000"/>
                    <a:lumOff val="35000"/>
                  </a:schemeClr>
                </a:solidFill>
                <a:latin typeface="+mn-ea"/>
                <a:ea typeface="+mn-ea"/>
                <a:cs typeface="Meiryo UI" pitchFamily="50" charset="-128"/>
              </a:rPr>
              <a:t>　</a:t>
            </a:r>
            <a:r>
              <a:rPr lang="en-US" altLang="ja-JP" sz="1200" b="1" dirty="0">
                <a:solidFill>
                  <a:schemeClr val="tx1">
                    <a:lumMod val="65000"/>
                    <a:lumOff val="35000"/>
                  </a:schemeClr>
                </a:solidFill>
                <a:latin typeface="+mn-ea"/>
                <a:ea typeface="+mn-ea"/>
                <a:cs typeface="Meiryo UI" pitchFamily="50" charset="-128"/>
              </a:rPr>
              <a:t> </a:t>
            </a:r>
            <a:r>
              <a:rPr lang="ja-JP" altLang="en-US" sz="1200" b="1" dirty="0">
                <a:solidFill>
                  <a:schemeClr val="tx1">
                    <a:lumMod val="65000"/>
                    <a:lumOff val="35000"/>
                  </a:schemeClr>
                </a:solidFill>
                <a:latin typeface="+mn-ea"/>
                <a:ea typeface="+mn-ea"/>
                <a:cs typeface="Meiryo UI" pitchFamily="50" charset="-128"/>
              </a:rPr>
              <a:t>　掲載期間：</a:t>
            </a:r>
          </a:p>
        </p:txBody>
      </p:sp>
      <p:sp>
        <p:nvSpPr>
          <p:cNvPr id="9" name="正方形/長方形 7"/>
          <p:cNvSpPr>
            <a:spLocks noChangeArrowheads="1"/>
          </p:cNvSpPr>
          <p:nvPr/>
        </p:nvSpPr>
        <p:spPr bwMode="auto">
          <a:xfrm>
            <a:off x="4107112" y="2149188"/>
            <a:ext cx="4572000" cy="2192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ja-JP" altLang="en-US" sz="1050" dirty="0">
              <a:solidFill>
                <a:schemeClr val="tx1">
                  <a:lumMod val="65000"/>
                  <a:lumOff val="35000"/>
                </a:schemeClr>
              </a:solidFill>
              <a:latin typeface="+mn-ea"/>
              <a:ea typeface="+mn-ea"/>
              <a:cs typeface="Meiryo UI" pitchFamily="50" charset="-128"/>
            </a:endParaRPr>
          </a:p>
          <a:p>
            <a:pPr eaLnBrk="1" hangingPunct="1"/>
            <a:endParaRPr lang="ja-JP" altLang="en-US" sz="1050" dirty="0">
              <a:solidFill>
                <a:schemeClr val="tx1">
                  <a:lumMod val="65000"/>
                  <a:lumOff val="35000"/>
                </a:schemeClr>
              </a:solidFill>
              <a:latin typeface="+mn-ea"/>
              <a:ea typeface="+mn-ea"/>
              <a:cs typeface="Meiryo UI" pitchFamily="50" charset="-128"/>
            </a:endParaRPr>
          </a:p>
          <a:p>
            <a:pPr eaLnBrk="1" hangingPunct="1"/>
            <a:r>
              <a:rPr lang="ja-JP" altLang="en-US" sz="1050" dirty="0">
                <a:solidFill>
                  <a:schemeClr val="tx1">
                    <a:lumMod val="65000"/>
                    <a:lumOff val="35000"/>
                  </a:schemeClr>
                </a:solidFill>
                <a:latin typeface="+mn-ea"/>
                <a:ea typeface="+mn-ea"/>
                <a:cs typeface="Meiryo UI" pitchFamily="50" charset="-128"/>
              </a:rPr>
              <a:t>■同意事項</a:t>
            </a:r>
          </a:p>
          <a:p>
            <a:pPr eaLnBrk="1" hangingPunct="1"/>
            <a:endParaRPr lang="ja-JP" altLang="en-US" sz="1050" dirty="0">
              <a:solidFill>
                <a:schemeClr val="tx1">
                  <a:lumMod val="65000"/>
                  <a:lumOff val="35000"/>
                </a:schemeClr>
              </a:solidFill>
              <a:latin typeface="+mn-ea"/>
              <a:ea typeface="+mn-ea"/>
              <a:cs typeface="Meiryo UI" pitchFamily="50" charset="-128"/>
            </a:endParaRPr>
          </a:p>
          <a:p>
            <a:pPr eaLnBrk="1" hangingPunct="1"/>
            <a:r>
              <a:rPr lang="ja-JP" altLang="en-US" sz="1050" dirty="0">
                <a:solidFill>
                  <a:schemeClr val="tx1">
                    <a:lumMod val="65000"/>
                    <a:lumOff val="35000"/>
                  </a:schemeClr>
                </a:solidFill>
                <a:latin typeface="+mn-ea"/>
                <a:ea typeface="+mn-ea"/>
                <a:cs typeface="Meiryo UI" pitchFamily="50" charset="-128"/>
              </a:rPr>
              <a:t>　申込にあたり、＠ｃｏｓｍｅの運営方針に則り下記に同意します。</a:t>
            </a:r>
          </a:p>
          <a:p>
            <a:pPr eaLnBrk="1" hangingPunct="1"/>
            <a:r>
              <a:rPr lang="ja-JP" altLang="en-US" sz="1050" dirty="0">
                <a:solidFill>
                  <a:schemeClr val="tx1">
                    <a:lumMod val="65000"/>
                    <a:lumOff val="35000"/>
                  </a:schemeClr>
                </a:solidFill>
                <a:latin typeface="+mn-ea"/>
                <a:ea typeface="+mn-ea"/>
                <a:cs typeface="Meiryo UI" pitchFamily="50" charset="-128"/>
              </a:rPr>
              <a:t>　①クチコミの強要や恣意的な評価操作に相当する行為を</a:t>
            </a:r>
          </a:p>
          <a:p>
            <a:pPr eaLnBrk="1" hangingPunct="1"/>
            <a:r>
              <a:rPr lang="ja-JP" altLang="en-US" sz="1050" dirty="0">
                <a:solidFill>
                  <a:schemeClr val="tx1">
                    <a:lumMod val="65000"/>
                    <a:lumOff val="35000"/>
                  </a:schemeClr>
                </a:solidFill>
                <a:latin typeface="+mn-ea"/>
                <a:ea typeface="+mn-ea"/>
                <a:cs typeface="Meiryo UI" pitchFamily="50" charset="-128"/>
              </a:rPr>
              <a:t>　行わないことを遵守します。</a:t>
            </a:r>
          </a:p>
          <a:p>
            <a:pPr eaLnBrk="1" hangingPunct="1"/>
            <a:r>
              <a:rPr lang="ja-JP" altLang="en-US" sz="1050" dirty="0">
                <a:solidFill>
                  <a:schemeClr val="tx1">
                    <a:lumMod val="65000"/>
                    <a:lumOff val="35000"/>
                  </a:schemeClr>
                </a:solidFill>
                <a:latin typeface="+mn-ea"/>
                <a:ea typeface="+mn-ea"/>
                <a:cs typeface="Meiryo UI" pitchFamily="50" charset="-128"/>
              </a:rPr>
              <a:t>　②これに反した際は、サイト運営社によるクチコミの削除、</a:t>
            </a:r>
          </a:p>
          <a:p>
            <a:pPr eaLnBrk="1" hangingPunct="1"/>
            <a:r>
              <a:rPr lang="ja-JP" altLang="en-US" sz="1050" dirty="0">
                <a:solidFill>
                  <a:schemeClr val="tx1">
                    <a:lumMod val="65000"/>
                    <a:lumOff val="35000"/>
                  </a:schemeClr>
                </a:solidFill>
                <a:latin typeface="+mn-ea"/>
                <a:ea typeface="+mn-ea"/>
                <a:cs typeface="Meiryo UI" pitchFamily="50" charset="-128"/>
              </a:rPr>
              <a:t>　ランキングの除外等、中立で公平なサイト運営を目的とした</a:t>
            </a:r>
          </a:p>
          <a:p>
            <a:pPr eaLnBrk="1" hangingPunct="1"/>
            <a:r>
              <a:rPr lang="ja-JP" altLang="en-US" sz="1050" dirty="0">
                <a:solidFill>
                  <a:schemeClr val="tx1">
                    <a:lumMod val="65000"/>
                    <a:lumOff val="35000"/>
                  </a:schemeClr>
                </a:solidFill>
                <a:latin typeface="+mn-ea"/>
                <a:ea typeface="+mn-ea"/>
                <a:cs typeface="Meiryo UI" pitchFamily="50" charset="-128"/>
              </a:rPr>
              <a:t>　措置に異議を唱えません。</a:t>
            </a:r>
          </a:p>
          <a:p>
            <a:pPr eaLnBrk="1" hangingPunct="1"/>
            <a:endParaRPr lang="ja-JP" altLang="en-US" sz="1050" dirty="0">
              <a:solidFill>
                <a:schemeClr val="tx1">
                  <a:lumMod val="65000"/>
                  <a:lumOff val="35000"/>
                </a:schemeClr>
              </a:solidFill>
              <a:latin typeface="+mn-ea"/>
              <a:ea typeface="+mn-ea"/>
              <a:cs typeface="Meiryo UI" pitchFamily="50" charset="-128"/>
            </a:endParaRPr>
          </a:p>
          <a:p>
            <a:pPr eaLnBrk="1" hangingPunct="1"/>
            <a:r>
              <a:rPr lang="ja-JP" altLang="en-US" sz="1050" dirty="0">
                <a:solidFill>
                  <a:schemeClr val="tx1">
                    <a:lumMod val="65000"/>
                    <a:lumOff val="35000"/>
                  </a:schemeClr>
                </a:solidFill>
                <a:latin typeface="+mn-ea"/>
                <a:ea typeface="+mn-ea"/>
                <a:cs typeface="Meiryo UI" pitchFamily="50" charset="-128"/>
              </a:rPr>
              <a:t>■備考：</a:t>
            </a:r>
          </a:p>
          <a:p>
            <a:pPr eaLnBrk="1" hangingPunct="1"/>
            <a:r>
              <a:rPr lang="ja-JP" altLang="en-US" sz="1050" dirty="0">
                <a:solidFill>
                  <a:schemeClr val="tx1">
                    <a:lumMod val="65000"/>
                    <a:lumOff val="35000"/>
                  </a:schemeClr>
                </a:solidFill>
                <a:latin typeface="+mn-ea"/>
                <a:ea typeface="+mn-ea"/>
                <a:cs typeface="Meiryo UI" pitchFamily="50" charset="-128"/>
              </a:rPr>
              <a:t>━━━━━━━━━━━━━━━━━━━━</a:t>
            </a:r>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445863550"/>
      </p:ext>
    </p:extLst>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a:bodyPr>
          <a:lstStyle/>
          <a:p>
            <a:r>
              <a:rPr kumimoji="1" lang="ja-JP" altLang="en-US" dirty="0" smtClean="0"/>
              <a:t>お申し込みにあたってのご注意事項（</a:t>
            </a:r>
            <a:r>
              <a:rPr kumimoji="1" lang="en-US" altLang="ja-JP" dirty="0" err="1" smtClean="0"/>
              <a:t>VideoAd</a:t>
            </a:r>
            <a:r>
              <a:rPr kumimoji="1" lang="ja-JP" altLang="en-US" dirty="0" smtClean="0"/>
              <a:t>）</a:t>
            </a:r>
            <a:endParaRPr kumimoji="1" lang="ja-JP" altLang="en-US"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69</a:t>
            </a:fld>
            <a:endParaRPr lang="ja-JP" altLang="en-US" dirty="0"/>
          </a:p>
        </p:txBody>
      </p:sp>
      <p:sp>
        <p:nvSpPr>
          <p:cNvPr id="3" name="コンテンツ プレースホルダー 2"/>
          <p:cNvSpPr>
            <a:spLocks noGrp="1"/>
          </p:cNvSpPr>
          <p:nvPr>
            <p:ph sz="quarter" idx="27"/>
          </p:nvPr>
        </p:nvSpPr>
        <p:spPr>
          <a:xfrm>
            <a:off x="276225" y="1285158"/>
            <a:ext cx="9351358" cy="4368443"/>
          </a:xfrm>
        </p:spPr>
        <p:txBody>
          <a:bodyPr/>
          <a:lstStyle/>
          <a:p>
            <a:pPr marL="171450" indent="-171450">
              <a:buFont typeface="Arial" panose="020B0604020202020204" pitchFamily="34" charset="0"/>
              <a:buChar char="•"/>
            </a:pPr>
            <a:r>
              <a:rPr lang="ja-JP" altLang="en-US" sz="1200" b="0" dirty="0">
                <a:solidFill>
                  <a:schemeClr val="tx1">
                    <a:lumMod val="65000"/>
                    <a:lumOff val="35000"/>
                  </a:schemeClr>
                </a:solidFill>
                <a:latin typeface="+mn-ea"/>
                <a:ea typeface="+mn-ea"/>
                <a:cs typeface="Meiryo UI" pitchFamily="50" charset="-128"/>
              </a:rPr>
              <a:t>推奨環境内であって</a:t>
            </a:r>
            <a:r>
              <a:rPr lang="ja-JP" altLang="en-US" sz="1200" b="0" dirty="0" smtClean="0">
                <a:solidFill>
                  <a:schemeClr val="tx1">
                    <a:lumMod val="65000"/>
                    <a:lumOff val="35000"/>
                  </a:schemeClr>
                </a:solidFill>
                <a:latin typeface="+mn-ea"/>
                <a:ea typeface="+mn-ea"/>
                <a:cs typeface="Meiryo UI" pitchFamily="50" charset="-128"/>
              </a:rPr>
              <a:t>もユーザーの</a:t>
            </a:r>
            <a:r>
              <a:rPr lang="ja-JP" altLang="en-US" sz="1200" b="0" dirty="0">
                <a:solidFill>
                  <a:schemeClr val="tx1">
                    <a:lumMod val="65000"/>
                    <a:lumOff val="35000"/>
                  </a:schemeClr>
                </a:solidFill>
                <a:latin typeface="+mn-ea"/>
                <a:ea typeface="+mn-ea"/>
                <a:cs typeface="Meiryo UI" pitchFamily="50" charset="-128"/>
              </a:rPr>
              <a:t>通信環境や端末仕様によっては動画が正しく再生</a:t>
            </a:r>
            <a:r>
              <a:rPr lang="ja-JP" altLang="en-US" sz="1200" b="0" dirty="0" smtClean="0">
                <a:solidFill>
                  <a:schemeClr val="tx1">
                    <a:lumMod val="65000"/>
                    <a:lumOff val="35000"/>
                  </a:schemeClr>
                </a:solidFill>
                <a:latin typeface="+mn-ea"/>
                <a:ea typeface="+mn-ea"/>
                <a:cs typeface="Meiryo UI" pitchFamily="50" charset="-128"/>
              </a:rPr>
              <a:t>されない、または表示されない場合</a:t>
            </a:r>
            <a:r>
              <a:rPr lang="ja-JP" altLang="en-US" sz="1200" b="0" dirty="0">
                <a:solidFill>
                  <a:schemeClr val="tx1">
                    <a:lumMod val="65000"/>
                    <a:lumOff val="35000"/>
                  </a:schemeClr>
                </a:solidFill>
                <a:latin typeface="+mn-ea"/>
                <a:ea typeface="+mn-ea"/>
                <a:cs typeface="Meiryo UI" pitchFamily="50" charset="-128"/>
              </a:rPr>
              <a:t>がございます。</a:t>
            </a:r>
          </a:p>
          <a:p>
            <a:pPr marL="171450" indent="-171450">
              <a:buFont typeface="Arial" panose="020B0604020202020204" pitchFamily="34" charset="0"/>
              <a:buChar char="•"/>
            </a:pPr>
            <a:r>
              <a:rPr lang="ja-JP" altLang="en-US" sz="1200" b="0" dirty="0" smtClean="0">
                <a:solidFill>
                  <a:schemeClr val="tx1">
                    <a:lumMod val="65000"/>
                    <a:lumOff val="35000"/>
                  </a:schemeClr>
                </a:solidFill>
                <a:latin typeface="+mn-ea"/>
                <a:ea typeface="+mn-ea"/>
                <a:cs typeface="Meiryo UI" pitchFamily="50" charset="-128"/>
              </a:rPr>
              <a:t>ページデザイン</a:t>
            </a:r>
            <a:r>
              <a:rPr lang="ja-JP" altLang="en-US" sz="1200" b="0" dirty="0">
                <a:solidFill>
                  <a:schemeClr val="tx1">
                    <a:lumMod val="65000"/>
                    <a:lumOff val="35000"/>
                  </a:schemeClr>
                </a:solidFill>
                <a:latin typeface="+mn-ea"/>
                <a:ea typeface="+mn-ea"/>
                <a:cs typeface="Meiryo UI" pitchFamily="50" charset="-128"/>
              </a:rPr>
              <a:t>、広告掲載位置は変更になる場合があります。また、新サイトや新コンテンツの追加、変更に伴い広告の掲載面が追加、変更となる場合がございます。</a:t>
            </a:r>
          </a:p>
          <a:p>
            <a:pPr marL="171450" indent="-171450">
              <a:buFont typeface="Arial" panose="020B0604020202020204" pitchFamily="34" charset="0"/>
              <a:buChar char="•"/>
            </a:pPr>
            <a:r>
              <a:rPr lang="en-US" altLang="ja-JP" sz="1200" b="0" dirty="0">
                <a:solidFill>
                  <a:schemeClr val="tx1">
                    <a:lumMod val="65000"/>
                    <a:lumOff val="35000"/>
                  </a:schemeClr>
                </a:solidFill>
                <a:latin typeface="+mn-ea"/>
                <a:ea typeface="+mn-ea"/>
                <a:cs typeface="Meiryo UI" pitchFamily="50" charset="-128"/>
              </a:rPr>
              <a:t>view</a:t>
            </a:r>
            <a:r>
              <a:rPr lang="ja-JP" altLang="en-US" sz="1200" b="0" dirty="0">
                <a:solidFill>
                  <a:schemeClr val="tx1">
                    <a:lumMod val="65000"/>
                    <a:lumOff val="35000"/>
                  </a:schemeClr>
                </a:solidFill>
                <a:latin typeface="+mn-ea"/>
                <a:ea typeface="+mn-ea"/>
                <a:cs typeface="Meiryo UI" pitchFamily="50" charset="-128"/>
              </a:rPr>
              <a:t>保証のメニューとなります。掲載期間内で申込</a:t>
            </a:r>
            <a:r>
              <a:rPr lang="en-US" altLang="ja-JP" sz="1200" b="0" dirty="0">
                <a:solidFill>
                  <a:schemeClr val="tx1">
                    <a:lumMod val="65000"/>
                    <a:lumOff val="35000"/>
                  </a:schemeClr>
                </a:solidFill>
                <a:latin typeface="+mn-ea"/>
                <a:ea typeface="+mn-ea"/>
                <a:cs typeface="Meiryo UI" pitchFamily="50" charset="-128"/>
              </a:rPr>
              <a:t>view</a:t>
            </a:r>
            <a:r>
              <a:rPr lang="ja-JP" altLang="en-US" sz="1200" b="0" dirty="0">
                <a:solidFill>
                  <a:schemeClr val="tx1">
                    <a:lumMod val="65000"/>
                    <a:lumOff val="35000"/>
                  </a:schemeClr>
                </a:solidFill>
                <a:latin typeface="+mn-ea"/>
                <a:ea typeface="+mn-ea"/>
                <a:cs typeface="Meiryo UI" pitchFamily="50" charset="-128"/>
              </a:rPr>
              <a:t>数を配信するため、配信量は日によって変動致します。</a:t>
            </a:r>
          </a:p>
          <a:p>
            <a:pPr marL="171450" indent="-171450">
              <a:buFont typeface="Arial" panose="020B0604020202020204" pitchFamily="34" charset="0"/>
              <a:buChar char="•"/>
            </a:pPr>
            <a:r>
              <a:rPr lang="en-US" altLang="ja-JP" sz="1200" b="0" dirty="0">
                <a:solidFill>
                  <a:schemeClr val="tx1">
                    <a:lumMod val="65000"/>
                    <a:lumOff val="35000"/>
                  </a:schemeClr>
                </a:solidFill>
                <a:latin typeface="+mn-ea"/>
                <a:ea typeface="+mn-ea"/>
                <a:cs typeface="Meiryo UI" pitchFamily="50" charset="-128"/>
              </a:rPr>
              <a:t>view</a:t>
            </a:r>
            <a:r>
              <a:rPr lang="ja-JP" altLang="en-US" sz="1200" b="0" dirty="0">
                <a:solidFill>
                  <a:schemeClr val="tx1">
                    <a:lumMod val="65000"/>
                    <a:lumOff val="35000"/>
                  </a:schemeClr>
                </a:solidFill>
                <a:latin typeface="+mn-ea"/>
                <a:ea typeface="+mn-ea"/>
                <a:cs typeface="Meiryo UI" pitchFamily="50" charset="-128"/>
              </a:rPr>
              <a:t>数は、スプライト動画が</a:t>
            </a:r>
            <a:r>
              <a:rPr lang="en-US" altLang="ja-JP" sz="1200" b="0" dirty="0">
                <a:solidFill>
                  <a:schemeClr val="tx1">
                    <a:lumMod val="65000"/>
                    <a:lumOff val="35000"/>
                  </a:schemeClr>
                </a:solidFill>
                <a:latin typeface="+mn-ea"/>
                <a:ea typeface="+mn-ea"/>
                <a:cs typeface="Meiryo UI" pitchFamily="50" charset="-128"/>
              </a:rPr>
              <a:t>1</a:t>
            </a:r>
            <a:r>
              <a:rPr lang="ja-JP" altLang="en-US" sz="1200" b="0" dirty="0">
                <a:solidFill>
                  <a:schemeClr val="tx1">
                    <a:lumMod val="65000"/>
                    <a:lumOff val="35000"/>
                  </a:schemeClr>
                </a:solidFill>
                <a:latin typeface="+mn-ea"/>
                <a:ea typeface="+mn-ea"/>
                <a:cs typeface="Meiryo UI" pitchFamily="50" charset="-128"/>
              </a:rPr>
              <a:t>秒以上再生された回数を指します。</a:t>
            </a:r>
          </a:p>
          <a:p>
            <a:pPr marL="171450" indent="-171450">
              <a:buFont typeface="Arial" panose="020B0604020202020204" pitchFamily="34" charset="0"/>
              <a:buChar char="•"/>
            </a:pPr>
            <a:r>
              <a:rPr lang="ja-JP" altLang="en-US" sz="1200" b="0" dirty="0">
                <a:solidFill>
                  <a:schemeClr val="tx1">
                    <a:lumMod val="65000"/>
                    <a:lumOff val="35000"/>
                  </a:schemeClr>
                </a:solidFill>
                <a:latin typeface="+mn-ea"/>
                <a:ea typeface="+mn-ea"/>
                <a:cs typeface="Meiryo UI" pitchFamily="50" charset="-128"/>
              </a:rPr>
              <a:t>字幕テキスト</a:t>
            </a:r>
            <a:r>
              <a:rPr lang="ja-JP" altLang="en-US" sz="1200" b="0" dirty="0" smtClean="0">
                <a:solidFill>
                  <a:schemeClr val="tx1">
                    <a:lumMod val="65000"/>
                    <a:lumOff val="35000"/>
                  </a:schemeClr>
                </a:solidFill>
                <a:latin typeface="+mn-ea"/>
                <a:ea typeface="+mn-ea"/>
                <a:cs typeface="Meiryo UI" pitchFamily="50" charset="-128"/>
              </a:rPr>
              <a:t>は動画</a:t>
            </a:r>
            <a:r>
              <a:rPr lang="ja-JP" altLang="en-US" sz="1200" b="0" dirty="0">
                <a:solidFill>
                  <a:schemeClr val="tx1">
                    <a:lumMod val="65000"/>
                    <a:lumOff val="35000"/>
                  </a:schemeClr>
                </a:solidFill>
                <a:latin typeface="+mn-ea"/>
                <a:ea typeface="+mn-ea"/>
                <a:cs typeface="Meiryo UI" pitchFamily="50" charset="-128"/>
              </a:rPr>
              <a:t>の内容と合わせて</a:t>
            </a:r>
            <a:r>
              <a:rPr lang="en-US" altLang="ja-JP" sz="1200" b="0" dirty="0">
                <a:solidFill>
                  <a:schemeClr val="tx1">
                    <a:lumMod val="65000"/>
                    <a:lumOff val="35000"/>
                  </a:schemeClr>
                </a:solidFill>
                <a:latin typeface="+mn-ea"/>
                <a:ea typeface="+mn-ea"/>
                <a:cs typeface="Meiryo UI" pitchFamily="50" charset="-128"/>
              </a:rPr>
              <a:t>1</a:t>
            </a:r>
            <a:r>
              <a:rPr lang="ja-JP" altLang="en-US" sz="1200" b="0" dirty="0">
                <a:solidFill>
                  <a:schemeClr val="tx1">
                    <a:lumMod val="65000"/>
                    <a:lumOff val="35000"/>
                  </a:schemeClr>
                </a:solidFill>
                <a:latin typeface="+mn-ea"/>
                <a:ea typeface="+mn-ea"/>
                <a:cs typeface="Meiryo UI" pitchFamily="50" charset="-128"/>
              </a:rPr>
              <a:t>秒単位で指定可能です</a:t>
            </a:r>
            <a:r>
              <a:rPr lang="ja-JP" altLang="en-US" sz="1200" b="0" dirty="0" smtClean="0">
                <a:solidFill>
                  <a:schemeClr val="tx1">
                    <a:lumMod val="65000"/>
                    <a:lumOff val="35000"/>
                  </a:schemeClr>
                </a:solidFill>
                <a:latin typeface="+mn-ea"/>
                <a:ea typeface="+mn-ea"/>
                <a:cs typeface="Meiryo UI" pitchFamily="50" charset="-128"/>
              </a:rPr>
              <a:t>が配信</a:t>
            </a:r>
            <a:r>
              <a:rPr lang="ja-JP" altLang="en-US" sz="1200" b="0" dirty="0">
                <a:solidFill>
                  <a:schemeClr val="tx1">
                    <a:lumMod val="65000"/>
                    <a:lumOff val="35000"/>
                  </a:schemeClr>
                </a:solidFill>
                <a:latin typeface="+mn-ea"/>
                <a:ea typeface="+mn-ea"/>
                <a:cs typeface="Meiryo UI" pitchFamily="50" charset="-128"/>
              </a:rPr>
              <a:t>状況によってはご指定の秒数で表示されない場合がございます。</a:t>
            </a:r>
          </a:p>
          <a:p>
            <a:pPr marL="171450" indent="-171450">
              <a:buFont typeface="Arial" panose="020B0604020202020204" pitchFamily="34" charset="0"/>
              <a:buChar char="•"/>
            </a:pPr>
            <a:r>
              <a:rPr lang="ja-JP" altLang="en-US" sz="1200" b="0" dirty="0" smtClean="0">
                <a:solidFill>
                  <a:schemeClr val="tx1">
                    <a:lumMod val="65000"/>
                    <a:lumOff val="35000"/>
                  </a:schemeClr>
                </a:solidFill>
                <a:latin typeface="+mn-ea"/>
                <a:ea typeface="+mn-ea"/>
                <a:cs typeface="Meiryo UI" pitchFamily="50" charset="-128"/>
              </a:rPr>
              <a:t>弊社</a:t>
            </a:r>
            <a:r>
              <a:rPr lang="ja-JP" altLang="en-US" sz="1200" b="0" dirty="0">
                <a:solidFill>
                  <a:schemeClr val="tx1">
                    <a:lumMod val="65000"/>
                    <a:lumOff val="35000"/>
                  </a:schemeClr>
                </a:solidFill>
                <a:latin typeface="+mn-ea"/>
                <a:ea typeface="+mn-ea"/>
                <a:cs typeface="Meiryo UI" pitchFamily="50" charset="-128"/>
              </a:rPr>
              <a:t>広告掲載基準を満たしていない表現を含む原稿は掲載をお断りします</a:t>
            </a:r>
            <a:r>
              <a:rPr lang="ja-JP" altLang="en-US" sz="1200" b="0" dirty="0" smtClean="0">
                <a:solidFill>
                  <a:schemeClr val="tx1">
                    <a:lumMod val="65000"/>
                    <a:lumOff val="35000"/>
                  </a:schemeClr>
                </a:solidFill>
                <a:latin typeface="+mn-ea"/>
                <a:ea typeface="+mn-ea"/>
                <a:cs typeface="Meiryo UI" pitchFamily="50" charset="-128"/>
              </a:rPr>
              <a:t>。</a:t>
            </a:r>
            <a:endParaRPr lang="ja-JP" altLang="en-US" sz="1200" b="0" dirty="0">
              <a:solidFill>
                <a:schemeClr val="tx1">
                  <a:lumMod val="65000"/>
                  <a:lumOff val="35000"/>
                </a:schemeClr>
              </a:solidFill>
              <a:latin typeface="+mn-ea"/>
              <a:ea typeface="+mn-ea"/>
              <a:cs typeface="Meiryo UI" pitchFamily="50" charset="-128"/>
            </a:endParaRPr>
          </a:p>
        </p:txBody>
      </p:sp>
      <p:sp>
        <p:nvSpPr>
          <p:cNvPr id="6" name="フッター プレースホルダー 5"/>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4217054998"/>
      </p:ext>
    </p:extLst>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お申し込みメールフォーマット</a:t>
            </a:r>
            <a:r>
              <a:rPr kumimoji="1" lang="en-US" altLang="ja-JP" dirty="0" smtClean="0"/>
              <a:t/>
            </a:r>
            <a:br>
              <a:rPr kumimoji="1" lang="en-US" altLang="ja-JP" dirty="0" smtClean="0"/>
            </a:br>
            <a:r>
              <a:rPr lang="ja-JP" altLang="en-US" sz="2000" dirty="0" smtClean="0"/>
              <a:t>（</a:t>
            </a:r>
            <a:r>
              <a:rPr lang="ja-JP" altLang="en-US" sz="2000" dirty="0"/>
              <a:t>ネットワークオーディエンス</a:t>
            </a:r>
            <a:r>
              <a:rPr lang="ja-JP" altLang="en-US" sz="2000" dirty="0" smtClean="0"/>
              <a:t>広告</a:t>
            </a:r>
            <a:r>
              <a:rPr lang="en-US" altLang="ja-JP" sz="2000" dirty="0" smtClean="0"/>
              <a:t>by</a:t>
            </a:r>
            <a:r>
              <a:rPr lang="ja-JP" altLang="en-US" sz="2000" dirty="0"/>
              <a:t>＠ｃｏｓｍｅ</a:t>
            </a:r>
            <a:r>
              <a:rPr kumimoji="1" lang="en-US" altLang="ja-JP" sz="2000" dirty="0" smtClean="0"/>
              <a:t>CPM</a:t>
            </a:r>
            <a:r>
              <a:rPr kumimoji="1" lang="ja-JP" altLang="en-US" sz="2000" dirty="0" smtClean="0"/>
              <a:t>・</a:t>
            </a:r>
            <a:r>
              <a:rPr kumimoji="1" lang="en-US" altLang="ja-JP" sz="2000" dirty="0" smtClean="0"/>
              <a:t>CPC</a:t>
            </a:r>
            <a:r>
              <a:rPr kumimoji="1" lang="ja-JP" altLang="en-US" sz="2000" dirty="0" smtClean="0"/>
              <a:t>）</a:t>
            </a:r>
            <a:endParaRPr kumimoji="1" lang="ja-JP" altLang="en-US" sz="2000"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70</a:t>
            </a:fld>
            <a:endParaRPr lang="ja-JP" altLang="en-US" dirty="0"/>
          </a:p>
        </p:txBody>
      </p:sp>
      <p:sp>
        <p:nvSpPr>
          <p:cNvPr id="7" name="Text Box 6"/>
          <p:cNvSpPr txBox="1">
            <a:spLocks noChangeArrowheads="1"/>
          </p:cNvSpPr>
          <p:nvPr/>
        </p:nvSpPr>
        <p:spPr bwMode="auto">
          <a:xfrm>
            <a:off x="4953000" y="1040552"/>
            <a:ext cx="1521570"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dirty="0" smtClean="0">
                <a:solidFill>
                  <a:schemeClr val="tx1">
                    <a:lumMod val="65000"/>
                    <a:lumOff val="35000"/>
                  </a:schemeClr>
                </a:solidFill>
                <a:latin typeface="+mn-ea"/>
                <a:ea typeface="+mn-ea"/>
                <a:cs typeface="Meiryo UI" pitchFamily="50" charset="-128"/>
              </a:rPr>
              <a:t>■CPC</a:t>
            </a:r>
            <a:r>
              <a:rPr lang="ja-JP" altLang="en-US" sz="1050" dirty="0" smtClean="0">
                <a:solidFill>
                  <a:schemeClr val="tx1">
                    <a:lumMod val="65000"/>
                    <a:lumOff val="35000"/>
                  </a:schemeClr>
                </a:solidFill>
                <a:latin typeface="+mn-ea"/>
                <a:ea typeface="+mn-ea"/>
                <a:cs typeface="Meiryo UI" pitchFamily="50" charset="-128"/>
              </a:rPr>
              <a:t>メニュー</a:t>
            </a:r>
            <a:r>
              <a:rPr lang="ja-JP" altLang="en-US" sz="1050" dirty="0">
                <a:solidFill>
                  <a:schemeClr val="tx1">
                    <a:lumMod val="65000"/>
                    <a:lumOff val="35000"/>
                  </a:schemeClr>
                </a:solidFill>
                <a:latin typeface="+mn-ea"/>
                <a:ea typeface="+mn-ea"/>
                <a:cs typeface="Meiryo UI" pitchFamily="50" charset="-128"/>
              </a:rPr>
              <a:t>の場合</a:t>
            </a:r>
          </a:p>
        </p:txBody>
      </p:sp>
      <p:sp>
        <p:nvSpPr>
          <p:cNvPr id="8" name="Text Box 8"/>
          <p:cNvSpPr txBox="1">
            <a:spLocks noChangeArrowheads="1"/>
          </p:cNvSpPr>
          <p:nvPr/>
        </p:nvSpPr>
        <p:spPr bwMode="auto">
          <a:xfrm>
            <a:off x="5080000" y="1283440"/>
            <a:ext cx="314701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b="1">
                <a:solidFill>
                  <a:schemeClr val="tx1">
                    <a:lumMod val="65000"/>
                    <a:lumOff val="35000"/>
                  </a:schemeClr>
                </a:solidFill>
                <a:latin typeface="+mn-ea"/>
                <a:ea typeface="+mn-ea"/>
                <a:cs typeface="Meiryo UI" pitchFamily="50" charset="-128"/>
              </a:rPr>
              <a:t>件名：</a:t>
            </a:r>
            <a:r>
              <a:rPr lang="en-US" altLang="ja-JP" sz="1050" b="1">
                <a:solidFill>
                  <a:schemeClr val="tx1">
                    <a:lumMod val="65000"/>
                    <a:lumOff val="35000"/>
                  </a:schemeClr>
                </a:solidFill>
                <a:latin typeface="+mn-ea"/>
                <a:ea typeface="+mn-ea"/>
                <a:cs typeface="Meiryo UI" pitchFamily="50" charset="-128"/>
              </a:rPr>
              <a:t>【</a:t>
            </a:r>
            <a:r>
              <a:rPr lang="ja-JP" altLang="en-US" sz="1050" b="1">
                <a:solidFill>
                  <a:schemeClr val="tx1">
                    <a:lumMod val="65000"/>
                    <a:lumOff val="35000"/>
                  </a:schemeClr>
                </a:solidFill>
                <a:latin typeface="+mn-ea"/>
                <a:ea typeface="+mn-ea"/>
                <a:cs typeface="Meiryo UI" pitchFamily="50" charset="-128"/>
              </a:rPr>
              <a:t>申込</a:t>
            </a:r>
            <a:r>
              <a:rPr lang="en-US" altLang="ja-JP" sz="1050" b="1">
                <a:solidFill>
                  <a:schemeClr val="tx1">
                    <a:lumMod val="65000"/>
                    <a:lumOff val="35000"/>
                  </a:schemeClr>
                </a:solidFill>
                <a:latin typeface="+mn-ea"/>
                <a:ea typeface="+mn-ea"/>
                <a:cs typeface="Meiryo UI" pitchFamily="50" charset="-128"/>
              </a:rPr>
              <a:t>】</a:t>
            </a:r>
            <a:r>
              <a:rPr lang="ja-JP" altLang="en-US" sz="1050" b="1">
                <a:solidFill>
                  <a:schemeClr val="tx1">
                    <a:lumMod val="65000"/>
                    <a:lumOff val="35000"/>
                  </a:schemeClr>
                </a:solidFill>
                <a:latin typeface="+mn-ea"/>
                <a:ea typeface="+mn-ea"/>
                <a:cs typeface="Meiryo UI" pitchFamily="50" charset="-128"/>
              </a:rPr>
              <a:t>広告主名：メニュー名：掲載期間</a:t>
            </a:r>
          </a:p>
        </p:txBody>
      </p:sp>
      <p:sp>
        <p:nvSpPr>
          <p:cNvPr id="9" name="Text Box 6"/>
          <p:cNvSpPr txBox="1">
            <a:spLocks noChangeArrowheads="1"/>
          </p:cNvSpPr>
          <p:nvPr/>
        </p:nvSpPr>
        <p:spPr bwMode="auto">
          <a:xfrm>
            <a:off x="173038" y="1040552"/>
            <a:ext cx="1544012"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en-US" altLang="ja-JP" sz="1050" dirty="0">
                <a:solidFill>
                  <a:schemeClr val="tx1">
                    <a:lumMod val="65000"/>
                    <a:lumOff val="35000"/>
                  </a:schemeClr>
                </a:solidFill>
                <a:latin typeface="+mn-ea"/>
                <a:ea typeface="+mn-ea"/>
                <a:cs typeface="Meiryo UI" pitchFamily="50" charset="-128"/>
              </a:rPr>
              <a:t>■CPM</a:t>
            </a:r>
            <a:r>
              <a:rPr lang="ja-JP" altLang="en-US" sz="1050" dirty="0">
                <a:solidFill>
                  <a:schemeClr val="tx1">
                    <a:lumMod val="65000"/>
                    <a:lumOff val="35000"/>
                  </a:schemeClr>
                </a:solidFill>
                <a:latin typeface="+mn-ea"/>
                <a:ea typeface="+mn-ea"/>
                <a:cs typeface="Meiryo UI" pitchFamily="50" charset="-128"/>
              </a:rPr>
              <a:t>メニューの場合</a:t>
            </a:r>
          </a:p>
        </p:txBody>
      </p:sp>
      <p:sp>
        <p:nvSpPr>
          <p:cNvPr id="10" name="AutoShape 7"/>
          <p:cNvSpPr>
            <a:spLocks noChangeArrowheads="1"/>
          </p:cNvSpPr>
          <p:nvPr/>
        </p:nvSpPr>
        <p:spPr bwMode="auto">
          <a:xfrm>
            <a:off x="301625" y="1558376"/>
            <a:ext cx="4480582" cy="5047043"/>
          </a:xfrm>
          <a:prstGeom prst="flowChartDocument">
            <a:avLst/>
          </a:prstGeom>
          <a:solidFill>
            <a:schemeClr val="bg1"/>
          </a:solidFill>
          <a:ln w="9525">
            <a:solidFill>
              <a:schemeClr val="tx1">
                <a:lumMod val="50000"/>
                <a:lumOff val="50000"/>
              </a:schemeClr>
            </a:solidFill>
            <a:miter lim="800000"/>
            <a:headEnd/>
            <a:tailEnd/>
          </a:ln>
        </p:spPr>
        <p:txBody>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en-US" altLang="ja-JP" sz="8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「＠ｃｏｓｍｅ広告サービス利用規約（</a:t>
            </a:r>
            <a:r>
              <a:rPr lang="en-US" altLang="ja-JP" sz="700" dirty="0">
                <a:solidFill>
                  <a:schemeClr val="tx1">
                    <a:lumMod val="65000"/>
                    <a:lumOff val="35000"/>
                  </a:schemeClr>
                </a:solidFill>
                <a:latin typeface="+mn-ea"/>
                <a:ea typeface="+mn-ea"/>
                <a:cs typeface="Meiryo UI" pitchFamily="50" charset="-128"/>
              </a:rPr>
              <a:t>http://www.istyle.co.jp/File/ad_kiyaku.pdf</a:t>
            </a:r>
            <a:r>
              <a:rPr lang="ja-JP" altLang="en-US" sz="700" dirty="0">
                <a:solidFill>
                  <a:schemeClr val="tx1">
                    <a:lumMod val="65000"/>
                    <a:lumOff val="35000"/>
                  </a:schemeClr>
                </a:solidFill>
                <a:latin typeface="+mn-ea"/>
                <a:ea typeface="+mn-ea"/>
                <a:cs typeface="Meiryo UI" pitchFamily="50" charset="-128"/>
              </a:rPr>
              <a:t>）」、「オーディエンス広告掲載基準細目」に同意のうえ、下記の通り申込みます。</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■貴社ご担当者様</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貴社名　：</a:t>
            </a:r>
          </a:p>
          <a:p>
            <a:pPr eaLnBrk="1" hangingPunct="1"/>
            <a:r>
              <a:rPr lang="ja-JP" altLang="en-US" sz="700" dirty="0">
                <a:solidFill>
                  <a:schemeClr val="tx1">
                    <a:lumMod val="65000"/>
                    <a:lumOff val="35000"/>
                  </a:schemeClr>
                </a:solidFill>
                <a:latin typeface="+mn-ea"/>
                <a:ea typeface="+mn-ea"/>
                <a:cs typeface="Meiryo UI" pitchFamily="50" charset="-128"/>
              </a:rPr>
              <a:t>　ご担当者様名　：</a:t>
            </a:r>
          </a:p>
          <a:p>
            <a:pPr eaLnBrk="1" hangingPunct="1"/>
            <a:r>
              <a:rPr lang="ja-JP" altLang="en-US" sz="700" dirty="0">
                <a:solidFill>
                  <a:schemeClr val="tx1">
                    <a:lumMod val="65000"/>
                    <a:lumOff val="35000"/>
                  </a:schemeClr>
                </a:solidFill>
                <a:latin typeface="+mn-ea"/>
                <a:ea typeface="+mn-ea"/>
                <a:cs typeface="Meiryo UI" pitchFamily="50" charset="-128"/>
              </a:rPr>
              <a:t>　</a:t>
            </a:r>
            <a:r>
              <a:rPr lang="en-US" altLang="ja-JP" sz="700" dirty="0">
                <a:solidFill>
                  <a:schemeClr val="tx1">
                    <a:lumMod val="65000"/>
                    <a:lumOff val="35000"/>
                  </a:schemeClr>
                </a:solidFill>
                <a:latin typeface="+mn-ea"/>
                <a:ea typeface="+mn-ea"/>
                <a:cs typeface="Meiryo UI" pitchFamily="50" charset="-128"/>
              </a:rPr>
              <a:t>E-mail</a:t>
            </a:r>
            <a:r>
              <a:rPr lang="ja-JP" altLang="en-US" sz="700" dirty="0">
                <a:solidFill>
                  <a:schemeClr val="tx1">
                    <a:lumMod val="65000"/>
                    <a:lumOff val="35000"/>
                  </a:schemeClr>
                </a:solidFill>
                <a:latin typeface="+mn-ea"/>
                <a:ea typeface="+mn-ea"/>
                <a:cs typeface="Meiryo UI" pitchFamily="50" charset="-128"/>
              </a:rPr>
              <a:t>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■お申込内容</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広告主名　：</a:t>
            </a:r>
          </a:p>
          <a:p>
            <a:pPr eaLnBrk="1" hangingPunct="1"/>
            <a:r>
              <a:rPr lang="ja-JP" altLang="en-US" sz="700" dirty="0">
                <a:solidFill>
                  <a:schemeClr val="tx1">
                    <a:lumMod val="65000"/>
                    <a:lumOff val="35000"/>
                  </a:schemeClr>
                </a:solidFill>
                <a:latin typeface="+mn-ea"/>
                <a:ea typeface="+mn-ea"/>
                <a:cs typeface="Meiryo UI" pitchFamily="50" charset="-128"/>
              </a:rPr>
              <a:t>　ブランド名　：</a:t>
            </a:r>
          </a:p>
          <a:p>
            <a:pPr eaLnBrk="1" hangingPunct="1"/>
            <a:r>
              <a:rPr lang="ja-JP" altLang="en-US" sz="700" dirty="0">
                <a:solidFill>
                  <a:schemeClr val="tx1">
                    <a:lumMod val="65000"/>
                    <a:lumOff val="35000"/>
                  </a:schemeClr>
                </a:solidFill>
                <a:latin typeface="+mn-ea"/>
                <a:ea typeface="+mn-ea"/>
                <a:cs typeface="Meiryo UI" pitchFamily="50" charset="-128"/>
              </a:rPr>
              <a:t>　キャンペーン商材情報　：</a:t>
            </a:r>
          </a:p>
          <a:p>
            <a:pPr eaLnBrk="1" hangingPunct="1"/>
            <a:r>
              <a:rPr lang="ja-JP" altLang="en-US" sz="700" dirty="0">
                <a:solidFill>
                  <a:schemeClr val="tx1">
                    <a:lumMod val="65000"/>
                    <a:lumOff val="35000"/>
                  </a:schemeClr>
                </a:solidFill>
                <a:latin typeface="+mn-ea"/>
                <a:ea typeface="+mn-ea"/>
                <a:cs typeface="Meiryo UI" pitchFamily="50" charset="-128"/>
              </a:rPr>
              <a:t>　リンク先</a:t>
            </a:r>
            <a:r>
              <a:rPr lang="en-US" altLang="ja-JP" sz="700" dirty="0">
                <a:solidFill>
                  <a:schemeClr val="tx1">
                    <a:lumMod val="65000"/>
                    <a:lumOff val="35000"/>
                  </a:schemeClr>
                </a:solidFill>
                <a:latin typeface="+mn-ea"/>
                <a:ea typeface="+mn-ea"/>
                <a:cs typeface="Meiryo UI" pitchFamily="50" charset="-128"/>
              </a:rPr>
              <a:t>URL</a:t>
            </a:r>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申込合計金額　：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支払い期日　：</a:t>
            </a:r>
          </a:p>
          <a:p>
            <a:pPr eaLnBrk="1" hangingPunct="1"/>
            <a:r>
              <a:rPr lang="ja-JP" altLang="en-US" sz="700" dirty="0">
                <a:solidFill>
                  <a:schemeClr val="tx1">
                    <a:lumMod val="65000"/>
                    <a:lumOff val="35000"/>
                  </a:schemeClr>
                </a:solidFill>
                <a:latin typeface="+mn-ea"/>
                <a:ea typeface="+mn-ea"/>
                <a:cs typeface="Meiryo UI" pitchFamily="50" charset="-128"/>
              </a:rPr>
              <a:t>　支払い方法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■内訳</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メニュー名　：　ネットワーク オーディエンス広告 </a:t>
            </a:r>
            <a:r>
              <a:rPr lang="en-US" altLang="ja-JP" sz="700" dirty="0">
                <a:solidFill>
                  <a:schemeClr val="tx1">
                    <a:lumMod val="65000"/>
                    <a:lumOff val="35000"/>
                  </a:schemeClr>
                </a:solidFill>
                <a:latin typeface="+mn-ea"/>
                <a:ea typeface="+mn-ea"/>
                <a:cs typeface="Meiryo UI" pitchFamily="50" charset="-128"/>
              </a:rPr>
              <a:t>by</a:t>
            </a:r>
            <a:r>
              <a:rPr lang="ja-JP" altLang="en-US" sz="700" dirty="0">
                <a:solidFill>
                  <a:schemeClr val="tx1">
                    <a:lumMod val="65000"/>
                    <a:lumOff val="35000"/>
                  </a:schemeClr>
                </a:solidFill>
                <a:latin typeface="+mn-ea"/>
                <a:ea typeface="+mn-ea"/>
                <a:cs typeface="Meiryo UI" pitchFamily="50" charset="-128"/>
              </a:rPr>
              <a:t>＠ｃｏｓｍｅ＜</a:t>
            </a:r>
            <a:r>
              <a:rPr lang="en-US" altLang="ja-JP" sz="700" dirty="0">
                <a:solidFill>
                  <a:schemeClr val="tx1">
                    <a:lumMod val="65000"/>
                    <a:lumOff val="35000"/>
                  </a:schemeClr>
                </a:solidFill>
                <a:latin typeface="+mn-ea"/>
                <a:ea typeface="+mn-ea"/>
                <a:cs typeface="Meiryo UI" pitchFamily="50" charset="-128"/>
              </a:rPr>
              <a:t>CPM</a:t>
            </a:r>
            <a:r>
              <a:rPr lang="ja-JP" altLang="en-US" sz="700" dirty="0">
                <a:solidFill>
                  <a:schemeClr val="tx1">
                    <a:lumMod val="65000"/>
                    <a:lumOff val="35000"/>
                  </a:schemeClr>
                </a:solidFill>
                <a:latin typeface="+mn-ea"/>
                <a:ea typeface="+mn-ea"/>
                <a:cs typeface="Meiryo UI" pitchFamily="50" charset="-128"/>
              </a:rPr>
              <a:t>＞</a:t>
            </a:r>
            <a:endParaRPr lang="en-US" altLang="ja-JP"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申込メニュー料金（税別）　：　　　　　円　</a:t>
            </a:r>
          </a:p>
          <a:p>
            <a:pPr eaLnBrk="1" hangingPunct="1"/>
            <a:r>
              <a:rPr lang="ja-JP" altLang="en-US" sz="700" dirty="0">
                <a:solidFill>
                  <a:schemeClr val="tx1">
                    <a:lumMod val="65000"/>
                    <a:lumOff val="35000"/>
                  </a:schemeClr>
                </a:solidFill>
                <a:latin typeface="+mn-ea"/>
                <a:ea typeface="+mn-ea"/>
                <a:cs typeface="Meiryo UI" pitchFamily="50" charset="-128"/>
              </a:rPr>
              <a:t>　申込</a:t>
            </a:r>
            <a:r>
              <a:rPr lang="en-US" altLang="ja-JP" sz="700" dirty="0">
                <a:solidFill>
                  <a:schemeClr val="tx1">
                    <a:lumMod val="65000"/>
                    <a:lumOff val="35000"/>
                  </a:schemeClr>
                </a:solidFill>
                <a:latin typeface="+mn-ea"/>
                <a:ea typeface="+mn-ea"/>
                <a:cs typeface="Meiryo UI" pitchFamily="50" charset="-128"/>
              </a:rPr>
              <a:t>imp</a:t>
            </a:r>
            <a:r>
              <a:rPr lang="ja-JP" altLang="en-US" sz="700" dirty="0">
                <a:solidFill>
                  <a:schemeClr val="tx1">
                    <a:lumMod val="65000"/>
                    <a:lumOff val="35000"/>
                  </a:schemeClr>
                </a:solidFill>
                <a:latin typeface="+mn-ea"/>
                <a:ea typeface="+mn-ea"/>
                <a:cs typeface="Meiryo UI" pitchFamily="50" charset="-128"/>
              </a:rPr>
              <a:t>テーブル　：　　</a:t>
            </a:r>
          </a:p>
          <a:p>
            <a:pPr eaLnBrk="1" hangingPunct="1"/>
            <a:r>
              <a:rPr lang="ja-JP" altLang="en-US" sz="700" dirty="0">
                <a:solidFill>
                  <a:schemeClr val="tx1">
                    <a:lumMod val="65000"/>
                    <a:lumOff val="35000"/>
                  </a:schemeClr>
                </a:solidFill>
                <a:latin typeface="+mn-ea"/>
                <a:ea typeface="+mn-ea"/>
                <a:cs typeface="Meiryo UI" pitchFamily="50" charset="-128"/>
              </a:rPr>
              <a:t>　サイズ　：　</a:t>
            </a:r>
            <a:r>
              <a:rPr lang="en-US" altLang="ja-JP" sz="700" dirty="0">
                <a:solidFill>
                  <a:schemeClr val="tx1">
                    <a:lumMod val="65000"/>
                    <a:lumOff val="35000"/>
                  </a:schemeClr>
                </a:solidFill>
                <a:latin typeface="+mn-ea"/>
                <a:ea typeface="+mn-ea"/>
                <a:cs typeface="Meiryo UI" pitchFamily="50" charset="-128"/>
              </a:rPr>
              <a:t>300x250 , 728x90 , 468x60 , 336x280 , 160x600</a:t>
            </a:r>
          </a:p>
          <a:p>
            <a:pPr eaLnBrk="1" hangingPunct="1"/>
            <a:r>
              <a:rPr lang="ja-JP" altLang="en-US" sz="700" dirty="0">
                <a:solidFill>
                  <a:schemeClr val="tx1">
                    <a:lumMod val="65000"/>
                    <a:lumOff val="35000"/>
                  </a:schemeClr>
                </a:solidFill>
                <a:latin typeface="+mn-ea"/>
                <a:ea typeface="+mn-ea"/>
                <a:cs typeface="Meiryo UI" pitchFamily="50" charset="-128"/>
              </a:rPr>
              <a:t>　掲載開始日　：　</a:t>
            </a:r>
            <a:r>
              <a:rPr lang="en-US" altLang="ja-JP" sz="700" dirty="0" err="1">
                <a:solidFill>
                  <a:schemeClr val="tx1">
                    <a:lumMod val="65000"/>
                    <a:lumOff val="35000"/>
                  </a:schemeClr>
                </a:solidFill>
                <a:latin typeface="+mn-ea"/>
                <a:ea typeface="+mn-ea"/>
                <a:cs typeface="Meiryo UI" pitchFamily="50" charset="-128"/>
              </a:rPr>
              <a:t>yyyy</a:t>
            </a:r>
            <a:r>
              <a:rPr lang="en-US" altLang="ja-JP" sz="700" dirty="0">
                <a:solidFill>
                  <a:schemeClr val="tx1">
                    <a:lumMod val="65000"/>
                    <a:lumOff val="35000"/>
                  </a:schemeClr>
                </a:solidFill>
                <a:latin typeface="+mn-ea"/>
                <a:ea typeface="+mn-ea"/>
                <a:cs typeface="Meiryo UI" pitchFamily="50" charset="-128"/>
              </a:rPr>
              <a:t>/mm/</a:t>
            </a:r>
            <a:r>
              <a:rPr lang="en-US" altLang="ja-JP" sz="700" dirty="0" err="1">
                <a:solidFill>
                  <a:schemeClr val="tx1">
                    <a:lumMod val="65000"/>
                    <a:lumOff val="35000"/>
                  </a:schemeClr>
                </a:solidFill>
                <a:latin typeface="+mn-ea"/>
                <a:ea typeface="+mn-ea"/>
                <a:cs typeface="Meiryo UI" pitchFamily="50" charset="-128"/>
              </a:rPr>
              <a:t>dd</a:t>
            </a:r>
            <a:r>
              <a:rPr lang="ja-JP" altLang="en-US" sz="700" dirty="0">
                <a:solidFill>
                  <a:schemeClr val="tx1">
                    <a:lumMod val="65000"/>
                    <a:lumOff val="35000"/>
                  </a:schemeClr>
                </a:solidFill>
                <a:latin typeface="+mn-ea"/>
                <a:ea typeface="+mn-ea"/>
                <a:cs typeface="Meiryo UI" pitchFamily="50" charset="-128"/>
              </a:rPr>
              <a:t>（火）～</a:t>
            </a:r>
          </a:p>
          <a:p>
            <a:pPr eaLnBrk="1" hangingPunct="1"/>
            <a:r>
              <a:rPr lang="ja-JP" altLang="en-US" sz="700" dirty="0">
                <a:solidFill>
                  <a:schemeClr val="tx1">
                    <a:lumMod val="65000"/>
                    <a:lumOff val="35000"/>
                  </a:schemeClr>
                </a:solidFill>
                <a:latin typeface="+mn-ea"/>
                <a:ea typeface="+mn-ea"/>
                <a:cs typeface="Meiryo UI" pitchFamily="50" charset="-128"/>
              </a:rPr>
              <a:t>　消化希望期間　：　</a:t>
            </a:r>
            <a:r>
              <a:rPr lang="ja-JP" altLang="en-US" sz="700" dirty="0">
                <a:solidFill>
                  <a:schemeClr val="tx1">
                    <a:lumMod val="65000"/>
                    <a:lumOff val="35000"/>
                  </a:schemeClr>
                </a:solidFill>
                <a:latin typeface="+mn-ea"/>
                <a:ea typeface="+mn-ea"/>
                <a:cs typeface="Meiryo UI" pitchFamily="50" charset="-128"/>
                <a:sym typeface="Wingdings" pitchFamily="2" charset="2"/>
              </a:rPr>
              <a:t>（例　</a:t>
            </a:r>
            <a:r>
              <a:rPr lang="en-US" altLang="ja-JP" sz="700" dirty="0">
                <a:solidFill>
                  <a:schemeClr val="tx1">
                    <a:lumMod val="65000"/>
                    <a:lumOff val="35000"/>
                  </a:schemeClr>
                </a:solidFill>
                <a:latin typeface="+mn-ea"/>
                <a:ea typeface="+mn-ea"/>
                <a:cs typeface="Meiryo UI" pitchFamily="50" charset="-128"/>
                <a:sym typeface="Wingdings" pitchFamily="2" charset="2"/>
              </a:rPr>
              <a:t>4</a:t>
            </a:r>
            <a:r>
              <a:rPr lang="ja-JP" altLang="en-US" sz="700" dirty="0">
                <a:solidFill>
                  <a:schemeClr val="tx1">
                    <a:lumMod val="65000"/>
                    <a:lumOff val="35000"/>
                  </a:schemeClr>
                </a:solidFill>
                <a:latin typeface="+mn-ea"/>
                <a:ea typeface="+mn-ea"/>
                <a:cs typeface="Meiryo UI" pitchFamily="50" charset="-128"/>
                <a:sym typeface="Wingdings" pitchFamily="2" charset="2"/>
              </a:rPr>
              <a:t>週間</a:t>
            </a:r>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バナー入稿：完全原稿入稿（仕様・容量）</a:t>
            </a:r>
          </a:p>
          <a:p>
            <a:pPr eaLnBrk="1" hangingPunct="1"/>
            <a:r>
              <a:rPr lang="ja-JP" altLang="en-US" sz="700" dirty="0">
                <a:solidFill>
                  <a:schemeClr val="tx1">
                    <a:lumMod val="65000"/>
                    <a:lumOff val="35000"/>
                  </a:schemeClr>
                </a:solidFill>
                <a:latin typeface="+mn-ea"/>
                <a:ea typeface="+mn-ea"/>
                <a:cs typeface="Meiryo UI" pitchFamily="50" charset="-128"/>
              </a:rPr>
              <a:t>　備考：</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■同意事項</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申込にあたり、＠ｃｏｓｍｅの運営方針に則り下記に同意します。</a:t>
            </a:r>
          </a:p>
          <a:p>
            <a:pPr eaLnBrk="1" hangingPunct="1"/>
            <a:r>
              <a:rPr lang="ja-JP" altLang="en-US" sz="700" dirty="0">
                <a:solidFill>
                  <a:schemeClr val="tx1">
                    <a:lumMod val="65000"/>
                    <a:lumOff val="35000"/>
                  </a:schemeClr>
                </a:solidFill>
                <a:latin typeface="+mn-ea"/>
                <a:ea typeface="+mn-ea"/>
                <a:cs typeface="Meiryo UI" pitchFamily="50" charset="-128"/>
              </a:rPr>
              <a:t>　①クチコミの強要や恣意的な評価操作に相当する行為</a:t>
            </a:r>
            <a:r>
              <a:rPr lang="ja-JP" altLang="en-US" sz="700" dirty="0" smtClean="0">
                <a:solidFill>
                  <a:schemeClr val="tx1">
                    <a:lumMod val="65000"/>
                    <a:lumOff val="35000"/>
                  </a:schemeClr>
                </a:solidFill>
                <a:latin typeface="+mn-ea"/>
                <a:ea typeface="+mn-ea"/>
                <a:cs typeface="Meiryo UI" pitchFamily="50" charset="-128"/>
              </a:rPr>
              <a:t>を行わない</a:t>
            </a:r>
            <a:r>
              <a:rPr lang="ja-JP" altLang="en-US" sz="700" dirty="0">
                <a:solidFill>
                  <a:schemeClr val="tx1">
                    <a:lumMod val="65000"/>
                    <a:lumOff val="35000"/>
                  </a:schemeClr>
                </a:solidFill>
                <a:latin typeface="+mn-ea"/>
                <a:ea typeface="+mn-ea"/>
                <a:cs typeface="Meiryo UI" pitchFamily="50" charset="-128"/>
              </a:rPr>
              <a:t>ことを遵守します。</a:t>
            </a:r>
          </a:p>
          <a:p>
            <a:pPr eaLnBrk="1" hangingPunct="1"/>
            <a:r>
              <a:rPr lang="ja-JP" altLang="en-US" sz="700" dirty="0">
                <a:solidFill>
                  <a:schemeClr val="tx1">
                    <a:lumMod val="65000"/>
                    <a:lumOff val="35000"/>
                  </a:schemeClr>
                </a:solidFill>
                <a:latin typeface="+mn-ea"/>
                <a:ea typeface="+mn-ea"/>
                <a:cs typeface="Meiryo UI" pitchFamily="50" charset="-128"/>
              </a:rPr>
              <a:t>　②これに反した際は、サイト運営社によるクチコミの削除</a:t>
            </a:r>
            <a:r>
              <a:rPr lang="ja-JP" altLang="en-US" sz="700" dirty="0" smtClean="0">
                <a:solidFill>
                  <a:schemeClr val="tx1">
                    <a:lumMod val="65000"/>
                    <a:lumOff val="35000"/>
                  </a:schemeClr>
                </a:solidFill>
                <a:latin typeface="+mn-ea"/>
                <a:ea typeface="+mn-ea"/>
                <a:cs typeface="Meiryo UI" pitchFamily="50" charset="-128"/>
              </a:rPr>
              <a:t>、ランキング</a:t>
            </a:r>
            <a:r>
              <a:rPr lang="ja-JP" altLang="en-US" sz="700" dirty="0">
                <a:solidFill>
                  <a:schemeClr val="tx1">
                    <a:lumMod val="65000"/>
                    <a:lumOff val="35000"/>
                  </a:schemeClr>
                </a:solidFill>
                <a:latin typeface="+mn-ea"/>
                <a:ea typeface="+mn-ea"/>
                <a:cs typeface="Meiryo UI" pitchFamily="50" charset="-128"/>
              </a:rPr>
              <a:t>の除外</a:t>
            </a:r>
            <a:r>
              <a:rPr lang="ja-JP" altLang="en-US" sz="700" dirty="0" smtClean="0">
                <a:solidFill>
                  <a:schemeClr val="tx1">
                    <a:lumMod val="65000"/>
                    <a:lumOff val="35000"/>
                  </a:schemeClr>
                </a:solidFill>
                <a:latin typeface="+mn-ea"/>
                <a:ea typeface="+mn-ea"/>
                <a:cs typeface="Meiryo UI" pitchFamily="50" charset="-128"/>
              </a:rPr>
              <a:t>等、</a:t>
            </a:r>
            <a:endParaRPr lang="en-US" altLang="ja-JP" sz="700" dirty="0" smtClean="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a:t>
            </a:r>
            <a:r>
              <a:rPr lang="ja-JP" altLang="en-US" sz="700" dirty="0" smtClean="0">
                <a:solidFill>
                  <a:schemeClr val="tx1">
                    <a:lumMod val="65000"/>
                    <a:lumOff val="35000"/>
                  </a:schemeClr>
                </a:solidFill>
                <a:latin typeface="+mn-ea"/>
                <a:ea typeface="+mn-ea"/>
                <a:cs typeface="Meiryo UI" pitchFamily="50" charset="-128"/>
              </a:rPr>
              <a:t>中立</a:t>
            </a:r>
            <a:r>
              <a:rPr lang="ja-JP" altLang="en-US" sz="700" dirty="0">
                <a:solidFill>
                  <a:schemeClr val="tx1">
                    <a:lumMod val="65000"/>
                    <a:lumOff val="35000"/>
                  </a:schemeClr>
                </a:solidFill>
                <a:latin typeface="+mn-ea"/>
                <a:ea typeface="+mn-ea"/>
                <a:cs typeface="Meiryo UI" pitchFamily="50" charset="-128"/>
              </a:rPr>
              <a:t>で公平なサイト運営を目的と</a:t>
            </a:r>
            <a:r>
              <a:rPr lang="ja-JP" altLang="en-US" sz="700" dirty="0" smtClean="0">
                <a:solidFill>
                  <a:schemeClr val="tx1">
                    <a:lumMod val="65000"/>
                    <a:lumOff val="35000"/>
                  </a:schemeClr>
                </a:solidFill>
                <a:latin typeface="+mn-ea"/>
                <a:ea typeface="+mn-ea"/>
                <a:cs typeface="Meiryo UI" pitchFamily="50" charset="-128"/>
              </a:rPr>
              <a:t>した措置</a:t>
            </a:r>
            <a:r>
              <a:rPr lang="ja-JP" altLang="en-US" sz="700" dirty="0">
                <a:solidFill>
                  <a:schemeClr val="tx1">
                    <a:lumMod val="65000"/>
                    <a:lumOff val="35000"/>
                  </a:schemeClr>
                </a:solidFill>
                <a:latin typeface="+mn-ea"/>
                <a:ea typeface="+mn-ea"/>
                <a:cs typeface="Meiryo UI" pitchFamily="50" charset="-128"/>
              </a:rPr>
              <a:t>に異議を唱えません。</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■備考：</a:t>
            </a:r>
          </a:p>
          <a:p>
            <a:pPr eaLnBrk="1" hangingPunct="1"/>
            <a:r>
              <a:rPr lang="ja-JP" altLang="en-US" sz="700" dirty="0">
                <a:solidFill>
                  <a:schemeClr val="tx1">
                    <a:lumMod val="65000"/>
                    <a:lumOff val="35000"/>
                  </a:schemeClr>
                </a:solidFill>
                <a:latin typeface="+mn-ea"/>
                <a:ea typeface="+mn-ea"/>
                <a:cs typeface="Meiryo UI" pitchFamily="50" charset="-128"/>
              </a:rPr>
              <a:t>━━━━━━━━━━━━━━━━━━━━</a:t>
            </a:r>
          </a:p>
        </p:txBody>
      </p:sp>
      <p:sp>
        <p:nvSpPr>
          <p:cNvPr id="11" name="Text Box 8"/>
          <p:cNvSpPr txBox="1">
            <a:spLocks noChangeArrowheads="1"/>
          </p:cNvSpPr>
          <p:nvPr/>
        </p:nvSpPr>
        <p:spPr bwMode="auto">
          <a:xfrm>
            <a:off x="301625" y="1283440"/>
            <a:ext cx="314701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b="1" dirty="0">
                <a:solidFill>
                  <a:schemeClr val="tx1">
                    <a:lumMod val="65000"/>
                    <a:lumOff val="35000"/>
                  </a:schemeClr>
                </a:solidFill>
                <a:latin typeface="+mn-ea"/>
                <a:ea typeface="+mn-ea"/>
                <a:cs typeface="Meiryo UI" pitchFamily="50" charset="-128"/>
              </a:rPr>
              <a:t>件名：</a:t>
            </a:r>
            <a:r>
              <a:rPr lang="en-US" altLang="ja-JP" sz="1050" b="1" dirty="0">
                <a:solidFill>
                  <a:schemeClr val="tx1">
                    <a:lumMod val="65000"/>
                    <a:lumOff val="35000"/>
                  </a:schemeClr>
                </a:solidFill>
                <a:latin typeface="+mn-ea"/>
                <a:ea typeface="+mn-ea"/>
                <a:cs typeface="Meiryo UI" pitchFamily="50" charset="-128"/>
              </a:rPr>
              <a:t>【</a:t>
            </a:r>
            <a:r>
              <a:rPr lang="ja-JP" altLang="en-US" sz="1050" b="1" dirty="0">
                <a:solidFill>
                  <a:schemeClr val="tx1">
                    <a:lumMod val="65000"/>
                    <a:lumOff val="35000"/>
                  </a:schemeClr>
                </a:solidFill>
                <a:latin typeface="+mn-ea"/>
                <a:ea typeface="+mn-ea"/>
                <a:cs typeface="Meiryo UI" pitchFamily="50" charset="-128"/>
              </a:rPr>
              <a:t>申込</a:t>
            </a:r>
            <a:r>
              <a:rPr lang="en-US" altLang="ja-JP" sz="1050" b="1" dirty="0">
                <a:solidFill>
                  <a:schemeClr val="tx1">
                    <a:lumMod val="65000"/>
                    <a:lumOff val="35000"/>
                  </a:schemeClr>
                </a:solidFill>
                <a:latin typeface="+mn-ea"/>
                <a:ea typeface="+mn-ea"/>
                <a:cs typeface="Meiryo UI" pitchFamily="50" charset="-128"/>
              </a:rPr>
              <a:t>】</a:t>
            </a:r>
            <a:r>
              <a:rPr lang="ja-JP" altLang="en-US" sz="1050" b="1" dirty="0">
                <a:solidFill>
                  <a:schemeClr val="tx1">
                    <a:lumMod val="65000"/>
                    <a:lumOff val="35000"/>
                  </a:schemeClr>
                </a:solidFill>
                <a:latin typeface="+mn-ea"/>
                <a:ea typeface="+mn-ea"/>
                <a:cs typeface="Meiryo UI" pitchFamily="50" charset="-128"/>
              </a:rPr>
              <a:t>広告主名：メニュー名：掲載期間</a:t>
            </a:r>
          </a:p>
        </p:txBody>
      </p:sp>
      <p:sp>
        <p:nvSpPr>
          <p:cNvPr id="12" name="AutoShape 7"/>
          <p:cNvSpPr>
            <a:spLocks noChangeArrowheads="1"/>
          </p:cNvSpPr>
          <p:nvPr/>
        </p:nvSpPr>
        <p:spPr bwMode="auto">
          <a:xfrm>
            <a:off x="5080000" y="1570012"/>
            <a:ext cx="4529137" cy="4972348"/>
          </a:xfrm>
          <a:prstGeom prst="flowChartDocument">
            <a:avLst/>
          </a:prstGeom>
          <a:solidFill>
            <a:schemeClr val="bg1"/>
          </a:solidFill>
          <a:ln w="9525">
            <a:solidFill>
              <a:schemeClr val="tx1">
                <a:lumMod val="50000"/>
                <a:lumOff val="50000"/>
              </a:schemeClr>
            </a:solidFill>
            <a:miter lim="800000"/>
            <a:headEnd/>
            <a:tailEnd/>
          </a:ln>
        </p:spPr>
        <p:txBody>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en-US" altLang="ja-JP"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「＠ｃｏｓｍｅ広告サービス利用規約（</a:t>
            </a:r>
            <a:r>
              <a:rPr lang="en-US" altLang="ja-JP" sz="700" dirty="0">
                <a:solidFill>
                  <a:schemeClr val="tx1">
                    <a:lumMod val="65000"/>
                    <a:lumOff val="35000"/>
                  </a:schemeClr>
                </a:solidFill>
                <a:latin typeface="+mn-ea"/>
                <a:ea typeface="+mn-ea"/>
                <a:cs typeface="Meiryo UI" pitchFamily="50" charset="-128"/>
              </a:rPr>
              <a:t>http://www.istyle.co.jp/File/ad_kiyaku.pdf</a:t>
            </a:r>
            <a:r>
              <a:rPr lang="ja-JP" altLang="en-US" sz="700" dirty="0">
                <a:solidFill>
                  <a:schemeClr val="tx1">
                    <a:lumMod val="65000"/>
                    <a:lumOff val="35000"/>
                  </a:schemeClr>
                </a:solidFill>
                <a:latin typeface="+mn-ea"/>
                <a:ea typeface="+mn-ea"/>
                <a:cs typeface="Meiryo UI" pitchFamily="50" charset="-128"/>
              </a:rPr>
              <a:t>）」、「オーディエンス広告掲載基準細目」に同意のうえ、下記の通り申込みます。</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■貴社ご担当者様</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貴社名　：</a:t>
            </a:r>
          </a:p>
          <a:p>
            <a:pPr eaLnBrk="1" hangingPunct="1"/>
            <a:r>
              <a:rPr lang="ja-JP" altLang="en-US" sz="700" dirty="0">
                <a:solidFill>
                  <a:schemeClr val="tx1">
                    <a:lumMod val="65000"/>
                    <a:lumOff val="35000"/>
                  </a:schemeClr>
                </a:solidFill>
                <a:latin typeface="+mn-ea"/>
                <a:ea typeface="+mn-ea"/>
                <a:cs typeface="Meiryo UI" pitchFamily="50" charset="-128"/>
              </a:rPr>
              <a:t>　ご担当者様名　：</a:t>
            </a:r>
          </a:p>
          <a:p>
            <a:pPr eaLnBrk="1" hangingPunct="1"/>
            <a:r>
              <a:rPr lang="ja-JP" altLang="en-US" sz="700" dirty="0">
                <a:solidFill>
                  <a:schemeClr val="tx1">
                    <a:lumMod val="65000"/>
                    <a:lumOff val="35000"/>
                  </a:schemeClr>
                </a:solidFill>
                <a:latin typeface="+mn-ea"/>
                <a:ea typeface="+mn-ea"/>
                <a:cs typeface="Meiryo UI" pitchFamily="50" charset="-128"/>
              </a:rPr>
              <a:t>　</a:t>
            </a:r>
            <a:r>
              <a:rPr lang="en-US" altLang="ja-JP" sz="700" dirty="0">
                <a:solidFill>
                  <a:schemeClr val="tx1">
                    <a:lumMod val="65000"/>
                    <a:lumOff val="35000"/>
                  </a:schemeClr>
                </a:solidFill>
                <a:latin typeface="+mn-ea"/>
                <a:ea typeface="+mn-ea"/>
                <a:cs typeface="Meiryo UI" pitchFamily="50" charset="-128"/>
              </a:rPr>
              <a:t>E-mail</a:t>
            </a:r>
            <a:r>
              <a:rPr lang="ja-JP" altLang="en-US" sz="700" dirty="0">
                <a:solidFill>
                  <a:schemeClr val="tx1">
                    <a:lumMod val="65000"/>
                    <a:lumOff val="35000"/>
                  </a:schemeClr>
                </a:solidFill>
                <a:latin typeface="+mn-ea"/>
                <a:ea typeface="+mn-ea"/>
                <a:cs typeface="Meiryo UI" pitchFamily="50" charset="-128"/>
              </a:rPr>
              <a:t>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■お申込内容</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広告主名　：</a:t>
            </a:r>
          </a:p>
          <a:p>
            <a:pPr eaLnBrk="1" hangingPunct="1"/>
            <a:r>
              <a:rPr lang="ja-JP" altLang="en-US" sz="700" dirty="0">
                <a:solidFill>
                  <a:schemeClr val="tx1">
                    <a:lumMod val="65000"/>
                    <a:lumOff val="35000"/>
                  </a:schemeClr>
                </a:solidFill>
                <a:latin typeface="+mn-ea"/>
                <a:ea typeface="+mn-ea"/>
                <a:cs typeface="Meiryo UI" pitchFamily="50" charset="-128"/>
              </a:rPr>
              <a:t>　ブランド名　：</a:t>
            </a:r>
          </a:p>
          <a:p>
            <a:pPr eaLnBrk="1" hangingPunct="1"/>
            <a:r>
              <a:rPr lang="ja-JP" altLang="en-US" sz="700" dirty="0">
                <a:solidFill>
                  <a:schemeClr val="tx1">
                    <a:lumMod val="65000"/>
                    <a:lumOff val="35000"/>
                  </a:schemeClr>
                </a:solidFill>
                <a:latin typeface="+mn-ea"/>
                <a:ea typeface="+mn-ea"/>
                <a:cs typeface="Meiryo UI" pitchFamily="50" charset="-128"/>
              </a:rPr>
              <a:t>　キャンペーン商材情報　：</a:t>
            </a:r>
          </a:p>
          <a:p>
            <a:pPr eaLnBrk="1" hangingPunct="1"/>
            <a:r>
              <a:rPr lang="ja-JP" altLang="en-US" sz="700" dirty="0">
                <a:solidFill>
                  <a:schemeClr val="tx1">
                    <a:lumMod val="65000"/>
                    <a:lumOff val="35000"/>
                  </a:schemeClr>
                </a:solidFill>
                <a:latin typeface="+mn-ea"/>
                <a:ea typeface="+mn-ea"/>
                <a:cs typeface="Meiryo UI" pitchFamily="50" charset="-128"/>
              </a:rPr>
              <a:t>　リンク先</a:t>
            </a:r>
            <a:r>
              <a:rPr lang="en-US" altLang="ja-JP" sz="700" dirty="0">
                <a:solidFill>
                  <a:schemeClr val="tx1">
                    <a:lumMod val="65000"/>
                    <a:lumOff val="35000"/>
                  </a:schemeClr>
                </a:solidFill>
                <a:latin typeface="+mn-ea"/>
                <a:ea typeface="+mn-ea"/>
                <a:cs typeface="Meiryo UI" pitchFamily="50" charset="-128"/>
              </a:rPr>
              <a:t>URL</a:t>
            </a:r>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申込合計金額　：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支払い期日　：</a:t>
            </a:r>
          </a:p>
          <a:p>
            <a:pPr eaLnBrk="1" hangingPunct="1"/>
            <a:r>
              <a:rPr lang="ja-JP" altLang="en-US" sz="700" dirty="0">
                <a:solidFill>
                  <a:schemeClr val="tx1">
                    <a:lumMod val="65000"/>
                    <a:lumOff val="35000"/>
                  </a:schemeClr>
                </a:solidFill>
                <a:latin typeface="+mn-ea"/>
                <a:ea typeface="+mn-ea"/>
                <a:cs typeface="Meiryo UI" pitchFamily="50" charset="-128"/>
              </a:rPr>
              <a:t>　支払い方法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■内訳</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メニュー名　：　ネットワーク オーディエンス広告 </a:t>
            </a:r>
            <a:r>
              <a:rPr lang="en-US" altLang="ja-JP" sz="700" dirty="0">
                <a:solidFill>
                  <a:schemeClr val="tx1">
                    <a:lumMod val="65000"/>
                    <a:lumOff val="35000"/>
                  </a:schemeClr>
                </a:solidFill>
                <a:latin typeface="+mn-ea"/>
                <a:ea typeface="+mn-ea"/>
                <a:cs typeface="Meiryo UI" pitchFamily="50" charset="-128"/>
              </a:rPr>
              <a:t>by</a:t>
            </a:r>
            <a:r>
              <a:rPr lang="ja-JP" altLang="en-US" sz="700" dirty="0">
                <a:solidFill>
                  <a:schemeClr val="tx1">
                    <a:lumMod val="65000"/>
                    <a:lumOff val="35000"/>
                  </a:schemeClr>
                </a:solidFill>
                <a:latin typeface="+mn-ea"/>
                <a:ea typeface="+mn-ea"/>
                <a:cs typeface="Meiryo UI" pitchFamily="50" charset="-128"/>
              </a:rPr>
              <a:t>＠ｃｏｓｍｅ</a:t>
            </a:r>
            <a:r>
              <a:rPr lang="ja-JP" altLang="en-US" sz="700" dirty="0" smtClean="0">
                <a:solidFill>
                  <a:schemeClr val="tx1">
                    <a:lumMod val="65000"/>
                    <a:lumOff val="35000"/>
                  </a:schemeClr>
                </a:solidFill>
                <a:latin typeface="+mn-ea"/>
                <a:ea typeface="+mn-ea"/>
                <a:cs typeface="Meiryo UI" pitchFamily="50" charset="-128"/>
              </a:rPr>
              <a:t>＜</a:t>
            </a:r>
            <a:r>
              <a:rPr lang="en-US" altLang="ja-JP" sz="700" dirty="0" smtClean="0">
                <a:solidFill>
                  <a:schemeClr val="tx1">
                    <a:lumMod val="65000"/>
                    <a:lumOff val="35000"/>
                  </a:schemeClr>
                </a:solidFill>
                <a:latin typeface="+mn-ea"/>
                <a:ea typeface="+mn-ea"/>
                <a:cs typeface="Meiryo UI" pitchFamily="50" charset="-128"/>
              </a:rPr>
              <a:t>CPC</a:t>
            </a:r>
            <a:r>
              <a:rPr lang="ja-JP" altLang="en-US" sz="700" dirty="0" smtClean="0">
                <a:solidFill>
                  <a:schemeClr val="tx1">
                    <a:lumMod val="65000"/>
                    <a:lumOff val="35000"/>
                  </a:schemeClr>
                </a:solidFill>
                <a:latin typeface="+mn-ea"/>
                <a:ea typeface="+mn-ea"/>
                <a:cs typeface="Meiryo UI" pitchFamily="50" charset="-128"/>
              </a:rPr>
              <a:t>＞</a:t>
            </a:r>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申込メニュー料金（税別）　：　　　　　円　</a:t>
            </a:r>
          </a:p>
          <a:p>
            <a:pPr eaLnBrk="1" hangingPunct="1"/>
            <a:r>
              <a:rPr lang="ja-JP" altLang="en-US" sz="700" dirty="0">
                <a:solidFill>
                  <a:schemeClr val="tx1">
                    <a:lumMod val="65000"/>
                    <a:lumOff val="35000"/>
                  </a:schemeClr>
                </a:solidFill>
                <a:latin typeface="+mn-ea"/>
                <a:ea typeface="+mn-ea"/>
                <a:cs typeface="Meiryo UI" pitchFamily="50" charset="-128"/>
              </a:rPr>
              <a:t>　申込</a:t>
            </a:r>
            <a:r>
              <a:rPr lang="en-US" altLang="ja-JP" sz="700" dirty="0">
                <a:solidFill>
                  <a:schemeClr val="tx1">
                    <a:lumMod val="65000"/>
                    <a:lumOff val="35000"/>
                  </a:schemeClr>
                </a:solidFill>
                <a:latin typeface="+mn-ea"/>
                <a:ea typeface="+mn-ea"/>
                <a:cs typeface="Meiryo UI" pitchFamily="50" charset="-128"/>
              </a:rPr>
              <a:t>click</a:t>
            </a:r>
            <a:r>
              <a:rPr lang="ja-JP" altLang="en-US" sz="700" dirty="0">
                <a:solidFill>
                  <a:schemeClr val="tx1">
                    <a:lumMod val="65000"/>
                    <a:lumOff val="35000"/>
                  </a:schemeClr>
                </a:solidFill>
                <a:latin typeface="+mn-ea"/>
                <a:ea typeface="+mn-ea"/>
                <a:cs typeface="Meiryo UI" pitchFamily="50" charset="-128"/>
              </a:rPr>
              <a:t>テーブル　：　　</a:t>
            </a:r>
          </a:p>
          <a:p>
            <a:pPr eaLnBrk="1" hangingPunct="1"/>
            <a:r>
              <a:rPr lang="ja-JP" altLang="en-US" sz="700" dirty="0">
                <a:solidFill>
                  <a:schemeClr val="tx1">
                    <a:lumMod val="65000"/>
                    <a:lumOff val="35000"/>
                  </a:schemeClr>
                </a:solidFill>
                <a:latin typeface="+mn-ea"/>
                <a:ea typeface="+mn-ea"/>
                <a:cs typeface="Meiryo UI" pitchFamily="50" charset="-128"/>
              </a:rPr>
              <a:t>　サイズ　：　</a:t>
            </a:r>
            <a:r>
              <a:rPr lang="en-US" altLang="ja-JP" sz="700" dirty="0">
                <a:solidFill>
                  <a:schemeClr val="tx1">
                    <a:lumMod val="65000"/>
                    <a:lumOff val="35000"/>
                  </a:schemeClr>
                </a:solidFill>
                <a:latin typeface="+mn-ea"/>
                <a:ea typeface="+mn-ea"/>
                <a:cs typeface="Meiryo UI" pitchFamily="50" charset="-128"/>
              </a:rPr>
              <a:t>300x250 , 728x90 , 468x60 , 336x280 , 160x600</a:t>
            </a:r>
          </a:p>
          <a:p>
            <a:pPr eaLnBrk="1" hangingPunct="1"/>
            <a:r>
              <a:rPr lang="ja-JP" altLang="en-US" sz="700" dirty="0">
                <a:solidFill>
                  <a:schemeClr val="tx1">
                    <a:lumMod val="65000"/>
                    <a:lumOff val="35000"/>
                  </a:schemeClr>
                </a:solidFill>
                <a:latin typeface="+mn-ea"/>
                <a:ea typeface="+mn-ea"/>
                <a:cs typeface="Meiryo UI" pitchFamily="50" charset="-128"/>
              </a:rPr>
              <a:t>　掲載開始日　：　</a:t>
            </a:r>
            <a:r>
              <a:rPr lang="en-US" altLang="ja-JP" sz="700" dirty="0" err="1">
                <a:solidFill>
                  <a:schemeClr val="tx1">
                    <a:lumMod val="65000"/>
                    <a:lumOff val="35000"/>
                  </a:schemeClr>
                </a:solidFill>
                <a:latin typeface="+mn-ea"/>
                <a:ea typeface="+mn-ea"/>
                <a:cs typeface="Meiryo UI" pitchFamily="50" charset="-128"/>
              </a:rPr>
              <a:t>yyyy</a:t>
            </a:r>
            <a:r>
              <a:rPr lang="en-US" altLang="ja-JP" sz="700" dirty="0">
                <a:solidFill>
                  <a:schemeClr val="tx1">
                    <a:lumMod val="65000"/>
                    <a:lumOff val="35000"/>
                  </a:schemeClr>
                </a:solidFill>
                <a:latin typeface="+mn-ea"/>
                <a:ea typeface="+mn-ea"/>
                <a:cs typeface="Meiryo UI" pitchFamily="50" charset="-128"/>
              </a:rPr>
              <a:t>/mm/</a:t>
            </a:r>
            <a:r>
              <a:rPr lang="en-US" altLang="ja-JP" sz="700" dirty="0" err="1">
                <a:solidFill>
                  <a:schemeClr val="tx1">
                    <a:lumMod val="65000"/>
                    <a:lumOff val="35000"/>
                  </a:schemeClr>
                </a:solidFill>
                <a:latin typeface="+mn-ea"/>
                <a:ea typeface="+mn-ea"/>
                <a:cs typeface="Meiryo UI" pitchFamily="50" charset="-128"/>
              </a:rPr>
              <a:t>dd</a:t>
            </a:r>
            <a:r>
              <a:rPr lang="ja-JP" altLang="en-US" sz="700" dirty="0">
                <a:solidFill>
                  <a:schemeClr val="tx1">
                    <a:lumMod val="65000"/>
                    <a:lumOff val="35000"/>
                  </a:schemeClr>
                </a:solidFill>
                <a:latin typeface="+mn-ea"/>
                <a:ea typeface="+mn-ea"/>
                <a:cs typeface="Meiryo UI" pitchFamily="50" charset="-128"/>
              </a:rPr>
              <a:t>（火）～</a:t>
            </a:r>
          </a:p>
          <a:p>
            <a:pPr eaLnBrk="1" hangingPunct="1"/>
            <a:r>
              <a:rPr lang="ja-JP" altLang="en-US" sz="700" dirty="0">
                <a:solidFill>
                  <a:schemeClr val="tx1">
                    <a:lumMod val="65000"/>
                    <a:lumOff val="35000"/>
                  </a:schemeClr>
                </a:solidFill>
                <a:latin typeface="+mn-ea"/>
                <a:ea typeface="+mn-ea"/>
                <a:cs typeface="Meiryo UI" pitchFamily="50" charset="-128"/>
              </a:rPr>
              <a:t>　消化希望期間　：　</a:t>
            </a:r>
            <a:r>
              <a:rPr lang="ja-JP" altLang="en-US" sz="700" dirty="0">
                <a:solidFill>
                  <a:schemeClr val="tx1">
                    <a:lumMod val="65000"/>
                    <a:lumOff val="35000"/>
                  </a:schemeClr>
                </a:solidFill>
                <a:latin typeface="+mn-ea"/>
                <a:ea typeface="+mn-ea"/>
                <a:cs typeface="Meiryo UI" pitchFamily="50" charset="-128"/>
                <a:sym typeface="Wingdings" pitchFamily="2" charset="2"/>
              </a:rPr>
              <a:t>（例　</a:t>
            </a:r>
            <a:r>
              <a:rPr lang="en-US" altLang="ja-JP" sz="700" dirty="0">
                <a:solidFill>
                  <a:schemeClr val="tx1">
                    <a:lumMod val="65000"/>
                    <a:lumOff val="35000"/>
                  </a:schemeClr>
                </a:solidFill>
                <a:latin typeface="+mn-ea"/>
                <a:ea typeface="+mn-ea"/>
                <a:cs typeface="Meiryo UI" pitchFamily="50" charset="-128"/>
                <a:sym typeface="Wingdings" pitchFamily="2" charset="2"/>
              </a:rPr>
              <a:t>4</a:t>
            </a:r>
            <a:r>
              <a:rPr lang="ja-JP" altLang="en-US" sz="700" dirty="0">
                <a:solidFill>
                  <a:schemeClr val="tx1">
                    <a:lumMod val="65000"/>
                    <a:lumOff val="35000"/>
                  </a:schemeClr>
                </a:solidFill>
                <a:latin typeface="+mn-ea"/>
                <a:ea typeface="+mn-ea"/>
                <a:cs typeface="Meiryo UI" pitchFamily="50" charset="-128"/>
                <a:sym typeface="Wingdings" pitchFamily="2" charset="2"/>
              </a:rPr>
              <a:t>週間</a:t>
            </a:r>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バナー入稿：完全原稿入稿（仕様・容量）</a:t>
            </a:r>
          </a:p>
          <a:p>
            <a:pPr eaLnBrk="1" hangingPunct="1"/>
            <a:r>
              <a:rPr lang="ja-JP" altLang="en-US" sz="700" dirty="0">
                <a:solidFill>
                  <a:schemeClr val="tx1">
                    <a:lumMod val="65000"/>
                    <a:lumOff val="35000"/>
                  </a:schemeClr>
                </a:solidFill>
                <a:latin typeface="+mn-ea"/>
                <a:ea typeface="+mn-ea"/>
                <a:cs typeface="Meiryo UI" pitchFamily="50" charset="-128"/>
              </a:rPr>
              <a:t>　備考：</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■同意事項</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申込にあたり、＠ｃｏｓｍｅの運営方針に則り下記に同意します。</a:t>
            </a:r>
          </a:p>
          <a:p>
            <a:pPr eaLnBrk="1" hangingPunct="1"/>
            <a:r>
              <a:rPr lang="ja-JP" altLang="en-US" sz="700" dirty="0">
                <a:solidFill>
                  <a:schemeClr val="tx1">
                    <a:lumMod val="65000"/>
                    <a:lumOff val="35000"/>
                  </a:schemeClr>
                </a:solidFill>
                <a:latin typeface="+mn-ea"/>
                <a:ea typeface="+mn-ea"/>
                <a:cs typeface="Meiryo UI" pitchFamily="50" charset="-128"/>
              </a:rPr>
              <a:t>　①クチコミの強要や恣意的な評価操作に相当する行為</a:t>
            </a:r>
            <a:r>
              <a:rPr lang="ja-JP" altLang="en-US" sz="700" dirty="0" smtClean="0">
                <a:solidFill>
                  <a:schemeClr val="tx1">
                    <a:lumMod val="65000"/>
                    <a:lumOff val="35000"/>
                  </a:schemeClr>
                </a:solidFill>
                <a:latin typeface="+mn-ea"/>
                <a:ea typeface="+mn-ea"/>
                <a:cs typeface="Meiryo UI" pitchFamily="50" charset="-128"/>
              </a:rPr>
              <a:t>を行わない</a:t>
            </a:r>
            <a:r>
              <a:rPr lang="ja-JP" altLang="en-US" sz="700" dirty="0">
                <a:solidFill>
                  <a:schemeClr val="tx1">
                    <a:lumMod val="65000"/>
                    <a:lumOff val="35000"/>
                  </a:schemeClr>
                </a:solidFill>
                <a:latin typeface="+mn-ea"/>
                <a:ea typeface="+mn-ea"/>
                <a:cs typeface="Meiryo UI" pitchFamily="50" charset="-128"/>
              </a:rPr>
              <a:t>ことを遵守します。</a:t>
            </a:r>
          </a:p>
          <a:p>
            <a:pPr eaLnBrk="1" hangingPunct="1"/>
            <a:r>
              <a:rPr lang="ja-JP" altLang="en-US" sz="700" dirty="0">
                <a:solidFill>
                  <a:schemeClr val="tx1">
                    <a:lumMod val="65000"/>
                    <a:lumOff val="35000"/>
                  </a:schemeClr>
                </a:solidFill>
                <a:latin typeface="+mn-ea"/>
                <a:ea typeface="+mn-ea"/>
                <a:cs typeface="Meiryo UI" pitchFamily="50" charset="-128"/>
              </a:rPr>
              <a:t>　②これに反した際は、サイト運営社によるクチコミの削除</a:t>
            </a:r>
            <a:r>
              <a:rPr lang="ja-JP" altLang="en-US" sz="700" dirty="0" smtClean="0">
                <a:solidFill>
                  <a:schemeClr val="tx1">
                    <a:lumMod val="65000"/>
                    <a:lumOff val="35000"/>
                  </a:schemeClr>
                </a:solidFill>
                <a:latin typeface="+mn-ea"/>
                <a:ea typeface="+mn-ea"/>
                <a:cs typeface="Meiryo UI" pitchFamily="50" charset="-128"/>
              </a:rPr>
              <a:t>、</a:t>
            </a:r>
            <a:endParaRPr lang="en-US" altLang="ja-JP" sz="700" dirty="0" smtClean="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a:t>
            </a:r>
            <a:r>
              <a:rPr lang="ja-JP" altLang="en-US" sz="700" dirty="0" smtClean="0">
                <a:solidFill>
                  <a:schemeClr val="tx1">
                    <a:lumMod val="65000"/>
                    <a:lumOff val="35000"/>
                  </a:schemeClr>
                </a:solidFill>
                <a:latin typeface="+mn-ea"/>
                <a:ea typeface="+mn-ea"/>
                <a:cs typeface="Meiryo UI" pitchFamily="50" charset="-128"/>
              </a:rPr>
              <a:t>ランキング</a:t>
            </a:r>
            <a:r>
              <a:rPr lang="ja-JP" altLang="en-US" sz="700" dirty="0">
                <a:solidFill>
                  <a:schemeClr val="tx1">
                    <a:lumMod val="65000"/>
                    <a:lumOff val="35000"/>
                  </a:schemeClr>
                </a:solidFill>
                <a:latin typeface="+mn-ea"/>
                <a:ea typeface="+mn-ea"/>
                <a:cs typeface="Meiryo UI" pitchFamily="50" charset="-128"/>
              </a:rPr>
              <a:t>の除外等、中立で公平なサイト運営を目的と</a:t>
            </a:r>
            <a:r>
              <a:rPr lang="ja-JP" altLang="en-US" sz="700" dirty="0" smtClean="0">
                <a:solidFill>
                  <a:schemeClr val="tx1">
                    <a:lumMod val="65000"/>
                    <a:lumOff val="35000"/>
                  </a:schemeClr>
                </a:solidFill>
                <a:latin typeface="+mn-ea"/>
                <a:ea typeface="+mn-ea"/>
                <a:cs typeface="Meiryo UI" pitchFamily="50" charset="-128"/>
              </a:rPr>
              <a:t>した措置</a:t>
            </a:r>
            <a:r>
              <a:rPr lang="ja-JP" altLang="en-US" sz="700" dirty="0">
                <a:solidFill>
                  <a:schemeClr val="tx1">
                    <a:lumMod val="65000"/>
                    <a:lumOff val="35000"/>
                  </a:schemeClr>
                </a:solidFill>
                <a:latin typeface="+mn-ea"/>
                <a:ea typeface="+mn-ea"/>
                <a:cs typeface="Meiryo UI" pitchFamily="50" charset="-128"/>
              </a:rPr>
              <a:t>に異議を唱えません。</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■備考：</a:t>
            </a:r>
          </a:p>
          <a:p>
            <a:pPr eaLnBrk="1" hangingPunct="1"/>
            <a:r>
              <a:rPr lang="ja-JP" altLang="en-US" sz="700" dirty="0">
                <a:solidFill>
                  <a:schemeClr val="tx1">
                    <a:lumMod val="65000"/>
                    <a:lumOff val="35000"/>
                  </a:schemeClr>
                </a:solidFill>
                <a:latin typeface="+mn-ea"/>
                <a:ea typeface="+mn-ea"/>
                <a:cs typeface="Meiryo UI" pitchFamily="50" charset="-128"/>
              </a:rPr>
              <a:t>━━━━━━━━━━━━━━━━━━━━</a:t>
            </a:r>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619545018"/>
      </p:ext>
    </p:extLst>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タイトル 1"/>
          <p:cNvSpPr>
            <a:spLocks noGrp="1"/>
          </p:cNvSpPr>
          <p:nvPr>
            <p:ph type="title"/>
          </p:nvPr>
        </p:nvSpPr>
        <p:spPr/>
        <p:txBody>
          <a:bodyPr>
            <a:normAutofit fontScale="90000"/>
          </a:bodyPr>
          <a:lstStyle/>
          <a:p>
            <a:r>
              <a:rPr kumimoji="1" lang="ja-JP" altLang="en-US" dirty="0" smtClean="0"/>
              <a:t>お申し込みメールフォーマット</a:t>
            </a:r>
            <a:r>
              <a:rPr kumimoji="1" lang="en-US" altLang="ja-JP" dirty="0" smtClean="0"/>
              <a:t/>
            </a:r>
            <a:br>
              <a:rPr kumimoji="1" lang="en-US" altLang="ja-JP" dirty="0" smtClean="0"/>
            </a:br>
            <a:r>
              <a:rPr lang="ja-JP" altLang="en-US" sz="2000" dirty="0" smtClean="0"/>
              <a:t>（</a:t>
            </a:r>
            <a:r>
              <a:rPr lang="ja-JP" altLang="en-US" sz="2000" dirty="0"/>
              <a:t>ネットワークオーディエンス</a:t>
            </a:r>
            <a:r>
              <a:rPr lang="ja-JP" altLang="en-US" sz="2000" dirty="0" smtClean="0"/>
              <a:t>広告</a:t>
            </a:r>
            <a:r>
              <a:rPr lang="en-US" altLang="ja-JP" sz="2000" dirty="0" smtClean="0"/>
              <a:t>by</a:t>
            </a:r>
            <a:r>
              <a:rPr lang="ja-JP" altLang="en-US" sz="2000" dirty="0"/>
              <a:t>＠ｃｏｓｍｅ＜動画＞）</a:t>
            </a:r>
            <a:endParaRPr kumimoji="1" lang="ja-JP" altLang="en-US" sz="2000" dirty="0"/>
          </a:p>
        </p:txBody>
      </p:sp>
      <p:sp>
        <p:nvSpPr>
          <p:cNvPr id="4" name="スライド番号プレースホルダー 3"/>
          <p:cNvSpPr>
            <a:spLocks noGrp="1"/>
          </p:cNvSpPr>
          <p:nvPr>
            <p:ph type="sldNum" sz="quarter" idx="11"/>
          </p:nvPr>
        </p:nvSpPr>
        <p:spPr/>
        <p:txBody>
          <a:bodyPr/>
          <a:lstStyle/>
          <a:p>
            <a:fld id="{D1BB40C7-AB44-C647-B8F2-09508EB95348}" type="slidenum">
              <a:rPr lang="ja-JP" altLang="en-US" smtClean="0"/>
              <a:pPr/>
              <a:t>71</a:t>
            </a:fld>
            <a:endParaRPr lang="ja-JP" altLang="en-US" dirty="0"/>
          </a:p>
        </p:txBody>
      </p:sp>
      <p:sp>
        <p:nvSpPr>
          <p:cNvPr id="7" name="AutoShape 7"/>
          <p:cNvSpPr>
            <a:spLocks noChangeArrowheads="1"/>
          </p:cNvSpPr>
          <p:nvPr/>
        </p:nvSpPr>
        <p:spPr bwMode="auto">
          <a:xfrm>
            <a:off x="2222938" y="1502968"/>
            <a:ext cx="5460124" cy="5081431"/>
          </a:xfrm>
          <a:prstGeom prst="flowChartDocument">
            <a:avLst/>
          </a:prstGeom>
          <a:solidFill>
            <a:schemeClr val="bg1"/>
          </a:solidFill>
          <a:ln w="9525">
            <a:solidFill>
              <a:schemeClr val="tx1">
                <a:lumMod val="50000"/>
                <a:lumOff val="50000"/>
              </a:schemeClr>
            </a:solidFill>
            <a:miter lim="800000"/>
            <a:headEnd/>
            <a:tailEnd/>
          </a:ln>
        </p:spPr>
        <p:txBody>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endParaRPr lang="en-US" altLang="ja-JP"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「＠ｃｏｓｍｅ広告サービス利用規約（</a:t>
            </a:r>
            <a:r>
              <a:rPr lang="en-US" altLang="ja-JP" sz="700" dirty="0">
                <a:solidFill>
                  <a:schemeClr val="tx1">
                    <a:lumMod val="65000"/>
                    <a:lumOff val="35000"/>
                  </a:schemeClr>
                </a:solidFill>
                <a:latin typeface="+mn-ea"/>
                <a:ea typeface="+mn-ea"/>
                <a:cs typeface="Meiryo UI" pitchFamily="50" charset="-128"/>
              </a:rPr>
              <a:t>http://www.istyle.co.jp/File/ad_kiyaku.pdf</a:t>
            </a:r>
            <a:r>
              <a:rPr lang="ja-JP" altLang="en-US" sz="700" dirty="0">
                <a:solidFill>
                  <a:schemeClr val="tx1">
                    <a:lumMod val="65000"/>
                    <a:lumOff val="35000"/>
                  </a:schemeClr>
                </a:solidFill>
                <a:latin typeface="+mn-ea"/>
                <a:ea typeface="+mn-ea"/>
                <a:cs typeface="Meiryo UI" pitchFamily="50" charset="-128"/>
              </a:rPr>
              <a:t>）」、「オーディエンス動画広告掲載基準細目」に同意のうえ、下記の通り申込みます。</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■貴社ご担当者様</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貴社名　：</a:t>
            </a:r>
          </a:p>
          <a:p>
            <a:pPr eaLnBrk="1" hangingPunct="1"/>
            <a:r>
              <a:rPr lang="ja-JP" altLang="en-US" sz="700" dirty="0">
                <a:solidFill>
                  <a:schemeClr val="tx1">
                    <a:lumMod val="65000"/>
                    <a:lumOff val="35000"/>
                  </a:schemeClr>
                </a:solidFill>
                <a:latin typeface="+mn-ea"/>
                <a:ea typeface="+mn-ea"/>
                <a:cs typeface="Meiryo UI" pitchFamily="50" charset="-128"/>
              </a:rPr>
              <a:t>　ご担当者様名　：</a:t>
            </a:r>
          </a:p>
          <a:p>
            <a:pPr eaLnBrk="1" hangingPunct="1"/>
            <a:r>
              <a:rPr lang="ja-JP" altLang="en-US" sz="700" dirty="0">
                <a:solidFill>
                  <a:schemeClr val="tx1">
                    <a:lumMod val="65000"/>
                    <a:lumOff val="35000"/>
                  </a:schemeClr>
                </a:solidFill>
                <a:latin typeface="+mn-ea"/>
                <a:ea typeface="+mn-ea"/>
                <a:cs typeface="Meiryo UI" pitchFamily="50" charset="-128"/>
              </a:rPr>
              <a:t>　</a:t>
            </a:r>
            <a:r>
              <a:rPr lang="en-US" altLang="ja-JP" sz="700" dirty="0">
                <a:solidFill>
                  <a:schemeClr val="tx1">
                    <a:lumMod val="65000"/>
                    <a:lumOff val="35000"/>
                  </a:schemeClr>
                </a:solidFill>
                <a:latin typeface="+mn-ea"/>
                <a:ea typeface="+mn-ea"/>
                <a:cs typeface="Meiryo UI" pitchFamily="50" charset="-128"/>
              </a:rPr>
              <a:t>E-mail</a:t>
            </a:r>
            <a:r>
              <a:rPr lang="ja-JP" altLang="en-US" sz="700" dirty="0">
                <a:solidFill>
                  <a:schemeClr val="tx1">
                    <a:lumMod val="65000"/>
                    <a:lumOff val="35000"/>
                  </a:schemeClr>
                </a:solidFill>
                <a:latin typeface="+mn-ea"/>
                <a:ea typeface="+mn-ea"/>
                <a:cs typeface="Meiryo UI" pitchFamily="50" charset="-128"/>
              </a:rPr>
              <a:t>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■お申込内容</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広告主名　：</a:t>
            </a:r>
          </a:p>
          <a:p>
            <a:pPr eaLnBrk="1" hangingPunct="1"/>
            <a:r>
              <a:rPr lang="ja-JP" altLang="en-US" sz="700" dirty="0">
                <a:solidFill>
                  <a:schemeClr val="tx1">
                    <a:lumMod val="65000"/>
                    <a:lumOff val="35000"/>
                  </a:schemeClr>
                </a:solidFill>
                <a:latin typeface="+mn-ea"/>
                <a:ea typeface="+mn-ea"/>
                <a:cs typeface="Meiryo UI" pitchFamily="50" charset="-128"/>
              </a:rPr>
              <a:t>　ブランド名　：</a:t>
            </a:r>
          </a:p>
          <a:p>
            <a:pPr eaLnBrk="1" hangingPunct="1"/>
            <a:r>
              <a:rPr lang="ja-JP" altLang="en-US" sz="700" dirty="0">
                <a:solidFill>
                  <a:schemeClr val="tx1">
                    <a:lumMod val="65000"/>
                    <a:lumOff val="35000"/>
                  </a:schemeClr>
                </a:solidFill>
                <a:latin typeface="+mn-ea"/>
                <a:ea typeface="+mn-ea"/>
                <a:cs typeface="Meiryo UI" pitchFamily="50" charset="-128"/>
              </a:rPr>
              <a:t>　キャンペーン商材情報　：</a:t>
            </a:r>
          </a:p>
          <a:p>
            <a:pPr eaLnBrk="1" hangingPunct="1"/>
            <a:r>
              <a:rPr lang="ja-JP" altLang="en-US" sz="700" dirty="0">
                <a:solidFill>
                  <a:schemeClr val="tx1">
                    <a:lumMod val="65000"/>
                    <a:lumOff val="35000"/>
                  </a:schemeClr>
                </a:solidFill>
                <a:latin typeface="+mn-ea"/>
                <a:ea typeface="+mn-ea"/>
                <a:cs typeface="Meiryo UI" pitchFamily="50" charset="-128"/>
              </a:rPr>
              <a:t>　リンク先</a:t>
            </a:r>
            <a:r>
              <a:rPr lang="en-US" altLang="ja-JP" sz="700" dirty="0">
                <a:solidFill>
                  <a:schemeClr val="tx1">
                    <a:lumMod val="65000"/>
                    <a:lumOff val="35000"/>
                  </a:schemeClr>
                </a:solidFill>
                <a:latin typeface="+mn-ea"/>
                <a:ea typeface="+mn-ea"/>
                <a:cs typeface="Meiryo UI" pitchFamily="50" charset="-128"/>
              </a:rPr>
              <a:t>URL</a:t>
            </a:r>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申込合計金額　：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支払い期日　：</a:t>
            </a:r>
          </a:p>
          <a:p>
            <a:pPr eaLnBrk="1" hangingPunct="1"/>
            <a:r>
              <a:rPr lang="ja-JP" altLang="en-US" sz="700" dirty="0">
                <a:solidFill>
                  <a:schemeClr val="tx1">
                    <a:lumMod val="65000"/>
                    <a:lumOff val="35000"/>
                  </a:schemeClr>
                </a:solidFill>
                <a:latin typeface="+mn-ea"/>
                <a:ea typeface="+mn-ea"/>
                <a:cs typeface="Meiryo UI" pitchFamily="50" charset="-128"/>
              </a:rPr>
              <a:t>　支払い方法　：</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■内訳</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メニュー名　：　ネットワーク オーディエンス広告 </a:t>
            </a:r>
            <a:r>
              <a:rPr lang="en-US" altLang="ja-JP" sz="700" dirty="0">
                <a:solidFill>
                  <a:schemeClr val="tx1">
                    <a:lumMod val="65000"/>
                    <a:lumOff val="35000"/>
                  </a:schemeClr>
                </a:solidFill>
                <a:latin typeface="+mn-ea"/>
                <a:ea typeface="+mn-ea"/>
                <a:cs typeface="Meiryo UI" pitchFamily="50" charset="-128"/>
              </a:rPr>
              <a:t>by</a:t>
            </a:r>
            <a:r>
              <a:rPr lang="ja-JP" altLang="en-US" sz="700" dirty="0">
                <a:solidFill>
                  <a:schemeClr val="tx1">
                    <a:lumMod val="65000"/>
                    <a:lumOff val="35000"/>
                  </a:schemeClr>
                </a:solidFill>
                <a:latin typeface="+mn-ea"/>
                <a:ea typeface="+mn-ea"/>
                <a:cs typeface="Meiryo UI" pitchFamily="50" charset="-128"/>
              </a:rPr>
              <a:t>＠ｃｏｓｍｅ＜動画＞</a:t>
            </a:r>
            <a:endParaRPr lang="en-US" altLang="ja-JP"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申込メニュー料金（税別）　：　　　　　円　</a:t>
            </a:r>
          </a:p>
          <a:p>
            <a:pPr eaLnBrk="1" hangingPunct="1"/>
            <a:r>
              <a:rPr lang="ja-JP" altLang="en-US" sz="700" dirty="0">
                <a:solidFill>
                  <a:schemeClr val="tx1">
                    <a:lumMod val="65000"/>
                    <a:lumOff val="35000"/>
                  </a:schemeClr>
                </a:solidFill>
                <a:latin typeface="+mn-ea"/>
                <a:ea typeface="+mn-ea"/>
                <a:cs typeface="Meiryo UI" pitchFamily="50" charset="-128"/>
              </a:rPr>
              <a:t>　申込</a:t>
            </a:r>
            <a:r>
              <a:rPr lang="en-US" altLang="ja-JP" sz="700" dirty="0">
                <a:solidFill>
                  <a:schemeClr val="tx1">
                    <a:lumMod val="65000"/>
                    <a:lumOff val="35000"/>
                  </a:schemeClr>
                </a:solidFill>
                <a:latin typeface="+mn-ea"/>
                <a:ea typeface="+mn-ea"/>
                <a:cs typeface="Meiryo UI" pitchFamily="50" charset="-128"/>
              </a:rPr>
              <a:t>imp</a:t>
            </a:r>
            <a:r>
              <a:rPr lang="ja-JP" altLang="en-US" sz="700" dirty="0">
                <a:solidFill>
                  <a:schemeClr val="tx1">
                    <a:lumMod val="65000"/>
                    <a:lumOff val="35000"/>
                  </a:schemeClr>
                </a:solidFill>
                <a:latin typeface="+mn-ea"/>
                <a:ea typeface="+mn-ea"/>
                <a:cs typeface="Meiryo UI" pitchFamily="50" charset="-128"/>
              </a:rPr>
              <a:t>テーブル　：　　</a:t>
            </a:r>
          </a:p>
          <a:p>
            <a:pPr eaLnBrk="1" hangingPunct="1"/>
            <a:r>
              <a:rPr lang="ja-JP" altLang="en-US" sz="700" dirty="0">
                <a:solidFill>
                  <a:schemeClr val="tx1">
                    <a:lumMod val="65000"/>
                    <a:lumOff val="35000"/>
                  </a:schemeClr>
                </a:solidFill>
                <a:latin typeface="+mn-ea"/>
                <a:ea typeface="+mn-ea"/>
                <a:cs typeface="Meiryo UI" pitchFamily="50" charset="-128"/>
              </a:rPr>
              <a:t>　掲載開始日　：　</a:t>
            </a:r>
            <a:r>
              <a:rPr lang="en-US" altLang="ja-JP" sz="700" dirty="0" err="1">
                <a:solidFill>
                  <a:schemeClr val="tx1">
                    <a:lumMod val="65000"/>
                    <a:lumOff val="35000"/>
                  </a:schemeClr>
                </a:solidFill>
                <a:latin typeface="+mn-ea"/>
                <a:ea typeface="+mn-ea"/>
                <a:cs typeface="Meiryo UI" pitchFamily="50" charset="-128"/>
              </a:rPr>
              <a:t>yyyy</a:t>
            </a:r>
            <a:r>
              <a:rPr lang="en-US" altLang="ja-JP" sz="700" dirty="0">
                <a:solidFill>
                  <a:schemeClr val="tx1">
                    <a:lumMod val="65000"/>
                    <a:lumOff val="35000"/>
                  </a:schemeClr>
                </a:solidFill>
                <a:latin typeface="+mn-ea"/>
                <a:ea typeface="+mn-ea"/>
                <a:cs typeface="Meiryo UI" pitchFamily="50" charset="-128"/>
              </a:rPr>
              <a:t>/mm/</a:t>
            </a:r>
            <a:r>
              <a:rPr lang="en-US" altLang="ja-JP" sz="700" dirty="0" err="1">
                <a:solidFill>
                  <a:schemeClr val="tx1">
                    <a:lumMod val="65000"/>
                    <a:lumOff val="35000"/>
                  </a:schemeClr>
                </a:solidFill>
                <a:latin typeface="+mn-ea"/>
                <a:ea typeface="+mn-ea"/>
                <a:cs typeface="Meiryo UI" pitchFamily="50" charset="-128"/>
              </a:rPr>
              <a:t>dd</a:t>
            </a:r>
            <a:r>
              <a:rPr lang="ja-JP" altLang="en-US" sz="700" dirty="0">
                <a:solidFill>
                  <a:schemeClr val="tx1">
                    <a:lumMod val="65000"/>
                    <a:lumOff val="35000"/>
                  </a:schemeClr>
                </a:solidFill>
                <a:latin typeface="+mn-ea"/>
                <a:ea typeface="+mn-ea"/>
                <a:cs typeface="Meiryo UI" pitchFamily="50" charset="-128"/>
              </a:rPr>
              <a:t>（火）～</a:t>
            </a:r>
          </a:p>
          <a:p>
            <a:pPr eaLnBrk="1" hangingPunct="1"/>
            <a:r>
              <a:rPr lang="ja-JP" altLang="en-US" sz="700" dirty="0">
                <a:solidFill>
                  <a:schemeClr val="tx1">
                    <a:lumMod val="65000"/>
                    <a:lumOff val="35000"/>
                  </a:schemeClr>
                </a:solidFill>
                <a:latin typeface="+mn-ea"/>
                <a:ea typeface="+mn-ea"/>
                <a:cs typeface="Meiryo UI" pitchFamily="50" charset="-128"/>
              </a:rPr>
              <a:t>　消化希望期間　：　</a:t>
            </a:r>
            <a:r>
              <a:rPr lang="ja-JP" altLang="en-US" sz="700" dirty="0">
                <a:solidFill>
                  <a:schemeClr val="tx1">
                    <a:lumMod val="65000"/>
                    <a:lumOff val="35000"/>
                  </a:schemeClr>
                </a:solidFill>
                <a:latin typeface="+mn-ea"/>
                <a:ea typeface="+mn-ea"/>
                <a:cs typeface="Meiryo UI" pitchFamily="50" charset="-128"/>
                <a:sym typeface="Wingdings" pitchFamily="2" charset="2"/>
              </a:rPr>
              <a:t>（例　</a:t>
            </a:r>
            <a:r>
              <a:rPr lang="en-US" altLang="ja-JP" sz="700" dirty="0">
                <a:solidFill>
                  <a:schemeClr val="tx1">
                    <a:lumMod val="65000"/>
                    <a:lumOff val="35000"/>
                  </a:schemeClr>
                </a:solidFill>
                <a:latin typeface="+mn-ea"/>
                <a:ea typeface="+mn-ea"/>
                <a:cs typeface="Meiryo UI" pitchFamily="50" charset="-128"/>
                <a:sym typeface="Wingdings" pitchFamily="2" charset="2"/>
              </a:rPr>
              <a:t>4</a:t>
            </a:r>
            <a:r>
              <a:rPr lang="ja-JP" altLang="en-US" sz="700" dirty="0">
                <a:solidFill>
                  <a:schemeClr val="tx1">
                    <a:lumMod val="65000"/>
                    <a:lumOff val="35000"/>
                  </a:schemeClr>
                </a:solidFill>
                <a:latin typeface="+mn-ea"/>
                <a:ea typeface="+mn-ea"/>
                <a:cs typeface="Meiryo UI" pitchFamily="50" charset="-128"/>
                <a:sym typeface="Wingdings" pitchFamily="2" charset="2"/>
              </a:rPr>
              <a:t>週間</a:t>
            </a:r>
            <a:r>
              <a:rPr lang="ja-JP" altLang="en-US" sz="700" dirty="0">
                <a:solidFill>
                  <a:schemeClr val="tx1">
                    <a:lumMod val="65000"/>
                    <a:lumOff val="35000"/>
                  </a:schemeClr>
                </a:solidFill>
                <a:latin typeface="+mn-ea"/>
                <a:ea typeface="+mn-ea"/>
                <a:cs typeface="Meiryo UI" pitchFamily="50" charset="-128"/>
              </a:rPr>
              <a:t>）</a:t>
            </a:r>
          </a:p>
          <a:p>
            <a:pPr eaLnBrk="1" hangingPunct="1"/>
            <a:r>
              <a:rPr lang="ja-JP" altLang="en-US" sz="700" dirty="0">
                <a:solidFill>
                  <a:schemeClr val="tx1">
                    <a:lumMod val="65000"/>
                    <a:lumOff val="35000"/>
                  </a:schemeClr>
                </a:solidFill>
                <a:latin typeface="+mn-ea"/>
                <a:ea typeface="+mn-ea"/>
                <a:cs typeface="Meiryo UI" pitchFamily="50" charset="-128"/>
              </a:rPr>
              <a:t>　　　　　</a:t>
            </a:r>
          </a:p>
          <a:p>
            <a:pPr eaLnBrk="1" hangingPunct="1"/>
            <a:r>
              <a:rPr lang="ja-JP" altLang="en-US" sz="700" dirty="0">
                <a:solidFill>
                  <a:schemeClr val="tx1">
                    <a:lumMod val="65000"/>
                    <a:lumOff val="35000"/>
                  </a:schemeClr>
                </a:solidFill>
                <a:latin typeface="+mn-ea"/>
                <a:ea typeface="+mn-ea"/>
                <a:cs typeface="Meiryo UI" pitchFamily="50" charset="-128"/>
              </a:rPr>
              <a:t>　動画素材入稿：完全入稿（仕様・容量）</a:t>
            </a:r>
          </a:p>
          <a:p>
            <a:pPr eaLnBrk="1" hangingPunct="1"/>
            <a:r>
              <a:rPr lang="ja-JP" altLang="en-US" sz="700" dirty="0">
                <a:solidFill>
                  <a:schemeClr val="tx1">
                    <a:lumMod val="65000"/>
                    <a:lumOff val="35000"/>
                  </a:schemeClr>
                </a:solidFill>
                <a:latin typeface="+mn-ea"/>
                <a:ea typeface="+mn-ea"/>
                <a:cs typeface="Meiryo UI" pitchFamily="50" charset="-128"/>
              </a:rPr>
              <a:t>　インターネット配信に係る著作権の権利処理：済</a:t>
            </a:r>
          </a:p>
          <a:p>
            <a:pPr eaLnBrk="1" hangingPunct="1"/>
            <a:r>
              <a:rPr lang="ja-JP" altLang="en-US" sz="700" dirty="0">
                <a:solidFill>
                  <a:schemeClr val="tx1">
                    <a:lumMod val="65000"/>
                    <a:lumOff val="35000"/>
                  </a:schemeClr>
                </a:solidFill>
                <a:latin typeface="+mn-ea"/>
                <a:ea typeface="+mn-ea"/>
                <a:cs typeface="Meiryo UI" pitchFamily="50" charset="-128"/>
              </a:rPr>
              <a:t>　備考：</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■同意事項</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申込にあたり、＠ｃｏｓｍｅの運営方針に則り下記に同意します。</a:t>
            </a:r>
          </a:p>
          <a:p>
            <a:pPr eaLnBrk="1" hangingPunct="1"/>
            <a:r>
              <a:rPr lang="ja-JP" altLang="en-US" sz="700" dirty="0">
                <a:solidFill>
                  <a:schemeClr val="tx1">
                    <a:lumMod val="65000"/>
                    <a:lumOff val="35000"/>
                  </a:schemeClr>
                </a:solidFill>
                <a:latin typeface="+mn-ea"/>
                <a:ea typeface="+mn-ea"/>
                <a:cs typeface="Meiryo UI" pitchFamily="50" charset="-128"/>
              </a:rPr>
              <a:t>　①クチコミの強要や恣意的な評価操作に相当する行為</a:t>
            </a:r>
            <a:r>
              <a:rPr lang="ja-JP" altLang="en-US" sz="700" dirty="0" smtClean="0">
                <a:solidFill>
                  <a:schemeClr val="tx1">
                    <a:lumMod val="65000"/>
                    <a:lumOff val="35000"/>
                  </a:schemeClr>
                </a:solidFill>
                <a:latin typeface="+mn-ea"/>
                <a:ea typeface="+mn-ea"/>
                <a:cs typeface="Meiryo UI" pitchFamily="50" charset="-128"/>
              </a:rPr>
              <a:t>を行わない</a:t>
            </a:r>
            <a:r>
              <a:rPr lang="ja-JP" altLang="en-US" sz="700" dirty="0">
                <a:solidFill>
                  <a:schemeClr val="tx1">
                    <a:lumMod val="65000"/>
                    <a:lumOff val="35000"/>
                  </a:schemeClr>
                </a:solidFill>
                <a:latin typeface="+mn-ea"/>
                <a:ea typeface="+mn-ea"/>
                <a:cs typeface="Meiryo UI" pitchFamily="50" charset="-128"/>
              </a:rPr>
              <a:t>ことを遵守します。</a:t>
            </a:r>
          </a:p>
          <a:p>
            <a:pPr eaLnBrk="1" hangingPunct="1"/>
            <a:r>
              <a:rPr lang="ja-JP" altLang="en-US" sz="700" dirty="0">
                <a:solidFill>
                  <a:schemeClr val="tx1">
                    <a:lumMod val="65000"/>
                    <a:lumOff val="35000"/>
                  </a:schemeClr>
                </a:solidFill>
                <a:latin typeface="+mn-ea"/>
                <a:ea typeface="+mn-ea"/>
                <a:cs typeface="Meiryo UI" pitchFamily="50" charset="-128"/>
              </a:rPr>
              <a:t>　②これに反した際は、サイト運営社によるクチコミの削除</a:t>
            </a:r>
            <a:r>
              <a:rPr lang="ja-JP" altLang="en-US" sz="700" dirty="0" smtClean="0">
                <a:solidFill>
                  <a:schemeClr val="tx1">
                    <a:lumMod val="65000"/>
                    <a:lumOff val="35000"/>
                  </a:schemeClr>
                </a:solidFill>
                <a:latin typeface="+mn-ea"/>
                <a:ea typeface="+mn-ea"/>
                <a:cs typeface="Meiryo UI" pitchFamily="50" charset="-128"/>
              </a:rPr>
              <a:t>、</a:t>
            </a:r>
            <a:endParaRPr lang="en-US" altLang="ja-JP" sz="700" dirty="0" smtClean="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　</a:t>
            </a:r>
            <a:r>
              <a:rPr lang="ja-JP" altLang="en-US" sz="700" dirty="0" smtClean="0">
                <a:solidFill>
                  <a:schemeClr val="tx1">
                    <a:lumMod val="65000"/>
                    <a:lumOff val="35000"/>
                  </a:schemeClr>
                </a:solidFill>
                <a:latin typeface="+mn-ea"/>
                <a:ea typeface="+mn-ea"/>
                <a:cs typeface="Meiryo UI" pitchFamily="50" charset="-128"/>
              </a:rPr>
              <a:t>ランキング</a:t>
            </a:r>
            <a:r>
              <a:rPr lang="ja-JP" altLang="en-US" sz="700" dirty="0">
                <a:solidFill>
                  <a:schemeClr val="tx1">
                    <a:lumMod val="65000"/>
                    <a:lumOff val="35000"/>
                  </a:schemeClr>
                </a:solidFill>
                <a:latin typeface="+mn-ea"/>
                <a:ea typeface="+mn-ea"/>
                <a:cs typeface="Meiryo UI" pitchFamily="50" charset="-128"/>
              </a:rPr>
              <a:t>の除外等、中立で公平なサイト運営を目的とした</a:t>
            </a:r>
          </a:p>
          <a:p>
            <a:pPr eaLnBrk="1" hangingPunct="1"/>
            <a:r>
              <a:rPr lang="ja-JP" altLang="en-US" sz="700" dirty="0">
                <a:solidFill>
                  <a:schemeClr val="tx1">
                    <a:lumMod val="65000"/>
                    <a:lumOff val="35000"/>
                  </a:schemeClr>
                </a:solidFill>
                <a:latin typeface="+mn-ea"/>
                <a:ea typeface="+mn-ea"/>
                <a:cs typeface="Meiryo UI" pitchFamily="50" charset="-128"/>
              </a:rPr>
              <a:t>　措置に異議を唱えません。</a:t>
            </a:r>
          </a:p>
          <a:p>
            <a:pPr eaLnBrk="1" hangingPunct="1"/>
            <a:endParaRPr lang="ja-JP" altLang="en-US" sz="700" dirty="0">
              <a:solidFill>
                <a:schemeClr val="tx1">
                  <a:lumMod val="65000"/>
                  <a:lumOff val="35000"/>
                </a:schemeClr>
              </a:solidFill>
              <a:latin typeface="+mn-ea"/>
              <a:ea typeface="+mn-ea"/>
              <a:cs typeface="Meiryo UI" pitchFamily="50" charset="-128"/>
            </a:endParaRPr>
          </a:p>
          <a:p>
            <a:pPr eaLnBrk="1" hangingPunct="1"/>
            <a:r>
              <a:rPr lang="ja-JP" altLang="en-US" sz="700" dirty="0">
                <a:solidFill>
                  <a:schemeClr val="tx1">
                    <a:lumMod val="65000"/>
                    <a:lumOff val="35000"/>
                  </a:schemeClr>
                </a:solidFill>
                <a:latin typeface="+mn-ea"/>
                <a:ea typeface="+mn-ea"/>
                <a:cs typeface="Meiryo UI" pitchFamily="50" charset="-128"/>
              </a:rPr>
              <a:t>■備考：</a:t>
            </a:r>
          </a:p>
          <a:p>
            <a:pPr eaLnBrk="1" hangingPunct="1"/>
            <a:r>
              <a:rPr lang="ja-JP" altLang="en-US" sz="700" dirty="0">
                <a:solidFill>
                  <a:schemeClr val="tx1">
                    <a:lumMod val="65000"/>
                    <a:lumOff val="35000"/>
                  </a:schemeClr>
                </a:solidFill>
                <a:latin typeface="+mn-ea"/>
                <a:ea typeface="+mn-ea"/>
                <a:cs typeface="Meiryo UI" pitchFamily="50" charset="-128"/>
              </a:rPr>
              <a:t>━━━━━━━━━━━━━━━━━━━━</a:t>
            </a:r>
          </a:p>
        </p:txBody>
      </p:sp>
      <p:sp>
        <p:nvSpPr>
          <p:cNvPr id="8" name="Text Box 8"/>
          <p:cNvSpPr txBox="1">
            <a:spLocks noChangeArrowheads="1"/>
          </p:cNvSpPr>
          <p:nvPr/>
        </p:nvSpPr>
        <p:spPr bwMode="auto">
          <a:xfrm>
            <a:off x="2222938" y="1190330"/>
            <a:ext cx="3147015" cy="25391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eaLnBrk="0" hangingPunct="0">
              <a:defRPr kumimoji="1">
                <a:solidFill>
                  <a:schemeClr val="tx1"/>
                </a:solidFill>
                <a:latin typeface="Calibri" pitchFamily="34" charset="0"/>
                <a:ea typeface="ＭＳ Ｐゴシック" charset="-128"/>
              </a:defRPr>
            </a:lvl1pPr>
            <a:lvl2pPr marL="742950" indent="-285750" eaLnBrk="0" hangingPunct="0">
              <a:defRPr kumimoji="1">
                <a:solidFill>
                  <a:schemeClr val="tx1"/>
                </a:solidFill>
                <a:latin typeface="Calibri" pitchFamily="34" charset="0"/>
                <a:ea typeface="ＭＳ Ｐゴシック" charset="-128"/>
              </a:defRPr>
            </a:lvl2pPr>
            <a:lvl3pPr marL="1143000" indent="-228600" eaLnBrk="0" hangingPunct="0">
              <a:defRPr kumimoji="1">
                <a:solidFill>
                  <a:schemeClr val="tx1"/>
                </a:solidFill>
                <a:latin typeface="Calibri" pitchFamily="34" charset="0"/>
                <a:ea typeface="ＭＳ Ｐゴシック" charset="-128"/>
              </a:defRPr>
            </a:lvl3pPr>
            <a:lvl4pPr marL="1600200" indent="-228600" eaLnBrk="0" hangingPunct="0">
              <a:defRPr kumimoji="1">
                <a:solidFill>
                  <a:schemeClr val="tx1"/>
                </a:solidFill>
                <a:latin typeface="Calibri" pitchFamily="34" charset="0"/>
                <a:ea typeface="ＭＳ Ｐゴシック" charset="-128"/>
              </a:defRPr>
            </a:lvl4pPr>
            <a:lvl5pPr marL="2057400" indent="-228600" eaLnBrk="0" hangingPunct="0">
              <a:defRPr kumimoji="1">
                <a:solidFill>
                  <a:schemeClr val="tx1"/>
                </a:solidFill>
                <a:latin typeface="Calibri" pitchFamily="34" charset="0"/>
                <a:ea typeface="ＭＳ Ｐゴシック"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charset="-128"/>
              </a:defRPr>
            </a:lvl9pPr>
          </a:lstStyle>
          <a:p>
            <a:pPr eaLnBrk="1" hangingPunct="1"/>
            <a:r>
              <a:rPr lang="ja-JP" altLang="en-US" sz="1050" b="1" dirty="0">
                <a:solidFill>
                  <a:schemeClr val="tx1">
                    <a:lumMod val="65000"/>
                    <a:lumOff val="35000"/>
                  </a:schemeClr>
                </a:solidFill>
                <a:latin typeface="+mn-ea"/>
                <a:ea typeface="+mn-ea"/>
                <a:cs typeface="Meiryo UI" pitchFamily="50" charset="-128"/>
              </a:rPr>
              <a:t>件名：</a:t>
            </a:r>
            <a:r>
              <a:rPr lang="en-US" altLang="ja-JP" sz="1050" b="1" dirty="0">
                <a:solidFill>
                  <a:schemeClr val="tx1">
                    <a:lumMod val="65000"/>
                    <a:lumOff val="35000"/>
                  </a:schemeClr>
                </a:solidFill>
                <a:latin typeface="+mn-ea"/>
                <a:ea typeface="+mn-ea"/>
                <a:cs typeface="Meiryo UI" pitchFamily="50" charset="-128"/>
              </a:rPr>
              <a:t>【</a:t>
            </a:r>
            <a:r>
              <a:rPr lang="ja-JP" altLang="en-US" sz="1050" b="1" dirty="0">
                <a:solidFill>
                  <a:schemeClr val="tx1">
                    <a:lumMod val="65000"/>
                    <a:lumOff val="35000"/>
                  </a:schemeClr>
                </a:solidFill>
                <a:latin typeface="+mn-ea"/>
                <a:ea typeface="+mn-ea"/>
                <a:cs typeface="Meiryo UI" pitchFamily="50" charset="-128"/>
              </a:rPr>
              <a:t>申込</a:t>
            </a:r>
            <a:r>
              <a:rPr lang="en-US" altLang="ja-JP" sz="1050" b="1" dirty="0">
                <a:solidFill>
                  <a:schemeClr val="tx1">
                    <a:lumMod val="65000"/>
                    <a:lumOff val="35000"/>
                  </a:schemeClr>
                </a:solidFill>
                <a:latin typeface="+mn-ea"/>
                <a:ea typeface="+mn-ea"/>
                <a:cs typeface="Meiryo UI" pitchFamily="50" charset="-128"/>
              </a:rPr>
              <a:t>】</a:t>
            </a:r>
            <a:r>
              <a:rPr lang="ja-JP" altLang="en-US" sz="1050" b="1" dirty="0">
                <a:solidFill>
                  <a:schemeClr val="tx1">
                    <a:lumMod val="65000"/>
                    <a:lumOff val="35000"/>
                  </a:schemeClr>
                </a:solidFill>
                <a:latin typeface="+mn-ea"/>
                <a:ea typeface="+mn-ea"/>
                <a:cs typeface="Meiryo UI" pitchFamily="50" charset="-128"/>
              </a:rPr>
              <a:t>広告主名：メニュー名：掲載期間</a:t>
            </a:r>
          </a:p>
        </p:txBody>
      </p:sp>
      <p:sp>
        <p:nvSpPr>
          <p:cNvPr id="3" name="フッター プレースホルダー 2"/>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089684419"/>
      </p:ext>
    </p:extLst>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140115" y="2095897"/>
            <a:ext cx="5590800" cy="298650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0" name="タイトル 9"/>
          <p:cNvSpPr>
            <a:spLocks noGrp="1"/>
          </p:cNvSpPr>
          <p:nvPr>
            <p:ph type="title"/>
          </p:nvPr>
        </p:nvSpPr>
        <p:spPr/>
        <p:txBody>
          <a:bodyPr/>
          <a:lstStyle/>
          <a:p>
            <a:r>
              <a:rPr lang="ja-JP" altLang="en-US" dirty="0" smtClean="0">
                <a:latin typeface="+mn-lt"/>
              </a:rPr>
              <a:t>＠ｃｏｓｍｅ</a:t>
            </a:r>
            <a:r>
              <a:rPr kumimoji="1" lang="ja-JP" altLang="en-US" dirty="0" smtClean="0"/>
              <a:t>宣言について</a:t>
            </a:r>
            <a:endParaRPr kumimoji="1" lang="ja-JP" altLang="en-US" dirty="0"/>
          </a:p>
        </p:txBody>
      </p:sp>
      <p:sp>
        <p:nvSpPr>
          <p:cNvPr id="6" name="スライド番号プレースホルダー 5"/>
          <p:cNvSpPr>
            <a:spLocks noGrp="1"/>
          </p:cNvSpPr>
          <p:nvPr>
            <p:ph type="sldNum" sz="quarter" idx="11"/>
          </p:nvPr>
        </p:nvSpPr>
        <p:spPr/>
        <p:txBody>
          <a:bodyPr/>
          <a:lstStyle/>
          <a:p>
            <a:fld id="{D1BB40C7-AB44-C647-B8F2-09508EB95348}" type="slidenum">
              <a:rPr lang="ja-JP" altLang="en-US" smtClean="0"/>
              <a:pPr/>
              <a:t>72</a:t>
            </a:fld>
            <a:endParaRPr lang="ja-JP" altLang="en-US" dirty="0"/>
          </a:p>
        </p:txBody>
      </p:sp>
      <p:sp>
        <p:nvSpPr>
          <p:cNvPr id="8" name="Rectangle 21"/>
          <p:cNvSpPr>
            <a:spLocks noChangeArrowheads="1"/>
          </p:cNvSpPr>
          <p:nvPr/>
        </p:nvSpPr>
        <p:spPr bwMode="auto">
          <a:xfrm>
            <a:off x="1269941" y="1651000"/>
            <a:ext cx="7366119" cy="400110"/>
          </a:xfrm>
          <a:prstGeom prst="rect">
            <a:avLst/>
          </a:prstGeom>
          <a:noFill/>
          <a:ln>
            <a:noFill/>
          </a:ln>
          <a:effectLst>
            <a:prstShdw prst="shdw17" dist="17961" dir="2700000">
              <a:srgbClr val="99995C"/>
            </a:prstShdw>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ja-JP" altLang="en-US" sz="1000" dirty="0">
                <a:solidFill>
                  <a:schemeClr val="tx1">
                    <a:lumMod val="65000"/>
                    <a:lumOff val="35000"/>
                  </a:schemeClr>
                </a:solidFill>
                <a:latin typeface="+mn-ea"/>
                <a:ea typeface="+mn-ea"/>
                <a:cs typeface="メイリオ" pitchFamily="50" charset="-128"/>
              </a:rPr>
              <a:t>「＠ｃｏｓｍｅ宣言」は、クチコミや商品データベースを中心とした公正なコミュニティを運営するにあたって</a:t>
            </a:r>
            <a:r>
              <a:rPr lang="ja-JP" altLang="en-US" sz="1000" dirty="0" smtClean="0">
                <a:solidFill>
                  <a:schemeClr val="tx1">
                    <a:lumMod val="65000"/>
                    <a:lumOff val="35000"/>
                  </a:schemeClr>
                </a:solidFill>
                <a:latin typeface="+mn-ea"/>
                <a:ea typeface="+mn-ea"/>
                <a:cs typeface="メイリオ" pitchFamily="50" charset="-128"/>
              </a:rPr>
              <a:t>、</a:t>
            </a:r>
            <a:endParaRPr lang="en-US" altLang="ja-JP" sz="1000" dirty="0" smtClean="0">
              <a:solidFill>
                <a:schemeClr val="tx1">
                  <a:lumMod val="65000"/>
                  <a:lumOff val="35000"/>
                </a:schemeClr>
              </a:solidFill>
              <a:latin typeface="+mn-ea"/>
              <a:ea typeface="+mn-ea"/>
              <a:cs typeface="メイリオ" pitchFamily="50" charset="-128"/>
            </a:endParaRPr>
          </a:p>
          <a:p>
            <a:pPr algn="ctr" eaLnBrk="1" hangingPunct="1"/>
            <a:r>
              <a:rPr lang="ja-JP" altLang="en-US" sz="1000" dirty="0" smtClean="0">
                <a:solidFill>
                  <a:schemeClr val="tx1">
                    <a:lumMod val="65000"/>
                    <a:lumOff val="35000"/>
                  </a:schemeClr>
                </a:solidFill>
                <a:latin typeface="+mn-ea"/>
                <a:ea typeface="+mn-ea"/>
                <a:cs typeface="メイリオ" pitchFamily="50" charset="-128"/>
              </a:rPr>
              <a:t>運営</a:t>
            </a:r>
            <a:r>
              <a:rPr lang="ja-JP" altLang="en-US" sz="1000" dirty="0">
                <a:solidFill>
                  <a:schemeClr val="tx1">
                    <a:lumMod val="65000"/>
                    <a:lumOff val="35000"/>
                  </a:schemeClr>
                </a:solidFill>
                <a:latin typeface="+mn-ea"/>
                <a:ea typeface="+mn-ea"/>
                <a:cs typeface="メイリオ" pitchFamily="50" charset="-128"/>
              </a:rPr>
              <a:t>方針を明確にして広く宣言するものです。私たちはこの内容を実践するため、今後も最大限の努力を続けてまいります。</a:t>
            </a:r>
          </a:p>
        </p:txBody>
      </p:sp>
      <p:sp>
        <p:nvSpPr>
          <p:cNvPr id="11" name="角丸四角形 10"/>
          <p:cNvSpPr/>
          <p:nvPr/>
        </p:nvSpPr>
        <p:spPr>
          <a:xfrm>
            <a:off x="917093" y="5256004"/>
            <a:ext cx="8071812" cy="817245"/>
          </a:xfrm>
          <a:prstGeom prst="roundRect">
            <a:avLst/>
          </a:prstGeom>
          <a:solidFill>
            <a:srgbClr val="4EB691"/>
          </a:solidFill>
          <a:ln>
            <a:noFill/>
          </a:ln>
          <a:effectLst/>
        </p:spPr>
        <p:style>
          <a:lnRef idx="1">
            <a:schemeClr val="accent1"/>
          </a:lnRef>
          <a:fillRef idx="3">
            <a:schemeClr val="accent1"/>
          </a:fillRef>
          <a:effectRef idx="2">
            <a:schemeClr val="accent1"/>
          </a:effectRef>
          <a:fontRef idx="minor">
            <a:schemeClr val="lt1"/>
          </a:fontRef>
        </p:style>
        <p:txBody>
          <a:bodyPr wrap="none" rtlCol="0" anchor="ctr">
            <a:spAutoFit/>
          </a:bodyPr>
          <a:lstStyle/>
          <a:p>
            <a:r>
              <a:rPr lang="ja-JP" altLang="en-US" sz="1050" dirty="0">
                <a:solidFill>
                  <a:schemeClr val="bg1"/>
                </a:solidFill>
                <a:latin typeface="+mn-ea"/>
                <a:cs typeface="メイリオ" pitchFamily="50" charset="-128"/>
              </a:rPr>
              <a:t>「＠ｃｏｓｍｅ宣言」は、私たちの努力だけで達成することができません。</a:t>
            </a:r>
          </a:p>
          <a:p>
            <a:r>
              <a:rPr lang="ja-JP" altLang="en-US" sz="1050" dirty="0">
                <a:solidFill>
                  <a:schemeClr val="bg1"/>
                </a:solidFill>
                <a:latin typeface="+mn-ea"/>
                <a:cs typeface="メイリオ" pitchFamily="50" charset="-128"/>
              </a:rPr>
              <a:t>美容業界にかかわる企業のみなさまにも＠ｃｏｓｍｅの公正性や中立性を尊重いただくことで、はじめて実現が可能になります。</a:t>
            </a:r>
          </a:p>
          <a:p>
            <a:r>
              <a:rPr lang="ja-JP" altLang="en-US" sz="1050" dirty="0">
                <a:solidFill>
                  <a:schemeClr val="bg1"/>
                </a:solidFill>
                <a:latin typeface="+mn-ea"/>
                <a:cs typeface="メイリオ" pitchFamily="50" charset="-128"/>
              </a:rPr>
              <a:t>「＠ｃｏｓｍｅ宣言」に賛同し、運営方針をご支持いただける企業のみなさまは、ぜひご参加ください</a:t>
            </a:r>
            <a:r>
              <a:rPr lang="ja-JP" altLang="en-US" sz="1050" dirty="0" smtClean="0">
                <a:solidFill>
                  <a:schemeClr val="bg1"/>
                </a:solidFill>
                <a:latin typeface="+mn-ea"/>
                <a:cs typeface="メイリオ" pitchFamily="50" charset="-128"/>
              </a:rPr>
              <a:t>。</a:t>
            </a:r>
            <a:endParaRPr lang="en-US" altLang="ja-JP" sz="1050" dirty="0" smtClean="0">
              <a:solidFill>
                <a:schemeClr val="bg1"/>
              </a:solidFill>
              <a:latin typeface="+mn-ea"/>
              <a:cs typeface="メイリオ" pitchFamily="50" charset="-128"/>
            </a:endParaRPr>
          </a:p>
          <a:p>
            <a:r>
              <a:rPr lang="ja-JP" altLang="en-US" sz="1050" dirty="0" smtClean="0">
                <a:solidFill>
                  <a:schemeClr val="bg1"/>
                </a:solidFill>
                <a:latin typeface="+mn-ea"/>
                <a:cs typeface="メイリオ" pitchFamily="50" charset="-128"/>
              </a:rPr>
              <a:t>そして</a:t>
            </a:r>
            <a:r>
              <a:rPr lang="ja-JP" altLang="en-US" sz="1050" dirty="0">
                <a:solidFill>
                  <a:schemeClr val="bg1"/>
                </a:solidFill>
                <a:latin typeface="+mn-ea"/>
                <a:cs typeface="メイリオ" pitchFamily="50" charset="-128"/>
              </a:rPr>
              <a:t>「＠ｃｏｓｍｅ宣言」に則った宣伝活動やサイト利用を心がけていただけますよう、お願いいたします。</a:t>
            </a:r>
          </a:p>
        </p:txBody>
      </p:sp>
      <p:sp>
        <p:nvSpPr>
          <p:cNvPr id="12" name="Rectangle 23"/>
          <p:cNvSpPr>
            <a:spLocks noChangeArrowheads="1"/>
          </p:cNvSpPr>
          <p:nvPr/>
        </p:nvSpPr>
        <p:spPr bwMode="auto">
          <a:xfrm>
            <a:off x="2814016" y="6127750"/>
            <a:ext cx="4277967" cy="276999"/>
          </a:xfrm>
          <a:prstGeom prst="rect">
            <a:avLst/>
          </a:prstGeom>
          <a:noFill/>
          <a:ln>
            <a:noFill/>
          </a:ln>
          <a:effectLst>
            <a:prstShdw prst="shdw17" dist="17961" dir="2700000">
              <a:srgbClr val="99995C"/>
            </a:prstShdw>
          </a:effectLst>
          <a:extLst>
            <a:ext uri="{909E8E84-426E-40DD-AFC4-6F175D3DCCD1}">
              <a14:hiddenFill xmlns:a14="http://schemas.microsoft.com/office/drawing/2010/main">
                <a:solidFill>
                  <a:srgbClr val="FFFF99"/>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a:spAutoFit/>
          </a:bodyPr>
          <a:lstStyle>
            <a:lvl1pPr eaLnBrk="0" hangingPunct="0">
              <a:defRPr kumimoji="1">
                <a:solidFill>
                  <a:schemeClr val="tx1"/>
                </a:solidFill>
                <a:latin typeface="Calibri" pitchFamily="34" charset="0"/>
                <a:ea typeface="ＭＳ Ｐゴシック" pitchFamily="50" charset="-128"/>
              </a:defRPr>
            </a:lvl1pPr>
            <a:lvl2pPr marL="742950" indent="-285750" eaLnBrk="0" hangingPunct="0">
              <a:defRPr kumimoji="1">
                <a:solidFill>
                  <a:schemeClr val="tx1"/>
                </a:solidFill>
                <a:latin typeface="Calibri" pitchFamily="34" charset="0"/>
                <a:ea typeface="ＭＳ Ｐゴシック" pitchFamily="50" charset="-128"/>
              </a:defRPr>
            </a:lvl2pPr>
            <a:lvl3pPr marL="1143000" indent="-228600" eaLnBrk="0" hangingPunct="0">
              <a:defRPr kumimoji="1">
                <a:solidFill>
                  <a:schemeClr val="tx1"/>
                </a:solidFill>
                <a:latin typeface="Calibri" pitchFamily="34" charset="0"/>
                <a:ea typeface="ＭＳ Ｐゴシック" pitchFamily="50" charset="-128"/>
              </a:defRPr>
            </a:lvl3pPr>
            <a:lvl4pPr marL="1600200" indent="-228600" eaLnBrk="0" hangingPunct="0">
              <a:defRPr kumimoji="1">
                <a:solidFill>
                  <a:schemeClr val="tx1"/>
                </a:solidFill>
                <a:latin typeface="Calibri" pitchFamily="34" charset="0"/>
                <a:ea typeface="ＭＳ Ｐゴシック" pitchFamily="50" charset="-128"/>
              </a:defRPr>
            </a:lvl4pPr>
            <a:lvl5pPr marL="2057400" indent="-228600" eaLnBrk="0" hangingPunct="0">
              <a:defRPr kumimoji="1">
                <a:solidFill>
                  <a:schemeClr val="tx1"/>
                </a:solidFill>
                <a:latin typeface="Calibri" pitchFamily="34" charset="0"/>
                <a:ea typeface="ＭＳ Ｐゴシック" pitchFamily="50" charset="-128"/>
              </a:defRPr>
            </a:lvl5pPr>
            <a:lvl6pPr marL="25146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6pPr>
            <a:lvl7pPr marL="29718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7pPr>
            <a:lvl8pPr marL="34290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8pPr>
            <a:lvl9pPr marL="3886200" indent="-228600" eaLnBrk="0" fontAlgn="base" hangingPunct="0">
              <a:spcBef>
                <a:spcPct val="0"/>
              </a:spcBef>
              <a:spcAft>
                <a:spcPct val="0"/>
              </a:spcAft>
              <a:defRPr kumimoji="1">
                <a:solidFill>
                  <a:schemeClr val="tx1"/>
                </a:solidFill>
                <a:latin typeface="Calibri" pitchFamily="34" charset="0"/>
                <a:ea typeface="ＭＳ Ｐゴシック" pitchFamily="50" charset="-128"/>
              </a:defRPr>
            </a:lvl9pPr>
          </a:lstStyle>
          <a:p>
            <a:pPr algn="ctr" eaLnBrk="1" hangingPunct="1"/>
            <a:r>
              <a:rPr lang="en-US" altLang="ja-JP" sz="1200" dirty="0">
                <a:solidFill>
                  <a:schemeClr val="tx1">
                    <a:lumMod val="65000"/>
                    <a:lumOff val="35000"/>
                  </a:schemeClr>
                </a:solidFill>
                <a:latin typeface="+mn-ea"/>
                <a:ea typeface="+mn-ea"/>
                <a:cs typeface="メイリオ" pitchFamily="50" charset="-128"/>
              </a:rPr>
              <a:t>【</a:t>
            </a:r>
            <a:r>
              <a:rPr lang="ja-JP" altLang="en-US" sz="1200" dirty="0">
                <a:solidFill>
                  <a:schemeClr val="tx1">
                    <a:lumMod val="65000"/>
                    <a:lumOff val="35000"/>
                  </a:schemeClr>
                </a:solidFill>
                <a:latin typeface="+mn-ea"/>
                <a:ea typeface="+mn-ea"/>
                <a:cs typeface="メイリオ" pitchFamily="50" charset="-128"/>
              </a:rPr>
              <a:t>＠ｃｏｓｍｅ宣言</a:t>
            </a:r>
            <a:r>
              <a:rPr lang="en-US" altLang="ja-JP" sz="1200" dirty="0">
                <a:solidFill>
                  <a:schemeClr val="tx1">
                    <a:lumMod val="65000"/>
                    <a:lumOff val="35000"/>
                  </a:schemeClr>
                </a:solidFill>
                <a:latin typeface="+mn-ea"/>
                <a:ea typeface="+mn-ea"/>
                <a:cs typeface="メイリオ" pitchFamily="50" charset="-128"/>
              </a:rPr>
              <a:t>】http://www.cosme.net/html/sng/</a:t>
            </a:r>
          </a:p>
        </p:txBody>
      </p:sp>
      <p:sp>
        <p:nvSpPr>
          <p:cNvPr id="4" name="コンテンツ プレースホルダー 3"/>
          <p:cNvSpPr>
            <a:spLocks noGrp="1"/>
          </p:cNvSpPr>
          <p:nvPr>
            <p:ph sz="quarter" idx="27"/>
          </p:nvPr>
        </p:nvSpPr>
        <p:spPr>
          <a:xfrm>
            <a:off x="981831" y="1103087"/>
            <a:ext cx="7959260" cy="4841018"/>
          </a:xfrm>
        </p:spPr>
        <p:txBody>
          <a:bodyPr/>
          <a:lstStyle/>
          <a:p>
            <a:r>
              <a:rPr lang="ja-JP" altLang="en-US" sz="1200" b="0" dirty="0">
                <a:solidFill>
                  <a:schemeClr val="tx1">
                    <a:lumMod val="65000"/>
                    <a:lumOff val="35000"/>
                  </a:schemeClr>
                </a:solidFill>
                <a:latin typeface="+mj-ea"/>
                <a:ea typeface="+mj-ea"/>
              </a:rPr>
              <a:t>弊社では＠ｃｏｓｍｅの公正性、中立性の維持に向けて「＠ｃｏｓｍｅ宣言」を宣言いたします。</a:t>
            </a:r>
          </a:p>
          <a:p>
            <a:r>
              <a:rPr lang="ja-JP" altLang="en-US" sz="1200" b="0" dirty="0">
                <a:solidFill>
                  <a:schemeClr val="tx1">
                    <a:lumMod val="65000"/>
                    <a:lumOff val="35000"/>
                  </a:schemeClr>
                </a:solidFill>
                <a:latin typeface="+mj-ea"/>
                <a:ea typeface="+mj-ea"/>
              </a:rPr>
              <a:t>宣言に賛同し、運営方針をご支持いただける企業のみなさまは、ぜひ「＠ｃｏｓｍｅ宣言」にご参加ください。</a:t>
            </a:r>
          </a:p>
        </p:txBody>
      </p:sp>
      <p:sp>
        <p:nvSpPr>
          <p:cNvPr id="2" name="フッター プレースホルダー 1"/>
          <p:cNvSpPr>
            <a:spLocks noGrp="1"/>
          </p:cNvSpPr>
          <p:nvPr>
            <p:ph type="ftr" sz="quarter" idx="10"/>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1879407857"/>
      </p:ext>
    </p:extLst>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タイトル 6"/>
          <p:cNvSpPr>
            <a:spLocks noGrp="1"/>
          </p:cNvSpPr>
          <p:nvPr>
            <p:ph type="title"/>
          </p:nvPr>
        </p:nvSpPr>
        <p:spPr/>
        <p:txBody>
          <a:bodyPr/>
          <a:lstStyle/>
          <a:p>
            <a:r>
              <a:rPr kumimoji="1" lang="ja-JP" altLang="en-US" dirty="0" smtClean="0"/>
              <a:t>お問い合わせ先</a:t>
            </a:r>
            <a:endParaRPr kumimoji="1" lang="ja-JP" altLang="en-US" dirty="0"/>
          </a:p>
        </p:txBody>
      </p:sp>
      <p:sp>
        <p:nvSpPr>
          <p:cNvPr id="6" name="スライド番号プレースホルダー 5"/>
          <p:cNvSpPr>
            <a:spLocks noGrp="1"/>
          </p:cNvSpPr>
          <p:nvPr>
            <p:ph type="sldNum" sz="quarter" idx="12"/>
          </p:nvPr>
        </p:nvSpPr>
        <p:spPr/>
        <p:txBody>
          <a:bodyPr/>
          <a:lstStyle/>
          <a:p>
            <a:fld id="{D1BB40C7-AB44-C647-B8F2-09508EB95348}" type="slidenum">
              <a:rPr lang="ja-JP" altLang="en-US" smtClean="0"/>
              <a:pPr/>
              <a:t>73</a:t>
            </a:fld>
            <a:endParaRPr lang="ja-JP" altLang="en-US" dirty="0"/>
          </a:p>
        </p:txBody>
      </p:sp>
      <p:sp>
        <p:nvSpPr>
          <p:cNvPr id="8" name="テキスト プレースホルダー 7"/>
          <p:cNvSpPr>
            <a:spLocks noGrp="1"/>
          </p:cNvSpPr>
          <p:nvPr>
            <p:ph type="body" sz="quarter" idx="13"/>
          </p:nvPr>
        </p:nvSpPr>
        <p:spPr>
          <a:xfrm>
            <a:off x="1624347" y="1506272"/>
            <a:ext cx="6657305" cy="408675"/>
          </a:xfrm>
        </p:spPr>
        <p:txBody>
          <a:bodyPr/>
          <a:lstStyle/>
          <a:p>
            <a:r>
              <a:rPr lang="ja-JP" altLang="en-US" sz="1600" dirty="0" smtClean="0"/>
              <a:t>お問い合わせ</a:t>
            </a:r>
            <a:r>
              <a:rPr lang="ja-JP" altLang="en-US" sz="1600" dirty="0"/>
              <a:t>は</a:t>
            </a:r>
            <a:r>
              <a:rPr lang="ja-JP" altLang="en-US" sz="1600" dirty="0" smtClean="0"/>
              <a:t>、下記窓口宛にお願いいたします。</a:t>
            </a:r>
          </a:p>
        </p:txBody>
      </p:sp>
      <p:sp>
        <p:nvSpPr>
          <p:cNvPr id="11" name="テキスト プレースホルダー 10"/>
          <p:cNvSpPr>
            <a:spLocks noGrp="1"/>
          </p:cNvSpPr>
          <p:nvPr>
            <p:ph type="body" sz="quarter" idx="16"/>
          </p:nvPr>
        </p:nvSpPr>
        <p:spPr/>
        <p:txBody>
          <a:bodyPr wrap="none"/>
          <a:lstStyle/>
          <a:p>
            <a:r>
              <a:rPr kumimoji="1" lang="ja-JP" altLang="en-US" sz="1800" dirty="0" smtClean="0"/>
              <a:t>株式会社アイスタイル</a:t>
            </a:r>
            <a:endParaRPr kumimoji="1" lang="en-US" altLang="ja-JP" sz="1800" dirty="0" smtClean="0"/>
          </a:p>
          <a:p>
            <a:r>
              <a:rPr lang="ja-JP" altLang="en-US" sz="1600" dirty="0" smtClean="0">
                <a:latin typeface="+mn-lt"/>
              </a:rPr>
              <a:t>＠ｃｏｓｍｅ</a:t>
            </a:r>
            <a:r>
              <a:rPr lang="ja-JP" altLang="en-US" sz="1600" dirty="0" smtClean="0"/>
              <a:t>ディスプレイ・メール広告サービス担当</a:t>
            </a:r>
            <a:endParaRPr lang="ja-JP" altLang="en-US" sz="1600" dirty="0"/>
          </a:p>
        </p:txBody>
      </p:sp>
      <p:sp>
        <p:nvSpPr>
          <p:cNvPr id="12" name="テキスト プレースホルダー 11"/>
          <p:cNvSpPr>
            <a:spLocks noGrp="1"/>
          </p:cNvSpPr>
          <p:nvPr>
            <p:ph type="body" sz="quarter" idx="17"/>
          </p:nvPr>
        </p:nvSpPr>
        <p:spPr>
          <a:xfrm>
            <a:off x="3106149" y="3562744"/>
            <a:ext cx="3401572" cy="929485"/>
          </a:xfrm>
        </p:spPr>
        <p:txBody>
          <a:bodyPr wrap="none">
            <a:spAutoFit/>
          </a:bodyPr>
          <a:lstStyle/>
          <a:p>
            <a:pPr algn="l"/>
            <a:r>
              <a:rPr lang="en-US" altLang="ja-JP" sz="1600" dirty="0" smtClean="0">
                <a:latin typeface="+mn-ea"/>
                <a:ea typeface="+mn-ea"/>
              </a:rPr>
              <a:t>Mail 	</a:t>
            </a:r>
            <a:r>
              <a:rPr lang="ja-JP" altLang="en-US" sz="1600" dirty="0" smtClean="0">
                <a:latin typeface="+mn-ea"/>
                <a:ea typeface="+mn-ea"/>
              </a:rPr>
              <a:t>：</a:t>
            </a:r>
            <a:r>
              <a:rPr lang="en-US" altLang="ja-JP" sz="1600" dirty="0" smtClean="0">
                <a:latin typeface="+mn-ea"/>
                <a:ea typeface="+mn-ea"/>
              </a:rPr>
              <a:t>service@cosme.net</a:t>
            </a:r>
          </a:p>
          <a:p>
            <a:pPr algn="l"/>
            <a:r>
              <a:rPr lang="en-US" altLang="ja-JP" sz="1600" dirty="0" smtClean="0">
                <a:latin typeface="+mn-ea"/>
                <a:ea typeface="+mn-ea"/>
              </a:rPr>
              <a:t>Tel	</a:t>
            </a:r>
            <a:r>
              <a:rPr lang="en-US" altLang="ja-JP" sz="1600" dirty="0">
                <a:latin typeface="+mn-ea"/>
                <a:ea typeface="+mn-ea"/>
              </a:rPr>
              <a:t>	</a:t>
            </a:r>
            <a:r>
              <a:rPr lang="ja-JP" altLang="en-US" sz="1600" dirty="0" smtClean="0">
                <a:latin typeface="+mn-ea"/>
                <a:ea typeface="+mn-ea"/>
              </a:rPr>
              <a:t>：</a:t>
            </a:r>
            <a:r>
              <a:rPr lang="en-US" altLang="ja-JP" sz="1600" dirty="0" smtClean="0">
                <a:latin typeface="+mn-ea"/>
                <a:ea typeface="+mn-ea"/>
              </a:rPr>
              <a:t>03-5575-1267</a:t>
            </a:r>
          </a:p>
          <a:p>
            <a:pPr algn="l"/>
            <a:r>
              <a:rPr lang="en-US" altLang="ja-JP" sz="1600" dirty="0" smtClean="0">
                <a:latin typeface="+mn-ea"/>
                <a:ea typeface="+mn-ea"/>
              </a:rPr>
              <a:t>Fax		</a:t>
            </a:r>
            <a:r>
              <a:rPr lang="ja-JP" altLang="en-US" sz="1600" dirty="0" smtClean="0">
                <a:latin typeface="+mn-ea"/>
                <a:ea typeface="+mn-ea"/>
              </a:rPr>
              <a:t>：</a:t>
            </a:r>
            <a:r>
              <a:rPr lang="en-US" altLang="ja-JP" sz="1600" dirty="0" smtClean="0">
                <a:latin typeface="+mn-ea"/>
                <a:ea typeface="+mn-ea"/>
              </a:rPr>
              <a:t>03-5575-1277</a:t>
            </a:r>
          </a:p>
        </p:txBody>
      </p:sp>
      <p:sp>
        <p:nvSpPr>
          <p:cNvPr id="2" name="フッター プレースホルダー 1"/>
          <p:cNvSpPr>
            <a:spLocks noGrp="1"/>
          </p:cNvSpPr>
          <p:nvPr>
            <p:ph type="ftr" sz="quarter" idx="11"/>
          </p:nvPr>
        </p:nvSpPr>
        <p:spPr/>
        <p:txBody>
          <a:bodyPr/>
          <a:lstStyle/>
          <a:p>
            <a:r>
              <a:rPr lang="en-US" altLang="ja-JP" dirty="0" smtClean="0"/>
              <a:t>copyright © All rights reserved, </a:t>
            </a:r>
            <a:r>
              <a:rPr lang="en-US" altLang="ja-JP" dirty="0" err="1" smtClean="0"/>
              <a:t>istyle</a:t>
            </a:r>
            <a:r>
              <a:rPr lang="en-US" altLang="ja-JP" dirty="0" smtClean="0"/>
              <a:t> Inc.</a:t>
            </a:r>
            <a:endParaRPr lang="ja-JP" altLang="en-US" dirty="0"/>
          </a:p>
        </p:txBody>
      </p:sp>
    </p:spTree>
    <p:extLst>
      <p:ext uri="{BB962C8B-B14F-4D97-AF65-F5344CB8AC3E}">
        <p14:creationId xmlns:p14="http://schemas.microsoft.com/office/powerpoint/2010/main" val="4217836988"/>
      </p:ext>
    </p:extLst>
  </p:cSld>
  <p:clrMapOvr>
    <a:masterClrMapping/>
  </p:clrMapOvr>
  <p:timing>
    <p:tnLst>
      <p:par>
        <p:cTn id="1" dur="indefinite" restart="never" nodeType="tmRoot"/>
      </p:par>
    </p:tnLst>
  </p:timing>
</p:sld>
</file>

<file path=ppt/theme/theme1.xml><?xml version="1.0" encoding="utf-8"?>
<a:theme xmlns:a="http://schemas.openxmlformats.org/drawingml/2006/main" name="template_@cosme_green">
  <a:themeElements>
    <a:clrScheme name="ユーザー定義 1濃い目">
      <a:dk1>
        <a:sysClr val="windowText" lastClr="000000"/>
      </a:dk1>
      <a:lt1>
        <a:sysClr val="window" lastClr="FFFFFF"/>
      </a:lt1>
      <a:dk2>
        <a:srgbClr val="1F497D"/>
      </a:dk2>
      <a:lt2>
        <a:srgbClr val="EEECE1"/>
      </a:lt2>
      <a:accent1>
        <a:srgbClr val="6464FF"/>
      </a:accent1>
      <a:accent2>
        <a:srgbClr val="FF6464"/>
      </a:accent2>
      <a:accent3>
        <a:srgbClr val="64FF64"/>
      </a:accent3>
      <a:accent4>
        <a:srgbClr val="FFFF64"/>
      </a:accent4>
      <a:accent5>
        <a:srgbClr val="FF64FF"/>
      </a:accent5>
      <a:accent6>
        <a:srgbClr val="64FFFF"/>
      </a:accent6>
      <a:hlink>
        <a:srgbClr val="0000FF"/>
      </a:hlink>
      <a:folHlink>
        <a:srgbClr val="800080"/>
      </a:folHlink>
    </a:clrScheme>
    <a:fontScheme name="ユーザー定義 10">
      <a:majorFont>
        <a:latin typeface="Alte Haas Grotesk bold"/>
        <a:ea typeface="メイリオ ボールド"/>
        <a:cs typeface=""/>
      </a:majorFont>
      <a:minorFont>
        <a:latin typeface="Alte Haas Grotesk"/>
        <a:ea typeface="メイリオ"/>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bg1"/>
        </a:solidFill>
        <a:ln w="19050">
          <a:solidFill>
            <a:schemeClr val="tx1">
              <a:lumMod val="50000"/>
              <a:lumOff val="50000"/>
            </a:schemeClr>
          </a:solidFill>
          <a:prstDash val="sysDot"/>
        </a:ln>
        <a:effectLst/>
      </a:spPr>
      <a:bodyPr rtlCol="0" anchor="ctr"/>
      <a:lstStyle>
        <a:defPPr algn="ctr">
          <a:defRPr kumimoji="1"/>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 xmlns:thm15="http://schemas.microsoft.com/office/thememl/2012/main" name="プレゼンテーション1" id="{0CF75CD9-38A4-491C-A93A-A48353977D29}" vid="{364ADF76-119E-4D49-B78E-F31A57CB3488}"/>
    </a:ext>
  </a:extLst>
</a:theme>
</file>

<file path=ppt/theme/theme2.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テーマ">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template_@cosme_green</Template>
  <TotalTime>13169</TotalTime>
  <Words>16943</Words>
  <Application>Microsoft Office PowerPoint</Application>
  <PresentationFormat>A4 210 x 297 mm</PresentationFormat>
  <Paragraphs>3393</Paragraphs>
  <Slides>73</Slides>
  <Notes>61</Notes>
  <HiddenSlides>0</HiddenSlides>
  <MMClips>0</MMClips>
  <ScaleCrop>false</ScaleCrop>
  <HeadingPairs>
    <vt:vector size="4" baseType="variant">
      <vt:variant>
        <vt:lpstr>テーマ</vt:lpstr>
      </vt:variant>
      <vt:variant>
        <vt:i4>1</vt:i4>
      </vt:variant>
      <vt:variant>
        <vt:lpstr>スライド タイトル</vt:lpstr>
      </vt:variant>
      <vt:variant>
        <vt:i4>73</vt:i4>
      </vt:variant>
    </vt:vector>
  </HeadingPairs>
  <TitlesOfParts>
    <vt:vector size="74" baseType="lpstr">
      <vt:lpstr>template_@cosme_green</vt:lpstr>
      <vt:lpstr>PowerPoint プレゼンテーション</vt:lpstr>
      <vt:lpstr>INDEX</vt:lpstr>
      <vt:lpstr>＠ｃｏｓｍｅ とは？</vt:lpstr>
      <vt:lpstr>＠ｃｏｓｍｅメンバーについて</vt:lpstr>
      <vt:lpstr>＠ｃｏｓｍｅディスプレイ・メール広告の特徴</vt:lpstr>
      <vt:lpstr>Display Ad</vt:lpstr>
      <vt:lpstr>ディスプレイ広告枠一覧</vt:lpstr>
      <vt:lpstr>［SP］VideoAdビッグ</vt:lpstr>
      <vt:lpstr>［SP］VideoAdレギュラー</vt:lpstr>
      <vt:lpstr>［PC＋ＳＰ］＠ｃｏｓｍｅトップジャック広告</vt:lpstr>
      <vt:lpstr>［ＳＰ］＠ｃｏｓｍｅトップエキスパンド広告</vt:lpstr>
      <vt:lpstr>［PC］＠ｃｏｓｍｅトップゲート広告</vt:lpstr>
      <vt:lpstr>［PC］＠ｃｏｓｍｅトップビルボード動画広告</vt:lpstr>
      <vt:lpstr>［PC］トップラージレクタングルダブル</vt:lpstr>
      <vt:lpstr>［SP＋PC］カテゴリーバナー</vt:lpstr>
      <vt:lpstr>［SP＋PC］カテゴリーバナー 【オプション】SP VideoAdレギュラー</vt:lpstr>
      <vt:lpstr>［SP＋PC］カテゴリーバナー 【オプション】 PCサイドバナー</vt:lpstr>
      <vt:lpstr>［SP］トップインフィードレギュラー</vt:lpstr>
      <vt:lpstr>［SP］トップインフィードビッグ</vt:lpstr>
      <vt:lpstr>［SP］中面インフィードレギュラー</vt:lpstr>
      <vt:lpstr>［SP］中面ヘッダパネル／ダブル</vt:lpstr>
      <vt:lpstr>［SP］中面レクタングル／スーパー</vt:lpstr>
      <vt:lpstr>［PC］中面ラージレクタングル</vt:lpstr>
      <vt:lpstr>［PC］中面レクタングルボックス</vt:lpstr>
      <vt:lpstr>価格サマリ①</vt:lpstr>
      <vt:lpstr>価格サマリ②</vt:lpstr>
      <vt:lpstr>価格サマリ：カテゴリーバナー①</vt:lpstr>
      <vt:lpstr>価格サマリ：カテゴリーバナー②</vt:lpstr>
      <vt:lpstr>LINE</vt:lpstr>
      <vt:lpstr>［SP］『 ＠ｃｏｓｍｅ公式』LINEコラボアカウント メッセージ配信 純広</vt:lpstr>
      <vt:lpstr>『 ＠ｃｏｓｍｅ公式』LINEコラボアカウントメッセージ配信  クリエイティブ規定</vt:lpstr>
      <vt:lpstr>［SP］『 ＠ｃｏｓｍｅ公式』LINEコラボアカウント メッセージ配信（クーポン配布）</vt:lpstr>
      <vt:lpstr>『 ＠ｃｏｓｍｅ公式』LINEコラボアカウントメッセージ配信  クーポン クリエイティブ規定</vt:lpstr>
      <vt:lpstr>［SP］『 ＠ｃｏｓｍｅ公式』LINEコラボアカウント タイムライン配信</vt:lpstr>
      <vt:lpstr>Audience Ad</vt:lpstr>
      <vt:lpstr>［SP＋PC］オーディエンス広告とは</vt:lpstr>
      <vt:lpstr>オーディエンス広告　データ運用例</vt:lpstr>
      <vt:lpstr>［SP］ネットワークオーディエンス広告 by＠ｃｏｓｍｅ＜CPC＞</vt:lpstr>
      <vt:lpstr>［SP］ネットワークオーディエンス広告 by＠ｃｏｓｍｅ＜CPM＞</vt:lpstr>
      <vt:lpstr>［PC］ネットワークオーディエンス広告 by＠ｃｏｓｍｅ＜CPC＞</vt:lpstr>
      <vt:lpstr>［PC］ネットワークオーディエンス広告 by＠ｃｏｓｍｅ＜CPM＞</vt:lpstr>
      <vt:lpstr>［SP＋PC］ネットワークオーディエンス広告 by＠ｃｏｓｍｅ＜動画＞</vt:lpstr>
      <vt:lpstr>Mail Ad</vt:lpstr>
      <vt:lpstr>メール広告メニュー構成</vt:lpstr>
      <vt:lpstr>活用例「ターゲットメール」</vt:lpstr>
      <vt:lpstr>全員配信メール</vt:lpstr>
      <vt:lpstr>ターゲットメール（HTML）</vt:lpstr>
      <vt:lpstr>＠ｃｏｓｍｅ通信　ショーケース</vt:lpstr>
      <vt:lpstr>ターゲットメール（TEXT）</vt:lpstr>
      <vt:lpstr>ターゲットメール（抽出条件）</vt:lpstr>
      <vt:lpstr>Display Ad</vt:lpstr>
      <vt:lpstr>広告レギュレーション （除： ＠ｃｏｓｍｅトップビルボード動画広告・VideoAd）</vt:lpstr>
      <vt:lpstr>広告レギュレーション（＠ｃｏｓｍｅトップビルボード動画広告）</vt:lpstr>
      <vt:lpstr>広告レギュレーション（VideoAd）</vt:lpstr>
      <vt:lpstr>配信までの流れ（VideoAd）</vt:lpstr>
      <vt:lpstr>仕様詳細（VideoAdビッグ）</vt:lpstr>
      <vt:lpstr>仕様詳細（VideoAdレギュラー）</vt:lpstr>
      <vt:lpstr>Audience Ad</vt:lpstr>
      <vt:lpstr>広告レギュレーション</vt:lpstr>
      <vt:lpstr>掲載までの流れ</vt:lpstr>
      <vt:lpstr>効果計測タグについて（CPM・CPC）</vt:lpstr>
      <vt:lpstr>Mail Ad</vt:lpstr>
      <vt:lpstr>メール広告レギュレーション</vt:lpstr>
      <vt:lpstr>規約・掲載可否・お申込みについて</vt:lpstr>
      <vt:lpstr>各種サービス利用規約</vt:lpstr>
      <vt:lpstr>各種サービス利用規約</vt:lpstr>
      <vt:lpstr>掲載可否確認・お申込みについて</vt:lpstr>
      <vt:lpstr>お申し込みメールフォーマット（VideoAd）</vt:lpstr>
      <vt:lpstr>お申し込みにあたってのご注意事項（VideoAd）</vt:lpstr>
      <vt:lpstr>お申し込みメールフォーマット （ネットワークオーディエンス広告by＠ｃｏｓｍｅCPM・CPC）</vt:lpstr>
      <vt:lpstr>お申し込みメールフォーマット （ネットワークオーディエンス広告by＠ｃｏｓｍｅ＜動画＞）</vt:lpstr>
      <vt:lpstr>＠ｃｏｓｍｅ宣言について</vt:lpstr>
      <vt:lpstr>お問い合わせ先</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Hikari Kabasawa</dc:creator>
  <cp:lastModifiedBy>Microsoft</cp:lastModifiedBy>
  <cp:revision>1342</cp:revision>
  <cp:lastPrinted>2017-03-08T11:33:33Z</cp:lastPrinted>
  <dcterms:created xsi:type="dcterms:W3CDTF">2015-06-29T10:14:33Z</dcterms:created>
  <dcterms:modified xsi:type="dcterms:W3CDTF">2017-11-15T10:24:55Z</dcterms:modified>
</cp:coreProperties>
</file>