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1"/>
  </p:sldMasterIdLst>
  <p:notesMasterIdLst>
    <p:notesMasterId r:id="rId49"/>
  </p:notesMasterIdLst>
  <p:handoutMasterIdLst>
    <p:handoutMasterId r:id="rId50"/>
  </p:handoutMasterIdLst>
  <p:sldIdLst>
    <p:sldId id="256" r:id="rId2"/>
    <p:sldId id="421" r:id="rId3"/>
    <p:sldId id="423" r:id="rId4"/>
    <p:sldId id="323" r:id="rId5"/>
    <p:sldId id="298" r:id="rId6"/>
    <p:sldId id="378" r:id="rId7"/>
    <p:sldId id="385" r:id="rId8"/>
    <p:sldId id="427" r:id="rId9"/>
    <p:sldId id="332" r:id="rId10"/>
    <p:sldId id="341" r:id="rId11"/>
    <p:sldId id="334" r:id="rId12"/>
    <p:sldId id="386" r:id="rId13"/>
    <p:sldId id="397" r:id="rId14"/>
    <p:sldId id="398" r:id="rId15"/>
    <p:sldId id="399" r:id="rId16"/>
    <p:sldId id="400" r:id="rId17"/>
    <p:sldId id="401" r:id="rId18"/>
    <p:sldId id="352" r:id="rId19"/>
    <p:sldId id="291" r:id="rId20"/>
    <p:sldId id="402" r:id="rId21"/>
    <p:sldId id="413" r:id="rId22"/>
    <p:sldId id="404" r:id="rId23"/>
    <p:sldId id="416" r:id="rId24"/>
    <p:sldId id="417" r:id="rId25"/>
    <p:sldId id="362" r:id="rId26"/>
    <p:sldId id="424" r:id="rId27"/>
    <p:sldId id="364" r:id="rId28"/>
    <p:sldId id="425" r:id="rId29"/>
    <p:sldId id="363" r:id="rId30"/>
    <p:sldId id="406" r:id="rId31"/>
    <p:sldId id="428" r:id="rId32"/>
    <p:sldId id="407" r:id="rId33"/>
    <p:sldId id="366" r:id="rId34"/>
    <p:sldId id="367" r:id="rId35"/>
    <p:sldId id="368" r:id="rId36"/>
    <p:sldId id="408" r:id="rId37"/>
    <p:sldId id="369" r:id="rId38"/>
    <p:sldId id="370" r:id="rId39"/>
    <p:sldId id="371" r:id="rId40"/>
    <p:sldId id="372" r:id="rId41"/>
    <p:sldId id="418" r:id="rId42"/>
    <p:sldId id="373" r:id="rId43"/>
    <p:sldId id="420" r:id="rId44"/>
    <p:sldId id="374" r:id="rId45"/>
    <p:sldId id="375" r:id="rId46"/>
    <p:sldId id="376" r:id="rId47"/>
    <p:sldId id="377" r:id="rId48"/>
  </p:sldIdLst>
  <p:sldSz cx="9906000" cy="6858000" type="A4"/>
  <p:notesSz cx="6735763" cy="9866313"/>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3120">
          <p15:clr>
            <a:srgbClr val="A4A3A4"/>
          </p15:clr>
        </p15:guide>
        <p15:guide id="3" orient="horz" pos="3041">
          <p15:clr>
            <a:srgbClr val="A4A3A4"/>
          </p15:clr>
        </p15:guide>
        <p15:guide id="4" orient="horz" pos="1129">
          <p15:clr>
            <a:srgbClr val="A4A3A4"/>
          </p15:clr>
        </p15:guide>
        <p15:guide id="5" orient="horz" pos="4000">
          <p15:clr>
            <a:srgbClr val="A4A3A4"/>
          </p15:clr>
        </p15:guide>
        <p15:guide id="6" pos="993">
          <p15:clr>
            <a:srgbClr val="A4A3A4"/>
          </p15:clr>
        </p15:guide>
        <p15:guide id="7" pos="1616">
          <p15:clr>
            <a:srgbClr val="A4A3A4"/>
          </p15:clr>
        </p15:guide>
        <p15:guide id="8" pos="4211">
          <p15:clr>
            <a:srgbClr val="A4A3A4"/>
          </p15:clr>
        </p15:guide>
        <p15:guide id="9" pos="311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8BC"/>
    <a:srgbClr val="FF5574"/>
    <a:srgbClr val="4EB691"/>
    <a:srgbClr val="D4ECDE"/>
    <a:srgbClr val="98B7F6"/>
    <a:srgbClr val="FF0000"/>
    <a:srgbClr val="74BBAB"/>
    <a:srgbClr val="92D050"/>
    <a:srgbClr val="376092"/>
    <a:srgbClr val="ECF7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2D5ABB26-0587-4C30-8999-92F81FD0307C}" styleName="スタイル/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淡色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淡色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CAF9ED-07DC-4A11-8D7F-57B35C25682E}" styleName="中間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中間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中間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間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濃色 2 - アクセント 1/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テーマ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テーマ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テーマ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テーマ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テーマ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7CE84F3-28C3-443E-9E96-99CF82512B78}" styleName="濃色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濃色 2 - アクセント 3/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8034E78-7F5D-4C2E-B375-FC64B27BC917}" styleName="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濃色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淡色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スタイルなし/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テーマ 2 - アクセント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淡色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淡色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8799B23B-EC83-4686-B30A-512413B5E67A}" styleName="淡色スタイル 3 - アクセント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638" autoAdjust="0"/>
    <p:restoredTop sz="99099" autoAdjust="0"/>
  </p:normalViewPr>
  <p:slideViewPr>
    <p:cSldViewPr snapToObjects="1">
      <p:cViewPr>
        <p:scale>
          <a:sx n="100" d="100"/>
          <a:sy n="100" d="100"/>
        </p:scale>
        <p:origin x="-684" y="882"/>
      </p:cViewPr>
      <p:guideLst>
        <p:guide orient="horz" pos="2160"/>
        <p:guide orient="horz" pos="3041"/>
        <p:guide orient="horz" pos="1129"/>
        <p:guide orient="horz" pos="4000"/>
        <p:guide pos="3120"/>
        <p:guide pos="993"/>
        <p:guide pos="1616"/>
        <p:guide pos="4211"/>
        <p:guide pos="3119"/>
      </p:guideLst>
    </p:cSldViewPr>
  </p:slideViewPr>
  <p:outlineViewPr>
    <p:cViewPr>
      <p:scale>
        <a:sx n="20" d="100"/>
        <a:sy n="20" d="100"/>
      </p:scale>
      <p:origin x="0" y="0"/>
    </p:cViewPr>
  </p:outlineViewPr>
  <p:notesTextViewPr>
    <p:cViewPr>
      <p:scale>
        <a:sx n="300" d="100"/>
        <a:sy n="300" d="100"/>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225988700564999"/>
          <c:y val="0.25089605734767001"/>
          <c:w val="0.39830508474576298"/>
          <c:h val="0.50537634408602095"/>
        </c:manualLayout>
      </c:layout>
      <c:pieChart>
        <c:varyColors val="1"/>
        <c:ser>
          <c:idx val="0"/>
          <c:order val="0"/>
          <c:spPr>
            <a:solidFill>
              <a:srgbClr val="9999FF"/>
            </a:solidFill>
            <a:ln w="12659">
              <a:solidFill>
                <a:srgbClr val="000000"/>
              </a:solidFill>
              <a:prstDash val="solid"/>
            </a:ln>
          </c:spPr>
          <c:dPt>
            <c:idx val="0"/>
            <c:bubble3D val="0"/>
            <c:extLst xmlns:c16r2="http://schemas.microsoft.com/office/drawing/2015/06/chart">
              <c:ext xmlns:c16="http://schemas.microsoft.com/office/drawing/2014/chart" uri="{C3380CC4-5D6E-409C-BE32-E72D297353CC}">
                <c16:uniqueId val="{00000000-78BE-4503-87F0-74414E5D6A47}"/>
              </c:ext>
            </c:extLst>
          </c:dPt>
          <c:dPt>
            <c:idx val="1"/>
            <c:bubble3D val="0"/>
            <c:spPr>
              <a:solidFill>
                <a:srgbClr val="993366"/>
              </a:solidFill>
              <a:ln w="12659">
                <a:solidFill>
                  <a:srgbClr val="000000"/>
                </a:solidFill>
                <a:prstDash val="solid"/>
              </a:ln>
            </c:spPr>
            <c:extLst xmlns:c16r2="http://schemas.microsoft.com/office/drawing/2015/06/chart">
              <c:ext xmlns:c16="http://schemas.microsoft.com/office/drawing/2014/chart" uri="{C3380CC4-5D6E-409C-BE32-E72D297353CC}">
                <c16:uniqueId val="{00000002-78BE-4503-87F0-74414E5D6A47}"/>
              </c:ext>
            </c:extLst>
          </c:dPt>
          <c:dPt>
            <c:idx val="2"/>
            <c:bubble3D val="0"/>
            <c:spPr>
              <a:solidFill>
                <a:srgbClr val="FFFFCC"/>
              </a:solidFill>
              <a:ln w="12659">
                <a:solidFill>
                  <a:srgbClr val="000000"/>
                </a:solidFill>
                <a:prstDash val="solid"/>
              </a:ln>
            </c:spPr>
            <c:extLst xmlns:c16r2="http://schemas.microsoft.com/office/drawing/2015/06/chart">
              <c:ext xmlns:c16="http://schemas.microsoft.com/office/drawing/2014/chart" uri="{C3380CC4-5D6E-409C-BE32-E72D297353CC}">
                <c16:uniqueId val="{00000004-78BE-4503-87F0-74414E5D6A47}"/>
              </c:ext>
            </c:extLst>
          </c:dPt>
          <c:dPt>
            <c:idx val="3"/>
            <c:bubble3D val="0"/>
            <c:spPr>
              <a:solidFill>
                <a:srgbClr val="CCFFFF"/>
              </a:solidFill>
              <a:ln w="12659">
                <a:solidFill>
                  <a:srgbClr val="000000"/>
                </a:solidFill>
                <a:prstDash val="solid"/>
              </a:ln>
            </c:spPr>
            <c:extLst xmlns:c16r2="http://schemas.microsoft.com/office/drawing/2015/06/chart">
              <c:ext xmlns:c16="http://schemas.microsoft.com/office/drawing/2014/chart" uri="{C3380CC4-5D6E-409C-BE32-E72D297353CC}">
                <c16:uniqueId val="{00000006-78BE-4503-87F0-74414E5D6A47}"/>
              </c:ext>
            </c:extLst>
          </c:dPt>
          <c:dPt>
            <c:idx val="4"/>
            <c:bubble3D val="0"/>
            <c:spPr>
              <a:solidFill>
                <a:srgbClr val="660066"/>
              </a:solidFill>
              <a:ln w="12659">
                <a:solidFill>
                  <a:srgbClr val="000000"/>
                </a:solidFill>
                <a:prstDash val="solid"/>
              </a:ln>
            </c:spPr>
            <c:extLst xmlns:c16r2="http://schemas.microsoft.com/office/drawing/2015/06/chart">
              <c:ext xmlns:c16="http://schemas.microsoft.com/office/drawing/2014/chart" uri="{C3380CC4-5D6E-409C-BE32-E72D297353CC}">
                <c16:uniqueId val="{00000008-78BE-4503-87F0-74414E5D6A47}"/>
              </c:ext>
            </c:extLst>
          </c:dPt>
          <c:dPt>
            <c:idx val="5"/>
            <c:bubble3D val="0"/>
            <c:spPr>
              <a:solidFill>
                <a:srgbClr val="FF8080"/>
              </a:solidFill>
              <a:ln w="12659">
                <a:solidFill>
                  <a:srgbClr val="000000"/>
                </a:solidFill>
                <a:prstDash val="solid"/>
              </a:ln>
            </c:spPr>
            <c:extLst xmlns:c16r2="http://schemas.microsoft.com/office/drawing/2015/06/chart">
              <c:ext xmlns:c16="http://schemas.microsoft.com/office/drawing/2014/chart" uri="{C3380CC4-5D6E-409C-BE32-E72D297353CC}">
                <c16:uniqueId val="{0000000A-78BE-4503-87F0-74414E5D6A47}"/>
              </c:ext>
            </c:extLst>
          </c:dPt>
          <c:dLbls>
            <c:dLbl>
              <c:idx val="0"/>
              <c:layout>
                <c:manualLayout>
                  <c:x val="-1.8217406045818198E-2"/>
                  <c:y val="-2.64734149697777E-2"/>
                </c:manualLayout>
              </c:layout>
              <c:tx>
                <c:rich>
                  <a:bodyPr/>
                  <a:lstStyle/>
                  <a:p>
                    <a:r>
                      <a:rPr lang="en-US" altLang="ja-JP" dirty="0"/>
                      <a:t>20</a:t>
                    </a:r>
                    <a:r>
                      <a:rPr lang="ja-JP" altLang="en-US" dirty="0"/>
                      <a:t>歳未満</a:t>
                    </a:r>
                    <a:r>
                      <a:rPr lang="en-US" altLang="ja-JP" dirty="0"/>
                      <a:t>, 3%</a:t>
                    </a:r>
                    <a:endParaRPr lang="ja-JP" altLang="en-US" dirty="0"/>
                  </a:p>
                </c:rich>
              </c:tx>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8BE-4503-87F0-74414E5D6A47}"/>
                </c:ext>
              </c:extLst>
            </c:dLbl>
            <c:dLbl>
              <c:idx val="1"/>
              <c:layout>
                <c:manualLayout>
                  <c:x val="5.1319422749770902E-2"/>
                  <c:y val="1.1169765300840601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en-US" altLang="ja-JP" sz="797" b="0" i="0" u="none" strike="noStrike" baseline="0" dirty="0">
                        <a:solidFill>
                          <a:srgbClr val="000000"/>
                        </a:solidFill>
                        <a:latin typeface="Meiryo UI"/>
                        <a:ea typeface="Meiryo UI"/>
                        <a:cs typeface="Meiryo UI"/>
                      </a:rPr>
                      <a:t>20</a:t>
                    </a:r>
                    <a:r>
                      <a:rPr lang="ja-JP" altLang="en-US" sz="797" b="0" i="0" u="none" strike="noStrike" baseline="0" dirty="0">
                        <a:solidFill>
                          <a:srgbClr val="000000"/>
                        </a:solidFill>
                        <a:latin typeface="Meiryo UI"/>
                        <a:ea typeface="Meiryo UI"/>
                        <a:cs typeface="Meiryo UI"/>
                      </a:rPr>
                      <a:t>代前半</a:t>
                    </a:r>
                    <a:r>
                      <a:rPr lang="en-US" altLang="ja-JP" sz="797" b="0" i="0" u="none" strike="noStrike" baseline="0" dirty="0">
                        <a:solidFill>
                          <a:srgbClr val="000000"/>
                        </a:solidFill>
                        <a:latin typeface="Meiryo UI"/>
                        <a:ea typeface="Meiryo UI"/>
                        <a:cs typeface="Meiryo UI"/>
                      </a:rPr>
                      <a:t>, 12%</a:t>
                    </a:r>
                    <a:endParaRPr lang="ja-JP" altLang="en-US" sz="797" b="0" i="0" u="none" strike="noStrike" baseline="0" dirty="0">
                      <a:solidFill>
                        <a:srgbClr val="000000"/>
                      </a:solidFill>
                      <a:latin typeface="Meiryo UI"/>
                      <a:ea typeface="Meiryo UI"/>
                      <a:cs typeface="Meiryo UI"/>
                    </a:endParaRPr>
                  </a:p>
                </c:rich>
              </c:tx>
              <c:spPr>
                <a:noFill/>
                <a:ln w="25318">
                  <a:noFill/>
                </a:ln>
              </c:spPr>
              <c:dLblPos val="bestFit"/>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8BE-4503-87F0-74414E5D6A47}"/>
                </c:ext>
              </c:extLst>
            </c:dLbl>
            <c:dLbl>
              <c:idx val="2"/>
              <c:layout>
                <c:manualLayout>
                  <c:x val="3.6341831394014597E-2"/>
                  <c:y val="1.0648769273294801E-2"/>
                </c:manualLayout>
              </c:layout>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8BE-4503-87F0-74414E5D6A47}"/>
                </c:ext>
              </c:extLst>
            </c:dLbl>
            <c:dLbl>
              <c:idx val="3"/>
              <c:layout>
                <c:manualLayout>
                  <c:x val="5.2000935729313698E-2"/>
                  <c:y val="5.2598500460319303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en-US" altLang="ja-JP" sz="797" b="0" i="0" u="none" strike="noStrike" baseline="0" dirty="0">
                        <a:solidFill>
                          <a:srgbClr val="000000"/>
                        </a:solidFill>
                        <a:latin typeface="Meiryo UI"/>
                        <a:ea typeface="Meiryo UI"/>
                        <a:cs typeface="Meiryo UI"/>
                      </a:rPr>
                      <a:t>30</a:t>
                    </a:r>
                    <a:r>
                      <a:rPr lang="ja-JP" altLang="en-US" sz="797" b="0" i="0" u="none" strike="noStrike" baseline="0" dirty="0">
                        <a:solidFill>
                          <a:srgbClr val="000000"/>
                        </a:solidFill>
                        <a:latin typeface="Meiryo UI"/>
                        <a:ea typeface="Meiryo UI"/>
                        <a:cs typeface="Meiryo UI"/>
                      </a:rPr>
                      <a:t>代前半</a:t>
                    </a:r>
                    <a:r>
                      <a:rPr lang="en-US" altLang="ja-JP" sz="797" b="0" i="0" u="none" strike="noStrike" baseline="0" dirty="0">
                        <a:solidFill>
                          <a:srgbClr val="000000"/>
                        </a:solidFill>
                        <a:latin typeface="Meiryo UI"/>
                        <a:ea typeface="Meiryo UI"/>
                        <a:cs typeface="Meiryo UI"/>
                      </a:rPr>
                      <a:t>, 20%</a:t>
                    </a:r>
                    <a:endParaRPr lang="ja-JP" altLang="en-US" sz="797" b="0" i="0" u="none" strike="noStrike" baseline="0" dirty="0">
                      <a:solidFill>
                        <a:srgbClr val="000000"/>
                      </a:solidFill>
                      <a:latin typeface="Meiryo UI"/>
                      <a:ea typeface="Meiryo UI"/>
                      <a:cs typeface="Meiryo UI"/>
                    </a:endParaRPr>
                  </a:p>
                </c:rich>
              </c:tx>
              <c:spPr>
                <a:noFill/>
                <a:ln w="25318">
                  <a:noFill/>
                </a:ln>
              </c:spPr>
              <c:dLblPos val="bestFit"/>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78BE-4503-87F0-74414E5D6A47}"/>
                </c:ext>
              </c:extLst>
            </c:dLbl>
            <c:dLbl>
              <c:idx val="4"/>
              <c:layout>
                <c:manualLayout>
                  <c:x val="-1.15623274193859E-2"/>
                  <c:y val="4.9892017861436801E-2"/>
                </c:manualLayout>
              </c:layout>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78BE-4503-87F0-74414E5D6A47}"/>
                </c:ext>
              </c:extLst>
            </c:dLbl>
            <c:dLbl>
              <c:idx val="5"/>
              <c:layout>
                <c:manualLayout>
                  <c:x val="-2.6857504119726001E-2"/>
                  <c:y val="4.5153613300343197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en-US" altLang="ja-JP" sz="797" b="0" i="0" u="none" strike="noStrike" baseline="0" dirty="0">
                        <a:solidFill>
                          <a:srgbClr val="000000"/>
                        </a:solidFill>
                        <a:latin typeface="Meiryo UI"/>
                        <a:ea typeface="Meiryo UI"/>
                        <a:cs typeface="Meiryo UI"/>
                      </a:rPr>
                      <a:t>40</a:t>
                    </a:r>
                    <a:r>
                      <a:rPr lang="ja-JP" altLang="en-US" sz="797" b="0" i="0" u="none" strike="noStrike" baseline="0" dirty="0">
                        <a:solidFill>
                          <a:srgbClr val="000000"/>
                        </a:solidFill>
                        <a:latin typeface="Meiryo UI"/>
                        <a:ea typeface="Meiryo UI"/>
                        <a:cs typeface="Meiryo UI"/>
                      </a:rPr>
                      <a:t>代以上</a:t>
                    </a:r>
                    <a:r>
                      <a:rPr lang="en-US" altLang="ja-JP" sz="797" b="0" i="0" u="none" strike="noStrike" baseline="0" dirty="0">
                        <a:solidFill>
                          <a:srgbClr val="000000"/>
                        </a:solidFill>
                        <a:latin typeface="Meiryo UI"/>
                        <a:ea typeface="Meiryo UI"/>
                        <a:cs typeface="Meiryo UI"/>
                      </a:rPr>
                      <a:t>, 28%</a:t>
                    </a:r>
                    <a:endParaRPr lang="ja-JP" altLang="en-US" sz="797" b="0" i="0" u="none" strike="noStrike" baseline="0" dirty="0">
                      <a:solidFill>
                        <a:srgbClr val="000000"/>
                      </a:solidFill>
                      <a:latin typeface="Meiryo UI"/>
                      <a:ea typeface="Meiryo UI"/>
                      <a:cs typeface="Meiryo UI"/>
                    </a:endParaRPr>
                  </a:p>
                </c:rich>
              </c:tx>
              <c:spPr>
                <a:noFill/>
                <a:ln w="25318">
                  <a:noFill/>
                </a:ln>
              </c:spPr>
              <c:dLblPos val="bestFit"/>
              <c:showLegendKey val="0"/>
              <c:showVal val="0"/>
              <c:showCatName val="0"/>
              <c:showSerName val="0"/>
              <c:showPercent val="1"/>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78BE-4503-87F0-74414E5D6A47}"/>
                </c:ext>
              </c:extLst>
            </c:dLbl>
            <c:spPr>
              <a:noFill/>
              <a:ln w="25318">
                <a:noFill/>
              </a:ln>
            </c:spPr>
            <c:txPr>
              <a:bodyPr/>
              <a:lstStyle/>
              <a:p>
                <a:pPr>
                  <a:defRPr sz="797" b="0" i="0" u="none" strike="noStrike" baseline="0">
                    <a:solidFill>
                      <a:srgbClr val="000000"/>
                    </a:solidFill>
                    <a:latin typeface="Meiryo UI"/>
                    <a:ea typeface="Meiryo UI"/>
                    <a:cs typeface="Meiryo UI"/>
                  </a:defRPr>
                </a:pPr>
                <a:endParaRPr lang="ja-JP"/>
              </a:p>
            </c:txPr>
            <c:showLegendKey val="0"/>
            <c:showVal val="1"/>
            <c:showCatName val="1"/>
            <c:showSerName val="0"/>
            <c:showPercent val="0"/>
            <c:showBubbleSize val="0"/>
            <c:showLeaderLines val="1"/>
            <c:extLst xmlns:c16r2="http://schemas.microsoft.com/office/drawing/2015/06/chart">
              <c:ext xmlns:c15="http://schemas.microsoft.com/office/drawing/2012/chart" uri="{CE6537A1-D6FC-4f65-9D91-7224C49458BB}"/>
            </c:extLst>
          </c:dLbls>
          <c:cat>
            <c:strRef>
              <c:f>Sheet1!$B$3:$B$8</c:f>
              <c:strCache>
                <c:ptCount val="6"/>
                <c:pt idx="0">
                  <c:v>20歳未満</c:v>
                </c:pt>
                <c:pt idx="1">
                  <c:v>20代前半</c:v>
                </c:pt>
                <c:pt idx="2">
                  <c:v>20代後半</c:v>
                </c:pt>
                <c:pt idx="3">
                  <c:v>30代前半</c:v>
                </c:pt>
                <c:pt idx="4">
                  <c:v>30代後半</c:v>
                </c:pt>
                <c:pt idx="5">
                  <c:v>40代以上</c:v>
                </c:pt>
              </c:strCache>
            </c:strRef>
          </c:cat>
          <c:val>
            <c:numRef>
              <c:f>Sheet1!$C$3:$C$8</c:f>
              <c:numCache>
                <c:formatCode>0%</c:formatCode>
                <c:ptCount val="6"/>
                <c:pt idx="0">
                  <c:v>0.03</c:v>
                </c:pt>
                <c:pt idx="1">
                  <c:v>0.13</c:v>
                </c:pt>
                <c:pt idx="2">
                  <c:v>0.21</c:v>
                </c:pt>
                <c:pt idx="3">
                  <c:v>0.2</c:v>
                </c:pt>
                <c:pt idx="4">
                  <c:v>0.16</c:v>
                </c:pt>
                <c:pt idx="5">
                  <c:v>0.25</c:v>
                </c:pt>
              </c:numCache>
            </c:numRef>
          </c:val>
          <c:extLst xmlns:c16r2="http://schemas.microsoft.com/office/drawing/2015/06/chart">
            <c:ext xmlns:c16="http://schemas.microsoft.com/office/drawing/2014/chart" uri="{C3380CC4-5D6E-409C-BE32-E72D297353CC}">
              <c16:uniqueId val="{0000000B-78BE-4503-87F0-74414E5D6A47}"/>
            </c:ext>
          </c:extLst>
        </c:ser>
        <c:dLbls>
          <c:showLegendKey val="0"/>
          <c:showVal val="0"/>
          <c:showCatName val="0"/>
          <c:showSerName val="0"/>
          <c:showPercent val="0"/>
          <c:showBubbleSize val="0"/>
          <c:showLeaderLines val="1"/>
        </c:dLbls>
        <c:firstSliceAng val="0"/>
      </c:pieChart>
      <c:spPr>
        <a:noFill/>
        <a:ln w="25318">
          <a:noFill/>
        </a:ln>
      </c:spPr>
    </c:plotArea>
    <c:plotVisOnly val="1"/>
    <c:dispBlanksAs val="zero"/>
    <c:showDLblsOverMax val="0"/>
  </c:chart>
  <c:spPr>
    <a:noFill/>
    <a:ln>
      <a:noFill/>
    </a:ln>
  </c:spPr>
  <c:txPr>
    <a:bodyPr/>
    <a:lstStyle/>
    <a:p>
      <a:pPr>
        <a:defRPr sz="797"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5084745762712"/>
          <c:y val="0.25089605734767001"/>
          <c:w val="0.39548022598870097"/>
          <c:h val="0.50179211469534102"/>
        </c:manualLayout>
      </c:layout>
      <c:pieChart>
        <c:varyColors val="1"/>
        <c:ser>
          <c:idx val="0"/>
          <c:order val="0"/>
          <c:spPr>
            <a:solidFill>
              <a:srgbClr val="9999FF"/>
            </a:solidFill>
            <a:ln w="12656">
              <a:solidFill>
                <a:srgbClr val="000000"/>
              </a:solidFill>
              <a:prstDash val="solid"/>
            </a:ln>
          </c:spPr>
          <c:explosion val="6"/>
          <c:dPt>
            <c:idx val="0"/>
            <c:bubble3D val="0"/>
            <c:explosion val="0"/>
            <c:extLst xmlns:c16r2="http://schemas.microsoft.com/office/drawing/2015/06/chart">
              <c:ext xmlns:c16="http://schemas.microsoft.com/office/drawing/2014/chart" uri="{C3380CC4-5D6E-409C-BE32-E72D297353CC}">
                <c16:uniqueId val="{00000000-3C1D-489F-9552-FBF011CB9830}"/>
              </c:ext>
            </c:extLst>
          </c:dPt>
          <c:dPt>
            <c:idx val="1"/>
            <c:bubble3D val="0"/>
            <c:explosion val="0"/>
            <c:spPr>
              <a:solidFill>
                <a:srgbClr val="993366"/>
              </a:solidFill>
              <a:ln w="12656">
                <a:solidFill>
                  <a:srgbClr val="000000"/>
                </a:solidFill>
                <a:prstDash val="solid"/>
              </a:ln>
            </c:spPr>
            <c:extLst xmlns:c16r2="http://schemas.microsoft.com/office/drawing/2015/06/chart">
              <c:ext xmlns:c16="http://schemas.microsoft.com/office/drawing/2014/chart" uri="{C3380CC4-5D6E-409C-BE32-E72D297353CC}">
                <c16:uniqueId val="{00000002-3C1D-489F-9552-FBF011CB9830}"/>
              </c:ext>
            </c:extLst>
          </c:dPt>
          <c:dPt>
            <c:idx val="2"/>
            <c:bubble3D val="0"/>
            <c:explosion val="0"/>
            <c:spPr>
              <a:solidFill>
                <a:srgbClr val="FFFFCC"/>
              </a:solidFill>
              <a:ln w="12656">
                <a:solidFill>
                  <a:srgbClr val="000000"/>
                </a:solidFill>
                <a:prstDash val="solid"/>
              </a:ln>
            </c:spPr>
            <c:extLst xmlns:c16r2="http://schemas.microsoft.com/office/drawing/2015/06/chart">
              <c:ext xmlns:c16="http://schemas.microsoft.com/office/drawing/2014/chart" uri="{C3380CC4-5D6E-409C-BE32-E72D297353CC}">
                <c16:uniqueId val="{00000004-3C1D-489F-9552-FBF011CB9830}"/>
              </c:ext>
            </c:extLst>
          </c:dPt>
          <c:dPt>
            <c:idx val="3"/>
            <c:bubble3D val="0"/>
            <c:explosion val="0"/>
            <c:spPr>
              <a:solidFill>
                <a:srgbClr val="CCFFFF"/>
              </a:solidFill>
              <a:ln w="12656">
                <a:solidFill>
                  <a:srgbClr val="000000"/>
                </a:solidFill>
                <a:prstDash val="solid"/>
              </a:ln>
            </c:spPr>
            <c:extLst xmlns:c16r2="http://schemas.microsoft.com/office/drawing/2015/06/chart">
              <c:ext xmlns:c16="http://schemas.microsoft.com/office/drawing/2014/chart" uri="{C3380CC4-5D6E-409C-BE32-E72D297353CC}">
                <c16:uniqueId val="{00000006-3C1D-489F-9552-FBF011CB9830}"/>
              </c:ext>
            </c:extLst>
          </c:dPt>
          <c:dPt>
            <c:idx val="4"/>
            <c:bubble3D val="0"/>
            <c:explosion val="0"/>
            <c:spPr>
              <a:solidFill>
                <a:srgbClr val="660066"/>
              </a:solidFill>
              <a:ln w="12656">
                <a:solidFill>
                  <a:srgbClr val="000000"/>
                </a:solidFill>
                <a:prstDash val="solid"/>
              </a:ln>
            </c:spPr>
            <c:extLst xmlns:c16r2="http://schemas.microsoft.com/office/drawing/2015/06/chart">
              <c:ext xmlns:c16="http://schemas.microsoft.com/office/drawing/2014/chart" uri="{C3380CC4-5D6E-409C-BE32-E72D297353CC}">
                <c16:uniqueId val="{00000008-3C1D-489F-9552-FBF011CB9830}"/>
              </c:ext>
            </c:extLst>
          </c:dPt>
          <c:dPt>
            <c:idx val="5"/>
            <c:bubble3D val="0"/>
            <c:explosion val="0"/>
            <c:spPr>
              <a:solidFill>
                <a:srgbClr val="FF8080"/>
              </a:solidFill>
              <a:ln w="12656">
                <a:solidFill>
                  <a:srgbClr val="000000"/>
                </a:solidFill>
                <a:prstDash val="solid"/>
              </a:ln>
            </c:spPr>
            <c:extLst xmlns:c16r2="http://schemas.microsoft.com/office/drawing/2015/06/chart">
              <c:ext xmlns:c16="http://schemas.microsoft.com/office/drawing/2014/chart" uri="{C3380CC4-5D6E-409C-BE32-E72D297353CC}">
                <c16:uniqueId val="{0000000A-3C1D-489F-9552-FBF011CB9830}"/>
              </c:ext>
            </c:extLst>
          </c:dPt>
          <c:dPt>
            <c:idx val="6"/>
            <c:bubble3D val="0"/>
            <c:explosion val="0"/>
            <c:spPr>
              <a:solidFill>
                <a:srgbClr val="0066CC"/>
              </a:solidFill>
              <a:ln w="12656">
                <a:solidFill>
                  <a:srgbClr val="000000"/>
                </a:solidFill>
                <a:prstDash val="solid"/>
              </a:ln>
            </c:spPr>
            <c:extLst xmlns:c16r2="http://schemas.microsoft.com/office/drawing/2015/06/chart">
              <c:ext xmlns:c16="http://schemas.microsoft.com/office/drawing/2014/chart" uri="{C3380CC4-5D6E-409C-BE32-E72D297353CC}">
                <c16:uniqueId val="{0000000C-3C1D-489F-9552-FBF011CB9830}"/>
              </c:ext>
            </c:extLst>
          </c:dPt>
          <c:dPt>
            <c:idx val="7"/>
            <c:bubble3D val="0"/>
            <c:explosion val="0"/>
            <c:spPr>
              <a:solidFill>
                <a:srgbClr val="CCCCFF"/>
              </a:solidFill>
              <a:ln w="12656">
                <a:solidFill>
                  <a:srgbClr val="000000"/>
                </a:solidFill>
                <a:prstDash val="solid"/>
              </a:ln>
            </c:spPr>
            <c:extLst xmlns:c16r2="http://schemas.microsoft.com/office/drawing/2015/06/chart">
              <c:ext xmlns:c16="http://schemas.microsoft.com/office/drawing/2014/chart" uri="{C3380CC4-5D6E-409C-BE32-E72D297353CC}">
                <c16:uniqueId val="{0000000E-3C1D-489F-9552-FBF011CB9830}"/>
              </c:ext>
            </c:extLst>
          </c:dPt>
          <c:dLbls>
            <c:dLbl>
              <c:idx val="0"/>
              <c:layout>
                <c:manualLayout>
                  <c:x val="7.8998355070779305E-2"/>
                  <c:y val="-5.6676202654345503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会社員</a:t>
                    </a:r>
                    <a:r>
                      <a:rPr lang="en-US" altLang="ja-JP" sz="797" b="0" i="0" u="none" strike="noStrike" baseline="0" dirty="0">
                        <a:solidFill>
                          <a:srgbClr val="000000"/>
                        </a:solidFill>
                        <a:latin typeface="Meiryo UI"/>
                        <a:ea typeface="Meiryo UI"/>
                        <a:cs typeface="Meiryo UI"/>
                      </a:rPr>
                      <a:t>, 37%</a:t>
                    </a:r>
                    <a:endParaRPr lang="ja-JP" altLang="en-US" sz="797" b="0" i="0" u="none" strike="noStrike" baseline="0" dirty="0">
                      <a:solidFill>
                        <a:srgbClr val="000000"/>
                      </a:solidFill>
                      <a:latin typeface="Meiryo UI"/>
                      <a:ea typeface="Meiryo UI"/>
                      <a:cs typeface="Meiryo UI"/>
                    </a:endParaRPr>
                  </a:p>
                </c:rich>
              </c:tx>
              <c:spPr>
                <a:noFill/>
                <a:ln w="25313">
                  <a:noFill/>
                </a:ln>
              </c:spPr>
              <c:dLblPos val="bestFit"/>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C1D-489F-9552-FBF011CB9830}"/>
                </c:ext>
              </c:extLst>
            </c:dLbl>
            <c:dLbl>
              <c:idx val="1"/>
              <c:layout>
                <c:manualLayout>
                  <c:x val="-4.4175603227081701E-2"/>
                  <c:y val="4.6124441268278901E-2"/>
                </c:manualLayout>
              </c:layout>
              <c:tx>
                <c:rich>
                  <a:bodyPr/>
                  <a:lstStyle/>
                  <a:p>
                    <a:r>
                      <a:rPr lang="ja-JP" altLang="en-US" dirty="0"/>
                      <a:t>専業主婦</a:t>
                    </a:r>
                    <a:r>
                      <a:rPr lang="en-US" altLang="ja-JP" dirty="0"/>
                      <a:t>, 12%</a:t>
                    </a:r>
                    <a:endParaRPr lang="ja-JP" altLang="en-US" dirty="0"/>
                  </a:p>
                </c:rich>
              </c:tx>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C1D-489F-9552-FBF011CB9830}"/>
                </c:ext>
              </c:extLst>
            </c:dLbl>
            <c:dLbl>
              <c:idx val="2"/>
              <c:layout>
                <c:manualLayout>
                  <c:x val="1.24555639619845E-2"/>
                  <c:y val="3.5661447717243402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パート・フリーター</a:t>
                    </a:r>
                    <a:r>
                      <a:rPr lang="en-US" altLang="ja-JP" sz="797" b="0" i="0" u="none" strike="noStrike" baseline="0" dirty="0">
                        <a:solidFill>
                          <a:srgbClr val="000000"/>
                        </a:solidFill>
                        <a:latin typeface="Meiryo UI"/>
                        <a:ea typeface="Meiryo UI"/>
                        <a:cs typeface="Meiryo UI"/>
                      </a:rPr>
                      <a:t>, 10%</a:t>
                    </a:r>
                  </a:p>
                </c:rich>
              </c:tx>
              <c:spPr>
                <a:noFill/>
                <a:ln w="25313">
                  <a:noFill/>
                </a:ln>
              </c:spPr>
              <c:dLblPos val="bestFit"/>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C1D-489F-9552-FBF011CB9830}"/>
                </c:ext>
              </c:extLst>
            </c:dLbl>
            <c:dLbl>
              <c:idx val="3"/>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大学院生・大学生</a:t>
                    </a:r>
                    <a:r>
                      <a:rPr lang="en-US" altLang="ja-JP" sz="797" b="0" i="0" u="none" strike="noStrike" baseline="0" dirty="0">
                        <a:solidFill>
                          <a:srgbClr val="000000"/>
                        </a:solidFill>
                        <a:latin typeface="Meiryo UI"/>
                        <a:ea typeface="Meiryo UI"/>
                        <a:cs typeface="Meiryo UI"/>
                      </a:rPr>
                      <a:t>, 9%</a:t>
                    </a:r>
                  </a:p>
                </c:rich>
              </c:tx>
              <c:spPr>
                <a:noFill/>
                <a:ln w="25313">
                  <a:noFill/>
                </a:ln>
              </c:spPr>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C1D-489F-9552-FBF011CB9830}"/>
                </c:ext>
              </c:extLst>
            </c:dLbl>
            <c:dLbl>
              <c:idx val="4"/>
              <c:layout>
                <c:manualLayout>
                  <c:x val="-4.5357896300698301E-2"/>
                  <c:y val="5.8202461219293698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短大生・専門学校生</a:t>
                    </a:r>
                    <a:r>
                      <a:rPr lang="en-US" altLang="ja-JP" sz="797" b="0" i="0" u="none" strike="noStrike" baseline="0" dirty="0">
                        <a:solidFill>
                          <a:srgbClr val="000000"/>
                        </a:solidFill>
                        <a:latin typeface="Meiryo UI"/>
                        <a:ea typeface="Meiryo UI"/>
                        <a:cs typeface="Meiryo UI"/>
                      </a:rPr>
                      <a:t>, 2%</a:t>
                    </a:r>
                  </a:p>
                </c:rich>
              </c:tx>
              <c:spPr>
                <a:noFill/>
                <a:ln w="25313">
                  <a:noFill/>
                </a:ln>
              </c:spPr>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C1D-489F-9552-FBF011CB9830}"/>
                </c:ext>
              </c:extLst>
            </c:dLbl>
            <c:dLbl>
              <c:idx val="5"/>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高校生・予備校生</a:t>
                    </a:r>
                    <a:r>
                      <a:rPr lang="en-US" altLang="ja-JP" sz="797" b="0" i="0" u="none" strike="noStrike" baseline="0" dirty="0">
                        <a:solidFill>
                          <a:srgbClr val="000000"/>
                        </a:solidFill>
                        <a:latin typeface="Meiryo UI"/>
                        <a:ea typeface="Meiryo UI"/>
                        <a:cs typeface="Meiryo UI"/>
                      </a:rPr>
                      <a:t>, 6%</a:t>
                    </a:r>
                  </a:p>
                </c:rich>
              </c:tx>
              <c:spPr>
                <a:noFill/>
                <a:ln w="25313">
                  <a:noFill/>
                </a:ln>
              </c:spPr>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C1D-489F-9552-FBF011CB9830}"/>
                </c:ext>
              </c:extLst>
            </c:dLbl>
            <c:dLbl>
              <c:idx val="7"/>
              <c:layout>
                <c:manualLayout>
                  <c:x val="9.3082709883937007E-2"/>
                  <c:y val="-0.12613796993579501"/>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その他</a:t>
                    </a:r>
                    <a:r>
                      <a:rPr lang="en-US" altLang="ja-JP" sz="797" b="0" i="0" u="none" strike="noStrike" baseline="0" dirty="0">
                        <a:solidFill>
                          <a:srgbClr val="000000"/>
                        </a:solidFill>
                        <a:latin typeface="Meiryo UI"/>
                        <a:ea typeface="Meiryo UI"/>
                        <a:cs typeface="Meiryo UI"/>
                      </a:rPr>
                      <a:t>, 24%</a:t>
                    </a:r>
                    <a:endParaRPr lang="ja-JP" altLang="en-US" sz="797" b="0" i="0" u="none" strike="noStrike" baseline="0" dirty="0">
                      <a:solidFill>
                        <a:srgbClr val="000000"/>
                      </a:solidFill>
                      <a:latin typeface="Meiryo UI"/>
                      <a:ea typeface="Meiryo UI"/>
                      <a:cs typeface="Meiryo UI"/>
                    </a:endParaRPr>
                  </a:p>
                </c:rich>
              </c:tx>
              <c:spPr>
                <a:noFill/>
                <a:ln w="25313">
                  <a:noFill/>
                </a:ln>
              </c:spPr>
              <c:dLblPos val="bestFit"/>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3C1D-489F-9552-FBF011CB9830}"/>
                </c:ext>
              </c:extLst>
            </c:dLbl>
            <c:spPr>
              <a:noFill/>
              <a:ln w="25313">
                <a:noFill/>
              </a:ln>
            </c:spPr>
            <c:txPr>
              <a:bodyPr/>
              <a:lstStyle/>
              <a:p>
                <a:pPr>
                  <a:defRPr sz="797" b="0" i="0" u="none" strike="noStrike" baseline="0">
                    <a:solidFill>
                      <a:srgbClr val="000000"/>
                    </a:solidFill>
                    <a:latin typeface="Meiryo UI"/>
                    <a:ea typeface="Meiryo UI"/>
                    <a:cs typeface="Meiryo UI"/>
                  </a:defRPr>
                </a:pPr>
                <a:endParaRPr lang="ja-JP"/>
              </a:p>
            </c:txPr>
            <c:showLegendKey val="0"/>
            <c:showVal val="1"/>
            <c:showCatName val="1"/>
            <c:showSerName val="0"/>
            <c:showPercent val="0"/>
            <c:showBubbleSize val="0"/>
            <c:showLeaderLines val="1"/>
            <c:extLst xmlns:c16r2="http://schemas.microsoft.com/office/drawing/2015/06/chart">
              <c:ext xmlns:c15="http://schemas.microsoft.com/office/drawing/2012/chart" uri="{CE6537A1-D6FC-4f65-9D91-7224C49458BB}"/>
            </c:extLst>
          </c:dLbls>
          <c:cat>
            <c:strRef>
              <c:f>Sheet1!$B$1:$B$8</c:f>
              <c:strCache>
                <c:ptCount val="8"/>
                <c:pt idx="0">
                  <c:v>会社員</c:v>
                </c:pt>
                <c:pt idx="1">
                  <c:v>専業主婦</c:v>
                </c:pt>
                <c:pt idx="2">
                  <c:v>パート・フリーター</c:v>
                </c:pt>
                <c:pt idx="3">
                  <c:v>大学院生・大学生</c:v>
                </c:pt>
                <c:pt idx="4">
                  <c:v>短大生・専門学校生</c:v>
                </c:pt>
                <c:pt idx="5">
                  <c:v>高校生・予備校生</c:v>
                </c:pt>
                <c:pt idx="6">
                  <c:v>中学生・小学生</c:v>
                </c:pt>
                <c:pt idx="7">
                  <c:v>その他</c:v>
                </c:pt>
              </c:strCache>
            </c:strRef>
          </c:cat>
          <c:val>
            <c:numRef>
              <c:f>Sheet1!$C$1:$C$8</c:f>
              <c:numCache>
                <c:formatCode>0%</c:formatCode>
                <c:ptCount val="8"/>
                <c:pt idx="0">
                  <c:v>0.39</c:v>
                </c:pt>
                <c:pt idx="1">
                  <c:v>0.13</c:v>
                </c:pt>
                <c:pt idx="2">
                  <c:v>0.11</c:v>
                </c:pt>
                <c:pt idx="3">
                  <c:v>0.1</c:v>
                </c:pt>
                <c:pt idx="4">
                  <c:v>0.03</c:v>
                </c:pt>
                <c:pt idx="5">
                  <c:v>0.04</c:v>
                </c:pt>
                <c:pt idx="6">
                  <c:v>0.01</c:v>
                </c:pt>
                <c:pt idx="7">
                  <c:v>0.17</c:v>
                </c:pt>
              </c:numCache>
            </c:numRef>
          </c:val>
          <c:extLst xmlns:c16r2="http://schemas.microsoft.com/office/drawing/2015/06/chart">
            <c:ext xmlns:c16="http://schemas.microsoft.com/office/drawing/2014/chart" uri="{C3380CC4-5D6E-409C-BE32-E72D297353CC}">
              <c16:uniqueId val="{0000000F-3C1D-489F-9552-FBF011CB9830}"/>
            </c:ext>
          </c:extLst>
        </c:ser>
        <c:dLbls>
          <c:showLegendKey val="0"/>
          <c:showVal val="0"/>
          <c:showCatName val="0"/>
          <c:showSerName val="0"/>
          <c:showPercent val="0"/>
          <c:showBubbleSize val="0"/>
          <c:showLeaderLines val="1"/>
        </c:dLbls>
        <c:firstSliceAng val="0"/>
      </c:pieChart>
      <c:spPr>
        <a:noFill/>
        <a:ln w="25313">
          <a:noFill/>
        </a:ln>
      </c:spPr>
    </c:plotArea>
    <c:plotVisOnly val="1"/>
    <c:dispBlanksAs val="zero"/>
    <c:showDLblsOverMax val="0"/>
  </c:chart>
  <c:spPr>
    <a:noFill/>
    <a:ln>
      <a:noFill/>
    </a:ln>
  </c:spPr>
  <c:txPr>
    <a:bodyPr/>
    <a:lstStyle/>
    <a:p>
      <a:pPr>
        <a:defRPr sz="797"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5084745762712"/>
          <c:y val="0.25089605734767001"/>
          <c:w val="0.39548022598870097"/>
          <c:h val="0.50179211469534102"/>
        </c:manualLayout>
      </c:layout>
      <c:pieChart>
        <c:varyColors val="1"/>
        <c:ser>
          <c:idx val="0"/>
          <c:order val="0"/>
          <c:spPr>
            <a:solidFill>
              <a:srgbClr val="9999FF"/>
            </a:solidFill>
            <a:ln w="12656">
              <a:solidFill>
                <a:srgbClr val="000000"/>
              </a:solidFill>
              <a:prstDash val="solid"/>
            </a:ln>
          </c:spPr>
          <c:dPt>
            <c:idx val="0"/>
            <c:bubble3D val="0"/>
            <c:extLst xmlns:c16r2="http://schemas.microsoft.com/office/drawing/2015/06/chart">
              <c:ext xmlns:c16="http://schemas.microsoft.com/office/drawing/2014/chart" uri="{C3380CC4-5D6E-409C-BE32-E72D297353CC}">
                <c16:uniqueId val="{00000000-8352-4A27-8037-D9810EE2EF82}"/>
              </c:ext>
            </c:extLst>
          </c:dPt>
          <c:dPt>
            <c:idx val="1"/>
            <c:bubble3D val="0"/>
            <c:spPr>
              <a:solidFill>
                <a:srgbClr val="993366"/>
              </a:solidFill>
              <a:ln w="12656">
                <a:solidFill>
                  <a:srgbClr val="000000"/>
                </a:solidFill>
                <a:prstDash val="solid"/>
              </a:ln>
            </c:spPr>
            <c:extLst xmlns:c16r2="http://schemas.microsoft.com/office/drawing/2015/06/chart">
              <c:ext xmlns:c16="http://schemas.microsoft.com/office/drawing/2014/chart" uri="{C3380CC4-5D6E-409C-BE32-E72D297353CC}">
                <c16:uniqueId val="{00000002-8352-4A27-8037-D9810EE2EF82}"/>
              </c:ext>
            </c:extLst>
          </c:dPt>
          <c:dPt>
            <c:idx val="2"/>
            <c:bubble3D val="0"/>
            <c:spPr>
              <a:solidFill>
                <a:srgbClr val="FFFFCC"/>
              </a:solidFill>
              <a:ln w="12656">
                <a:solidFill>
                  <a:srgbClr val="000000"/>
                </a:solidFill>
                <a:prstDash val="solid"/>
              </a:ln>
            </c:spPr>
            <c:extLst xmlns:c16r2="http://schemas.microsoft.com/office/drawing/2015/06/chart">
              <c:ext xmlns:c16="http://schemas.microsoft.com/office/drawing/2014/chart" uri="{C3380CC4-5D6E-409C-BE32-E72D297353CC}">
                <c16:uniqueId val="{00000004-8352-4A27-8037-D9810EE2EF82}"/>
              </c:ext>
            </c:extLst>
          </c:dPt>
          <c:dPt>
            <c:idx val="3"/>
            <c:bubble3D val="0"/>
            <c:spPr>
              <a:solidFill>
                <a:srgbClr val="CCFFFF"/>
              </a:solidFill>
              <a:ln w="12656">
                <a:solidFill>
                  <a:srgbClr val="000000"/>
                </a:solidFill>
                <a:prstDash val="solid"/>
              </a:ln>
            </c:spPr>
            <c:extLst xmlns:c16r2="http://schemas.microsoft.com/office/drawing/2015/06/chart">
              <c:ext xmlns:c16="http://schemas.microsoft.com/office/drawing/2014/chart" uri="{C3380CC4-5D6E-409C-BE32-E72D297353CC}">
                <c16:uniqueId val="{00000006-8352-4A27-8037-D9810EE2EF82}"/>
              </c:ext>
            </c:extLst>
          </c:dPt>
          <c:dPt>
            <c:idx val="4"/>
            <c:bubble3D val="0"/>
            <c:spPr>
              <a:solidFill>
                <a:srgbClr val="660066"/>
              </a:solidFill>
              <a:ln w="12656">
                <a:solidFill>
                  <a:srgbClr val="000000"/>
                </a:solidFill>
                <a:prstDash val="solid"/>
              </a:ln>
            </c:spPr>
            <c:extLst xmlns:c16r2="http://schemas.microsoft.com/office/drawing/2015/06/chart">
              <c:ext xmlns:c16="http://schemas.microsoft.com/office/drawing/2014/chart" uri="{C3380CC4-5D6E-409C-BE32-E72D297353CC}">
                <c16:uniqueId val="{00000008-8352-4A27-8037-D9810EE2EF82}"/>
              </c:ext>
            </c:extLst>
          </c:dPt>
          <c:dPt>
            <c:idx val="5"/>
            <c:bubble3D val="0"/>
            <c:spPr>
              <a:solidFill>
                <a:srgbClr val="FF8080"/>
              </a:solidFill>
              <a:ln w="12656">
                <a:solidFill>
                  <a:srgbClr val="000000"/>
                </a:solidFill>
                <a:prstDash val="solid"/>
              </a:ln>
            </c:spPr>
            <c:extLst xmlns:c16r2="http://schemas.microsoft.com/office/drawing/2015/06/chart">
              <c:ext xmlns:c16="http://schemas.microsoft.com/office/drawing/2014/chart" uri="{C3380CC4-5D6E-409C-BE32-E72D297353CC}">
                <c16:uniqueId val="{0000000A-8352-4A27-8037-D9810EE2EF82}"/>
              </c:ext>
            </c:extLst>
          </c:dPt>
          <c:dLbls>
            <c:dLbl>
              <c:idx val="0"/>
              <c:layout>
                <c:manualLayout>
                  <c:x val="4.3109286373145803E-2"/>
                  <c:y val="5.9939263324351698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is-IS" sz="797" b="0" i="0" u="none" strike="noStrike" baseline="0" dirty="0">
                        <a:solidFill>
                          <a:srgbClr val="000000"/>
                        </a:solidFill>
                        <a:latin typeface="Meiryo UI"/>
                        <a:ea typeface="Meiryo UI"/>
                        <a:cs typeface="Meiryo UI"/>
                      </a:rPr>
                      <a:t>普通肌</a:t>
                    </a:r>
                    <a:r>
                      <a:rPr lang="is-IS" altLang="ja-JP" sz="797" b="0" i="0" u="none" strike="noStrike" baseline="0" dirty="0">
                        <a:solidFill>
                          <a:srgbClr val="000000"/>
                        </a:solidFill>
                        <a:latin typeface="Meiryo UI"/>
                        <a:ea typeface="Meiryo UI"/>
                        <a:cs typeface="Meiryo UI"/>
                      </a:rPr>
                      <a:t>, 20%</a:t>
                    </a:r>
                  </a:p>
                </c:rich>
              </c:tx>
              <c:spPr>
                <a:noFill/>
                <a:ln w="25313">
                  <a:noFill/>
                </a:ln>
              </c:spPr>
              <c:dLblPos val="bestFit"/>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352-4A27-8037-D9810EE2EF82}"/>
                </c:ext>
              </c:extLst>
            </c:dLbl>
            <c:dLbl>
              <c:idx val="1"/>
              <c:layout>
                <c:manualLayout>
                  <c:x val="3.25197028763312E-2"/>
                  <c:y val="-1.06903440821069E-2"/>
                </c:manualLayout>
              </c:layout>
              <c:tx>
                <c:rich>
                  <a:bodyPr/>
                  <a:lstStyle/>
                  <a:p>
                    <a:r>
                      <a:rPr lang="ja-JP" altLang="en-US" dirty="0"/>
                      <a:t>乾燥肌</a:t>
                    </a:r>
                    <a:r>
                      <a:rPr lang="en-US" altLang="ja-JP" dirty="0"/>
                      <a:t>, 22%</a:t>
                    </a:r>
                    <a:endParaRPr lang="ja-JP" altLang="en-US" dirty="0"/>
                  </a:p>
                </c:rich>
              </c:tx>
              <c:dLblPos val="bestFit"/>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352-4A27-8037-D9810EE2EF82}"/>
                </c:ext>
              </c:extLst>
            </c:dLbl>
            <c:dLbl>
              <c:idx val="2"/>
              <c:layout/>
              <c:tx>
                <c:rich>
                  <a:bodyPr/>
                  <a:lstStyle/>
                  <a:p>
                    <a:r>
                      <a:rPr lang="ja-JP" altLang="en-US" dirty="0"/>
                      <a:t>脂性肌</a:t>
                    </a:r>
                    <a:r>
                      <a:rPr lang="en-US" altLang="ja-JP"/>
                      <a:t>, 9%</a:t>
                    </a:r>
                  </a:p>
                </c:rich>
              </c:tx>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8352-4A27-8037-D9810EE2EF82}"/>
                </c:ext>
              </c:extLst>
            </c:dLbl>
            <c:dLbl>
              <c:idx val="3"/>
              <c:layout>
                <c:manualLayout>
                  <c:x val="-2.06862804611724E-2"/>
                  <c:y val="-4.2104793987458602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pt-BR" sz="797" b="0" i="0" u="none" strike="noStrike" baseline="0" dirty="0">
                        <a:solidFill>
                          <a:srgbClr val="000000"/>
                        </a:solidFill>
                        <a:latin typeface="Meiryo UI"/>
                        <a:ea typeface="Meiryo UI"/>
                        <a:cs typeface="Meiryo UI"/>
                      </a:rPr>
                      <a:t>混合肌</a:t>
                    </a:r>
                    <a:r>
                      <a:rPr lang="pt-BR" altLang="ja-JP" sz="797" b="0" i="0" u="none" strike="noStrike" baseline="0" dirty="0">
                        <a:solidFill>
                          <a:srgbClr val="000000"/>
                        </a:solidFill>
                        <a:latin typeface="Meiryo UI"/>
                        <a:ea typeface="Meiryo UI"/>
                        <a:cs typeface="Meiryo UI"/>
                      </a:rPr>
                      <a:t>, 3</a:t>
                    </a:r>
                    <a:r>
                      <a:rPr lang="en-US" altLang="ja-JP" sz="797" b="0" i="0" u="none" strike="noStrike" baseline="0" dirty="0">
                        <a:solidFill>
                          <a:srgbClr val="000000"/>
                        </a:solidFill>
                        <a:latin typeface="Meiryo UI"/>
                        <a:ea typeface="Meiryo UI"/>
                        <a:cs typeface="Meiryo UI"/>
                      </a:rPr>
                      <a:t>5</a:t>
                    </a:r>
                    <a:r>
                      <a:rPr lang="pt-BR" altLang="ja-JP" sz="797" b="0" i="0" u="none" strike="noStrike" baseline="0" dirty="0">
                        <a:solidFill>
                          <a:srgbClr val="000000"/>
                        </a:solidFill>
                        <a:latin typeface="Meiryo UI"/>
                        <a:ea typeface="Meiryo UI"/>
                        <a:cs typeface="Meiryo UI"/>
                      </a:rPr>
                      <a:t>%</a:t>
                    </a:r>
                  </a:p>
                </c:rich>
              </c:tx>
              <c:spPr>
                <a:noFill/>
                <a:ln w="25313">
                  <a:noFill/>
                </a:ln>
              </c:spPr>
              <c:dLblPos val="bestFit"/>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8352-4A27-8037-D9810EE2EF82}"/>
                </c:ext>
              </c:extLst>
            </c:dLbl>
            <c:dLbl>
              <c:idx val="4"/>
              <c:layout/>
              <c:tx>
                <c:rich>
                  <a:bodyPr/>
                  <a:lstStyle/>
                  <a:p>
                    <a:r>
                      <a:rPr lang="ja-JP" altLang="en-US" dirty="0"/>
                      <a:t>敏感肌</a:t>
                    </a:r>
                    <a:r>
                      <a:rPr lang="en-US" altLang="ja-JP"/>
                      <a:t>, 12%</a:t>
                    </a:r>
                    <a:endParaRPr lang="ja-JP" altLang="en-US" dirty="0"/>
                  </a:p>
                </c:rich>
              </c:tx>
              <c:showLegendKey val="0"/>
              <c:showVal val="1"/>
              <c:showCatName val="1"/>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8352-4A27-8037-D9810EE2EF82}"/>
                </c:ext>
              </c:extLst>
            </c:dLbl>
            <c:dLbl>
              <c:idx val="5"/>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アトピー</a:t>
                    </a:r>
                    <a:r>
                      <a:rPr lang="en-US" altLang="ja-JP" sz="797" b="0" i="0" u="none" strike="noStrike" baseline="0" dirty="0">
                        <a:solidFill>
                          <a:srgbClr val="000000"/>
                        </a:solidFill>
                        <a:latin typeface="Meiryo UI"/>
                        <a:ea typeface="Meiryo UI"/>
                        <a:cs typeface="Meiryo UI"/>
                      </a:rPr>
                      <a:t>, 2%</a:t>
                    </a:r>
                  </a:p>
                </c:rich>
              </c:tx>
              <c:spPr>
                <a:noFill/>
                <a:ln w="25313">
                  <a:noFill/>
                </a:ln>
              </c:spPr>
              <c:showLegendKey val="0"/>
              <c:showVal val="0"/>
              <c:showCatName val="0"/>
              <c:showSerName val="0"/>
              <c:showPercent val="0"/>
              <c:showBubbleSize val="0"/>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8352-4A27-8037-D9810EE2EF82}"/>
                </c:ext>
              </c:extLst>
            </c:dLbl>
            <c:spPr>
              <a:noFill/>
              <a:ln w="25313">
                <a:noFill/>
              </a:ln>
            </c:spPr>
            <c:txPr>
              <a:bodyPr/>
              <a:lstStyle/>
              <a:p>
                <a:pPr>
                  <a:defRPr sz="797" b="0" i="0" u="none" strike="noStrike" baseline="0">
                    <a:solidFill>
                      <a:srgbClr val="000000"/>
                    </a:solidFill>
                    <a:latin typeface="Meiryo UI"/>
                    <a:ea typeface="Meiryo UI"/>
                    <a:cs typeface="Meiryo UI"/>
                  </a:defRPr>
                </a:pPr>
                <a:endParaRPr lang="ja-JP"/>
              </a:p>
            </c:txPr>
            <c:showLegendKey val="0"/>
            <c:showVal val="1"/>
            <c:showCatName val="1"/>
            <c:showSerName val="0"/>
            <c:showPercent val="0"/>
            <c:showBubbleSize val="0"/>
            <c:showLeaderLines val="1"/>
            <c:extLst xmlns:c16r2="http://schemas.microsoft.com/office/drawing/2015/06/chart">
              <c:ext xmlns:c15="http://schemas.microsoft.com/office/drawing/2012/chart" uri="{CE6537A1-D6FC-4f65-9D91-7224C49458BB}"/>
            </c:extLst>
          </c:dLbls>
          <c:cat>
            <c:strRef>
              <c:f>Sheet1!$B$1:$B$6</c:f>
              <c:strCache>
                <c:ptCount val="6"/>
                <c:pt idx="0">
                  <c:v>普通肌</c:v>
                </c:pt>
                <c:pt idx="1">
                  <c:v>乾燥肌</c:v>
                </c:pt>
                <c:pt idx="2">
                  <c:v>脂性肌</c:v>
                </c:pt>
                <c:pt idx="3">
                  <c:v>混合肌</c:v>
                </c:pt>
                <c:pt idx="4">
                  <c:v>敏感肌</c:v>
                </c:pt>
                <c:pt idx="5">
                  <c:v>アトピー</c:v>
                </c:pt>
              </c:strCache>
            </c:strRef>
          </c:cat>
          <c:val>
            <c:numRef>
              <c:f>Sheet1!$C$1:$C$6</c:f>
              <c:numCache>
                <c:formatCode>0%</c:formatCode>
                <c:ptCount val="6"/>
                <c:pt idx="0">
                  <c:v>0.18</c:v>
                </c:pt>
                <c:pt idx="1">
                  <c:v>0.21</c:v>
                </c:pt>
                <c:pt idx="2">
                  <c:v>0.1</c:v>
                </c:pt>
                <c:pt idx="3">
                  <c:v>0.37</c:v>
                </c:pt>
                <c:pt idx="4">
                  <c:v>0.11</c:v>
                </c:pt>
                <c:pt idx="5">
                  <c:v>0.03</c:v>
                </c:pt>
              </c:numCache>
            </c:numRef>
          </c:val>
          <c:extLst xmlns:c16r2="http://schemas.microsoft.com/office/drawing/2015/06/chart">
            <c:ext xmlns:c16="http://schemas.microsoft.com/office/drawing/2014/chart" uri="{C3380CC4-5D6E-409C-BE32-E72D297353CC}">
              <c16:uniqueId val="{0000000B-8352-4A27-8037-D9810EE2EF82}"/>
            </c:ext>
          </c:extLst>
        </c:ser>
        <c:dLbls>
          <c:showLegendKey val="0"/>
          <c:showVal val="0"/>
          <c:showCatName val="0"/>
          <c:showSerName val="0"/>
          <c:showPercent val="0"/>
          <c:showBubbleSize val="0"/>
          <c:showLeaderLines val="1"/>
        </c:dLbls>
        <c:firstSliceAng val="0"/>
      </c:pieChart>
      <c:spPr>
        <a:noFill/>
        <a:ln w="25313">
          <a:noFill/>
        </a:ln>
      </c:spPr>
    </c:plotArea>
    <c:plotVisOnly val="1"/>
    <c:dispBlanksAs val="zero"/>
    <c:showDLblsOverMax val="0"/>
  </c:chart>
  <c:spPr>
    <a:noFill/>
    <a:ln>
      <a:noFill/>
    </a:ln>
  </c:spPr>
  <c:txPr>
    <a:bodyPr/>
    <a:lstStyle/>
    <a:p>
      <a:pPr>
        <a:defRPr sz="797"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vl1pPr>
          </a:lstStyle>
          <a:p>
            <a:endParaRPr lang="ja-JP" altLang="en-US" dirty="0">
              <a:latin typeface="Alte Haas Grotesk" panose="02000503000000020004" pitchFamily="2" charset="0"/>
            </a:endParaRPr>
          </a:p>
        </p:txBody>
      </p:sp>
      <p:sp>
        <p:nvSpPr>
          <p:cNvPr id="3" name="日付プレースホルダ 2"/>
          <p:cNvSpPr>
            <a:spLocks noGrp="1"/>
          </p:cNvSpPr>
          <p:nvPr>
            <p:ph type="dt" sz="quarter" idx="1"/>
          </p:nvPr>
        </p:nvSpPr>
        <p:spPr>
          <a:xfrm>
            <a:off x="3815373" y="0"/>
            <a:ext cx="2918831" cy="493316"/>
          </a:xfrm>
          <a:prstGeom prst="rect">
            <a:avLst/>
          </a:prstGeom>
        </p:spPr>
        <p:txBody>
          <a:bodyPr vert="horz" lIns="91440" tIns="45720" rIns="91440" bIns="45720" rtlCol="0"/>
          <a:lstStyle>
            <a:lvl1pPr algn="r">
              <a:defRPr sz="1200"/>
            </a:lvl1pPr>
          </a:lstStyle>
          <a:p>
            <a:fld id="{96153252-8C5C-BE42-844B-903B03CF5AFC}" type="datetime1">
              <a:rPr lang="ja-JP" altLang="en-US" smtClean="0">
                <a:latin typeface="Alte Haas Grotesk" panose="02000503000000020004" pitchFamily="2" charset="0"/>
              </a:rPr>
              <a:pPr/>
              <a:t>2017/9/8</a:t>
            </a:fld>
            <a:endParaRPr lang="ja-JP" altLang="en-US" dirty="0">
              <a:latin typeface="Alte Haas Grotesk" panose="02000503000000020004" pitchFamily="2" charset="0"/>
            </a:endParaRPr>
          </a:p>
        </p:txBody>
      </p:sp>
      <p:sp>
        <p:nvSpPr>
          <p:cNvPr id="4" name="フッター プレースホルダ 3"/>
          <p:cNvSpPr>
            <a:spLocks noGrp="1"/>
          </p:cNvSpPr>
          <p:nvPr>
            <p:ph type="ftr" sz="quarter" idx="2"/>
          </p:nvPr>
        </p:nvSpPr>
        <p:spPr>
          <a:xfrm>
            <a:off x="0" y="9371285"/>
            <a:ext cx="2918831" cy="493316"/>
          </a:xfrm>
          <a:prstGeom prst="rect">
            <a:avLst/>
          </a:prstGeom>
        </p:spPr>
        <p:txBody>
          <a:bodyPr vert="horz" lIns="91440" tIns="45720" rIns="91440" bIns="45720" rtlCol="0" anchor="b"/>
          <a:lstStyle>
            <a:lvl1pPr algn="l">
              <a:defRPr sz="1200"/>
            </a:lvl1pPr>
          </a:lstStyle>
          <a:p>
            <a:endParaRPr lang="ja-JP" altLang="en-US" dirty="0">
              <a:latin typeface="Alte Haas Grotesk" panose="02000503000000020004" pitchFamily="2" charset="0"/>
            </a:endParaRPr>
          </a:p>
        </p:txBody>
      </p:sp>
      <p:sp>
        <p:nvSpPr>
          <p:cNvPr id="5" name="スライド番号プレースホルダ 4"/>
          <p:cNvSpPr>
            <a:spLocks noGrp="1"/>
          </p:cNvSpPr>
          <p:nvPr>
            <p:ph type="sldNum" sz="quarter" idx="3"/>
          </p:nvPr>
        </p:nvSpPr>
        <p:spPr>
          <a:xfrm>
            <a:off x="3815373" y="9371285"/>
            <a:ext cx="2918831" cy="493316"/>
          </a:xfrm>
          <a:prstGeom prst="rect">
            <a:avLst/>
          </a:prstGeom>
        </p:spPr>
        <p:txBody>
          <a:bodyPr vert="horz" lIns="91440" tIns="45720" rIns="91440" bIns="45720" rtlCol="0" anchor="b"/>
          <a:lstStyle>
            <a:lvl1pPr algn="r">
              <a:defRPr sz="1200"/>
            </a:lvl1pPr>
          </a:lstStyle>
          <a:p>
            <a:fld id="{73D20E6E-EA5F-F242-B8D5-C3C0CE91E4EF}" type="slidenum">
              <a:rPr lang="ja-JP" altLang="en-US" smtClean="0">
                <a:latin typeface="Alte Haas Grotesk" panose="02000503000000020004" pitchFamily="2" charset="0"/>
              </a:rPr>
              <a:pPr/>
              <a:t>‹#›</a:t>
            </a:fld>
            <a:endParaRPr lang="ja-JP" altLang="en-US" dirty="0">
              <a:latin typeface="Alte Haas Grotesk" panose="02000503000000020004" pitchFamily="2" charset="0"/>
            </a:endParaRPr>
          </a:p>
        </p:txBody>
      </p:sp>
    </p:spTree>
    <p:extLst>
      <p:ext uri="{BB962C8B-B14F-4D97-AF65-F5344CB8AC3E}">
        <p14:creationId xmlns:p14="http://schemas.microsoft.com/office/powerpoint/2010/main" val="20510827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18831" cy="493316"/>
          </a:xfrm>
          <a:prstGeom prst="rect">
            <a:avLst/>
          </a:prstGeom>
        </p:spPr>
        <p:txBody>
          <a:bodyPr vert="horz" lIns="91440" tIns="45720" rIns="91440" bIns="45720" rtlCol="0"/>
          <a:lstStyle>
            <a:lvl1pPr algn="l">
              <a:defRPr sz="1200">
                <a:latin typeface="Alte Haas Grotesk" panose="02000503000000020004" pitchFamily="2" charset="0"/>
              </a:defRPr>
            </a:lvl1pPr>
          </a:lstStyle>
          <a:p>
            <a:endParaRPr lang="ja-JP" altLang="en-US" dirty="0"/>
          </a:p>
        </p:txBody>
      </p:sp>
      <p:sp>
        <p:nvSpPr>
          <p:cNvPr id="3" name="日付プレースホルダ 2"/>
          <p:cNvSpPr>
            <a:spLocks noGrp="1"/>
          </p:cNvSpPr>
          <p:nvPr>
            <p:ph type="dt" idx="1"/>
          </p:nvPr>
        </p:nvSpPr>
        <p:spPr>
          <a:xfrm>
            <a:off x="3815373" y="0"/>
            <a:ext cx="2918831" cy="493316"/>
          </a:xfrm>
          <a:prstGeom prst="rect">
            <a:avLst/>
          </a:prstGeom>
        </p:spPr>
        <p:txBody>
          <a:bodyPr vert="horz" lIns="91440" tIns="45720" rIns="91440" bIns="45720" rtlCol="0"/>
          <a:lstStyle>
            <a:lvl1pPr algn="r">
              <a:defRPr sz="1200">
                <a:latin typeface="Alte Haas Grotesk" panose="02000503000000020004" pitchFamily="2" charset="0"/>
              </a:defRPr>
            </a:lvl1pPr>
          </a:lstStyle>
          <a:p>
            <a:fld id="{DBC8AFB5-C3A4-404F-B6ED-D2306CD8CCCB}" type="datetime1">
              <a:rPr lang="ja-JP" altLang="en-US" smtClean="0"/>
              <a:pPr/>
              <a:t>2017/9/8</a:t>
            </a:fld>
            <a:endParaRPr lang="ja-JP" altLang="en-US" dirty="0"/>
          </a:p>
        </p:txBody>
      </p:sp>
      <p:sp>
        <p:nvSpPr>
          <p:cNvPr id="4" name="スライド イメージ プレースホルダ 3"/>
          <p:cNvSpPr>
            <a:spLocks noGrp="1" noRot="1" noChangeAspect="1"/>
          </p:cNvSpPr>
          <p:nvPr>
            <p:ph type="sldImg" idx="2"/>
          </p:nvPr>
        </p:nvSpPr>
        <p:spPr>
          <a:xfrm>
            <a:off x="695325" y="739775"/>
            <a:ext cx="5345113" cy="3700463"/>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 4"/>
          <p:cNvSpPr>
            <a:spLocks noGrp="1"/>
          </p:cNvSpPr>
          <p:nvPr>
            <p:ph type="body" sz="quarter" idx="3"/>
          </p:nvPr>
        </p:nvSpPr>
        <p:spPr>
          <a:xfrm>
            <a:off x="673577" y="4686499"/>
            <a:ext cx="5388610" cy="4439841"/>
          </a:xfrm>
          <a:prstGeom prst="rect">
            <a:avLst/>
          </a:prstGeom>
        </p:spPr>
        <p:txBody>
          <a:bodyPr vert="horz" lIns="91440" tIns="45720" rIns="91440" bIns="45720" rtlCol="0">
            <a:normAutofit/>
          </a:bodyPr>
          <a:lstStyle/>
          <a:p>
            <a:pPr lvl="0"/>
            <a:r>
              <a:rPr lang="ja-JP" altLang="en-US" dirty="0"/>
              <a:t>マスタ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p>
        </p:txBody>
      </p:sp>
      <p:sp>
        <p:nvSpPr>
          <p:cNvPr id="6" name="フッター プレースホルダ 5"/>
          <p:cNvSpPr>
            <a:spLocks noGrp="1"/>
          </p:cNvSpPr>
          <p:nvPr>
            <p:ph type="ftr" sz="quarter" idx="4"/>
          </p:nvPr>
        </p:nvSpPr>
        <p:spPr>
          <a:xfrm>
            <a:off x="0" y="9371285"/>
            <a:ext cx="2918831" cy="493316"/>
          </a:xfrm>
          <a:prstGeom prst="rect">
            <a:avLst/>
          </a:prstGeom>
        </p:spPr>
        <p:txBody>
          <a:bodyPr vert="horz" lIns="91440" tIns="45720" rIns="91440" bIns="45720" rtlCol="0" anchor="b"/>
          <a:lstStyle>
            <a:lvl1pPr algn="l">
              <a:defRPr sz="1200">
                <a:latin typeface="Alte Haas Grotesk" panose="02000503000000020004" pitchFamily="2" charset="0"/>
              </a:defRPr>
            </a:lvl1pPr>
          </a:lstStyle>
          <a:p>
            <a:endParaRPr lang="ja-JP" altLang="en-US" dirty="0"/>
          </a:p>
        </p:txBody>
      </p:sp>
      <p:sp>
        <p:nvSpPr>
          <p:cNvPr id="7" name="スライド番号プレースホルダ 6"/>
          <p:cNvSpPr>
            <a:spLocks noGrp="1"/>
          </p:cNvSpPr>
          <p:nvPr>
            <p:ph type="sldNum" sz="quarter" idx="5"/>
          </p:nvPr>
        </p:nvSpPr>
        <p:spPr>
          <a:xfrm>
            <a:off x="3815373" y="9371285"/>
            <a:ext cx="2918831" cy="493316"/>
          </a:xfrm>
          <a:prstGeom prst="rect">
            <a:avLst/>
          </a:prstGeom>
        </p:spPr>
        <p:txBody>
          <a:bodyPr vert="horz" lIns="91440" tIns="45720" rIns="91440" bIns="45720" rtlCol="0" anchor="b"/>
          <a:lstStyle>
            <a:lvl1pPr algn="r">
              <a:defRPr sz="1200">
                <a:latin typeface="Alte Haas Grotesk" panose="02000503000000020004" pitchFamily="2" charset="0"/>
              </a:defRPr>
            </a:lvl1pPr>
          </a:lstStyle>
          <a:p>
            <a:fld id="{4B32B6D7-9B4D-E748-8478-A48F9D459F2C}" type="slidenum">
              <a:rPr lang="ja-JP" altLang="en-US" smtClean="0"/>
              <a:pPr/>
              <a:t>‹#›</a:t>
            </a:fld>
            <a:endParaRPr lang="ja-JP" altLang="en-US" dirty="0"/>
          </a:p>
        </p:txBody>
      </p:sp>
    </p:spTree>
    <p:extLst>
      <p:ext uri="{BB962C8B-B14F-4D97-AF65-F5344CB8AC3E}">
        <p14:creationId xmlns:p14="http://schemas.microsoft.com/office/powerpoint/2010/main" val="204056505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Alte Haas Grotesk" panose="02000503000000020004" pitchFamily="2" charset="0"/>
        <a:ea typeface="+mn-ea"/>
        <a:cs typeface="+mn-cs"/>
      </a:defRPr>
    </a:lvl1pPr>
    <a:lvl2pPr marL="457200" algn="l" defTabSz="457200" rtl="0" eaLnBrk="1" latinLnBrk="0" hangingPunct="1">
      <a:defRPr kumimoji="1" sz="1200" kern="1200">
        <a:solidFill>
          <a:schemeClr val="tx1"/>
        </a:solidFill>
        <a:latin typeface="Alte Haas Grotesk" panose="02000503000000020004" pitchFamily="2" charset="0"/>
        <a:ea typeface="+mn-ea"/>
        <a:cs typeface="+mn-cs"/>
      </a:defRPr>
    </a:lvl2pPr>
    <a:lvl3pPr marL="914400" algn="l" defTabSz="457200" rtl="0" eaLnBrk="1" latinLnBrk="0" hangingPunct="1">
      <a:defRPr kumimoji="1" sz="1200" kern="1200">
        <a:solidFill>
          <a:schemeClr val="tx1"/>
        </a:solidFill>
        <a:latin typeface="Alte Haas Grotesk" panose="02000503000000020004" pitchFamily="2" charset="0"/>
        <a:ea typeface="+mn-ea"/>
        <a:cs typeface="+mn-cs"/>
      </a:defRPr>
    </a:lvl3pPr>
    <a:lvl4pPr marL="1371600" algn="l" defTabSz="457200" rtl="0" eaLnBrk="1" latinLnBrk="0" hangingPunct="1">
      <a:defRPr kumimoji="1" sz="1200" kern="1200">
        <a:solidFill>
          <a:schemeClr val="tx1"/>
        </a:solidFill>
        <a:latin typeface="Alte Haas Grotesk" panose="02000503000000020004" pitchFamily="2" charset="0"/>
        <a:ea typeface="+mn-ea"/>
        <a:cs typeface="+mn-cs"/>
      </a:defRPr>
    </a:lvl4pPr>
    <a:lvl5pPr marL="1828800" algn="l" defTabSz="457200" rtl="0" eaLnBrk="1" latinLnBrk="0" hangingPunct="1">
      <a:defRPr kumimoji="1" sz="1200" kern="1200">
        <a:solidFill>
          <a:schemeClr val="tx1"/>
        </a:solidFill>
        <a:latin typeface="Alte Haas Grotesk" panose="02000503000000020004" pitchFamily="2" charset="0"/>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13</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14</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15</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16</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17</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18</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25</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27</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てき</a:t>
            </a:r>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29</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32</a:t>
            </a:fld>
            <a:endParaRPr lang="ja-JP" altLang="en-US" dirty="0"/>
          </a:p>
        </p:txBody>
      </p:sp>
    </p:spTree>
    <p:extLst>
      <p:ext uri="{BB962C8B-B14F-4D97-AF65-F5344CB8AC3E}">
        <p14:creationId xmlns:p14="http://schemas.microsoft.com/office/powerpoint/2010/main" val="27377629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33</a:t>
            </a:fld>
            <a:endParaRPr lang="ja-JP" altLang="en-US" dirty="0"/>
          </a:p>
        </p:txBody>
      </p:sp>
    </p:spTree>
    <p:extLst>
      <p:ext uri="{BB962C8B-B14F-4D97-AF65-F5344CB8AC3E}">
        <p14:creationId xmlns:p14="http://schemas.microsoft.com/office/powerpoint/2010/main" val="1419746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47</a:t>
            </a:fld>
            <a:endParaRPr lang="ja-JP" altLang="en-US" dirty="0"/>
          </a:p>
        </p:txBody>
      </p:sp>
    </p:spTree>
    <p:extLst>
      <p:ext uri="{BB962C8B-B14F-4D97-AF65-F5344CB8AC3E}">
        <p14:creationId xmlns:p14="http://schemas.microsoft.com/office/powerpoint/2010/main" val="190980628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1_表紙">
    <p:bg>
      <p:bgPr>
        <a:solidFill>
          <a:srgbClr val="4EB691"/>
        </a:solidFill>
        <a:effectLst/>
      </p:bgPr>
    </p:bg>
    <p:spTree>
      <p:nvGrpSpPr>
        <p:cNvPr id="1" name=""/>
        <p:cNvGrpSpPr/>
        <p:nvPr/>
      </p:nvGrpSpPr>
      <p:grpSpPr>
        <a:xfrm>
          <a:off x="0" y="0"/>
          <a:ext cx="0" cy="0"/>
          <a:chOff x="0" y="0"/>
          <a:chExt cx="0" cy="0"/>
        </a:xfrm>
      </p:grpSpPr>
      <p:sp>
        <p:nvSpPr>
          <p:cNvPr id="6" name="テキスト プレースホルダ 5"/>
          <p:cNvSpPr>
            <a:spLocks noGrp="1"/>
          </p:cNvSpPr>
          <p:nvPr>
            <p:ph type="body" sz="quarter" idx="12" hasCustomPrompt="1"/>
          </p:nvPr>
        </p:nvSpPr>
        <p:spPr>
          <a:xfrm>
            <a:off x="917575" y="1365081"/>
            <a:ext cx="8070850" cy="1904920"/>
          </a:xfrm>
          <a:prstGeom prst="rect">
            <a:avLst/>
          </a:prstGeom>
        </p:spPr>
        <p:txBody>
          <a:bodyPr vert="horz" anchor="ctr"/>
          <a:lstStyle>
            <a:lvl1pPr marL="0" algn="ctr">
              <a:lnSpc>
                <a:spcPts val="4700"/>
              </a:lnSpc>
              <a:buFontTx/>
              <a:buNone/>
              <a:defRPr sz="5700">
                <a:solidFill>
                  <a:schemeClr val="bg1"/>
                </a:solidFill>
                <a:latin typeface="Alte Haas Grotesk"/>
                <a:ea typeface=""/>
              </a:defRPr>
            </a:lvl1pPr>
          </a:lstStyle>
          <a:p>
            <a:pPr lvl="0"/>
            <a:r>
              <a:rPr lang="ja-JP" altLang="en-US" dirty="0"/>
              <a:t>表紙</a:t>
            </a:r>
            <a:endParaRPr lang="en-US" altLang="ja-JP" dirty="0"/>
          </a:p>
          <a:p>
            <a:pPr lvl="0"/>
            <a:r>
              <a:rPr lang="en-US" altLang="ja-JP" dirty="0"/>
              <a:t>Document Title</a:t>
            </a:r>
            <a:endParaRPr lang="ja-JP" altLang="en-US" dirty="0"/>
          </a:p>
        </p:txBody>
      </p:sp>
      <p:pic>
        <p:nvPicPr>
          <p:cNvPr id="7" name="図 6" descr="@cosme_logo.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026740" y="540751"/>
            <a:ext cx="1852520" cy="549580"/>
          </a:xfrm>
          <a:prstGeom prst="rect">
            <a:avLst/>
          </a:prstGeom>
        </p:spPr>
      </p:pic>
      <p:cxnSp>
        <p:nvCxnSpPr>
          <p:cNvPr id="9" name="直線コネクタ 8"/>
          <p:cNvCxnSpPr/>
          <p:nvPr/>
        </p:nvCxnSpPr>
        <p:spPr>
          <a:xfrm>
            <a:off x="2150616" y="3429000"/>
            <a:ext cx="5604767" cy="1588"/>
          </a:xfrm>
          <a:prstGeom prst="line">
            <a:avLst/>
          </a:prstGeom>
          <a:ln cap="rnd">
            <a:solidFill>
              <a:schemeClr val="bg1"/>
            </a:solidFill>
            <a:prstDash val="sysDot"/>
          </a:ln>
          <a:effectLst/>
        </p:spPr>
        <p:style>
          <a:lnRef idx="2">
            <a:schemeClr val="accent1"/>
          </a:lnRef>
          <a:fillRef idx="0">
            <a:schemeClr val="accent1"/>
          </a:fillRef>
          <a:effectRef idx="1">
            <a:schemeClr val="accent1"/>
          </a:effectRef>
          <a:fontRef idx="minor">
            <a:schemeClr val="tx1"/>
          </a:fontRef>
        </p:style>
      </p:cxnSp>
      <p:sp>
        <p:nvSpPr>
          <p:cNvPr id="12" name="テキスト プレースホルダ 11"/>
          <p:cNvSpPr>
            <a:spLocks noGrp="1"/>
          </p:cNvSpPr>
          <p:nvPr>
            <p:ph type="body" sz="quarter" idx="13" hasCustomPrompt="1"/>
          </p:nvPr>
        </p:nvSpPr>
        <p:spPr>
          <a:xfrm>
            <a:off x="1454148" y="3693062"/>
            <a:ext cx="6997700" cy="911225"/>
          </a:xfrm>
          <a:prstGeom prst="rect">
            <a:avLst/>
          </a:prstGeom>
        </p:spPr>
        <p:txBody>
          <a:bodyPr vert="horz" anchor="ctr"/>
          <a:lstStyle>
            <a:lvl1pPr marL="0" indent="-342000" algn="ctr">
              <a:buFontTx/>
              <a:buNone/>
              <a:defRPr sz="2200" b="1" i="0" u="none" baseline="0">
                <a:solidFill>
                  <a:schemeClr val="bg1"/>
                </a:solidFill>
                <a:latin typeface="+mj-lt"/>
                <a:ea typeface="+mj-ea"/>
              </a:defRPr>
            </a:lvl1pPr>
          </a:lstStyle>
          <a:p>
            <a:pPr lvl="0"/>
            <a:r>
              <a:rPr lang="ja-JP" altLang="en-US" dirty="0"/>
              <a:t>資料のタイトルを入力</a:t>
            </a:r>
            <a:endParaRPr lang="en-US" altLang="ja-JP" dirty="0"/>
          </a:p>
          <a:p>
            <a:pPr lvl="0"/>
            <a:r>
              <a:rPr lang="en-US" altLang="ja-JP" dirty="0"/>
              <a:t>1~2</a:t>
            </a:r>
            <a:r>
              <a:rPr lang="ja-JP" altLang="en-US" dirty="0"/>
              <a:t>行</a:t>
            </a:r>
          </a:p>
        </p:txBody>
      </p:sp>
      <p:sp>
        <p:nvSpPr>
          <p:cNvPr id="14" name="テキスト プレースホルダ 13"/>
          <p:cNvSpPr>
            <a:spLocks noGrp="1"/>
          </p:cNvSpPr>
          <p:nvPr>
            <p:ph type="body" sz="quarter" idx="14" hasCustomPrompt="1"/>
          </p:nvPr>
        </p:nvSpPr>
        <p:spPr>
          <a:xfrm>
            <a:off x="1454148" y="4565650"/>
            <a:ext cx="6997700" cy="527050"/>
          </a:xfrm>
          <a:prstGeom prst="rect">
            <a:avLst/>
          </a:prstGeom>
        </p:spPr>
        <p:txBody>
          <a:bodyPr vert="horz" anchor="ctr"/>
          <a:lstStyle>
            <a:lvl1pPr marL="0" algn="ctr">
              <a:buFontTx/>
              <a:buNone/>
              <a:defRPr sz="1400" b="1" i="0" baseline="0">
                <a:solidFill>
                  <a:schemeClr val="bg1"/>
                </a:solidFill>
                <a:latin typeface="Alte Haas Grotesk"/>
                <a:ea typeface=""/>
              </a:defRPr>
            </a:lvl1pPr>
          </a:lstStyle>
          <a:p>
            <a:pPr lvl="0"/>
            <a:r>
              <a:rPr lang="ja-JP" altLang="en-US" dirty="0"/>
              <a:t>掲載期間を入力</a:t>
            </a:r>
          </a:p>
        </p:txBody>
      </p:sp>
      <p:pic>
        <p:nvPicPr>
          <p:cNvPr id="11" name="図 10" descr="@cosme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026740" y="540751"/>
            <a:ext cx="1852520" cy="549580"/>
          </a:xfrm>
          <a:prstGeom prst="rect">
            <a:avLst/>
          </a:prstGeom>
        </p:spPr>
      </p:pic>
      <p:cxnSp>
        <p:nvCxnSpPr>
          <p:cNvPr id="21" name="直線コネクタ 20"/>
          <p:cNvCxnSpPr/>
          <p:nvPr userDrawn="1"/>
        </p:nvCxnSpPr>
        <p:spPr>
          <a:xfrm>
            <a:off x="2150616" y="5256212"/>
            <a:ext cx="5604767" cy="1588"/>
          </a:xfrm>
          <a:prstGeom prst="line">
            <a:avLst/>
          </a:prstGeom>
          <a:ln cap="rnd">
            <a:solidFill>
              <a:schemeClr val="bg1"/>
            </a:solidFill>
            <a:prstDash val="sysDot"/>
          </a:ln>
          <a:effectLst/>
        </p:spPr>
        <p:style>
          <a:lnRef idx="2">
            <a:schemeClr val="accent1"/>
          </a:lnRef>
          <a:fillRef idx="0">
            <a:schemeClr val="accent1"/>
          </a:fillRef>
          <a:effectRef idx="1">
            <a:schemeClr val="accent1"/>
          </a:effectRef>
          <a:fontRef idx="minor">
            <a:schemeClr val="tx1"/>
          </a:fontRef>
        </p:style>
      </p:cxnSp>
      <p:sp>
        <p:nvSpPr>
          <p:cNvPr id="2" name="テキスト ボックス 1"/>
          <p:cNvSpPr txBox="1"/>
          <p:nvPr userDrawn="1"/>
        </p:nvSpPr>
        <p:spPr>
          <a:xfrm>
            <a:off x="3459049" y="5808372"/>
            <a:ext cx="2987899" cy="246221"/>
          </a:xfrm>
          <a:prstGeom prst="rect">
            <a:avLst/>
          </a:prstGeom>
          <a:noFill/>
        </p:spPr>
        <p:txBody>
          <a:bodyPr wrap="square" rtlCol="0" anchor="ctr">
            <a:spAutoFit/>
          </a:bodyPr>
          <a:lstStyle/>
          <a:p>
            <a:pPr algn="ctr"/>
            <a:r>
              <a:rPr kumimoji="1" lang="en-US" altLang="ja-JP" sz="1000" dirty="0">
                <a:solidFill>
                  <a:schemeClr val="bg1"/>
                </a:solidFill>
                <a:latin typeface="+mn-ea"/>
                <a:ea typeface="+mn-ea"/>
              </a:rPr>
              <a:t>copyright © All rights reserved, </a:t>
            </a:r>
            <a:r>
              <a:rPr kumimoji="1" lang="en-US" altLang="ja-JP" sz="1000" dirty="0" err="1">
                <a:solidFill>
                  <a:schemeClr val="bg1"/>
                </a:solidFill>
                <a:latin typeface="+mn-ea"/>
                <a:ea typeface="+mn-ea"/>
              </a:rPr>
              <a:t>istyle</a:t>
            </a:r>
            <a:r>
              <a:rPr kumimoji="1" lang="en-US" altLang="ja-JP" sz="1000" dirty="0">
                <a:solidFill>
                  <a:schemeClr val="bg1"/>
                </a:solidFill>
                <a:latin typeface="+mn-ea"/>
                <a:ea typeface="+mn-ea"/>
              </a:rPr>
              <a:t> Inc.</a:t>
            </a:r>
          </a:p>
        </p:txBody>
      </p:sp>
    </p:spTree>
    <p:extLst>
      <p:ext uri="{BB962C8B-B14F-4D97-AF65-F5344CB8AC3E}">
        <p14:creationId xmlns:p14="http://schemas.microsoft.com/office/powerpoint/2010/main" val="1223903984"/>
      </p:ext>
    </p:extLst>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トビラページ">
    <p:spTree>
      <p:nvGrpSpPr>
        <p:cNvPr id="1" name=""/>
        <p:cNvGrpSpPr/>
        <p:nvPr/>
      </p:nvGrpSpPr>
      <p:grpSpPr>
        <a:xfrm>
          <a:off x="0" y="0"/>
          <a:ext cx="0" cy="0"/>
          <a:chOff x="0" y="0"/>
          <a:chExt cx="0" cy="0"/>
        </a:xfrm>
      </p:grpSpPr>
      <p:sp>
        <p:nvSpPr>
          <p:cNvPr id="9" name="正方形/長方形 8"/>
          <p:cNvSpPr/>
          <p:nvPr userDrawn="1"/>
        </p:nvSpPr>
        <p:spPr>
          <a:xfrm>
            <a:off x="495300" y="406401"/>
            <a:ext cx="8915400" cy="6045198"/>
          </a:xfrm>
          <a:prstGeom prst="rect">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kumimoji="1" lang="ja-JP" altLang="en-US" dirty="0">
              <a:latin typeface="+mn-ea"/>
              <a:ea typeface="+mn-ea"/>
            </a:endParaRPr>
          </a:p>
        </p:txBody>
      </p:sp>
      <p:sp>
        <p:nvSpPr>
          <p:cNvPr id="16" name="正方形/長方形 15"/>
          <p:cNvSpPr/>
          <p:nvPr/>
        </p:nvSpPr>
        <p:spPr>
          <a:xfrm>
            <a:off x="495300" y="406401"/>
            <a:ext cx="8915400" cy="6045198"/>
          </a:xfrm>
          <a:prstGeom prst="rect">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kumimoji="1" lang="ja-JP" altLang="en-US" dirty="0">
              <a:latin typeface="+mn-ea"/>
              <a:ea typeface="+mn-ea"/>
            </a:endParaRPr>
          </a:p>
        </p:txBody>
      </p:sp>
      <p:sp>
        <p:nvSpPr>
          <p:cNvPr id="2" name="タイトル 1"/>
          <p:cNvSpPr>
            <a:spLocks noGrp="1"/>
          </p:cNvSpPr>
          <p:nvPr>
            <p:ph type="title" hasCustomPrompt="1"/>
          </p:nvPr>
        </p:nvSpPr>
        <p:spPr>
          <a:xfrm>
            <a:off x="800100" y="2565400"/>
            <a:ext cx="8305800" cy="1158080"/>
          </a:xfrm>
        </p:spPr>
        <p:txBody>
          <a:bodyPr>
            <a:noAutofit/>
          </a:bodyPr>
          <a:lstStyle>
            <a:lvl1pPr algn="ctr">
              <a:defRPr sz="5500" spc="0">
                <a:solidFill>
                  <a:schemeClr val="bg1"/>
                </a:solidFill>
                <a:latin typeface="+mn-ea"/>
                <a:ea typeface="+mn-ea"/>
              </a:defRPr>
            </a:lvl1pPr>
          </a:lstStyle>
          <a:p>
            <a:r>
              <a:rPr lang="en-US" altLang="ja-JP" dirty="0"/>
              <a:t>TITLE</a:t>
            </a:r>
            <a:endParaRPr lang="ja-JP" altLang="en-US" dirty="0"/>
          </a:p>
        </p:txBody>
      </p:sp>
      <p:sp>
        <p:nvSpPr>
          <p:cNvPr id="13" name="テキスト プレースホルダ 12"/>
          <p:cNvSpPr>
            <a:spLocks noGrp="1"/>
          </p:cNvSpPr>
          <p:nvPr>
            <p:ph type="body" sz="quarter" idx="13" hasCustomPrompt="1"/>
          </p:nvPr>
        </p:nvSpPr>
        <p:spPr>
          <a:xfrm>
            <a:off x="1625600" y="4495800"/>
            <a:ext cx="6654800" cy="1498600"/>
          </a:xfrm>
          <a:prstGeom prst="rect">
            <a:avLst/>
          </a:prstGeom>
        </p:spPr>
        <p:txBody>
          <a:bodyPr vert="horz"/>
          <a:lstStyle>
            <a:lvl1pPr algn="ctr">
              <a:buFontTx/>
              <a:buNone/>
              <a:defRPr sz="1200" baseline="0">
                <a:solidFill>
                  <a:schemeClr val="bg1"/>
                </a:solidFill>
                <a:latin typeface="+mn-ea"/>
                <a:ea typeface="+mn-ea"/>
              </a:defRPr>
            </a:lvl1pPr>
          </a:lstStyle>
          <a:p>
            <a:pPr lvl="0"/>
            <a:r>
              <a:rPr lang="ja-JP" altLang="en-US" dirty="0"/>
              <a:t>テキスト</a:t>
            </a:r>
            <a:r>
              <a:rPr lang="en-US" altLang="ja-JP" dirty="0"/>
              <a:t>/ text</a:t>
            </a:r>
            <a:endParaRPr lang="ja-JP" altLang="en-US" dirty="0"/>
          </a:p>
        </p:txBody>
      </p:sp>
      <p:sp>
        <p:nvSpPr>
          <p:cNvPr id="17" name="テキスト プレースホルダ 16"/>
          <p:cNvSpPr>
            <a:spLocks noGrp="1"/>
          </p:cNvSpPr>
          <p:nvPr>
            <p:ph type="body" sz="quarter" idx="14" hasCustomPrompt="1"/>
          </p:nvPr>
        </p:nvSpPr>
        <p:spPr>
          <a:xfrm>
            <a:off x="2425700" y="3924837"/>
            <a:ext cx="5003800" cy="581025"/>
          </a:xfrm>
          <a:prstGeom prst="rect">
            <a:avLst/>
          </a:prstGeom>
        </p:spPr>
        <p:txBody>
          <a:bodyPr vert="horz" anchor="ctr"/>
          <a:lstStyle>
            <a:lvl1pPr marL="0" indent="0" algn="ctr">
              <a:buFontTx/>
              <a:buNone/>
              <a:defRPr sz="2500">
                <a:solidFill>
                  <a:schemeClr val="bg1"/>
                </a:solidFill>
                <a:latin typeface="+mn-ea"/>
                <a:ea typeface="+mn-ea"/>
              </a:defRPr>
            </a:lvl1pPr>
          </a:lstStyle>
          <a:p>
            <a:pPr lvl="0"/>
            <a:r>
              <a:rPr lang="ja-JP" altLang="en-US" dirty="0"/>
              <a:t>トビラのタイトルを入力</a:t>
            </a:r>
            <a:endParaRPr lang="en-US" altLang="ja-JP" dirty="0"/>
          </a:p>
        </p:txBody>
      </p:sp>
      <p:pic>
        <p:nvPicPr>
          <p:cNvPr id="12" name="図 11" descr="footer_logo.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462289" y="6611182"/>
            <a:ext cx="444562" cy="176292"/>
          </a:xfrm>
          <a:prstGeom prst="rect">
            <a:avLst/>
          </a:prstGeom>
        </p:spPr>
      </p:pic>
      <p:sp>
        <p:nvSpPr>
          <p:cNvPr id="14" name="テキスト ボックス 13"/>
          <p:cNvSpPr txBox="1"/>
          <p:nvPr userDrawn="1"/>
        </p:nvSpPr>
        <p:spPr>
          <a:xfrm>
            <a:off x="6918101" y="6556801"/>
            <a:ext cx="2987899" cy="246221"/>
          </a:xfrm>
          <a:prstGeom prst="rect">
            <a:avLst/>
          </a:prstGeom>
          <a:noFill/>
          <a:ln>
            <a:noFill/>
          </a:ln>
        </p:spPr>
        <p:txBody>
          <a:bodyPr wrap="square" rtlCol="0" anchor="ctr">
            <a:spAutoFit/>
          </a:bodyPr>
          <a:lstStyle/>
          <a:p>
            <a:pPr algn="ctr"/>
            <a:r>
              <a:rPr kumimoji="1" lang="en-US" altLang="ja-JP" sz="1000" dirty="0">
                <a:solidFill>
                  <a:schemeClr val="bg1">
                    <a:lumMod val="50000"/>
                  </a:schemeClr>
                </a:solidFill>
                <a:latin typeface="+mn-ea"/>
                <a:ea typeface="+mn-ea"/>
              </a:rPr>
              <a:t>copyright © All rights reserved, </a:t>
            </a:r>
            <a:r>
              <a:rPr kumimoji="1" lang="en-US" altLang="ja-JP" sz="1000" dirty="0" err="1">
                <a:solidFill>
                  <a:schemeClr val="bg1">
                    <a:lumMod val="50000"/>
                  </a:schemeClr>
                </a:solidFill>
                <a:latin typeface="+mn-ea"/>
                <a:ea typeface="+mn-ea"/>
              </a:rPr>
              <a:t>istyle</a:t>
            </a:r>
            <a:r>
              <a:rPr kumimoji="1" lang="en-US" altLang="ja-JP" sz="1000" dirty="0">
                <a:solidFill>
                  <a:schemeClr val="bg1">
                    <a:lumMod val="50000"/>
                  </a:schemeClr>
                </a:solidFill>
                <a:latin typeface="+mn-ea"/>
                <a:ea typeface="+mn-ea"/>
              </a:rPr>
              <a:t> Inc.</a:t>
            </a:r>
          </a:p>
        </p:txBody>
      </p:sp>
      <p:sp>
        <p:nvSpPr>
          <p:cNvPr id="15" name="スライド番号プレースホルダ 4"/>
          <p:cNvSpPr>
            <a:spLocks noGrp="1"/>
          </p:cNvSpPr>
          <p:nvPr>
            <p:ph type="sldNum" sz="quarter" idx="12"/>
          </p:nvPr>
        </p:nvSpPr>
        <p:spPr>
          <a:xfrm>
            <a:off x="4808984" y="6578822"/>
            <a:ext cx="527095" cy="259873"/>
          </a:xfrm>
          <a:prstGeom prst="rect">
            <a:avLst/>
          </a:prstGeom>
        </p:spPr>
        <p:txBody>
          <a:bodyPr anchor="ctr"/>
          <a:lstStyle>
            <a:lvl1pPr algn="ctr">
              <a:defRPr sz="1400" b="0">
                <a:solidFill>
                  <a:schemeClr val="bg1">
                    <a:lumMod val="75000"/>
                  </a:schemeClr>
                </a:solidFill>
              </a:defRPr>
            </a:lvl1pPr>
          </a:lstStyle>
          <a:p>
            <a:fld id="{D1BB40C7-AB44-C647-B8F2-09508EB95348}" type="slidenum">
              <a:rPr lang="ja-JP" altLang="en-US" smtClean="0"/>
              <a:pPr/>
              <a:t>‹#›</a:t>
            </a:fld>
            <a:endParaRPr lang="ja-JP" altLang="en-US"/>
          </a:p>
        </p:txBody>
      </p:sp>
    </p:spTree>
    <p:extLst>
      <p:ext uri="{BB962C8B-B14F-4D97-AF65-F5344CB8AC3E}">
        <p14:creationId xmlns:p14="http://schemas.microsoft.com/office/powerpoint/2010/main" val="784646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図・テキスト（ポイント）">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7844" y="897534"/>
            <a:ext cx="959971" cy="959971"/>
          </a:xfrm>
          <a:prstGeom prst="rect">
            <a:avLst/>
          </a:prstGeom>
        </p:spPr>
      </p:pic>
      <p:sp>
        <p:nvSpPr>
          <p:cNvPr id="20" name="タイトル 14"/>
          <p:cNvSpPr>
            <a:spLocks noGrp="1"/>
          </p:cNvSpPr>
          <p:nvPr>
            <p:ph type="title" hasCustomPrompt="1"/>
          </p:nvPr>
        </p:nvSpPr>
        <p:spPr>
          <a:xfrm>
            <a:off x="495300" y="246065"/>
            <a:ext cx="8915400" cy="661155"/>
          </a:xfrm>
        </p:spPr>
        <p:txBody>
          <a:bodyPr/>
          <a:lstStyle>
            <a:lvl1pPr>
              <a:defRPr>
                <a:solidFill>
                  <a:srgbClr val="4EB691"/>
                </a:solidFill>
                <a:latin typeface="Alte Haas Grotesk"/>
                <a:ea typeface=""/>
              </a:defRPr>
            </a:lvl1pPr>
          </a:lstStyle>
          <a:p>
            <a:r>
              <a:rPr lang="ja-JP" altLang="en-US" dirty="0"/>
              <a:t>タイトルを入力</a:t>
            </a:r>
          </a:p>
        </p:txBody>
      </p:sp>
      <p:sp>
        <p:nvSpPr>
          <p:cNvPr id="30" name="テキスト プレースホルダ 27"/>
          <p:cNvSpPr>
            <a:spLocks noGrp="1"/>
          </p:cNvSpPr>
          <p:nvPr>
            <p:ph type="body" sz="quarter" idx="17" hasCustomPrompt="1"/>
          </p:nvPr>
        </p:nvSpPr>
        <p:spPr>
          <a:xfrm>
            <a:off x="2072249" y="1115745"/>
            <a:ext cx="6897417" cy="589906"/>
          </a:xfrm>
          <a:prstGeom prst="rect">
            <a:avLst/>
          </a:prstGeom>
        </p:spPr>
        <p:txBody>
          <a:bodyPr vert="horz" anchor="ctr"/>
          <a:lstStyle>
            <a:lvl1pPr marL="0" algn="just">
              <a:buFontTx/>
              <a:buNone/>
              <a:defRPr sz="1200" b="0">
                <a:solidFill>
                  <a:schemeClr val="tx1">
                    <a:lumMod val="65000"/>
                    <a:lumOff val="35000"/>
                  </a:schemeClr>
                </a:solidFill>
                <a:latin typeface="+mj-lt"/>
                <a:ea typeface="+mj-ea"/>
              </a:defRPr>
            </a:lvl1pPr>
            <a:lvl2pPr marL="0">
              <a:buFontTx/>
              <a:buNone/>
              <a:defRPr sz="1200"/>
            </a:lvl2pPr>
          </a:lstStyle>
          <a:p>
            <a:pPr lvl="0"/>
            <a:r>
              <a:rPr lang="ja-JP" altLang="en-US" dirty="0"/>
              <a:t>ポイントテキスト。</a:t>
            </a:r>
            <a:r>
              <a:rPr lang="en-US" altLang="ja-JP" dirty="0"/>
              <a:t>1〜2</a:t>
            </a:r>
            <a:r>
              <a:rPr lang="ja-JP" altLang="en-US" dirty="0"/>
              <a:t>行、フォントサイズ</a:t>
            </a:r>
            <a:r>
              <a:rPr lang="en-US" altLang="ja-JP" dirty="0"/>
              <a:t>15pt</a:t>
            </a:r>
            <a:r>
              <a:rPr lang="ja-JP" altLang="en-US" dirty="0"/>
              <a:t>程度</a:t>
            </a:r>
            <a:endParaRPr lang="en-US" altLang="ja-JP" dirty="0"/>
          </a:p>
        </p:txBody>
      </p:sp>
      <p:sp>
        <p:nvSpPr>
          <p:cNvPr id="49" name="コンテンツ プレースホルダ 48"/>
          <p:cNvSpPr>
            <a:spLocks noGrp="1"/>
          </p:cNvSpPr>
          <p:nvPr>
            <p:ph sz="quarter" idx="27"/>
          </p:nvPr>
        </p:nvSpPr>
        <p:spPr>
          <a:xfrm>
            <a:off x="1010406" y="2006599"/>
            <a:ext cx="7959260" cy="4368443"/>
          </a:xfrm>
          <a:prstGeom prst="rect">
            <a:avLst/>
          </a:prstGeom>
        </p:spPr>
        <p:txBody>
          <a:bodyPr vert="horz"/>
          <a:lstStyle>
            <a:lvl1pPr marL="0" algn="l">
              <a:buFontTx/>
              <a:buNone/>
              <a:defRPr sz="1500">
                <a:solidFill>
                  <a:srgbClr val="4EB691"/>
                </a:solidFill>
                <a:latin typeface="Alte Haas Grotesk"/>
                <a:ea typeface=""/>
              </a:defRPr>
            </a:lvl1pPr>
            <a:lvl2pPr algn="l">
              <a:buFontTx/>
              <a:buNone/>
              <a:defRPr/>
            </a:lvl2pPr>
          </a:lstStyle>
          <a:p>
            <a:pPr lvl="0"/>
            <a:r>
              <a:rPr lang="ja-JP" altLang="en-US"/>
              <a:t>マスター テキストの書式設定</a:t>
            </a:r>
          </a:p>
        </p:txBody>
      </p:sp>
      <p:sp>
        <p:nvSpPr>
          <p:cNvPr id="8" name="スライド番号プレースホルダ 4"/>
          <p:cNvSpPr>
            <a:spLocks noGrp="1"/>
          </p:cNvSpPr>
          <p:nvPr>
            <p:ph type="sldNum" sz="quarter" idx="12"/>
          </p:nvPr>
        </p:nvSpPr>
        <p:spPr>
          <a:xfrm>
            <a:off x="4808984" y="6578822"/>
            <a:ext cx="527095" cy="259873"/>
          </a:xfrm>
          <a:prstGeom prst="rect">
            <a:avLst/>
          </a:prstGeom>
        </p:spPr>
        <p:txBody>
          <a:bodyPr anchor="ctr"/>
          <a:lstStyle>
            <a:lvl1pPr algn="ctr">
              <a:defRPr sz="1400" b="0">
                <a:solidFill>
                  <a:schemeClr val="bg1">
                    <a:lumMod val="75000"/>
                  </a:schemeClr>
                </a:solidFill>
              </a:defRPr>
            </a:lvl1pPr>
          </a:lstStyle>
          <a:p>
            <a:fld id="{D1BB40C7-AB44-C647-B8F2-09508EB95348}" type="slidenum">
              <a:rPr lang="ja-JP" altLang="en-US" smtClean="0"/>
              <a:pPr/>
              <a:t>‹#›</a:t>
            </a:fld>
            <a:endParaRPr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図・テキスト　タイトルのみ">
    <p:spTree>
      <p:nvGrpSpPr>
        <p:cNvPr id="1" name=""/>
        <p:cNvGrpSpPr/>
        <p:nvPr/>
      </p:nvGrpSpPr>
      <p:grpSpPr>
        <a:xfrm>
          <a:off x="0" y="0"/>
          <a:ext cx="0" cy="0"/>
          <a:chOff x="0" y="0"/>
          <a:chExt cx="0" cy="0"/>
        </a:xfrm>
      </p:grpSpPr>
      <p:sp>
        <p:nvSpPr>
          <p:cNvPr id="23" name="タイトル 1"/>
          <p:cNvSpPr>
            <a:spLocks noGrp="1"/>
          </p:cNvSpPr>
          <p:nvPr>
            <p:ph type="title"/>
          </p:nvPr>
        </p:nvSpPr>
        <p:spPr>
          <a:xfrm>
            <a:off x="495300" y="245798"/>
            <a:ext cx="8915400" cy="650080"/>
          </a:xfrm>
        </p:spPr>
        <p:txBody>
          <a:bodyPr/>
          <a:lstStyle/>
          <a:p>
            <a:r>
              <a:rPr lang="en-US" altLang="ja-JP" dirty="0">
                <a:solidFill>
                  <a:srgbClr val="4EB691"/>
                </a:solidFill>
                <a:latin typeface="+mj-lt"/>
              </a:rPr>
              <a:t>@</a:t>
            </a:r>
            <a:r>
              <a:rPr lang="en-US" altLang="ja-JP" dirty="0" err="1">
                <a:solidFill>
                  <a:srgbClr val="4EB691"/>
                </a:solidFill>
                <a:latin typeface="+mj-lt"/>
              </a:rPr>
              <a:t>cosme</a:t>
            </a:r>
            <a:r>
              <a:rPr lang="en-US" altLang="ja-JP" dirty="0">
                <a:solidFill>
                  <a:srgbClr val="4EB691"/>
                </a:solidFill>
                <a:latin typeface="+mj-lt"/>
              </a:rPr>
              <a:t> </a:t>
            </a:r>
            <a:r>
              <a:rPr lang="ja-JP" altLang="en-US" dirty="0">
                <a:solidFill>
                  <a:srgbClr val="4EB691"/>
                </a:solidFill>
                <a:latin typeface="+mj-lt"/>
              </a:rPr>
              <a:t>プロモーションサービス一覧</a:t>
            </a:r>
            <a:endParaRPr kumimoji="1" lang="ja-JP" altLang="en-US" dirty="0">
              <a:solidFill>
                <a:srgbClr val="4EB691"/>
              </a:solidFill>
              <a:latin typeface="+mj-lt"/>
            </a:endParaRPr>
          </a:p>
        </p:txBody>
      </p:sp>
      <p:sp>
        <p:nvSpPr>
          <p:cNvPr id="4" name="スライド番号プレースホルダ 4"/>
          <p:cNvSpPr>
            <a:spLocks noGrp="1"/>
          </p:cNvSpPr>
          <p:nvPr>
            <p:ph type="sldNum" sz="quarter" idx="12"/>
          </p:nvPr>
        </p:nvSpPr>
        <p:spPr>
          <a:xfrm>
            <a:off x="4808984" y="6578822"/>
            <a:ext cx="527095" cy="259873"/>
          </a:xfrm>
          <a:prstGeom prst="rect">
            <a:avLst/>
          </a:prstGeom>
        </p:spPr>
        <p:txBody>
          <a:bodyPr anchor="ctr"/>
          <a:lstStyle>
            <a:lvl1pPr algn="ctr">
              <a:defRPr sz="1400" b="0">
                <a:solidFill>
                  <a:schemeClr val="bg1">
                    <a:lumMod val="75000"/>
                  </a:schemeClr>
                </a:solidFill>
              </a:defRPr>
            </a:lvl1pPr>
          </a:lstStyle>
          <a:p>
            <a:fld id="{D1BB40C7-AB44-C647-B8F2-09508EB95348}" type="slidenum">
              <a:rPr lang="ja-JP" altLang="en-US" smtClean="0"/>
              <a:pPr/>
              <a:t>‹#›</a:t>
            </a:fld>
            <a:endParaRPr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3" name="スライド番号プレースホルダ 4"/>
          <p:cNvSpPr>
            <a:spLocks noGrp="1"/>
          </p:cNvSpPr>
          <p:nvPr>
            <p:ph type="sldNum" sz="quarter" idx="12"/>
          </p:nvPr>
        </p:nvSpPr>
        <p:spPr>
          <a:xfrm>
            <a:off x="4808984" y="6578822"/>
            <a:ext cx="527095" cy="259873"/>
          </a:xfrm>
          <a:prstGeom prst="rect">
            <a:avLst/>
          </a:prstGeom>
        </p:spPr>
        <p:txBody>
          <a:bodyPr anchor="ctr"/>
          <a:lstStyle>
            <a:lvl1pPr algn="ctr">
              <a:defRPr sz="1400" b="0">
                <a:solidFill>
                  <a:schemeClr val="bg1">
                    <a:lumMod val="75000"/>
                  </a:schemeClr>
                </a:solidFill>
              </a:defRPr>
            </a:lvl1pPr>
          </a:lstStyle>
          <a:p>
            <a:fld id="{D1BB40C7-AB44-C647-B8F2-09508EB95348}" type="slidenum">
              <a:rPr lang="ja-JP" altLang="en-US" smtClean="0"/>
              <a:pPr/>
              <a:t>‹#›</a:t>
            </a:fld>
            <a:endParaRPr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仕様説明">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5" name="コンテンツ プレースホルダ 48"/>
          <p:cNvSpPr>
            <a:spLocks noGrp="1"/>
          </p:cNvSpPr>
          <p:nvPr>
            <p:ph sz="quarter" idx="27"/>
          </p:nvPr>
        </p:nvSpPr>
        <p:spPr>
          <a:xfrm>
            <a:off x="1010406" y="1575661"/>
            <a:ext cx="7959260" cy="4368443"/>
          </a:xfrm>
          <a:prstGeom prst="rect">
            <a:avLst/>
          </a:prstGeom>
        </p:spPr>
        <p:txBody>
          <a:bodyPr vert="horz"/>
          <a:lstStyle>
            <a:lvl1pPr marL="0" algn="l">
              <a:buFontTx/>
              <a:buNone/>
              <a:defRPr sz="1500">
                <a:solidFill>
                  <a:srgbClr val="4EB691"/>
                </a:solidFill>
                <a:latin typeface="Alte Haas Grotesk"/>
                <a:ea typeface=""/>
              </a:defRPr>
            </a:lvl1pPr>
            <a:lvl2pPr algn="l">
              <a:buFontTx/>
              <a:buNone/>
              <a:defRPr/>
            </a:lvl2pPr>
          </a:lstStyle>
          <a:p>
            <a:pPr lvl="0"/>
            <a:r>
              <a:rPr lang="ja-JP" altLang="en-US"/>
              <a:t>マスター テキストの書式設定</a:t>
            </a:r>
          </a:p>
        </p:txBody>
      </p:sp>
      <p:sp>
        <p:nvSpPr>
          <p:cNvPr id="6" name="スライド番号プレースホルダ 4"/>
          <p:cNvSpPr>
            <a:spLocks noGrp="1"/>
          </p:cNvSpPr>
          <p:nvPr>
            <p:ph type="sldNum" sz="quarter" idx="12"/>
          </p:nvPr>
        </p:nvSpPr>
        <p:spPr>
          <a:xfrm>
            <a:off x="4808984" y="6578822"/>
            <a:ext cx="527095" cy="259873"/>
          </a:xfrm>
          <a:prstGeom prst="rect">
            <a:avLst/>
          </a:prstGeom>
        </p:spPr>
        <p:txBody>
          <a:bodyPr anchor="ctr"/>
          <a:lstStyle>
            <a:lvl1pPr algn="ctr">
              <a:defRPr sz="1400" b="0">
                <a:solidFill>
                  <a:schemeClr val="bg1">
                    <a:lumMod val="75000"/>
                  </a:schemeClr>
                </a:solidFill>
              </a:defRPr>
            </a:lvl1pPr>
          </a:lstStyle>
          <a:p>
            <a:fld id="{D1BB40C7-AB44-C647-B8F2-09508EB95348}" type="slidenum">
              <a:rPr lang="ja-JP" altLang="en-US" smtClean="0"/>
              <a:pPr/>
              <a:t>‹#›</a:t>
            </a:fld>
            <a:endParaRPr lang="ja-JP" altLang="en-US"/>
          </a:p>
        </p:txBody>
      </p:sp>
    </p:spTree>
    <p:extLst>
      <p:ext uri="{BB962C8B-B14F-4D97-AF65-F5344CB8AC3E}">
        <p14:creationId xmlns:p14="http://schemas.microsoft.com/office/powerpoint/2010/main" val="37792859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お問い合わせ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a:lvl1pPr>
          </a:lstStyle>
          <a:p>
            <a:r>
              <a:rPr lang="ja-JP" altLang="en-US" dirty="0"/>
              <a:t>お問い合わせ先</a:t>
            </a:r>
          </a:p>
        </p:txBody>
      </p:sp>
      <p:sp>
        <p:nvSpPr>
          <p:cNvPr id="10" name="角丸四角形 9"/>
          <p:cNvSpPr/>
          <p:nvPr userDrawn="1"/>
        </p:nvSpPr>
        <p:spPr>
          <a:xfrm>
            <a:off x="1624347" y="1981622"/>
            <a:ext cx="6658735" cy="2908203"/>
          </a:xfrm>
          <a:prstGeom prst="roundRect">
            <a:avLst>
              <a:gd name="adj" fmla="val 5418"/>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13" name="テキスト プレースホルダー 12"/>
          <p:cNvSpPr>
            <a:spLocks noGrp="1"/>
          </p:cNvSpPr>
          <p:nvPr>
            <p:ph type="body" sz="quarter" idx="13" hasCustomPrompt="1"/>
          </p:nvPr>
        </p:nvSpPr>
        <p:spPr>
          <a:xfrm>
            <a:off x="1624347" y="1572947"/>
            <a:ext cx="6657305" cy="408675"/>
          </a:xfrm>
          <a:prstGeom prst="rect">
            <a:avLst/>
          </a:prstGeom>
        </p:spPr>
        <p:txBody>
          <a:bodyPr anchor="ctr"/>
          <a:lstStyle>
            <a:lvl1pPr marL="0" indent="0" algn="ctr">
              <a:buFontTx/>
              <a:buNone/>
              <a:defRPr sz="1800">
                <a:solidFill>
                  <a:schemeClr val="tx1">
                    <a:lumMod val="65000"/>
                    <a:lumOff val="35000"/>
                  </a:schemeClr>
                </a:solidFill>
              </a:defRPr>
            </a:lvl1pPr>
          </a:lstStyle>
          <a:p>
            <a:pPr lvl="0"/>
            <a:r>
              <a:rPr kumimoji="1" lang="ja-JP" altLang="en-US" dirty="0"/>
              <a:t>お問い合わせは、下記窓口宛にお願い致します。</a:t>
            </a:r>
          </a:p>
        </p:txBody>
      </p:sp>
      <p:sp>
        <p:nvSpPr>
          <p:cNvPr id="14" name="テキスト プレースホルダー 12"/>
          <p:cNvSpPr>
            <a:spLocks noGrp="1"/>
          </p:cNvSpPr>
          <p:nvPr>
            <p:ph type="body" sz="quarter" idx="14" hasCustomPrompt="1"/>
          </p:nvPr>
        </p:nvSpPr>
        <p:spPr>
          <a:xfrm>
            <a:off x="1625777" y="4998179"/>
            <a:ext cx="6657305" cy="600642"/>
          </a:xfrm>
          <a:prstGeom prst="rect">
            <a:avLst/>
          </a:prstGeom>
        </p:spPr>
        <p:txBody>
          <a:bodyPr anchor="ctr"/>
          <a:lstStyle>
            <a:lvl1pPr marL="0" indent="0" algn="ctr">
              <a:buFontTx/>
              <a:buNone/>
              <a:defRPr sz="1000">
                <a:solidFill>
                  <a:schemeClr val="tx1">
                    <a:lumMod val="65000"/>
                    <a:lumOff val="35000"/>
                  </a:schemeClr>
                </a:solidFill>
              </a:defRPr>
            </a:lvl1pPr>
          </a:lstStyle>
          <a:p>
            <a:pPr lvl="0"/>
            <a:r>
              <a:rPr kumimoji="1" lang="ja-JP" altLang="en-US" dirty="0"/>
              <a:t>テキストを入力</a:t>
            </a:r>
          </a:p>
        </p:txBody>
      </p:sp>
      <p:sp>
        <p:nvSpPr>
          <p:cNvPr id="15" name="テキスト プレースホルダー 12"/>
          <p:cNvSpPr>
            <a:spLocks noGrp="1"/>
          </p:cNvSpPr>
          <p:nvPr>
            <p:ph type="body" sz="quarter" idx="15" hasCustomPrompt="1"/>
          </p:nvPr>
        </p:nvSpPr>
        <p:spPr>
          <a:xfrm>
            <a:off x="1625777" y="5804038"/>
            <a:ext cx="6657305" cy="600642"/>
          </a:xfrm>
          <a:prstGeom prst="rect">
            <a:avLst/>
          </a:prstGeom>
        </p:spPr>
        <p:txBody>
          <a:bodyPr anchor="ctr"/>
          <a:lstStyle>
            <a:lvl1pPr marL="0" indent="0" algn="ctr">
              <a:buFontTx/>
              <a:buNone/>
              <a:defRPr sz="1400" b="1">
                <a:solidFill>
                  <a:schemeClr val="tx1">
                    <a:lumMod val="65000"/>
                    <a:lumOff val="35000"/>
                  </a:schemeClr>
                </a:solidFill>
              </a:defRPr>
            </a:lvl1pPr>
          </a:lstStyle>
          <a:p>
            <a:pPr lvl="0"/>
            <a:r>
              <a:rPr kumimoji="1" lang="en-US" altLang="ja-JP" dirty="0"/>
              <a:t>※</a:t>
            </a:r>
            <a:r>
              <a:rPr kumimoji="1" lang="ja-JP" altLang="en-US" dirty="0"/>
              <a:t>本資料の有効期限は、○年○月○日配信終了分までとさせていただきます。</a:t>
            </a:r>
          </a:p>
        </p:txBody>
      </p:sp>
      <p:sp>
        <p:nvSpPr>
          <p:cNvPr id="17" name="テキスト プレースホルダー 12"/>
          <p:cNvSpPr>
            <a:spLocks noGrp="1"/>
          </p:cNvSpPr>
          <p:nvPr>
            <p:ph type="body" sz="quarter" idx="16" hasCustomPrompt="1"/>
          </p:nvPr>
        </p:nvSpPr>
        <p:spPr>
          <a:xfrm>
            <a:off x="2555360" y="2461382"/>
            <a:ext cx="4826538" cy="737746"/>
          </a:xfrm>
          <a:prstGeom prst="rect">
            <a:avLst/>
          </a:prstGeom>
        </p:spPr>
        <p:txBody>
          <a:bodyPr anchor="ctr"/>
          <a:lstStyle>
            <a:lvl1pPr marL="0" indent="0" algn="ctr">
              <a:buFontTx/>
              <a:buNone/>
              <a:defRPr sz="2000">
                <a:solidFill>
                  <a:srgbClr val="4EB691"/>
                </a:solidFill>
              </a:defRPr>
            </a:lvl1pPr>
          </a:lstStyle>
          <a:p>
            <a:pPr lvl="0"/>
            <a:r>
              <a:rPr kumimoji="1" lang="ja-JP" altLang="en-US" dirty="0"/>
              <a:t>社名</a:t>
            </a:r>
            <a:r>
              <a:rPr kumimoji="1" lang="en-US" altLang="ja-JP" dirty="0"/>
              <a:t>/</a:t>
            </a:r>
            <a:r>
              <a:rPr kumimoji="1" lang="ja-JP" altLang="en-US" dirty="0"/>
              <a:t>担当名</a:t>
            </a:r>
          </a:p>
        </p:txBody>
      </p:sp>
      <p:sp>
        <p:nvSpPr>
          <p:cNvPr id="19" name="テキスト プレースホルダー 18"/>
          <p:cNvSpPr>
            <a:spLocks noGrp="1"/>
          </p:cNvSpPr>
          <p:nvPr>
            <p:ph type="body" sz="quarter" idx="17" hasCustomPrompt="1"/>
          </p:nvPr>
        </p:nvSpPr>
        <p:spPr>
          <a:xfrm>
            <a:off x="2556143" y="3429000"/>
            <a:ext cx="4826000" cy="1196975"/>
          </a:xfrm>
          <a:prstGeom prst="rect">
            <a:avLst/>
          </a:prstGeom>
        </p:spPr>
        <p:txBody>
          <a:bodyPr anchor="ctr"/>
          <a:lstStyle>
            <a:lvl1pPr marL="0" indent="0" algn="ctr">
              <a:buFontTx/>
              <a:buNone/>
              <a:defRPr sz="1800" baseline="0">
                <a:solidFill>
                  <a:srgbClr val="4EB691"/>
                </a:solidFill>
              </a:defRPr>
            </a:lvl1pPr>
          </a:lstStyle>
          <a:p>
            <a:pPr lvl="0"/>
            <a:r>
              <a:rPr kumimoji="1" lang="en-US" altLang="ja-JP" dirty="0"/>
              <a:t>Mail / Tel / Fax </a:t>
            </a:r>
          </a:p>
        </p:txBody>
      </p:sp>
      <p:sp>
        <p:nvSpPr>
          <p:cNvPr id="11" name="スライド番号プレースホルダ 4"/>
          <p:cNvSpPr>
            <a:spLocks noGrp="1"/>
          </p:cNvSpPr>
          <p:nvPr>
            <p:ph type="sldNum" sz="quarter" idx="12"/>
          </p:nvPr>
        </p:nvSpPr>
        <p:spPr>
          <a:xfrm>
            <a:off x="4808984" y="6578822"/>
            <a:ext cx="527095" cy="259873"/>
          </a:xfrm>
          <a:prstGeom prst="rect">
            <a:avLst/>
          </a:prstGeom>
        </p:spPr>
        <p:txBody>
          <a:bodyPr anchor="ctr"/>
          <a:lstStyle>
            <a:lvl1pPr algn="ctr">
              <a:defRPr sz="1400" b="0">
                <a:solidFill>
                  <a:schemeClr val="bg1">
                    <a:lumMod val="75000"/>
                  </a:schemeClr>
                </a:solidFill>
              </a:defRPr>
            </a:lvl1pPr>
          </a:lstStyle>
          <a:p>
            <a:fld id="{D1BB40C7-AB44-C647-B8F2-09508EB95348}" type="slidenum">
              <a:rPr lang="ja-JP" altLang="en-US" smtClean="0"/>
              <a:pPr/>
              <a:t>‹#›</a:t>
            </a:fld>
            <a:endParaRPr lang="ja-JP" altLang="en-US"/>
          </a:p>
        </p:txBody>
      </p:sp>
    </p:spTree>
  </p:cSld>
  <p:clrMapOvr>
    <a:masterClrMapping/>
  </p:clrMapOvr>
  <p:extLst mod="1">
    <p:ext uri="{DCECCB84-F9BA-43D5-87BE-67443E8EF086}">
      <p15:sldGuideLst xmlns:p15="http://schemas.microsoft.com/office/powerpoint/2012/main" xmlns="">
        <p15:guide id="1" orient="horz" pos="2160" userDrawn="1">
          <p15:clr>
            <a:srgbClr val="FBAE40"/>
          </p15:clr>
        </p15:guide>
        <p15:guide id="2" pos="312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5" name="スライド番号プレースホルダ 4"/>
          <p:cNvSpPr>
            <a:spLocks noGrp="1"/>
          </p:cNvSpPr>
          <p:nvPr>
            <p:ph type="sldNum" sz="quarter" idx="12"/>
          </p:nvPr>
        </p:nvSpPr>
        <p:spPr>
          <a:xfrm>
            <a:off x="4808984" y="6578822"/>
            <a:ext cx="527095" cy="259873"/>
          </a:xfrm>
          <a:prstGeom prst="rect">
            <a:avLst/>
          </a:prstGeom>
        </p:spPr>
        <p:txBody>
          <a:bodyPr anchor="ctr"/>
          <a:lstStyle>
            <a:lvl1pPr algn="ctr">
              <a:defRPr sz="1400" b="0">
                <a:solidFill>
                  <a:schemeClr val="bg1">
                    <a:lumMod val="75000"/>
                  </a:schemeClr>
                </a:solidFill>
              </a:defRPr>
            </a:lvl1pPr>
          </a:lstStyle>
          <a:p>
            <a:fld id="{D1BB40C7-AB44-C647-B8F2-09508EB95348}" type="slidenum">
              <a:rPr lang="ja-JP" altLang="en-US" smtClean="0"/>
              <a:pPr/>
              <a:t>‹#›</a:t>
            </a:fld>
            <a:endParaRPr lang="ja-JP" altLang="en-US"/>
          </a:p>
        </p:txBody>
      </p:sp>
    </p:spTree>
    <p:extLst>
      <p:ext uri="{BB962C8B-B14F-4D97-AF65-F5344CB8AC3E}">
        <p14:creationId xmlns:p14="http://schemas.microsoft.com/office/powerpoint/2010/main" val="6933832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1_インデックス">
    <p:spTree>
      <p:nvGrpSpPr>
        <p:cNvPr id="1" name=""/>
        <p:cNvGrpSpPr/>
        <p:nvPr/>
      </p:nvGrpSpPr>
      <p:grpSpPr>
        <a:xfrm>
          <a:off x="0" y="0"/>
          <a:ext cx="0" cy="0"/>
          <a:chOff x="0" y="0"/>
          <a:chExt cx="0" cy="0"/>
        </a:xfrm>
      </p:grpSpPr>
      <p:sp>
        <p:nvSpPr>
          <p:cNvPr id="13" name="タイトル 14"/>
          <p:cNvSpPr>
            <a:spLocks noGrp="1"/>
          </p:cNvSpPr>
          <p:nvPr>
            <p:ph type="title" hasCustomPrompt="1"/>
          </p:nvPr>
        </p:nvSpPr>
        <p:spPr>
          <a:xfrm>
            <a:off x="495300" y="246065"/>
            <a:ext cx="8915400" cy="661155"/>
          </a:xfrm>
        </p:spPr>
        <p:txBody>
          <a:bodyPr/>
          <a:lstStyle>
            <a:lvl1pPr>
              <a:defRPr>
                <a:latin typeface="+mn-ea"/>
                <a:ea typeface="+mn-ea"/>
              </a:defRPr>
            </a:lvl1pPr>
          </a:lstStyle>
          <a:p>
            <a:r>
              <a:rPr lang="en-US" altLang="ja-JP" dirty="0"/>
              <a:t>INDEX</a:t>
            </a:r>
            <a:endParaRPr lang="ja-JP" altLang="en-US" dirty="0"/>
          </a:p>
        </p:txBody>
      </p:sp>
      <p:pic>
        <p:nvPicPr>
          <p:cNvPr id="12" name="図 11" descr="footer_logo.png"/>
          <p:cNvPicPr>
            <a:picLocks noChangeAspect="1"/>
          </p:cNvPicPr>
          <p:nvPr userDrawn="1"/>
        </p:nvPicPr>
        <p:blipFill>
          <a:blip r:embed="rId2"/>
          <a:stretch>
            <a:fillRect/>
          </a:stretch>
        </p:blipFill>
        <p:spPr>
          <a:xfrm>
            <a:off x="4462289" y="6623887"/>
            <a:ext cx="444562" cy="176292"/>
          </a:xfrm>
          <a:prstGeom prst="rect">
            <a:avLst/>
          </a:prstGeom>
        </p:spPr>
      </p:pic>
      <p:sp>
        <p:nvSpPr>
          <p:cNvPr id="8" name="スライド番号プレースホルダ 5"/>
          <p:cNvSpPr>
            <a:spLocks noGrp="1"/>
          </p:cNvSpPr>
          <p:nvPr>
            <p:ph type="sldNum" sz="quarter" idx="12"/>
          </p:nvPr>
        </p:nvSpPr>
        <p:spPr>
          <a:xfrm>
            <a:off x="5008049" y="6639842"/>
            <a:ext cx="527095" cy="259873"/>
          </a:xfrm>
        </p:spPr>
        <p:txBody>
          <a:bodyPr/>
          <a:lstStyle>
            <a:lvl1pPr>
              <a:defRPr>
                <a:latin typeface="+mn-ea"/>
                <a:ea typeface="+mn-ea"/>
              </a:defRPr>
            </a:lvl1pPr>
          </a:lstStyle>
          <a:p>
            <a:fld id="{D1BB40C7-AB44-C647-B8F2-09508EB95348}" type="slidenum">
              <a:rPr lang="ja-JP" altLang="en-US" smtClean="0"/>
              <a:pPr/>
              <a:t>‹#›</a:t>
            </a:fld>
            <a:endParaRPr lang="ja-JP" altLang="en-US" dirty="0"/>
          </a:p>
        </p:txBody>
      </p:sp>
      <p:pic>
        <p:nvPicPr>
          <p:cNvPr id="10" name="Picture 2"/>
          <p:cNvPicPr>
            <a:picLocks noChangeArrowheads="1"/>
          </p:cNvPicPr>
          <p:nvPr userDrawn="1"/>
        </p:nvPicPr>
        <p:blipFill>
          <a:blip r:embed="rId3">
            <a:extLst>
              <a:ext uri="{BEBA8EAE-BF5A-486C-A8C5-ECC9F3942E4B}">
                <a14:imgProps xmlns:a14="http://schemas.microsoft.com/office/drawing/2010/main">
                  <a14:imgLayer r:embed="rId4">
                    <a14:imgEffect>
                      <a14:brightnessContrast contrast="20000"/>
                    </a14:imgEffect>
                  </a14:imgLayer>
                </a14:imgProps>
              </a:ext>
              <a:ext uri="{28A0092B-C50C-407E-A947-70E740481C1C}">
                <a14:useLocalDpi xmlns:a14="http://schemas.microsoft.com/office/drawing/2010/main" val="0"/>
              </a:ext>
            </a:extLst>
          </a:blip>
          <a:srcRect/>
          <a:stretch>
            <a:fillRect/>
          </a:stretch>
        </p:blipFill>
        <p:spPr bwMode="auto">
          <a:xfrm>
            <a:off x="14696" y="967018"/>
            <a:ext cx="9933242" cy="742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905704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図・テキスト　タイトルのみ">
    <p:bg>
      <p:bgPr>
        <a:blipFill dpi="0" rotWithShape="1">
          <a:blip r:embed="rId2">
            <a:alphaModFix amt="20000"/>
            <a:lum/>
          </a:blip>
          <a:srcRect/>
          <a:stretch>
            <a:fillRect t="-1000" b="-1000"/>
          </a:stretch>
        </a:blipFill>
        <a:effectLst/>
      </p:bgPr>
    </p:bg>
    <p:spTree>
      <p:nvGrpSpPr>
        <p:cNvPr id="1" name=""/>
        <p:cNvGrpSpPr/>
        <p:nvPr/>
      </p:nvGrpSpPr>
      <p:grpSpPr>
        <a:xfrm>
          <a:off x="0" y="0"/>
          <a:ext cx="0" cy="0"/>
          <a:chOff x="0" y="0"/>
          <a:chExt cx="0" cy="0"/>
        </a:xfrm>
      </p:grpSpPr>
      <p:sp>
        <p:nvSpPr>
          <p:cNvPr id="4" name="スライド番号プレースホルダ 5"/>
          <p:cNvSpPr>
            <a:spLocks noGrp="1"/>
          </p:cNvSpPr>
          <p:nvPr>
            <p:ph type="sldNum" sz="quarter" idx="12"/>
          </p:nvPr>
        </p:nvSpPr>
        <p:spPr>
          <a:xfrm>
            <a:off x="5008049" y="6639842"/>
            <a:ext cx="527095" cy="259873"/>
          </a:xfrm>
        </p:spPr>
        <p:txBody>
          <a:bodyPr/>
          <a:lstStyle>
            <a:lvl1pPr>
              <a:defRPr>
                <a:latin typeface="+mn-ea"/>
                <a:ea typeface="+mn-ea"/>
              </a:defRPr>
            </a:lvl1pPr>
          </a:lstStyle>
          <a:p>
            <a:fld id="{D1BB40C7-AB44-C647-B8F2-09508EB95348}" type="slidenum">
              <a:rPr lang="ja-JP" altLang="en-US" smtClean="0"/>
              <a:pPr/>
              <a:t>‹#›</a:t>
            </a:fld>
            <a:endParaRPr lang="ja-JP" altLang="en-US" dirty="0"/>
          </a:p>
        </p:txBody>
      </p:sp>
    </p:spTree>
    <p:extLst>
      <p:ext uri="{BB962C8B-B14F-4D97-AF65-F5344CB8AC3E}">
        <p14:creationId xmlns:p14="http://schemas.microsoft.com/office/powerpoint/2010/main" val="37730727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2_インデックス">
    <p:spTree>
      <p:nvGrpSpPr>
        <p:cNvPr id="1" name=""/>
        <p:cNvGrpSpPr/>
        <p:nvPr/>
      </p:nvGrpSpPr>
      <p:grpSpPr>
        <a:xfrm>
          <a:off x="0" y="0"/>
          <a:ext cx="0" cy="0"/>
          <a:chOff x="0" y="0"/>
          <a:chExt cx="0" cy="0"/>
        </a:xfrm>
      </p:grpSpPr>
      <p:sp>
        <p:nvSpPr>
          <p:cNvPr id="2" name="正方形/長方形 1"/>
          <p:cNvSpPr/>
          <p:nvPr userDrawn="1"/>
        </p:nvSpPr>
        <p:spPr>
          <a:xfrm>
            <a:off x="0" y="0"/>
            <a:ext cx="9906000" cy="1030310"/>
          </a:xfrm>
          <a:prstGeom prst="rect">
            <a:avLst/>
          </a:prstGeom>
          <a:solidFill>
            <a:srgbClr val="EC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タイトル 14"/>
          <p:cNvSpPr>
            <a:spLocks noGrp="1"/>
          </p:cNvSpPr>
          <p:nvPr>
            <p:ph type="title" hasCustomPrompt="1"/>
          </p:nvPr>
        </p:nvSpPr>
        <p:spPr>
          <a:xfrm>
            <a:off x="495300" y="246065"/>
            <a:ext cx="8915400" cy="661155"/>
          </a:xfrm>
        </p:spPr>
        <p:txBody>
          <a:bodyPr/>
          <a:lstStyle>
            <a:lvl1pPr>
              <a:defRPr>
                <a:latin typeface="Alte Haas Grotesk"/>
                <a:ea typeface=""/>
              </a:defRPr>
            </a:lvl1pPr>
          </a:lstStyle>
          <a:p>
            <a:r>
              <a:rPr lang="en-US" altLang="ja-JP" dirty="0"/>
              <a:t>INDEX</a:t>
            </a:r>
            <a:endParaRPr lang="ja-JP" altLang="en-US" dirty="0"/>
          </a:p>
        </p:txBody>
      </p:sp>
      <p:sp>
        <p:nvSpPr>
          <p:cNvPr id="15" name="テキスト プレースホルダ 14"/>
          <p:cNvSpPr>
            <a:spLocks noGrp="1"/>
          </p:cNvSpPr>
          <p:nvPr>
            <p:ph type="body" sz="quarter" idx="13" hasCustomPrompt="1"/>
          </p:nvPr>
        </p:nvSpPr>
        <p:spPr>
          <a:xfrm>
            <a:off x="495300" y="1207655"/>
            <a:ext cx="7696200" cy="5237316"/>
          </a:xfrm>
          <a:prstGeom prst="rect">
            <a:avLst/>
          </a:prstGeom>
        </p:spPr>
        <p:txBody>
          <a:bodyPr vert="horz" tIns="0"/>
          <a:lstStyle>
            <a:lvl1pPr marL="0" marR="0" indent="342000" algn="l" defTabSz="457200" rtl="0" eaLnBrk="1" fontAlgn="auto" latinLnBrk="0" hangingPunct="1">
              <a:lnSpc>
                <a:spcPct val="200000"/>
              </a:lnSpc>
              <a:spcBef>
                <a:spcPts val="400"/>
              </a:spcBef>
              <a:spcAft>
                <a:spcPts val="0"/>
              </a:spcAft>
              <a:buClrTx/>
              <a:buSzPct val="150000"/>
              <a:buFontTx/>
              <a:buBlip>
                <a:blip r:embed="rId2"/>
              </a:buBlip>
              <a:tabLst/>
              <a:defRPr sz="1600" b="0" i="0">
                <a:solidFill>
                  <a:srgbClr val="4EB691"/>
                </a:solidFill>
                <a:latin typeface="+mn-lt"/>
                <a:ea typeface=""/>
              </a:defRPr>
            </a:lvl1pPr>
          </a:lstStyle>
          <a:p>
            <a:pPr lvl="0"/>
            <a:r>
              <a:rPr lang="ja-JP" altLang="en-US" dirty="0"/>
              <a:t>ああああ</a:t>
            </a:r>
            <a:endParaRPr lang="en-US" altLang="ja-JP" dirty="0"/>
          </a:p>
        </p:txBody>
      </p:sp>
      <p:sp>
        <p:nvSpPr>
          <p:cNvPr id="18" name="テキスト プレースホルダ 17"/>
          <p:cNvSpPr>
            <a:spLocks noGrp="1"/>
          </p:cNvSpPr>
          <p:nvPr>
            <p:ph type="body" sz="quarter" idx="14" hasCustomPrompt="1"/>
          </p:nvPr>
        </p:nvSpPr>
        <p:spPr>
          <a:xfrm>
            <a:off x="8447209" y="1214103"/>
            <a:ext cx="963491" cy="5319433"/>
          </a:xfrm>
          <a:custGeom>
            <a:avLst/>
            <a:gdLst>
              <a:gd name="connsiteX0" fmla="*/ 0 w 711200"/>
              <a:gd name="connsiteY0" fmla="*/ 0 h 5043487"/>
              <a:gd name="connsiteX1" fmla="*/ 711200 w 711200"/>
              <a:gd name="connsiteY1" fmla="*/ 0 h 5043487"/>
              <a:gd name="connsiteX2" fmla="*/ 711200 w 711200"/>
              <a:gd name="connsiteY2" fmla="*/ 5043487 h 5043487"/>
              <a:gd name="connsiteX3" fmla="*/ 0 w 711200"/>
              <a:gd name="connsiteY3" fmla="*/ 5043487 h 5043487"/>
              <a:gd name="connsiteX4" fmla="*/ 0 w 711200"/>
              <a:gd name="connsiteY4" fmla="*/ 0 h 5043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200" h="5043487">
                <a:moveTo>
                  <a:pt x="0" y="0"/>
                </a:moveTo>
                <a:lnTo>
                  <a:pt x="711200" y="0"/>
                </a:lnTo>
                <a:lnTo>
                  <a:pt x="711200" y="5043487"/>
                </a:lnTo>
                <a:lnTo>
                  <a:pt x="0" y="5043487"/>
                </a:lnTo>
                <a:lnTo>
                  <a:pt x="0" y="0"/>
                </a:lnTo>
                <a:close/>
              </a:path>
            </a:pathLst>
          </a:custGeom>
        </p:spPr>
        <p:txBody>
          <a:bodyPr vert="horz"/>
          <a:lstStyle>
            <a:lvl1pPr marL="0" indent="198000" algn="r">
              <a:lnSpc>
                <a:spcPts val="4200"/>
              </a:lnSpc>
              <a:spcBef>
                <a:spcPts val="0"/>
              </a:spcBef>
              <a:buFont typeface="Alte Haas Grotesk" panose="02000503000000020004" pitchFamily="2" charset="0"/>
              <a:buChar char="p"/>
              <a:defRPr sz="1500" b="0" i="0">
                <a:solidFill>
                  <a:srgbClr val="4EB691"/>
                </a:solidFill>
                <a:latin typeface="Alte Haas Grotesk"/>
                <a:ea typeface=""/>
              </a:defRPr>
            </a:lvl1pPr>
          </a:lstStyle>
          <a:p>
            <a:pPr lvl="0"/>
            <a:r>
              <a:rPr lang="en-US" altLang="ja-JP" dirty="0"/>
              <a:t>00</a:t>
            </a:r>
          </a:p>
          <a:p>
            <a:pPr lvl="0"/>
            <a:endParaRPr lang="en-US" altLang="ja-JP" dirty="0"/>
          </a:p>
          <a:p>
            <a:pPr lvl="0"/>
            <a:endParaRPr lang="en-US" altLang="ja-JP" dirty="0"/>
          </a:p>
          <a:p>
            <a:pPr lvl="0"/>
            <a:endParaRPr lang="en-US" altLang="ja-JP" dirty="0"/>
          </a:p>
          <a:p>
            <a:pPr lvl="0"/>
            <a:endParaRPr lang="en-US" altLang="ja-JP" dirty="0"/>
          </a:p>
        </p:txBody>
      </p:sp>
      <p:pic>
        <p:nvPicPr>
          <p:cNvPr id="12" name="図 11" descr="footer_logo.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289" y="6623887"/>
            <a:ext cx="444562" cy="176292"/>
          </a:xfrm>
          <a:prstGeom prst="rect">
            <a:avLst/>
          </a:prstGeom>
        </p:spPr>
      </p:pic>
      <p:sp>
        <p:nvSpPr>
          <p:cNvPr id="8" name="スライド番号プレースホルダ 5"/>
          <p:cNvSpPr>
            <a:spLocks noGrp="1"/>
          </p:cNvSpPr>
          <p:nvPr>
            <p:ph type="sldNum" sz="quarter" idx="12"/>
          </p:nvPr>
        </p:nvSpPr>
        <p:spPr>
          <a:xfrm>
            <a:off x="5008049" y="6585250"/>
            <a:ext cx="527095" cy="259873"/>
          </a:xfrm>
        </p:spPr>
        <p:txBody>
          <a:bodyPr/>
          <a:lstStyle/>
          <a:p>
            <a:fld id="{D1BB40C7-AB44-C647-B8F2-09508EB95348}" type="slidenum">
              <a:rPr lang="ja-JP" altLang="en-US" smtClean="0"/>
              <a:pPr/>
              <a:t>‹#›</a:t>
            </a:fld>
            <a:endParaRPr lang="ja-JP" altLang="en-US" dirty="0"/>
          </a:p>
        </p:txBody>
      </p:sp>
      <p:pic>
        <p:nvPicPr>
          <p:cNvPr id="3" name="図 2"/>
          <p:cNvPicPr>
            <a:picLocks noChangeAspect="1"/>
          </p:cNvPicPr>
          <p:nvPr userDrawn="1"/>
        </p:nvPicPr>
        <p:blipFill>
          <a:blip r:embed="rId4"/>
          <a:stretch>
            <a:fillRect/>
          </a:stretch>
        </p:blipFill>
        <p:spPr>
          <a:xfrm>
            <a:off x="-3478" y="1015644"/>
            <a:ext cx="9912955" cy="12193"/>
          </a:xfrm>
          <a:prstGeom prst="rect">
            <a:avLst/>
          </a:prstGeom>
        </p:spPr>
      </p:pic>
      <p:sp>
        <p:nvSpPr>
          <p:cNvPr id="10" name="テキスト ボックス 9"/>
          <p:cNvSpPr txBox="1"/>
          <p:nvPr userDrawn="1"/>
        </p:nvSpPr>
        <p:spPr>
          <a:xfrm>
            <a:off x="6918101" y="6576051"/>
            <a:ext cx="2987899" cy="246221"/>
          </a:xfrm>
          <a:prstGeom prst="rect">
            <a:avLst/>
          </a:prstGeom>
          <a:noFill/>
          <a:ln>
            <a:noFill/>
          </a:ln>
        </p:spPr>
        <p:txBody>
          <a:bodyPr wrap="square" rtlCol="0" anchor="ctr">
            <a:spAutoFit/>
          </a:bodyPr>
          <a:lstStyle/>
          <a:p>
            <a:pPr algn="ctr"/>
            <a:r>
              <a:rPr kumimoji="1" lang="en-US" altLang="ja-JP" sz="1000" dirty="0">
                <a:solidFill>
                  <a:schemeClr val="bg1">
                    <a:lumMod val="50000"/>
                  </a:schemeClr>
                </a:solidFill>
                <a:latin typeface="+mj-lt"/>
              </a:rPr>
              <a:t>copyright © All rights reserved, </a:t>
            </a:r>
            <a:r>
              <a:rPr kumimoji="1" lang="en-US" altLang="ja-JP" sz="1000" dirty="0" err="1">
                <a:solidFill>
                  <a:schemeClr val="bg1">
                    <a:lumMod val="50000"/>
                  </a:schemeClr>
                </a:solidFill>
                <a:latin typeface="+mj-lt"/>
              </a:rPr>
              <a:t>istyle</a:t>
            </a:r>
            <a:r>
              <a:rPr kumimoji="1" lang="en-US" altLang="ja-JP" sz="1000" dirty="0">
                <a:solidFill>
                  <a:schemeClr val="bg1">
                    <a:lumMod val="50000"/>
                  </a:schemeClr>
                </a:solidFill>
                <a:latin typeface="+mj-lt"/>
              </a:rPr>
              <a:t> Inc.</a:t>
            </a:r>
          </a:p>
        </p:txBody>
      </p:sp>
    </p:spTree>
    <p:extLst>
      <p:ext uri="{BB962C8B-B14F-4D97-AF65-F5344CB8AC3E}">
        <p14:creationId xmlns:p14="http://schemas.microsoft.com/office/powerpoint/2010/main" val="2015119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 name="図 16" descr="footer_logo.png"/>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4462289" y="6614262"/>
            <a:ext cx="444562" cy="176292"/>
          </a:xfrm>
          <a:prstGeom prst="rect">
            <a:avLst/>
          </a:prstGeom>
        </p:spPr>
      </p:pic>
      <p:sp>
        <p:nvSpPr>
          <p:cNvPr id="2" name="タイトル プレースホルダ 1"/>
          <p:cNvSpPr>
            <a:spLocks noGrp="1"/>
          </p:cNvSpPr>
          <p:nvPr>
            <p:ph type="title"/>
          </p:nvPr>
        </p:nvSpPr>
        <p:spPr>
          <a:xfrm>
            <a:off x="495300" y="245798"/>
            <a:ext cx="8915400" cy="650080"/>
          </a:xfrm>
          <a:prstGeom prst="rect">
            <a:avLst/>
          </a:prstGeom>
        </p:spPr>
        <p:txBody>
          <a:bodyPr vert="horz" lIns="91440" tIns="45720" rIns="91440" bIns="45720" rtlCol="0" anchor="ctr">
            <a:normAutofit/>
          </a:bodyPr>
          <a:lstStyle/>
          <a:p>
            <a:r>
              <a:rPr lang="ja-JP" altLang="en-US" dirty="0"/>
              <a:t>タイトルがここに入ります </a:t>
            </a:r>
          </a:p>
        </p:txBody>
      </p:sp>
      <p:sp>
        <p:nvSpPr>
          <p:cNvPr id="3" name="正方形/長方形 2"/>
          <p:cNvSpPr/>
          <p:nvPr/>
        </p:nvSpPr>
        <p:spPr>
          <a:xfrm>
            <a:off x="0" y="988852"/>
            <a:ext cx="9906000" cy="5542060"/>
          </a:xfrm>
          <a:prstGeom prst="rect">
            <a:avLst/>
          </a:prstGeom>
          <a:solidFill>
            <a:srgbClr val="EC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7" name="直線コネクタ 6"/>
          <p:cNvCxnSpPr/>
          <p:nvPr/>
        </p:nvCxnSpPr>
        <p:spPr>
          <a:xfrm>
            <a:off x="0" y="988852"/>
            <a:ext cx="9906000" cy="0"/>
          </a:xfrm>
          <a:prstGeom prst="line">
            <a:avLst/>
          </a:prstGeom>
          <a:ln w="12700">
            <a:solidFill>
              <a:srgbClr val="A9D8BC"/>
            </a:solidFill>
          </a:ln>
          <a:effectLst/>
        </p:spPr>
        <p:style>
          <a:lnRef idx="2">
            <a:schemeClr val="accent1"/>
          </a:lnRef>
          <a:fillRef idx="0">
            <a:schemeClr val="accent1"/>
          </a:fillRef>
          <a:effectRef idx="1">
            <a:schemeClr val="accent1"/>
          </a:effectRef>
          <a:fontRef idx="minor">
            <a:schemeClr val="tx1"/>
          </a:fontRef>
        </p:style>
      </p:cxnSp>
      <p:sp>
        <p:nvSpPr>
          <p:cNvPr id="8" name="テキスト ボックス 7"/>
          <p:cNvSpPr txBox="1"/>
          <p:nvPr userDrawn="1"/>
        </p:nvSpPr>
        <p:spPr>
          <a:xfrm>
            <a:off x="6918101" y="6556801"/>
            <a:ext cx="2987899" cy="246221"/>
          </a:xfrm>
          <a:prstGeom prst="rect">
            <a:avLst/>
          </a:prstGeom>
          <a:noFill/>
          <a:ln>
            <a:noFill/>
          </a:ln>
        </p:spPr>
        <p:txBody>
          <a:bodyPr wrap="square" rtlCol="0" anchor="ctr">
            <a:spAutoFit/>
          </a:bodyPr>
          <a:lstStyle/>
          <a:p>
            <a:pPr algn="ctr"/>
            <a:r>
              <a:rPr kumimoji="1" lang="en-US" altLang="ja-JP" sz="1000" dirty="0">
                <a:solidFill>
                  <a:schemeClr val="bg1">
                    <a:lumMod val="50000"/>
                  </a:schemeClr>
                </a:solidFill>
                <a:latin typeface="+mn-ea"/>
                <a:ea typeface="+mn-ea"/>
              </a:rPr>
              <a:t>copyright © All rights reserved, </a:t>
            </a:r>
            <a:r>
              <a:rPr kumimoji="1" lang="en-US" altLang="ja-JP" sz="1000" dirty="0" err="1">
                <a:solidFill>
                  <a:schemeClr val="bg1">
                    <a:lumMod val="50000"/>
                  </a:schemeClr>
                </a:solidFill>
                <a:latin typeface="+mn-ea"/>
                <a:ea typeface="+mn-ea"/>
              </a:rPr>
              <a:t>istyle</a:t>
            </a:r>
            <a:r>
              <a:rPr kumimoji="1" lang="en-US" altLang="ja-JP" sz="1000" dirty="0">
                <a:solidFill>
                  <a:schemeClr val="bg1">
                    <a:lumMod val="50000"/>
                  </a:schemeClr>
                </a:solidFill>
                <a:latin typeface="+mn-ea"/>
                <a:ea typeface="+mn-ea"/>
              </a:rPr>
              <a:t> Inc.</a:t>
            </a:r>
          </a:p>
        </p:txBody>
      </p:sp>
      <p:sp>
        <p:nvSpPr>
          <p:cNvPr id="10" name="スライド番号プレースホルダ 4"/>
          <p:cNvSpPr>
            <a:spLocks noGrp="1"/>
          </p:cNvSpPr>
          <p:nvPr>
            <p:ph type="sldNum" sz="quarter" idx="12"/>
          </p:nvPr>
        </p:nvSpPr>
        <p:spPr>
          <a:xfrm>
            <a:off x="4808984" y="6578822"/>
            <a:ext cx="527095" cy="259873"/>
          </a:xfrm>
          <a:prstGeom prst="rect">
            <a:avLst/>
          </a:prstGeom>
        </p:spPr>
        <p:txBody>
          <a:bodyPr anchor="ctr"/>
          <a:lstStyle>
            <a:lvl1pPr algn="ctr">
              <a:defRPr sz="1400" b="0">
                <a:solidFill>
                  <a:schemeClr val="bg1">
                    <a:lumMod val="75000"/>
                  </a:schemeClr>
                </a:solidFill>
              </a:defRPr>
            </a:lvl1pPr>
          </a:lstStyle>
          <a:p>
            <a:fld id="{D1BB40C7-AB44-C647-B8F2-09508EB95348}" type="slidenum">
              <a:rPr lang="ja-JP" altLang="en-US" smtClean="0"/>
              <a:pPr/>
              <a:t>‹#›</a:t>
            </a:fld>
            <a:endParaRPr lang="ja-JP" altLang="en-US"/>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77" r:id="rId3"/>
    <p:sldLayoutId id="2147483679" r:id="rId4"/>
    <p:sldLayoutId id="2147483680" r:id="rId5"/>
    <p:sldLayoutId id="2147483681" r:id="rId6"/>
    <p:sldLayoutId id="2147483678" r:id="rId7"/>
    <p:sldLayoutId id="2147483682" r:id="rId8"/>
    <p:sldLayoutId id="2147483683" r:id="rId9"/>
    <p:sldLayoutId id="2147483687" r:id="rId10"/>
    <p:sldLayoutId id="2147483688" r:id="rId11"/>
  </p:sldLayoutIdLst>
  <p:hf hdr="0" ftr="0" dt="0"/>
  <p:txStyles>
    <p:titleStyle>
      <a:lvl1pPr algn="ctr" defTabSz="457200" rtl="0" eaLnBrk="1" latinLnBrk="0" hangingPunct="1">
        <a:spcBef>
          <a:spcPct val="0"/>
        </a:spcBef>
        <a:buNone/>
        <a:defRPr kumimoji="1" sz="3000" b="1" kern="1200">
          <a:solidFill>
            <a:srgbClr val="4EB691"/>
          </a:solidFill>
          <a:latin typeface=""/>
          <a:ea typeface=""/>
          <a:cs typeface="メイリオ"/>
        </a:defRPr>
      </a:lvl1pPr>
    </p:titleStyle>
    <p:bodyStyle>
      <a:lvl1pPr marL="342900" indent="-342900" algn="l" defTabSz="457200" rtl="0" eaLnBrk="1" latinLnBrk="0" hangingPunct="1">
        <a:spcBef>
          <a:spcPct val="20000"/>
        </a:spcBef>
        <a:buFont typeface="Arial"/>
        <a:buChar char="•"/>
        <a:defRPr kumimoji="1" sz="2000" b="1" kern="1200">
          <a:solidFill>
            <a:srgbClr val="FD6D83"/>
          </a:solidFill>
          <a:latin typeface="メイリオ"/>
          <a:ea typeface="メイリオ"/>
          <a:cs typeface="メイリオ"/>
        </a:defRPr>
      </a:lvl1pPr>
      <a:lvl2pPr marL="742950" indent="-285750" algn="l" defTabSz="457200" rtl="0" eaLnBrk="1" latinLnBrk="0" hangingPunct="1">
        <a:spcBef>
          <a:spcPct val="20000"/>
        </a:spcBef>
        <a:buFont typeface="Arial"/>
        <a:buChar char="–"/>
        <a:defRPr kumimoji="1" sz="2800" kern="1200">
          <a:solidFill>
            <a:schemeClr val="tx1"/>
          </a:solidFill>
          <a:latin typeface="メイリオ"/>
          <a:ea typeface="メイリオ"/>
          <a:cs typeface="メイリオ"/>
        </a:defRPr>
      </a:lvl2pPr>
      <a:lvl3pPr marL="1143000" indent="-228600" algn="l" defTabSz="457200" rtl="0" eaLnBrk="1" latinLnBrk="0" hangingPunct="1">
        <a:spcBef>
          <a:spcPct val="20000"/>
        </a:spcBef>
        <a:buFont typeface="Arial"/>
        <a:buChar char="•"/>
        <a:defRPr kumimoji="1" sz="2400" kern="1200">
          <a:solidFill>
            <a:schemeClr val="tx1"/>
          </a:solidFill>
          <a:latin typeface="メイリオ"/>
          <a:ea typeface="メイリオ"/>
          <a:cs typeface="メイリオ"/>
        </a:defRPr>
      </a:lvl3pPr>
      <a:lvl4pPr marL="1600200" indent="-228600" algn="l" defTabSz="457200" rtl="0" eaLnBrk="1" latinLnBrk="0" hangingPunct="1">
        <a:spcBef>
          <a:spcPct val="20000"/>
        </a:spcBef>
        <a:buFont typeface="Arial"/>
        <a:buChar char="–"/>
        <a:defRPr kumimoji="1" sz="2000" kern="1200">
          <a:solidFill>
            <a:schemeClr val="tx1"/>
          </a:solidFill>
          <a:latin typeface="メイリオ"/>
          <a:ea typeface="メイリオ"/>
          <a:cs typeface="メイリオ"/>
        </a:defRPr>
      </a:lvl4pPr>
      <a:lvl5pPr marL="2057400" indent="-228600" algn="l" defTabSz="457200" rtl="0" eaLnBrk="1" latinLnBrk="0" hangingPunct="1">
        <a:spcBef>
          <a:spcPct val="20000"/>
        </a:spcBef>
        <a:buFont typeface="Arial"/>
        <a:buChar char="»"/>
        <a:defRPr kumimoji="1" sz="2000" kern="1200">
          <a:solidFill>
            <a:schemeClr val="tx1"/>
          </a:solidFill>
          <a:latin typeface="メイリオ"/>
          <a:ea typeface="メイリオ"/>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image" Target="../media/image14.png"/><Relationship Id="rId1" Type="http://schemas.openxmlformats.org/officeDocument/2006/relationships/slideLayout" Target="../slideLayouts/slideLayout3.xml"/><Relationship Id="rId6" Type="http://schemas.openxmlformats.org/officeDocument/2006/relationships/image" Target="../media/image19.png"/><Relationship Id="rId5" Type="http://schemas.openxmlformats.org/officeDocument/2006/relationships/image" Target="../media/image18.png"/><Relationship Id="rId10" Type="http://schemas.openxmlformats.org/officeDocument/2006/relationships/image" Target="../media/image23.jpe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13" Type="http://schemas.openxmlformats.org/officeDocument/2006/relationships/image" Target="../media/image34.png"/><Relationship Id="rId18" Type="http://schemas.openxmlformats.org/officeDocument/2006/relationships/image" Target="../media/image39.png"/><Relationship Id="rId3" Type="http://schemas.openxmlformats.org/officeDocument/2006/relationships/image" Target="../media/image25.png"/><Relationship Id="rId21" Type="http://schemas.openxmlformats.org/officeDocument/2006/relationships/image" Target="../media/image42.png"/><Relationship Id="rId7" Type="http://schemas.openxmlformats.org/officeDocument/2006/relationships/image" Target="../media/image29.png"/><Relationship Id="rId12" Type="http://schemas.openxmlformats.org/officeDocument/2006/relationships/image" Target="../media/image33.jpeg"/><Relationship Id="rId17" Type="http://schemas.openxmlformats.org/officeDocument/2006/relationships/image" Target="../media/image38.jpeg"/><Relationship Id="rId25" Type="http://schemas.openxmlformats.org/officeDocument/2006/relationships/image" Target="../media/image46.png"/><Relationship Id="rId2" Type="http://schemas.openxmlformats.org/officeDocument/2006/relationships/image" Target="../media/image24.png"/><Relationship Id="rId16" Type="http://schemas.openxmlformats.org/officeDocument/2006/relationships/image" Target="../media/image37.jpeg"/><Relationship Id="rId20" Type="http://schemas.openxmlformats.org/officeDocument/2006/relationships/image" Target="../media/image41.png"/><Relationship Id="rId1" Type="http://schemas.openxmlformats.org/officeDocument/2006/relationships/slideLayout" Target="../slideLayouts/slideLayout3.xml"/><Relationship Id="rId6" Type="http://schemas.openxmlformats.org/officeDocument/2006/relationships/image" Target="../media/image28.png"/><Relationship Id="rId11" Type="http://schemas.openxmlformats.org/officeDocument/2006/relationships/image" Target="../media/image32.jpeg"/><Relationship Id="rId24" Type="http://schemas.openxmlformats.org/officeDocument/2006/relationships/image" Target="../media/image45.png"/><Relationship Id="rId5" Type="http://schemas.openxmlformats.org/officeDocument/2006/relationships/image" Target="../media/image27.png"/><Relationship Id="rId15" Type="http://schemas.openxmlformats.org/officeDocument/2006/relationships/image" Target="../media/image36.jpeg"/><Relationship Id="rId23" Type="http://schemas.openxmlformats.org/officeDocument/2006/relationships/image" Target="../media/image44.png"/><Relationship Id="rId10" Type="http://schemas.openxmlformats.org/officeDocument/2006/relationships/image" Target="../media/image31.png"/><Relationship Id="rId19" Type="http://schemas.openxmlformats.org/officeDocument/2006/relationships/image" Target="../media/image40.png"/><Relationship Id="rId4" Type="http://schemas.openxmlformats.org/officeDocument/2006/relationships/image" Target="../media/image26.png"/><Relationship Id="rId9" Type="http://schemas.openxmlformats.org/officeDocument/2006/relationships/image" Target="../media/image30.png"/><Relationship Id="rId14" Type="http://schemas.openxmlformats.org/officeDocument/2006/relationships/image" Target="../media/image35.png"/><Relationship Id="rId22" Type="http://schemas.openxmlformats.org/officeDocument/2006/relationships/image" Target="../media/image43.png"/></Relationships>
</file>

<file path=ppt/slides/_rels/slide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23.jpeg"/></Relationships>
</file>

<file path=ppt/slides/_rels/slide9.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jpeg"/><Relationship Id="rId12" Type="http://schemas.openxmlformats.org/officeDocument/2006/relationships/image" Target="../media/image59.png"/><Relationship Id="rId2" Type="http://schemas.openxmlformats.org/officeDocument/2006/relationships/image" Target="../media/image49.png"/><Relationship Id="rId1" Type="http://schemas.openxmlformats.org/officeDocument/2006/relationships/slideLayout" Target="../slideLayouts/slideLayout3.xml"/><Relationship Id="rId6" Type="http://schemas.openxmlformats.org/officeDocument/2006/relationships/image" Target="../media/image53.png"/><Relationship Id="rId11" Type="http://schemas.openxmlformats.org/officeDocument/2006/relationships/image" Target="../media/image58.png"/><Relationship Id="rId5" Type="http://schemas.openxmlformats.org/officeDocument/2006/relationships/image" Target="../media/image52.png"/><Relationship Id="rId10" Type="http://schemas.openxmlformats.org/officeDocument/2006/relationships/image" Target="../media/image57.png"/><Relationship Id="rId4" Type="http://schemas.openxmlformats.org/officeDocument/2006/relationships/image" Target="../media/image51.jpeg"/><Relationship Id="rId9" Type="http://schemas.openxmlformats.org/officeDocument/2006/relationships/image" Target="../media/image56.png"/></Relationships>
</file>

<file path=ppt/slides/_rels/slide10.xml.rels><?xml version="1.0" encoding="UTF-8" standalone="yes"?>
<Relationships xmlns="http://schemas.openxmlformats.org/package/2006/relationships"><Relationship Id="rId8" Type="http://schemas.openxmlformats.org/officeDocument/2006/relationships/image" Target="../media/image66.png"/><Relationship Id="rId13" Type="http://schemas.openxmlformats.org/officeDocument/2006/relationships/image" Target="../media/image69.png"/><Relationship Id="rId3" Type="http://schemas.openxmlformats.org/officeDocument/2006/relationships/image" Target="../media/image61.png"/><Relationship Id="rId7" Type="http://schemas.openxmlformats.org/officeDocument/2006/relationships/image" Target="../media/image65.png"/><Relationship Id="rId12" Type="http://schemas.openxmlformats.org/officeDocument/2006/relationships/image" Target="../media/image68.png"/><Relationship Id="rId2" Type="http://schemas.openxmlformats.org/officeDocument/2006/relationships/image" Target="../media/image60.gif"/><Relationship Id="rId1" Type="http://schemas.openxmlformats.org/officeDocument/2006/relationships/slideLayout" Target="../slideLayouts/slideLayout3.xml"/><Relationship Id="rId6" Type="http://schemas.openxmlformats.org/officeDocument/2006/relationships/image" Target="../media/image64.png"/><Relationship Id="rId11" Type="http://schemas.openxmlformats.org/officeDocument/2006/relationships/image" Target="../media/image67.png"/><Relationship Id="rId5" Type="http://schemas.openxmlformats.org/officeDocument/2006/relationships/image" Target="../media/image63.png"/><Relationship Id="rId15" Type="http://schemas.microsoft.com/office/2007/relationships/hdphoto" Target="../media/hdphoto3.wdp"/><Relationship Id="rId10" Type="http://schemas.openxmlformats.org/officeDocument/2006/relationships/image" Target="../media/image22.png"/><Relationship Id="rId4" Type="http://schemas.openxmlformats.org/officeDocument/2006/relationships/image" Target="../media/image62.png"/><Relationship Id="rId9" Type="http://schemas.openxmlformats.org/officeDocument/2006/relationships/image" Target="../media/image21.png"/><Relationship Id="rId14" Type="http://schemas.openxmlformats.org/officeDocument/2006/relationships/image" Target="../media/image7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74.jpeg"/><Relationship Id="rId13" Type="http://schemas.openxmlformats.org/officeDocument/2006/relationships/image" Target="../media/image79.png"/><Relationship Id="rId18" Type="http://schemas.openxmlformats.org/officeDocument/2006/relationships/image" Target="../media/image84.png"/><Relationship Id="rId26" Type="http://schemas.openxmlformats.org/officeDocument/2006/relationships/image" Target="../media/image92.png"/><Relationship Id="rId3" Type="http://schemas.openxmlformats.org/officeDocument/2006/relationships/image" Target="../media/image48.jpeg"/><Relationship Id="rId21" Type="http://schemas.openxmlformats.org/officeDocument/2006/relationships/image" Target="../media/image87.jpeg"/><Relationship Id="rId7" Type="http://schemas.openxmlformats.org/officeDocument/2006/relationships/image" Target="../media/image73.jpeg"/><Relationship Id="rId12" Type="http://schemas.openxmlformats.org/officeDocument/2006/relationships/image" Target="../media/image78.jpeg"/><Relationship Id="rId17" Type="http://schemas.openxmlformats.org/officeDocument/2006/relationships/image" Target="../media/image83.jpeg"/><Relationship Id="rId25" Type="http://schemas.openxmlformats.org/officeDocument/2006/relationships/image" Target="../media/image91.png"/><Relationship Id="rId2" Type="http://schemas.openxmlformats.org/officeDocument/2006/relationships/image" Target="../media/image47.png"/><Relationship Id="rId16" Type="http://schemas.openxmlformats.org/officeDocument/2006/relationships/image" Target="../media/image82.png"/><Relationship Id="rId20" Type="http://schemas.openxmlformats.org/officeDocument/2006/relationships/image" Target="../media/image86.jpeg"/><Relationship Id="rId1" Type="http://schemas.openxmlformats.org/officeDocument/2006/relationships/slideLayout" Target="../slideLayouts/slideLayout4.xml"/><Relationship Id="rId6" Type="http://schemas.openxmlformats.org/officeDocument/2006/relationships/image" Target="../media/image72.jpeg"/><Relationship Id="rId11" Type="http://schemas.openxmlformats.org/officeDocument/2006/relationships/image" Target="../media/image77.png"/><Relationship Id="rId24" Type="http://schemas.openxmlformats.org/officeDocument/2006/relationships/image" Target="../media/image90.png"/><Relationship Id="rId5" Type="http://schemas.openxmlformats.org/officeDocument/2006/relationships/image" Target="../media/image51.jpeg"/><Relationship Id="rId15" Type="http://schemas.openxmlformats.org/officeDocument/2006/relationships/image" Target="../media/image81.png"/><Relationship Id="rId23" Type="http://schemas.openxmlformats.org/officeDocument/2006/relationships/image" Target="../media/image89.png"/><Relationship Id="rId10" Type="http://schemas.openxmlformats.org/officeDocument/2006/relationships/image" Target="../media/image76.jpeg"/><Relationship Id="rId19" Type="http://schemas.openxmlformats.org/officeDocument/2006/relationships/image" Target="../media/image85.png"/><Relationship Id="rId4" Type="http://schemas.openxmlformats.org/officeDocument/2006/relationships/image" Target="../media/image71.png"/><Relationship Id="rId9" Type="http://schemas.openxmlformats.org/officeDocument/2006/relationships/image" Target="../media/image75.jpeg"/><Relationship Id="rId14" Type="http://schemas.openxmlformats.org/officeDocument/2006/relationships/image" Target="../media/image80.png"/><Relationship Id="rId22" Type="http://schemas.openxmlformats.org/officeDocument/2006/relationships/image" Target="../media/image88.png"/><Relationship Id="rId27" Type="http://schemas.openxmlformats.org/officeDocument/2006/relationships/image" Target="../media/image93.png"/></Relationships>
</file>

<file path=ppt/slides/_rels/slide13.xml.rels><?xml version="1.0" encoding="UTF-8" standalone="yes"?>
<Relationships xmlns="http://schemas.openxmlformats.org/package/2006/relationships"><Relationship Id="rId8" Type="http://schemas.openxmlformats.org/officeDocument/2006/relationships/image" Target="../media/image96.png"/><Relationship Id="rId13" Type="http://schemas.openxmlformats.org/officeDocument/2006/relationships/image" Target="../media/image101.jpeg"/><Relationship Id="rId18" Type="http://schemas.openxmlformats.org/officeDocument/2006/relationships/image" Target="../media/image105.png"/><Relationship Id="rId26" Type="http://schemas.openxmlformats.org/officeDocument/2006/relationships/image" Target="../media/image113.png"/><Relationship Id="rId3" Type="http://schemas.openxmlformats.org/officeDocument/2006/relationships/image" Target="../media/image64.png"/><Relationship Id="rId21" Type="http://schemas.openxmlformats.org/officeDocument/2006/relationships/image" Target="../media/image108.png"/><Relationship Id="rId7" Type="http://schemas.openxmlformats.org/officeDocument/2006/relationships/image" Target="../media/image95.png"/><Relationship Id="rId12" Type="http://schemas.openxmlformats.org/officeDocument/2006/relationships/image" Target="../media/image100.png"/><Relationship Id="rId17" Type="http://schemas.openxmlformats.org/officeDocument/2006/relationships/image" Target="../media/image104.png"/><Relationship Id="rId25" Type="http://schemas.openxmlformats.org/officeDocument/2006/relationships/image" Target="../media/image112.png"/><Relationship Id="rId2" Type="http://schemas.openxmlformats.org/officeDocument/2006/relationships/notesSlide" Target="../notesSlides/notesSlide1.xml"/><Relationship Id="rId16" Type="http://schemas.openxmlformats.org/officeDocument/2006/relationships/image" Target="../media/image103.png"/><Relationship Id="rId20" Type="http://schemas.openxmlformats.org/officeDocument/2006/relationships/image" Target="../media/image107.png"/><Relationship Id="rId1" Type="http://schemas.openxmlformats.org/officeDocument/2006/relationships/slideLayout" Target="../slideLayouts/slideLayout4.xml"/><Relationship Id="rId6" Type="http://schemas.openxmlformats.org/officeDocument/2006/relationships/image" Target="../media/image94.jpeg"/><Relationship Id="rId11" Type="http://schemas.openxmlformats.org/officeDocument/2006/relationships/image" Target="../media/image99.png"/><Relationship Id="rId24" Type="http://schemas.openxmlformats.org/officeDocument/2006/relationships/image" Target="../media/image111.png"/><Relationship Id="rId5" Type="http://schemas.openxmlformats.org/officeDocument/2006/relationships/image" Target="../media/image71.png"/><Relationship Id="rId15" Type="http://schemas.openxmlformats.org/officeDocument/2006/relationships/image" Target="../media/image102.png"/><Relationship Id="rId23" Type="http://schemas.openxmlformats.org/officeDocument/2006/relationships/image" Target="../media/image110.png"/><Relationship Id="rId10" Type="http://schemas.openxmlformats.org/officeDocument/2006/relationships/image" Target="../media/image98.png"/><Relationship Id="rId19" Type="http://schemas.openxmlformats.org/officeDocument/2006/relationships/image" Target="../media/image106.png"/><Relationship Id="rId4" Type="http://schemas.openxmlformats.org/officeDocument/2006/relationships/image" Target="../media/image65.png"/><Relationship Id="rId9" Type="http://schemas.openxmlformats.org/officeDocument/2006/relationships/image" Target="../media/image97.png"/><Relationship Id="rId14" Type="http://schemas.openxmlformats.org/officeDocument/2006/relationships/image" Target="../media/image88.png"/><Relationship Id="rId22" Type="http://schemas.openxmlformats.org/officeDocument/2006/relationships/image" Target="../media/image109.png"/><Relationship Id="rId27" Type="http://schemas.openxmlformats.org/officeDocument/2006/relationships/image" Target="../media/image114.png"/></Relationships>
</file>

<file path=ppt/slides/_rels/slide14.xml.rels><?xml version="1.0" encoding="UTF-8" standalone="yes"?>
<Relationships xmlns="http://schemas.openxmlformats.org/package/2006/relationships"><Relationship Id="rId8" Type="http://schemas.openxmlformats.org/officeDocument/2006/relationships/image" Target="../media/image118.png"/><Relationship Id="rId3" Type="http://schemas.openxmlformats.org/officeDocument/2006/relationships/image" Target="../media/image71.png"/><Relationship Id="rId7" Type="http://schemas.openxmlformats.org/officeDocument/2006/relationships/image" Target="../media/image117.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6.jpeg"/><Relationship Id="rId11" Type="http://schemas.openxmlformats.org/officeDocument/2006/relationships/image" Target="../media/image65.png"/><Relationship Id="rId5" Type="http://schemas.openxmlformats.org/officeDocument/2006/relationships/image" Target="../media/image115.png"/><Relationship Id="rId10" Type="http://schemas.openxmlformats.org/officeDocument/2006/relationships/image" Target="../media/image64.png"/><Relationship Id="rId4" Type="http://schemas.openxmlformats.org/officeDocument/2006/relationships/image" Target="../media/image94.jpeg"/><Relationship Id="rId9" Type="http://schemas.openxmlformats.org/officeDocument/2006/relationships/image" Target="../media/image119.png"/></Relationships>
</file>

<file path=ppt/slides/_rels/slide15.xml.rels><?xml version="1.0" encoding="UTF-8" standalone="yes"?>
<Relationships xmlns="http://schemas.openxmlformats.org/package/2006/relationships"><Relationship Id="rId8" Type="http://schemas.openxmlformats.org/officeDocument/2006/relationships/image" Target="../media/image121.png"/><Relationship Id="rId13" Type="http://schemas.openxmlformats.org/officeDocument/2006/relationships/image" Target="../media/image126.png"/><Relationship Id="rId18" Type="http://schemas.openxmlformats.org/officeDocument/2006/relationships/image" Target="../media/image131.png"/><Relationship Id="rId3" Type="http://schemas.openxmlformats.org/officeDocument/2006/relationships/image" Target="../media/image71.png"/><Relationship Id="rId7" Type="http://schemas.openxmlformats.org/officeDocument/2006/relationships/image" Target="../media/image120.png"/><Relationship Id="rId12" Type="http://schemas.openxmlformats.org/officeDocument/2006/relationships/image" Target="../media/image125.png"/><Relationship Id="rId17" Type="http://schemas.openxmlformats.org/officeDocument/2006/relationships/image" Target="../media/image130.png"/><Relationship Id="rId2" Type="http://schemas.openxmlformats.org/officeDocument/2006/relationships/notesSlide" Target="../notesSlides/notesSlide3.xml"/><Relationship Id="rId16" Type="http://schemas.openxmlformats.org/officeDocument/2006/relationships/image" Target="../media/image129.png"/><Relationship Id="rId20" Type="http://schemas.openxmlformats.org/officeDocument/2006/relationships/image" Target="../media/image65.png"/><Relationship Id="rId1" Type="http://schemas.openxmlformats.org/officeDocument/2006/relationships/slideLayout" Target="../slideLayouts/slideLayout4.xml"/><Relationship Id="rId6" Type="http://schemas.openxmlformats.org/officeDocument/2006/relationships/image" Target="../media/image118.png"/><Relationship Id="rId11" Type="http://schemas.openxmlformats.org/officeDocument/2006/relationships/image" Target="../media/image124.png"/><Relationship Id="rId5" Type="http://schemas.openxmlformats.org/officeDocument/2006/relationships/image" Target="../media/image117.png"/><Relationship Id="rId15" Type="http://schemas.openxmlformats.org/officeDocument/2006/relationships/image" Target="../media/image128.png"/><Relationship Id="rId10" Type="http://schemas.openxmlformats.org/officeDocument/2006/relationships/image" Target="../media/image123.jpeg"/><Relationship Id="rId19" Type="http://schemas.openxmlformats.org/officeDocument/2006/relationships/image" Target="../media/image64.png"/><Relationship Id="rId4" Type="http://schemas.openxmlformats.org/officeDocument/2006/relationships/image" Target="../media/image51.jpeg"/><Relationship Id="rId9" Type="http://schemas.openxmlformats.org/officeDocument/2006/relationships/image" Target="../media/image122.png"/><Relationship Id="rId14" Type="http://schemas.openxmlformats.org/officeDocument/2006/relationships/image" Target="../media/image127.png"/></Relationships>
</file>

<file path=ppt/slides/_rels/slide16.xml.rels><?xml version="1.0" encoding="UTF-8" standalone="yes"?>
<Relationships xmlns="http://schemas.openxmlformats.org/package/2006/relationships"><Relationship Id="rId8" Type="http://schemas.openxmlformats.org/officeDocument/2006/relationships/image" Target="../media/image136.jpeg"/><Relationship Id="rId3" Type="http://schemas.openxmlformats.org/officeDocument/2006/relationships/image" Target="../media/image132.png"/><Relationship Id="rId7" Type="http://schemas.openxmlformats.org/officeDocument/2006/relationships/image" Target="../media/image51.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35.png"/><Relationship Id="rId5" Type="http://schemas.openxmlformats.org/officeDocument/2006/relationships/image" Target="../media/image134.png"/><Relationship Id="rId10" Type="http://schemas.openxmlformats.org/officeDocument/2006/relationships/image" Target="../media/image65.png"/><Relationship Id="rId4" Type="http://schemas.openxmlformats.org/officeDocument/2006/relationships/image" Target="../media/image133.png"/><Relationship Id="rId9" Type="http://schemas.openxmlformats.org/officeDocument/2006/relationships/image" Target="../media/image64.png"/></Relationships>
</file>

<file path=ppt/slides/_rels/slide17.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91.png"/><Relationship Id="rId7" Type="http://schemas.openxmlformats.org/officeDocument/2006/relationships/image" Target="../media/image138.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37.jpeg"/><Relationship Id="rId5" Type="http://schemas.openxmlformats.org/officeDocument/2006/relationships/image" Target="../media/image93.png"/><Relationship Id="rId4" Type="http://schemas.openxmlformats.org/officeDocument/2006/relationships/image" Target="../media/image92.png"/><Relationship Id="rId9" Type="http://schemas.openxmlformats.org/officeDocument/2006/relationships/image" Target="../media/image65.png"/></Relationships>
</file>

<file path=ppt/slides/_rels/slide18.xml.rels><?xml version="1.0" encoding="UTF-8" standalone="yes"?>
<Relationships xmlns="http://schemas.openxmlformats.org/package/2006/relationships"><Relationship Id="rId8" Type="http://schemas.openxmlformats.org/officeDocument/2006/relationships/image" Target="../media/image142.jpeg"/><Relationship Id="rId3" Type="http://schemas.openxmlformats.org/officeDocument/2006/relationships/image" Target="../media/image139.png"/><Relationship Id="rId7" Type="http://schemas.microsoft.com/office/2007/relationships/hdphoto" Target="../media/hdphoto5.wdp"/><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41.png"/><Relationship Id="rId5" Type="http://schemas.openxmlformats.org/officeDocument/2006/relationships/image" Target="../media/image140.png"/><Relationship Id="rId4" Type="http://schemas.microsoft.com/office/2007/relationships/hdphoto" Target="../media/hdphoto4.wdp"/></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34.png"/><Relationship Id="rId7" Type="http://schemas.openxmlformats.org/officeDocument/2006/relationships/image" Target="../media/image146.png"/><Relationship Id="rId12" Type="http://schemas.openxmlformats.org/officeDocument/2006/relationships/image" Target="../media/image149.png"/><Relationship Id="rId2" Type="http://schemas.openxmlformats.org/officeDocument/2006/relationships/image" Target="../media/image143.png"/><Relationship Id="rId1" Type="http://schemas.openxmlformats.org/officeDocument/2006/relationships/slideLayout" Target="../slideLayouts/slideLayout4.xml"/><Relationship Id="rId6" Type="http://schemas.openxmlformats.org/officeDocument/2006/relationships/image" Target="../media/image145.png"/><Relationship Id="rId11" Type="http://schemas.openxmlformats.org/officeDocument/2006/relationships/image" Target="../media/image22.png"/><Relationship Id="rId5" Type="http://schemas.openxmlformats.org/officeDocument/2006/relationships/image" Target="../media/image144.png"/><Relationship Id="rId10" Type="http://schemas.openxmlformats.org/officeDocument/2006/relationships/image" Target="../media/image21.png"/><Relationship Id="rId4" Type="http://schemas.openxmlformats.org/officeDocument/2006/relationships/image" Target="../media/image35.png"/><Relationship Id="rId9" Type="http://schemas.openxmlformats.org/officeDocument/2006/relationships/image" Target="../media/image148.png"/></Relationships>
</file>

<file path=ppt/slides/_rels/slide21.xml.rels><?xml version="1.0" encoding="UTF-8" standalone="yes"?>
<Relationships xmlns="http://schemas.openxmlformats.org/package/2006/relationships"><Relationship Id="rId8" Type="http://schemas.openxmlformats.org/officeDocument/2006/relationships/image" Target="../media/image152.png"/><Relationship Id="rId13" Type="http://schemas.openxmlformats.org/officeDocument/2006/relationships/image" Target="../media/image157.png"/><Relationship Id="rId18" Type="http://schemas.microsoft.com/office/2007/relationships/hdphoto" Target="../media/hdphoto6.wdp"/><Relationship Id="rId3" Type="http://schemas.openxmlformats.org/officeDocument/2006/relationships/image" Target="../media/image145.png"/><Relationship Id="rId7" Type="http://schemas.openxmlformats.org/officeDocument/2006/relationships/image" Target="../media/image151.png"/><Relationship Id="rId12" Type="http://schemas.openxmlformats.org/officeDocument/2006/relationships/image" Target="../media/image156.emf"/><Relationship Id="rId17" Type="http://schemas.openxmlformats.org/officeDocument/2006/relationships/image" Target="../media/image161.png"/><Relationship Id="rId2" Type="http://schemas.openxmlformats.org/officeDocument/2006/relationships/image" Target="../media/image144.png"/><Relationship Id="rId16" Type="http://schemas.openxmlformats.org/officeDocument/2006/relationships/image" Target="../media/image160.png"/><Relationship Id="rId1" Type="http://schemas.openxmlformats.org/officeDocument/2006/relationships/slideLayout" Target="../slideLayouts/slideLayout4.xml"/><Relationship Id="rId6" Type="http://schemas.openxmlformats.org/officeDocument/2006/relationships/image" Target="../media/image150.png"/><Relationship Id="rId11" Type="http://schemas.openxmlformats.org/officeDocument/2006/relationships/image" Target="../media/image155.png"/><Relationship Id="rId5" Type="http://schemas.openxmlformats.org/officeDocument/2006/relationships/image" Target="../media/image147.png"/><Relationship Id="rId15" Type="http://schemas.openxmlformats.org/officeDocument/2006/relationships/image" Target="../media/image159.png"/><Relationship Id="rId10" Type="http://schemas.openxmlformats.org/officeDocument/2006/relationships/image" Target="../media/image154.png"/><Relationship Id="rId19" Type="http://schemas.openxmlformats.org/officeDocument/2006/relationships/image" Target="../media/image162.png"/><Relationship Id="rId4" Type="http://schemas.openxmlformats.org/officeDocument/2006/relationships/image" Target="../media/image146.png"/><Relationship Id="rId9" Type="http://schemas.openxmlformats.org/officeDocument/2006/relationships/image" Target="../media/image153.png"/><Relationship Id="rId14" Type="http://schemas.openxmlformats.org/officeDocument/2006/relationships/image" Target="../media/image158.png"/></Relationships>
</file>

<file path=ppt/slides/_rels/slide22.xml.rels><?xml version="1.0" encoding="UTF-8" standalone="yes"?>
<Relationships xmlns="http://schemas.openxmlformats.org/package/2006/relationships"><Relationship Id="rId8" Type="http://schemas.openxmlformats.org/officeDocument/2006/relationships/image" Target="../media/image167.png"/><Relationship Id="rId13" Type="http://schemas.openxmlformats.org/officeDocument/2006/relationships/image" Target="../media/image172.jpeg"/><Relationship Id="rId18" Type="http://schemas.openxmlformats.org/officeDocument/2006/relationships/image" Target="../media/image174.png"/><Relationship Id="rId3" Type="http://schemas.openxmlformats.org/officeDocument/2006/relationships/image" Target="../media/image163.png"/><Relationship Id="rId21" Type="http://schemas.openxmlformats.org/officeDocument/2006/relationships/image" Target="../media/image177.png"/><Relationship Id="rId7" Type="http://schemas.openxmlformats.org/officeDocument/2006/relationships/image" Target="../media/image166.png"/><Relationship Id="rId12" Type="http://schemas.openxmlformats.org/officeDocument/2006/relationships/image" Target="../media/image171.png"/><Relationship Id="rId17" Type="http://schemas.openxmlformats.org/officeDocument/2006/relationships/image" Target="../media/image35.png"/><Relationship Id="rId2" Type="http://schemas.openxmlformats.org/officeDocument/2006/relationships/image" Target="../media/image148.png"/><Relationship Id="rId16" Type="http://schemas.openxmlformats.org/officeDocument/2006/relationships/image" Target="../media/image34.png"/><Relationship Id="rId20" Type="http://schemas.openxmlformats.org/officeDocument/2006/relationships/image" Target="../media/image176.png"/><Relationship Id="rId1" Type="http://schemas.openxmlformats.org/officeDocument/2006/relationships/slideLayout" Target="../slideLayouts/slideLayout4.xml"/><Relationship Id="rId6" Type="http://schemas.openxmlformats.org/officeDocument/2006/relationships/image" Target="../media/image165.png"/><Relationship Id="rId11" Type="http://schemas.openxmlformats.org/officeDocument/2006/relationships/image" Target="../media/image170.png"/><Relationship Id="rId24" Type="http://schemas.openxmlformats.org/officeDocument/2006/relationships/image" Target="../media/image55.png"/><Relationship Id="rId5" Type="http://schemas.openxmlformats.org/officeDocument/2006/relationships/image" Target="../media/image52.png"/><Relationship Id="rId15" Type="http://schemas.openxmlformats.org/officeDocument/2006/relationships/image" Target="../media/image173.png"/><Relationship Id="rId23" Type="http://schemas.openxmlformats.org/officeDocument/2006/relationships/image" Target="../media/image179.png"/><Relationship Id="rId10" Type="http://schemas.openxmlformats.org/officeDocument/2006/relationships/image" Target="../media/image169.png"/><Relationship Id="rId19" Type="http://schemas.openxmlformats.org/officeDocument/2006/relationships/image" Target="../media/image175.png"/><Relationship Id="rId4" Type="http://schemas.openxmlformats.org/officeDocument/2006/relationships/image" Target="../media/image164.png"/><Relationship Id="rId9" Type="http://schemas.openxmlformats.org/officeDocument/2006/relationships/image" Target="../media/image168.png"/><Relationship Id="rId14" Type="http://schemas.openxmlformats.org/officeDocument/2006/relationships/image" Target="../media/image143.png"/><Relationship Id="rId22" Type="http://schemas.openxmlformats.org/officeDocument/2006/relationships/image" Target="../media/image178.png"/></Relationships>
</file>

<file path=ppt/slides/_rels/slide23.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2.png"/><Relationship Id="rId1" Type="http://schemas.openxmlformats.org/officeDocument/2006/relationships/slideLayout" Target="../slideLayouts/slideLayout9.xml"/><Relationship Id="rId4" Type="http://schemas.microsoft.com/office/2007/relationships/hdphoto" Target="../media/hdphoto6.wdp"/></Relationships>
</file>

<file path=ppt/slides/_rels/slide24.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52.png"/><Relationship Id="rId1" Type="http://schemas.openxmlformats.org/officeDocument/2006/relationships/slideLayout" Target="../slideLayouts/slideLayout9.xml"/><Relationship Id="rId6" Type="http://schemas.openxmlformats.org/officeDocument/2006/relationships/image" Target="../media/image183.png"/><Relationship Id="rId5" Type="http://schemas.openxmlformats.org/officeDocument/2006/relationships/image" Target="../media/image182.png"/><Relationship Id="rId4" Type="http://schemas.openxmlformats.org/officeDocument/2006/relationships/image" Target="../media/image181.png"/></Relationships>
</file>

<file path=ppt/slides/_rels/slide25.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56.png"/><Relationship Id="rId7" Type="http://schemas.openxmlformats.org/officeDocument/2006/relationships/image" Target="../media/image51.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50.png"/><Relationship Id="rId11" Type="http://schemas.openxmlformats.org/officeDocument/2006/relationships/image" Target="../media/image185.png"/><Relationship Id="rId5" Type="http://schemas.openxmlformats.org/officeDocument/2006/relationships/image" Target="../media/image65.png"/><Relationship Id="rId10" Type="http://schemas.openxmlformats.org/officeDocument/2006/relationships/image" Target="../media/image184.png"/><Relationship Id="rId4" Type="http://schemas.openxmlformats.org/officeDocument/2006/relationships/image" Target="../media/image52.png"/><Relationship Id="rId9" Type="http://schemas.openxmlformats.org/officeDocument/2006/relationships/image" Target="../media/image55.png"/></Relationships>
</file>

<file path=ppt/slides/_rels/slide26.xml.rels><?xml version="1.0" encoding="UTF-8" standalone="yes"?>
<Relationships xmlns="http://schemas.openxmlformats.org/package/2006/relationships"><Relationship Id="rId2" Type="http://schemas.openxmlformats.org/officeDocument/2006/relationships/image" Target="../media/image186.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8" Type="http://schemas.openxmlformats.org/officeDocument/2006/relationships/image" Target="../media/image187.png"/><Relationship Id="rId13" Type="http://schemas.openxmlformats.org/officeDocument/2006/relationships/image" Target="../media/image190.png"/><Relationship Id="rId3" Type="http://schemas.openxmlformats.org/officeDocument/2006/relationships/image" Target="../media/image56.png"/><Relationship Id="rId7" Type="http://schemas.openxmlformats.org/officeDocument/2006/relationships/image" Target="../media/image185.png"/><Relationship Id="rId12" Type="http://schemas.openxmlformats.org/officeDocument/2006/relationships/image" Target="../media/image65.png"/><Relationship Id="rId2" Type="http://schemas.openxmlformats.org/officeDocument/2006/relationships/notesSlide" Target="../notesSlides/notesSlide8.xml"/><Relationship Id="rId16" Type="http://schemas.openxmlformats.org/officeDocument/2006/relationships/image" Target="../media/image191.png"/><Relationship Id="rId1" Type="http://schemas.openxmlformats.org/officeDocument/2006/relationships/slideLayout" Target="../slideLayouts/slideLayout4.xml"/><Relationship Id="rId6" Type="http://schemas.openxmlformats.org/officeDocument/2006/relationships/image" Target="../media/image184.png"/><Relationship Id="rId11" Type="http://schemas.openxmlformats.org/officeDocument/2006/relationships/image" Target="../media/image52.png"/><Relationship Id="rId5" Type="http://schemas.openxmlformats.org/officeDocument/2006/relationships/image" Target="../media/image55.png"/><Relationship Id="rId15" Type="http://schemas.openxmlformats.org/officeDocument/2006/relationships/image" Target="../media/image59.png"/><Relationship Id="rId10" Type="http://schemas.openxmlformats.org/officeDocument/2006/relationships/image" Target="../media/image189.png"/><Relationship Id="rId4" Type="http://schemas.openxmlformats.org/officeDocument/2006/relationships/image" Target="../media/image53.png"/><Relationship Id="rId9" Type="http://schemas.openxmlformats.org/officeDocument/2006/relationships/image" Target="../media/image188.png"/><Relationship Id="rId14" Type="http://schemas.microsoft.com/office/2007/relationships/hdphoto" Target="../media/hdphoto7.wdp"/></Relationships>
</file>

<file path=ppt/slides/_rels/slide28.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92.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193.png"/><Relationship Id="rId7" Type="http://schemas.openxmlformats.org/officeDocument/2006/relationships/image" Target="../media/image51.jpe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56.png"/><Relationship Id="rId4" Type="http://schemas.microsoft.com/office/2007/relationships/hdphoto" Target="../media/hdphoto8.wdp"/><Relationship Id="rId9" Type="http://schemas.openxmlformats.org/officeDocument/2006/relationships/image" Target="../media/image194.png"/></Relationships>
</file>

<file path=ppt/slides/_rels/slide30.xml.rels><?xml version="1.0" encoding="UTF-8" standalone="yes"?>
<Relationships xmlns="http://schemas.openxmlformats.org/package/2006/relationships"><Relationship Id="rId8" Type="http://schemas.openxmlformats.org/officeDocument/2006/relationships/image" Target="../media/image199.png"/><Relationship Id="rId13" Type="http://schemas.openxmlformats.org/officeDocument/2006/relationships/image" Target="../media/image203.png"/><Relationship Id="rId18" Type="http://schemas.openxmlformats.org/officeDocument/2006/relationships/image" Target="../media/image206.png"/><Relationship Id="rId26" Type="http://schemas.microsoft.com/office/2007/relationships/hdphoto" Target="../media/hdphoto12.wdp"/><Relationship Id="rId3" Type="http://schemas.openxmlformats.org/officeDocument/2006/relationships/image" Target="../media/image195.png"/><Relationship Id="rId21" Type="http://schemas.openxmlformats.org/officeDocument/2006/relationships/image" Target="../media/image209.png"/><Relationship Id="rId7" Type="http://schemas.openxmlformats.org/officeDocument/2006/relationships/image" Target="../media/image198.png"/><Relationship Id="rId12" Type="http://schemas.openxmlformats.org/officeDocument/2006/relationships/image" Target="../media/image202.png"/><Relationship Id="rId17" Type="http://schemas.openxmlformats.org/officeDocument/2006/relationships/image" Target="../media/image205.png"/><Relationship Id="rId25" Type="http://schemas.openxmlformats.org/officeDocument/2006/relationships/image" Target="../media/image212.png"/><Relationship Id="rId2" Type="http://schemas.openxmlformats.org/officeDocument/2006/relationships/image" Target="../media/image32.jpeg"/><Relationship Id="rId16" Type="http://schemas.microsoft.com/office/2007/relationships/hdphoto" Target="../media/hdphoto10.wdp"/><Relationship Id="rId20" Type="http://schemas.openxmlformats.org/officeDocument/2006/relationships/image" Target="../media/image208.jpeg"/><Relationship Id="rId29" Type="http://schemas.openxmlformats.org/officeDocument/2006/relationships/image" Target="../media/image214.png"/><Relationship Id="rId1" Type="http://schemas.openxmlformats.org/officeDocument/2006/relationships/slideLayout" Target="../slideLayouts/slideLayout4.xml"/><Relationship Id="rId6" Type="http://schemas.openxmlformats.org/officeDocument/2006/relationships/image" Target="../media/image45.png"/><Relationship Id="rId11" Type="http://schemas.openxmlformats.org/officeDocument/2006/relationships/image" Target="../media/image201.png"/><Relationship Id="rId24" Type="http://schemas.microsoft.com/office/2007/relationships/hdphoto" Target="../media/hdphoto11.wdp"/><Relationship Id="rId5" Type="http://schemas.openxmlformats.org/officeDocument/2006/relationships/image" Target="../media/image197.png"/><Relationship Id="rId15" Type="http://schemas.openxmlformats.org/officeDocument/2006/relationships/image" Target="../media/image204.png"/><Relationship Id="rId23" Type="http://schemas.openxmlformats.org/officeDocument/2006/relationships/image" Target="../media/image211.png"/><Relationship Id="rId28" Type="http://schemas.microsoft.com/office/2007/relationships/hdphoto" Target="../media/hdphoto13.wdp"/><Relationship Id="rId10" Type="http://schemas.openxmlformats.org/officeDocument/2006/relationships/image" Target="../media/image200.png"/><Relationship Id="rId19" Type="http://schemas.openxmlformats.org/officeDocument/2006/relationships/image" Target="../media/image207.png"/><Relationship Id="rId31" Type="http://schemas.openxmlformats.org/officeDocument/2006/relationships/image" Target="../media/image215.png"/><Relationship Id="rId4" Type="http://schemas.openxmlformats.org/officeDocument/2006/relationships/image" Target="../media/image196.jpeg"/><Relationship Id="rId9" Type="http://schemas.openxmlformats.org/officeDocument/2006/relationships/image" Target="../media/image46.png"/><Relationship Id="rId14" Type="http://schemas.microsoft.com/office/2007/relationships/hdphoto" Target="../media/hdphoto9.wdp"/><Relationship Id="rId22" Type="http://schemas.openxmlformats.org/officeDocument/2006/relationships/image" Target="../media/image210.jpeg"/><Relationship Id="rId27" Type="http://schemas.openxmlformats.org/officeDocument/2006/relationships/image" Target="../media/image213.png"/><Relationship Id="rId30" Type="http://schemas.microsoft.com/office/2007/relationships/hdphoto" Target="../media/hdphoto14.wdp"/></Relationships>
</file>

<file path=ppt/slides/_rels/slide3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10.xml"/><Relationship Id="rId5" Type="http://schemas.openxmlformats.org/officeDocument/2006/relationships/image" Target="../media/image16.png"/><Relationship Id="rId4" Type="http://schemas.openxmlformats.org/officeDocument/2006/relationships/image" Target="../media/image23.jpeg"/></Relationships>
</file>

<file path=ppt/slides/_rels/slide32.xml.rels><?xml version="1.0" encoding="UTF-8" standalone="yes"?>
<Relationships xmlns="http://schemas.openxmlformats.org/package/2006/relationships"><Relationship Id="rId8" Type="http://schemas.openxmlformats.org/officeDocument/2006/relationships/image" Target="../media/image220.png"/><Relationship Id="rId3" Type="http://schemas.openxmlformats.org/officeDocument/2006/relationships/image" Target="../media/image216.png"/><Relationship Id="rId7" Type="http://schemas.openxmlformats.org/officeDocument/2006/relationships/image" Target="../media/image219.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18.gif"/><Relationship Id="rId5" Type="http://schemas.openxmlformats.org/officeDocument/2006/relationships/image" Target="../media/image217.png"/><Relationship Id="rId10" Type="http://schemas.openxmlformats.org/officeDocument/2006/relationships/image" Target="../media/image52.png"/><Relationship Id="rId4" Type="http://schemas.microsoft.com/office/2007/relationships/hdphoto" Target="../media/hdphoto15.wdp"/><Relationship Id="rId9" Type="http://schemas.microsoft.com/office/2007/relationships/hdphoto" Target="../media/hdphoto16.wdp"/></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hyperlink" Target="mailto:sp_tu@cosme.net" TargetMode="Externa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image" Target="../media/image221.png"/><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テキスト プレースホルダー 1"/>
          <p:cNvSpPr>
            <a:spLocks noGrp="1"/>
          </p:cNvSpPr>
          <p:nvPr>
            <p:ph type="body" sz="quarter" idx="12"/>
          </p:nvPr>
        </p:nvSpPr>
        <p:spPr/>
        <p:txBody>
          <a:bodyPr/>
          <a:lstStyle/>
          <a:p>
            <a:pPr indent="0">
              <a:lnSpc>
                <a:spcPts val="4700"/>
              </a:lnSpc>
            </a:pPr>
            <a:r>
              <a:rPr kumimoji="1" lang="en-US" altLang="ja-JP" sz="5800" dirty="0">
                <a:latin typeface="+mn-ea"/>
                <a:ea typeface="+mn-ea"/>
              </a:rPr>
              <a:t>Promotion</a:t>
            </a:r>
            <a:r>
              <a:rPr lang="ja-JP" altLang="en-US" sz="5800" dirty="0">
                <a:latin typeface="+mn-ea"/>
                <a:ea typeface="+mn-ea"/>
              </a:rPr>
              <a:t> </a:t>
            </a:r>
            <a:r>
              <a:rPr kumimoji="1" lang="en-US" altLang="ja-JP" sz="5800" dirty="0">
                <a:latin typeface="+mn-ea"/>
                <a:ea typeface="+mn-ea"/>
              </a:rPr>
              <a:t>Service</a:t>
            </a:r>
            <a:endParaRPr kumimoji="1" lang="ja-JP" altLang="en-US" sz="5800" dirty="0">
              <a:latin typeface="+mn-ea"/>
              <a:ea typeface="+mn-ea"/>
            </a:endParaRPr>
          </a:p>
        </p:txBody>
      </p:sp>
      <p:sp>
        <p:nvSpPr>
          <p:cNvPr id="6" name="テキスト プレースホルダー 2"/>
          <p:cNvSpPr>
            <a:spLocks noGrp="1"/>
          </p:cNvSpPr>
          <p:nvPr>
            <p:ph type="body" sz="quarter" idx="13"/>
          </p:nvPr>
        </p:nvSpPr>
        <p:spPr/>
        <p:txBody>
          <a:bodyPr/>
          <a:lstStyle/>
          <a:p>
            <a:r>
              <a:rPr lang="ja-JP" altLang="en-US" dirty="0">
                <a:latin typeface="+mn-ea"/>
                <a:ea typeface="+mn-ea"/>
              </a:rPr>
              <a:t>プロモーションサービス資料</a:t>
            </a:r>
            <a:endParaRPr kumimoji="1" lang="ja-JP" altLang="en-US" dirty="0">
              <a:latin typeface="+mn-ea"/>
              <a:ea typeface="+mn-ea"/>
            </a:endParaRPr>
          </a:p>
        </p:txBody>
      </p:sp>
      <p:sp>
        <p:nvSpPr>
          <p:cNvPr id="4" name="テキスト プレースホルダー 3"/>
          <p:cNvSpPr>
            <a:spLocks noGrp="1"/>
          </p:cNvSpPr>
          <p:nvPr>
            <p:ph type="body" sz="quarter" idx="14"/>
          </p:nvPr>
        </p:nvSpPr>
        <p:spPr>
          <a:prstGeom prst="rect">
            <a:avLst/>
          </a:prstGeom>
        </p:spPr>
        <p:txBody>
          <a:bodyPr/>
          <a:lstStyle/>
          <a:p>
            <a:r>
              <a:rPr lang="en-US" altLang="zh-TW" dirty="0" smtClean="0">
                <a:latin typeface="+mn-ea"/>
                <a:ea typeface="+mn-ea"/>
              </a:rPr>
              <a:t>201</a:t>
            </a:r>
            <a:r>
              <a:rPr lang="en-US" altLang="ja-JP" dirty="0">
                <a:latin typeface="+mn-ea"/>
                <a:ea typeface="+mn-ea"/>
              </a:rPr>
              <a:t>8</a:t>
            </a:r>
            <a:r>
              <a:rPr lang="zh-TW" altLang="en-US" dirty="0" smtClean="0">
                <a:latin typeface="+mn-ea"/>
                <a:ea typeface="+mn-ea"/>
              </a:rPr>
              <a:t>年</a:t>
            </a:r>
            <a:r>
              <a:rPr lang="en-US" altLang="ja-JP" dirty="0" smtClean="0">
                <a:latin typeface="+mn-ea"/>
                <a:ea typeface="+mn-ea"/>
              </a:rPr>
              <a:t>1</a:t>
            </a:r>
            <a:r>
              <a:rPr lang="zh-TW" altLang="en-US" dirty="0" smtClean="0">
                <a:latin typeface="+mn-ea"/>
                <a:ea typeface="+mn-ea"/>
              </a:rPr>
              <a:t>月</a:t>
            </a:r>
            <a:r>
              <a:rPr lang="en-US" altLang="ja-JP" dirty="0">
                <a:latin typeface="+mn-ea"/>
                <a:ea typeface="+mn-ea"/>
              </a:rPr>
              <a:t>3</a:t>
            </a:r>
            <a:r>
              <a:rPr lang="zh-TW" altLang="en-US" dirty="0" smtClean="0">
                <a:latin typeface="+mn-ea"/>
                <a:ea typeface="+mn-ea"/>
              </a:rPr>
              <a:t>日</a:t>
            </a:r>
            <a:r>
              <a:rPr lang="zh-TW" altLang="en-US" dirty="0">
                <a:latin typeface="+mn-ea"/>
                <a:ea typeface="+mn-ea"/>
              </a:rPr>
              <a:t>～</a:t>
            </a:r>
            <a:r>
              <a:rPr lang="en-US" altLang="zh-TW" dirty="0" smtClean="0">
                <a:latin typeface="+mn-ea"/>
                <a:ea typeface="+mn-ea"/>
              </a:rPr>
              <a:t>201</a:t>
            </a:r>
            <a:r>
              <a:rPr lang="en-US" altLang="ja-JP" dirty="0" smtClean="0">
                <a:latin typeface="+mn-ea"/>
                <a:ea typeface="+mn-ea"/>
              </a:rPr>
              <a:t>8</a:t>
            </a:r>
            <a:r>
              <a:rPr lang="zh-TW" altLang="en-US" dirty="0" smtClean="0">
                <a:latin typeface="+mn-ea"/>
                <a:ea typeface="+mn-ea"/>
              </a:rPr>
              <a:t>年</a:t>
            </a:r>
            <a:r>
              <a:rPr lang="en-US" altLang="ja-JP" dirty="0" smtClean="0">
                <a:latin typeface="+mn-ea"/>
                <a:ea typeface="+mn-ea"/>
              </a:rPr>
              <a:t>3</a:t>
            </a:r>
            <a:r>
              <a:rPr lang="zh-TW" altLang="en-US" dirty="0" smtClean="0">
                <a:latin typeface="+mn-ea"/>
                <a:ea typeface="+mn-ea"/>
              </a:rPr>
              <a:t>月</a:t>
            </a:r>
            <a:r>
              <a:rPr lang="en-US" altLang="zh-TW" dirty="0" smtClean="0">
                <a:latin typeface="+mn-ea"/>
                <a:ea typeface="+mn-ea"/>
              </a:rPr>
              <a:t>2</a:t>
            </a:r>
            <a:r>
              <a:rPr lang="en-US" altLang="ja-JP" dirty="0">
                <a:latin typeface="+mn-ea"/>
                <a:ea typeface="+mn-ea"/>
              </a:rPr>
              <a:t>8</a:t>
            </a:r>
            <a:r>
              <a:rPr lang="zh-TW" altLang="en-US" dirty="0" smtClean="0">
                <a:latin typeface="+mn-ea"/>
                <a:ea typeface="+mn-ea"/>
              </a:rPr>
              <a:t>日</a:t>
            </a:r>
            <a:r>
              <a:rPr lang="zh-TW" altLang="en-US" dirty="0">
                <a:latin typeface="+mn-ea"/>
                <a:ea typeface="+mn-ea"/>
              </a:rPr>
              <a:t>掲載開始分</a:t>
            </a:r>
            <a:endParaRPr lang="ja-JP" altLang="en-US" dirty="0">
              <a:latin typeface="+mn-ea"/>
              <a:ea typeface="+mn-ea"/>
            </a:endParaRPr>
          </a:p>
        </p:txBody>
      </p:sp>
      <p:sp>
        <p:nvSpPr>
          <p:cNvPr id="5" name="テキスト プレースホルダー 1"/>
          <p:cNvSpPr txBox="1">
            <a:spLocks/>
          </p:cNvSpPr>
          <p:nvPr/>
        </p:nvSpPr>
        <p:spPr>
          <a:xfrm>
            <a:off x="993775" y="1384046"/>
            <a:ext cx="8070850" cy="1904920"/>
          </a:xfrm>
          <a:prstGeom prst="rect">
            <a:avLst/>
          </a:prstGeom>
        </p:spPr>
        <p:txBody>
          <a:bodyPr vert="horz" anchor="ctr"/>
          <a:lstStyle>
            <a:lvl1pPr marL="0" indent="-342900" algn="ctr" defTabSz="457200" rtl="0" eaLnBrk="1" latinLnBrk="0" hangingPunct="1">
              <a:lnSpc>
                <a:spcPts val="4700"/>
              </a:lnSpc>
              <a:spcBef>
                <a:spcPct val="20000"/>
              </a:spcBef>
              <a:buFontTx/>
              <a:buNone/>
              <a:defRPr kumimoji="1" sz="5700" b="1" kern="1200">
                <a:solidFill>
                  <a:schemeClr val="bg1"/>
                </a:solidFill>
                <a:latin typeface="Alte Haas Grotesk"/>
                <a:ea typeface=""/>
                <a:cs typeface="メイリオ"/>
              </a:defRPr>
            </a:lvl1pPr>
            <a:lvl2pPr marL="742950" indent="-285750" algn="l" defTabSz="457200" rtl="0" eaLnBrk="1" latinLnBrk="0" hangingPunct="1">
              <a:spcBef>
                <a:spcPct val="20000"/>
              </a:spcBef>
              <a:buFont typeface="Arial"/>
              <a:buChar char="–"/>
              <a:defRPr kumimoji="1" sz="2800" kern="1200">
                <a:solidFill>
                  <a:schemeClr val="tx1"/>
                </a:solidFill>
                <a:latin typeface="メイリオ"/>
                <a:ea typeface="メイリオ"/>
                <a:cs typeface="メイリオ"/>
              </a:defRPr>
            </a:lvl2pPr>
            <a:lvl3pPr marL="1143000" indent="-228600" algn="l" defTabSz="457200" rtl="0" eaLnBrk="1" latinLnBrk="0" hangingPunct="1">
              <a:spcBef>
                <a:spcPct val="20000"/>
              </a:spcBef>
              <a:buFont typeface="Arial"/>
              <a:buChar char="•"/>
              <a:defRPr kumimoji="1" sz="2400" kern="1200">
                <a:solidFill>
                  <a:schemeClr val="tx1"/>
                </a:solidFill>
                <a:latin typeface="メイリオ"/>
                <a:ea typeface="メイリオ"/>
                <a:cs typeface="メイリオ"/>
              </a:defRPr>
            </a:lvl3pPr>
            <a:lvl4pPr marL="1600200" indent="-228600" algn="l" defTabSz="457200" rtl="0" eaLnBrk="1" latinLnBrk="0" hangingPunct="1">
              <a:spcBef>
                <a:spcPct val="20000"/>
              </a:spcBef>
              <a:buFont typeface="Arial"/>
              <a:buChar char="–"/>
              <a:defRPr kumimoji="1" sz="2000" kern="1200">
                <a:solidFill>
                  <a:schemeClr val="tx1"/>
                </a:solidFill>
                <a:latin typeface="メイリオ"/>
                <a:ea typeface="メイリオ"/>
                <a:cs typeface="メイリオ"/>
              </a:defRPr>
            </a:lvl4pPr>
            <a:lvl5pPr marL="2057400" indent="-228600" algn="l" defTabSz="457200" rtl="0" eaLnBrk="1" latinLnBrk="0" hangingPunct="1">
              <a:spcBef>
                <a:spcPct val="20000"/>
              </a:spcBef>
              <a:buFont typeface="Arial"/>
              <a:buChar char="»"/>
              <a:defRPr kumimoji="1" sz="2000" kern="1200">
                <a:solidFill>
                  <a:schemeClr val="tx1"/>
                </a:solidFill>
                <a:latin typeface="メイリオ"/>
                <a:ea typeface="メイリオ"/>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indent="0"/>
            <a:endParaRPr lang="ja-JP" altLang="en-US" sz="5800" dirty="0">
              <a:latin typeface="+mn-ea"/>
              <a:ea typeface="+mn-ea"/>
            </a:endParaRPr>
          </a:p>
        </p:txBody>
      </p:sp>
    </p:spTree>
    <p:extLst>
      <p:ext uri="{BB962C8B-B14F-4D97-AF65-F5344CB8AC3E}">
        <p14:creationId xmlns:p14="http://schemas.microsoft.com/office/powerpoint/2010/main" val="32927557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INDEX</a:t>
            </a:r>
            <a:endParaRPr kumimoji="1" lang="ja-JP" altLang="en-US" dirty="0"/>
          </a:p>
        </p:txBody>
      </p:sp>
      <p:sp>
        <p:nvSpPr>
          <p:cNvPr id="4" name="テキスト プレースホルダー 3"/>
          <p:cNvSpPr>
            <a:spLocks noGrp="1"/>
          </p:cNvSpPr>
          <p:nvPr>
            <p:ph type="body" sz="quarter" idx="13"/>
          </p:nvPr>
        </p:nvSpPr>
        <p:spPr>
          <a:custGeom>
            <a:avLst/>
            <a:gdLst>
              <a:gd name="connsiteX0" fmla="*/ 0 w 711200"/>
              <a:gd name="connsiteY0" fmla="*/ 0 h 5043487"/>
              <a:gd name="connsiteX1" fmla="*/ 711200 w 711200"/>
              <a:gd name="connsiteY1" fmla="*/ 0 h 5043487"/>
              <a:gd name="connsiteX2" fmla="*/ 711200 w 711200"/>
              <a:gd name="connsiteY2" fmla="*/ 5043487 h 5043487"/>
              <a:gd name="connsiteX3" fmla="*/ 0 w 711200"/>
              <a:gd name="connsiteY3" fmla="*/ 5043487 h 5043487"/>
              <a:gd name="connsiteX4" fmla="*/ 0 w 711200"/>
              <a:gd name="connsiteY4" fmla="*/ 0 h 5043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200" h="5043487">
                <a:moveTo>
                  <a:pt x="0" y="0"/>
                </a:moveTo>
                <a:lnTo>
                  <a:pt x="711200" y="0"/>
                </a:lnTo>
                <a:lnTo>
                  <a:pt x="711200" y="5043487"/>
                </a:lnTo>
                <a:lnTo>
                  <a:pt x="0" y="5043487"/>
                </a:lnTo>
                <a:lnTo>
                  <a:pt x="0" y="0"/>
                </a:lnTo>
                <a:close/>
              </a:path>
            </a:pathLst>
          </a:custGeom>
        </p:spPr>
        <p:txBody>
          <a:bodyPr/>
          <a:lstStyle/>
          <a:p>
            <a:pPr lvl="0"/>
            <a:r>
              <a:rPr lang="ja-JP" altLang="en-US" dirty="0"/>
              <a:t>＠ｃｏｓｍｅとは？</a:t>
            </a:r>
            <a:endParaRPr lang="en-US" altLang="ja-JP" dirty="0"/>
          </a:p>
          <a:p>
            <a:r>
              <a:rPr lang="ja-JP" altLang="en-US" dirty="0"/>
              <a:t>プロモーションサービスメニュートピックス</a:t>
            </a:r>
            <a:endParaRPr lang="en-US" altLang="ja-JP" sz="1600" dirty="0"/>
          </a:p>
          <a:p>
            <a:r>
              <a:rPr lang="ja-JP" altLang="en-US" dirty="0"/>
              <a:t>プロモーションサービス一覧・概要</a:t>
            </a:r>
            <a:endParaRPr lang="en-US" altLang="ja-JP" sz="1600" dirty="0"/>
          </a:p>
          <a:p>
            <a:r>
              <a:rPr lang="ja-JP" altLang="en-US" dirty="0"/>
              <a:t>プロモーションサービス誘導枠について</a:t>
            </a:r>
            <a:endParaRPr lang="en-US" altLang="ja-JP" sz="1600" dirty="0"/>
          </a:p>
          <a:p>
            <a:r>
              <a:rPr lang="ja-JP" altLang="en-US" dirty="0"/>
              <a:t>オプションメニュー</a:t>
            </a:r>
            <a:endParaRPr lang="en-US" altLang="ja-JP" sz="1600" dirty="0"/>
          </a:p>
          <a:p>
            <a:r>
              <a:rPr lang="ja-JP" altLang="en-US" dirty="0"/>
              <a:t>注意事項・利用規約など</a:t>
            </a:r>
            <a:endParaRPr kumimoji="1" lang="en-US" altLang="ja-JP" sz="1600" dirty="0"/>
          </a:p>
          <a:p>
            <a:pPr indent="0">
              <a:buNone/>
            </a:pPr>
            <a:endParaRPr kumimoji="1" lang="en-US" altLang="ja-JP" sz="1600" dirty="0"/>
          </a:p>
          <a:p>
            <a:endParaRPr kumimoji="1" lang="ja-JP" altLang="en-US" sz="1600" dirty="0"/>
          </a:p>
        </p:txBody>
      </p:sp>
      <p:sp>
        <p:nvSpPr>
          <p:cNvPr id="6" name="スライド番号プレースホルダー 5"/>
          <p:cNvSpPr>
            <a:spLocks noGrp="1"/>
          </p:cNvSpPr>
          <p:nvPr>
            <p:ph type="sldNum" sz="quarter" idx="12"/>
          </p:nvPr>
        </p:nvSpPr>
        <p:spPr/>
        <p:txBody>
          <a:bodyPr/>
          <a:lstStyle/>
          <a:p>
            <a:fld id="{D1BB40C7-AB44-C647-B8F2-09508EB95348}" type="slidenum">
              <a:rPr lang="ja-JP" altLang="en-US" smtClean="0"/>
              <a:pPr/>
              <a:t>2</a:t>
            </a:fld>
            <a:endParaRPr lang="ja-JP" altLang="en-US" dirty="0"/>
          </a:p>
        </p:txBody>
      </p:sp>
      <p:cxnSp>
        <p:nvCxnSpPr>
          <p:cNvPr id="7" name="直線コネクタ 6"/>
          <p:cNvCxnSpPr/>
          <p:nvPr/>
        </p:nvCxnSpPr>
        <p:spPr>
          <a:xfrm>
            <a:off x="605352" y="1751527"/>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8" name="直線コネクタ 7"/>
          <p:cNvCxnSpPr/>
          <p:nvPr/>
        </p:nvCxnSpPr>
        <p:spPr>
          <a:xfrm>
            <a:off x="605307" y="2289523"/>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9" name="直線コネクタ 8"/>
          <p:cNvCxnSpPr/>
          <p:nvPr/>
        </p:nvCxnSpPr>
        <p:spPr>
          <a:xfrm>
            <a:off x="605307" y="2827519"/>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0" name="直線コネクタ 9"/>
          <p:cNvCxnSpPr/>
          <p:nvPr/>
        </p:nvCxnSpPr>
        <p:spPr>
          <a:xfrm>
            <a:off x="605352" y="3365515"/>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1" name="直線コネクタ 10"/>
          <p:cNvCxnSpPr/>
          <p:nvPr/>
        </p:nvCxnSpPr>
        <p:spPr>
          <a:xfrm>
            <a:off x="605352" y="3903511"/>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2" name="直線コネクタ 11"/>
          <p:cNvCxnSpPr/>
          <p:nvPr/>
        </p:nvCxnSpPr>
        <p:spPr>
          <a:xfrm>
            <a:off x="605352" y="4441507"/>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13" name="テキスト プレースホルダー 3"/>
          <p:cNvSpPr txBox="1">
            <a:spLocks/>
          </p:cNvSpPr>
          <p:nvPr/>
        </p:nvSpPr>
        <p:spPr>
          <a:xfrm>
            <a:off x="8191500" y="1231094"/>
            <a:ext cx="1346245" cy="5319433"/>
          </a:xfrm>
          <a:custGeom>
            <a:avLst/>
            <a:gdLst>
              <a:gd name="connsiteX0" fmla="*/ 0 w 711200"/>
              <a:gd name="connsiteY0" fmla="*/ 0 h 5043487"/>
              <a:gd name="connsiteX1" fmla="*/ 711200 w 711200"/>
              <a:gd name="connsiteY1" fmla="*/ 0 h 5043487"/>
              <a:gd name="connsiteX2" fmla="*/ 711200 w 711200"/>
              <a:gd name="connsiteY2" fmla="*/ 5043487 h 5043487"/>
              <a:gd name="connsiteX3" fmla="*/ 0 w 711200"/>
              <a:gd name="connsiteY3" fmla="*/ 5043487 h 5043487"/>
              <a:gd name="connsiteX4" fmla="*/ 0 w 711200"/>
              <a:gd name="connsiteY4" fmla="*/ 0 h 50434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1200" h="5043487">
                <a:moveTo>
                  <a:pt x="0" y="0"/>
                </a:moveTo>
                <a:lnTo>
                  <a:pt x="711200" y="0"/>
                </a:lnTo>
                <a:lnTo>
                  <a:pt x="711200" y="5043487"/>
                </a:lnTo>
                <a:lnTo>
                  <a:pt x="0" y="5043487"/>
                </a:lnTo>
                <a:lnTo>
                  <a:pt x="0" y="0"/>
                </a:lnTo>
                <a:close/>
              </a:path>
            </a:pathLst>
          </a:custGeom>
        </p:spPr>
        <p:txBody>
          <a:bodyPr vert="horz"/>
          <a:lstStyle>
            <a:lvl1pPr marL="0" indent="198000" algn="r" defTabSz="457200" rtl="0" eaLnBrk="1" latinLnBrk="0" hangingPunct="1">
              <a:lnSpc>
                <a:spcPts val="4200"/>
              </a:lnSpc>
              <a:spcBef>
                <a:spcPts val="0"/>
              </a:spcBef>
              <a:buFont typeface="Alte Haas Grotesk" panose="02000503000000020004" pitchFamily="2" charset="0"/>
              <a:buChar char="p"/>
              <a:defRPr kumimoji="1" sz="1500" b="0" i="0" kern="1200">
                <a:solidFill>
                  <a:srgbClr val="4EB691"/>
                </a:solidFill>
                <a:latin typeface="Alte Haas Grotesk"/>
                <a:ea typeface=""/>
                <a:cs typeface="メイリオ"/>
              </a:defRPr>
            </a:lvl1pPr>
            <a:lvl2pPr marL="742950" indent="-285750" algn="l" defTabSz="457200" rtl="0" eaLnBrk="1" latinLnBrk="0" hangingPunct="1">
              <a:spcBef>
                <a:spcPct val="20000"/>
              </a:spcBef>
              <a:buFont typeface="Arial"/>
              <a:buChar char="–"/>
              <a:defRPr kumimoji="1" sz="2800" kern="1200">
                <a:solidFill>
                  <a:schemeClr val="tx1"/>
                </a:solidFill>
                <a:latin typeface="メイリオ"/>
                <a:ea typeface="メイリオ"/>
                <a:cs typeface="メイリオ"/>
              </a:defRPr>
            </a:lvl2pPr>
            <a:lvl3pPr marL="1143000" indent="-228600" algn="l" defTabSz="457200" rtl="0" eaLnBrk="1" latinLnBrk="0" hangingPunct="1">
              <a:spcBef>
                <a:spcPct val="20000"/>
              </a:spcBef>
              <a:buFont typeface="Arial"/>
              <a:buChar char="•"/>
              <a:defRPr kumimoji="1" sz="2400" kern="1200">
                <a:solidFill>
                  <a:schemeClr val="tx1"/>
                </a:solidFill>
                <a:latin typeface="メイリオ"/>
                <a:ea typeface="メイリオ"/>
                <a:cs typeface="メイリオ"/>
              </a:defRPr>
            </a:lvl3pPr>
            <a:lvl4pPr marL="1600200" indent="-228600" algn="l" defTabSz="457200" rtl="0" eaLnBrk="1" latinLnBrk="0" hangingPunct="1">
              <a:spcBef>
                <a:spcPct val="20000"/>
              </a:spcBef>
              <a:buFont typeface="Arial"/>
              <a:buChar char="–"/>
              <a:defRPr kumimoji="1" sz="2000" kern="1200">
                <a:solidFill>
                  <a:schemeClr val="tx1"/>
                </a:solidFill>
                <a:latin typeface="メイリオ"/>
                <a:ea typeface="メイリオ"/>
                <a:cs typeface="メイリオ"/>
              </a:defRPr>
            </a:lvl4pPr>
            <a:lvl5pPr marL="2057400" indent="-228600" algn="l" defTabSz="457200" rtl="0" eaLnBrk="1" latinLnBrk="0" hangingPunct="1">
              <a:spcBef>
                <a:spcPct val="20000"/>
              </a:spcBef>
              <a:buFont typeface="Arial"/>
              <a:buChar char="»"/>
              <a:defRPr kumimoji="1" sz="2000" kern="1200">
                <a:solidFill>
                  <a:schemeClr val="tx1"/>
                </a:solidFill>
                <a:latin typeface="メイリオ"/>
                <a:ea typeface="メイリオ"/>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r>
              <a:rPr lang="en-US" altLang="ja-JP" sz="1800" spc="300" dirty="0"/>
              <a:t>03</a:t>
            </a:r>
          </a:p>
          <a:p>
            <a:r>
              <a:rPr lang="en-US" altLang="ja-JP" sz="1800" spc="300" dirty="0"/>
              <a:t>05</a:t>
            </a:r>
          </a:p>
          <a:p>
            <a:r>
              <a:rPr lang="en-US" altLang="ja-JP" sz="1800" spc="300" dirty="0" smtClean="0"/>
              <a:t>11</a:t>
            </a:r>
            <a:endParaRPr lang="en-US" altLang="ja-JP" sz="1800" spc="300" dirty="0"/>
          </a:p>
          <a:p>
            <a:r>
              <a:rPr lang="en-US" altLang="ja-JP" sz="1800" spc="300" dirty="0" smtClean="0"/>
              <a:t>18</a:t>
            </a:r>
            <a:endParaRPr lang="en-US" altLang="ja-JP" sz="1800" spc="300" dirty="0"/>
          </a:p>
          <a:p>
            <a:r>
              <a:rPr lang="en-US" altLang="ja-JP" sz="1800" spc="300" dirty="0" smtClean="0"/>
              <a:t>19</a:t>
            </a:r>
            <a:endParaRPr lang="en-US" altLang="ja-JP" sz="1800" spc="300" dirty="0"/>
          </a:p>
          <a:p>
            <a:r>
              <a:rPr lang="en-US" altLang="ja-JP" sz="1800" spc="300" dirty="0" smtClean="0"/>
              <a:t>37</a:t>
            </a:r>
            <a:endParaRPr lang="ja-JP" altLang="en-US" sz="1800" spc="300" dirty="0"/>
          </a:p>
        </p:txBody>
      </p:sp>
    </p:spTree>
    <p:extLst>
      <p:ext uri="{BB962C8B-B14F-4D97-AF65-F5344CB8AC3E}">
        <p14:creationId xmlns:p14="http://schemas.microsoft.com/office/powerpoint/2010/main" val="17376058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角丸四角形 44"/>
          <p:cNvSpPr/>
          <p:nvPr/>
        </p:nvSpPr>
        <p:spPr>
          <a:xfrm>
            <a:off x="150127" y="1666696"/>
            <a:ext cx="9581437" cy="1499530"/>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7" name="テキスト ボックス 46"/>
          <p:cNvSpPr txBox="1"/>
          <p:nvPr/>
        </p:nvSpPr>
        <p:spPr>
          <a:xfrm>
            <a:off x="-202813" y="1140190"/>
            <a:ext cx="10369222" cy="400110"/>
          </a:xfrm>
          <a:prstGeom prst="rect">
            <a:avLst/>
          </a:prstGeom>
          <a:noFill/>
        </p:spPr>
        <p:txBody>
          <a:bodyPr wrap="square" rtlCol="0" anchor="ctr">
            <a:spAutoFit/>
          </a:bodyPr>
          <a:lstStyle/>
          <a:p>
            <a:pPr algn="ctr"/>
            <a:r>
              <a:rPr lang="ja-JP" altLang="en-US" sz="2000" dirty="0">
                <a:solidFill>
                  <a:schemeClr val="tx1">
                    <a:lumMod val="65000"/>
                    <a:lumOff val="35000"/>
                  </a:schemeClr>
                </a:solidFill>
                <a:latin typeface="+mj-lt"/>
                <a:ea typeface="+mj-ea"/>
              </a:rPr>
              <a:t>＠ｃｏｓｍｅは女性の</a:t>
            </a:r>
            <a:r>
              <a:rPr lang="en-US" altLang="ja-JP" sz="2000" dirty="0">
                <a:solidFill>
                  <a:schemeClr val="tx1">
                    <a:lumMod val="65000"/>
                    <a:lumOff val="35000"/>
                  </a:schemeClr>
                </a:solidFill>
                <a:latin typeface="+mj-lt"/>
                <a:ea typeface="+mj-ea"/>
              </a:rPr>
              <a:t>『</a:t>
            </a:r>
            <a:r>
              <a:rPr lang="ja-JP" altLang="en-US" sz="2000" dirty="0">
                <a:solidFill>
                  <a:schemeClr val="tx1">
                    <a:lumMod val="65000"/>
                    <a:lumOff val="35000"/>
                  </a:schemeClr>
                </a:solidFill>
                <a:latin typeface="+mj-lt"/>
                <a:ea typeface="+mj-ea"/>
              </a:rPr>
              <a:t>キレイ</a:t>
            </a:r>
            <a:r>
              <a:rPr lang="en-US" altLang="ja-JP" sz="2000" dirty="0">
                <a:solidFill>
                  <a:schemeClr val="tx1">
                    <a:lumMod val="65000"/>
                    <a:lumOff val="35000"/>
                  </a:schemeClr>
                </a:solidFill>
                <a:latin typeface="+mj-lt"/>
                <a:ea typeface="+mj-ea"/>
              </a:rPr>
              <a:t>』</a:t>
            </a:r>
            <a:r>
              <a:rPr lang="ja-JP" altLang="en-US" sz="2000" dirty="0">
                <a:solidFill>
                  <a:schemeClr val="tx1">
                    <a:lumMod val="65000"/>
                    <a:lumOff val="35000"/>
                  </a:schemeClr>
                </a:solidFill>
                <a:latin typeface="+mj-lt"/>
                <a:ea typeface="+mj-ea"/>
              </a:rPr>
              <a:t>をサポートする日本最大の総合美容メディアです。</a:t>
            </a:r>
          </a:p>
        </p:txBody>
      </p:sp>
      <p:sp>
        <p:nvSpPr>
          <p:cNvPr id="49" name="角丸四角形 48"/>
          <p:cNvSpPr/>
          <p:nvPr/>
        </p:nvSpPr>
        <p:spPr>
          <a:xfrm>
            <a:off x="5325352" y="3211412"/>
            <a:ext cx="4406522" cy="316657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1" name="テキスト ボックス 70"/>
          <p:cNvSpPr txBox="1"/>
          <p:nvPr/>
        </p:nvSpPr>
        <p:spPr>
          <a:xfrm>
            <a:off x="295639" y="2152078"/>
            <a:ext cx="9067652" cy="915635"/>
          </a:xfrm>
          <a:prstGeom prst="rect">
            <a:avLst/>
          </a:prstGeom>
          <a:noFill/>
        </p:spPr>
        <p:txBody>
          <a:bodyPr wrap="square" rtlCol="0">
            <a:spAutoFit/>
          </a:bodyPr>
          <a:lstStyle/>
          <a:p>
            <a:pPr>
              <a:lnSpc>
                <a:spcPts val="1600"/>
              </a:lnSpc>
            </a:pPr>
            <a:r>
              <a:rPr lang="ja-JP" altLang="en-US" sz="1400" dirty="0">
                <a:solidFill>
                  <a:schemeClr val="tx1">
                    <a:lumMod val="50000"/>
                    <a:lumOff val="50000"/>
                  </a:schemeClr>
                </a:solidFill>
              </a:rPr>
              <a:t>＠ｃｏｓｍｅ（アットコスメ）は、みなさんに楽しく役に立つ情報を提供するコスメ・美容の総合ポータル</a:t>
            </a:r>
            <a:endParaRPr lang="en-US" altLang="ja-JP" sz="1400" dirty="0">
              <a:solidFill>
                <a:schemeClr val="tx1">
                  <a:lumMod val="50000"/>
                  <a:lumOff val="50000"/>
                </a:schemeClr>
              </a:solidFill>
            </a:endParaRPr>
          </a:p>
          <a:p>
            <a:pPr>
              <a:lnSpc>
                <a:spcPts val="1600"/>
              </a:lnSpc>
            </a:pPr>
            <a:r>
              <a:rPr lang="ja-JP" altLang="en-US" sz="1400" dirty="0">
                <a:solidFill>
                  <a:schemeClr val="tx1">
                    <a:lumMod val="50000"/>
                    <a:lumOff val="50000"/>
                  </a:schemeClr>
                </a:solidFill>
              </a:rPr>
              <a:t>サイト。クチコミランキングをチェックしたり、オリジナル商品の企画に参加できたり、スキンケアやメイクの疑問を質問できたり・・・。その他にも美容に関するお仕事や、＠ｃｏｓｍｅで話題の商品が買えるお店</a:t>
            </a:r>
            <a:endParaRPr lang="en-US" altLang="ja-JP" sz="1400" dirty="0">
              <a:solidFill>
                <a:schemeClr val="tx1">
                  <a:lumMod val="50000"/>
                  <a:lumOff val="50000"/>
                </a:schemeClr>
              </a:solidFill>
            </a:endParaRPr>
          </a:p>
          <a:p>
            <a:pPr>
              <a:lnSpc>
                <a:spcPts val="1600"/>
              </a:lnSpc>
            </a:pPr>
            <a:r>
              <a:rPr lang="ja-JP" altLang="en-US" sz="1400" dirty="0">
                <a:solidFill>
                  <a:schemeClr val="tx1">
                    <a:lumMod val="50000"/>
                    <a:lumOff val="50000"/>
                  </a:schemeClr>
                </a:solidFill>
              </a:rPr>
              <a:t>からのお得な情報など、ビューティについてあらゆる角度からさまざまな情報を提供しています。</a:t>
            </a:r>
          </a:p>
        </p:txBody>
      </p:sp>
      <p:pic>
        <p:nvPicPr>
          <p:cNvPr id="72" name="Picture 104" descr="g_navi_header_log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7428" y="1719482"/>
            <a:ext cx="1883418" cy="485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角丸四角形 37"/>
          <p:cNvSpPr/>
          <p:nvPr/>
        </p:nvSpPr>
        <p:spPr>
          <a:xfrm>
            <a:off x="133112" y="3289842"/>
            <a:ext cx="5053919" cy="309148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9" name="角丸四角形 38"/>
          <p:cNvSpPr/>
          <p:nvPr/>
        </p:nvSpPr>
        <p:spPr>
          <a:xfrm>
            <a:off x="295639" y="3396600"/>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0" name="テキスト ボックス 39"/>
          <p:cNvSpPr txBox="1"/>
          <p:nvPr/>
        </p:nvSpPr>
        <p:spPr>
          <a:xfrm>
            <a:off x="377527" y="3441511"/>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ページビュー数</a:t>
            </a:r>
          </a:p>
        </p:txBody>
      </p:sp>
      <p:sp>
        <p:nvSpPr>
          <p:cNvPr id="41" name="角丸四角形 40"/>
          <p:cNvSpPr/>
          <p:nvPr/>
        </p:nvSpPr>
        <p:spPr>
          <a:xfrm>
            <a:off x="295639" y="3761108"/>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2" name="テキスト ボックス 41"/>
          <p:cNvSpPr txBox="1"/>
          <p:nvPr/>
        </p:nvSpPr>
        <p:spPr>
          <a:xfrm>
            <a:off x="438943" y="3806019"/>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ユニークユーザー数</a:t>
            </a:r>
            <a:endParaRPr kumimoji="1" lang="ja-JP" altLang="en-US" sz="1000" dirty="0">
              <a:solidFill>
                <a:schemeClr val="bg1"/>
              </a:solidFill>
              <a:latin typeface="+mj-ea"/>
              <a:ea typeface="+mj-ea"/>
            </a:endParaRPr>
          </a:p>
        </p:txBody>
      </p:sp>
      <p:sp>
        <p:nvSpPr>
          <p:cNvPr id="43" name="角丸四角形 42"/>
          <p:cNvSpPr/>
          <p:nvPr/>
        </p:nvSpPr>
        <p:spPr>
          <a:xfrm>
            <a:off x="295639" y="4124668"/>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6" name="テキスト ボックス 45"/>
          <p:cNvSpPr txBox="1"/>
          <p:nvPr/>
        </p:nvSpPr>
        <p:spPr>
          <a:xfrm>
            <a:off x="438943" y="4169579"/>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＠ｃｏｓｍｅメンバー</a:t>
            </a:r>
            <a:endParaRPr kumimoji="1" lang="ja-JP" altLang="en-US" sz="1000" dirty="0">
              <a:solidFill>
                <a:schemeClr val="bg1"/>
              </a:solidFill>
              <a:latin typeface="+mj-ea"/>
              <a:ea typeface="+mj-ea"/>
            </a:endParaRPr>
          </a:p>
        </p:txBody>
      </p:sp>
      <p:sp>
        <p:nvSpPr>
          <p:cNvPr id="76" name="角丸四角形 75"/>
          <p:cNvSpPr/>
          <p:nvPr/>
        </p:nvSpPr>
        <p:spPr>
          <a:xfrm>
            <a:off x="295639" y="4489176"/>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7" name="テキスト ボックス 76"/>
          <p:cNvSpPr txBox="1"/>
          <p:nvPr/>
        </p:nvSpPr>
        <p:spPr>
          <a:xfrm>
            <a:off x="438943" y="4534087"/>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総クチコミ件数</a:t>
            </a:r>
          </a:p>
        </p:txBody>
      </p:sp>
      <p:sp>
        <p:nvSpPr>
          <p:cNvPr id="78" name="角丸四角形 77"/>
          <p:cNvSpPr/>
          <p:nvPr/>
        </p:nvSpPr>
        <p:spPr>
          <a:xfrm>
            <a:off x="295639" y="4853684"/>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3" name="テキスト ボックス 82"/>
          <p:cNvSpPr txBox="1"/>
          <p:nvPr/>
        </p:nvSpPr>
        <p:spPr>
          <a:xfrm>
            <a:off x="438943" y="4898595"/>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商品情報</a:t>
            </a:r>
          </a:p>
        </p:txBody>
      </p:sp>
      <p:sp>
        <p:nvSpPr>
          <p:cNvPr id="84" name="角丸四角形 83"/>
          <p:cNvSpPr/>
          <p:nvPr/>
        </p:nvSpPr>
        <p:spPr>
          <a:xfrm>
            <a:off x="295639" y="5509173"/>
            <a:ext cx="1801094" cy="296091"/>
          </a:xfrm>
          <a:prstGeom prst="roundRect">
            <a:avLst>
              <a:gd name="adj" fmla="val 24667"/>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5" name="テキスト ボックス 84"/>
          <p:cNvSpPr txBox="1"/>
          <p:nvPr/>
        </p:nvSpPr>
        <p:spPr>
          <a:xfrm>
            <a:off x="438943" y="5554084"/>
            <a:ext cx="1560389" cy="246221"/>
          </a:xfrm>
          <a:prstGeom prst="rect">
            <a:avLst/>
          </a:prstGeom>
          <a:noFill/>
        </p:spPr>
        <p:txBody>
          <a:bodyPr wrap="square" rtlCol="0" anchor="ctr">
            <a:spAutoFit/>
          </a:bodyPr>
          <a:lstStyle/>
          <a:p>
            <a:pPr algn="ctr"/>
            <a:r>
              <a:rPr lang="ja-JP" altLang="en-US" sz="1000" dirty="0" smtClean="0">
                <a:solidFill>
                  <a:schemeClr val="bg1"/>
                </a:solidFill>
                <a:latin typeface="+mj-ea"/>
                <a:ea typeface="+mj-ea"/>
              </a:rPr>
              <a:t>店舗数とエリア</a:t>
            </a:r>
            <a:endParaRPr lang="ja-JP" altLang="en-US" sz="1000" dirty="0">
              <a:solidFill>
                <a:schemeClr val="bg1"/>
              </a:solidFill>
              <a:latin typeface="+mj-ea"/>
              <a:ea typeface="+mj-ea"/>
            </a:endParaRPr>
          </a:p>
        </p:txBody>
      </p:sp>
      <p:sp>
        <p:nvSpPr>
          <p:cNvPr id="86" name="角丸四角形 85"/>
          <p:cNvSpPr/>
          <p:nvPr/>
        </p:nvSpPr>
        <p:spPr>
          <a:xfrm>
            <a:off x="295639" y="6013229"/>
            <a:ext cx="1801094" cy="296091"/>
          </a:xfrm>
          <a:prstGeom prst="roundRect">
            <a:avLst>
              <a:gd name="adj" fmla="val 24667"/>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7" name="テキスト ボックス 86"/>
          <p:cNvSpPr txBox="1"/>
          <p:nvPr/>
        </p:nvSpPr>
        <p:spPr>
          <a:xfrm>
            <a:off x="438943" y="6058140"/>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来店者数</a:t>
            </a:r>
          </a:p>
        </p:txBody>
      </p:sp>
      <p:sp>
        <p:nvSpPr>
          <p:cNvPr id="88" name="Rectangle 86"/>
          <p:cNvSpPr>
            <a:spLocks noChangeArrowheads="1"/>
          </p:cNvSpPr>
          <p:nvPr/>
        </p:nvSpPr>
        <p:spPr bwMode="auto">
          <a:xfrm>
            <a:off x="2132359" y="3437958"/>
            <a:ext cx="3024187" cy="2616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defRPr/>
            </a:pPr>
            <a:r>
              <a:rPr lang="en-US" altLang="ja-JP" sz="1100" dirty="0">
                <a:latin typeface="+mn-ea"/>
                <a:cs typeface="Meiryo UI" pitchFamily="50" charset="-128"/>
              </a:rPr>
              <a:t>3.1</a:t>
            </a:r>
            <a:r>
              <a:rPr lang="ja-JP" altLang="en-US" sz="1100" dirty="0" smtClean="0">
                <a:latin typeface="+mn-ea"/>
                <a:cs typeface="Meiryo UI" pitchFamily="50" charset="-128"/>
              </a:rPr>
              <a:t>億 </a:t>
            </a:r>
            <a:r>
              <a:rPr lang="en-US" altLang="ja-JP" sz="1100" dirty="0">
                <a:latin typeface="+mn-ea"/>
                <a:cs typeface="Meiryo UI" pitchFamily="50" charset="-128"/>
              </a:rPr>
              <a:t>PV /</a:t>
            </a:r>
            <a:r>
              <a:rPr lang="ja-JP" altLang="en-US" sz="1100" dirty="0">
                <a:latin typeface="+mn-ea"/>
                <a:cs typeface="Meiryo UI" pitchFamily="50" charset="-128"/>
              </a:rPr>
              <a:t>月</a:t>
            </a:r>
          </a:p>
        </p:txBody>
      </p:sp>
      <p:sp>
        <p:nvSpPr>
          <p:cNvPr id="89" name="Rectangle 87"/>
          <p:cNvSpPr>
            <a:spLocks noChangeArrowheads="1"/>
          </p:cNvSpPr>
          <p:nvPr/>
        </p:nvSpPr>
        <p:spPr bwMode="auto">
          <a:xfrm>
            <a:off x="2132358" y="3772394"/>
            <a:ext cx="3024187" cy="2616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defRPr/>
            </a:pPr>
            <a:r>
              <a:rPr lang="en-US" altLang="ja-JP" sz="1100" dirty="0">
                <a:latin typeface="+mn-ea"/>
                <a:cs typeface="Meiryo UI" pitchFamily="50" charset="-128"/>
              </a:rPr>
              <a:t>1,500</a:t>
            </a:r>
            <a:r>
              <a:rPr lang="ja-JP" altLang="en-US" sz="1100" dirty="0">
                <a:latin typeface="+mn-ea"/>
                <a:cs typeface="Meiryo UI" pitchFamily="50" charset="-128"/>
              </a:rPr>
              <a:t>万人</a:t>
            </a:r>
            <a:r>
              <a:rPr lang="en-US" altLang="ja-JP" sz="1100" dirty="0">
                <a:latin typeface="+mn-ea"/>
                <a:cs typeface="Meiryo UI" pitchFamily="50" charset="-128"/>
              </a:rPr>
              <a:t>/</a:t>
            </a:r>
            <a:r>
              <a:rPr lang="ja-JP" altLang="en-US" sz="1100" dirty="0">
                <a:latin typeface="+mn-ea"/>
                <a:cs typeface="Meiryo UI" pitchFamily="50" charset="-128"/>
              </a:rPr>
              <a:t>月</a:t>
            </a:r>
          </a:p>
        </p:txBody>
      </p:sp>
      <p:sp>
        <p:nvSpPr>
          <p:cNvPr id="90" name="Rectangle 88"/>
          <p:cNvSpPr>
            <a:spLocks noChangeArrowheads="1"/>
          </p:cNvSpPr>
          <p:nvPr/>
        </p:nvSpPr>
        <p:spPr bwMode="auto">
          <a:xfrm>
            <a:off x="2132359" y="4138316"/>
            <a:ext cx="3024187" cy="2616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en-US" altLang="ja-JP" sz="1100" dirty="0" smtClean="0">
                <a:latin typeface="+mn-ea"/>
                <a:ea typeface="+mn-ea"/>
                <a:cs typeface="Meiryo UI" pitchFamily="50" charset="-128"/>
              </a:rPr>
              <a:t>400</a:t>
            </a:r>
            <a:r>
              <a:rPr lang="ja-JP" altLang="en-US" sz="1100" dirty="0" smtClean="0">
                <a:latin typeface="+mn-ea"/>
                <a:ea typeface="+mn-ea"/>
                <a:cs typeface="Meiryo UI" pitchFamily="50" charset="-128"/>
              </a:rPr>
              <a:t>万人</a:t>
            </a:r>
            <a:endParaRPr lang="ja-JP" altLang="en-US" sz="1100" dirty="0">
              <a:latin typeface="+mn-ea"/>
              <a:ea typeface="+mn-ea"/>
              <a:cs typeface="Meiryo UI" pitchFamily="50" charset="-128"/>
            </a:endParaRPr>
          </a:p>
        </p:txBody>
      </p:sp>
      <p:sp>
        <p:nvSpPr>
          <p:cNvPr id="91" name="Rectangle 89"/>
          <p:cNvSpPr>
            <a:spLocks noChangeArrowheads="1"/>
          </p:cNvSpPr>
          <p:nvPr/>
        </p:nvSpPr>
        <p:spPr bwMode="auto">
          <a:xfrm>
            <a:off x="2118710" y="4489176"/>
            <a:ext cx="3024187" cy="2616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zh-TW" altLang="en-US" sz="1100" dirty="0">
                <a:latin typeface="+mn-ea"/>
                <a:ea typeface="+mn-ea"/>
                <a:cs typeface="Meiryo UI" pitchFamily="50" charset="-128"/>
              </a:rPr>
              <a:t>約</a:t>
            </a:r>
            <a:r>
              <a:rPr lang="en-US" altLang="ja-JP" sz="1100" dirty="0">
                <a:latin typeface="+mn-ea"/>
                <a:ea typeface="+mn-ea"/>
                <a:cs typeface="Meiryo UI" pitchFamily="50" charset="-128"/>
              </a:rPr>
              <a:t>1,300</a:t>
            </a:r>
            <a:r>
              <a:rPr lang="zh-TW" altLang="en-US" sz="1100" dirty="0">
                <a:latin typeface="+mn-ea"/>
                <a:ea typeface="+mn-ea"/>
                <a:cs typeface="Meiryo UI" pitchFamily="50" charset="-128"/>
              </a:rPr>
              <a:t>万件</a:t>
            </a:r>
            <a:endParaRPr lang="ja-JP" altLang="en-US" sz="1100" dirty="0">
              <a:latin typeface="+mn-ea"/>
              <a:ea typeface="+mn-ea"/>
              <a:cs typeface="Meiryo UI" pitchFamily="50" charset="-128"/>
            </a:endParaRPr>
          </a:p>
        </p:txBody>
      </p:sp>
      <p:sp>
        <p:nvSpPr>
          <p:cNvPr id="93" name="Rectangle 99"/>
          <p:cNvSpPr>
            <a:spLocks noChangeArrowheads="1"/>
          </p:cNvSpPr>
          <p:nvPr/>
        </p:nvSpPr>
        <p:spPr bwMode="auto">
          <a:xfrm>
            <a:off x="2054879" y="4806097"/>
            <a:ext cx="2906185" cy="4001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defRPr/>
            </a:pPr>
            <a:r>
              <a:rPr lang="en-US" altLang="ja-JP" sz="1000" dirty="0">
                <a:latin typeface="+mn-ea"/>
                <a:cs typeface="Meiryo UI" pitchFamily="50" charset="-128"/>
              </a:rPr>
              <a:t>【</a:t>
            </a:r>
            <a:r>
              <a:rPr lang="ja-JP" altLang="en-US" sz="1000" dirty="0">
                <a:latin typeface="+mn-ea"/>
                <a:cs typeface="Meiryo UI" pitchFamily="50" charset="-128"/>
              </a:rPr>
              <a:t>総ブランド</a:t>
            </a:r>
            <a:r>
              <a:rPr lang="en-US" altLang="ja-JP" sz="1000" dirty="0">
                <a:latin typeface="+mn-ea"/>
                <a:cs typeface="Meiryo UI" pitchFamily="50" charset="-128"/>
              </a:rPr>
              <a:t>】</a:t>
            </a:r>
            <a:r>
              <a:rPr lang="en-US" altLang="ja-JP" sz="1000" dirty="0" smtClean="0">
                <a:latin typeface="+mn-ea"/>
                <a:cs typeface="Meiryo UI" pitchFamily="50" charset="-128"/>
              </a:rPr>
              <a:t>3.2</a:t>
            </a:r>
            <a:r>
              <a:rPr lang="ja-JP" altLang="en-US" sz="1000" dirty="0" smtClean="0">
                <a:latin typeface="+mn-ea"/>
                <a:cs typeface="Meiryo UI" pitchFamily="50" charset="-128"/>
              </a:rPr>
              <a:t>万</a:t>
            </a:r>
            <a:r>
              <a:rPr lang="ja-JP" altLang="en-US" sz="1000" dirty="0">
                <a:latin typeface="+mn-ea"/>
                <a:cs typeface="Meiryo UI" pitchFamily="50" charset="-128"/>
              </a:rPr>
              <a:t>ブランド</a:t>
            </a:r>
          </a:p>
          <a:p>
            <a:pPr>
              <a:defRPr/>
            </a:pPr>
            <a:r>
              <a:rPr lang="en-US" altLang="ja-JP" sz="1000" dirty="0">
                <a:latin typeface="+mn-ea"/>
                <a:cs typeface="Meiryo UI" pitchFamily="50" charset="-128"/>
              </a:rPr>
              <a:t>【</a:t>
            </a:r>
            <a:r>
              <a:rPr lang="ja-JP" altLang="en-US" sz="1000" dirty="0">
                <a:latin typeface="+mn-ea"/>
                <a:cs typeface="Meiryo UI" pitchFamily="50" charset="-128"/>
              </a:rPr>
              <a:t>総商品数</a:t>
            </a:r>
            <a:r>
              <a:rPr lang="en-US" altLang="ja-JP" sz="1000" dirty="0">
                <a:latin typeface="+mn-ea"/>
                <a:cs typeface="Meiryo UI" pitchFamily="50" charset="-128"/>
              </a:rPr>
              <a:t>】</a:t>
            </a:r>
            <a:r>
              <a:rPr lang="en-US" altLang="ja-JP" sz="1000" dirty="0" smtClean="0">
                <a:latin typeface="+mn-ea"/>
                <a:cs typeface="Meiryo UI" pitchFamily="50" charset="-128"/>
              </a:rPr>
              <a:t>29</a:t>
            </a:r>
            <a:r>
              <a:rPr lang="ja-JP" altLang="en-US" sz="1000" dirty="0" smtClean="0">
                <a:latin typeface="+mn-ea"/>
                <a:cs typeface="Meiryo UI" pitchFamily="50" charset="-128"/>
              </a:rPr>
              <a:t>万</a:t>
            </a:r>
            <a:r>
              <a:rPr lang="ja-JP" altLang="en-US" sz="1000" dirty="0">
                <a:latin typeface="+mn-ea"/>
                <a:cs typeface="Meiryo UI" pitchFamily="50" charset="-128"/>
              </a:rPr>
              <a:t>件</a:t>
            </a:r>
          </a:p>
        </p:txBody>
      </p:sp>
      <p:sp>
        <p:nvSpPr>
          <p:cNvPr id="94" name="Text Box 8"/>
          <p:cNvSpPr txBox="1">
            <a:spLocks noChangeArrowheads="1"/>
          </p:cNvSpPr>
          <p:nvPr/>
        </p:nvSpPr>
        <p:spPr bwMode="auto">
          <a:xfrm>
            <a:off x="2206754" y="5145730"/>
            <a:ext cx="284244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en-US" altLang="ja-JP" sz="700" dirty="0">
                <a:latin typeface="+mn-ea"/>
                <a:ea typeface="+mn-ea"/>
              </a:rPr>
              <a:t>※</a:t>
            </a:r>
            <a:r>
              <a:rPr lang="en-US" altLang="ja-JP" sz="700" dirty="0" smtClean="0">
                <a:latin typeface="+mn-ea"/>
                <a:ea typeface="+mn-ea"/>
              </a:rPr>
              <a:t>2017</a:t>
            </a:r>
            <a:r>
              <a:rPr lang="ja-JP" altLang="en-US" sz="700" dirty="0" smtClean="0">
                <a:latin typeface="+mn-ea"/>
                <a:ea typeface="+mn-ea"/>
              </a:rPr>
              <a:t>年</a:t>
            </a:r>
            <a:r>
              <a:rPr lang="en-US" altLang="ja-JP" sz="700" dirty="0" smtClean="0">
                <a:latin typeface="+mn-ea"/>
                <a:ea typeface="+mn-ea"/>
              </a:rPr>
              <a:t>6</a:t>
            </a:r>
            <a:r>
              <a:rPr lang="ja-JP" altLang="en-US" sz="700" dirty="0" smtClean="0">
                <a:latin typeface="+mn-ea"/>
                <a:ea typeface="+mn-ea"/>
              </a:rPr>
              <a:t>月度</a:t>
            </a:r>
            <a:r>
              <a:rPr lang="ja-JP" altLang="en-US" sz="700" dirty="0">
                <a:latin typeface="+mn-ea"/>
                <a:ea typeface="+mn-ea"/>
              </a:rPr>
              <a:t>のアイスタイル集計による</a:t>
            </a:r>
            <a:endParaRPr lang="en-US" altLang="ja-JP" sz="700" dirty="0">
              <a:latin typeface="+mn-ea"/>
              <a:ea typeface="+mn-ea"/>
            </a:endParaRPr>
          </a:p>
          <a:p>
            <a:pPr eaLnBrk="1" hangingPunct="1">
              <a:spcBef>
                <a:spcPct val="0"/>
              </a:spcBef>
              <a:buFontTx/>
              <a:buNone/>
            </a:pPr>
            <a:r>
              <a:rPr lang="en-US" altLang="ja-JP" sz="700" dirty="0">
                <a:latin typeface="+mn-ea"/>
                <a:ea typeface="+mn-ea"/>
              </a:rPr>
              <a:t>※PV</a:t>
            </a:r>
            <a:r>
              <a:rPr lang="ja-JP" altLang="en-US" sz="700" dirty="0">
                <a:latin typeface="+mn-ea"/>
                <a:ea typeface="+mn-ea"/>
              </a:rPr>
              <a:t>数、及びＵＵ数は全デバイスでの集計値となっております。 </a:t>
            </a:r>
          </a:p>
        </p:txBody>
      </p:sp>
      <p:sp>
        <p:nvSpPr>
          <p:cNvPr id="2" name="タイトル 1"/>
          <p:cNvSpPr>
            <a:spLocks noGrp="1"/>
          </p:cNvSpPr>
          <p:nvPr>
            <p:ph type="title"/>
          </p:nvPr>
        </p:nvSpPr>
        <p:spPr/>
        <p:txBody>
          <a:bodyPr/>
          <a:lstStyle/>
          <a:p>
            <a:r>
              <a:rPr kumimoji="1" lang="ja-JP" altLang="en-US" dirty="0"/>
              <a:t>＠ｃｏｓｍｅ とは？</a:t>
            </a:r>
          </a:p>
        </p:txBody>
      </p:sp>
      <p:sp>
        <p:nvSpPr>
          <p:cNvPr id="3" name="スライド番号プレースホルダー 2"/>
          <p:cNvSpPr>
            <a:spLocks noGrp="1"/>
          </p:cNvSpPr>
          <p:nvPr>
            <p:ph type="sldNum" sz="quarter" idx="12"/>
          </p:nvPr>
        </p:nvSpPr>
        <p:spPr>
          <a:xfrm>
            <a:off x="4853501" y="6575625"/>
            <a:ext cx="527095" cy="259873"/>
          </a:xfrm>
        </p:spPr>
        <p:txBody>
          <a:bodyPr/>
          <a:lstStyle/>
          <a:p>
            <a:fld id="{D1BB40C7-AB44-C647-B8F2-09508EB95348}" type="slidenum">
              <a:rPr lang="ja-JP" altLang="en-US" smtClean="0"/>
              <a:pPr/>
              <a:t>3</a:t>
            </a:fld>
            <a:endParaRPr lang="ja-JP" altLang="en-US" dirty="0"/>
          </a:p>
        </p:txBody>
      </p:sp>
      <p:sp>
        <p:nvSpPr>
          <p:cNvPr id="48" name="Rectangle 97"/>
          <p:cNvSpPr>
            <a:spLocks noChangeArrowheads="1"/>
          </p:cNvSpPr>
          <p:nvPr/>
        </p:nvSpPr>
        <p:spPr bwMode="auto">
          <a:xfrm>
            <a:off x="2144688" y="6063099"/>
            <a:ext cx="3041992" cy="246221"/>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ja-JP" altLang="ja-JP" sz="1000" dirty="0">
                <a:latin typeface="+mn-ea"/>
              </a:rPr>
              <a:t>来店者数</a:t>
            </a:r>
            <a:r>
              <a:rPr lang="ja-JP" altLang="ja-JP" sz="1000" dirty="0" smtClean="0">
                <a:latin typeface="+mn-ea"/>
              </a:rPr>
              <a:t>：</a:t>
            </a:r>
            <a:r>
              <a:rPr lang="en-US" altLang="ja-JP" sz="1000" dirty="0" smtClean="0">
                <a:latin typeface="+mn-ea"/>
              </a:rPr>
              <a:t>62</a:t>
            </a:r>
            <a:r>
              <a:rPr lang="ja-JP" altLang="ja-JP" sz="1000" dirty="0" smtClean="0">
                <a:latin typeface="+mn-ea"/>
              </a:rPr>
              <a:t>万人</a:t>
            </a:r>
            <a:r>
              <a:rPr lang="en-US" altLang="ja-JP" sz="1000" dirty="0">
                <a:latin typeface="+mn-ea"/>
              </a:rPr>
              <a:t>/</a:t>
            </a:r>
            <a:r>
              <a:rPr lang="ja-JP" altLang="ja-JP" sz="1000" dirty="0">
                <a:latin typeface="+mn-ea"/>
              </a:rPr>
              <a:t>月</a:t>
            </a:r>
            <a:r>
              <a:rPr lang="ja-JP" altLang="en-US" sz="1000" dirty="0">
                <a:latin typeface="+mn-ea"/>
              </a:rPr>
              <a:t>　</a:t>
            </a:r>
            <a:r>
              <a:rPr lang="ja-JP" altLang="ja-JP" sz="800" dirty="0" smtClean="0">
                <a:latin typeface="+mn-ea"/>
              </a:rPr>
              <a:t>※</a:t>
            </a:r>
            <a:r>
              <a:rPr lang="en-US" altLang="ja-JP" sz="800" dirty="0">
                <a:latin typeface="+mn-ea"/>
              </a:rPr>
              <a:t>2017</a:t>
            </a:r>
            <a:r>
              <a:rPr lang="ja-JP" altLang="ja-JP" sz="800" dirty="0" smtClean="0">
                <a:latin typeface="+mn-ea"/>
              </a:rPr>
              <a:t>年</a:t>
            </a:r>
            <a:r>
              <a:rPr lang="en-US" altLang="ja-JP" sz="800" dirty="0">
                <a:latin typeface="+mn-ea"/>
              </a:rPr>
              <a:t>6</a:t>
            </a:r>
            <a:r>
              <a:rPr lang="ja-JP" altLang="ja-JP" sz="800" dirty="0" smtClean="0">
                <a:latin typeface="+mn-ea"/>
              </a:rPr>
              <a:t>月時点</a:t>
            </a:r>
            <a:r>
              <a:rPr lang="ja-JP" altLang="en-US" sz="800" dirty="0">
                <a:latin typeface="+mn-ea"/>
              </a:rPr>
              <a:t>　</a:t>
            </a:r>
            <a:endParaRPr lang="ja-JP" altLang="ja-JP" sz="600" dirty="0">
              <a:latin typeface="+mn-ea"/>
            </a:endParaRPr>
          </a:p>
        </p:txBody>
      </p:sp>
      <p:sp>
        <p:nvSpPr>
          <p:cNvPr id="51" name="Rectangle 94"/>
          <p:cNvSpPr>
            <a:spLocks noChangeArrowheads="1"/>
          </p:cNvSpPr>
          <p:nvPr/>
        </p:nvSpPr>
        <p:spPr bwMode="auto">
          <a:xfrm>
            <a:off x="2144688" y="5477743"/>
            <a:ext cx="2904511" cy="615553"/>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defRPr/>
            </a:pPr>
            <a:r>
              <a:rPr lang="ja-JP" altLang="en-US" sz="1000" dirty="0">
                <a:latin typeface="メイリオ" panose="020B0604030504040204" pitchFamily="50" charset="-128"/>
                <a:ea typeface="メイリオ" panose="020B0604030504040204" pitchFamily="50" charset="-128"/>
                <a:cs typeface="Meiryo UI" pitchFamily="50" charset="-128"/>
              </a:rPr>
              <a:t>国内</a:t>
            </a:r>
            <a:r>
              <a:rPr lang="en-US" altLang="ja-JP" sz="1000" dirty="0">
                <a:latin typeface="メイリオ" panose="020B0604030504040204" pitchFamily="50" charset="-128"/>
                <a:ea typeface="メイリオ" panose="020B0604030504040204" pitchFamily="50" charset="-128"/>
                <a:cs typeface="Meiryo UI" pitchFamily="50" charset="-128"/>
              </a:rPr>
              <a:t>24</a:t>
            </a:r>
            <a:r>
              <a:rPr lang="ja-JP" altLang="en-US" sz="1000" dirty="0">
                <a:latin typeface="メイリオ" panose="020B0604030504040204" pitchFamily="50" charset="-128"/>
                <a:ea typeface="メイリオ" panose="020B0604030504040204" pitchFamily="50" charset="-128"/>
                <a:cs typeface="Meiryo UI" pitchFamily="50" charset="-128"/>
              </a:rPr>
              <a:t>店舗</a:t>
            </a:r>
            <a:r>
              <a:rPr lang="ja-JP" altLang="en-US" sz="700" dirty="0">
                <a:latin typeface="メイリオ" panose="020B0604030504040204" pitchFamily="50" charset="-128"/>
                <a:ea typeface="メイリオ" panose="020B0604030504040204" pitchFamily="50" charset="-128"/>
                <a:cs typeface="Meiryo UI" pitchFamily="50" charset="-128"/>
              </a:rPr>
              <a:t>（</a:t>
            </a:r>
            <a:r>
              <a:rPr lang="en-US" altLang="ja-JP" sz="700" dirty="0">
                <a:latin typeface="メイリオ" panose="020B0604030504040204" pitchFamily="50" charset="-128"/>
                <a:ea typeface="メイリオ" panose="020B0604030504040204" pitchFamily="50" charset="-128"/>
                <a:cs typeface="Meiryo UI" pitchFamily="50" charset="-128"/>
              </a:rPr>
              <a:t>※</a:t>
            </a:r>
            <a:r>
              <a:rPr lang="ja-JP" altLang="en-US" sz="700" dirty="0">
                <a:latin typeface="メイリオ" panose="020B0604030504040204" pitchFamily="50" charset="-128"/>
                <a:ea typeface="メイリオ" panose="020B0604030504040204" pitchFamily="50" charset="-128"/>
                <a:cs typeface="Meiryo UI" pitchFamily="50" charset="-128"/>
              </a:rPr>
              <a:t>グループ店舗含む</a:t>
            </a:r>
            <a:r>
              <a:rPr lang="en-US" altLang="ja-JP" sz="700" dirty="0">
                <a:latin typeface="メイリオ" panose="020B0604030504040204" pitchFamily="50" charset="-128"/>
                <a:ea typeface="メイリオ" panose="020B0604030504040204" pitchFamily="50" charset="-128"/>
                <a:cs typeface="Meiryo UI" pitchFamily="50" charset="-128"/>
              </a:rPr>
              <a:t>)</a:t>
            </a:r>
            <a:endParaRPr lang="en-US" altLang="ja-JP" sz="9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800" dirty="0">
                <a:latin typeface="メイリオ" panose="020B0604030504040204" pitchFamily="50" charset="-128"/>
                <a:ea typeface="メイリオ" panose="020B0604030504040204" pitchFamily="50" charset="-128"/>
                <a:cs typeface="Meiryo UI" pitchFamily="50" charset="-128"/>
              </a:rPr>
              <a:t>（新宿</a:t>
            </a:r>
            <a:r>
              <a:rPr lang="en-US" altLang="ja-JP" sz="800" dirty="0">
                <a:latin typeface="メイリオ" panose="020B0604030504040204" pitchFamily="50" charset="-128"/>
                <a:ea typeface="メイリオ" panose="020B0604030504040204" pitchFamily="50" charset="-128"/>
                <a:cs typeface="Meiryo UI" pitchFamily="50" charset="-128"/>
              </a:rPr>
              <a:t>2</a:t>
            </a:r>
            <a:r>
              <a:rPr lang="ja-JP" altLang="en-US" sz="800" dirty="0">
                <a:latin typeface="メイリオ" panose="020B0604030504040204" pitchFamily="50" charset="-128"/>
                <a:ea typeface="メイリオ" panose="020B0604030504040204" pitchFamily="50" charset="-128"/>
                <a:cs typeface="Meiryo UI" pitchFamily="50" charset="-128"/>
              </a:rPr>
              <a:t>箇所</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渋谷</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上野</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池袋</a:t>
            </a:r>
            <a:r>
              <a:rPr lang="en-US" altLang="ja-JP" sz="800" dirty="0">
                <a:latin typeface="メイリオ" panose="020B0604030504040204" pitchFamily="50" charset="-128"/>
                <a:ea typeface="メイリオ" panose="020B0604030504040204" pitchFamily="50" charset="-128"/>
                <a:cs typeface="Meiryo UI" pitchFamily="50" charset="-128"/>
              </a:rPr>
              <a:t>2</a:t>
            </a:r>
            <a:r>
              <a:rPr lang="ja-JP" altLang="en-US" sz="800" dirty="0">
                <a:latin typeface="メイリオ" panose="020B0604030504040204" pitchFamily="50" charset="-128"/>
                <a:ea typeface="メイリオ" panose="020B0604030504040204" pitchFamily="50" charset="-128"/>
                <a:cs typeface="Meiryo UI" pitchFamily="50" charset="-128"/>
              </a:rPr>
              <a:t>箇所</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有楽町</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東京</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溝口</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smtClean="0">
                <a:latin typeface="メイリオ" panose="020B0604030504040204" pitchFamily="50" charset="-128"/>
                <a:ea typeface="メイリオ" panose="020B0604030504040204" pitchFamily="50" charset="-128"/>
                <a:cs typeface="Meiryo UI" pitchFamily="50" charset="-128"/>
              </a:rPr>
              <a:t>町田　　</a:t>
            </a:r>
            <a:r>
              <a:rPr lang="en-US" altLang="ja-JP" sz="800" dirty="0" smtClean="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大阪</a:t>
            </a:r>
            <a:r>
              <a:rPr lang="en-US" altLang="ja-JP" sz="800" dirty="0">
                <a:latin typeface="メイリオ" panose="020B0604030504040204" pitchFamily="50" charset="-128"/>
                <a:ea typeface="メイリオ" panose="020B0604030504040204" pitchFamily="50" charset="-128"/>
                <a:cs typeface="Meiryo UI" pitchFamily="50" charset="-128"/>
              </a:rPr>
              <a:t>2</a:t>
            </a:r>
            <a:r>
              <a:rPr lang="ja-JP" altLang="en-US" sz="800" dirty="0">
                <a:latin typeface="メイリオ" panose="020B0604030504040204" pitchFamily="50" charset="-128"/>
                <a:ea typeface="メイリオ" panose="020B0604030504040204" pitchFamily="50" charset="-128"/>
                <a:cs typeface="Meiryo UI" pitchFamily="50" charset="-128"/>
              </a:rPr>
              <a:t>箇所</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京都</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神戸</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枚方</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熊本</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博多</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札幌</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函館</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名古屋</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高岡</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高崎</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smtClean="0">
                <a:latin typeface="メイリオ" panose="020B0604030504040204" pitchFamily="50" charset="-128"/>
                <a:ea typeface="メイリオ" panose="020B0604030504040204" pitchFamily="50" charset="-128"/>
                <a:cs typeface="Meiryo UI" pitchFamily="50" charset="-128"/>
              </a:rPr>
              <a:t>富山</a:t>
            </a:r>
            <a:r>
              <a:rPr lang="en-US" altLang="ja-JP" sz="800" dirty="0" smtClean="0">
                <a:latin typeface="メイリオ" panose="020B0604030504040204" pitchFamily="50" charset="-128"/>
                <a:ea typeface="メイリオ" panose="020B0604030504040204" pitchFamily="50" charset="-128"/>
                <a:cs typeface="Meiryo UI" pitchFamily="50" charset="-128"/>
              </a:rPr>
              <a:t>/</a:t>
            </a:r>
            <a:r>
              <a:rPr lang="ja-JP" altLang="en-US" sz="800" dirty="0" smtClean="0">
                <a:latin typeface="メイリオ" panose="020B0604030504040204" pitchFamily="50" charset="-128"/>
                <a:ea typeface="メイリオ" panose="020B0604030504040204" pitchFamily="50" charset="-128"/>
                <a:cs typeface="Meiryo UI" pitchFamily="50" charset="-128"/>
              </a:rPr>
              <a:t>金沢</a:t>
            </a:r>
            <a:r>
              <a:rPr lang="en-US" altLang="ja-JP" sz="800" dirty="0" smtClean="0">
                <a:latin typeface="メイリオ" panose="020B0604030504040204" pitchFamily="50" charset="-128"/>
                <a:ea typeface="メイリオ" panose="020B0604030504040204" pitchFamily="50" charset="-128"/>
                <a:cs typeface="Meiryo UI" pitchFamily="50" charset="-128"/>
              </a:rPr>
              <a:t>)</a:t>
            </a:r>
            <a:endParaRPr lang="en-US" altLang="ja-JP" sz="800" dirty="0">
              <a:latin typeface="メイリオ" panose="020B0604030504040204" pitchFamily="50" charset="-128"/>
              <a:ea typeface="メイリオ" panose="020B0604030504040204" pitchFamily="50" charset="-128"/>
              <a:cs typeface="Meiryo UI" pitchFamily="50" charset="-128"/>
            </a:endParaRPr>
          </a:p>
        </p:txBody>
      </p:sp>
      <p:grpSp>
        <p:nvGrpSpPr>
          <p:cNvPr id="6" name="グループ化 5"/>
          <p:cNvGrpSpPr/>
          <p:nvPr/>
        </p:nvGrpSpPr>
        <p:grpSpPr>
          <a:xfrm>
            <a:off x="5142897" y="3595323"/>
            <a:ext cx="4477827" cy="2363359"/>
            <a:chOff x="5142897" y="3595323"/>
            <a:chExt cx="4477827" cy="2363359"/>
          </a:xfrm>
        </p:grpSpPr>
        <p:grpSp>
          <p:nvGrpSpPr>
            <p:cNvPr id="4" name="グループ化 3"/>
            <p:cNvGrpSpPr/>
            <p:nvPr/>
          </p:nvGrpSpPr>
          <p:grpSpPr>
            <a:xfrm>
              <a:off x="5203031" y="3715156"/>
              <a:ext cx="4417693" cy="2243526"/>
              <a:chOff x="5244596" y="3715156"/>
              <a:chExt cx="4417693" cy="2243526"/>
            </a:xfrm>
          </p:grpSpPr>
          <p:pic>
            <p:nvPicPr>
              <p:cNvPr id="73" name="Picture 2" descr="https://tctechcrunch2011.files.wordpress.com/2012/09/macbook-pro110221210702.jpeg?w=65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16144" y="4023721"/>
                <a:ext cx="2746145" cy="1596303"/>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103"/>
              <p:cNvSpPr>
                <a:spLocks noChangeArrowheads="1"/>
              </p:cNvSpPr>
              <p:nvPr/>
            </p:nvSpPr>
            <p:spPr bwMode="auto">
              <a:xfrm>
                <a:off x="7475820" y="5712620"/>
                <a:ext cx="1624013" cy="246062"/>
              </a:xfrm>
              <a:prstGeom prst="rect">
                <a:avLst/>
              </a:prstGeom>
              <a:noFill/>
              <a:ln>
                <a:noFill/>
              </a:ln>
              <a:effectLst>
                <a:prstShdw prst="shdw17" dist="17961" dir="13500000">
                  <a:srgbClr val="708688"/>
                </a:prstShdw>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spcBef>
                    <a:spcPct val="30000"/>
                  </a:spcBef>
                </a:pPr>
                <a:r>
                  <a:rPr lang="en-US" altLang="ja-JP" sz="1000" dirty="0">
                    <a:solidFill>
                      <a:srgbClr val="000000"/>
                    </a:solidFill>
                    <a:latin typeface="+mn-ea"/>
                    <a:ea typeface="+mn-ea"/>
                    <a:cs typeface="Meiryo UI" pitchFamily="50" charset="-128"/>
                  </a:rPr>
                  <a:t>http://www.cosme.net</a:t>
                </a:r>
              </a:p>
            </p:txBody>
          </p:sp>
          <p:sp>
            <p:nvSpPr>
              <p:cNvPr id="75" name="正方形/長方形 74"/>
              <p:cNvSpPr/>
              <p:nvPr/>
            </p:nvSpPr>
            <p:spPr>
              <a:xfrm>
                <a:off x="5561816" y="5712461"/>
                <a:ext cx="1423788" cy="246221"/>
              </a:xfrm>
              <a:prstGeom prst="rect">
                <a:avLst/>
              </a:prstGeom>
            </p:spPr>
            <p:txBody>
              <a:bodyPr wrap="none">
                <a:spAutoFit/>
              </a:bodyPr>
              <a:lstStyle/>
              <a:p>
                <a:r>
                  <a:rPr lang="en-US" altLang="ja-JP" sz="1000" dirty="0">
                    <a:latin typeface="+mn-ea"/>
                  </a:rPr>
                  <a:t>http://s.cosme.net/</a:t>
                </a:r>
                <a:endParaRPr lang="ja-JP" altLang="en-US" sz="1000" dirty="0">
                  <a:latin typeface="+mn-ea"/>
                </a:endParaRPr>
              </a:p>
            </p:txBody>
          </p:sp>
          <p:pic>
            <p:nvPicPr>
              <p:cNvPr id="79" name="Picture 1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18444" y="4174919"/>
                <a:ext cx="1938397" cy="116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 name="Rectangle 102"/>
              <p:cNvSpPr>
                <a:spLocks noChangeArrowheads="1"/>
              </p:cNvSpPr>
              <p:nvPr/>
            </p:nvSpPr>
            <p:spPr bwMode="auto">
              <a:xfrm>
                <a:off x="8791571" y="4420968"/>
                <a:ext cx="465085" cy="915204"/>
              </a:xfrm>
              <a:prstGeom prst="rect">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13500000" algn="ctr" rotWithShape="0">
                        <a:srgbClr val="8C8C8C"/>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244596" y="3715156"/>
                <a:ext cx="1963737" cy="1884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4" name="図 4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2897" y="3595323"/>
              <a:ext cx="2024701" cy="2024701"/>
            </a:xfrm>
            <a:prstGeom prst="rect">
              <a:avLst/>
            </a:prstGeom>
          </p:spPr>
        </p:pic>
      </p:grpSp>
    </p:spTree>
    <p:extLst>
      <p:ext uri="{BB962C8B-B14F-4D97-AF65-F5344CB8AC3E}">
        <p14:creationId xmlns:p14="http://schemas.microsoft.com/office/powerpoint/2010/main" val="3768069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タイトル 8"/>
          <p:cNvSpPr>
            <a:spLocks noGrp="1"/>
          </p:cNvSpPr>
          <p:nvPr>
            <p:ph type="title"/>
          </p:nvPr>
        </p:nvSpPr>
        <p:spPr/>
        <p:txBody>
          <a:bodyPr>
            <a:normAutofit/>
          </a:bodyPr>
          <a:lstStyle/>
          <a:p>
            <a:r>
              <a:rPr kumimoji="1" lang="ja-JP" altLang="en-US" dirty="0"/>
              <a:t>＠ｃｏｓｍｅメンバーについて</a:t>
            </a:r>
          </a:p>
        </p:txBody>
      </p:sp>
      <p:sp>
        <p:nvSpPr>
          <p:cNvPr id="79" name="角丸四角形 78"/>
          <p:cNvSpPr/>
          <p:nvPr/>
        </p:nvSpPr>
        <p:spPr>
          <a:xfrm>
            <a:off x="260736" y="5107646"/>
            <a:ext cx="9379880" cy="134245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2" name="テキスト ボックス 81"/>
          <p:cNvSpPr txBox="1"/>
          <p:nvPr/>
        </p:nvSpPr>
        <p:spPr>
          <a:xfrm>
            <a:off x="3829695" y="5128216"/>
            <a:ext cx="2203426" cy="523220"/>
          </a:xfrm>
          <a:prstGeom prst="rect">
            <a:avLst/>
          </a:prstGeom>
          <a:noFill/>
        </p:spPr>
        <p:txBody>
          <a:bodyPr wrap="square" rtlCol="0" anchor="ctr">
            <a:spAutoFit/>
          </a:bodyPr>
          <a:lstStyle/>
          <a:p>
            <a:pPr>
              <a:defRPr/>
            </a:pPr>
            <a:r>
              <a:rPr lang="ja-JP" altLang="en-US" sz="1400" dirty="0">
                <a:solidFill>
                  <a:srgbClr val="4EB691"/>
                </a:solidFill>
                <a:latin typeface="+mj-ea"/>
                <a:ea typeface="+mj-ea"/>
                <a:cs typeface="Meiryo UI" panose="020B0604030504040204" pitchFamily="50" charset="-128"/>
              </a:rPr>
              <a:t>美に関する経験値が</a:t>
            </a:r>
            <a:endParaRPr lang="en-US" altLang="ja-JP" sz="1400" dirty="0">
              <a:solidFill>
                <a:srgbClr val="4EB691"/>
              </a:solidFill>
              <a:latin typeface="+mj-ea"/>
              <a:ea typeface="+mj-ea"/>
              <a:cs typeface="Meiryo UI" panose="020B0604030504040204" pitchFamily="50" charset="-128"/>
            </a:endParaRPr>
          </a:p>
          <a:p>
            <a:pPr>
              <a:defRPr/>
            </a:pPr>
            <a:r>
              <a:rPr lang="ja-JP" altLang="en-US" sz="1400" dirty="0">
                <a:solidFill>
                  <a:srgbClr val="4EB691"/>
                </a:solidFill>
                <a:latin typeface="+mj-ea"/>
                <a:ea typeface="+mj-ea"/>
                <a:cs typeface="Meiryo UI" panose="020B0604030504040204" pitchFamily="50" charset="-128"/>
              </a:rPr>
              <a:t>総合的に高い！</a:t>
            </a:r>
          </a:p>
        </p:txBody>
      </p:sp>
      <p:sp>
        <p:nvSpPr>
          <p:cNvPr id="83" name="角丸四角形 82"/>
          <p:cNvSpPr/>
          <p:nvPr/>
        </p:nvSpPr>
        <p:spPr>
          <a:xfrm>
            <a:off x="267026" y="1783241"/>
            <a:ext cx="3042094" cy="3165441"/>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4" name="テキスト ボックス 83"/>
          <p:cNvSpPr txBox="1"/>
          <p:nvPr/>
        </p:nvSpPr>
        <p:spPr>
          <a:xfrm>
            <a:off x="873883" y="1827023"/>
            <a:ext cx="1752180" cy="276999"/>
          </a:xfrm>
          <a:prstGeom prst="rect">
            <a:avLst/>
          </a:prstGeom>
          <a:noFill/>
        </p:spPr>
        <p:txBody>
          <a:bodyPr wrap="square" rtlCol="0">
            <a:spAutoFit/>
          </a:bodyPr>
          <a:lstStyle/>
          <a:p>
            <a:pPr algn="ctr"/>
            <a:r>
              <a:rPr kumimoji="1" lang="ja-JP" altLang="en-US" sz="1200" dirty="0">
                <a:solidFill>
                  <a:srgbClr val="4EB691"/>
                </a:solidFill>
                <a:latin typeface="+mj-lt"/>
              </a:rPr>
              <a:t>年代</a:t>
            </a:r>
          </a:p>
        </p:txBody>
      </p:sp>
      <p:cxnSp>
        <p:nvCxnSpPr>
          <p:cNvPr id="85" name="直線コネクタ 84"/>
          <p:cNvCxnSpPr/>
          <p:nvPr/>
        </p:nvCxnSpPr>
        <p:spPr>
          <a:xfrm>
            <a:off x="1050229" y="2071581"/>
            <a:ext cx="1399489" cy="1"/>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86" name="テキスト ボックス 85"/>
          <p:cNvSpPr txBox="1"/>
          <p:nvPr/>
        </p:nvSpPr>
        <p:spPr>
          <a:xfrm>
            <a:off x="570426" y="2082890"/>
            <a:ext cx="2365564" cy="553998"/>
          </a:xfrm>
          <a:prstGeom prst="rect">
            <a:avLst/>
          </a:prstGeom>
          <a:noFill/>
        </p:spPr>
        <p:txBody>
          <a:bodyPr wrap="square" rtlCol="0">
            <a:spAutoFit/>
          </a:bodyPr>
          <a:lstStyle/>
          <a:p>
            <a:pPr algn="ctr"/>
            <a:r>
              <a:rPr lang="en-US" altLang="ja-JP" sz="1000" dirty="0">
                <a:solidFill>
                  <a:schemeClr val="tx1">
                    <a:lumMod val="50000"/>
                    <a:lumOff val="50000"/>
                  </a:schemeClr>
                </a:solidFill>
              </a:rPr>
              <a:t>20</a:t>
            </a:r>
            <a:r>
              <a:rPr lang="ja-JP" altLang="en-US" sz="1000" dirty="0">
                <a:solidFill>
                  <a:schemeClr val="tx1">
                    <a:lumMod val="50000"/>
                    <a:lumOff val="50000"/>
                  </a:schemeClr>
                </a:solidFill>
              </a:rPr>
              <a:t>代～</a:t>
            </a:r>
            <a:r>
              <a:rPr lang="en-US" altLang="ja-JP" sz="1000" dirty="0">
                <a:solidFill>
                  <a:schemeClr val="tx1">
                    <a:lumMod val="50000"/>
                    <a:lumOff val="50000"/>
                  </a:schemeClr>
                </a:solidFill>
              </a:rPr>
              <a:t>30</a:t>
            </a:r>
            <a:r>
              <a:rPr lang="ja-JP" altLang="en-US" sz="1000" dirty="0" smtClean="0">
                <a:solidFill>
                  <a:schemeClr val="tx1">
                    <a:lumMod val="50000"/>
                    <a:lumOff val="50000"/>
                  </a:schemeClr>
                </a:solidFill>
              </a:rPr>
              <a:t>代が約</a:t>
            </a:r>
            <a:r>
              <a:rPr lang="en-US" altLang="ja-JP" sz="1000" dirty="0">
                <a:solidFill>
                  <a:schemeClr val="tx1">
                    <a:lumMod val="50000"/>
                    <a:lumOff val="50000"/>
                  </a:schemeClr>
                </a:solidFill>
              </a:rPr>
              <a:t>7</a:t>
            </a:r>
            <a:r>
              <a:rPr lang="ja-JP" altLang="en-US" sz="1000" dirty="0" smtClean="0">
                <a:solidFill>
                  <a:schemeClr val="tx1">
                    <a:lumMod val="50000"/>
                    <a:lumOff val="50000"/>
                  </a:schemeClr>
                </a:solidFill>
              </a:rPr>
              <a:t>割</a:t>
            </a:r>
            <a:endParaRPr lang="ja-JP" altLang="en-US" sz="1000" dirty="0">
              <a:solidFill>
                <a:schemeClr val="tx1">
                  <a:lumMod val="50000"/>
                  <a:lumOff val="50000"/>
                </a:schemeClr>
              </a:solidFill>
            </a:endParaRPr>
          </a:p>
          <a:p>
            <a:pPr algn="ctr"/>
            <a:r>
              <a:rPr lang="ja-JP" altLang="en-US" sz="1000" dirty="0">
                <a:solidFill>
                  <a:schemeClr val="tx1">
                    <a:lumMod val="50000"/>
                    <a:lumOff val="50000"/>
                  </a:schemeClr>
                </a:solidFill>
              </a:rPr>
              <a:t>平均年齢は</a:t>
            </a:r>
            <a:r>
              <a:rPr lang="en-US" altLang="ja-JP" sz="1000" dirty="0">
                <a:solidFill>
                  <a:schemeClr val="tx1">
                    <a:lumMod val="50000"/>
                    <a:lumOff val="50000"/>
                  </a:schemeClr>
                </a:solidFill>
              </a:rPr>
              <a:t>29</a:t>
            </a:r>
            <a:r>
              <a:rPr lang="ja-JP" altLang="en-US" sz="1000" dirty="0">
                <a:solidFill>
                  <a:schemeClr val="tx1">
                    <a:lumMod val="50000"/>
                    <a:lumOff val="50000"/>
                  </a:schemeClr>
                </a:solidFill>
              </a:rPr>
              <a:t>歳</a:t>
            </a:r>
          </a:p>
          <a:p>
            <a:pPr algn="ctr"/>
            <a:endParaRPr kumimoji="1" lang="ja-JP" altLang="en-US" sz="1000" dirty="0">
              <a:solidFill>
                <a:schemeClr val="tx1">
                  <a:lumMod val="50000"/>
                  <a:lumOff val="50000"/>
                </a:schemeClr>
              </a:solidFill>
            </a:endParaRPr>
          </a:p>
        </p:txBody>
      </p:sp>
      <p:sp>
        <p:nvSpPr>
          <p:cNvPr id="87" name="角丸四角形 86"/>
          <p:cNvSpPr/>
          <p:nvPr/>
        </p:nvSpPr>
        <p:spPr>
          <a:xfrm>
            <a:off x="3424589" y="1781971"/>
            <a:ext cx="3042094" cy="3165441"/>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8" name="テキスト ボックス 87"/>
          <p:cNvSpPr txBox="1"/>
          <p:nvPr/>
        </p:nvSpPr>
        <p:spPr>
          <a:xfrm>
            <a:off x="4025418" y="1827023"/>
            <a:ext cx="1752180" cy="276999"/>
          </a:xfrm>
          <a:prstGeom prst="rect">
            <a:avLst/>
          </a:prstGeom>
          <a:noFill/>
        </p:spPr>
        <p:txBody>
          <a:bodyPr wrap="square" rtlCol="0">
            <a:spAutoFit/>
          </a:bodyPr>
          <a:lstStyle/>
          <a:p>
            <a:pPr algn="ctr"/>
            <a:r>
              <a:rPr lang="ja-JP" altLang="en-US" sz="1200" dirty="0">
                <a:solidFill>
                  <a:srgbClr val="4EB691"/>
                </a:solidFill>
                <a:latin typeface="+mj-lt"/>
              </a:rPr>
              <a:t>職　業</a:t>
            </a:r>
          </a:p>
        </p:txBody>
      </p:sp>
      <p:cxnSp>
        <p:nvCxnSpPr>
          <p:cNvPr id="89" name="直線コネクタ 88"/>
          <p:cNvCxnSpPr/>
          <p:nvPr/>
        </p:nvCxnSpPr>
        <p:spPr>
          <a:xfrm>
            <a:off x="4201764" y="2071581"/>
            <a:ext cx="1399489" cy="1"/>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90" name="テキスト ボックス 89"/>
          <p:cNvSpPr txBox="1"/>
          <p:nvPr/>
        </p:nvSpPr>
        <p:spPr>
          <a:xfrm>
            <a:off x="3745711" y="2082890"/>
            <a:ext cx="2365564" cy="400110"/>
          </a:xfrm>
          <a:prstGeom prst="rect">
            <a:avLst/>
          </a:prstGeom>
          <a:noFill/>
        </p:spPr>
        <p:txBody>
          <a:bodyPr wrap="square" rtlCol="0">
            <a:spAutoFit/>
          </a:bodyPr>
          <a:lstStyle/>
          <a:p>
            <a:pPr algn="ctr"/>
            <a:r>
              <a:rPr lang="ja-JP" altLang="en-US" sz="1000" dirty="0">
                <a:solidFill>
                  <a:schemeClr val="tx1">
                    <a:lumMod val="50000"/>
                    <a:lumOff val="50000"/>
                  </a:schemeClr>
                </a:solidFill>
              </a:rPr>
              <a:t>働く女性が約４割</a:t>
            </a:r>
          </a:p>
          <a:p>
            <a:pPr algn="ctr"/>
            <a:r>
              <a:rPr lang="ja-JP" altLang="en-US" sz="1000" dirty="0">
                <a:solidFill>
                  <a:schemeClr val="tx1">
                    <a:lumMod val="50000"/>
                    <a:lumOff val="50000"/>
                  </a:schemeClr>
                </a:solidFill>
              </a:rPr>
              <a:t>学生からの支持も高い</a:t>
            </a:r>
          </a:p>
        </p:txBody>
      </p:sp>
      <p:sp>
        <p:nvSpPr>
          <p:cNvPr id="91" name="角丸四角形 90"/>
          <p:cNvSpPr/>
          <p:nvPr/>
        </p:nvSpPr>
        <p:spPr>
          <a:xfrm>
            <a:off x="6587092" y="1781971"/>
            <a:ext cx="3042094" cy="3165441"/>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92" name="テキスト ボックス 91"/>
          <p:cNvSpPr txBox="1"/>
          <p:nvPr/>
        </p:nvSpPr>
        <p:spPr>
          <a:xfrm>
            <a:off x="7214904" y="1827023"/>
            <a:ext cx="1752180" cy="276999"/>
          </a:xfrm>
          <a:prstGeom prst="rect">
            <a:avLst/>
          </a:prstGeom>
          <a:noFill/>
        </p:spPr>
        <p:txBody>
          <a:bodyPr wrap="square" rtlCol="0">
            <a:spAutoFit/>
          </a:bodyPr>
          <a:lstStyle/>
          <a:p>
            <a:pPr algn="ctr"/>
            <a:r>
              <a:rPr lang="ja-JP" altLang="en-US" sz="1200" dirty="0">
                <a:solidFill>
                  <a:srgbClr val="4EB691"/>
                </a:solidFill>
                <a:latin typeface="+mj-lt"/>
              </a:rPr>
              <a:t>肌　質</a:t>
            </a:r>
          </a:p>
        </p:txBody>
      </p:sp>
      <p:cxnSp>
        <p:nvCxnSpPr>
          <p:cNvPr id="95" name="直線コネクタ 94"/>
          <p:cNvCxnSpPr/>
          <p:nvPr/>
        </p:nvCxnSpPr>
        <p:spPr>
          <a:xfrm>
            <a:off x="7391250" y="2071581"/>
            <a:ext cx="1399489" cy="1"/>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97" name="テキスト ボックス 96"/>
          <p:cNvSpPr txBox="1"/>
          <p:nvPr/>
        </p:nvSpPr>
        <p:spPr>
          <a:xfrm>
            <a:off x="6935197" y="2082890"/>
            <a:ext cx="2365564" cy="400110"/>
          </a:xfrm>
          <a:prstGeom prst="rect">
            <a:avLst/>
          </a:prstGeom>
          <a:noFill/>
        </p:spPr>
        <p:txBody>
          <a:bodyPr wrap="square" rtlCol="0">
            <a:spAutoFit/>
          </a:bodyPr>
          <a:lstStyle/>
          <a:p>
            <a:pPr algn="ctr"/>
            <a:r>
              <a:rPr lang="ja-JP" altLang="en-US" sz="1000" dirty="0">
                <a:solidFill>
                  <a:schemeClr val="tx1">
                    <a:lumMod val="50000"/>
                    <a:lumOff val="50000"/>
                  </a:schemeClr>
                </a:solidFill>
              </a:rPr>
              <a:t>普通肌から敏感肌まで</a:t>
            </a:r>
          </a:p>
          <a:p>
            <a:pPr algn="ctr"/>
            <a:r>
              <a:rPr lang="ja-JP" altLang="en-US" sz="1000" dirty="0">
                <a:solidFill>
                  <a:schemeClr val="tx1">
                    <a:lumMod val="50000"/>
                    <a:lumOff val="50000"/>
                  </a:schemeClr>
                </a:solidFill>
              </a:rPr>
              <a:t>幅広い肌質のユーザー</a:t>
            </a:r>
          </a:p>
        </p:txBody>
      </p:sp>
      <p:graphicFrame>
        <p:nvGraphicFramePr>
          <p:cNvPr id="106" name="オブジェクト 4"/>
          <p:cNvGraphicFramePr>
            <a:graphicFrameLocks noChangeAspect="1"/>
          </p:cNvGraphicFramePr>
          <p:nvPr>
            <p:extLst>
              <p:ext uri="{D42A27DB-BD31-4B8C-83A1-F6EECF244321}">
                <p14:modId xmlns:p14="http://schemas.microsoft.com/office/powerpoint/2010/main" val="1410836012"/>
              </p:ext>
            </p:extLst>
          </p:nvPr>
        </p:nvGraphicFramePr>
        <p:xfrm>
          <a:off x="110879" y="2327225"/>
          <a:ext cx="3354388" cy="26527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5" name="オブジェクト 5"/>
          <p:cNvGraphicFramePr>
            <a:graphicFrameLocks noChangeAspect="1"/>
          </p:cNvGraphicFramePr>
          <p:nvPr>
            <p:extLst>
              <p:ext uri="{D42A27DB-BD31-4B8C-83A1-F6EECF244321}">
                <p14:modId xmlns:p14="http://schemas.microsoft.com/office/powerpoint/2010/main" val="3450294666"/>
              </p:ext>
            </p:extLst>
          </p:nvPr>
        </p:nvGraphicFramePr>
        <p:xfrm>
          <a:off x="3281098" y="2300961"/>
          <a:ext cx="3365500" cy="2651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0" name="オブジェクト 6"/>
          <p:cNvGraphicFramePr>
            <a:graphicFrameLocks noChangeAspect="1"/>
          </p:cNvGraphicFramePr>
          <p:nvPr>
            <p:extLst>
              <p:ext uri="{D42A27DB-BD31-4B8C-83A1-F6EECF244321}">
                <p14:modId xmlns:p14="http://schemas.microsoft.com/office/powerpoint/2010/main" val="2477024878"/>
              </p:ext>
            </p:extLst>
          </p:nvPr>
        </p:nvGraphicFramePr>
        <p:xfrm>
          <a:off x="6495258" y="2298827"/>
          <a:ext cx="3365500" cy="2651125"/>
        </p:xfrm>
        <a:graphic>
          <a:graphicData uri="http://schemas.openxmlformats.org/drawingml/2006/chart">
            <c:chart xmlns:c="http://schemas.openxmlformats.org/drawingml/2006/chart" xmlns:r="http://schemas.openxmlformats.org/officeDocument/2006/relationships" r:id="rId4"/>
          </a:graphicData>
        </a:graphic>
      </p:graphicFrame>
      <p:grpSp>
        <p:nvGrpSpPr>
          <p:cNvPr id="121" name="グループ化 120"/>
          <p:cNvGrpSpPr/>
          <p:nvPr/>
        </p:nvGrpSpPr>
        <p:grpSpPr>
          <a:xfrm>
            <a:off x="360283" y="5168840"/>
            <a:ext cx="346283" cy="356899"/>
            <a:chOff x="778635" y="1261738"/>
            <a:chExt cx="437352" cy="450761"/>
          </a:xfrm>
        </p:grpSpPr>
        <p:sp>
          <p:nvSpPr>
            <p:cNvPr id="122" name="八角形 121"/>
            <p:cNvSpPr/>
            <p:nvPr/>
          </p:nvSpPr>
          <p:spPr>
            <a:xfrm flipH="1">
              <a:off x="778635" y="1261738"/>
              <a:ext cx="437352" cy="450761"/>
            </a:xfrm>
            <a:prstGeom prst="octagon">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123" name="テキスト ボックス 122"/>
            <p:cNvSpPr txBox="1"/>
            <p:nvPr/>
          </p:nvSpPr>
          <p:spPr>
            <a:xfrm>
              <a:off x="855643" y="1273322"/>
              <a:ext cx="283335" cy="427591"/>
            </a:xfrm>
            <a:prstGeom prst="rect">
              <a:avLst/>
            </a:prstGeom>
            <a:noFill/>
          </p:spPr>
          <p:txBody>
            <a:bodyPr wrap="square" rtlCol="0" anchor="ctr">
              <a:spAutoFit/>
            </a:bodyPr>
            <a:lstStyle/>
            <a:p>
              <a:pPr algn="ctr"/>
              <a:r>
                <a:rPr kumimoji="1" lang="en-US" altLang="ja-JP" sz="1600" dirty="0">
                  <a:solidFill>
                    <a:schemeClr val="bg1"/>
                  </a:solidFill>
                  <a:latin typeface="+mj-lt"/>
                </a:rPr>
                <a:t>1</a:t>
              </a:r>
              <a:endParaRPr kumimoji="1" lang="ja-JP" altLang="en-US" sz="1600" dirty="0">
                <a:solidFill>
                  <a:schemeClr val="bg1"/>
                </a:solidFill>
                <a:latin typeface="+mj-lt"/>
              </a:endParaRPr>
            </a:p>
          </p:txBody>
        </p:sp>
      </p:grpSp>
      <p:grpSp>
        <p:nvGrpSpPr>
          <p:cNvPr id="124" name="グループ化 123"/>
          <p:cNvGrpSpPr/>
          <p:nvPr/>
        </p:nvGrpSpPr>
        <p:grpSpPr>
          <a:xfrm>
            <a:off x="3470755" y="5168840"/>
            <a:ext cx="346283" cy="356899"/>
            <a:chOff x="778635" y="1261738"/>
            <a:chExt cx="437352" cy="450761"/>
          </a:xfrm>
        </p:grpSpPr>
        <p:sp>
          <p:nvSpPr>
            <p:cNvPr id="125" name="八角形 124"/>
            <p:cNvSpPr/>
            <p:nvPr/>
          </p:nvSpPr>
          <p:spPr>
            <a:xfrm flipH="1">
              <a:off x="778635" y="1261738"/>
              <a:ext cx="437352" cy="450761"/>
            </a:xfrm>
            <a:prstGeom prst="octagon">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126" name="テキスト ボックス 125"/>
            <p:cNvSpPr txBox="1"/>
            <p:nvPr/>
          </p:nvSpPr>
          <p:spPr>
            <a:xfrm>
              <a:off x="855643" y="1273322"/>
              <a:ext cx="283335" cy="427591"/>
            </a:xfrm>
            <a:prstGeom prst="rect">
              <a:avLst/>
            </a:prstGeom>
            <a:noFill/>
          </p:spPr>
          <p:txBody>
            <a:bodyPr wrap="square" rtlCol="0" anchor="ctr">
              <a:spAutoFit/>
            </a:bodyPr>
            <a:lstStyle/>
            <a:p>
              <a:pPr algn="ctr"/>
              <a:r>
                <a:rPr lang="en-US" altLang="ja-JP" sz="1600" dirty="0">
                  <a:solidFill>
                    <a:schemeClr val="bg1"/>
                  </a:solidFill>
                  <a:latin typeface="+mj-lt"/>
                </a:rPr>
                <a:t>2</a:t>
              </a:r>
              <a:endParaRPr kumimoji="1" lang="ja-JP" altLang="en-US" sz="1600" dirty="0">
                <a:solidFill>
                  <a:schemeClr val="bg1"/>
                </a:solidFill>
                <a:latin typeface="+mj-lt"/>
              </a:endParaRPr>
            </a:p>
          </p:txBody>
        </p:sp>
      </p:grpSp>
      <p:grpSp>
        <p:nvGrpSpPr>
          <p:cNvPr id="127" name="グループ化 126"/>
          <p:cNvGrpSpPr/>
          <p:nvPr/>
        </p:nvGrpSpPr>
        <p:grpSpPr>
          <a:xfrm>
            <a:off x="6249392" y="5168840"/>
            <a:ext cx="346283" cy="356899"/>
            <a:chOff x="778635" y="1261738"/>
            <a:chExt cx="437352" cy="450761"/>
          </a:xfrm>
        </p:grpSpPr>
        <p:sp>
          <p:nvSpPr>
            <p:cNvPr id="128" name="八角形 127"/>
            <p:cNvSpPr/>
            <p:nvPr/>
          </p:nvSpPr>
          <p:spPr>
            <a:xfrm flipH="1">
              <a:off x="778635" y="1261738"/>
              <a:ext cx="437352" cy="450761"/>
            </a:xfrm>
            <a:prstGeom prst="octagon">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129" name="テキスト ボックス 128"/>
            <p:cNvSpPr txBox="1"/>
            <p:nvPr/>
          </p:nvSpPr>
          <p:spPr>
            <a:xfrm>
              <a:off x="855643" y="1273322"/>
              <a:ext cx="283335" cy="427591"/>
            </a:xfrm>
            <a:prstGeom prst="rect">
              <a:avLst/>
            </a:prstGeom>
            <a:noFill/>
          </p:spPr>
          <p:txBody>
            <a:bodyPr wrap="square" rtlCol="0" anchor="ctr">
              <a:spAutoFit/>
            </a:bodyPr>
            <a:lstStyle/>
            <a:p>
              <a:pPr algn="ctr"/>
              <a:r>
                <a:rPr lang="en-US" altLang="ja-JP" sz="1600" dirty="0">
                  <a:solidFill>
                    <a:schemeClr val="bg1"/>
                  </a:solidFill>
                  <a:latin typeface="+mj-lt"/>
                </a:rPr>
                <a:t>3</a:t>
              </a:r>
              <a:endParaRPr kumimoji="1" lang="ja-JP" altLang="en-US" sz="1600" dirty="0">
                <a:solidFill>
                  <a:schemeClr val="bg1"/>
                </a:solidFill>
                <a:latin typeface="+mj-lt"/>
              </a:endParaRPr>
            </a:p>
          </p:txBody>
        </p:sp>
      </p:grpSp>
      <p:sp>
        <p:nvSpPr>
          <p:cNvPr id="130" name="テキスト ボックス 129"/>
          <p:cNvSpPr txBox="1"/>
          <p:nvPr/>
        </p:nvSpPr>
        <p:spPr>
          <a:xfrm>
            <a:off x="1210386" y="1053756"/>
            <a:ext cx="8039173" cy="707886"/>
          </a:xfrm>
          <a:prstGeom prst="rect">
            <a:avLst/>
          </a:prstGeom>
          <a:noFill/>
        </p:spPr>
        <p:txBody>
          <a:bodyPr wrap="square" rtlCol="0" anchor="ctr">
            <a:spAutoFit/>
          </a:bodyPr>
          <a:lstStyle/>
          <a:p>
            <a:pPr algn="ctr"/>
            <a:r>
              <a:rPr lang="ja-JP" altLang="en-US" sz="2000" dirty="0">
                <a:solidFill>
                  <a:schemeClr val="tx1">
                    <a:lumMod val="65000"/>
                    <a:lumOff val="35000"/>
                  </a:schemeClr>
                </a:solidFill>
                <a:latin typeface="+mj-lt"/>
                <a:ea typeface="+mj-ea"/>
              </a:rPr>
              <a:t>＠ｃｏｓｍｅメンバーは「美容感度・情報感度・消費意欲」の高い２０代～３０代の働く女性が中心</a:t>
            </a:r>
          </a:p>
        </p:txBody>
      </p:sp>
      <p:sp>
        <p:nvSpPr>
          <p:cNvPr id="131" name="テキスト ボックス 130"/>
          <p:cNvSpPr txBox="1"/>
          <p:nvPr/>
        </p:nvSpPr>
        <p:spPr>
          <a:xfrm>
            <a:off x="708589" y="5128216"/>
            <a:ext cx="2282777" cy="523220"/>
          </a:xfrm>
          <a:prstGeom prst="rect">
            <a:avLst/>
          </a:prstGeom>
          <a:noFill/>
        </p:spPr>
        <p:txBody>
          <a:bodyPr wrap="square" rtlCol="0" anchor="ctr">
            <a:spAutoFit/>
          </a:bodyPr>
          <a:lstStyle/>
          <a:p>
            <a:pPr>
              <a:defRPr/>
            </a:pPr>
            <a:r>
              <a:rPr lang="ja-JP" altLang="en-US" sz="1400" dirty="0">
                <a:solidFill>
                  <a:srgbClr val="4EB691"/>
                </a:solidFill>
                <a:latin typeface="+mj-ea"/>
                <a:ea typeface="+mj-ea"/>
                <a:cs typeface="Meiryo UI" panose="020B0604030504040204" pitchFamily="50" charset="-128"/>
              </a:rPr>
              <a:t>自立した女性になる為の</a:t>
            </a:r>
          </a:p>
          <a:p>
            <a:pPr>
              <a:defRPr/>
            </a:pPr>
            <a:r>
              <a:rPr lang="ja-JP" altLang="en-US" sz="1400" dirty="0">
                <a:solidFill>
                  <a:srgbClr val="4EB691"/>
                </a:solidFill>
                <a:latin typeface="+mj-ea"/>
                <a:ea typeface="+mj-ea"/>
                <a:cs typeface="Meiryo UI" panose="020B0604030504040204" pitchFamily="50" charset="-128"/>
              </a:rPr>
              <a:t>努力と工夫をしている！</a:t>
            </a:r>
            <a:endParaRPr lang="ja-JP" altLang="en-US" sz="2000" dirty="0">
              <a:solidFill>
                <a:srgbClr val="4EB691"/>
              </a:solidFill>
              <a:latin typeface="+mj-ea"/>
              <a:ea typeface="+mj-ea"/>
              <a:cs typeface="Meiryo UI" panose="020B0604030504040204" pitchFamily="50" charset="-128"/>
            </a:endParaRPr>
          </a:p>
        </p:txBody>
      </p:sp>
      <p:sp>
        <p:nvSpPr>
          <p:cNvPr id="132" name="テキスト ボックス 131"/>
          <p:cNvSpPr txBox="1"/>
          <p:nvPr/>
        </p:nvSpPr>
        <p:spPr>
          <a:xfrm>
            <a:off x="701774" y="5632386"/>
            <a:ext cx="2220425" cy="839391"/>
          </a:xfrm>
          <a:prstGeom prst="rect">
            <a:avLst/>
          </a:prstGeom>
          <a:noFill/>
        </p:spPr>
        <p:txBody>
          <a:bodyPr wrap="square" rtlCol="0">
            <a:spAutoFit/>
          </a:bodyPr>
          <a:lstStyle/>
          <a:p>
            <a:r>
              <a:rPr lang="ja-JP" altLang="en-US" sz="1000" dirty="0">
                <a:solidFill>
                  <a:schemeClr val="tx1">
                    <a:lumMod val="50000"/>
                    <a:lumOff val="50000"/>
                  </a:schemeClr>
                </a:solidFill>
              </a:rPr>
              <a:t>多種多様な趣味を持ち、美的好奇心旺盛でアクティブ。人に見られることを意識しており、人の役に立つことに喜びを感じ、ずっと美しくありたいと願う。</a:t>
            </a:r>
          </a:p>
          <a:p>
            <a:endParaRPr kumimoji="1" lang="ja-JP" altLang="en-US" sz="1000" dirty="0">
              <a:solidFill>
                <a:schemeClr val="tx1">
                  <a:lumMod val="50000"/>
                  <a:lumOff val="50000"/>
                </a:schemeClr>
              </a:solidFill>
            </a:endParaRPr>
          </a:p>
        </p:txBody>
      </p:sp>
      <p:sp>
        <p:nvSpPr>
          <p:cNvPr id="133" name="テキスト ボックス 132"/>
          <p:cNvSpPr txBox="1"/>
          <p:nvPr/>
        </p:nvSpPr>
        <p:spPr>
          <a:xfrm>
            <a:off x="3806552" y="5632386"/>
            <a:ext cx="2154559" cy="707886"/>
          </a:xfrm>
          <a:prstGeom prst="rect">
            <a:avLst/>
          </a:prstGeom>
          <a:noFill/>
        </p:spPr>
        <p:txBody>
          <a:bodyPr wrap="square" rtlCol="0">
            <a:spAutoFit/>
          </a:bodyPr>
          <a:lstStyle/>
          <a:p>
            <a:r>
              <a:rPr lang="ja-JP" altLang="en-US" sz="1000" dirty="0">
                <a:solidFill>
                  <a:schemeClr val="tx1">
                    <a:lumMod val="50000"/>
                    <a:lumOff val="50000"/>
                  </a:schemeClr>
                </a:solidFill>
              </a:rPr>
              <a:t>美容アイテム使用数・購入経路・購入金額が豊富であり目的やニーズに応じて商品を選択している。</a:t>
            </a:r>
          </a:p>
          <a:p>
            <a:pPr algn="ctr"/>
            <a:endParaRPr kumimoji="1" lang="ja-JP" altLang="en-US" sz="1000" dirty="0">
              <a:solidFill>
                <a:schemeClr val="tx1">
                  <a:lumMod val="50000"/>
                  <a:lumOff val="50000"/>
                </a:schemeClr>
              </a:solidFill>
            </a:endParaRPr>
          </a:p>
        </p:txBody>
      </p:sp>
      <p:sp>
        <p:nvSpPr>
          <p:cNvPr id="134" name="テキスト ボックス 133"/>
          <p:cNvSpPr txBox="1"/>
          <p:nvPr/>
        </p:nvSpPr>
        <p:spPr>
          <a:xfrm>
            <a:off x="6617597" y="5632386"/>
            <a:ext cx="2469892" cy="707886"/>
          </a:xfrm>
          <a:prstGeom prst="rect">
            <a:avLst/>
          </a:prstGeom>
          <a:noFill/>
        </p:spPr>
        <p:txBody>
          <a:bodyPr wrap="square" rtlCol="0">
            <a:spAutoFit/>
          </a:bodyPr>
          <a:lstStyle/>
          <a:p>
            <a:r>
              <a:rPr lang="ja-JP" altLang="en-US" sz="1000" dirty="0">
                <a:solidFill>
                  <a:schemeClr val="tx1">
                    <a:lumMod val="50000"/>
                    <a:lumOff val="50000"/>
                  </a:schemeClr>
                </a:solidFill>
              </a:rPr>
              <a:t>美容に関する情報収集にあたって積極的に多くの接点に触れている。</a:t>
            </a:r>
          </a:p>
          <a:p>
            <a:pPr algn="ctr"/>
            <a:endParaRPr kumimoji="1" lang="ja-JP" altLang="en-US" sz="1000" dirty="0">
              <a:solidFill>
                <a:schemeClr val="tx1">
                  <a:lumMod val="50000"/>
                  <a:lumOff val="50000"/>
                </a:schemeClr>
              </a:solidFill>
            </a:endParaRPr>
          </a:p>
        </p:txBody>
      </p:sp>
      <p:pic>
        <p:nvPicPr>
          <p:cNvPr id="135" name="Picture 14" descr="\\Fs\個人用\motekid\141221サービス資料リニューアル\デザイン\【完成版】素材\アイコン\150601icon\クリア　icon_png\icon-0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4828" y="5856934"/>
            <a:ext cx="611127" cy="611127"/>
          </a:xfrm>
          <a:prstGeom prst="rect">
            <a:avLst/>
          </a:prstGeom>
          <a:noFill/>
          <a:extLst>
            <a:ext uri="{909E8E84-426E-40DD-AFC4-6F175D3DCCD1}">
              <a14:hiddenFill xmlns:a14="http://schemas.microsoft.com/office/drawing/2010/main">
                <a:solidFill>
                  <a:srgbClr val="FFFFFF"/>
                </a:solidFill>
              </a14:hiddenFill>
            </a:ext>
          </a:extLst>
        </p:spPr>
      </p:pic>
      <p:sp>
        <p:nvSpPr>
          <p:cNvPr id="136" name="Text Box 8"/>
          <p:cNvSpPr txBox="1">
            <a:spLocks noChangeArrowheads="1"/>
          </p:cNvSpPr>
          <p:nvPr/>
        </p:nvSpPr>
        <p:spPr bwMode="auto">
          <a:xfrm>
            <a:off x="7767261" y="4930458"/>
            <a:ext cx="1811714"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r" eaLnBrk="1" hangingPunct="1">
              <a:spcBef>
                <a:spcPct val="0"/>
              </a:spcBef>
              <a:buFontTx/>
              <a:buNone/>
            </a:pPr>
            <a:r>
              <a:rPr lang="en-US" altLang="ja-JP" sz="700" dirty="0" smtClean="0">
                <a:latin typeface="+mn-ea"/>
                <a:ea typeface="+mn-ea"/>
              </a:rPr>
              <a:t>2017</a:t>
            </a:r>
            <a:r>
              <a:rPr lang="ja-JP" altLang="en-US" sz="700" dirty="0" smtClean="0">
                <a:latin typeface="+mn-ea"/>
                <a:ea typeface="+mn-ea"/>
              </a:rPr>
              <a:t>年</a:t>
            </a:r>
            <a:r>
              <a:rPr lang="en-US" altLang="ja-JP" sz="700" dirty="0" smtClean="0">
                <a:latin typeface="+mn-ea"/>
                <a:ea typeface="+mn-ea"/>
              </a:rPr>
              <a:t>3</a:t>
            </a:r>
            <a:r>
              <a:rPr lang="ja-JP" altLang="en-US" sz="700" dirty="0" smtClean="0">
                <a:latin typeface="+mn-ea"/>
                <a:ea typeface="+mn-ea"/>
              </a:rPr>
              <a:t>月度</a:t>
            </a:r>
            <a:r>
              <a:rPr lang="ja-JP" altLang="en-US" sz="700" dirty="0">
                <a:latin typeface="+mn-ea"/>
                <a:ea typeface="+mn-ea"/>
              </a:rPr>
              <a:t>のアイスタイル集計による</a:t>
            </a:r>
          </a:p>
        </p:txBody>
      </p:sp>
      <p:sp>
        <p:nvSpPr>
          <p:cNvPr id="137" name="テキスト ボックス 136"/>
          <p:cNvSpPr txBox="1"/>
          <p:nvPr/>
        </p:nvSpPr>
        <p:spPr>
          <a:xfrm>
            <a:off x="6646599" y="5128216"/>
            <a:ext cx="2982588" cy="523220"/>
          </a:xfrm>
          <a:prstGeom prst="rect">
            <a:avLst/>
          </a:prstGeom>
          <a:noFill/>
        </p:spPr>
        <p:txBody>
          <a:bodyPr wrap="square" rtlCol="0" anchor="ctr">
            <a:spAutoFit/>
          </a:bodyPr>
          <a:lstStyle/>
          <a:p>
            <a:pPr>
              <a:defRPr/>
            </a:pPr>
            <a:r>
              <a:rPr lang="ja-JP" altLang="en-US" sz="1400" dirty="0">
                <a:solidFill>
                  <a:srgbClr val="4EB691"/>
                </a:solidFill>
                <a:latin typeface="+mj-ea"/>
                <a:ea typeface="+mj-ea"/>
                <a:cs typeface="Meiryo UI" panose="020B0604030504040204" pitchFamily="50" charset="-128"/>
              </a:rPr>
              <a:t>インターネット、リアルを</a:t>
            </a:r>
          </a:p>
          <a:p>
            <a:pPr>
              <a:defRPr/>
            </a:pPr>
            <a:r>
              <a:rPr lang="ja-JP" altLang="en-US" sz="1400" dirty="0">
                <a:solidFill>
                  <a:srgbClr val="4EB691"/>
                </a:solidFill>
                <a:latin typeface="+mj-ea"/>
                <a:ea typeface="+mj-ea"/>
                <a:cs typeface="Meiryo UI" panose="020B0604030504040204" pitchFamily="50" charset="-128"/>
              </a:rPr>
              <a:t>問わずバイラルする力が強い！</a:t>
            </a:r>
          </a:p>
        </p:txBody>
      </p:sp>
      <p:sp>
        <p:nvSpPr>
          <p:cNvPr id="40" name="スライド番号プレースホルダー 2"/>
          <p:cNvSpPr>
            <a:spLocks noGrp="1"/>
          </p:cNvSpPr>
          <p:nvPr>
            <p:ph type="sldNum" sz="quarter" idx="12"/>
          </p:nvPr>
        </p:nvSpPr>
        <p:spPr>
          <a:xfrm>
            <a:off x="4853501" y="6575625"/>
            <a:ext cx="527095" cy="259873"/>
          </a:xfrm>
        </p:spPr>
        <p:txBody>
          <a:bodyPr/>
          <a:lstStyle/>
          <a:p>
            <a:fld id="{D1BB40C7-AB44-C647-B8F2-09508EB95348}" type="slidenum">
              <a:rPr lang="ja-JP" altLang="en-US" smtClean="0"/>
              <a:pPr/>
              <a:t>4</a:t>
            </a:fld>
            <a:endParaRPr lang="ja-JP" altLang="en-US" dirty="0"/>
          </a:p>
        </p:txBody>
      </p:sp>
    </p:spTree>
    <p:extLst>
      <p:ext uri="{BB962C8B-B14F-4D97-AF65-F5344CB8AC3E}">
        <p14:creationId xmlns:p14="http://schemas.microsoft.com/office/powerpoint/2010/main" val="3108029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4800" dirty="0"/>
              <a:t>Promotion Service</a:t>
            </a:r>
            <a:r>
              <a:rPr lang="ja-JP" altLang="en-US" sz="4800" dirty="0"/>
              <a:t> </a:t>
            </a:r>
            <a:r>
              <a:rPr lang="en-US" altLang="ja-JP" sz="4800" dirty="0"/>
              <a:t>Menu</a:t>
            </a:r>
            <a:endParaRPr kumimoji="1" lang="ja-JP" altLang="en-US" sz="5400" dirty="0"/>
          </a:p>
        </p:txBody>
      </p:sp>
      <p:sp>
        <p:nvSpPr>
          <p:cNvPr id="5" name="テキスト プレースホルダー 4"/>
          <p:cNvSpPr>
            <a:spLocks noGrp="1"/>
          </p:cNvSpPr>
          <p:nvPr>
            <p:ph type="body" sz="quarter" idx="14"/>
          </p:nvPr>
        </p:nvSpPr>
        <p:spPr/>
        <p:txBody>
          <a:bodyPr/>
          <a:lstStyle/>
          <a:p>
            <a:r>
              <a:rPr lang="ja-JP" altLang="en-US" dirty="0"/>
              <a:t>プロモーションサービスメニュー トピックス</a:t>
            </a:r>
          </a:p>
        </p:txBody>
      </p:sp>
      <p:sp>
        <p:nvSpPr>
          <p:cNvPr id="9" name="スライド番号プレースホルダー 5"/>
          <p:cNvSpPr>
            <a:spLocks noGrp="1"/>
          </p:cNvSpPr>
          <p:nvPr>
            <p:ph type="sldNum" sz="quarter" idx="12"/>
          </p:nvPr>
        </p:nvSpPr>
        <p:spPr/>
        <p:txBody>
          <a:bodyPr/>
          <a:lstStyle/>
          <a:p>
            <a:fld id="{D1BB40C7-AB44-C647-B8F2-09508EB95348}" type="slidenum">
              <a:rPr lang="ja-JP" altLang="en-US" smtClean="0"/>
              <a:pPr/>
              <a:t>5</a:t>
            </a:fld>
            <a:endParaRPr lang="ja-JP" altLang="en-US" dirty="0"/>
          </a:p>
        </p:txBody>
      </p:sp>
      <p:grpSp>
        <p:nvGrpSpPr>
          <p:cNvPr id="3" name="グループ化 2"/>
          <p:cNvGrpSpPr/>
          <p:nvPr/>
        </p:nvGrpSpPr>
        <p:grpSpPr>
          <a:xfrm>
            <a:off x="1860424" y="3855019"/>
            <a:ext cx="6174060" cy="580464"/>
            <a:chOff x="2019300" y="3784640"/>
            <a:chExt cx="6174060" cy="580464"/>
          </a:xfrm>
        </p:grpSpPr>
        <p:pic>
          <p:nvPicPr>
            <p:cNvPr id="6" name="図 5" descr="star_tobira.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019300" y="3784640"/>
              <a:ext cx="533400" cy="580464"/>
            </a:xfrm>
            <a:prstGeom prst="rect">
              <a:avLst/>
            </a:prstGeom>
          </p:spPr>
        </p:pic>
        <p:pic>
          <p:nvPicPr>
            <p:cNvPr id="7" name="図 6" descr="star_tobira.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659960" y="3784640"/>
              <a:ext cx="533400" cy="580464"/>
            </a:xfrm>
            <a:prstGeom prst="rect">
              <a:avLst/>
            </a:prstGeom>
          </p:spPr>
        </p:pic>
      </p:grpSp>
    </p:spTree>
    <p:extLst>
      <p:ext uri="{BB962C8B-B14F-4D97-AF65-F5344CB8AC3E}">
        <p14:creationId xmlns:p14="http://schemas.microsoft.com/office/powerpoint/2010/main" val="4073128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角丸四角形 5"/>
          <p:cNvSpPr/>
          <p:nvPr/>
        </p:nvSpPr>
        <p:spPr>
          <a:xfrm>
            <a:off x="334931" y="1884913"/>
            <a:ext cx="9253961" cy="4518878"/>
          </a:xfrm>
          <a:prstGeom prst="roundRect">
            <a:avLst>
              <a:gd name="adj" fmla="val 3829"/>
            </a:avLst>
          </a:prstGeom>
          <a:solidFill>
            <a:schemeClr val="bg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3" name="二等辺三角形 102"/>
          <p:cNvSpPr/>
          <p:nvPr/>
        </p:nvSpPr>
        <p:spPr>
          <a:xfrm>
            <a:off x="947395" y="2478885"/>
            <a:ext cx="8000089" cy="3080643"/>
          </a:xfrm>
          <a:prstGeom prst="triangle">
            <a:avLst/>
          </a:prstGeom>
          <a:gradFill flip="none" rotWithShape="1">
            <a:gsLst>
              <a:gs pos="0">
                <a:schemeClr val="bg1"/>
              </a:gs>
              <a:gs pos="30000">
                <a:schemeClr val="bg1"/>
              </a:gs>
              <a:gs pos="100000">
                <a:schemeClr val="accent5">
                  <a:lumMod val="40000"/>
                  <a:lumOff val="60000"/>
                </a:schemeClr>
              </a:gs>
            </a:gsLst>
            <a:lin ang="5400000" scaled="1"/>
            <a:tileRect/>
          </a:gra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0" name="AutoShape 22"/>
          <p:cNvSpPr>
            <a:spLocks noChangeArrowheads="1"/>
          </p:cNvSpPr>
          <p:nvPr/>
        </p:nvSpPr>
        <p:spPr bwMode="auto">
          <a:xfrm rot="16200000">
            <a:off x="1849046" y="1535259"/>
            <a:ext cx="1845470" cy="326052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5001 w 21600"/>
              <a:gd name="T13" fmla="*/ 5012 h 21600"/>
              <a:gd name="T14" fmla="*/ 16599 w 21600"/>
              <a:gd name="T15" fmla="*/ 16588 h 21600"/>
            </a:gdLst>
            <a:ahLst/>
            <a:cxnLst>
              <a:cxn ang="T8">
                <a:pos x="T0" y="T1"/>
              </a:cxn>
              <a:cxn ang="T9">
                <a:pos x="T2" y="T3"/>
              </a:cxn>
              <a:cxn ang="T10">
                <a:pos x="T4" y="T5"/>
              </a:cxn>
              <a:cxn ang="T11">
                <a:pos x="T6" y="T7"/>
              </a:cxn>
            </a:cxnLst>
            <a:rect l="T12" t="T13" r="T14" b="T15"/>
            <a:pathLst>
              <a:path w="21600" h="21600">
                <a:moveTo>
                  <a:pt x="0" y="0"/>
                </a:moveTo>
                <a:lnTo>
                  <a:pt x="6416" y="21600"/>
                </a:lnTo>
                <a:lnTo>
                  <a:pt x="15184" y="21600"/>
                </a:lnTo>
                <a:lnTo>
                  <a:pt x="21600" y="0"/>
                </a:lnTo>
                <a:lnTo>
                  <a:pt x="0" y="0"/>
                </a:lnTo>
                <a:close/>
              </a:path>
            </a:pathLst>
          </a:custGeom>
          <a:gradFill flip="none" rotWithShape="1">
            <a:gsLst>
              <a:gs pos="50000">
                <a:schemeClr val="bg1">
                  <a:lumMod val="0"/>
                  <a:lumOff val="100000"/>
                  <a:alpha val="0"/>
                </a:schemeClr>
              </a:gs>
              <a:gs pos="100000">
                <a:srgbClr val="4EB691"/>
              </a:gs>
            </a:gsLst>
            <a:path path="circle">
              <a:fillToRect r="100000" b="100000"/>
            </a:path>
            <a:tileRect l="-100000" t="-100000"/>
          </a:gradFill>
          <a:ln>
            <a:noFill/>
          </a:ln>
          <a:extLst/>
        </p:spPr>
        <p:txBody>
          <a:bodyPr vert="eaVert" wrap="none" anchor="ctr"/>
          <a:lstStyle/>
          <a:p>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81" name="AutoShape 22"/>
          <p:cNvSpPr>
            <a:spLocks noChangeArrowheads="1"/>
          </p:cNvSpPr>
          <p:nvPr/>
        </p:nvSpPr>
        <p:spPr bwMode="auto">
          <a:xfrm rot="5400000">
            <a:off x="6241824" y="1483328"/>
            <a:ext cx="1845470" cy="3260521"/>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0 h 21600"/>
              <a:gd name="T8" fmla="*/ 0 60000 65536"/>
              <a:gd name="T9" fmla="*/ 0 60000 65536"/>
              <a:gd name="T10" fmla="*/ 0 60000 65536"/>
              <a:gd name="T11" fmla="*/ 0 60000 65536"/>
              <a:gd name="T12" fmla="*/ 5001 w 21600"/>
              <a:gd name="T13" fmla="*/ 5012 h 21600"/>
              <a:gd name="T14" fmla="*/ 16599 w 21600"/>
              <a:gd name="T15" fmla="*/ 16588 h 21600"/>
            </a:gdLst>
            <a:ahLst/>
            <a:cxnLst>
              <a:cxn ang="T8">
                <a:pos x="T0" y="T1"/>
              </a:cxn>
              <a:cxn ang="T9">
                <a:pos x="T2" y="T3"/>
              </a:cxn>
              <a:cxn ang="T10">
                <a:pos x="T4" y="T5"/>
              </a:cxn>
              <a:cxn ang="T11">
                <a:pos x="T6" y="T7"/>
              </a:cxn>
            </a:cxnLst>
            <a:rect l="T12" t="T13" r="T14" b="T15"/>
            <a:pathLst>
              <a:path w="21600" h="21600">
                <a:moveTo>
                  <a:pt x="0" y="0"/>
                </a:moveTo>
                <a:lnTo>
                  <a:pt x="6416" y="21600"/>
                </a:lnTo>
                <a:lnTo>
                  <a:pt x="15184" y="21600"/>
                </a:lnTo>
                <a:lnTo>
                  <a:pt x="21600" y="0"/>
                </a:lnTo>
                <a:lnTo>
                  <a:pt x="0" y="0"/>
                </a:lnTo>
                <a:close/>
              </a:path>
            </a:pathLst>
          </a:custGeom>
          <a:gradFill flip="none" rotWithShape="1">
            <a:gsLst>
              <a:gs pos="50000">
                <a:schemeClr val="bg1">
                  <a:lumMod val="0"/>
                  <a:lumOff val="100000"/>
                  <a:alpha val="0"/>
                </a:schemeClr>
              </a:gs>
              <a:gs pos="100000">
                <a:srgbClr val="4EB691"/>
              </a:gs>
            </a:gsLst>
            <a:path path="circle">
              <a:fillToRect r="100000" b="100000"/>
            </a:path>
            <a:tileRect l="-100000" t="-100000"/>
          </a:gradFill>
          <a:ln>
            <a:noFill/>
          </a:ln>
          <a:extLst/>
        </p:spPr>
        <p:txBody>
          <a:bodyPr vert="eaVert" wrap="none" anchor="ctr"/>
          <a:lstStyle/>
          <a:p>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2" name="スライド番号プレースホルダー 1"/>
          <p:cNvSpPr>
            <a:spLocks noGrp="1"/>
          </p:cNvSpPr>
          <p:nvPr>
            <p:ph type="sldNum" sz="quarter" idx="12"/>
          </p:nvPr>
        </p:nvSpPr>
        <p:spPr>
          <a:xfrm>
            <a:off x="-321158" y="6553414"/>
            <a:ext cx="527095" cy="259873"/>
          </a:xfrm>
        </p:spPr>
        <p:txBody>
          <a:bodyPr/>
          <a:lstStyle/>
          <a:p>
            <a:fld id="{D1BB40C7-AB44-C647-B8F2-09508EB95348}" type="slidenum">
              <a:rPr lang="ja-JP" altLang="en-US" smtClean="0"/>
              <a:pPr/>
              <a:t>6</a:t>
            </a:fld>
            <a:endParaRPr lang="ja-JP" altLang="en-US" dirty="0"/>
          </a:p>
        </p:txBody>
      </p:sp>
      <p:sp>
        <p:nvSpPr>
          <p:cNvPr id="3" name="タイトル 2"/>
          <p:cNvSpPr>
            <a:spLocks noGrp="1"/>
          </p:cNvSpPr>
          <p:nvPr>
            <p:ph type="title"/>
          </p:nvPr>
        </p:nvSpPr>
        <p:spPr/>
        <p:txBody>
          <a:bodyPr/>
          <a:lstStyle/>
          <a:p>
            <a:r>
              <a:rPr lang="ja-JP" altLang="en-US" dirty="0"/>
              <a:t>＠ｃｏｓｍｅプロモーションサービス</a:t>
            </a:r>
            <a:endParaRPr kumimoji="1" lang="ja-JP" altLang="en-US" dirty="0"/>
          </a:p>
        </p:txBody>
      </p:sp>
      <p:sp>
        <p:nvSpPr>
          <p:cNvPr id="4" name="テキスト プレースホルダー 3"/>
          <p:cNvSpPr>
            <a:spLocks noGrp="1"/>
          </p:cNvSpPr>
          <p:nvPr>
            <p:ph type="body" sz="quarter" idx="17"/>
          </p:nvPr>
        </p:nvSpPr>
        <p:spPr>
          <a:xfrm>
            <a:off x="1928664" y="1137517"/>
            <a:ext cx="7660228" cy="589906"/>
          </a:xfrm>
        </p:spPr>
        <p:txBody>
          <a:bodyPr/>
          <a:lstStyle/>
          <a:p>
            <a:r>
              <a:rPr lang="ja-JP" altLang="en-US" sz="1400" dirty="0"/>
              <a:t>美容感度が高い＠ｃｏｓｍｅユーザーに対し、</a:t>
            </a:r>
            <a:r>
              <a:rPr lang="ja-JP" altLang="en-US" sz="1400" b="1" dirty="0">
                <a:latin typeface="+mn-ea"/>
              </a:rPr>
              <a:t>新商品認知拡大、既存商品のエンゲージメント</a:t>
            </a:r>
            <a:endParaRPr lang="en-US" altLang="ja-JP" sz="1400" b="1" dirty="0">
              <a:latin typeface="+mn-ea"/>
            </a:endParaRPr>
          </a:p>
          <a:p>
            <a:r>
              <a:rPr lang="ja-JP" altLang="en-US" sz="1400" b="1" dirty="0">
                <a:latin typeface="+mn-ea"/>
              </a:rPr>
              <a:t>向上、ブランドバリュー訴求などにご</a:t>
            </a:r>
            <a:r>
              <a:rPr lang="ja-JP" altLang="en-US" sz="1400" dirty="0"/>
              <a:t>活用いただけるスペシャルな</a:t>
            </a:r>
            <a:r>
              <a:rPr lang="ja-JP" altLang="en-US" sz="1400" b="1" dirty="0">
                <a:latin typeface="+mn-ea"/>
              </a:rPr>
              <a:t>プロモーションプランを</a:t>
            </a:r>
            <a:endParaRPr lang="en-US" altLang="ja-JP" sz="1400" b="1" dirty="0">
              <a:latin typeface="+mn-ea"/>
            </a:endParaRPr>
          </a:p>
          <a:p>
            <a:r>
              <a:rPr lang="ja-JP" altLang="en-US" sz="1400" b="1" dirty="0">
                <a:latin typeface="+mn-ea"/>
              </a:rPr>
              <a:t>ご用意しています。</a:t>
            </a:r>
            <a:r>
              <a:rPr lang="ja-JP" altLang="en-US" sz="1050" b="1" dirty="0">
                <a:latin typeface="+mn-ea"/>
              </a:rPr>
              <a:t>（「編集タイアップ」「プロダクトインフォメーション」「クチコミまとめ」など）</a:t>
            </a:r>
            <a:endParaRPr lang="ja-JP" altLang="en-US" sz="1050" dirty="0"/>
          </a:p>
        </p:txBody>
      </p:sp>
      <p:pic>
        <p:nvPicPr>
          <p:cNvPr id="26" name="Picture 2" descr="C:\Users\nagasawar\Desktop\icon-04 (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9161" y="2560681"/>
            <a:ext cx="1042986" cy="1042986"/>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C:\Users\nagasawar\Downloads\icon-48.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32973" y="2499801"/>
            <a:ext cx="1056792" cy="1056792"/>
          </a:xfrm>
          <a:prstGeom prst="rect">
            <a:avLst/>
          </a:prstGeom>
          <a:noFill/>
          <a:extLst>
            <a:ext uri="{909E8E84-426E-40DD-AFC4-6F175D3DCCD1}">
              <a14:hiddenFill xmlns:a14="http://schemas.microsoft.com/office/drawing/2010/main">
                <a:solidFill>
                  <a:srgbClr val="FFFFFF"/>
                </a:solidFill>
              </a14:hiddenFill>
            </a:ext>
          </a:extLst>
        </p:spPr>
      </p:pic>
      <p:grpSp>
        <p:nvGrpSpPr>
          <p:cNvPr id="79" name="グループ化 78"/>
          <p:cNvGrpSpPr/>
          <p:nvPr/>
        </p:nvGrpSpPr>
        <p:grpSpPr>
          <a:xfrm>
            <a:off x="7210449" y="2898668"/>
            <a:ext cx="550863" cy="546100"/>
            <a:chOff x="6409235" y="2270858"/>
            <a:chExt cx="550863" cy="546100"/>
          </a:xfrm>
        </p:grpSpPr>
        <p:sp>
          <p:nvSpPr>
            <p:cNvPr id="30" name="AutoShape 119"/>
            <p:cNvSpPr>
              <a:spLocks noChangeArrowheads="1"/>
            </p:cNvSpPr>
            <p:nvPr/>
          </p:nvSpPr>
          <p:spPr bwMode="auto">
            <a:xfrm>
              <a:off x="6409235" y="2270858"/>
              <a:ext cx="550863" cy="546100"/>
            </a:xfrm>
            <a:prstGeom prst="can">
              <a:avLst>
                <a:gd name="adj" fmla="val 42667"/>
              </a:avLst>
            </a:prstGeom>
            <a:solidFill>
              <a:schemeClr val="bg1">
                <a:lumMod val="65000"/>
              </a:schemeClr>
            </a:solidFill>
            <a:ln>
              <a:noFill/>
            </a:ln>
            <a:effectLst>
              <a:prstShdw prst="shdw17" dist="17961" dir="2700000">
                <a:schemeClr val="bg2">
                  <a:gamma/>
                  <a:shade val="60000"/>
                  <a:invGamma/>
                </a:schemeClr>
              </a:prstShdw>
            </a:effectLst>
            <a:extLst>
              <a:ext uri="{91240B29-F687-4F45-9708-019B960494DF}">
                <a14:hiddenLine xmlns:a14="http://schemas.microsoft.com/office/drawing/2010/main" w="28575">
                  <a:solidFill>
                    <a:srgbClr val="CCFFCC"/>
                  </a:solidFill>
                  <a:round/>
                  <a:headEnd/>
                  <a:tailEnd/>
                </a14:hiddenLine>
              </a:ext>
            </a:extLst>
          </p:spPr>
          <p:txBody>
            <a:bodyPr wrap="none" lIns="90000" tIns="46800" rIns="90000" bIns="46800" anchor="ctr"/>
            <a:lstStyle/>
            <a:p>
              <a:pPr algn="l">
                <a:lnSpc>
                  <a:spcPct val="100000"/>
                </a:lnSpc>
                <a:spcBef>
                  <a:spcPct val="0"/>
                </a:spcBef>
                <a:defRPr/>
              </a:pPr>
              <a:endParaRPr lang="ja-JP" altLang="en-US" sz="1100" b="1" u="sng">
                <a:latin typeface="Meiryo UI" panose="020B0604030504040204" pitchFamily="50" charset="-128"/>
                <a:ea typeface="Meiryo UI" panose="020B0604030504040204" pitchFamily="50" charset="-128"/>
                <a:cs typeface="Meiryo UI" panose="020B0604030504040204" pitchFamily="50" charset="-128"/>
              </a:endParaRPr>
            </a:p>
          </p:txBody>
        </p:sp>
        <p:sp>
          <p:nvSpPr>
            <p:cNvPr id="31" name="AutoShape 133"/>
            <p:cNvSpPr>
              <a:spLocks noChangeArrowheads="1"/>
            </p:cNvSpPr>
            <p:nvPr/>
          </p:nvSpPr>
          <p:spPr bwMode="auto">
            <a:xfrm>
              <a:off x="6483347" y="2559970"/>
              <a:ext cx="423656" cy="175341"/>
            </a:xfrm>
            <a:prstGeom prst="roundRect">
              <a:avLst>
                <a:gd name="adj" fmla="val 16667"/>
              </a:avLst>
            </a:prstGeom>
            <a:solidFill>
              <a:schemeClr val="bg1">
                <a:lumMod val="65000"/>
              </a:schemeClr>
            </a:solidFill>
            <a:ln>
              <a:noFill/>
            </a:ln>
            <a:effectLst/>
            <a:scene3d>
              <a:camera prst="orthographicFront">
                <a:rot lat="0" lon="0" rev="0"/>
              </a:camera>
              <a:lightRig rig="contrasting" dir="t">
                <a:rot lat="0" lon="0" rev="7800000"/>
              </a:lightRig>
            </a:scene3d>
            <a:sp3d>
              <a:bevelT w="139700" h="139700"/>
            </a:sp3d>
            <a:extLst>
              <a:ext uri="{91240B29-F687-4F45-9708-019B960494DF}">
                <a14:hiddenLine xmlns:a14="http://schemas.microsoft.com/office/drawing/2010/main" w="28575">
                  <a:solidFill>
                    <a:srgbClr val="FFCC99"/>
                  </a:solidFill>
                  <a:round/>
                  <a:headEnd/>
                  <a:tailEnd/>
                </a14:hiddenLine>
              </a:ext>
            </a:extLst>
          </p:spPr>
          <p:txBody>
            <a:bodyPr wrap="none" lIns="90000" tIns="46800" rIns="90000" bIns="46800" anchor="ctr"/>
            <a:lstStyle>
              <a:lvl1pPr eaLnBrk="0" hangingPunct="0">
                <a:defRPr kumimoji="1" sz="1200">
                  <a:solidFill>
                    <a:schemeClr val="tx1"/>
                  </a:solidFill>
                  <a:latin typeface="Arial" charset="0"/>
                  <a:ea typeface="Meiryo UI" pitchFamily="50" charset="-128"/>
                  <a:cs typeface="Meiryo UI" pitchFamily="50" charset="-128"/>
                </a:defRPr>
              </a:lvl1pPr>
              <a:lvl2pPr marL="742950" indent="-285750" eaLnBrk="0" hangingPunct="0">
                <a:defRPr kumimoji="1" sz="1200">
                  <a:solidFill>
                    <a:schemeClr val="tx1"/>
                  </a:solidFill>
                  <a:latin typeface="Arial" charset="0"/>
                  <a:ea typeface="Meiryo UI" pitchFamily="50" charset="-128"/>
                  <a:cs typeface="Meiryo UI" pitchFamily="50" charset="-128"/>
                </a:defRPr>
              </a:lvl2pPr>
              <a:lvl3pPr marL="1143000" indent="-228600" eaLnBrk="0" hangingPunct="0">
                <a:defRPr kumimoji="1" sz="1200">
                  <a:solidFill>
                    <a:schemeClr val="tx1"/>
                  </a:solidFill>
                  <a:latin typeface="Arial" charset="0"/>
                  <a:ea typeface="Meiryo UI" pitchFamily="50" charset="-128"/>
                  <a:cs typeface="Meiryo UI" pitchFamily="50" charset="-128"/>
                </a:defRPr>
              </a:lvl3pPr>
              <a:lvl4pPr marL="1600200" indent="-228600" eaLnBrk="0" hangingPunct="0">
                <a:defRPr kumimoji="1" sz="1200">
                  <a:solidFill>
                    <a:schemeClr val="tx1"/>
                  </a:solidFill>
                  <a:latin typeface="Arial" charset="0"/>
                  <a:ea typeface="Meiryo UI" pitchFamily="50" charset="-128"/>
                  <a:cs typeface="Meiryo UI" pitchFamily="50" charset="-128"/>
                </a:defRPr>
              </a:lvl4pPr>
              <a:lvl5pPr marL="2057400" indent="-228600" eaLnBrk="0" hangingPunct="0">
                <a:defRPr kumimoji="1" sz="1200">
                  <a:solidFill>
                    <a:schemeClr val="tx1"/>
                  </a:solidFill>
                  <a:latin typeface="Arial" charset="0"/>
                  <a:ea typeface="Meiryo UI" pitchFamily="50" charset="-128"/>
                  <a:cs typeface="Meiryo UI" pitchFamily="50" charset="-128"/>
                </a:defRPr>
              </a:lvl5pPr>
              <a:lvl6pPr marL="2514600" indent="-228600" algn="ctr" eaLnBrk="0" fontAlgn="base" hangingPunct="0">
                <a:lnSpc>
                  <a:spcPct val="70000"/>
                </a:lnSpc>
                <a:spcBef>
                  <a:spcPct val="50000"/>
                </a:spcBef>
                <a:spcAft>
                  <a:spcPct val="0"/>
                </a:spcAft>
                <a:defRPr kumimoji="1" sz="1200">
                  <a:solidFill>
                    <a:schemeClr val="tx1"/>
                  </a:solidFill>
                  <a:latin typeface="Arial" charset="0"/>
                  <a:ea typeface="Meiryo UI" pitchFamily="50" charset="-128"/>
                  <a:cs typeface="Meiryo UI" pitchFamily="50" charset="-128"/>
                </a:defRPr>
              </a:lvl6pPr>
              <a:lvl7pPr marL="2971800" indent="-228600" algn="ctr" eaLnBrk="0" fontAlgn="base" hangingPunct="0">
                <a:lnSpc>
                  <a:spcPct val="70000"/>
                </a:lnSpc>
                <a:spcBef>
                  <a:spcPct val="50000"/>
                </a:spcBef>
                <a:spcAft>
                  <a:spcPct val="0"/>
                </a:spcAft>
                <a:defRPr kumimoji="1" sz="1200">
                  <a:solidFill>
                    <a:schemeClr val="tx1"/>
                  </a:solidFill>
                  <a:latin typeface="Arial" charset="0"/>
                  <a:ea typeface="Meiryo UI" pitchFamily="50" charset="-128"/>
                  <a:cs typeface="Meiryo UI" pitchFamily="50" charset="-128"/>
                </a:defRPr>
              </a:lvl7pPr>
              <a:lvl8pPr marL="3429000" indent="-228600" algn="ctr" eaLnBrk="0" fontAlgn="base" hangingPunct="0">
                <a:lnSpc>
                  <a:spcPct val="70000"/>
                </a:lnSpc>
                <a:spcBef>
                  <a:spcPct val="50000"/>
                </a:spcBef>
                <a:spcAft>
                  <a:spcPct val="0"/>
                </a:spcAft>
                <a:defRPr kumimoji="1" sz="1200">
                  <a:solidFill>
                    <a:schemeClr val="tx1"/>
                  </a:solidFill>
                  <a:latin typeface="Arial" charset="0"/>
                  <a:ea typeface="Meiryo UI" pitchFamily="50" charset="-128"/>
                  <a:cs typeface="Meiryo UI" pitchFamily="50" charset="-128"/>
                </a:defRPr>
              </a:lvl8pPr>
              <a:lvl9pPr marL="3886200" indent="-228600" algn="ctr" eaLnBrk="0" fontAlgn="base" hangingPunct="0">
                <a:lnSpc>
                  <a:spcPct val="70000"/>
                </a:lnSpc>
                <a:spcBef>
                  <a:spcPct val="50000"/>
                </a:spcBef>
                <a:spcAft>
                  <a:spcPct val="0"/>
                </a:spcAft>
                <a:defRPr kumimoji="1" sz="1200">
                  <a:solidFill>
                    <a:schemeClr val="tx1"/>
                  </a:solidFill>
                  <a:latin typeface="Arial" charset="0"/>
                  <a:ea typeface="Meiryo UI" pitchFamily="50" charset="-128"/>
                  <a:cs typeface="Meiryo UI" pitchFamily="50" charset="-128"/>
                </a:defRPr>
              </a:lvl9pPr>
            </a:lstStyle>
            <a:p>
              <a:pPr algn="ctr" eaLnBrk="1" hangingPunct="1">
                <a:lnSpc>
                  <a:spcPct val="100000"/>
                </a:lnSpc>
                <a:spcBef>
                  <a:spcPct val="0"/>
                </a:spcBef>
              </a:pPr>
              <a:r>
                <a:rPr lang="ja-JP" altLang="en-US" sz="900" dirty="0">
                  <a:solidFill>
                    <a:schemeClr val="bg1"/>
                  </a:solidFill>
                  <a:latin typeface="Meiryo UI" panose="020B0604030504040204" pitchFamily="50" charset="-128"/>
                </a:rPr>
                <a:t>商品データ</a:t>
              </a:r>
            </a:p>
          </p:txBody>
        </p:sp>
        <p:pic>
          <p:nvPicPr>
            <p:cNvPr id="32" name="図 4"/>
            <p:cNvPicPr>
              <a:picLocks noChangeAspect="1"/>
            </p:cNvPicPr>
            <p:nvPr/>
          </p:nvPicPr>
          <p:blipFill>
            <a:blip r:embed="rId4">
              <a:extLst>
                <a:ext uri="{28A0092B-C50C-407E-A947-70E740481C1C}">
                  <a14:useLocalDpi xmlns:a14="http://schemas.microsoft.com/office/drawing/2010/main" val="0"/>
                </a:ext>
              </a:extLst>
            </a:blip>
            <a:srcRect t="21414" b="23361"/>
            <a:stretch>
              <a:fillRect/>
            </a:stretch>
          </p:blipFill>
          <p:spPr bwMode="auto">
            <a:xfrm>
              <a:off x="6485559" y="2356521"/>
              <a:ext cx="401533" cy="82986"/>
            </a:xfrm>
            <a:prstGeom prst="rect">
              <a:avLst/>
            </a:prstGeom>
            <a:solidFill>
              <a:schemeClr val="bg1">
                <a:lumMod val="65000"/>
              </a:schemeClr>
            </a:solid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59" name="角丸四角形 58"/>
          <p:cNvSpPr/>
          <p:nvPr/>
        </p:nvSpPr>
        <p:spPr>
          <a:xfrm>
            <a:off x="848544" y="2284006"/>
            <a:ext cx="1824221" cy="257833"/>
          </a:xfrm>
          <a:prstGeom prst="roundRect">
            <a:avLst>
              <a:gd name="adj" fmla="val 50000"/>
            </a:avLst>
          </a:prstGeom>
          <a:solidFill>
            <a:srgbClr val="74BBAB"/>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0" name="テキスト ボックス 59"/>
          <p:cNvSpPr txBox="1"/>
          <p:nvPr/>
        </p:nvSpPr>
        <p:spPr>
          <a:xfrm>
            <a:off x="897509" y="2279979"/>
            <a:ext cx="1775256" cy="276999"/>
          </a:xfrm>
          <a:prstGeom prst="rect">
            <a:avLst/>
          </a:prstGeom>
          <a:noFill/>
        </p:spPr>
        <p:txBody>
          <a:bodyPr wrap="square" rtlCol="0">
            <a:spAutoFit/>
          </a:bodyPr>
          <a:lstStyle/>
          <a:p>
            <a:pPr algn="ctr"/>
            <a:r>
              <a:rPr kumimoji="1" lang="ja-JP" altLang="en-US" sz="1200" dirty="0">
                <a:solidFill>
                  <a:schemeClr val="bg1"/>
                </a:solidFill>
              </a:rPr>
              <a:t>ユーザー</a:t>
            </a:r>
          </a:p>
        </p:txBody>
      </p:sp>
      <p:sp>
        <p:nvSpPr>
          <p:cNvPr id="61" name="角丸四角形 60"/>
          <p:cNvSpPr/>
          <p:nvPr/>
        </p:nvSpPr>
        <p:spPr>
          <a:xfrm>
            <a:off x="7449259" y="2284006"/>
            <a:ext cx="1824221" cy="257833"/>
          </a:xfrm>
          <a:prstGeom prst="roundRect">
            <a:avLst>
              <a:gd name="adj" fmla="val 50000"/>
            </a:avLst>
          </a:prstGeom>
          <a:solidFill>
            <a:srgbClr val="74BBAB"/>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2" name="テキスト ボックス 61"/>
          <p:cNvSpPr txBox="1"/>
          <p:nvPr/>
        </p:nvSpPr>
        <p:spPr>
          <a:xfrm>
            <a:off x="7498224" y="2279979"/>
            <a:ext cx="1775256" cy="276999"/>
          </a:xfrm>
          <a:prstGeom prst="rect">
            <a:avLst/>
          </a:prstGeom>
          <a:noFill/>
        </p:spPr>
        <p:txBody>
          <a:bodyPr wrap="square" rtlCol="0">
            <a:spAutoFit/>
          </a:bodyPr>
          <a:lstStyle/>
          <a:p>
            <a:pPr algn="ctr"/>
            <a:r>
              <a:rPr kumimoji="1" lang="ja-JP" altLang="en-US" sz="1200" dirty="0">
                <a:solidFill>
                  <a:schemeClr val="bg1"/>
                </a:solidFill>
              </a:rPr>
              <a:t>ブランド</a:t>
            </a:r>
          </a:p>
        </p:txBody>
      </p:sp>
      <p:pic>
        <p:nvPicPr>
          <p:cNvPr id="28" name="Picture 119" descr="present"/>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04928" y="4032328"/>
            <a:ext cx="817095" cy="627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ストライプ矢印 83"/>
          <p:cNvSpPr/>
          <p:nvPr/>
        </p:nvSpPr>
        <p:spPr>
          <a:xfrm>
            <a:off x="2864768" y="2943776"/>
            <a:ext cx="792088" cy="498523"/>
          </a:xfrm>
          <a:prstGeom prst="stripedRightArrow">
            <a:avLst/>
          </a:prstGeom>
          <a:solidFill>
            <a:schemeClr val="tx1">
              <a:lumMod val="50000"/>
              <a:lumOff val="5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5" name="ストライプ矢印 84"/>
          <p:cNvSpPr/>
          <p:nvPr/>
        </p:nvSpPr>
        <p:spPr>
          <a:xfrm rot="10800000">
            <a:off x="6321152" y="2943776"/>
            <a:ext cx="792088" cy="498523"/>
          </a:xfrm>
          <a:prstGeom prst="stripedRightArrow">
            <a:avLst/>
          </a:prstGeom>
          <a:solidFill>
            <a:schemeClr val="tx1">
              <a:lumMod val="50000"/>
              <a:lumOff val="5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5" name="ブローチ 94"/>
          <p:cNvSpPr/>
          <p:nvPr/>
        </p:nvSpPr>
        <p:spPr>
          <a:xfrm>
            <a:off x="4041779" y="4755959"/>
            <a:ext cx="1821103" cy="346941"/>
          </a:xfrm>
          <a:prstGeom prst="plaque">
            <a:avLst/>
          </a:prstGeom>
          <a:solidFill>
            <a:schemeClr val="accent5">
              <a:lumMod val="60000"/>
              <a:lumOff val="4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4" name="テキスト ボックス 93"/>
          <p:cNvSpPr txBox="1"/>
          <p:nvPr/>
        </p:nvSpPr>
        <p:spPr>
          <a:xfrm>
            <a:off x="4088894" y="4782894"/>
            <a:ext cx="1830857" cy="307777"/>
          </a:xfrm>
          <a:prstGeom prst="rect">
            <a:avLst/>
          </a:prstGeom>
          <a:noFill/>
        </p:spPr>
        <p:txBody>
          <a:bodyPr wrap="square" rtlCol="0">
            <a:spAutoFit/>
          </a:bodyPr>
          <a:lstStyle/>
          <a:p>
            <a:r>
              <a:rPr lang="ja-JP" altLang="en-US" sz="1400" dirty="0">
                <a:solidFill>
                  <a:schemeClr val="bg1"/>
                </a:solidFill>
              </a:rPr>
              <a:t>プレゼント企画実施</a:t>
            </a:r>
            <a:endParaRPr kumimoji="1" lang="ja-JP" altLang="en-US" sz="1400" dirty="0">
              <a:solidFill>
                <a:schemeClr val="bg1"/>
              </a:solidFill>
            </a:endParaRPr>
          </a:p>
        </p:txBody>
      </p:sp>
      <p:sp>
        <p:nvSpPr>
          <p:cNvPr id="97" name="ブローチ 96"/>
          <p:cNvSpPr/>
          <p:nvPr/>
        </p:nvSpPr>
        <p:spPr>
          <a:xfrm>
            <a:off x="6029998" y="4420499"/>
            <a:ext cx="2451394" cy="346941"/>
          </a:xfrm>
          <a:prstGeom prst="plaque">
            <a:avLst/>
          </a:prstGeom>
          <a:solidFill>
            <a:schemeClr val="accent5">
              <a:lumMod val="60000"/>
              <a:lumOff val="4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8" name="テキスト ボックス 97"/>
          <p:cNvSpPr txBox="1"/>
          <p:nvPr/>
        </p:nvSpPr>
        <p:spPr>
          <a:xfrm>
            <a:off x="6071080" y="4434182"/>
            <a:ext cx="2339102" cy="307777"/>
          </a:xfrm>
          <a:prstGeom prst="rect">
            <a:avLst/>
          </a:prstGeom>
          <a:noFill/>
        </p:spPr>
        <p:txBody>
          <a:bodyPr wrap="none" rtlCol="0">
            <a:spAutoFit/>
          </a:bodyPr>
          <a:lstStyle/>
          <a:p>
            <a:r>
              <a:rPr kumimoji="1" lang="ja-JP" altLang="en-US" sz="1400" dirty="0">
                <a:solidFill>
                  <a:schemeClr val="bg1"/>
                </a:solidFill>
              </a:rPr>
              <a:t>プロモーションページ新設</a:t>
            </a:r>
          </a:p>
        </p:txBody>
      </p:sp>
      <p:sp>
        <p:nvSpPr>
          <p:cNvPr id="99" name="ブローチ 98"/>
          <p:cNvSpPr/>
          <p:nvPr/>
        </p:nvSpPr>
        <p:spPr>
          <a:xfrm>
            <a:off x="1352600" y="4457106"/>
            <a:ext cx="2110441" cy="346941"/>
          </a:xfrm>
          <a:prstGeom prst="plaque">
            <a:avLst/>
          </a:prstGeom>
          <a:solidFill>
            <a:schemeClr val="accent5">
              <a:lumMod val="60000"/>
              <a:lumOff val="4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0" name="テキスト ボックス 99"/>
          <p:cNvSpPr txBox="1"/>
          <p:nvPr/>
        </p:nvSpPr>
        <p:spPr>
          <a:xfrm>
            <a:off x="1641424" y="4470789"/>
            <a:ext cx="1532792" cy="307777"/>
          </a:xfrm>
          <a:prstGeom prst="rect">
            <a:avLst/>
          </a:prstGeom>
          <a:solidFill>
            <a:schemeClr val="accent5">
              <a:lumMod val="60000"/>
              <a:lumOff val="40000"/>
            </a:schemeClr>
          </a:solidFill>
        </p:spPr>
        <p:txBody>
          <a:bodyPr wrap="none" rtlCol="0">
            <a:spAutoFit/>
          </a:bodyPr>
          <a:lstStyle/>
          <a:p>
            <a:r>
              <a:rPr kumimoji="1" lang="en-US" altLang="ja-JP" sz="1400" dirty="0">
                <a:solidFill>
                  <a:schemeClr val="bg1"/>
                </a:solidFill>
              </a:rPr>
              <a:t>CM</a:t>
            </a:r>
            <a:r>
              <a:rPr lang="ja-JP" altLang="en-US" sz="1400" dirty="0">
                <a:solidFill>
                  <a:schemeClr val="bg1"/>
                </a:solidFill>
              </a:rPr>
              <a:t>等の動画配信</a:t>
            </a:r>
            <a:endParaRPr kumimoji="1" lang="ja-JP" altLang="en-US" sz="1400" dirty="0">
              <a:solidFill>
                <a:schemeClr val="bg1"/>
              </a:solidFill>
            </a:endParaRPr>
          </a:p>
        </p:txBody>
      </p:sp>
      <p:sp>
        <p:nvSpPr>
          <p:cNvPr id="102" name="テキスト ボックス 101"/>
          <p:cNvSpPr txBox="1"/>
          <p:nvPr/>
        </p:nvSpPr>
        <p:spPr>
          <a:xfrm>
            <a:off x="6029997" y="4788926"/>
            <a:ext cx="2423355" cy="338554"/>
          </a:xfrm>
          <a:prstGeom prst="rect">
            <a:avLst/>
          </a:prstGeom>
          <a:noFill/>
        </p:spPr>
        <p:txBody>
          <a:bodyPr wrap="square" rtlCol="0">
            <a:spAutoFit/>
          </a:bodyPr>
          <a:lstStyle/>
          <a:p>
            <a:r>
              <a:rPr lang="ja-JP" altLang="en-US" sz="800" dirty="0"/>
              <a:t>・独自コンテンツによる商品インフォメーション</a:t>
            </a:r>
            <a:endParaRPr lang="en-US" altLang="ja-JP" sz="800" dirty="0"/>
          </a:p>
          <a:p>
            <a:r>
              <a:rPr lang="ja-JP" altLang="en-US" sz="800" dirty="0"/>
              <a:t>・ピックアップしたクチコミを掲載</a:t>
            </a:r>
            <a:endParaRPr kumimoji="1" lang="ja-JP" altLang="en-US" sz="800" dirty="0"/>
          </a:p>
        </p:txBody>
      </p:sp>
      <p:sp>
        <p:nvSpPr>
          <p:cNvPr id="105" name="AutoShape 37"/>
          <p:cNvSpPr>
            <a:spLocks noChangeArrowheads="1"/>
          </p:cNvSpPr>
          <p:nvPr/>
        </p:nvSpPr>
        <p:spPr bwMode="auto">
          <a:xfrm>
            <a:off x="776287" y="5505354"/>
            <a:ext cx="8353425" cy="630238"/>
          </a:xfrm>
          <a:prstGeom prst="roundRect">
            <a:avLst>
              <a:gd name="adj" fmla="val 16667"/>
            </a:avLst>
          </a:prstGeom>
          <a:solidFill>
            <a:srgbClr val="4EB691"/>
          </a:solidFill>
          <a:ln>
            <a:noFill/>
          </a:ln>
          <a:effectLst/>
          <a:extLst/>
        </p:spPr>
        <p:txBody>
          <a:bodyPr wrap="none" lIns="83786" tIns="41893" rIns="83786" bIns="41893" anchor="ctr"/>
          <a:lstStyle>
            <a:lvl1pPr defTabSz="838200" eaLnBrk="0" hangingPunct="0">
              <a:defRPr kumimoji="1" sz="1200">
                <a:solidFill>
                  <a:schemeClr val="tx1"/>
                </a:solidFill>
                <a:latin typeface="Arial" charset="0"/>
                <a:ea typeface="Meiryo UI" pitchFamily="50" charset="-128"/>
                <a:cs typeface="Meiryo UI" pitchFamily="50" charset="-128"/>
              </a:defRPr>
            </a:lvl1pPr>
            <a:lvl2pPr marL="742950" indent="-285750" defTabSz="838200" eaLnBrk="0" hangingPunct="0">
              <a:defRPr kumimoji="1" sz="1200">
                <a:solidFill>
                  <a:schemeClr val="tx1"/>
                </a:solidFill>
                <a:latin typeface="Arial" charset="0"/>
                <a:ea typeface="Meiryo UI" pitchFamily="50" charset="-128"/>
                <a:cs typeface="Meiryo UI" pitchFamily="50" charset="-128"/>
              </a:defRPr>
            </a:lvl2pPr>
            <a:lvl3pPr marL="1143000" indent="-228600" defTabSz="838200" eaLnBrk="0" hangingPunct="0">
              <a:defRPr kumimoji="1" sz="1200">
                <a:solidFill>
                  <a:schemeClr val="tx1"/>
                </a:solidFill>
                <a:latin typeface="Arial" charset="0"/>
                <a:ea typeface="Meiryo UI" pitchFamily="50" charset="-128"/>
                <a:cs typeface="Meiryo UI" pitchFamily="50" charset="-128"/>
              </a:defRPr>
            </a:lvl3pPr>
            <a:lvl4pPr marL="1600200" indent="-228600" defTabSz="838200" eaLnBrk="0" hangingPunct="0">
              <a:defRPr kumimoji="1" sz="1200">
                <a:solidFill>
                  <a:schemeClr val="tx1"/>
                </a:solidFill>
                <a:latin typeface="Arial" charset="0"/>
                <a:ea typeface="Meiryo UI" pitchFamily="50" charset="-128"/>
                <a:cs typeface="Meiryo UI" pitchFamily="50" charset="-128"/>
              </a:defRPr>
            </a:lvl4pPr>
            <a:lvl5pPr marL="2057400" indent="-228600" defTabSz="838200" eaLnBrk="0" hangingPunct="0">
              <a:defRPr kumimoji="1" sz="1200">
                <a:solidFill>
                  <a:schemeClr val="tx1"/>
                </a:solidFill>
                <a:latin typeface="Arial" charset="0"/>
                <a:ea typeface="Meiryo UI" pitchFamily="50" charset="-128"/>
                <a:cs typeface="Meiryo UI" pitchFamily="50" charset="-128"/>
              </a:defRPr>
            </a:lvl5pPr>
            <a:lvl6pPr marL="2514600" indent="-228600" algn="ctr" defTabSz="838200" eaLnBrk="0" fontAlgn="base" hangingPunct="0">
              <a:lnSpc>
                <a:spcPct val="70000"/>
              </a:lnSpc>
              <a:spcBef>
                <a:spcPct val="50000"/>
              </a:spcBef>
              <a:spcAft>
                <a:spcPct val="0"/>
              </a:spcAft>
              <a:defRPr kumimoji="1" sz="1200">
                <a:solidFill>
                  <a:schemeClr val="tx1"/>
                </a:solidFill>
                <a:latin typeface="Arial" charset="0"/>
                <a:ea typeface="Meiryo UI" pitchFamily="50" charset="-128"/>
                <a:cs typeface="Meiryo UI" pitchFamily="50" charset="-128"/>
              </a:defRPr>
            </a:lvl6pPr>
            <a:lvl7pPr marL="2971800" indent="-228600" algn="ctr" defTabSz="838200" eaLnBrk="0" fontAlgn="base" hangingPunct="0">
              <a:lnSpc>
                <a:spcPct val="70000"/>
              </a:lnSpc>
              <a:spcBef>
                <a:spcPct val="50000"/>
              </a:spcBef>
              <a:spcAft>
                <a:spcPct val="0"/>
              </a:spcAft>
              <a:defRPr kumimoji="1" sz="1200">
                <a:solidFill>
                  <a:schemeClr val="tx1"/>
                </a:solidFill>
                <a:latin typeface="Arial" charset="0"/>
                <a:ea typeface="Meiryo UI" pitchFamily="50" charset="-128"/>
                <a:cs typeface="Meiryo UI" pitchFamily="50" charset="-128"/>
              </a:defRPr>
            </a:lvl7pPr>
            <a:lvl8pPr marL="3429000" indent="-228600" algn="ctr" defTabSz="838200" eaLnBrk="0" fontAlgn="base" hangingPunct="0">
              <a:lnSpc>
                <a:spcPct val="70000"/>
              </a:lnSpc>
              <a:spcBef>
                <a:spcPct val="50000"/>
              </a:spcBef>
              <a:spcAft>
                <a:spcPct val="0"/>
              </a:spcAft>
              <a:defRPr kumimoji="1" sz="1200">
                <a:solidFill>
                  <a:schemeClr val="tx1"/>
                </a:solidFill>
                <a:latin typeface="Arial" charset="0"/>
                <a:ea typeface="Meiryo UI" pitchFamily="50" charset="-128"/>
                <a:cs typeface="Meiryo UI" pitchFamily="50" charset="-128"/>
              </a:defRPr>
            </a:lvl8pPr>
            <a:lvl9pPr marL="3886200" indent="-228600" algn="ctr" defTabSz="838200" eaLnBrk="0" fontAlgn="base" hangingPunct="0">
              <a:lnSpc>
                <a:spcPct val="70000"/>
              </a:lnSpc>
              <a:spcBef>
                <a:spcPct val="50000"/>
              </a:spcBef>
              <a:spcAft>
                <a:spcPct val="0"/>
              </a:spcAft>
              <a:defRPr kumimoji="1" sz="1200">
                <a:solidFill>
                  <a:schemeClr val="tx1"/>
                </a:solidFill>
                <a:latin typeface="Arial" charset="0"/>
                <a:ea typeface="Meiryo UI" pitchFamily="50" charset="-128"/>
                <a:cs typeface="Meiryo UI" pitchFamily="50" charset="-128"/>
              </a:defRPr>
            </a:lvl9pPr>
          </a:lstStyle>
          <a:p>
            <a:pPr algn="ctr" eaLnBrk="1" hangingPunct="1">
              <a:lnSpc>
                <a:spcPct val="100000"/>
              </a:lnSpc>
              <a:spcBef>
                <a:spcPct val="0"/>
              </a:spcBef>
            </a:pPr>
            <a:r>
              <a:rPr lang="ja-JP" altLang="en-US" sz="1800" b="1" dirty="0">
                <a:solidFill>
                  <a:schemeClr val="bg1"/>
                </a:solidFill>
                <a:latin typeface="Meiryo UI" panose="020B0604030504040204" pitchFamily="50" charset="-128"/>
              </a:rPr>
              <a:t>＠ｃｏｓｍｅだからこそできる、ブランドマーケティング　プロモーションをご提供</a:t>
            </a:r>
            <a:endParaRPr lang="ja-JP" altLang="en-US" sz="1600" dirty="0">
              <a:solidFill>
                <a:schemeClr val="bg1"/>
              </a:solidFill>
              <a:latin typeface="Meiryo UI" panose="020B0604030504040204" pitchFamily="50" charset="-128"/>
            </a:endParaRPr>
          </a:p>
        </p:txBody>
      </p:sp>
      <p:pic>
        <p:nvPicPr>
          <p:cNvPr id="1027" name="Picture 3" descr="C:\Users\nobuujit\Desktop\名称未設定-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73080" y="3890953"/>
            <a:ext cx="1133475" cy="4953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nobuujit\Desktop\名称未設定-1.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52800" y="3919804"/>
            <a:ext cx="405645" cy="405645"/>
          </a:xfrm>
          <a:prstGeom prst="rect">
            <a:avLst/>
          </a:prstGeom>
          <a:noFill/>
          <a:extLst>
            <a:ext uri="{909E8E84-426E-40DD-AFC4-6F175D3DCCD1}">
              <a14:hiddenFill xmlns:a14="http://schemas.microsoft.com/office/drawing/2010/main">
                <a:solidFill>
                  <a:srgbClr val="FFFFFF"/>
                </a:solidFill>
              </a14:hiddenFill>
            </a:ext>
          </a:extLst>
        </p:spPr>
      </p:pic>
      <p:sp>
        <p:nvSpPr>
          <p:cNvPr id="104" name="テキスト ボックス 103"/>
          <p:cNvSpPr txBox="1"/>
          <p:nvPr/>
        </p:nvSpPr>
        <p:spPr>
          <a:xfrm>
            <a:off x="4062390" y="5127480"/>
            <a:ext cx="1800492" cy="338554"/>
          </a:xfrm>
          <a:prstGeom prst="rect">
            <a:avLst/>
          </a:prstGeom>
          <a:noFill/>
        </p:spPr>
        <p:txBody>
          <a:bodyPr wrap="square" rtlCol="0">
            <a:spAutoFit/>
          </a:bodyPr>
          <a:lstStyle/>
          <a:p>
            <a:r>
              <a:rPr kumimoji="1" lang="ja-JP" altLang="en-US" sz="800" dirty="0"/>
              <a:t>・いち早く新作商品を体験</a:t>
            </a:r>
            <a:endParaRPr lang="en-US" altLang="ja-JP" sz="800" dirty="0"/>
          </a:p>
          <a:p>
            <a:r>
              <a:rPr lang="ja-JP" altLang="en-US" sz="800" dirty="0"/>
              <a:t>・プレゼントによる商品価値理解</a:t>
            </a:r>
            <a:endParaRPr kumimoji="1" lang="ja-JP" altLang="en-US" sz="800" dirty="0"/>
          </a:p>
        </p:txBody>
      </p:sp>
      <p:sp>
        <p:nvSpPr>
          <p:cNvPr id="109" name="テキスト ボックス 108"/>
          <p:cNvSpPr txBox="1"/>
          <p:nvPr/>
        </p:nvSpPr>
        <p:spPr>
          <a:xfrm>
            <a:off x="1352600" y="4814149"/>
            <a:ext cx="2110441" cy="338554"/>
          </a:xfrm>
          <a:prstGeom prst="rect">
            <a:avLst/>
          </a:prstGeom>
          <a:noFill/>
        </p:spPr>
        <p:txBody>
          <a:bodyPr wrap="square" rtlCol="0">
            <a:spAutoFit/>
          </a:bodyPr>
          <a:lstStyle/>
          <a:p>
            <a:r>
              <a:rPr kumimoji="1" lang="ja-JP" altLang="en-US" sz="800" dirty="0"/>
              <a:t>・</a:t>
            </a:r>
            <a:r>
              <a:rPr lang="ja-JP" altLang="en-US" sz="800" dirty="0"/>
              <a:t>タイアップページ内での</a:t>
            </a:r>
            <a:r>
              <a:rPr lang="en-US" altLang="ja-JP" sz="800" dirty="0"/>
              <a:t>CM</a:t>
            </a:r>
            <a:r>
              <a:rPr lang="ja-JP" altLang="en-US" sz="800" dirty="0"/>
              <a:t>認知</a:t>
            </a:r>
            <a:endParaRPr lang="en-US" altLang="ja-JP" sz="800" dirty="0"/>
          </a:p>
          <a:p>
            <a:r>
              <a:rPr lang="ja-JP" altLang="en-US" sz="800" dirty="0"/>
              <a:t>・</a:t>
            </a:r>
            <a:r>
              <a:rPr lang="en-US" altLang="ja-JP" sz="800" dirty="0"/>
              <a:t>HOW TO</a:t>
            </a:r>
            <a:r>
              <a:rPr lang="ja-JP" altLang="en-US" sz="800" dirty="0"/>
              <a:t>動画などの動画コンテンツ</a:t>
            </a:r>
            <a:endParaRPr kumimoji="1" lang="ja-JP" altLang="en-US" sz="800" dirty="0"/>
          </a:p>
        </p:txBody>
      </p:sp>
      <p:sp>
        <p:nvSpPr>
          <p:cNvPr id="111" name="スライド番号プレースホルダー 5"/>
          <p:cNvSpPr txBox="1">
            <a:spLocks/>
          </p:cNvSpPr>
          <p:nvPr/>
        </p:nvSpPr>
        <p:spPr>
          <a:xfrm>
            <a:off x="4851865" y="6572550"/>
            <a:ext cx="527095" cy="259873"/>
          </a:xfrm>
          <a:prstGeom prst="rect">
            <a:avLst/>
          </a:prstGeom>
        </p:spPr>
        <p:txBody>
          <a:bodyPr vert="horz" lIns="91440" tIns="45720" rIns="91440" bIns="45720" rtlCol="0" anchor="ctr"/>
          <a:lstStyle>
            <a:defPPr>
              <a:defRPr lang="ja-JP"/>
            </a:defPPr>
            <a:lvl1pPr marL="0" algn="l" defTabSz="457200" rtl="0" eaLnBrk="1" latinLnBrk="0" hangingPunct="1">
              <a:defRPr kumimoji="1" sz="1200" b="1" kern="1200">
                <a:solidFill>
                  <a:schemeClr val="bg1">
                    <a:lumMod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D1BB40C7-AB44-C647-B8F2-09508EB95348}" type="slidenum">
              <a:rPr lang="ja-JP" altLang="en-US" smtClean="0"/>
              <a:pPr/>
              <a:t>6</a:t>
            </a:fld>
            <a:endParaRPr lang="ja-JP" altLang="en-US" dirty="0"/>
          </a:p>
        </p:txBody>
      </p:sp>
      <p:grpSp>
        <p:nvGrpSpPr>
          <p:cNvPr id="9" name="グループ化 8"/>
          <p:cNvGrpSpPr/>
          <p:nvPr/>
        </p:nvGrpSpPr>
        <p:grpSpPr>
          <a:xfrm>
            <a:off x="3656856" y="2434281"/>
            <a:ext cx="2577462" cy="1241171"/>
            <a:chOff x="3656856" y="2319977"/>
            <a:chExt cx="2577462" cy="1241171"/>
          </a:xfrm>
        </p:grpSpPr>
        <p:pic>
          <p:nvPicPr>
            <p:cNvPr id="1030" name="Picture 6" descr="C:\Users\nobuujit\Desktop\名称未設定-3.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656856" y="2319977"/>
              <a:ext cx="2156879" cy="1241171"/>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Users\nobuujit\Desktop\名称未設定-2.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22786" y="2497500"/>
              <a:ext cx="511532" cy="1039228"/>
            </a:xfrm>
            <a:prstGeom prst="rect">
              <a:avLst/>
            </a:prstGeom>
            <a:noFill/>
            <a:extLst>
              <a:ext uri="{909E8E84-426E-40DD-AFC4-6F175D3DCCD1}">
                <a14:hiddenFill xmlns:a14="http://schemas.microsoft.com/office/drawing/2010/main">
                  <a:solidFill>
                    <a:srgbClr val="FFFFFF"/>
                  </a:solidFill>
                </a14:hiddenFill>
              </a:ext>
            </a:extLst>
          </p:spPr>
        </p:pic>
      </p:grpSp>
      <p:pic>
        <p:nvPicPr>
          <p:cNvPr id="1026" name="Picture 2" descr="C:\Users\yokomurak\Documents\Photo\ロゴ\@cosme_logo_b.jp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337619" y="2085669"/>
            <a:ext cx="1213984" cy="1912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863665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a:xfrm>
            <a:off x="0" y="246065"/>
            <a:ext cx="9906000" cy="661155"/>
          </a:xfrm>
        </p:spPr>
        <p:txBody>
          <a:bodyPr>
            <a:noAutofit/>
          </a:bodyPr>
          <a:lstStyle/>
          <a:p>
            <a:r>
              <a:rPr lang="ja-JP" altLang="en-US" dirty="0" smtClean="0"/>
              <a:t>タイアップページ　データ</a:t>
            </a:r>
            <a:r>
              <a:rPr lang="ja-JP" altLang="en-US" dirty="0"/>
              <a:t>二次利用</a:t>
            </a:r>
            <a:endParaRPr lang="en-US" altLang="ja-JP" sz="1800" dirty="0"/>
          </a:p>
        </p:txBody>
      </p:sp>
      <p:sp>
        <p:nvSpPr>
          <p:cNvPr id="4" name="テキスト プレースホルダー 3"/>
          <p:cNvSpPr>
            <a:spLocks noGrp="1"/>
          </p:cNvSpPr>
          <p:nvPr>
            <p:ph type="body" sz="quarter" idx="17"/>
          </p:nvPr>
        </p:nvSpPr>
        <p:spPr>
          <a:xfrm>
            <a:off x="1898836" y="1110902"/>
            <a:ext cx="8007163" cy="589906"/>
          </a:xfrm>
        </p:spPr>
        <p:txBody>
          <a:bodyPr/>
          <a:lstStyle/>
          <a:p>
            <a:pPr indent="0" algn="l"/>
            <a:r>
              <a:rPr lang="ja-JP" altLang="en-US" sz="1400" dirty="0"/>
              <a:t>＠ｃｏｓｍｅの編集タイアップに掲載したクチコミやランキング等のデータを</a:t>
            </a:r>
          </a:p>
          <a:p>
            <a:pPr indent="0" algn="l"/>
            <a:r>
              <a:rPr lang="ja-JP" altLang="en-US" sz="1400" dirty="0"/>
              <a:t>貴社ブランドサイト、店頭販促ツール等にお使い頂くことが可能です。</a:t>
            </a:r>
          </a:p>
        </p:txBody>
      </p:sp>
      <p:sp>
        <p:nvSpPr>
          <p:cNvPr id="99" name="角丸四角形 98"/>
          <p:cNvSpPr/>
          <p:nvPr/>
        </p:nvSpPr>
        <p:spPr>
          <a:xfrm>
            <a:off x="334931" y="1884913"/>
            <a:ext cx="9253961" cy="4518878"/>
          </a:xfrm>
          <a:prstGeom prst="roundRect">
            <a:avLst>
              <a:gd name="adj" fmla="val 3829"/>
            </a:avLst>
          </a:prstGeom>
          <a:solidFill>
            <a:schemeClr val="bg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8" name="角丸四角形 87"/>
          <p:cNvSpPr/>
          <p:nvPr/>
        </p:nvSpPr>
        <p:spPr>
          <a:xfrm>
            <a:off x="502724" y="5189632"/>
            <a:ext cx="8894682" cy="1147210"/>
          </a:xfrm>
          <a:prstGeom prst="roundRect">
            <a:avLst>
              <a:gd name="adj" fmla="val 4672"/>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kumimoji="1" lang="ja-JP" altLang="en-US" sz="1400" b="1" spc="300" dirty="0">
                <a:solidFill>
                  <a:srgbClr val="4EB691"/>
                </a:solidFill>
                <a:latin typeface="+mn-ea"/>
              </a:rPr>
              <a:t>データの二次利用</a:t>
            </a:r>
          </a:p>
        </p:txBody>
      </p:sp>
      <p:sp>
        <p:nvSpPr>
          <p:cNvPr id="89" name="下矢印 88"/>
          <p:cNvSpPr/>
          <p:nvPr/>
        </p:nvSpPr>
        <p:spPr>
          <a:xfrm>
            <a:off x="7670727" y="4926841"/>
            <a:ext cx="645047" cy="319303"/>
          </a:xfrm>
          <a:prstGeom prst="downArrow">
            <a:avLst/>
          </a:prstGeom>
          <a:solidFill>
            <a:schemeClr val="tx1">
              <a:lumMod val="50000"/>
              <a:lumOff val="50000"/>
            </a:schemeClr>
          </a:solidFill>
          <a:ln w="19050">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0" name="下矢印 89"/>
          <p:cNvSpPr/>
          <p:nvPr/>
        </p:nvSpPr>
        <p:spPr>
          <a:xfrm>
            <a:off x="4627542" y="4926841"/>
            <a:ext cx="645047" cy="319303"/>
          </a:xfrm>
          <a:prstGeom prst="downArrow">
            <a:avLst/>
          </a:prstGeom>
          <a:solidFill>
            <a:schemeClr val="tx1">
              <a:lumMod val="50000"/>
              <a:lumOff val="50000"/>
            </a:schemeClr>
          </a:solidFill>
          <a:ln w="19050">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1" name="下矢印 90"/>
          <p:cNvSpPr/>
          <p:nvPr/>
        </p:nvSpPr>
        <p:spPr>
          <a:xfrm>
            <a:off x="1584357" y="4926841"/>
            <a:ext cx="645047" cy="319303"/>
          </a:xfrm>
          <a:prstGeom prst="downArrow">
            <a:avLst/>
          </a:prstGeom>
          <a:solidFill>
            <a:schemeClr val="tx1">
              <a:lumMod val="50000"/>
              <a:lumOff val="50000"/>
            </a:schemeClr>
          </a:solidFill>
          <a:ln w="19050">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角丸四角形 91"/>
          <p:cNvSpPr/>
          <p:nvPr/>
        </p:nvSpPr>
        <p:spPr>
          <a:xfrm>
            <a:off x="3545909" y="2183171"/>
            <a:ext cx="2808312" cy="2743670"/>
          </a:xfrm>
          <a:prstGeom prst="roundRect">
            <a:avLst>
              <a:gd name="adj" fmla="val 4672"/>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b"/>
          <a:lstStyle/>
          <a:p>
            <a:pPr algn="ctr"/>
            <a:r>
              <a:rPr kumimoji="1" lang="ja-JP" altLang="en-US" sz="1100" dirty="0">
                <a:solidFill>
                  <a:schemeClr val="tx1">
                    <a:lumMod val="50000"/>
                    <a:lumOff val="50000"/>
                  </a:schemeClr>
                </a:solidFill>
                <a:latin typeface="+mn-ea"/>
              </a:rPr>
              <a:t>＠ｃｏｓｍｅに掲載した分析データ</a:t>
            </a:r>
          </a:p>
        </p:txBody>
      </p:sp>
      <p:sp>
        <p:nvSpPr>
          <p:cNvPr id="93" name="AutoShape 9"/>
          <p:cNvSpPr>
            <a:spLocks noChangeArrowheads="1"/>
          </p:cNvSpPr>
          <p:nvPr/>
        </p:nvSpPr>
        <p:spPr bwMode="auto">
          <a:xfrm>
            <a:off x="3993798" y="1978034"/>
            <a:ext cx="1912534" cy="349808"/>
          </a:xfrm>
          <a:prstGeom prst="roundRect">
            <a:avLst>
              <a:gd name="adj" fmla="val 19560"/>
            </a:avLst>
          </a:prstGeom>
          <a:solidFill>
            <a:srgbClr val="4EB691"/>
          </a:solidFill>
          <a:ln>
            <a:solidFill>
              <a:srgbClr val="4EB691"/>
            </a:solidFill>
          </a:ln>
          <a:effectLst/>
          <a:extLst/>
        </p:spPr>
        <p:txBody>
          <a:bodyPr wrap="none" anchor="ctr"/>
          <a:lstStyle/>
          <a:p>
            <a:pPr lvl="0" algn="ctr" fontAlgn="ctr">
              <a:spcBef>
                <a:spcPct val="0"/>
              </a:spcBef>
              <a:spcAft>
                <a:spcPct val="0"/>
              </a:spcAft>
            </a:pPr>
            <a:r>
              <a:rPr lang="ja-JP" altLang="en-US" sz="1400" b="1" dirty="0">
                <a:solidFill>
                  <a:schemeClr val="bg1"/>
                </a:solidFill>
                <a:latin typeface="+mn-ea"/>
                <a:cs typeface="Meiryo UI" pitchFamily="50" charset="-128"/>
              </a:rPr>
              <a:t>分析データ</a:t>
            </a:r>
          </a:p>
        </p:txBody>
      </p:sp>
      <p:sp>
        <p:nvSpPr>
          <p:cNvPr id="94" name="角丸四角形 93"/>
          <p:cNvSpPr/>
          <p:nvPr/>
        </p:nvSpPr>
        <p:spPr>
          <a:xfrm>
            <a:off x="6589094" y="2183171"/>
            <a:ext cx="2808312" cy="2743670"/>
          </a:xfrm>
          <a:prstGeom prst="roundRect">
            <a:avLst>
              <a:gd name="adj" fmla="val 4672"/>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b"/>
          <a:lstStyle/>
          <a:p>
            <a:pPr algn="ctr"/>
            <a:r>
              <a:rPr kumimoji="1" lang="ja-JP" altLang="en-US" sz="1100" dirty="0">
                <a:solidFill>
                  <a:schemeClr val="tx1">
                    <a:lumMod val="50000"/>
                    <a:lumOff val="50000"/>
                  </a:schemeClr>
                </a:solidFill>
                <a:latin typeface="+mn-ea"/>
              </a:rPr>
              <a:t>タイアップに掲載したクチコミ</a:t>
            </a:r>
          </a:p>
        </p:txBody>
      </p:sp>
      <p:sp>
        <p:nvSpPr>
          <p:cNvPr id="95" name="AutoShape 9"/>
          <p:cNvSpPr>
            <a:spLocks noChangeArrowheads="1"/>
          </p:cNvSpPr>
          <p:nvPr/>
        </p:nvSpPr>
        <p:spPr bwMode="auto">
          <a:xfrm>
            <a:off x="7036983" y="1978034"/>
            <a:ext cx="1912534" cy="349808"/>
          </a:xfrm>
          <a:prstGeom prst="roundRect">
            <a:avLst>
              <a:gd name="adj" fmla="val 19560"/>
            </a:avLst>
          </a:prstGeom>
          <a:solidFill>
            <a:srgbClr val="4EB691"/>
          </a:solidFill>
          <a:ln>
            <a:solidFill>
              <a:srgbClr val="4EB691"/>
            </a:solidFill>
          </a:ln>
          <a:effectLst/>
          <a:extLst/>
        </p:spPr>
        <p:txBody>
          <a:bodyPr wrap="none" anchor="ctr"/>
          <a:lstStyle/>
          <a:p>
            <a:pPr lvl="0" algn="ctr" fontAlgn="ctr">
              <a:spcBef>
                <a:spcPct val="0"/>
              </a:spcBef>
              <a:spcAft>
                <a:spcPct val="0"/>
              </a:spcAft>
            </a:pPr>
            <a:r>
              <a:rPr lang="ja-JP" altLang="en-US" sz="1400" b="1" dirty="0">
                <a:solidFill>
                  <a:schemeClr val="bg1"/>
                </a:solidFill>
                <a:latin typeface="+mn-ea"/>
                <a:cs typeface="Meiryo UI" pitchFamily="50" charset="-128"/>
              </a:rPr>
              <a:t>クチコミ</a:t>
            </a:r>
            <a:endParaRPr lang="en-US" altLang="ja-JP" sz="1400" b="1" dirty="0">
              <a:solidFill>
                <a:schemeClr val="bg1"/>
              </a:solidFill>
              <a:latin typeface="+mn-ea"/>
              <a:cs typeface="Meiryo UI" pitchFamily="50" charset="-128"/>
            </a:endParaRPr>
          </a:p>
        </p:txBody>
      </p:sp>
      <p:sp>
        <p:nvSpPr>
          <p:cNvPr id="96" name="角丸四角形 95"/>
          <p:cNvSpPr/>
          <p:nvPr/>
        </p:nvSpPr>
        <p:spPr>
          <a:xfrm>
            <a:off x="502724" y="2183171"/>
            <a:ext cx="2808312" cy="2743670"/>
          </a:xfrm>
          <a:prstGeom prst="roundRect">
            <a:avLst>
              <a:gd name="adj" fmla="val 4672"/>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b"/>
          <a:lstStyle/>
          <a:p>
            <a:pPr algn="ctr"/>
            <a:r>
              <a:rPr kumimoji="1" lang="ja-JP" altLang="en-US" sz="1100" dirty="0">
                <a:solidFill>
                  <a:schemeClr val="tx1">
                    <a:lumMod val="50000"/>
                    <a:lumOff val="50000"/>
                  </a:schemeClr>
                </a:solidFill>
                <a:latin typeface="+mn-ea"/>
              </a:rPr>
              <a:t>タイアップに掲載したモニターデータ</a:t>
            </a:r>
          </a:p>
        </p:txBody>
      </p:sp>
      <p:sp>
        <p:nvSpPr>
          <p:cNvPr id="97" name="AutoShape 9"/>
          <p:cNvSpPr>
            <a:spLocks noChangeArrowheads="1"/>
          </p:cNvSpPr>
          <p:nvPr/>
        </p:nvSpPr>
        <p:spPr bwMode="auto">
          <a:xfrm>
            <a:off x="950613" y="1978034"/>
            <a:ext cx="1912534" cy="349808"/>
          </a:xfrm>
          <a:prstGeom prst="roundRect">
            <a:avLst>
              <a:gd name="adj" fmla="val 19560"/>
            </a:avLst>
          </a:prstGeom>
          <a:solidFill>
            <a:srgbClr val="4EB691"/>
          </a:solidFill>
          <a:ln>
            <a:solidFill>
              <a:srgbClr val="4EB691"/>
            </a:solidFill>
          </a:ln>
          <a:effectLst/>
          <a:extLst/>
        </p:spPr>
        <p:txBody>
          <a:bodyPr wrap="none" anchor="ctr"/>
          <a:lstStyle/>
          <a:p>
            <a:pPr lvl="0" algn="ctr" fontAlgn="ctr">
              <a:spcBef>
                <a:spcPct val="0"/>
              </a:spcBef>
              <a:spcAft>
                <a:spcPct val="0"/>
              </a:spcAft>
            </a:pPr>
            <a:r>
              <a:rPr lang="ja-JP" altLang="en-US" sz="1400" b="1" dirty="0">
                <a:solidFill>
                  <a:schemeClr val="bg1"/>
                </a:solidFill>
                <a:latin typeface="+mn-ea"/>
                <a:cs typeface="Meiryo UI" pitchFamily="50" charset="-128"/>
              </a:rPr>
              <a:t>モニターデータ</a:t>
            </a:r>
            <a:endParaRPr lang="en-US" altLang="ja-JP" sz="1400" b="1" dirty="0">
              <a:solidFill>
                <a:schemeClr val="bg1"/>
              </a:solidFill>
              <a:latin typeface="+mn-ea"/>
              <a:cs typeface="Meiryo UI" pitchFamily="50" charset="-128"/>
            </a:endParaRPr>
          </a:p>
        </p:txBody>
      </p:sp>
      <p:grpSp>
        <p:nvGrpSpPr>
          <p:cNvPr id="98" name="グループ化 97"/>
          <p:cNvGrpSpPr/>
          <p:nvPr/>
        </p:nvGrpSpPr>
        <p:grpSpPr>
          <a:xfrm>
            <a:off x="940370" y="2466633"/>
            <a:ext cx="1933019" cy="695845"/>
            <a:chOff x="746609" y="2630046"/>
            <a:chExt cx="1933019" cy="695845"/>
          </a:xfrm>
        </p:grpSpPr>
        <p:pic>
          <p:nvPicPr>
            <p:cNvPr id="182" name="Picture 7"/>
            <p:cNvPicPr>
              <a:picLocks noChangeAspect="1" noChangeArrowheads="1"/>
            </p:cNvPicPr>
            <p:nvPr/>
          </p:nvPicPr>
          <p:blipFill rotWithShape="1">
            <a:blip r:embed="rId2">
              <a:extLst>
                <a:ext uri="{28A0092B-C50C-407E-A947-70E740481C1C}">
                  <a14:useLocalDpi xmlns:a14="http://schemas.microsoft.com/office/drawing/2010/main" val="0"/>
                </a:ext>
              </a:extLst>
            </a:blip>
            <a:srcRect l="12069" t="8872" r="15139" b="8167"/>
            <a:stretch/>
          </p:blipFill>
          <p:spPr bwMode="auto">
            <a:xfrm>
              <a:off x="746609" y="2630046"/>
              <a:ext cx="808077" cy="6958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3"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5075" y="2633445"/>
              <a:ext cx="974553" cy="623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84" name="グループ化 183"/>
          <p:cNvGrpSpPr/>
          <p:nvPr/>
        </p:nvGrpSpPr>
        <p:grpSpPr>
          <a:xfrm>
            <a:off x="4090997" y="2417363"/>
            <a:ext cx="1718135" cy="725182"/>
            <a:chOff x="4147715" y="2556982"/>
            <a:chExt cx="1718135" cy="725182"/>
          </a:xfrm>
        </p:grpSpPr>
        <p:pic>
          <p:nvPicPr>
            <p:cNvPr id="185" name="Picture 2" descr="\\Fs\サービス開発本部\サービス開発部\部共通\006サービス資料テンプレート\【完成版】素材\アイコン\150601icon\クリア　icon_png\icon-44.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4040" y="2588668"/>
              <a:ext cx="661810" cy="661810"/>
            </a:xfrm>
            <a:prstGeom prst="rect">
              <a:avLst/>
            </a:prstGeom>
            <a:noFill/>
            <a:extLst>
              <a:ext uri="{909E8E84-426E-40DD-AFC4-6F175D3DCCD1}">
                <a14:hiddenFill xmlns:a14="http://schemas.microsoft.com/office/drawing/2010/main">
                  <a:solidFill>
                    <a:srgbClr val="FFFFFF"/>
                  </a:solidFill>
                </a14:hiddenFill>
              </a:ext>
            </a:extLst>
          </p:spPr>
        </p:pic>
        <p:grpSp>
          <p:nvGrpSpPr>
            <p:cNvPr id="186" name="グループ化 185"/>
            <p:cNvGrpSpPr/>
            <p:nvPr/>
          </p:nvGrpSpPr>
          <p:grpSpPr>
            <a:xfrm>
              <a:off x="4147715" y="2556982"/>
              <a:ext cx="878082" cy="725182"/>
              <a:chOff x="4147715" y="2556982"/>
              <a:chExt cx="878082" cy="725182"/>
            </a:xfrm>
          </p:grpSpPr>
          <p:pic>
            <p:nvPicPr>
              <p:cNvPr id="187" name="Picture 6" descr="\\Fs\サービス開発本部\サービス開発部\部共通\006サービス資料テンプレート\【完成版】素材\アイコン\150601icon\クリア　icon_png\icon-4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74652" y="2731019"/>
                <a:ext cx="551145" cy="551145"/>
              </a:xfrm>
              <a:prstGeom prst="rect">
                <a:avLst/>
              </a:prstGeom>
              <a:noFill/>
              <a:extLst>
                <a:ext uri="{909E8E84-426E-40DD-AFC4-6F175D3DCCD1}">
                  <a14:hiddenFill xmlns:a14="http://schemas.microsoft.com/office/drawing/2010/main">
                    <a:solidFill>
                      <a:srgbClr val="FFFFFF"/>
                    </a:solidFill>
                  </a14:hiddenFill>
                </a:ext>
              </a:extLst>
            </p:spPr>
          </p:pic>
          <p:pic>
            <p:nvPicPr>
              <p:cNvPr id="188" name="Picture 4" descr="\\Fs\サービス開発本部\サービス開発部\部共通\006サービス資料テンプレート\【完成版】素材\アイコン\150612icon\_クチコミ\icon2-0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47715" y="2556982"/>
                <a:ext cx="507644" cy="507644"/>
              </a:xfrm>
              <a:prstGeom prst="rect">
                <a:avLst/>
              </a:prstGeom>
              <a:noFill/>
              <a:extLst>
                <a:ext uri="{909E8E84-426E-40DD-AFC4-6F175D3DCCD1}">
                  <a14:hiddenFill xmlns:a14="http://schemas.microsoft.com/office/drawing/2010/main">
                    <a:solidFill>
                      <a:srgbClr val="FFFFFF"/>
                    </a:solidFill>
                  </a14:hiddenFill>
                </a:ext>
              </a:extLst>
            </p:spPr>
          </p:pic>
        </p:grpSp>
      </p:grpSp>
      <p:grpSp>
        <p:nvGrpSpPr>
          <p:cNvPr id="2" name="グループ化 1"/>
          <p:cNvGrpSpPr/>
          <p:nvPr/>
        </p:nvGrpSpPr>
        <p:grpSpPr>
          <a:xfrm>
            <a:off x="7394359" y="2489281"/>
            <a:ext cx="1197782" cy="740701"/>
            <a:chOff x="7445678" y="2492896"/>
            <a:chExt cx="1197782" cy="740701"/>
          </a:xfrm>
        </p:grpSpPr>
        <p:pic>
          <p:nvPicPr>
            <p:cNvPr id="190" name="Picture 4" descr="\\Fs\サービス開発本部\サービス開発部\部共通\006サービス資料テンプレート\【完成版】素材\アイコン\150612icon\_クチコミ\icon2-0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135816" y="2725953"/>
              <a:ext cx="507644" cy="507644"/>
            </a:xfrm>
            <a:prstGeom prst="rect">
              <a:avLst/>
            </a:prstGeom>
            <a:noFill/>
            <a:extLst>
              <a:ext uri="{909E8E84-426E-40DD-AFC4-6F175D3DCCD1}">
                <a14:hiddenFill xmlns:a14="http://schemas.microsoft.com/office/drawing/2010/main">
                  <a:solidFill>
                    <a:srgbClr val="FFFFFF"/>
                  </a:solidFill>
                </a14:hiddenFill>
              </a:ext>
            </a:extLst>
          </p:spPr>
        </p:pic>
        <p:pic>
          <p:nvPicPr>
            <p:cNvPr id="191" name="Picture 4" descr="\\Fs\サービス開発本部\サービス開発部\部共通\006サービス資料テンプレート\【完成版】素材\アイコン\150612icon\_クチコミ\icon2-0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7445678" y="2492896"/>
              <a:ext cx="675674" cy="675674"/>
            </a:xfrm>
            <a:prstGeom prst="rect">
              <a:avLst/>
            </a:prstGeom>
            <a:noFill/>
            <a:extLst>
              <a:ext uri="{909E8E84-426E-40DD-AFC4-6F175D3DCCD1}">
                <a14:hiddenFill xmlns:a14="http://schemas.microsoft.com/office/drawing/2010/main">
                  <a:solidFill>
                    <a:srgbClr val="FFFFFF"/>
                  </a:solidFill>
                </a14:hiddenFill>
              </a:ext>
            </a:extLst>
          </p:spPr>
        </p:pic>
      </p:grpSp>
      <p:pic>
        <p:nvPicPr>
          <p:cNvPr id="192" name="Picture 2" descr="C:\Users\yokomurak\Documents\Photo\ロゴ\@cosme_logo_b.jpg"/>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0" b="100000" l="0" r="100000">
                        <a14:foregroundMark x1="50500" y1="44444" x2="50500" y2="44444"/>
                        <a14:foregroundMark x1="44000" y1="41270" x2="44000" y2="41270"/>
                        <a14:foregroundMark x1="25000" y1="26984" x2="25000" y2="26984"/>
                        <a14:foregroundMark x1="88500" y1="66667" x2="88500" y2="66667"/>
                        <a14:foregroundMark x1="11000" y1="36508" x2="11000" y2="36508"/>
                        <a14:foregroundMark x1="14750" y1="41270" x2="14750" y2="41270"/>
                        <a14:foregroundMark x1="2500" y1="22222" x2="2500" y2="22222"/>
                      </a14:backgroundRemoval>
                    </a14:imgEffect>
                  </a14:imgLayer>
                </a14:imgProps>
              </a:ext>
              <a:ext uri="{28A0092B-C50C-407E-A947-70E740481C1C}">
                <a14:useLocalDpi xmlns:a14="http://schemas.microsoft.com/office/drawing/2010/main" val="0"/>
              </a:ext>
            </a:extLst>
          </a:blip>
          <a:srcRect/>
          <a:stretch>
            <a:fillRect/>
          </a:stretch>
        </p:blipFill>
        <p:spPr bwMode="auto">
          <a:xfrm>
            <a:off x="7681767" y="2391163"/>
            <a:ext cx="622966" cy="98118"/>
          </a:xfrm>
          <a:prstGeom prst="rect">
            <a:avLst/>
          </a:prstGeom>
          <a:noFill/>
          <a:extLst>
            <a:ext uri="{909E8E84-426E-40DD-AFC4-6F175D3DCCD1}">
              <a14:hiddenFill xmlns:a14="http://schemas.microsoft.com/office/drawing/2010/main">
                <a:solidFill>
                  <a:srgbClr val="FFFFFF"/>
                </a:solidFill>
              </a14:hiddenFill>
            </a:ext>
          </a:extLst>
        </p:spPr>
      </p:pic>
      <p:grpSp>
        <p:nvGrpSpPr>
          <p:cNvPr id="193" name="グループ化 192"/>
          <p:cNvGrpSpPr/>
          <p:nvPr/>
        </p:nvGrpSpPr>
        <p:grpSpPr>
          <a:xfrm>
            <a:off x="682078" y="3422015"/>
            <a:ext cx="2449604" cy="876944"/>
            <a:chOff x="648620" y="3490255"/>
            <a:chExt cx="2449604" cy="876944"/>
          </a:xfrm>
        </p:grpSpPr>
        <p:pic>
          <p:nvPicPr>
            <p:cNvPr id="194" name="Picture 5"/>
            <p:cNvPicPr>
              <a:picLocks noChangeAspect="1" noChangeArrowheads="1"/>
            </p:cNvPicPr>
            <p:nvPr/>
          </p:nvPicPr>
          <p:blipFill>
            <a:blip r:embed="rId9">
              <a:extLst>
                <a:ext uri="{28A0092B-C50C-407E-A947-70E740481C1C}">
                  <a14:useLocalDpi xmlns:a14="http://schemas.microsoft.com/office/drawing/2010/main" val="0"/>
                </a:ext>
              </a:extLst>
            </a:blip>
            <a:srcRect l="6544" t="16869" r="7011" b="21815"/>
            <a:stretch>
              <a:fillRect/>
            </a:stretch>
          </p:blipFill>
          <p:spPr bwMode="auto">
            <a:xfrm>
              <a:off x="648620" y="3645364"/>
              <a:ext cx="1130332" cy="566727"/>
            </a:xfrm>
            <a:prstGeom prst="rect">
              <a:avLst/>
            </a:prstGeom>
            <a:noFill/>
            <a:ln>
              <a:noFill/>
            </a:ln>
            <a:effectLst>
              <a:outerShdw dist="17961" dir="13500000" algn="ctr" rotWithShape="0">
                <a:srgbClr val="2F4D7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pic>
          <p:nvPicPr>
            <p:cNvPr id="195" name="図 194"/>
            <p:cNvPicPr>
              <a:picLocks noChangeAspect="1"/>
            </p:cNvPicPr>
            <p:nvPr/>
          </p:nvPicPr>
          <p:blipFill rotWithShape="1">
            <a:blip r:embed="rId10" cstate="print">
              <a:extLst>
                <a:ext uri="{28A0092B-C50C-407E-A947-70E740481C1C}">
                  <a14:useLocalDpi xmlns:a14="http://schemas.microsoft.com/office/drawing/2010/main" val="0"/>
                </a:ext>
              </a:extLst>
            </a:blip>
            <a:srcRect l="14185" t="37365" r="14371" b="44074"/>
            <a:stretch/>
          </p:blipFill>
          <p:spPr bwMode="auto">
            <a:xfrm>
              <a:off x="1915949" y="3490255"/>
              <a:ext cx="1182275" cy="876944"/>
            </a:xfrm>
            <a:prstGeom prst="rect">
              <a:avLst/>
            </a:prstGeom>
            <a:noFill/>
            <a:ln w="3175">
              <a:solidFill>
                <a:schemeClr val="bg1">
                  <a:lumMod val="7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pic>
        <p:nvPicPr>
          <p:cNvPr id="196" name="Picture 3"/>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3786310" y="3519556"/>
            <a:ext cx="1344537" cy="857507"/>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97" name="Picture 2" descr="Y:\@cosme過去掲載物・素材\11_【PC広告】過去掲載物\01_ブランドページ\2015\エクセル\150408\20150408_エクセル.jpg"/>
          <p:cNvPicPr>
            <a:picLocks noChangeAspect="1" noChangeArrowheads="1"/>
          </p:cNvPicPr>
          <p:nvPr/>
        </p:nvPicPr>
        <p:blipFill rotWithShape="1">
          <a:blip r:embed="rId12" cstate="print">
            <a:extLst>
              <a:ext uri="{28A0092B-C50C-407E-A947-70E740481C1C}">
                <a14:useLocalDpi xmlns:a14="http://schemas.microsoft.com/office/drawing/2010/main" val="0"/>
              </a:ext>
            </a:extLst>
          </a:blip>
          <a:srcRect l="39469" t="19993" r="39280" b="72126"/>
          <a:stretch/>
        </p:blipFill>
        <p:spPr bwMode="auto">
          <a:xfrm>
            <a:off x="5355253" y="3557979"/>
            <a:ext cx="796959" cy="799322"/>
          </a:xfrm>
          <a:prstGeom prst="ellipse">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00" name="円/楕円 199"/>
          <p:cNvSpPr/>
          <p:nvPr/>
        </p:nvSpPr>
        <p:spPr>
          <a:xfrm>
            <a:off x="1268627" y="3614539"/>
            <a:ext cx="426575" cy="426575"/>
          </a:xfrm>
          <a:prstGeom prst="ellipse">
            <a:avLst/>
          </a:prstGeom>
          <a:solidFill>
            <a:srgbClr val="FF0000">
              <a:alpha val="30196"/>
            </a:srgbClr>
          </a:solidFill>
          <a:ln w="19050">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01" name="円/楕円 200"/>
          <p:cNvSpPr/>
          <p:nvPr/>
        </p:nvSpPr>
        <p:spPr>
          <a:xfrm>
            <a:off x="2819276" y="3347849"/>
            <a:ext cx="387795" cy="387795"/>
          </a:xfrm>
          <a:prstGeom prst="ellipse">
            <a:avLst/>
          </a:prstGeom>
          <a:solidFill>
            <a:srgbClr val="FF0000">
              <a:alpha val="30196"/>
            </a:srgbClr>
          </a:solidFill>
          <a:ln w="19050">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202" name="グループ化 201"/>
          <p:cNvGrpSpPr/>
          <p:nvPr/>
        </p:nvGrpSpPr>
        <p:grpSpPr>
          <a:xfrm>
            <a:off x="4586993" y="5420247"/>
            <a:ext cx="711859" cy="711859"/>
            <a:chOff x="8647100" y="4609697"/>
            <a:chExt cx="783045" cy="783045"/>
          </a:xfrm>
        </p:grpSpPr>
        <p:pic>
          <p:nvPicPr>
            <p:cNvPr id="203" name="Picture 6" descr="\\Fs\個人用\motekid\141221サービス資料リニューアル\デザイン\150609_01アイコン（透過）\クリア　icon_png\icon-35.pn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8647100" y="4609697"/>
              <a:ext cx="783045" cy="783045"/>
            </a:xfrm>
            <a:prstGeom prst="rect">
              <a:avLst/>
            </a:prstGeom>
            <a:noFill/>
            <a:extLst>
              <a:ext uri="{909E8E84-426E-40DD-AFC4-6F175D3DCCD1}">
                <a14:hiddenFill xmlns:a14="http://schemas.microsoft.com/office/drawing/2010/main">
                  <a:solidFill>
                    <a:srgbClr val="FFFFFF"/>
                  </a:solidFill>
                </a14:hiddenFill>
              </a:ext>
            </a:extLst>
          </p:spPr>
        </p:pic>
        <p:pic>
          <p:nvPicPr>
            <p:cNvPr id="204" name="Picture 11"/>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a:stretch/>
          </p:blipFill>
          <p:spPr bwMode="auto">
            <a:xfrm>
              <a:off x="8696143" y="4735992"/>
              <a:ext cx="697717" cy="385506"/>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05" name="Picture 2"/>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2021463" y="5438585"/>
            <a:ext cx="915728" cy="620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6" name="図 5" descr="1.jpg"/>
          <p:cNvPicPr>
            <a:picLocks noChangeAspect="1"/>
          </p:cNvPicPr>
          <p:nvPr/>
        </p:nvPicPr>
        <p:blipFill>
          <a:blip r:embed="rId16" cstate="email">
            <a:extLst>
              <a:ext uri="{28A0092B-C50C-407E-A947-70E740481C1C}">
                <a14:useLocalDpi xmlns:a14="http://schemas.microsoft.com/office/drawing/2010/main"/>
              </a:ext>
            </a:extLst>
          </a:blip>
          <a:srcRect/>
          <a:stretch>
            <a:fillRect/>
          </a:stretch>
        </p:blipFill>
        <p:spPr bwMode="auto">
          <a:xfrm>
            <a:off x="1057725" y="5353687"/>
            <a:ext cx="657831" cy="8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7" name="図 3" descr="太陽_0507.jpg"/>
          <p:cNvPicPr>
            <a:picLocks noChangeAspect="1"/>
          </p:cNvPicPr>
          <p:nvPr/>
        </p:nvPicPr>
        <p:blipFill rotWithShape="1">
          <a:blip r:embed="rId17">
            <a:extLst>
              <a:ext uri="{28A0092B-C50C-407E-A947-70E740481C1C}">
                <a14:useLocalDpi xmlns:a14="http://schemas.microsoft.com/office/drawing/2010/main" val="0"/>
              </a:ext>
            </a:extLst>
          </a:blip>
          <a:srcRect t="11913" b="5976"/>
          <a:stretch/>
        </p:blipFill>
        <p:spPr bwMode="auto">
          <a:xfrm>
            <a:off x="3243098" y="5334548"/>
            <a:ext cx="605621" cy="82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8" name="グループ化 207"/>
          <p:cNvGrpSpPr/>
          <p:nvPr/>
        </p:nvGrpSpPr>
        <p:grpSpPr>
          <a:xfrm>
            <a:off x="5836203" y="5595229"/>
            <a:ext cx="1464036" cy="336016"/>
            <a:chOff x="5836203" y="5628998"/>
            <a:chExt cx="1464036" cy="336016"/>
          </a:xfrm>
        </p:grpSpPr>
        <p:pic>
          <p:nvPicPr>
            <p:cNvPr id="209" name="Picture 3"/>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836203" y="5628998"/>
              <a:ext cx="347032" cy="33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0" name="Picture 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211578" y="5628998"/>
              <a:ext cx="354581" cy="33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1" name="Picture 5"/>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6594502" y="5628998"/>
              <a:ext cx="341378" cy="33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12" name="Picture 6"/>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6964223" y="5628998"/>
              <a:ext cx="336016" cy="3360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13" name="Picture 7" descr="C:\Users\yokomurak\Documents\Photo\Icons\512 2\Mail .png"/>
          <p:cNvPicPr>
            <a:picLocks noChangeAspect="1" noChangeArrowheads="1"/>
          </p:cNvPicPr>
          <p:nvPr/>
        </p:nvPicPr>
        <p:blipFill>
          <a:blip r:embed="rId22">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7655988" y="5515677"/>
            <a:ext cx="495120" cy="495120"/>
          </a:xfrm>
          <a:prstGeom prst="rect">
            <a:avLst/>
          </a:prstGeom>
          <a:noFill/>
          <a:extLst>
            <a:ext uri="{909E8E84-426E-40DD-AFC4-6F175D3DCCD1}">
              <a14:hiddenFill xmlns:a14="http://schemas.microsoft.com/office/drawing/2010/main">
                <a:solidFill>
                  <a:srgbClr val="FFFFFF"/>
                </a:solidFill>
              </a14:hiddenFill>
            </a:ext>
          </a:extLst>
        </p:spPr>
      </p:pic>
      <p:pic>
        <p:nvPicPr>
          <p:cNvPr id="214" name="Picture 8" descr="C:\Users\yokomurak\Documents\Photo\Icons\512 2\Papers.png"/>
          <p:cNvPicPr>
            <a:picLocks noChangeAspect="1" noChangeArrowheads="1"/>
          </p:cNvPicPr>
          <p:nvPr/>
        </p:nvPicPr>
        <p:blipFill>
          <a:blip r:embed="rId23">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8510198" y="5490921"/>
            <a:ext cx="544632" cy="544632"/>
          </a:xfrm>
          <a:prstGeom prst="rect">
            <a:avLst/>
          </a:prstGeom>
          <a:noFill/>
          <a:extLst>
            <a:ext uri="{909E8E84-426E-40DD-AFC4-6F175D3DCCD1}">
              <a14:hiddenFill xmlns:a14="http://schemas.microsoft.com/office/drawing/2010/main">
                <a:solidFill>
                  <a:srgbClr val="FFFFFF"/>
                </a:solidFill>
              </a14:hiddenFill>
            </a:ext>
          </a:extLst>
        </p:spPr>
      </p:pic>
      <p:sp>
        <p:nvSpPr>
          <p:cNvPr id="215" name="テキスト ボックス 214"/>
          <p:cNvSpPr txBox="1"/>
          <p:nvPr/>
        </p:nvSpPr>
        <p:spPr>
          <a:xfrm>
            <a:off x="8351145" y="6090621"/>
            <a:ext cx="862737" cy="246221"/>
          </a:xfrm>
          <a:prstGeom prst="rect">
            <a:avLst/>
          </a:prstGeom>
          <a:noFill/>
        </p:spPr>
        <p:txBody>
          <a:bodyPr wrap="none" rtlCol="0">
            <a:spAutoFit/>
          </a:bodyPr>
          <a:lstStyle/>
          <a:p>
            <a:pPr algn="ctr"/>
            <a:r>
              <a:rPr kumimoji="1" lang="en-US" altLang="ja-JP" sz="1000" dirty="0">
                <a:solidFill>
                  <a:schemeClr val="tx1">
                    <a:lumMod val="50000"/>
                    <a:lumOff val="50000"/>
                  </a:schemeClr>
                </a:solidFill>
                <a:latin typeface="+mn-ea"/>
              </a:rPr>
              <a:t>PR</a:t>
            </a:r>
            <a:r>
              <a:rPr kumimoji="1" lang="ja-JP" altLang="en-US" sz="1000" dirty="0">
                <a:solidFill>
                  <a:schemeClr val="tx1">
                    <a:lumMod val="50000"/>
                    <a:lumOff val="50000"/>
                  </a:schemeClr>
                </a:solidFill>
                <a:latin typeface="+mn-ea"/>
              </a:rPr>
              <a:t>リリース</a:t>
            </a:r>
          </a:p>
        </p:txBody>
      </p:sp>
      <p:sp>
        <p:nvSpPr>
          <p:cNvPr id="216" name="テキスト ボックス 215"/>
          <p:cNvSpPr txBox="1"/>
          <p:nvPr/>
        </p:nvSpPr>
        <p:spPr>
          <a:xfrm>
            <a:off x="7710225" y="6090621"/>
            <a:ext cx="386644" cy="246221"/>
          </a:xfrm>
          <a:prstGeom prst="rect">
            <a:avLst/>
          </a:prstGeom>
          <a:noFill/>
        </p:spPr>
        <p:txBody>
          <a:bodyPr wrap="none" rtlCol="0">
            <a:spAutoFit/>
          </a:bodyPr>
          <a:lstStyle/>
          <a:p>
            <a:pPr algn="ctr"/>
            <a:r>
              <a:rPr lang="en-US" altLang="ja-JP" sz="1000" dirty="0">
                <a:solidFill>
                  <a:schemeClr val="tx1">
                    <a:lumMod val="50000"/>
                    <a:lumOff val="50000"/>
                  </a:schemeClr>
                </a:solidFill>
                <a:latin typeface="+mn-ea"/>
              </a:rPr>
              <a:t>DM</a:t>
            </a:r>
            <a:endParaRPr kumimoji="1" lang="ja-JP" altLang="en-US" sz="1000" dirty="0">
              <a:solidFill>
                <a:schemeClr val="tx1">
                  <a:lumMod val="50000"/>
                  <a:lumOff val="50000"/>
                </a:schemeClr>
              </a:solidFill>
              <a:latin typeface="+mn-ea"/>
            </a:endParaRPr>
          </a:p>
        </p:txBody>
      </p:sp>
      <p:sp>
        <p:nvSpPr>
          <p:cNvPr id="217" name="テキスト ボックス 216"/>
          <p:cNvSpPr txBox="1"/>
          <p:nvPr/>
        </p:nvSpPr>
        <p:spPr>
          <a:xfrm>
            <a:off x="6222982" y="6090621"/>
            <a:ext cx="699230" cy="246221"/>
          </a:xfrm>
          <a:prstGeom prst="rect">
            <a:avLst/>
          </a:prstGeom>
          <a:noFill/>
        </p:spPr>
        <p:txBody>
          <a:bodyPr wrap="none" rtlCol="0">
            <a:spAutoFit/>
          </a:bodyPr>
          <a:lstStyle/>
          <a:p>
            <a:pPr algn="ctr"/>
            <a:r>
              <a:rPr lang="ja-JP" altLang="en-US" sz="1000" dirty="0">
                <a:solidFill>
                  <a:schemeClr val="tx1">
                    <a:lumMod val="50000"/>
                    <a:lumOff val="50000"/>
                  </a:schemeClr>
                </a:solidFill>
                <a:latin typeface="+mn-ea"/>
              </a:rPr>
              <a:t>各種</a:t>
            </a:r>
            <a:r>
              <a:rPr lang="en-US" altLang="ja-JP" sz="1000" dirty="0">
                <a:solidFill>
                  <a:schemeClr val="tx1">
                    <a:lumMod val="50000"/>
                    <a:lumOff val="50000"/>
                  </a:schemeClr>
                </a:solidFill>
                <a:latin typeface="+mn-ea"/>
              </a:rPr>
              <a:t>SNS</a:t>
            </a:r>
            <a:endParaRPr kumimoji="1" lang="ja-JP" altLang="en-US" sz="1000" dirty="0">
              <a:solidFill>
                <a:schemeClr val="tx1">
                  <a:lumMod val="50000"/>
                  <a:lumOff val="50000"/>
                </a:schemeClr>
              </a:solidFill>
              <a:latin typeface="+mn-ea"/>
            </a:endParaRPr>
          </a:p>
        </p:txBody>
      </p:sp>
      <p:sp>
        <p:nvSpPr>
          <p:cNvPr id="218" name="テキスト ボックス 217"/>
          <p:cNvSpPr txBox="1"/>
          <p:nvPr/>
        </p:nvSpPr>
        <p:spPr>
          <a:xfrm>
            <a:off x="4337629" y="6090621"/>
            <a:ext cx="1210589" cy="246221"/>
          </a:xfrm>
          <a:prstGeom prst="rect">
            <a:avLst/>
          </a:prstGeom>
          <a:noFill/>
        </p:spPr>
        <p:txBody>
          <a:bodyPr wrap="none" rtlCol="0">
            <a:spAutoFit/>
          </a:bodyPr>
          <a:lstStyle/>
          <a:p>
            <a:pPr algn="ctr"/>
            <a:r>
              <a:rPr kumimoji="1" lang="ja-JP" altLang="en-US" sz="1000" dirty="0">
                <a:solidFill>
                  <a:schemeClr val="tx1">
                    <a:lumMod val="50000"/>
                    <a:lumOff val="50000"/>
                  </a:schemeClr>
                </a:solidFill>
                <a:latin typeface="+mn-ea"/>
              </a:rPr>
              <a:t>オ</a:t>
            </a:r>
            <a:r>
              <a:rPr lang="ja-JP" altLang="en-US" sz="1000" dirty="0">
                <a:solidFill>
                  <a:schemeClr val="tx1">
                    <a:lumMod val="50000"/>
                    <a:lumOff val="50000"/>
                  </a:schemeClr>
                </a:solidFill>
                <a:latin typeface="+mn-ea"/>
              </a:rPr>
              <a:t>ウ</a:t>
            </a:r>
            <a:r>
              <a:rPr kumimoji="1" lang="ja-JP" altLang="en-US" sz="1000" dirty="0">
                <a:solidFill>
                  <a:schemeClr val="tx1">
                    <a:lumMod val="50000"/>
                    <a:lumOff val="50000"/>
                  </a:schemeClr>
                </a:solidFill>
                <a:latin typeface="+mn-ea"/>
              </a:rPr>
              <a:t>ンドメディア</a:t>
            </a:r>
          </a:p>
        </p:txBody>
      </p:sp>
      <p:sp>
        <p:nvSpPr>
          <p:cNvPr id="219" name="テキスト ボックス 218"/>
          <p:cNvSpPr txBox="1"/>
          <p:nvPr/>
        </p:nvSpPr>
        <p:spPr>
          <a:xfrm>
            <a:off x="1697702" y="6090621"/>
            <a:ext cx="1563249" cy="246221"/>
          </a:xfrm>
          <a:prstGeom prst="rect">
            <a:avLst/>
          </a:prstGeom>
          <a:noFill/>
        </p:spPr>
        <p:txBody>
          <a:bodyPr wrap="none" rtlCol="0">
            <a:spAutoFit/>
          </a:bodyPr>
          <a:lstStyle/>
          <a:p>
            <a:pPr algn="ctr"/>
            <a:r>
              <a:rPr lang="ja-JP" altLang="en-US" sz="1000" dirty="0">
                <a:solidFill>
                  <a:schemeClr val="tx1">
                    <a:lumMod val="50000"/>
                    <a:lumOff val="50000"/>
                  </a:schemeClr>
                </a:solidFill>
                <a:latin typeface="+mn-ea"/>
              </a:rPr>
              <a:t>店舗ディスプレイ</a:t>
            </a:r>
            <a:r>
              <a:rPr lang="en-US" altLang="ja-JP" sz="1000" dirty="0">
                <a:solidFill>
                  <a:schemeClr val="tx1">
                    <a:lumMod val="50000"/>
                    <a:lumOff val="50000"/>
                  </a:schemeClr>
                </a:solidFill>
                <a:latin typeface="+mn-ea"/>
              </a:rPr>
              <a:t>/ POP</a:t>
            </a:r>
            <a:endParaRPr kumimoji="1" lang="ja-JP" altLang="en-US" sz="1000" dirty="0">
              <a:solidFill>
                <a:schemeClr val="tx1">
                  <a:lumMod val="50000"/>
                  <a:lumOff val="50000"/>
                </a:schemeClr>
              </a:solidFill>
              <a:latin typeface="+mn-ea"/>
            </a:endParaRPr>
          </a:p>
        </p:txBody>
      </p:sp>
      <p:sp>
        <p:nvSpPr>
          <p:cNvPr id="56"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7</a:t>
            </a:fld>
            <a:endParaRPr lang="ja-JP" altLang="en-US" dirty="0"/>
          </a:p>
        </p:txBody>
      </p:sp>
      <p:sp>
        <p:nvSpPr>
          <p:cNvPr id="57" name="円/楕円 56"/>
          <p:cNvSpPr/>
          <p:nvPr/>
        </p:nvSpPr>
        <p:spPr>
          <a:xfrm>
            <a:off x="8960242" y="1143484"/>
            <a:ext cx="526896" cy="524742"/>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ja-JP" altLang="en-US" sz="1200" b="1" dirty="0">
              <a:solidFill>
                <a:schemeClr val="bg1"/>
              </a:solidFill>
              <a:latin typeface="+mn-ea"/>
              <a:cs typeface="Meiryo UI" panose="020B0604030504040204" pitchFamily="50" charset="-128"/>
            </a:endParaRPr>
          </a:p>
        </p:txBody>
      </p:sp>
      <p:sp>
        <p:nvSpPr>
          <p:cNvPr id="58" name="テキスト ボックス 57"/>
          <p:cNvSpPr txBox="1"/>
          <p:nvPr/>
        </p:nvSpPr>
        <p:spPr>
          <a:xfrm>
            <a:off x="8958147" y="1267356"/>
            <a:ext cx="524823" cy="276999"/>
          </a:xfrm>
          <a:prstGeom prst="rect">
            <a:avLst/>
          </a:prstGeom>
          <a:noFill/>
        </p:spPr>
        <p:txBody>
          <a:bodyPr wrap="none" rtlCol="0" anchor="ctr">
            <a:spAutoFit/>
          </a:bodyPr>
          <a:lstStyle/>
          <a:p>
            <a:pPr algn="ctr"/>
            <a:r>
              <a:rPr kumimoji="1" lang="en-US" altLang="ja-JP" sz="1200" b="1" dirty="0" smtClean="0">
                <a:solidFill>
                  <a:schemeClr val="bg1"/>
                </a:solidFill>
                <a:latin typeface="+mn-ea"/>
              </a:rPr>
              <a:t>P.30</a:t>
            </a:r>
          </a:p>
        </p:txBody>
      </p:sp>
      <p:sp>
        <p:nvSpPr>
          <p:cNvPr id="59" name="角丸四角形 58"/>
          <p:cNvSpPr/>
          <p:nvPr/>
        </p:nvSpPr>
        <p:spPr>
          <a:xfrm>
            <a:off x="1949407" y="3614539"/>
            <a:ext cx="1182275" cy="684420"/>
          </a:xfrm>
          <a:prstGeom prst="roundRect">
            <a:avLst/>
          </a:prstGeom>
          <a:solidFill>
            <a:srgbClr val="FF0000">
              <a:alpha val="30196"/>
            </a:srgbClr>
          </a:solidFill>
          <a:ln w="19050">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61" name="Picture 5"/>
          <p:cNvPicPr>
            <a:picLocks noChangeAspect="1" noChangeArrowheads="1"/>
          </p:cNvPicPr>
          <p:nvPr/>
        </p:nvPicPr>
        <p:blipFill rotWithShape="1">
          <a:blip r:embed="rId24" cstate="print">
            <a:extLst>
              <a:ext uri="{28A0092B-C50C-407E-A947-70E740481C1C}">
                <a14:useLocalDpi xmlns:a14="http://schemas.microsoft.com/office/drawing/2010/main"/>
              </a:ext>
            </a:extLst>
          </a:blip>
          <a:srcRect t="44692"/>
          <a:stretch/>
        </p:blipFill>
        <p:spPr bwMode="auto">
          <a:xfrm>
            <a:off x="7014341" y="3457769"/>
            <a:ext cx="1427276" cy="883771"/>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66" name="Picture 10"/>
          <p:cNvPicPr>
            <a:picLocks noChangeAspect="1" noChangeArrowheads="1"/>
          </p:cNvPicPr>
          <p:nvPr/>
        </p:nvPicPr>
        <p:blipFill rotWithShape="1">
          <a:blip r:embed="rId25" cstate="print">
            <a:extLst>
              <a:ext uri="{28A0092B-C50C-407E-A947-70E740481C1C}">
                <a14:useLocalDpi xmlns:a14="http://schemas.microsoft.com/office/drawing/2010/main"/>
              </a:ext>
            </a:extLst>
          </a:blip>
          <a:srcRect t="44520" r="-11774"/>
          <a:stretch/>
        </p:blipFill>
        <p:spPr bwMode="auto">
          <a:xfrm>
            <a:off x="8525014" y="3422015"/>
            <a:ext cx="700841" cy="10082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8" name="角丸四角形 67"/>
          <p:cNvSpPr/>
          <p:nvPr/>
        </p:nvSpPr>
        <p:spPr>
          <a:xfrm>
            <a:off x="7098991" y="3502292"/>
            <a:ext cx="1272545" cy="832437"/>
          </a:xfrm>
          <a:prstGeom prst="roundRect">
            <a:avLst/>
          </a:prstGeom>
          <a:solidFill>
            <a:srgbClr val="FF0000">
              <a:alpha val="30196"/>
            </a:srgbClr>
          </a:solidFill>
          <a:ln w="19050">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latin typeface="+mn-ea"/>
              <a:cs typeface="Meiryo UI" panose="020B0604030504040204" pitchFamily="50" charset="-128"/>
            </a:endParaRPr>
          </a:p>
        </p:txBody>
      </p:sp>
      <p:sp>
        <p:nvSpPr>
          <p:cNvPr id="69" name="角丸四角形 68"/>
          <p:cNvSpPr/>
          <p:nvPr/>
        </p:nvSpPr>
        <p:spPr>
          <a:xfrm>
            <a:off x="8568157" y="3464118"/>
            <a:ext cx="535906" cy="912234"/>
          </a:xfrm>
          <a:prstGeom prst="roundRect">
            <a:avLst/>
          </a:prstGeom>
          <a:solidFill>
            <a:srgbClr val="FF0000">
              <a:alpha val="30196"/>
            </a:srgbClr>
          </a:solidFill>
          <a:ln w="19050">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latin typeface="+mn-ea"/>
              <a:cs typeface="Meiryo UI" panose="020B0604030504040204" pitchFamily="50" charset="-128"/>
            </a:endParaRPr>
          </a:p>
        </p:txBody>
      </p:sp>
      <p:sp>
        <p:nvSpPr>
          <p:cNvPr id="60" name="テキスト ボックス 59"/>
          <p:cNvSpPr txBox="1"/>
          <p:nvPr/>
        </p:nvSpPr>
        <p:spPr>
          <a:xfrm>
            <a:off x="7257256" y="768720"/>
            <a:ext cx="2544286" cy="215444"/>
          </a:xfrm>
          <a:prstGeom prst="rect">
            <a:avLst/>
          </a:prstGeom>
          <a:noFill/>
        </p:spPr>
        <p:txBody>
          <a:bodyPr wrap="none" rtlCol="0">
            <a:spAutoFit/>
          </a:bodyPr>
          <a:lstStyle/>
          <a:p>
            <a:r>
              <a:rPr kumimoji="1" lang="ja-JP" altLang="en-US" sz="800" dirty="0" smtClean="0">
                <a:solidFill>
                  <a:schemeClr val="bg1">
                    <a:lumMod val="50000"/>
                  </a:schemeClr>
                </a:solidFill>
              </a:rPr>
              <a:t>対象：編集タイアップ、プレミアム編集タイアップ</a:t>
            </a:r>
            <a:endParaRPr kumimoji="1" lang="ja-JP" altLang="en-US" sz="800" dirty="0">
              <a:solidFill>
                <a:schemeClr val="bg1">
                  <a:lumMod val="50000"/>
                </a:schemeClr>
              </a:solidFill>
            </a:endParaRPr>
          </a:p>
        </p:txBody>
      </p:sp>
    </p:spTree>
    <p:extLst>
      <p:ext uri="{BB962C8B-B14F-4D97-AF65-F5344CB8AC3E}">
        <p14:creationId xmlns:p14="http://schemas.microsoft.com/office/powerpoint/2010/main" val="31655042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角丸四角形 98"/>
          <p:cNvSpPr/>
          <p:nvPr/>
        </p:nvSpPr>
        <p:spPr>
          <a:xfrm>
            <a:off x="334931" y="1884913"/>
            <a:ext cx="9253961" cy="4518878"/>
          </a:xfrm>
          <a:prstGeom prst="roundRect">
            <a:avLst>
              <a:gd name="adj" fmla="val 3829"/>
            </a:avLst>
          </a:prstGeom>
          <a:solidFill>
            <a:schemeClr val="bg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1" name="角丸四角形 70"/>
          <p:cNvSpPr/>
          <p:nvPr/>
        </p:nvSpPr>
        <p:spPr>
          <a:xfrm>
            <a:off x="1907559" y="3275732"/>
            <a:ext cx="2072357" cy="2961580"/>
          </a:xfrm>
          <a:prstGeom prst="roundRect">
            <a:avLst>
              <a:gd name="adj" fmla="val 4672"/>
            </a:avLst>
          </a:prstGeom>
          <a:solidFill>
            <a:srgbClr val="D4ECDE"/>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b"/>
          <a:lstStyle/>
          <a:p>
            <a:pPr algn="ctr"/>
            <a:endParaRPr kumimoji="1" lang="ja-JP" altLang="en-US" sz="1100" dirty="0">
              <a:solidFill>
                <a:schemeClr val="tx1">
                  <a:lumMod val="50000"/>
                  <a:lumOff val="50000"/>
                </a:schemeClr>
              </a:solidFill>
              <a:latin typeface="+mn-ea"/>
            </a:endParaRPr>
          </a:p>
        </p:txBody>
      </p:sp>
      <p:sp>
        <p:nvSpPr>
          <p:cNvPr id="3" name="タイトル 2"/>
          <p:cNvSpPr>
            <a:spLocks noGrp="1"/>
          </p:cNvSpPr>
          <p:nvPr>
            <p:ph type="title"/>
          </p:nvPr>
        </p:nvSpPr>
        <p:spPr/>
        <p:txBody>
          <a:bodyPr>
            <a:noAutofit/>
          </a:bodyPr>
          <a:lstStyle/>
          <a:p>
            <a:r>
              <a:rPr lang="ja-JP" altLang="en-US" dirty="0" smtClean="0"/>
              <a:t>タイアップページ　デジタル二次</a:t>
            </a:r>
            <a:r>
              <a:rPr lang="ja-JP" altLang="en-US" dirty="0"/>
              <a:t>利用</a:t>
            </a:r>
            <a:endParaRPr lang="en-US" altLang="ja-JP" sz="1800" dirty="0"/>
          </a:p>
        </p:txBody>
      </p:sp>
      <p:sp>
        <p:nvSpPr>
          <p:cNvPr id="4" name="テキスト プレースホルダー 3"/>
          <p:cNvSpPr>
            <a:spLocks noGrp="1"/>
          </p:cNvSpPr>
          <p:nvPr>
            <p:ph type="body" sz="quarter" idx="17"/>
          </p:nvPr>
        </p:nvSpPr>
        <p:spPr>
          <a:prstGeom prst="rect">
            <a:avLst/>
          </a:prstGeom>
        </p:spPr>
        <p:txBody>
          <a:bodyPr/>
          <a:lstStyle/>
          <a:p>
            <a:pPr indent="0" algn="l"/>
            <a:r>
              <a:rPr lang="ja-JP" altLang="en-US" sz="1400" dirty="0">
                <a:latin typeface="+mj-ea"/>
              </a:rPr>
              <a:t>＠ｃｏｓｍｅの編集</a:t>
            </a:r>
            <a:r>
              <a:rPr lang="ja-JP" altLang="en-US" sz="1400" dirty="0" smtClean="0">
                <a:latin typeface="+mj-ea"/>
              </a:rPr>
              <a:t>タイアップ</a:t>
            </a:r>
            <a:r>
              <a:rPr lang="ja-JP" altLang="en-US" sz="1400" dirty="0">
                <a:latin typeface="+mj-ea"/>
              </a:rPr>
              <a:t>と</a:t>
            </a:r>
            <a:r>
              <a:rPr lang="ja-JP" altLang="en-US" sz="1400" dirty="0" smtClean="0">
                <a:latin typeface="+mj-ea"/>
              </a:rPr>
              <a:t>して掲載したページを貴社が運営する</a:t>
            </a:r>
            <a:endParaRPr lang="en-US" altLang="ja-JP" sz="1400" dirty="0" smtClean="0">
              <a:latin typeface="+mj-ea"/>
            </a:endParaRPr>
          </a:p>
          <a:p>
            <a:pPr indent="0" algn="l"/>
            <a:r>
              <a:rPr lang="ja-JP" altLang="en-US" sz="1400" dirty="0" smtClean="0">
                <a:latin typeface="+mj-ea"/>
              </a:rPr>
              <a:t>オンラインメディアに限り、</a:t>
            </a:r>
            <a:r>
              <a:rPr lang="en-US" altLang="ja-JP" sz="1400" dirty="0" smtClean="0">
                <a:latin typeface="+mj-ea"/>
              </a:rPr>
              <a:t>1</a:t>
            </a:r>
            <a:r>
              <a:rPr lang="ja-JP" altLang="en-US" sz="1400" dirty="0" smtClean="0">
                <a:latin typeface="+mj-ea"/>
              </a:rPr>
              <a:t>年間、二次利用としてご活用</a:t>
            </a:r>
            <a:r>
              <a:rPr lang="ja-JP" altLang="en-US" sz="1400" dirty="0">
                <a:latin typeface="+mj-ea"/>
              </a:rPr>
              <a:t>いただけます</a:t>
            </a:r>
            <a:r>
              <a:rPr lang="ja-JP" altLang="en-US" sz="1400" dirty="0" smtClean="0">
                <a:latin typeface="+mj-ea"/>
              </a:rPr>
              <a:t>。</a:t>
            </a:r>
            <a:endParaRPr lang="ja-JP" altLang="en-US" sz="1400" dirty="0">
              <a:latin typeface="+mj-ea"/>
            </a:endParaRPr>
          </a:p>
        </p:txBody>
      </p:sp>
      <p:sp>
        <p:nvSpPr>
          <p:cNvPr id="56" name="スライド番号プレースホルダー 5"/>
          <p:cNvSpPr>
            <a:spLocks noGrp="1"/>
          </p:cNvSpPr>
          <p:nvPr>
            <p:ph type="sldNum" sz="quarter" idx="12"/>
          </p:nvPr>
        </p:nvSpPr>
        <p:spPr>
          <a:xfrm>
            <a:off x="4953000" y="6578822"/>
            <a:ext cx="527095" cy="259873"/>
          </a:xfrm>
        </p:spPr>
        <p:txBody>
          <a:bodyPr/>
          <a:lstStyle/>
          <a:p>
            <a:fld id="{D1BB40C7-AB44-C647-B8F2-09508EB95348}" type="slidenum">
              <a:rPr lang="ja-JP" altLang="en-US" smtClean="0"/>
              <a:pPr/>
              <a:t>8</a:t>
            </a:fld>
            <a:endParaRPr lang="ja-JP" altLang="en-US" dirty="0"/>
          </a:p>
        </p:txBody>
      </p:sp>
      <p:sp>
        <p:nvSpPr>
          <p:cNvPr id="57" name="円/楕円 56"/>
          <p:cNvSpPr/>
          <p:nvPr/>
        </p:nvSpPr>
        <p:spPr>
          <a:xfrm>
            <a:off x="8960242" y="1143484"/>
            <a:ext cx="526896" cy="524742"/>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ja-JP" altLang="en-US" sz="1200" b="1" dirty="0">
              <a:solidFill>
                <a:schemeClr val="bg1"/>
              </a:solidFill>
              <a:latin typeface="+mn-ea"/>
              <a:cs typeface="Meiryo UI" panose="020B0604030504040204" pitchFamily="50" charset="-128"/>
            </a:endParaRPr>
          </a:p>
        </p:txBody>
      </p:sp>
      <p:sp>
        <p:nvSpPr>
          <p:cNvPr id="58" name="テキスト ボックス 57"/>
          <p:cNvSpPr txBox="1"/>
          <p:nvPr/>
        </p:nvSpPr>
        <p:spPr>
          <a:xfrm>
            <a:off x="8929100" y="1144246"/>
            <a:ext cx="582916" cy="523220"/>
          </a:xfrm>
          <a:prstGeom prst="rect">
            <a:avLst/>
          </a:prstGeom>
          <a:noFill/>
        </p:spPr>
        <p:txBody>
          <a:bodyPr wrap="none" rtlCol="0" anchor="ctr">
            <a:spAutoFit/>
          </a:bodyPr>
          <a:lstStyle/>
          <a:p>
            <a:pPr algn="ctr"/>
            <a:r>
              <a:rPr kumimoji="1" lang="en-US" altLang="ja-JP" sz="1400" b="1" dirty="0" smtClean="0">
                <a:solidFill>
                  <a:schemeClr val="bg1"/>
                </a:solidFill>
                <a:latin typeface="+mn-ea"/>
              </a:rPr>
              <a:t>P.31</a:t>
            </a:r>
          </a:p>
          <a:p>
            <a:pPr algn="ctr"/>
            <a:endParaRPr kumimoji="1" lang="ja-JP" altLang="en-US" sz="1400" b="1" dirty="0">
              <a:solidFill>
                <a:schemeClr val="bg1"/>
              </a:solidFill>
              <a:latin typeface="+mn-ea"/>
            </a:endParaRPr>
          </a:p>
        </p:txBody>
      </p:sp>
      <p:grpSp>
        <p:nvGrpSpPr>
          <p:cNvPr id="62" name="グループ化 61"/>
          <p:cNvGrpSpPr/>
          <p:nvPr/>
        </p:nvGrpSpPr>
        <p:grpSpPr>
          <a:xfrm>
            <a:off x="2352941" y="3717032"/>
            <a:ext cx="1228104" cy="2360551"/>
            <a:chOff x="6326337" y="2307067"/>
            <a:chExt cx="1159758" cy="2971088"/>
          </a:xfrm>
        </p:grpSpPr>
        <p:grpSp>
          <p:nvGrpSpPr>
            <p:cNvPr id="63" name="グループ化 62"/>
            <p:cNvGrpSpPr/>
            <p:nvPr/>
          </p:nvGrpSpPr>
          <p:grpSpPr>
            <a:xfrm>
              <a:off x="6326337" y="2307067"/>
              <a:ext cx="1159758" cy="2971088"/>
              <a:chOff x="6413240" y="2390654"/>
              <a:chExt cx="945603" cy="2709234"/>
            </a:xfrm>
          </p:grpSpPr>
          <p:pic>
            <p:nvPicPr>
              <p:cNvPr id="6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13678" y="2467977"/>
                <a:ext cx="937399" cy="2631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2" descr="C:\Users\iwasakis\Desktop\unname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13240" y="2390654"/>
                <a:ext cx="945603" cy="695544"/>
              </a:xfrm>
              <a:prstGeom prst="rect">
                <a:avLst/>
              </a:prstGeom>
              <a:noFill/>
              <a:extLst>
                <a:ext uri="{909E8E84-426E-40DD-AFC4-6F175D3DCCD1}">
                  <a14:hiddenFill xmlns:a14="http://schemas.microsoft.com/office/drawing/2010/main">
                    <a:solidFill>
                      <a:srgbClr val="FFFFFF"/>
                    </a:solidFill>
                  </a14:hiddenFill>
                </a:ext>
              </a:extLst>
            </p:spPr>
          </p:pic>
        </p:grpSp>
        <p:sp>
          <p:nvSpPr>
            <p:cNvPr id="64" name="正方形/長方形 63"/>
            <p:cNvSpPr/>
            <p:nvPr/>
          </p:nvSpPr>
          <p:spPr>
            <a:xfrm>
              <a:off x="6432476" y="4410592"/>
              <a:ext cx="396950" cy="29526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sp>
        <p:nvSpPr>
          <p:cNvPr id="72" name="AutoShape 9"/>
          <p:cNvSpPr>
            <a:spLocks noChangeArrowheads="1"/>
          </p:cNvSpPr>
          <p:nvPr/>
        </p:nvSpPr>
        <p:spPr bwMode="auto">
          <a:xfrm>
            <a:off x="2129985" y="3151200"/>
            <a:ext cx="1640117" cy="349808"/>
          </a:xfrm>
          <a:prstGeom prst="roundRect">
            <a:avLst>
              <a:gd name="adj" fmla="val 19560"/>
            </a:avLst>
          </a:prstGeom>
          <a:solidFill>
            <a:srgbClr val="4EB691"/>
          </a:solidFill>
          <a:ln>
            <a:solidFill>
              <a:srgbClr val="4EB691"/>
            </a:solidFill>
          </a:ln>
          <a:effectLst/>
          <a:extLst/>
        </p:spPr>
        <p:txBody>
          <a:bodyPr wrap="none" anchor="ctr"/>
          <a:lstStyle/>
          <a:p>
            <a:pPr lvl="0" algn="ctr" fontAlgn="ctr">
              <a:spcBef>
                <a:spcPct val="0"/>
              </a:spcBef>
              <a:spcAft>
                <a:spcPct val="0"/>
              </a:spcAft>
            </a:pPr>
            <a:r>
              <a:rPr lang="ja-JP" altLang="en-US" sz="1400" b="1" dirty="0" smtClean="0">
                <a:solidFill>
                  <a:schemeClr val="bg1"/>
                </a:solidFill>
                <a:latin typeface="+mn-ea"/>
                <a:cs typeface="Meiryo UI" pitchFamily="50" charset="-128"/>
              </a:rPr>
              <a:t>編集タイアップ</a:t>
            </a:r>
            <a:endParaRPr lang="en-US" altLang="ja-JP" sz="1400" b="1" dirty="0">
              <a:solidFill>
                <a:schemeClr val="bg1"/>
              </a:solidFill>
              <a:latin typeface="+mn-ea"/>
              <a:cs typeface="Meiryo UI" pitchFamily="50" charset="-128"/>
            </a:endParaRPr>
          </a:p>
        </p:txBody>
      </p:sp>
      <p:grpSp>
        <p:nvGrpSpPr>
          <p:cNvPr id="73" name="グループ化 72"/>
          <p:cNvGrpSpPr/>
          <p:nvPr/>
        </p:nvGrpSpPr>
        <p:grpSpPr>
          <a:xfrm>
            <a:off x="6338573" y="3645024"/>
            <a:ext cx="1116458" cy="1905854"/>
            <a:chOff x="6326337" y="2307067"/>
            <a:chExt cx="1159758" cy="2398786"/>
          </a:xfrm>
        </p:grpSpPr>
        <p:grpSp>
          <p:nvGrpSpPr>
            <p:cNvPr id="74" name="グループ化 73"/>
            <p:cNvGrpSpPr/>
            <p:nvPr/>
          </p:nvGrpSpPr>
          <p:grpSpPr>
            <a:xfrm>
              <a:off x="6326337" y="2307067"/>
              <a:ext cx="1159758" cy="2398786"/>
              <a:chOff x="6413240" y="2390654"/>
              <a:chExt cx="945603" cy="2187371"/>
            </a:xfrm>
          </p:grpSpPr>
          <p:pic>
            <p:nvPicPr>
              <p:cNvPr id="7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b="19828"/>
              <a:stretch/>
            </p:blipFill>
            <p:spPr bwMode="auto">
              <a:xfrm>
                <a:off x="6413678" y="2467977"/>
                <a:ext cx="937399" cy="2110048"/>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77" name="Picture 2" descr="C:\Users\iwasakis\Desktop\unname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13240" y="2390654"/>
                <a:ext cx="945603" cy="695544"/>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grpSp>
        <p:sp>
          <p:nvSpPr>
            <p:cNvPr id="75" name="正方形/長方形 74"/>
            <p:cNvSpPr/>
            <p:nvPr/>
          </p:nvSpPr>
          <p:spPr>
            <a:xfrm>
              <a:off x="6432476" y="4410592"/>
              <a:ext cx="396950" cy="295261"/>
            </a:xfrm>
            <a:prstGeom prst="rect">
              <a:avLst/>
            </a:prstGeom>
            <a:solidFill>
              <a:schemeClr val="bg1">
                <a:lumMod val="6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sp>
        <p:nvSpPr>
          <p:cNvPr id="7" name="正方形/長方形 6"/>
          <p:cNvSpPr/>
          <p:nvPr/>
        </p:nvSpPr>
        <p:spPr>
          <a:xfrm>
            <a:off x="7534643" y="4614774"/>
            <a:ext cx="1468226" cy="1015663"/>
          </a:xfrm>
          <a:prstGeom prst="rect">
            <a:avLst/>
          </a:prstGeom>
        </p:spPr>
        <p:txBody>
          <a:bodyPr wrap="square">
            <a:spAutoFit/>
          </a:bodyPr>
          <a:lstStyle/>
          <a:p>
            <a:r>
              <a:rPr lang="ja-JP" altLang="en-US" sz="1000" dirty="0" smtClean="0">
                <a:solidFill>
                  <a:srgbClr val="A9D8BC"/>
                </a:solidFill>
                <a:latin typeface="+mn-ea"/>
              </a:rPr>
              <a:t>●</a:t>
            </a:r>
            <a:r>
              <a:rPr lang="ja-JP" altLang="en-US" sz="1000" dirty="0" smtClean="0">
                <a:latin typeface="+mn-ea"/>
              </a:rPr>
              <a:t>クリエイティブの著作権</a:t>
            </a:r>
            <a:r>
              <a:rPr lang="ja-JP" altLang="en-US" sz="1000" dirty="0">
                <a:latin typeface="+mn-ea"/>
              </a:rPr>
              <a:t>は株式会社アイスタイルに</a:t>
            </a:r>
            <a:r>
              <a:rPr lang="ja-JP" altLang="en-US" sz="1000" dirty="0" smtClean="0">
                <a:latin typeface="+mn-ea"/>
              </a:rPr>
              <a:t>帰属します。</a:t>
            </a:r>
            <a:endParaRPr lang="en-US" altLang="ja-JP" sz="1000" dirty="0" smtClean="0">
              <a:latin typeface="+mn-ea"/>
            </a:endParaRPr>
          </a:p>
          <a:p>
            <a:endParaRPr lang="en-US" altLang="ja-JP" sz="1000" dirty="0">
              <a:latin typeface="+mn-ea"/>
            </a:endParaRPr>
          </a:p>
          <a:p>
            <a:r>
              <a:rPr lang="ja-JP" altLang="en-US" sz="1000" dirty="0" smtClean="0">
                <a:latin typeface="+mn-ea"/>
              </a:rPr>
              <a:t>ページ下部に以下記述が必須になります</a:t>
            </a:r>
            <a:endParaRPr lang="en-US" altLang="ja-JP" sz="1000" dirty="0" smtClean="0">
              <a:latin typeface="+mn-ea"/>
            </a:endParaRPr>
          </a:p>
        </p:txBody>
      </p:sp>
      <p:sp>
        <p:nvSpPr>
          <p:cNvPr id="78" name="円形吹き出し 77"/>
          <p:cNvSpPr/>
          <p:nvPr/>
        </p:nvSpPr>
        <p:spPr>
          <a:xfrm>
            <a:off x="5402655" y="2732296"/>
            <a:ext cx="639378" cy="552688"/>
          </a:xfrm>
          <a:prstGeom prst="wedgeEllipseCallout">
            <a:avLst>
              <a:gd name="adj1" fmla="val 52660"/>
              <a:gd name="adj2" fmla="val 30330"/>
            </a:avLst>
          </a:prstGeom>
          <a:solidFill>
            <a:srgbClr val="FF0000">
              <a:alpha val="30196"/>
            </a:srgb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1200" dirty="0" smtClean="0">
                <a:solidFill>
                  <a:schemeClr val="tx1"/>
                </a:solidFill>
                <a:latin typeface="Meiryo UI" panose="020B0604030504040204" pitchFamily="50" charset="-128"/>
                <a:ea typeface="Meiryo UI" panose="020B0604030504040204" pitchFamily="50" charset="-128"/>
              </a:rPr>
              <a:t>1</a:t>
            </a:r>
            <a:r>
              <a:rPr kumimoji="1" lang="ja-JP" altLang="en-US" sz="1200" dirty="0" smtClean="0">
                <a:solidFill>
                  <a:schemeClr val="tx1"/>
                </a:solidFill>
                <a:latin typeface="Meiryo UI" panose="020B0604030504040204" pitchFamily="50" charset="-128"/>
                <a:ea typeface="Meiryo UI" panose="020B0604030504040204" pitchFamily="50" charset="-128"/>
              </a:rPr>
              <a:t>年間</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pic>
        <p:nvPicPr>
          <p:cNvPr id="81" name="Picture 2" descr="C:\Users\yokomurak\Documents\Photo\ロゴ\@cosme_logo_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086" y="2877757"/>
            <a:ext cx="1213984" cy="191203"/>
          </a:xfrm>
          <a:prstGeom prst="rect">
            <a:avLst/>
          </a:prstGeom>
          <a:noFill/>
          <a:extLst>
            <a:ext uri="{909E8E84-426E-40DD-AFC4-6F175D3DCCD1}">
              <a14:hiddenFill xmlns:a14="http://schemas.microsoft.com/office/drawing/2010/main">
                <a:solidFill>
                  <a:srgbClr val="FFFFFF"/>
                </a:solidFill>
              </a14:hiddenFill>
            </a:ext>
          </a:extLst>
        </p:spPr>
      </p:pic>
      <p:sp>
        <p:nvSpPr>
          <p:cNvPr id="11" name="ホームベース 10"/>
          <p:cNvSpPr/>
          <p:nvPr/>
        </p:nvSpPr>
        <p:spPr>
          <a:xfrm>
            <a:off x="4166348" y="5392813"/>
            <a:ext cx="1703813" cy="503590"/>
          </a:xfrm>
          <a:prstGeom prst="homePlate">
            <a:avLst>
              <a:gd name="adj" fmla="val 34842"/>
            </a:avLst>
          </a:prstGeom>
          <a:solidFill>
            <a:srgbClr val="4EB691"/>
          </a:solidFill>
          <a:ln w="38100">
            <a:solidFill>
              <a:srgbClr val="4EB691"/>
            </a:solidFill>
          </a:ln>
        </p:spPr>
        <p:txBody>
          <a:bodyPr wrap="square" lIns="0" tIns="36000" rIns="0" bIns="36000" anchor="ctr">
            <a:spAutoFit/>
          </a:bodyPr>
          <a:lstStyle/>
          <a:p>
            <a:pPr algn="ctr"/>
            <a:r>
              <a:rPr lang="ja-JP" altLang="en-US" sz="1400" dirty="0" smtClean="0">
                <a:solidFill>
                  <a:schemeClr val="bg1"/>
                </a:solidFill>
                <a:latin typeface="+mn-ea"/>
              </a:rPr>
              <a:t>データ提供は</a:t>
            </a:r>
            <a:endParaRPr lang="en-US" altLang="ja-JP" sz="1400" dirty="0" smtClean="0">
              <a:solidFill>
                <a:schemeClr val="bg1"/>
              </a:solidFill>
              <a:latin typeface="+mn-ea"/>
            </a:endParaRPr>
          </a:p>
          <a:p>
            <a:pPr algn="ctr"/>
            <a:r>
              <a:rPr lang="en-US" altLang="ja-JP" sz="1400" dirty="0" err="1" smtClean="0">
                <a:solidFill>
                  <a:schemeClr val="bg1"/>
                </a:solidFill>
                <a:latin typeface="+mn-ea"/>
              </a:rPr>
              <a:t>png</a:t>
            </a:r>
            <a:r>
              <a:rPr lang="en-US" altLang="ja-JP" sz="1400" dirty="0" smtClean="0">
                <a:solidFill>
                  <a:schemeClr val="bg1"/>
                </a:solidFill>
                <a:latin typeface="+mn-ea"/>
              </a:rPr>
              <a:t>/jpg</a:t>
            </a:r>
            <a:r>
              <a:rPr lang="ja-JP" altLang="en-US" sz="1400" dirty="0" smtClean="0">
                <a:solidFill>
                  <a:schemeClr val="bg1"/>
                </a:solidFill>
                <a:latin typeface="+mn-ea"/>
              </a:rPr>
              <a:t>形式</a:t>
            </a:r>
          </a:p>
        </p:txBody>
      </p:sp>
      <p:sp>
        <p:nvSpPr>
          <p:cNvPr id="102" name="ホームベース 101"/>
          <p:cNvSpPr/>
          <p:nvPr/>
        </p:nvSpPr>
        <p:spPr>
          <a:xfrm>
            <a:off x="4166348" y="3784365"/>
            <a:ext cx="1703813" cy="572103"/>
          </a:xfrm>
          <a:prstGeom prst="homePlate">
            <a:avLst>
              <a:gd name="adj" fmla="val 31837"/>
            </a:avLst>
          </a:prstGeom>
          <a:solidFill>
            <a:srgbClr val="4EB691"/>
          </a:solidFill>
          <a:ln w="38100">
            <a:solidFill>
              <a:srgbClr val="4EB691"/>
            </a:solidFill>
          </a:ln>
        </p:spPr>
        <p:txBody>
          <a:bodyPr wrap="square" lIns="0" tIns="36000" rIns="0" bIns="36000" anchor="ctr">
            <a:spAutoFit/>
          </a:bodyPr>
          <a:lstStyle/>
          <a:p>
            <a:pPr algn="ctr"/>
            <a:r>
              <a:rPr lang="ja-JP" altLang="en-US" sz="1300" dirty="0">
                <a:solidFill>
                  <a:schemeClr val="bg1"/>
                </a:solidFill>
                <a:latin typeface="+mn-ea"/>
              </a:rPr>
              <a:t>＠ｃｏｓｍｅの</a:t>
            </a:r>
            <a:endParaRPr lang="en-US" altLang="ja-JP" sz="1300" dirty="0">
              <a:solidFill>
                <a:schemeClr val="bg1"/>
              </a:solidFill>
              <a:latin typeface="+mn-ea"/>
            </a:endParaRPr>
          </a:p>
          <a:p>
            <a:pPr algn="ctr"/>
            <a:r>
              <a:rPr lang="ja-JP" altLang="en-US" sz="1300" dirty="0">
                <a:solidFill>
                  <a:schemeClr val="bg1"/>
                </a:solidFill>
                <a:latin typeface="+mn-ea"/>
              </a:rPr>
              <a:t>プレゼントを削除</a:t>
            </a:r>
            <a:endParaRPr lang="en-US" altLang="ja-JP" sz="1300" dirty="0">
              <a:solidFill>
                <a:schemeClr val="bg1"/>
              </a:solidFill>
              <a:latin typeface="+mn-ea"/>
            </a:endParaRPr>
          </a:p>
        </p:txBody>
      </p:sp>
      <p:grpSp>
        <p:nvGrpSpPr>
          <p:cNvPr id="6" name="グループ化 5"/>
          <p:cNvGrpSpPr/>
          <p:nvPr/>
        </p:nvGrpSpPr>
        <p:grpSpPr>
          <a:xfrm>
            <a:off x="1296676" y="1983279"/>
            <a:ext cx="6824676" cy="653633"/>
            <a:chOff x="1208584" y="1917993"/>
            <a:chExt cx="6824676" cy="653633"/>
          </a:xfrm>
        </p:grpSpPr>
        <p:grpSp>
          <p:nvGrpSpPr>
            <p:cNvPr id="13" name="グループ化 12"/>
            <p:cNvGrpSpPr/>
            <p:nvPr/>
          </p:nvGrpSpPr>
          <p:grpSpPr>
            <a:xfrm>
              <a:off x="1208584" y="2060848"/>
              <a:ext cx="6824676" cy="510778"/>
              <a:chOff x="464104" y="1988840"/>
              <a:chExt cx="6824676" cy="510778"/>
            </a:xfrm>
          </p:grpSpPr>
          <p:sp>
            <p:nvSpPr>
              <p:cNvPr id="10" name="ホームベース 9"/>
              <p:cNvSpPr/>
              <p:nvPr/>
            </p:nvSpPr>
            <p:spPr>
              <a:xfrm>
                <a:off x="1737798" y="2001540"/>
                <a:ext cx="2142387" cy="216024"/>
              </a:xfrm>
              <a:prstGeom prst="homePlat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pPr algn="ctr"/>
                <a:r>
                  <a:rPr kumimoji="1" lang="en-US" altLang="ja-JP" sz="1400" dirty="0" smtClean="0">
                    <a:latin typeface="+mn-ea"/>
                  </a:rPr>
                  <a:t>4</a:t>
                </a:r>
                <a:r>
                  <a:rPr kumimoji="1" lang="ja-JP" altLang="en-US" sz="1400" dirty="0" smtClean="0">
                    <a:latin typeface="+mn-ea"/>
                  </a:rPr>
                  <a:t>週間掲載</a:t>
                </a:r>
              </a:p>
            </p:txBody>
          </p:sp>
          <p:sp>
            <p:nvSpPr>
              <p:cNvPr id="83" name="ホームベース 82"/>
              <p:cNvSpPr/>
              <p:nvPr/>
            </p:nvSpPr>
            <p:spPr>
              <a:xfrm>
                <a:off x="1731977" y="2264172"/>
                <a:ext cx="5556803" cy="216024"/>
              </a:xfrm>
              <a:prstGeom prst="homePlate">
                <a:avLst/>
              </a:prstGeom>
              <a:solidFill>
                <a:srgbClr val="FF0000">
                  <a:alpha val="31000"/>
                </a:srgb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r>
                  <a:rPr lang="ja-JP" altLang="en-US" sz="1400" dirty="0" smtClean="0">
                    <a:solidFill>
                      <a:schemeClr val="bg1"/>
                    </a:solidFill>
                    <a:latin typeface="+mj-ea"/>
                    <a:ea typeface="+mj-ea"/>
                  </a:rPr>
                  <a:t>　　　  </a:t>
                </a:r>
                <a:r>
                  <a:rPr lang="en-US" altLang="ja-JP" sz="1400" dirty="0" smtClean="0">
                    <a:solidFill>
                      <a:schemeClr val="bg1"/>
                    </a:solidFill>
                    <a:latin typeface="+mn-ea"/>
                  </a:rPr>
                  <a:t>1</a:t>
                </a:r>
                <a:r>
                  <a:rPr lang="ja-JP" altLang="en-US" sz="1400" dirty="0" smtClean="0">
                    <a:solidFill>
                      <a:schemeClr val="bg1"/>
                    </a:solidFill>
                    <a:latin typeface="+mn-ea"/>
                  </a:rPr>
                  <a:t>年間</a:t>
                </a:r>
                <a:r>
                  <a:rPr lang="ja-JP" altLang="en-US" sz="1400" dirty="0">
                    <a:solidFill>
                      <a:schemeClr val="bg1"/>
                    </a:solidFill>
                    <a:latin typeface="+mn-ea"/>
                  </a:rPr>
                  <a:t>提供</a:t>
                </a:r>
                <a:endParaRPr kumimoji="1" lang="ja-JP" altLang="en-US" sz="1400" dirty="0" smtClean="0">
                  <a:solidFill>
                    <a:schemeClr val="bg1"/>
                  </a:solidFill>
                  <a:latin typeface="+mn-ea"/>
                </a:endParaRPr>
              </a:p>
            </p:txBody>
          </p:sp>
          <p:sp>
            <p:nvSpPr>
              <p:cNvPr id="12" name="テキスト ボックス 11"/>
              <p:cNvSpPr txBox="1"/>
              <p:nvPr/>
            </p:nvSpPr>
            <p:spPr>
              <a:xfrm>
                <a:off x="464104" y="1988840"/>
                <a:ext cx="1196166" cy="510778"/>
              </a:xfrm>
              <a:prstGeom prst="roundRect">
                <a:avLst/>
              </a:prstGeom>
              <a:noFill/>
              <a:ln>
                <a:solidFill>
                  <a:schemeClr val="tx1">
                    <a:lumMod val="50000"/>
                    <a:lumOff val="50000"/>
                  </a:schemeClr>
                </a:solidFill>
                <a:prstDash val="sysDash"/>
              </a:ln>
            </p:spPr>
            <p:txBody>
              <a:bodyPr wrap="square" rtlCol="0">
                <a:spAutoFit/>
              </a:bodyPr>
              <a:lstStyle/>
              <a:p>
                <a:pPr algn="ctr"/>
                <a:r>
                  <a:rPr lang="ja-JP" altLang="en-US" sz="1200" dirty="0" smtClean="0">
                    <a:solidFill>
                      <a:schemeClr val="tx1">
                        <a:lumMod val="50000"/>
                        <a:lumOff val="50000"/>
                      </a:schemeClr>
                    </a:solidFill>
                  </a:rPr>
                  <a:t>タイアップ</a:t>
                </a:r>
                <a:endParaRPr lang="en-US" altLang="ja-JP" sz="1200" dirty="0" smtClean="0">
                  <a:solidFill>
                    <a:schemeClr val="tx1">
                      <a:lumMod val="50000"/>
                      <a:lumOff val="50000"/>
                    </a:schemeClr>
                  </a:solidFill>
                </a:endParaRPr>
              </a:p>
              <a:p>
                <a:pPr algn="ctr"/>
                <a:r>
                  <a:rPr kumimoji="1" lang="ja-JP" altLang="en-US" sz="1200" dirty="0" smtClean="0">
                    <a:solidFill>
                      <a:schemeClr val="tx1">
                        <a:lumMod val="50000"/>
                        <a:lumOff val="50000"/>
                      </a:schemeClr>
                    </a:solidFill>
                  </a:rPr>
                  <a:t>掲載開始から</a:t>
                </a:r>
                <a:endParaRPr kumimoji="1" lang="ja-JP" altLang="en-US" sz="1200" dirty="0">
                  <a:solidFill>
                    <a:schemeClr val="tx1">
                      <a:lumMod val="50000"/>
                      <a:lumOff val="50000"/>
                    </a:schemeClr>
                  </a:solidFill>
                </a:endParaRPr>
              </a:p>
            </p:txBody>
          </p:sp>
        </p:grpSp>
        <p:sp>
          <p:nvSpPr>
            <p:cNvPr id="14" name="テキスト ボックス 13"/>
            <p:cNvSpPr txBox="1"/>
            <p:nvPr/>
          </p:nvSpPr>
          <p:spPr>
            <a:xfrm>
              <a:off x="4648884" y="1917993"/>
              <a:ext cx="3043531" cy="430887"/>
            </a:xfrm>
            <a:prstGeom prst="rect">
              <a:avLst/>
            </a:prstGeom>
            <a:noFill/>
          </p:spPr>
          <p:txBody>
            <a:bodyPr wrap="square" rtlCol="0">
              <a:spAutoFit/>
            </a:bodyPr>
            <a:lstStyle/>
            <a:p>
              <a:r>
                <a:rPr kumimoji="1" lang="ja-JP" altLang="en-US" sz="1100" dirty="0" smtClean="0"/>
                <a:t>タイアップの掲載が終了しても</a:t>
              </a:r>
              <a:r>
                <a:rPr kumimoji="1" lang="ja-JP" altLang="en-US" sz="1100" b="1" dirty="0" smtClean="0">
                  <a:solidFill>
                    <a:srgbClr val="FF5574"/>
                  </a:solidFill>
                </a:rPr>
                <a:t>訴求力の高いクリエイティブをご活用</a:t>
              </a:r>
              <a:r>
                <a:rPr kumimoji="1" lang="ja-JP" altLang="en-US" sz="1100" dirty="0" smtClean="0"/>
                <a:t>いただけます</a:t>
              </a:r>
              <a:endParaRPr kumimoji="1" lang="ja-JP" altLang="en-US" sz="1100" dirty="0"/>
            </a:p>
          </p:txBody>
        </p:sp>
      </p:grpSp>
      <p:sp>
        <p:nvSpPr>
          <p:cNvPr id="103" name="円形吹き出し 102"/>
          <p:cNvSpPr/>
          <p:nvPr/>
        </p:nvSpPr>
        <p:spPr>
          <a:xfrm>
            <a:off x="1396322" y="2742828"/>
            <a:ext cx="639378" cy="552688"/>
          </a:xfrm>
          <a:prstGeom prst="wedgeEllipseCallout">
            <a:avLst>
              <a:gd name="adj1" fmla="val 58619"/>
              <a:gd name="adj2" fmla="val 21139"/>
            </a:avLst>
          </a:prstGeom>
          <a:solidFill>
            <a:srgbClr val="A9D8BC">
              <a:alpha val="50196"/>
            </a:srgb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1200" dirty="0" smtClean="0">
                <a:solidFill>
                  <a:schemeClr val="tx1"/>
                </a:solidFill>
                <a:latin typeface="Meiryo UI" panose="020B0604030504040204" pitchFamily="50" charset="-128"/>
                <a:ea typeface="Meiryo UI" panose="020B0604030504040204" pitchFamily="50" charset="-128"/>
              </a:rPr>
              <a:t>4</a:t>
            </a:r>
            <a:r>
              <a:rPr kumimoji="1" lang="ja-JP" altLang="en-US" sz="1200" dirty="0" smtClean="0">
                <a:solidFill>
                  <a:schemeClr val="tx1"/>
                </a:solidFill>
                <a:latin typeface="Meiryo UI" panose="020B0604030504040204" pitchFamily="50" charset="-128"/>
                <a:ea typeface="Meiryo UI" panose="020B0604030504040204" pitchFamily="50" charset="-128"/>
              </a:rPr>
              <a:t>週間</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04" name="角丸四角形 103"/>
          <p:cNvSpPr/>
          <p:nvPr/>
        </p:nvSpPr>
        <p:spPr>
          <a:xfrm>
            <a:off x="6066415" y="3203724"/>
            <a:ext cx="2936454" cy="2873859"/>
          </a:xfrm>
          <a:prstGeom prst="roundRect">
            <a:avLst>
              <a:gd name="adj" fmla="val 4672"/>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b"/>
          <a:lstStyle/>
          <a:p>
            <a:pPr algn="ctr"/>
            <a:endParaRPr kumimoji="1" lang="ja-JP" altLang="en-US" sz="1100" dirty="0">
              <a:solidFill>
                <a:schemeClr val="tx1">
                  <a:lumMod val="50000"/>
                  <a:lumOff val="50000"/>
                </a:schemeClr>
              </a:solidFill>
              <a:latin typeface="+mn-ea"/>
            </a:endParaRPr>
          </a:p>
        </p:txBody>
      </p:sp>
      <p:sp>
        <p:nvSpPr>
          <p:cNvPr id="105" name="AutoShape 9"/>
          <p:cNvSpPr>
            <a:spLocks noChangeArrowheads="1"/>
          </p:cNvSpPr>
          <p:nvPr/>
        </p:nvSpPr>
        <p:spPr bwMode="auto">
          <a:xfrm>
            <a:off x="6155711" y="3052815"/>
            <a:ext cx="2775150" cy="349808"/>
          </a:xfrm>
          <a:prstGeom prst="roundRect">
            <a:avLst>
              <a:gd name="adj" fmla="val 19560"/>
            </a:avLst>
          </a:prstGeom>
          <a:solidFill>
            <a:srgbClr val="FF5574"/>
          </a:solidFill>
          <a:ln>
            <a:solidFill>
              <a:srgbClr val="FF5574"/>
            </a:solidFill>
          </a:ln>
          <a:effectLst/>
          <a:extLst/>
        </p:spPr>
        <p:txBody>
          <a:bodyPr wrap="none" anchor="ctr"/>
          <a:lstStyle/>
          <a:p>
            <a:pPr lvl="0" algn="ctr" fontAlgn="ctr">
              <a:spcBef>
                <a:spcPct val="0"/>
              </a:spcBef>
              <a:spcAft>
                <a:spcPct val="0"/>
              </a:spcAft>
            </a:pPr>
            <a:r>
              <a:rPr lang="ja-JP" altLang="en-US" sz="1400" b="1" dirty="0" smtClean="0">
                <a:solidFill>
                  <a:schemeClr val="bg1"/>
                </a:solidFill>
                <a:latin typeface="+mn-ea"/>
                <a:cs typeface="Meiryo UI" pitchFamily="50" charset="-128"/>
              </a:rPr>
              <a:t>広告主メディアでのご利用</a:t>
            </a:r>
            <a:endParaRPr lang="ja-JP" altLang="en-US" sz="1400" b="1" dirty="0">
              <a:solidFill>
                <a:schemeClr val="bg1"/>
              </a:solidFill>
              <a:latin typeface="+mn-ea"/>
              <a:cs typeface="Meiryo UI" pitchFamily="50" charset="-128"/>
            </a:endParaRPr>
          </a:p>
        </p:txBody>
      </p:sp>
      <p:pic>
        <p:nvPicPr>
          <p:cNvPr id="108" name="Picture 4" descr="C:\Users\nagasawar\Downloads\icon-4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9947" y="3750794"/>
            <a:ext cx="542302" cy="542302"/>
          </a:xfrm>
          <a:prstGeom prst="rect">
            <a:avLst/>
          </a:prstGeom>
          <a:noFill/>
          <a:extLst>
            <a:ext uri="{909E8E84-426E-40DD-AFC4-6F175D3DCCD1}">
              <a14:hiddenFill xmlns:a14="http://schemas.microsoft.com/office/drawing/2010/main">
                <a:solidFill>
                  <a:srgbClr val="FFFFFF"/>
                </a:solidFill>
              </a14:hiddenFill>
            </a:ext>
          </a:extLst>
        </p:spPr>
      </p:pic>
      <p:sp>
        <p:nvSpPr>
          <p:cNvPr id="16" name="正方形/長方形 15"/>
          <p:cNvSpPr/>
          <p:nvPr/>
        </p:nvSpPr>
        <p:spPr>
          <a:xfrm>
            <a:off x="4166348" y="4585948"/>
            <a:ext cx="1678601" cy="577081"/>
          </a:xfrm>
          <a:prstGeom prst="rect">
            <a:avLst/>
          </a:prstGeom>
        </p:spPr>
        <p:txBody>
          <a:bodyPr wrap="square">
            <a:spAutoFit/>
          </a:bodyPr>
          <a:lstStyle/>
          <a:p>
            <a:r>
              <a:rPr lang="en-US" altLang="ja-JP" sz="1050" dirty="0" smtClean="0">
                <a:solidFill>
                  <a:schemeClr val="tx1">
                    <a:lumMod val="65000"/>
                    <a:lumOff val="35000"/>
                  </a:schemeClr>
                </a:solidFill>
                <a:latin typeface="+mn-ea"/>
              </a:rPr>
              <a:t>※</a:t>
            </a:r>
            <a:r>
              <a:rPr lang="ja-JP" altLang="en-US" sz="1050" dirty="0" smtClean="0">
                <a:solidFill>
                  <a:schemeClr val="tx1">
                    <a:lumMod val="65000"/>
                    <a:lumOff val="35000"/>
                  </a:schemeClr>
                </a:solidFill>
                <a:latin typeface="+mn-ea"/>
              </a:rPr>
              <a:t>プレゼント</a:t>
            </a:r>
            <a:r>
              <a:rPr lang="ja-JP" altLang="en-US" sz="1050" dirty="0">
                <a:solidFill>
                  <a:schemeClr val="tx1">
                    <a:lumMod val="65000"/>
                    <a:lumOff val="35000"/>
                  </a:schemeClr>
                </a:solidFill>
                <a:latin typeface="+mn-ea"/>
              </a:rPr>
              <a:t>の削除以外に調整が入る場合は、別途費用がかかります。</a:t>
            </a:r>
            <a:endParaRPr lang="en-US" altLang="ja-JP" sz="1050" dirty="0">
              <a:solidFill>
                <a:schemeClr val="tx1">
                  <a:lumMod val="65000"/>
                  <a:lumOff val="35000"/>
                </a:schemeClr>
              </a:solidFill>
              <a:latin typeface="+mn-ea"/>
            </a:endParaRPr>
          </a:p>
        </p:txBody>
      </p:sp>
      <p:sp>
        <p:nvSpPr>
          <p:cNvPr id="8" name="正方形/長方形 7"/>
          <p:cNvSpPr/>
          <p:nvPr/>
        </p:nvSpPr>
        <p:spPr>
          <a:xfrm>
            <a:off x="6266565" y="5685602"/>
            <a:ext cx="3222939" cy="276999"/>
          </a:xfrm>
          <a:prstGeom prst="rect">
            <a:avLst/>
          </a:prstGeom>
        </p:spPr>
        <p:txBody>
          <a:bodyPr wrap="square">
            <a:spAutoFit/>
          </a:bodyPr>
          <a:lstStyle/>
          <a:p>
            <a:r>
              <a:rPr lang="ja-JP" altLang="en-US" sz="600" dirty="0" smtClean="0">
                <a:latin typeface="+mn-ea"/>
              </a:rPr>
              <a:t>＠</a:t>
            </a:r>
            <a:r>
              <a:rPr lang="ja-JP" altLang="en-US" sz="600" dirty="0">
                <a:latin typeface="+mn-ea"/>
              </a:rPr>
              <a:t>ｃｏｓｍｅでの掲載期間</a:t>
            </a:r>
            <a:r>
              <a:rPr lang="ja-JP" altLang="en-US" sz="600" dirty="0" smtClean="0">
                <a:latin typeface="+mn-ea"/>
              </a:rPr>
              <a:t>：</a:t>
            </a:r>
            <a:r>
              <a:rPr lang="en-US" altLang="ja-JP" sz="600" dirty="0" err="1" smtClean="0">
                <a:latin typeface="+mn-ea"/>
              </a:rPr>
              <a:t>yyyy</a:t>
            </a:r>
            <a:r>
              <a:rPr lang="ja-JP" altLang="en-US" sz="600" dirty="0">
                <a:latin typeface="+mn-ea"/>
              </a:rPr>
              <a:t>年</a:t>
            </a:r>
            <a:r>
              <a:rPr lang="en-US" altLang="ja-JP" sz="600" dirty="0">
                <a:latin typeface="+mn-ea"/>
              </a:rPr>
              <a:t>mm</a:t>
            </a:r>
            <a:r>
              <a:rPr lang="ja-JP" altLang="en-US" sz="600" dirty="0">
                <a:latin typeface="+mn-ea"/>
              </a:rPr>
              <a:t>月</a:t>
            </a:r>
            <a:r>
              <a:rPr lang="en-US" altLang="ja-JP" sz="600" dirty="0" err="1">
                <a:latin typeface="+mn-ea"/>
              </a:rPr>
              <a:t>dd</a:t>
            </a:r>
            <a:r>
              <a:rPr lang="ja-JP" altLang="en-US" sz="600" dirty="0">
                <a:latin typeface="+mn-ea"/>
              </a:rPr>
              <a:t>日～</a:t>
            </a:r>
            <a:r>
              <a:rPr lang="en-US" altLang="ja-JP" sz="600" dirty="0" err="1">
                <a:latin typeface="+mn-ea"/>
              </a:rPr>
              <a:t>yyyy</a:t>
            </a:r>
            <a:r>
              <a:rPr lang="ja-JP" altLang="en-US" sz="600" dirty="0">
                <a:latin typeface="+mn-ea"/>
              </a:rPr>
              <a:t>年</a:t>
            </a:r>
            <a:r>
              <a:rPr lang="en-US" altLang="ja-JP" sz="600" dirty="0">
                <a:latin typeface="+mn-ea"/>
              </a:rPr>
              <a:t>mm</a:t>
            </a:r>
            <a:r>
              <a:rPr lang="ja-JP" altLang="en-US" sz="600" dirty="0">
                <a:latin typeface="+mn-ea"/>
              </a:rPr>
              <a:t>月</a:t>
            </a:r>
            <a:r>
              <a:rPr lang="en-US" altLang="ja-JP" sz="600" dirty="0" err="1">
                <a:latin typeface="+mn-ea"/>
              </a:rPr>
              <a:t>dd</a:t>
            </a:r>
            <a:r>
              <a:rPr lang="ja-JP" altLang="en-US" sz="600" dirty="0">
                <a:latin typeface="+mn-ea"/>
              </a:rPr>
              <a:t>日　</a:t>
            </a:r>
          </a:p>
          <a:p>
            <a:r>
              <a:rPr lang="ja-JP" altLang="en-US" sz="600" dirty="0">
                <a:latin typeface="+mn-ea"/>
              </a:rPr>
              <a:t>提供元：アイスタイル</a:t>
            </a:r>
          </a:p>
        </p:txBody>
      </p:sp>
      <p:sp>
        <p:nvSpPr>
          <p:cNvPr id="40" name="円/楕円 39"/>
          <p:cNvSpPr/>
          <p:nvPr/>
        </p:nvSpPr>
        <p:spPr>
          <a:xfrm>
            <a:off x="8960242" y="1143484"/>
            <a:ext cx="526896" cy="524742"/>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ja-JP" altLang="en-US" sz="1200" b="1" dirty="0">
              <a:solidFill>
                <a:schemeClr val="bg1"/>
              </a:solidFill>
              <a:latin typeface="+mn-ea"/>
              <a:cs typeface="Meiryo UI" panose="020B0604030504040204" pitchFamily="50" charset="-128"/>
            </a:endParaRPr>
          </a:p>
        </p:txBody>
      </p:sp>
      <p:sp>
        <p:nvSpPr>
          <p:cNvPr id="41" name="テキスト ボックス 40"/>
          <p:cNvSpPr txBox="1"/>
          <p:nvPr/>
        </p:nvSpPr>
        <p:spPr>
          <a:xfrm>
            <a:off x="8958147" y="1267356"/>
            <a:ext cx="524823" cy="276999"/>
          </a:xfrm>
          <a:prstGeom prst="rect">
            <a:avLst/>
          </a:prstGeom>
          <a:noFill/>
        </p:spPr>
        <p:txBody>
          <a:bodyPr wrap="none" rtlCol="0" anchor="ctr">
            <a:spAutoFit/>
          </a:bodyPr>
          <a:lstStyle/>
          <a:p>
            <a:pPr algn="ctr"/>
            <a:r>
              <a:rPr kumimoji="1" lang="en-US" altLang="ja-JP" sz="1200" b="1" dirty="0" smtClean="0">
                <a:solidFill>
                  <a:schemeClr val="bg1"/>
                </a:solidFill>
                <a:latin typeface="+mn-ea"/>
              </a:rPr>
              <a:t>P.31</a:t>
            </a:r>
          </a:p>
        </p:txBody>
      </p:sp>
      <p:sp>
        <p:nvSpPr>
          <p:cNvPr id="42" name="テキスト ボックス 41"/>
          <p:cNvSpPr txBox="1"/>
          <p:nvPr/>
        </p:nvSpPr>
        <p:spPr>
          <a:xfrm>
            <a:off x="7257256" y="768720"/>
            <a:ext cx="2544286" cy="215444"/>
          </a:xfrm>
          <a:prstGeom prst="rect">
            <a:avLst/>
          </a:prstGeom>
          <a:noFill/>
        </p:spPr>
        <p:txBody>
          <a:bodyPr wrap="none" rtlCol="0">
            <a:spAutoFit/>
          </a:bodyPr>
          <a:lstStyle/>
          <a:p>
            <a:r>
              <a:rPr kumimoji="1" lang="ja-JP" altLang="en-US" sz="800" dirty="0" smtClean="0">
                <a:solidFill>
                  <a:schemeClr val="bg1">
                    <a:lumMod val="50000"/>
                  </a:schemeClr>
                </a:solidFill>
              </a:rPr>
              <a:t>対象：編集タイアップ、プレミアム編集タイアップ</a:t>
            </a:r>
            <a:endParaRPr kumimoji="1" lang="ja-JP" altLang="en-US" sz="800" dirty="0">
              <a:solidFill>
                <a:schemeClr val="bg1">
                  <a:lumMod val="50000"/>
                </a:schemeClr>
              </a:solidFill>
            </a:endParaRPr>
          </a:p>
        </p:txBody>
      </p:sp>
    </p:spTree>
    <p:extLst>
      <p:ext uri="{BB962C8B-B14F-4D97-AF65-F5344CB8AC3E}">
        <p14:creationId xmlns:p14="http://schemas.microsoft.com/office/powerpoint/2010/main" val="41118891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角丸四角形 68"/>
          <p:cNvSpPr/>
          <p:nvPr/>
        </p:nvSpPr>
        <p:spPr>
          <a:xfrm>
            <a:off x="334931" y="1884913"/>
            <a:ext cx="9253961" cy="4518878"/>
          </a:xfrm>
          <a:prstGeom prst="roundRect">
            <a:avLst>
              <a:gd name="adj" fmla="val 3829"/>
            </a:avLst>
          </a:prstGeom>
          <a:solidFill>
            <a:schemeClr val="bg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タイトル 3"/>
          <p:cNvSpPr>
            <a:spLocks noGrp="1"/>
          </p:cNvSpPr>
          <p:nvPr>
            <p:ph type="title"/>
          </p:nvPr>
        </p:nvSpPr>
        <p:spPr>
          <a:xfrm>
            <a:off x="1" y="-3793"/>
            <a:ext cx="9906000" cy="1049907"/>
          </a:xfrm>
        </p:spPr>
        <p:txBody>
          <a:bodyPr>
            <a:noAutofit/>
          </a:bodyPr>
          <a:lstStyle/>
          <a:p>
            <a:r>
              <a:rPr lang="ja-JP" altLang="en-US" dirty="0"/>
              <a:t>＠ｃｏｓｍｅ公式</a:t>
            </a:r>
            <a:r>
              <a:rPr lang="en-US" altLang="ja-JP" dirty="0">
                <a:latin typeface="+mn-ea"/>
                <a:ea typeface="+mn-ea"/>
              </a:rPr>
              <a:t>LINE</a:t>
            </a:r>
            <a:r>
              <a:rPr kumimoji="1" lang="ja-JP" altLang="en-US" baseline="0" dirty="0">
                <a:latin typeface="+mn-ea"/>
                <a:ea typeface="+mn-ea"/>
              </a:rPr>
              <a:t>アカウント</a:t>
            </a:r>
            <a:r>
              <a:rPr kumimoji="1" lang="ja-JP" altLang="en-US" dirty="0">
                <a:latin typeface="+mn-ea"/>
                <a:ea typeface="+mn-ea"/>
              </a:rPr>
              <a:t> </a:t>
            </a:r>
            <a:r>
              <a:rPr kumimoji="1" lang="ja-JP" altLang="en-US" baseline="0" dirty="0">
                <a:latin typeface="+mn-ea"/>
                <a:ea typeface="+mn-ea"/>
              </a:rPr>
              <a:t>タイアップ追加誘導</a:t>
            </a:r>
            <a:r>
              <a:rPr kumimoji="1" lang="en-US" altLang="ja-JP" baseline="0" dirty="0">
                <a:latin typeface="+mn-ea"/>
                <a:ea typeface="+mn-ea"/>
              </a:rPr>
              <a:t/>
            </a:r>
            <a:br>
              <a:rPr kumimoji="1" lang="en-US" altLang="ja-JP" baseline="0" dirty="0">
                <a:latin typeface="+mn-ea"/>
                <a:ea typeface="+mn-ea"/>
              </a:rPr>
            </a:br>
            <a:r>
              <a:rPr lang="ja-JP" altLang="en-US" sz="1800" dirty="0"/>
              <a:t>～</a:t>
            </a:r>
            <a:r>
              <a:rPr kumimoji="1" lang="ja-JP" altLang="en-US" sz="1800" baseline="0" dirty="0">
                <a:latin typeface="+mn-ea"/>
                <a:ea typeface="+mn-ea"/>
              </a:rPr>
              <a:t>メッセージ・タイムライン・クーポン配布　</a:t>
            </a:r>
            <a:r>
              <a:rPr lang="ja-JP" altLang="en-US" sz="1800" dirty="0">
                <a:latin typeface="+mn-ea"/>
                <a:ea typeface="+mn-ea"/>
              </a:rPr>
              <a:t>オプション</a:t>
            </a:r>
            <a:r>
              <a:rPr lang="ja-JP" altLang="en-US" sz="1800" dirty="0"/>
              <a:t>～</a:t>
            </a:r>
            <a:endParaRPr kumimoji="1" lang="ja-JP" altLang="en-US" sz="1800" dirty="0">
              <a:latin typeface="+mn-ea"/>
              <a:ea typeface="+mn-ea"/>
            </a:endParaRPr>
          </a:p>
        </p:txBody>
      </p:sp>
      <p:sp>
        <p:nvSpPr>
          <p:cNvPr id="28" name="正方形/長方形 27"/>
          <p:cNvSpPr/>
          <p:nvPr/>
        </p:nvSpPr>
        <p:spPr>
          <a:xfrm>
            <a:off x="334931" y="5065439"/>
            <a:ext cx="1945887" cy="307777"/>
          </a:xfrm>
          <a:prstGeom prst="rect">
            <a:avLst/>
          </a:prstGeom>
        </p:spPr>
        <p:txBody>
          <a:bodyPr wrap="square">
            <a:spAutoFit/>
          </a:bodyPr>
          <a:lstStyle/>
          <a:p>
            <a:pPr algn="ctr"/>
            <a:r>
              <a:rPr lang="en-US" altLang="ja-JP" sz="700" dirty="0">
                <a:solidFill>
                  <a:prstClr val="black">
                    <a:lumMod val="65000"/>
                    <a:lumOff val="35000"/>
                  </a:prstClr>
                </a:solidFill>
                <a:latin typeface="+mn-ea"/>
              </a:rPr>
              <a:t>※</a:t>
            </a:r>
            <a:r>
              <a:rPr lang="ja-JP" altLang="en-US" sz="700" dirty="0">
                <a:solidFill>
                  <a:prstClr val="black">
                    <a:lumMod val="65000"/>
                    <a:lumOff val="35000"/>
                  </a:prstClr>
                </a:solidFill>
                <a:latin typeface="+mn-ea"/>
              </a:rPr>
              <a:t>友だち登録者数は想定人数となり、</a:t>
            </a:r>
            <a:endParaRPr lang="en-US" altLang="ja-JP" sz="700" dirty="0">
              <a:solidFill>
                <a:prstClr val="black">
                  <a:lumMod val="65000"/>
                  <a:lumOff val="35000"/>
                </a:prstClr>
              </a:solidFill>
              <a:latin typeface="+mn-ea"/>
            </a:endParaRPr>
          </a:p>
          <a:p>
            <a:pPr algn="ctr"/>
            <a:r>
              <a:rPr lang="ja-JP" altLang="en-US" sz="700" dirty="0">
                <a:solidFill>
                  <a:prstClr val="black">
                    <a:lumMod val="65000"/>
                    <a:lumOff val="35000"/>
                  </a:prstClr>
                </a:solidFill>
                <a:latin typeface="+mn-ea"/>
              </a:rPr>
              <a:t>保証は致しかねます。ご了承ください。</a:t>
            </a:r>
            <a:endParaRPr lang="ja-JP" altLang="en-US" sz="1100" dirty="0">
              <a:latin typeface="+mn-ea"/>
            </a:endParaRPr>
          </a:p>
        </p:txBody>
      </p:sp>
      <p:sp>
        <p:nvSpPr>
          <p:cNvPr id="26" name="テキスト ボックス 25"/>
          <p:cNvSpPr txBox="1"/>
          <p:nvPr/>
        </p:nvSpPr>
        <p:spPr>
          <a:xfrm>
            <a:off x="1527059" y="5919663"/>
            <a:ext cx="6834051" cy="461665"/>
          </a:xfrm>
          <a:prstGeom prst="rect">
            <a:avLst/>
          </a:prstGeom>
          <a:noFill/>
        </p:spPr>
        <p:txBody>
          <a:bodyPr wrap="square" rtlCol="0" anchor="ctr">
            <a:spAutoFit/>
          </a:bodyPr>
          <a:lstStyle/>
          <a:p>
            <a:pPr algn="ctr"/>
            <a:r>
              <a:rPr lang="ja-JP" altLang="en-US" sz="1200" dirty="0">
                <a:solidFill>
                  <a:schemeClr val="tx1">
                    <a:lumMod val="50000"/>
                    <a:lumOff val="50000"/>
                  </a:schemeClr>
                </a:solidFill>
                <a:latin typeface="+mj-ea"/>
                <a:ea typeface="+mj-ea"/>
                <a:cs typeface="Meiryo UI" panose="020B0604030504040204" pitchFamily="50" charset="-128"/>
              </a:rPr>
              <a:t>スマートフォンアプリ「</a:t>
            </a:r>
            <a:r>
              <a:rPr lang="en-US" altLang="ja-JP" sz="1200" dirty="0">
                <a:solidFill>
                  <a:schemeClr val="tx1">
                    <a:lumMod val="50000"/>
                    <a:lumOff val="50000"/>
                  </a:schemeClr>
                </a:solidFill>
                <a:latin typeface="+mj-ea"/>
                <a:ea typeface="+mj-ea"/>
                <a:cs typeface="Meiryo UI" panose="020B0604030504040204" pitchFamily="50" charset="-128"/>
              </a:rPr>
              <a:t>LINE</a:t>
            </a:r>
            <a:r>
              <a:rPr lang="ja-JP" altLang="en-US" sz="1200" dirty="0">
                <a:solidFill>
                  <a:schemeClr val="tx1">
                    <a:lumMod val="50000"/>
                    <a:lumOff val="50000"/>
                  </a:schemeClr>
                </a:solidFill>
                <a:latin typeface="+mj-ea"/>
                <a:ea typeface="+mj-ea"/>
                <a:cs typeface="Meiryo UI" panose="020B0604030504040204" pitchFamily="50" charset="-128"/>
              </a:rPr>
              <a:t>」内にて＠ｃｏｓｍｅの公式アカウントを開設！</a:t>
            </a:r>
            <a:endParaRPr lang="en-US" altLang="ja-JP" sz="1200" dirty="0">
              <a:solidFill>
                <a:schemeClr val="tx1">
                  <a:lumMod val="50000"/>
                  <a:lumOff val="50000"/>
                </a:schemeClr>
              </a:solidFill>
              <a:latin typeface="+mj-ea"/>
              <a:ea typeface="+mj-ea"/>
              <a:cs typeface="Meiryo UI" panose="020B0604030504040204" pitchFamily="50" charset="-128"/>
            </a:endParaRPr>
          </a:p>
          <a:p>
            <a:pPr algn="ctr"/>
            <a:r>
              <a:rPr lang="ja-JP" altLang="en-US" sz="1200" dirty="0">
                <a:solidFill>
                  <a:schemeClr val="tx1">
                    <a:lumMod val="50000"/>
                    <a:lumOff val="50000"/>
                  </a:schemeClr>
                </a:solidFill>
                <a:latin typeface="+mj-ea"/>
                <a:ea typeface="+mj-ea"/>
                <a:cs typeface="Meiryo UI" panose="020B0604030504040204" pitchFamily="50" charset="-128"/>
              </a:rPr>
              <a:t>友だち登録している</a:t>
            </a:r>
            <a:r>
              <a:rPr lang="en-US" altLang="ja-JP" sz="1200" dirty="0">
                <a:solidFill>
                  <a:schemeClr val="tx1">
                    <a:lumMod val="50000"/>
                    <a:lumOff val="50000"/>
                  </a:schemeClr>
                </a:solidFill>
                <a:latin typeface="+mj-ea"/>
                <a:ea typeface="+mj-ea"/>
                <a:cs typeface="Meiryo UI" panose="020B0604030504040204" pitchFamily="50" charset="-128"/>
              </a:rPr>
              <a:t>LINE</a:t>
            </a:r>
            <a:r>
              <a:rPr lang="ja-JP" altLang="en-US" sz="1200" dirty="0">
                <a:solidFill>
                  <a:schemeClr val="tx1">
                    <a:lumMod val="50000"/>
                    <a:lumOff val="50000"/>
                  </a:schemeClr>
                </a:solidFill>
                <a:latin typeface="+mj-ea"/>
                <a:ea typeface="+mj-ea"/>
                <a:cs typeface="Meiryo UI" panose="020B0604030504040204" pitchFamily="50" charset="-128"/>
              </a:rPr>
              <a:t>ユーザーに向けてタイアップ誘導・クーポン配信が可能です。</a:t>
            </a:r>
            <a:endParaRPr kumimoji="1" lang="ja-JP" altLang="en-US" sz="1200" dirty="0">
              <a:solidFill>
                <a:schemeClr val="tx1">
                  <a:lumMod val="50000"/>
                  <a:lumOff val="50000"/>
                </a:schemeClr>
              </a:solidFill>
              <a:latin typeface="+mj-ea"/>
              <a:ea typeface="+mj-ea"/>
              <a:cs typeface="Meiryo UI" panose="020B0604030504040204" pitchFamily="50" charset="-128"/>
            </a:endParaRPr>
          </a:p>
        </p:txBody>
      </p:sp>
      <p:pic>
        <p:nvPicPr>
          <p:cNvPr id="3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3043" y="4567357"/>
            <a:ext cx="638139" cy="1008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3" name="グループ化 32"/>
          <p:cNvGrpSpPr/>
          <p:nvPr/>
        </p:nvGrpSpPr>
        <p:grpSpPr>
          <a:xfrm>
            <a:off x="4495852" y="2446512"/>
            <a:ext cx="859678" cy="1024299"/>
            <a:chOff x="3188280" y="1838321"/>
            <a:chExt cx="783170" cy="1139585"/>
          </a:xfrm>
        </p:grpSpPr>
        <p:pic>
          <p:nvPicPr>
            <p:cNvPr id="34" name="Picture 1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b="19134"/>
            <a:stretch/>
          </p:blipFill>
          <p:spPr bwMode="auto">
            <a:xfrm>
              <a:off x="3188280" y="1838321"/>
              <a:ext cx="776157" cy="1139585"/>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2" descr="C:\Users\iwasakis\Desktop\unnamed.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6621"/>
            <a:stretch/>
          </p:blipFill>
          <p:spPr bwMode="auto">
            <a:xfrm>
              <a:off x="3189958" y="1838321"/>
              <a:ext cx="781492" cy="507739"/>
            </a:xfrm>
            <a:prstGeom prst="rect">
              <a:avLst/>
            </a:prstGeom>
            <a:noFill/>
            <a:extLst>
              <a:ext uri="{909E8E84-426E-40DD-AFC4-6F175D3DCCD1}">
                <a14:hiddenFill xmlns:a14="http://schemas.microsoft.com/office/drawing/2010/main">
                  <a:solidFill>
                    <a:srgbClr val="FFFFFF"/>
                  </a:solidFill>
                </a14:hiddenFill>
              </a:ext>
            </a:extLst>
          </p:spPr>
        </p:pic>
      </p:grpSp>
      <p:pic>
        <p:nvPicPr>
          <p:cNvPr id="36" name="図 3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17949" y="3238308"/>
            <a:ext cx="1597340" cy="1148564"/>
          </a:xfrm>
          <a:prstGeom prst="rect">
            <a:avLst/>
          </a:prstGeom>
        </p:spPr>
      </p:pic>
      <p:pic>
        <p:nvPicPr>
          <p:cNvPr id="41" name="Picture 6" descr="\\Fs\個人用\motekid\141221サービス資料リニューアル\デザイン\150609_01アイコン（透過）\クリア　icon_png\icon-33.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09648" y="4659885"/>
            <a:ext cx="832086" cy="832086"/>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2" descr="Y:\共通管理\105_ロゴ_ブランドブック_サイト画像_表記規定\ロゴ\＠ｃｏｓｍｅ\＠ｃｏｓｍｅ\＠ｃｏｓｍｅ_logo_s.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364900" y="2122916"/>
            <a:ext cx="1121582" cy="174586"/>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98755" y="2139029"/>
            <a:ext cx="555263" cy="12503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 name="正方形/長方形 44"/>
          <p:cNvSpPr/>
          <p:nvPr/>
        </p:nvSpPr>
        <p:spPr>
          <a:xfrm>
            <a:off x="4448638" y="5540649"/>
            <a:ext cx="954107" cy="246221"/>
          </a:xfrm>
          <a:prstGeom prst="rect">
            <a:avLst/>
          </a:prstGeom>
          <a:solidFill>
            <a:srgbClr val="FFFFFF"/>
          </a:solidFill>
        </p:spPr>
        <p:txBody>
          <a:bodyPr wrap="none">
            <a:spAutoFit/>
          </a:bodyPr>
          <a:lstStyle/>
          <a:p>
            <a:r>
              <a:rPr lang="ja-JP" altLang="en-US" sz="1000" b="1" dirty="0">
                <a:solidFill>
                  <a:schemeClr val="tx1">
                    <a:lumMod val="50000"/>
                    <a:lumOff val="50000"/>
                  </a:schemeClr>
                </a:solidFill>
                <a:latin typeface="メイリオ"/>
                <a:cs typeface="Meiryo UI" pitchFamily="50" charset="-128"/>
              </a:rPr>
              <a:t>店舗送客に！</a:t>
            </a:r>
            <a:endParaRPr lang="ja-JP" altLang="en-US" sz="2400" b="1" dirty="0">
              <a:solidFill>
                <a:schemeClr val="tx1">
                  <a:lumMod val="50000"/>
                  <a:lumOff val="50000"/>
                </a:schemeClr>
              </a:solidFill>
            </a:endParaRPr>
          </a:p>
        </p:txBody>
      </p:sp>
      <p:sp>
        <p:nvSpPr>
          <p:cNvPr id="46" name="正方形/長方形 45"/>
          <p:cNvSpPr/>
          <p:nvPr/>
        </p:nvSpPr>
        <p:spPr>
          <a:xfrm>
            <a:off x="4192157" y="3470811"/>
            <a:ext cx="1467068" cy="246221"/>
          </a:xfrm>
          <a:prstGeom prst="rect">
            <a:avLst/>
          </a:prstGeom>
          <a:solidFill>
            <a:srgbClr val="FFFFFF"/>
          </a:solidFill>
        </p:spPr>
        <p:txBody>
          <a:bodyPr wrap="none">
            <a:spAutoFit/>
          </a:bodyPr>
          <a:lstStyle/>
          <a:p>
            <a:pPr algn="ctr"/>
            <a:r>
              <a:rPr lang="ja-JP" altLang="en-US" sz="1000" b="1" dirty="0">
                <a:solidFill>
                  <a:schemeClr val="tx1">
                    <a:lumMod val="50000"/>
                    <a:lumOff val="50000"/>
                  </a:schemeClr>
                </a:solidFill>
                <a:latin typeface="メイリオ"/>
                <a:cs typeface="Meiryo UI" pitchFamily="50" charset="-128"/>
              </a:rPr>
              <a:t>タイアップの誘導に！</a:t>
            </a:r>
            <a:endParaRPr lang="ja-JP" altLang="en-US" sz="2400" b="1" dirty="0">
              <a:solidFill>
                <a:schemeClr val="tx1">
                  <a:lumMod val="50000"/>
                  <a:lumOff val="50000"/>
                </a:schemeClr>
              </a:solidFill>
            </a:endParaRPr>
          </a:p>
        </p:txBody>
      </p:sp>
      <p:pic>
        <p:nvPicPr>
          <p:cNvPr id="47" name="Picture 6" descr="C:\Users\iwasakis\Desktop\[PNG]LINE_icon_2.0 (1)\[PNG]LINE_icon\LINE_icon01.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74148" y="2182914"/>
            <a:ext cx="959909" cy="959909"/>
          </a:xfrm>
          <a:prstGeom prst="rect">
            <a:avLst/>
          </a:prstGeom>
          <a:noFill/>
          <a:extLst>
            <a:ext uri="{909E8E84-426E-40DD-AFC4-6F175D3DCCD1}">
              <a14:hiddenFill xmlns:a14="http://schemas.microsoft.com/office/drawing/2010/main">
                <a:solidFill>
                  <a:srgbClr val="FFFFFF"/>
                </a:solidFill>
              </a14:hiddenFill>
            </a:ext>
          </a:extLst>
        </p:spPr>
      </p:pic>
      <p:sp>
        <p:nvSpPr>
          <p:cNvPr id="22" name="テキスト ボックス 21"/>
          <p:cNvSpPr txBox="1"/>
          <p:nvPr/>
        </p:nvSpPr>
        <p:spPr>
          <a:xfrm>
            <a:off x="1890597" y="1147420"/>
            <a:ext cx="7672689" cy="523220"/>
          </a:xfrm>
          <a:prstGeom prst="rect">
            <a:avLst/>
          </a:prstGeom>
          <a:noFill/>
        </p:spPr>
        <p:txBody>
          <a:bodyPr wrap="square" rtlCol="0">
            <a:spAutoFit/>
          </a:bodyPr>
          <a:lstStyle/>
          <a:p>
            <a:r>
              <a:rPr lang="ja-JP" altLang="en-US" sz="1400" b="1" dirty="0">
                <a:solidFill>
                  <a:schemeClr val="tx1">
                    <a:lumMod val="65000"/>
                    <a:lumOff val="35000"/>
                  </a:schemeClr>
                </a:solidFill>
                <a:latin typeface="+mj-ea"/>
              </a:rPr>
              <a:t>編集タイアップ以上のメニュー限定！</a:t>
            </a:r>
            <a:r>
              <a:rPr lang="en-US" altLang="ja-JP" sz="1400" b="1" dirty="0">
                <a:solidFill>
                  <a:schemeClr val="tx1">
                    <a:lumMod val="65000"/>
                    <a:lumOff val="35000"/>
                  </a:schemeClr>
                </a:solidFill>
                <a:latin typeface="+mj-ea"/>
              </a:rPr>
              <a:t>LINE</a:t>
            </a:r>
            <a:r>
              <a:rPr lang="ja-JP" altLang="en-US" sz="1400" b="1" dirty="0">
                <a:solidFill>
                  <a:schemeClr val="tx1">
                    <a:lumMod val="65000"/>
                    <a:lumOff val="35000"/>
                  </a:schemeClr>
                </a:solidFill>
                <a:latin typeface="+mj-ea"/>
              </a:rPr>
              <a:t>のお友だち登録者全員にダイレクトに配信できる</a:t>
            </a:r>
            <a:endParaRPr lang="en-US" altLang="ja-JP" sz="1400" b="1" dirty="0">
              <a:solidFill>
                <a:schemeClr val="tx1">
                  <a:lumMod val="65000"/>
                  <a:lumOff val="35000"/>
                </a:schemeClr>
              </a:solidFill>
              <a:latin typeface="+mj-ea"/>
            </a:endParaRPr>
          </a:p>
          <a:p>
            <a:r>
              <a:rPr lang="ja-JP" altLang="en-US" sz="1400" b="1" dirty="0">
                <a:solidFill>
                  <a:schemeClr val="tx1">
                    <a:lumMod val="65000"/>
                    <a:lumOff val="35000"/>
                  </a:schemeClr>
                </a:solidFill>
                <a:latin typeface="+mj-ea"/>
              </a:rPr>
              <a:t>「</a:t>
            </a:r>
            <a:r>
              <a:rPr lang="ja-JP" altLang="en-US" sz="1400" b="1" u="sng" dirty="0">
                <a:solidFill>
                  <a:schemeClr val="tx1">
                    <a:lumMod val="65000"/>
                    <a:lumOff val="35000"/>
                  </a:schemeClr>
                </a:solidFill>
                <a:latin typeface="+mj-ea"/>
              </a:rPr>
              <a:t>メッセージ・クーポン配布</a:t>
            </a:r>
            <a:r>
              <a:rPr lang="ja-JP" altLang="en-US" sz="1400" b="1" dirty="0">
                <a:solidFill>
                  <a:schemeClr val="tx1">
                    <a:lumMod val="65000"/>
                    <a:lumOff val="35000"/>
                  </a:schemeClr>
                </a:solidFill>
                <a:latin typeface="+mj-ea"/>
              </a:rPr>
              <a:t>」に加え「タイムライン配信」がおトクに活用いただけます。</a:t>
            </a:r>
            <a:endParaRPr lang="en-US" altLang="ja-JP" sz="1400" b="1" dirty="0">
              <a:solidFill>
                <a:schemeClr val="tx1">
                  <a:lumMod val="65000"/>
                  <a:lumOff val="35000"/>
                </a:schemeClr>
              </a:solidFill>
              <a:latin typeface="+mj-ea"/>
            </a:endParaRPr>
          </a:p>
        </p:txBody>
      </p:sp>
      <p:sp>
        <p:nvSpPr>
          <p:cNvPr id="52" name="円/楕円 51"/>
          <p:cNvSpPr/>
          <p:nvPr/>
        </p:nvSpPr>
        <p:spPr>
          <a:xfrm>
            <a:off x="498912" y="4057302"/>
            <a:ext cx="1398503" cy="840219"/>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lvl="0" algn="ctr"/>
            <a:r>
              <a:rPr lang="ja-JP" altLang="en-US" sz="1050" dirty="0">
                <a:solidFill>
                  <a:prstClr val="black">
                    <a:lumMod val="65000"/>
                    <a:lumOff val="35000"/>
                  </a:prstClr>
                </a:solidFill>
                <a:latin typeface="メイリオ ボールド"/>
                <a:ea typeface="メイリオ ボールド"/>
              </a:rPr>
              <a:t>想定友だち数</a:t>
            </a:r>
            <a:endParaRPr lang="en-US" altLang="ja-JP" sz="1050" dirty="0">
              <a:solidFill>
                <a:prstClr val="black">
                  <a:lumMod val="65000"/>
                  <a:lumOff val="35000"/>
                </a:prstClr>
              </a:solidFill>
              <a:latin typeface="メイリオ ボールド"/>
              <a:ea typeface="メイリオ ボールド"/>
            </a:endParaRPr>
          </a:p>
          <a:p>
            <a:pPr lvl="0" algn="ctr"/>
            <a:endParaRPr lang="ja-JP" altLang="en-US" sz="1050" dirty="0">
              <a:solidFill>
                <a:prstClr val="black">
                  <a:lumMod val="65000"/>
                  <a:lumOff val="35000"/>
                </a:prstClr>
              </a:solidFill>
              <a:latin typeface="メイリオ ボールド"/>
              <a:ea typeface="メイリオ ボールド"/>
            </a:endParaRPr>
          </a:p>
        </p:txBody>
      </p:sp>
      <p:sp>
        <p:nvSpPr>
          <p:cNvPr id="53" name="正方形/長方形 52"/>
          <p:cNvSpPr/>
          <p:nvPr/>
        </p:nvSpPr>
        <p:spPr>
          <a:xfrm>
            <a:off x="568781" y="4414179"/>
            <a:ext cx="1341719" cy="369332"/>
          </a:xfrm>
          <a:prstGeom prst="rect">
            <a:avLst/>
          </a:prstGeom>
        </p:spPr>
        <p:txBody>
          <a:bodyPr wrap="square">
            <a:spAutoFit/>
          </a:bodyPr>
          <a:lstStyle/>
          <a:p>
            <a:pPr lvl="0" algn="ctr"/>
            <a:r>
              <a:rPr lang="en-US" altLang="ja-JP" dirty="0" smtClean="0">
                <a:solidFill>
                  <a:prstClr val="black">
                    <a:lumMod val="65000"/>
                    <a:lumOff val="35000"/>
                  </a:prstClr>
                </a:solidFill>
                <a:latin typeface="メイリオ ボールド"/>
                <a:ea typeface="メイリオ ボールド"/>
              </a:rPr>
              <a:t>175</a:t>
            </a:r>
            <a:r>
              <a:rPr lang="ja-JP" altLang="en-US" dirty="0" smtClean="0">
                <a:solidFill>
                  <a:prstClr val="black">
                    <a:lumMod val="65000"/>
                    <a:lumOff val="35000"/>
                  </a:prstClr>
                </a:solidFill>
                <a:latin typeface="メイリオ ボールド"/>
                <a:ea typeface="メイリオ ボールド"/>
              </a:rPr>
              <a:t>万人</a:t>
            </a:r>
            <a:r>
              <a:rPr lang="en-US" altLang="ja-JP" sz="1050" dirty="0" smtClean="0">
                <a:solidFill>
                  <a:prstClr val="black">
                    <a:lumMod val="65000"/>
                    <a:lumOff val="35000"/>
                  </a:prstClr>
                </a:solidFill>
                <a:latin typeface="メイリオ ボールド"/>
                <a:ea typeface="メイリオ ボールド"/>
              </a:rPr>
              <a:t>※</a:t>
            </a:r>
            <a:endParaRPr lang="ja-JP" altLang="en-US" sz="900" dirty="0">
              <a:solidFill>
                <a:prstClr val="black">
                  <a:lumMod val="65000"/>
                  <a:lumOff val="35000"/>
                </a:prstClr>
              </a:solidFill>
              <a:latin typeface="メイリオ ボールド"/>
              <a:ea typeface="メイリオ ボールド"/>
            </a:endParaRPr>
          </a:p>
        </p:txBody>
      </p:sp>
      <p:sp>
        <p:nvSpPr>
          <p:cNvPr id="50" name="正方形/長方形 49"/>
          <p:cNvSpPr/>
          <p:nvPr/>
        </p:nvSpPr>
        <p:spPr>
          <a:xfrm>
            <a:off x="2012504" y="1940562"/>
            <a:ext cx="902811" cy="215444"/>
          </a:xfrm>
          <a:prstGeom prst="rect">
            <a:avLst/>
          </a:prstGeom>
        </p:spPr>
        <p:txBody>
          <a:bodyPr wrap="none">
            <a:spAutoFit/>
          </a:bodyPr>
          <a:lstStyle/>
          <a:p>
            <a:pPr algn="ctr"/>
            <a:r>
              <a:rPr lang="en-US" altLang="ja-JP" sz="800" dirty="0">
                <a:solidFill>
                  <a:schemeClr val="tx1">
                    <a:lumMod val="50000"/>
                    <a:lumOff val="50000"/>
                  </a:schemeClr>
                </a:solidFill>
              </a:rPr>
              <a:t>【</a:t>
            </a:r>
            <a:r>
              <a:rPr lang="ja-JP" altLang="en-US" sz="800" dirty="0">
                <a:solidFill>
                  <a:schemeClr val="tx1">
                    <a:lumMod val="50000"/>
                    <a:lumOff val="50000"/>
                  </a:schemeClr>
                </a:solidFill>
              </a:rPr>
              <a:t>メッセージ</a:t>
            </a:r>
            <a:r>
              <a:rPr lang="en-US" altLang="ja-JP" sz="800" dirty="0">
                <a:solidFill>
                  <a:schemeClr val="tx1">
                    <a:lumMod val="50000"/>
                    <a:lumOff val="50000"/>
                  </a:schemeClr>
                </a:solidFill>
              </a:rPr>
              <a:t>】</a:t>
            </a:r>
            <a:endParaRPr lang="ja-JP" altLang="en-US" sz="800" dirty="0">
              <a:solidFill>
                <a:schemeClr val="tx1">
                  <a:lumMod val="50000"/>
                  <a:lumOff val="50000"/>
                </a:schemeClr>
              </a:solidFill>
            </a:endParaRPr>
          </a:p>
        </p:txBody>
      </p:sp>
      <p:sp>
        <p:nvSpPr>
          <p:cNvPr id="51" name="正方形/長方形 50"/>
          <p:cNvSpPr/>
          <p:nvPr/>
        </p:nvSpPr>
        <p:spPr>
          <a:xfrm>
            <a:off x="2795468" y="2971283"/>
            <a:ext cx="1005404" cy="215444"/>
          </a:xfrm>
          <a:prstGeom prst="rect">
            <a:avLst/>
          </a:prstGeom>
        </p:spPr>
        <p:txBody>
          <a:bodyPr wrap="none">
            <a:spAutoFit/>
          </a:bodyPr>
          <a:lstStyle/>
          <a:p>
            <a:pPr algn="ctr"/>
            <a:r>
              <a:rPr lang="en-US" altLang="ja-JP" sz="800" dirty="0">
                <a:solidFill>
                  <a:schemeClr val="tx1">
                    <a:lumMod val="50000"/>
                    <a:lumOff val="50000"/>
                  </a:schemeClr>
                </a:solidFill>
              </a:rPr>
              <a:t>【</a:t>
            </a:r>
            <a:r>
              <a:rPr lang="ja-JP" altLang="en-US" sz="800" dirty="0">
                <a:solidFill>
                  <a:schemeClr val="tx1">
                    <a:lumMod val="50000"/>
                    <a:lumOff val="50000"/>
                  </a:schemeClr>
                </a:solidFill>
              </a:rPr>
              <a:t>タイムライン</a:t>
            </a:r>
            <a:r>
              <a:rPr lang="en-US" altLang="ja-JP" sz="800" dirty="0">
                <a:solidFill>
                  <a:schemeClr val="tx1">
                    <a:lumMod val="50000"/>
                    <a:lumOff val="50000"/>
                  </a:schemeClr>
                </a:solidFill>
              </a:rPr>
              <a:t>】</a:t>
            </a:r>
            <a:endParaRPr lang="ja-JP" altLang="en-US" sz="800" dirty="0">
              <a:solidFill>
                <a:schemeClr val="tx1">
                  <a:lumMod val="50000"/>
                  <a:lumOff val="50000"/>
                </a:schemeClr>
              </a:solidFill>
            </a:endParaRPr>
          </a:p>
        </p:txBody>
      </p:sp>
      <p:sp>
        <p:nvSpPr>
          <p:cNvPr id="68" name="正方形/長方形 67"/>
          <p:cNvSpPr/>
          <p:nvPr/>
        </p:nvSpPr>
        <p:spPr>
          <a:xfrm>
            <a:off x="2195983" y="4339208"/>
            <a:ext cx="800220" cy="215444"/>
          </a:xfrm>
          <a:prstGeom prst="rect">
            <a:avLst/>
          </a:prstGeom>
        </p:spPr>
        <p:txBody>
          <a:bodyPr wrap="none">
            <a:spAutoFit/>
          </a:bodyPr>
          <a:lstStyle/>
          <a:p>
            <a:pPr algn="ctr"/>
            <a:r>
              <a:rPr lang="en-US" altLang="ja-JP" sz="800" dirty="0">
                <a:solidFill>
                  <a:schemeClr val="tx1">
                    <a:lumMod val="50000"/>
                    <a:lumOff val="50000"/>
                  </a:schemeClr>
                </a:solidFill>
              </a:rPr>
              <a:t>【</a:t>
            </a:r>
            <a:r>
              <a:rPr lang="ja-JP" altLang="en-US" sz="800" dirty="0">
                <a:solidFill>
                  <a:schemeClr val="tx1">
                    <a:lumMod val="50000"/>
                    <a:lumOff val="50000"/>
                  </a:schemeClr>
                </a:solidFill>
              </a:rPr>
              <a:t>クーポン</a:t>
            </a:r>
            <a:r>
              <a:rPr lang="en-US" altLang="ja-JP" sz="800" dirty="0">
                <a:solidFill>
                  <a:schemeClr val="tx1">
                    <a:lumMod val="50000"/>
                    <a:lumOff val="50000"/>
                  </a:schemeClr>
                </a:solidFill>
              </a:rPr>
              <a:t>】</a:t>
            </a:r>
            <a:endParaRPr lang="ja-JP" altLang="en-US" sz="800" dirty="0">
              <a:solidFill>
                <a:schemeClr val="tx1">
                  <a:lumMod val="50000"/>
                  <a:lumOff val="50000"/>
                </a:schemeClr>
              </a:solidFill>
            </a:endParaRPr>
          </a:p>
        </p:txBody>
      </p:sp>
      <p:grpSp>
        <p:nvGrpSpPr>
          <p:cNvPr id="2" name="グループ化 1"/>
          <p:cNvGrpSpPr/>
          <p:nvPr/>
        </p:nvGrpSpPr>
        <p:grpSpPr>
          <a:xfrm>
            <a:off x="5770228" y="4924207"/>
            <a:ext cx="3451787" cy="942524"/>
            <a:chOff x="5769784" y="4962152"/>
            <a:chExt cx="3451787" cy="942524"/>
          </a:xfrm>
        </p:grpSpPr>
        <p:sp>
          <p:nvSpPr>
            <p:cNvPr id="57" name="角丸四角形 56"/>
            <p:cNvSpPr/>
            <p:nvPr/>
          </p:nvSpPr>
          <p:spPr>
            <a:xfrm>
              <a:off x="5769784" y="4962152"/>
              <a:ext cx="3451787" cy="942524"/>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a:t>くー</a:t>
              </a:r>
            </a:p>
          </p:txBody>
        </p:sp>
        <p:sp>
          <p:nvSpPr>
            <p:cNvPr id="16" name="テキスト ボックス 15"/>
            <p:cNvSpPr txBox="1"/>
            <p:nvPr/>
          </p:nvSpPr>
          <p:spPr>
            <a:xfrm>
              <a:off x="5794490" y="5137534"/>
              <a:ext cx="2634622" cy="261610"/>
            </a:xfrm>
            <a:prstGeom prst="rect">
              <a:avLst/>
            </a:prstGeom>
            <a:noFill/>
          </p:spPr>
          <p:txBody>
            <a:bodyPr wrap="square" rtlCol="0">
              <a:spAutoFit/>
            </a:bodyPr>
            <a:lstStyle/>
            <a:p>
              <a:r>
                <a:rPr kumimoji="1" lang="ja-JP" altLang="en-US" sz="1100" b="1" dirty="0">
                  <a:solidFill>
                    <a:srgbClr val="FF5574"/>
                  </a:solidFill>
                  <a:latin typeface="+mj-lt"/>
                </a:rPr>
                <a:t>③クーポン配布</a:t>
              </a:r>
            </a:p>
          </p:txBody>
        </p:sp>
        <p:sp>
          <p:nvSpPr>
            <p:cNvPr id="18" name="テキスト ボックス 17"/>
            <p:cNvSpPr txBox="1"/>
            <p:nvPr/>
          </p:nvSpPr>
          <p:spPr>
            <a:xfrm>
              <a:off x="5783026" y="5475454"/>
              <a:ext cx="3221274" cy="415498"/>
            </a:xfrm>
            <a:prstGeom prst="rect">
              <a:avLst/>
            </a:prstGeom>
            <a:noFill/>
          </p:spPr>
          <p:txBody>
            <a:bodyPr wrap="square" rtlCol="0" anchor="ctr">
              <a:spAutoFit/>
            </a:bodyPr>
            <a:lstStyle/>
            <a:p>
              <a:r>
                <a:rPr lang="ja-JP" altLang="en-US" sz="1050" dirty="0">
                  <a:solidFill>
                    <a:prstClr val="black">
                      <a:lumMod val="50000"/>
                      <a:lumOff val="50000"/>
                    </a:prstClr>
                  </a:solidFill>
                  <a:latin typeface="メイリオ ボールド"/>
                  <a:ea typeface="メイリオ ボールド"/>
                  <a:cs typeface="Meiryo UI" panose="020B0604030504040204" pitchFamily="50" charset="-128"/>
                </a:rPr>
                <a:t>友だち登録をしている</a:t>
              </a:r>
              <a:r>
                <a:rPr kumimoji="1" lang="ja-JP" altLang="en-US" sz="1050" dirty="0">
                  <a:solidFill>
                    <a:schemeClr val="tx1">
                      <a:lumMod val="50000"/>
                      <a:lumOff val="50000"/>
                    </a:schemeClr>
                  </a:solidFill>
                  <a:latin typeface="+mj-ea"/>
                  <a:ea typeface="+mj-ea"/>
                  <a:cs typeface="Meiryo UI" panose="020B0604030504040204" pitchFamily="50" charset="-128"/>
                </a:rPr>
                <a:t>ユーザー全員にメッセージとクーポンを一括送信することができます。</a:t>
              </a:r>
              <a:endParaRPr kumimoji="1" lang="en-US" altLang="ja-JP" sz="1050" dirty="0">
                <a:solidFill>
                  <a:schemeClr val="tx1">
                    <a:lumMod val="50000"/>
                    <a:lumOff val="50000"/>
                  </a:schemeClr>
                </a:solidFill>
                <a:latin typeface="+mj-ea"/>
                <a:ea typeface="+mj-ea"/>
                <a:cs typeface="Meiryo UI" panose="020B0604030504040204" pitchFamily="50" charset="-128"/>
              </a:endParaRPr>
            </a:p>
          </p:txBody>
        </p:sp>
      </p:grpSp>
      <p:sp>
        <p:nvSpPr>
          <p:cNvPr id="74"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9</a:t>
            </a:fld>
            <a:endParaRPr lang="ja-JP" altLang="en-US" dirty="0"/>
          </a:p>
        </p:txBody>
      </p:sp>
      <p:grpSp>
        <p:nvGrpSpPr>
          <p:cNvPr id="70" name="グループ化 69"/>
          <p:cNvGrpSpPr/>
          <p:nvPr/>
        </p:nvGrpSpPr>
        <p:grpSpPr>
          <a:xfrm>
            <a:off x="2944933" y="3186728"/>
            <a:ext cx="730801" cy="1250384"/>
            <a:chOff x="-451282" y="1775644"/>
            <a:chExt cx="2260213" cy="3867174"/>
          </a:xfrm>
        </p:grpSpPr>
        <p:pic>
          <p:nvPicPr>
            <p:cNvPr id="71" name="Picture 2"/>
            <p:cNvPicPr>
              <a:picLocks noChangeAspect="1" noChangeArrowheads="1"/>
            </p:cNvPicPr>
            <p:nvPr/>
          </p:nvPicPr>
          <p:blipFill rotWithShape="1">
            <a:blip r:embed="rId10">
              <a:extLst>
                <a:ext uri="{28A0092B-C50C-407E-A947-70E740481C1C}">
                  <a14:useLocalDpi xmlns:a14="http://schemas.microsoft.com/office/drawing/2010/main" val="0"/>
                </a:ext>
              </a:extLst>
            </a:blip>
            <a:srcRect t="3629"/>
            <a:stretch/>
          </p:blipFill>
          <p:spPr bwMode="auto">
            <a:xfrm>
              <a:off x="-447132" y="1775644"/>
              <a:ext cx="2256063" cy="3867174"/>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75" name="図 7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51282" y="3547701"/>
              <a:ext cx="2260213" cy="1772715"/>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grpSp>
      <p:sp>
        <p:nvSpPr>
          <p:cNvPr id="12" name="角丸四角形 11"/>
          <p:cNvSpPr/>
          <p:nvPr/>
        </p:nvSpPr>
        <p:spPr>
          <a:xfrm>
            <a:off x="5770228" y="2188921"/>
            <a:ext cx="3451787" cy="1147737"/>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a:t>くー</a:t>
            </a:r>
          </a:p>
        </p:txBody>
      </p:sp>
      <p:sp>
        <p:nvSpPr>
          <p:cNvPr id="13" name="テキスト ボックス 12"/>
          <p:cNvSpPr txBox="1"/>
          <p:nvPr/>
        </p:nvSpPr>
        <p:spPr>
          <a:xfrm>
            <a:off x="5782234" y="2362022"/>
            <a:ext cx="2926741" cy="261610"/>
          </a:xfrm>
          <a:prstGeom prst="rect">
            <a:avLst/>
          </a:prstGeom>
          <a:noFill/>
        </p:spPr>
        <p:txBody>
          <a:bodyPr wrap="square" rtlCol="0">
            <a:spAutoFit/>
          </a:bodyPr>
          <a:lstStyle/>
          <a:p>
            <a:r>
              <a:rPr kumimoji="1" lang="ja-JP" altLang="en-US" sz="1100" b="1" dirty="0">
                <a:solidFill>
                  <a:srgbClr val="FF5574"/>
                </a:solidFill>
                <a:latin typeface="+mj-lt"/>
              </a:rPr>
              <a:t>①</a:t>
            </a:r>
            <a:r>
              <a:rPr lang="ja-JP" altLang="en-US" sz="1100" b="1" dirty="0">
                <a:solidFill>
                  <a:srgbClr val="FF5574"/>
                </a:solidFill>
                <a:latin typeface="+mn-ea"/>
              </a:rPr>
              <a:t>タイアップ追加誘導（メッセージ）</a:t>
            </a:r>
            <a:endParaRPr kumimoji="1" lang="ja-JP" altLang="en-US" sz="1100" b="1" dirty="0">
              <a:solidFill>
                <a:srgbClr val="FF5574"/>
              </a:solidFill>
              <a:latin typeface="+mn-ea"/>
            </a:endParaRPr>
          </a:p>
        </p:txBody>
      </p:sp>
      <p:cxnSp>
        <p:nvCxnSpPr>
          <p:cNvPr id="14" name="直線コネクタ 13"/>
          <p:cNvCxnSpPr/>
          <p:nvPr/>
        </p:nvCxnSpPr>
        <p:spPr>
          <a:xfrm>
            <a:off x="5883904" y="2653627"/>
            <a:ext cx="2381908"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15" name="テキスト ボックス 14"/>
          <p:cNvSpPr txBox="1"/>
          <p:nvPr/>
        </p:nvSpPr>
        <p:spPr>
          <a:xfrm>
            <a:off x="5770770" y="2705154"/>
            <a:ext cx="3371406" cy="577081"/>
          </a:xfrm>
          <a:prstGeom prst="rect">
            <a:avLst/>
          </a:prstGeom>
          <a:noFill/>
        </p:spPr>
        <p:txBody>
          <a:bodyPr wrap="square" rtlCol="0" anchor="ctr">
            <a:spAutoFit/>
          </a:bodyPr>
          <a:lstStyle/>
          <a:p>
            <a:r>
              <a:rPr kumimoji="1" lang="ja-JP" altLang="en-US" sz="1050" dirty="0">
                <a:solidFill>
                  <a:schemeClr val="tx1">
                    <a:lumMod val="50000"/>
                    <a:lumOff val="50000"/>
                  </a:schemeClr>
                </a:solidFill>
                <a:latin typeface="+mj-ea"/>
                <a:ea typeface="+mj-ea"/>
                <a:cs typeface="Meiryo UI" panose="020B0604030504040204" pitchFamily="50" charset="-128"/>
              </a:rPr>
              <a:t>友だち登録をしているユーザー</a:t>
            </a:r>
            <a:r>
              <a:rPr lang="ja-JP" altLang="en-US" sz="1050" dirty="0">
                <a:solidFill>
                  <a:schemeClr val="tx1">
                    <a:lumMod val="50000"/>
                    <a:lumOff val="50000"/>
                  </a:schemeClr>
                </a:solidFill>
                <a:latin typeface="+mj-ea"/>
                <a:ea typeface="+mj-ea"/>
                <a:cs typeface="Meiryo UI" panose="020B0604030504040204" pitchFamily="50" charset="-128"/>
              </a:rPr>
              <a:t>全員に</a:t>
            </a:r>
            <a:r>
              <a:rPr kumimoji="1" lang="ja-JP" altLang="en-US" sz="1050" dirty="0">
                <a:solidFill>
                  <a:schemeClr val="tx1">
                    <a:lumMod val="50000"/>
                    <a:lumOff val="50000"/>
                  </a:schemeClr>
                </a:solidFill>
                <a:latin typeface="+mj-ea"/>
                <a:ea typeface="+mj-ea"/>
                <a:cs typeface="Meiryo UI" panose="020B0604030504040204" pitchFamily="50" charset="-128"/>
              </a:rPr>
              <a:t>メッセージを一括送信</a:t>
            </a:r>
            <a:r>
              <a:rPr lang="ja-JP" altLang="en-US" sz="1050" dirty="0">
                <a:solidFill>
                  <a:schemeClr val="tx1">
                    <a:lumMod val="50000"/>
                    <a:lumOff val="50000"/>
                  </a:schemeClr>
                </a:solidFill>
                <a:latin typeface="+mj-ea"/>
                <a:ea typeface="+mj-ea"/>
                <a:cs typeface="Meiryo UI" panose="020B0604030504040204" pitchFamily="50" charset="-128"/>
              </a:rPr>
              <a:t>。</a:t>
            </a:r>
            <a:r>
              <a:rPr kumimoji="1" lang="ja-JP" altLang="en-US" sz="1050" dirty="0">
                <a:solidFill>
                  <a:schemeClr val="tx1">
                    <a:lumMod val="50000"/>
                    <a:lumOff val="50000"/>
                  </a:schemeClr>
                </a:solidFill>
                <a:latin typeface="+mj-ea"/>
                <a:ea typeface="+mj-ea"/>
                <a:cs typeface="Meiryo UI" panose="020B0604030504040204" pitchFamily="50" charset="-128"/>
              </a:rPr>
              <a:t>＠ｃｏｓｍｅのタイアップページへと強力に誘導します。</a:t>
            </a:r>
            <a:endParaRPr kumimoji="1" lang="en-US" altLang="ja-JP" sz="1050" dirty="0">
              <a:solidFill>
                <a:schemeClr val="tx1">
                  <a:lumMod val="50000"/>
                  <a:lumOff val="50000"/>
                </a:schemeClr>
              </a:solidFill>
              <a:latin typeface="+mj-ea"/>
              <a:ea typeface="+mj-ea"/>
              <a:cs typeface="Meiryo UI" panose="020B0604030504040204" pitchFamily="50" charset="-128"/>
            </a:endParaRPr>
          </a:p>
        </p:txBody>
      </p:sp>
      <p:sp>
        <p:nvSpPr>
          <p:cNvPr id="59" name="AutoShape 9"/>
          <p:cNvSpPr>
            <a:spLocks noChangeArrowheads="1"/>
          </p:cNvSpPr>
          <p:nvPr/>
        </p:nvSpPr>
        <p:spPr bwMode="auto">
          <a:xfrm>
            <a:off x="6626787" y="2019283"/>
            <a:ext cx="1738667" cy="343848"/>
          </a:xfrm>
          <a:prstGeom prst="roundRect">
            <a:avLst>
              <a:gd name="adj" fmla="val 19560"/>
            </a:avLst>
          </a:prstGeom>
          <a:solidFill>
            <a:schemeClr val="bg1"/>
          </a:solidFill>
          <a:ln>
            <a:noFill/>
          </a:ln>
          <a:effectLst/>
          <a:extLst/>
        </p:spPr>
        <p:txBody>
          <a:bodyPr wrap="none" anchor="ctr"/>
          <a:lstStyle/>
          <a:p>
            <a:pPr algn="ctr"/>
            <a:r>
              <a:rPr lang="ja-JP" altLang="en-US" sz="1000" dirty="0">
                <a:solidFill>
                  <a:schemeClr val="tx1">
                    <a:lumMod val="50000"/>
                    <a:lumOff val="50000"/>
                  </a:schemeClr>
                </a:solidFill>
                <a:latin typeface="メイリオ ボールド"/>
                <a:ea typeface="メイリオ ボールド"/>
              </a:rPr>
              <a:t>ＰＵＳＨ通知で</a:t>
            </a:r>
            <a:endParaRPr lang="en-US" altLang="ja-JP" sz="1000" dirty="0">
              <a:solidFill>
                <a:schemeClr val="tx1">
                  <a:lumMod val="50000"/>
                  <a:lumOff val="50000"/>
                </a:schemeClr>
              </a:solidFill>
              <a:latin typeface="メイリオ ボールド"/>
              <a:ea typeface="メイリオ ボールド"/>
            </a:endParaRPr>
          </a:p>
          <a:p>
            <a:pPr lvl="0" algn="ctr"/>
            <a:r>
              <a:rPr lang="ja-JP" altLang="en-US" sz="1000" dirty="0">
                <a:solidFill>
                  <a:schemeClr val="tx1">
                    <a:lumMod val="50000"/>
                    <a:lumOff val="50000"/>
                  </a:schemeClr>
                </a:solidFill>
                <a:latin typeface="メイリオ ボールド"/>
                <a:ea typeface="メイリオ ボールド"/>
              </a:rPr>
              <a:t>直接的なコミュニケーション</a:t>
            </a:r>
            <a:endParaRPr lang="en-US" altLang="ja-JP" sz="1000" dirty="0">
              <a:solidFill>
                <a:schemeClr val="tx1">
                  <a:lumMod val="50000"/>
                  <a:lumOff val="50000"/>
                </a:schemeClr>
              </a:solidFill>
              <a:latin typeface="メイリオ ボールド"/>
              <a:ea typeface="メイリオ ボールド"/>
            </a:endParaRPr>
          </a:p>
        </p:txBody>
      </p:sp>
      <p:cxnSp>
        <p:nvCxnSpPr>
          <p:cNvPr id="58" name="直線コネクタ 57"/>
          <p:cNvCxnSpPr/>
          <p:nvPr/>
        </p:nvCxnSpPr>
        <p:spPr>
          <a:xfrm>
            <a:off x="5861394" y="5379569"/>
            <a:ext cx="1111177"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grpSp>
        <p:nvGrpSpPr>
          <p:cNvPr id="3" name="グループ化 2"/>
          <p:cNvGrpSpPr/>
          <p:nvPr/>
        </p:nvGrpSpPr>
        <p:grpSpPr>
          <a:xfrm>
            <a:off x="5769784" y="3450461"/>
            <a:ext cx="3452674" cy="1238868"/>
            <a:chOff x="5769784" y="3501008"/>
            <a:chExt cx="3452674" cy="1238868"/>
          </a:xfrm>
        </p:grpSpPr>
        <p:sp>
          <p:nvSpPr>
            <p:cNvPr id="56" name="角丸四角形 55"/>
            <p:cNvSpPr/>
            <p:nvPr/>
          </p:nvSpPr>
          <p:spPr>
            <a:xfrm>
              <a:off x="5769784" y="3672428"/>
              <a:ext cx="3451787" cy="1067448"/>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dirty="0"/>
                <a:t>くー</a:t>
              </a:r>
            </a:p>
          </p:txBody>
        </p:sp>
        <p:sp>
          <p:nvSpPr>
            <p:cNvPr id="64" name="テキスト ボックス 63"/>
            <p:cNvSpPr txBox="1"/>
            <p:nvPr/>
          </p:nvSpPr>
          <p:spPr>
            <a:xfrm>
              <a:off x="5804431" y="3860451"/>
              <a:ext cx="2926741" cy="261610"/>
            </a:xfrm>
            <a:prstGeom prst="rect">
              <a:avLst/>
            </a:prstGeom>
            <a:noFill/>
          </p:spPr>
          <p:txBody>
            <a:bodyPr wrap="square" rtlCol="0">
              <a:spAutoFit/>
            </a:bodyPr>
            <a:lstStyle/>
            <a:p>
              <a:r>
                <a:rPr lang="ja-JP" altLang="en-US" sz="1100" b="1" dirty="0">
                  <a:solidFill>
                    <a:srgbClr val="FF5574"/>
                  </a:solidFill>
                  <a:latin typeface="+mj-lt"/>
                </a:rPr>
                <a:t>②</a:t>
              </a:r>
              <a:r>
                <a:rPr lang="ja-JP" altLang="en-US" sz="1100" b="1" dirty="0">
                  <a:solidFill>
                    <a:srgbClr val="FF5574"/>
                  </a:solidFill>
                  <a:latin typeface="+mn-ea"/>
                </a:rPr>
                <a:t>タイアップ追加誘導（タイムライン）</a:t>
              </a:r>
              <a:endParaRPr kumimoji="1" lang="ja-JP" altLang="en-US" sz="1100" b="1" dirty="0">
                <a:solidFill>
                  <a:srgbClr val="FF5574"/>
                </a:solidFill>
                <a:latin typeface="+mn-ea"/>
              </a:endParaRPr>
            </a:p>
          </p:txBody>
        </p:sp>
        <p:cxnSp>
          <p:nvCxnSpPr>
            <p:cNvPr id="66" name="直線コネクタ 65"/>
            <p:cNvCxnSpPr/>
            <p:nvPr/>
          </p:nvCxnSpPr>
          <p:spPr>
            <a:xfrm>
              <a:off x="5883460" y="4118613"/>
              <a:ext cx="2382352" cy="3448"/>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67" name="テキスト ボックス 66"/>
            <p:cNvSpPr txBox="1"/>
            <p:nvPr/>
          </p:nvSpPr>
          <p:spPr>
            <a:xfrm>
              <a:off x="5783026" y="4133694"/>
              <a:ext cx="3439432" cy="577081"/>
            </a:xfrm>
            <a:prstGeom prst="rect">
              <a:avLst/>
            </a:prstGeom>
            <a:noFill/>
          </p:spPr>
          <p:txBody>
            <a:bodyPr wrap="square" rtlCol="0" anchor="ctr">
              <a:spAutoFit/>
            </a:bodyPr>
            <a:lstStyle/>
            <a:p>
              <a:r>
                <a:rPr kumimoji="1" lang="ja-JP" altLang="en-US" sz="1050" dirty="0">
                  <a:solidFill>
                    <a:schemeClr val="tx1">
                      <a:lumMod val="50000"/>
                      <a:lumOff val="50000"/>
                    </a:schemeClr>
                  </a:solidFill>
                  <a:latin typeface="+mj-ea"/>
                  <a:ea typeface="+mj-ea"/>
                  <a:cs typeface="Meiryo UI" panose="020B0604030504040204" pitchFamily="50" charset="-128"/>
                </a:rPr>
                <a:t>友だち登録をしているユーザーのタイムライン上に</a:t>
              </a:r>
              <a:endParaRPr kumimoji="1" lang="en-US" altLang="ja-JP" sz="1050" dirty="0">
                <a:solidFill>
                  <a:schemeClr val="tx1">
                    <a:lumMod val="50000"/>
                    <a:lumOff val="50000"/>
                  </a:schemeClr>
                </a:solidFill>
                <a:latin typeface="+mj-ea"/>
                <a:ea typeface="+mj-ea"/>
                <a:cs typeface="Meiryo UI" panose="020B0604030504040204" pitchFamily="50" charset="-128"/>
              </a:endParaRPr>
            </a:p>
            <a:p>
              <a:r>
                <a:rPr lang="ja-JP" altLang="en-US" sz="1050" dirty="0">
                  <a:solidFill>
                    <a:schemeClr val="tx1">
                      <a:lumMod val="50000"/>
                      <a:lumOff val="50000"/>
                    </a:schemeClr>
                  </a:solidFill>
                  <a:latin typeface="+mj-ea"/>
                  <a:ea typeface="+mj-ea"/>
                  <a:cs typeface="Meiryo UI" panose="020B0604030504040204" pitchFamily="50" charset="-128"/>
                </a:rPr>
                <a:t>コンテンツを配信。＠ｃｏｓｍｅのタイアップページへと誘導します。</a:t>
              </a:r>
            </a:p>
          </p:txBody>
        </p:sp>
        <p:sp>
          <p:nvSpPr>
            <p:cNvPr id="65" name="AutoShape 9"/>
            <p:cNvSpPr>
              <a:spLocks noChangeArrowheads="1"/>
            </p:cNvSpPr>
            <p:nvPr/>
          </p:nvSpPr>
          <p:spPr bwMode="auto">
            <a:xfrm>
              <a:off x="6626344" y="3501008"/>
              <a:ext cx="1738667" cy="343848"/>
            </a:xfrm>
            <a:prstGeom prst="roundRect">
              <a:avLst>
                <a:gd name="adj" fmla="val 19560"/>
              </a:avLst>
            </a:prstGeom>
            <a:solidFill>
              <a:schemeClr val="bg1"/>
            </a:solidFill>
            <a:ln>
              <a:noFill/>
            </a:ln>
            <a:effectLst/>
            <a:extLst/>
          </p:spPr>
          <p:txBody>
            <a:bodyPr wrap="none" anchor="ctr"/>
            <a:lstStyle/>
            <a:p>
              <a:pPr algn="ctr"/>
              <a:r>
                <a:rPr lang="ja-JP" altLang="en-US" sz="1000" dirty="0">
                  <a:solidFill>
                    <a:schemeClr val="tx1">
                      <a:lumMod val="50000"/>
                      <a:lumOff val="50000"/>
                    </a:schemeClr>
                  </a:solidFill>
                  <a:latin typeface="メイリオ ボールド"/>
                  <a:ea typeface="メイリオ ボールド"/>
                </a:rPr>
                <a:t>ＬＩＮＥのタイムライン上で</a:t>
              </a:r>
            </a:p>
            <a:p>
              <a:pPr algn="ctr"/>
              <a:r>
                <a:rPr lang="ja-JP" altLang="en-US" sz="1000" dirty="0">
                  <a:solidFill>
                    <a:schemeClr val="tx1">
                      <a:lumMod val="50000"/>
                      <a:lumOff val="50000"/>
                    </a:schemeClr>
                  </a:solidFill>
                  <a:latin typeface="メイリオ ボールド"/>
                  <a:ea typeface="メイリオ ボールド"/>
                </a:rPr>
                <a:t>アプローチ！</a:t>
              </a:r>
            </a:p>
          </p:txBody>
        </p:sp>
      </p:grpSp>
      <p:sp>
        <p:nvSpPr>
          <p:cNvPr id="76" name="AutoShape 9"/>
          <p:cNvSpPr>
            <a:spLocks noChangeArrowheads="1"/>
          </p:cNvSpPr>
          <p:nvPr/>
        </p:nvSpPr>
        <p:spPr bwMode="auto">
          <a:xfrm>
            <a:off x="6802886" y="4750590"/>
            <a:ext cx="1306286" cy="343848"/>
          </a:xfrm>
          <a:prstGeom prst="roundRect">
            <a:avLst>
              <a:gd name="adj" fmla="val 19560"/>
            </a:avLst>
          </a:prstGeom>
          <a:solidFill>
            <a:schemeClr val="bg1"/>
          </a:solidFill>
          <a:ln>
            <a:noFill/>
          </a:ln>
          <a:effectLst/>
          <a:extLst/>
        </p:spPr>
        <p:txBody>
          <a:bodyPr wrap="none" anchor="ctr"/>
          <a:lstStyle/>
          <a:p>
            <a:pPr algn="ctr"/>
            <a:r>
              <a:rPr lang="ja-JP" altLang="en-US" sz="1000" dirty="0">
                <a:solidFill>
                  <a:schemeClr val="tx1">
                    <a:lumMod val="50000"/>
                    <a:lumOff val="50000"/>
                  </a:schemeClr>
                </a:solidFill>
                <a:latin typeface="メイリオ ボールド"/>
                <a:ea typeface="メイリオ ボールド"/>
              </a:rPr>
              <a:t>効果的な店頭送客！</a:t>
            </a:r>
          </a:p>
        </p:txBody>
      </p:sp>
      <p:sp>
        <p:nvSpPr>
          <p:cNvPr id="81" name="円/楕円 80"/>
          <p:cNvSpPr/>
          <p:nvPr/>
        </p:nvSpPr>
        <p:spPr>
          <a:xfrm>
            <a:off x="8960567" y="1927466"/>
            <a:ext cx="526896" cy="524742"/>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ja-JP" altLang="en-US" sz="1200" b="1" dirty="0">
              <a:solidFill>
                <a:schemeClr val="bg1"/>
              </a:solidFill>
              <a:latin typeface="+mn-ea"/>
              <a:cs typeface="Meiryo UI" panose="020B0604030504040204" pitchFamily="50" charset="-128"/>
            </a:endParaRPr>
          </a:p>
        </p:txBody>
      </p:sp>
      <p:sp>
        <p:nvSpPr>
          <p:cNvPr id="5" name="テキスト ボックス 4"/>
          <p:cNvSpPr txBox="1"/>
          <p:nvPr/>
        </p:nvSpPr>
        <p:spPr>
          <a:xfrm>
            <a:off x="8929425" y="2037318"/>
            <a:ext cx="582916" cy="307777"/>
          </a:xfrm>
          <a:prstGeom prst="rect">
            <a:avLst/>
          </a:prstGeom>
          <a:noFill/>
        </p:spPr>
        <p:txBody>
          <a:bodyPr wrap="none" rtlCol="0" anchor="ctr">
            <a:spAutoFit/>
          </a:bodyPr>
          <a:lstStyle/>
          <a:p>
            <a:pPr algn="ctr"/>
            <a:r>
              <a:rPr kumimoji="1" lang="en-US" altLang="ja-JP" sz="1400" b="1" dirty="0">
                <a:solidFill>
                  <a:schemeClr val="bg1"/>
                </a:solidFill>
                <a:latin typeface="+mn-ea"/>
              </a:rPr>
              <a:t>P.25</a:t>
            </a:r>
          </a:p>
        </p:txBody>
      </p:sp>
      <p:sp>
        <p:nvSpPr>
          <p:cNvPr id="77" name="円/楕円 76"/>
          <p:cNvSpPr/>
          <p:nvPr/>
        </p:nvSpPr>
        <p:spPr>
          <a:xfrm>
            <a:off x="8960242" y="3356992"/>
            <a:ext cx="526896" cy="524742"/>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ja-JP" altLang="en-US" sz="1200" b="1" dirty="0">
              <a:solidFill>
                <a:schemeClr val="bg1"/>
              </a:solidFill>
              <a:latin typeface="+mn-ea"/>
              <a:cs typeface="Meiryo UI" panose="020B0604030504040204" pitchFamily="50" charset="-128"/>
            </a:endParaRPr>
          </a:p>
        </p:txBody>
      </p:sp>
      <p:sp>
        <p:nvSpPr>
          <p:cNvPr id="79" name="テキスト ボックス 78"/>
          <p:cNvSpPr txBox="1"/>
          <p:nvPr/>
        </p:nvSpPr>
        <p:spPr>
          <a:xfrm>
            <a:off x="8929100" y="3466844"/>
            <a:ext cx="582916" cy="307777"/>
          </a:xfrm>
          <a:prstGeom prst="rect">
            <a:avLst/>
          </a:prstGeom>
          <a:noFill/>
        </p:spPr>
        <p:txBody>
          <a:bodyPr wrap="none" rtlCol="0" anchor="ctr">
            <a:spAutoFit/>
          </a:bodyPr>
          <a:lstStyle/>
          <a:p>
            <a:pPr algn="ctr"/>
            <a:r>
              <a:rPr kumimoji="1" lang="en-US" altLang="ja-JP" sz="1400" b="1" dirty="0">
                <a:solidFill>
                  <a:schemeClr val="bg1"/>
                </a:solidFill>
                <a:latin typeface="+mn-ea"/>
              </a:rPr>
              <a:t>P.29</a:t>
            </a:r>
            <a:endParaRPr kumimoji="1" lang="ja-JP" altLang="en-US" sz="1400" b="1" dirty="0">
              <a:solidFill>
                <a:schemeClr val="bg1"/>
              </a:solidFill>
              <a:latin typeface="+mn-ea"/>
            </a:endParaRPr>
          </a:p>
        </p:txBody>
      </p:sp>
      <p:sp>
        <p:nvSpPr>
          <p:cNvPr id="80" name="円/楕円 79"/>
          <p:cNvSpPr/>
          <p:nvPr/>
        </p:nvSpPr>
        <p:spPr>
          <a:xfrm>
            <a:off x="8960242" y="4663381"/>
            <a:ext cx="526896" cy="524742"/>
          </a:xfrm>
          <a:prstGeom prst="ellipse">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lang="ja-JP" altLang="en-US" sz="1200" b="1" dirty="0">
              <a:solidFill>
                <a:schemeClr val="bg1"/>
              </a:solidFill>
              <a:latin typeface="+mn-ea"/>
              <a:cs typeface="Meiryo UI" panose="020B0604030504040204" pitchFamily="50" charset="-128"/>
            </a:endParaRPr>
          </a:p>
        </p:txBody>
      </p:sp>
      <p:sp>
        <p:nvSpPr>
          <p:cNvPr id="82" name="テキスト ボックス 81"/>
          <p:cNvSpPr txBox="1"/>
          <p:nvPr/>
        </p:nvSpPr>
        <p:spPr>
          <a:xfrm>
            <a:off x="8929100" y="4773233"/>
            <a:ext cx="582916" cy="307777"/>
          </a:xfrm>
          <a:prstGeom prst="rect">
            <a:avLst/>
          </a:prstGeom>
          <a:noFill/>
        </p:spPr>
        <p:txBody>
          <a:bodyPr wrap="none" rtlCol="0" anchor="ctr">
            <a:spAutoFit/>
          </a:bodyPr>
          <a:lstStyle/>
          <a:p>
            <a:pPr algn="ctr"/>
            <a:r>
              <a:rPr kumimoji="1" lang="en-US" altLang="ja-JP" sz="1400" b="1">
                <a:solidFill>
                  <a:schemeClr val="bg1"/>
                </a:solidFill>
                <a:latin typeface="+mn-ea"/>
              </a:rPr>
              <a:t>P.27</a:t>
            </a:r>
            <a:endParaRPr kumimoji="1" lang="ja-JP" altLang="en-US" sz="1400" b="1" dirty="0">
              <a:solidFill>
                <a:schemeClr val="bg1"/>
              </a:solidFill>
              <a:latin typeface="+mn-ea"/>
            </a:endParaRPr>
          </a:p>
        </p:txBody>
      </p:sp>
      <p:cxnSp>
        <p:nvCxnSpPr>
          <p:cNvPr id="60" name="直線矢印コネクタ 59"/>
          <p:cNvCxnSpPr/>
          <p:nvPr/>
        </p:nvCxnSpPr>
        <p:spPr>
          <a:xfrm flipV="1">
            <a:off x="2795468" y="2764220"/>
            <a:ext cx="1569432" cy="16708"/>
          </a:xfrm>
          <a:prstGeom prst="straightConnector1">
            <a:avLst/>
          </a:prstGeom>
          <a:ln w="57150">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61" name="直線矢印コネクタ 60"/>
          <p:cNvCxnSpPr/>
          <p:nvPr/>
        </p:nvCxnSpPr>
        <p:spPr>
          <a:xfrm>
            <a:off x="3765528" y="3238308"/>
            <a:ext cx="683110" cy="0"/>
          </a:xfrm>
          <a:prstGeom prst="straightConnector1">
            <a:avLst/>
          </a:prstGeom>
          <a:ln w="57150">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72" name="直線矢印コネクタ 71"/>
          <p:cNvCxnSpPr/>
          <p:nvPr/>
        </p:nvCxnSpPr>
        <p:spPr>
          <a:xfrm>
            <a:off x="3570993" y="5157192"/>
            <a:ext cx="826563" cy="0"/>
          </a:xfrm>
          <a:prstGeom prst="straightConnector1">
            <a:avLst/>
          </a:prstGeom>
          <a:ln w="57150">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pic>
        <p:nvPicPr>
          <p:cNvPr id="54" name="Picture 4"/>
          <p:cNvPicPr>
            <a:picLocks noChangeAspect="1" noChangeArrowheads="1"/>
          </p:cNvPicPr>
          <p:nvPr/>
        </p:nvPicPr>
        <p:blipFill rotWithShape="1">
          <a:blip r:embed="rId12">
            <a:extLst>
              <a:ext uri="{28A0092B-C50C-407E-A947-70E740481C1C}">
                <a14:useLocalDpi xmlns:a14="http://schemas.microsoft.com/office/drawing/2010/main" val="0"/>
              </a:ext>
            </a:extLst>
          </a:blip>
          <a:srcRect t="821" r="4407"/>
          <a:stretch/>
        </p:blipFill>
        <p:spPr bwMode="auto">
          <a:xfrm>
            <a:off x="2936776" y="4847952"/>
            <a:ext cx="583032" cy="1020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5370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角丸四角形 98"/>
          <p:cNvSpPr/>
          <p:nvPr/>
        </p:nvSpPr>
        <p:spPr>
          <a:xfrm>
            <a:off x="307551" y="2083295"/>
            <a:ext cx="9253961" cy="4518878"/>
          </a:xfrm>
          <a:prstGeom prst="roundRect">
            <a:avLst>
              <a:gd name="adj" fmla="val 3829"/>
            </a:avLst>
          </a:prstGeom>
          <a:solidFill>
            <a:schemeClr val="bg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98" name="円/楕円 97"/>
          <p:cNvSpPr/>
          <p:nvPr/>
        </p:nvSpPr>
        <p:spPr>
          <a:xfrm>
            <a:off x="7041232" y="2852936"/>
            <a:ext cx="760838" cy="760838"/>
          </a:xfrm>
          <a:prstGeom prst="ellipse">
            <a:avLst/>
          </a:prstGeom>
          <a:solidFill>
            <a:schemeClr val="accent6">
              <a:lumMod val="20000"/>
              <a:lumOff val="8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88" name="直線矢印コネクタ 87"/>
          <p:cNvCxnSpPr/>
          <p:nvPr/>
        </p:nvCxnSpPr>
        <p:spPr>
          <a:xfrm flipH="1">
            <a:off x="5120166" y="3161565"/>
            <a:ext cx="802252" cy="1179523"/>
          </a:xfrm>
          <a:prstGeom prst="straightConnector1">
            <a:avLst/>
          </a:prstGeom>
          <a:ln w="57150">
            <a:solidFill>
              <a:schemeClr val="accent5">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3" name="タイトル 2"/>
          <p:cNvSpPr>
            <a:spLocks noGrp="1"/>
          </p:cNvSpPr>
          <p:nvPr>
            <p:ph type="title"/>
          </p:nvPr>
        </p:nvSpPr>
        <p:spPr>
          <a:xfrm>
            <a:off x="0" y="246065"/>
            <a:ext cx="9906000" cy="661155"/>
          </a:xfrm>
        </p:spPr>
        <p:txBody>
          <a:bodyPr>
            <a:noAutofit/>
          </a:bodyPr>
          <a:lstStyle/>
          <a:p>
            <a:r>
              <a:rPr lang="ja-JP" altLang="en-US" dirty="0"/>
              <a:t>外部メディアとの相互誘導</a:t>
            </a:r>
            <a:r>
              <a:rPr lang="ja-JP" altLang="en-US" sz="1800" dirty="0"/>
              <a:t>（マーケティングコミュニケーションプラン）</a:t>
            </a:r>
            <a:r>
              <a:rPr lang="en-US" altLang="ja-JP" sz="1800" dirty="0"/>
              <a:t/>
            </a:r>
            <a:br>
              <a:rPr lang="en-US" altLang="ja-JP" sz="1800" dirty="0"/>
            </a:br>
            <a:r>
              <a:rPr lang="ja-JP" altLang="en-US" sz="1800" dirty="0"/>
              <a:t>～プロモーションサービス  オプション～</a:t>
            </a:r>
            <a:endParaRPr lang="en-US" altLang="ja-JP" sz="1800" dirty="0"/>
          </a:p>
        </p:txBody>
      </p:sp>
      <p:sp>
        <p:nvSpPr>
          <p:cNvPr id="4" name="テキスト プレースホルダー 3"/>
          <p:cNvSpPr>
            <a:spLocks noGrp="1"/>
          </p:cNvSpPr>
          <p:nvPr>
            <p:ph type="body" sz="quarter" idx="17"/>
          </p:nvPr>
        </p:nvSpPr>
        <p:spPr>
          <a:xfrm>
            <a:off x="2072249" y="1044228"/>
            <a:ext cx="7633279" cy="589906"/>
          </a:xfrm>
        </p:spPr>
        <p:txBody>
          <a:bodyPr/>
          <a:lstStyle/>
          <a:p>
            <a:pPr indent="0" algn="l"/>
            <a:r>
              <a:rPr lang="ja-JP" altLang="en-US" sz="1400" dirty="0"/>
              <a:t>＠ｃｏｓｍｅの</a:t>
            </a:r>
            <a:r>
              <a:rPr lang="ja-JP" altLang="en-US" sz="1400" dirty="0" smtClean="0"/>
              <a:t>プロモーションサービス</a:t>
            </a:r>
            <a:r>
              <a:rPr lang="ja-JP" altLang="en-US" sz="1400" dirty="0"/>
              <a:t>は、</a:t>
            </a:r>
            <a:r>
              <a:rPr lang="ja-JP" altLang="en-US" sz="1400" dirty="0" smtClean="0"/>
              <a:t>オンライン</a:t>
            </a:r>
            <a:r>
              <a:rPr lang="ja-JP" altLang="en-US" sz="1400" dirty="0"/>
              <a:t>だけでなくオフラインも含めた</a:t>
            </a:r>
            <a:r>
              <a:rPr lang="ja-JP" altLang="en-US" sz="1400" dirty="0" smtClean="0"/>
              <a:t>、</a:t>
            </a:r>
            <a:endParaRPr lang="en-US" altLang="ja-JP" sz="1400" dirty="0" smtClean="0"/>
          </a:p>
          <a:p>
            <a:pPr indent="0" algn="l"/>
            <a:r>
              <a:rPr lang="ja-JP" altLang="en-US" sz="1400" dirty="0" smtClean="0"/>
              <a:t>他</a:t>
            </a:r>
            <a:r>
              <a:rPr lang="ja-JP" altLang="en-US" sz="1400" dirty="0"/>
              <a:t>メディアとの相互展開・誘導施策が可能になります。（リーチ拡充に効果あり）</a:t>
            </a:r>
            <a:endParaRPr kumimoji="1" lang="ja-JP" altLang="en-US" sz="1400" dirty="0"/>
          </a:p>
        </p:txBody>
      </p:sp>
      <p:sp>
        <p:nvSpPr>
          <p:cNvPr id="100" name="ブローチ 99"/>
          <p:cNvSpPr/>
          <p:nvPr/>
        </p:nvSpPr>
        <p:spPr>
          <a:xfrm>
            <a:off x="2720752" y="5827566"/>
            <a:ext cx="4344500" cy="369332"/>
          </a:xfrm>
          <a:prstGeom prst="plaque">
            <a:avLst/>
          </a:prstGeom>
          <a:solidFill>
            <a:schemeClr val="accent5">
              <a:lumMod val="60000"/>
              <a:lumOff val="4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1" name="円/楕円 100"/>
          <p:cNvSpPr/>
          <p:nvPr/>
        </p:nvSpPr>
        <p:spPr>
          <a:xfrm>
            <a:off x="5458104" y="2011142"/>
            <a:ext cx="1709375" cy="1709375"/>
          </a:xfrm>
          <a:prstGeom prst="ellipse">
            <a:avLst/>
          </a:prstGeom>
          <a:solidFill>
            <a:srgbClr val="D4ECDE"/>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02" name="Picture 2" descr="C:\Users\nobuujit\Desktop\名称未設定-3.gif"/>
          <p:cNvPicPr>
            <a:picLocks noChangeAspect="1" noChangeArrowheads="1"/>
          </p:cNvPicPr>
          <p:nvPr/>
        </p:nvPicPr>
        <p:blipFill rotWithShape="1">
          <a:blip r:embed="rId2">
            <a:extLst>
              <a:ext uri="{28A0092B-C50C-407E-A947-70E740481C1C}">
                <a14:useLocalDpi xmlns:a14="http://schemas.microsoft.com/office/drawing/2010/main" val="0"/>
              </a:ext>
            </a:extLst>
          </a:blip>
          <a:srcRect l="25486" t="32906" r="26117" b="39097"/>
          <a:stretch/>
        </p:blipFill>
        <p:spPr bwMode="auto">
          <a:xfrm>
            <a:off x="5529167" y="2807096"/>
            <a:ext cx="1139296" cy="932238"/>
          </a:xfrm>
          <a:prstGeom prst="rect">
            <a:avLst/>
          </a:prstGeom>
          <a:noFill/>
          <a:extLst>
            <a:ext uri="{909E8E84-426E-40DD-AFC4-6F175D3DCCD1}">
              <a14:hiddenFill xmlns:a14="http://schemas.microsoft.com/office/drawing/2010/main">
                <a:solidFill>
                  <a:srgbClr val="FFFFFF"/>
                </a:solidFill>
              </a14:hiddenFill>
            </a:ext>
          </a:extLst>
        </p:spPr>
      </p:pic>
      <p:sp>
        <p:nvSpPr>
          <p:cNvPr id="103" name="テキスト ボックス 102"/>
          <p:cNvSpPr txBox="1"/>
          <p:nvPr/>
        </p:nvSpPr>
        <p:spPr>
          <a:xfrm>
            <a:off x="5439784" y="2543091"/>
            <a:ext cx="1760418" cy="246221"/>
          </a:xfrm>
          <a:prstGeom prst="rect">
            <a:avLst/>
          </a:prstGeom>
          <a:noFill/>
        </p:spPr>
        <p:txBody>
          <a:bodyPr wrap="none" rtlCol="0">
            <a:spAutoFit/>
          </a:bodyPr>
          <a:lstStyle/>
          <a:p>
            <a:r>
              <a:rPr kumimoji="1" lang="ja-JP" altLang="en-US" sz="1000" dirty="0"/>
              <a:t>自社サイト</a:t>
            </a:r>
            <a:r>
              <a:rPr kumimoji="1" lang="en-US" altLang="ja-JP" sz="1000" dirty="0"/>
              <a:t>/BLOG/</a:t>
            </a:r>
            <a:r>
              <a:rPr kumimoji="1" lang="ja-JP" altLang="en-US" sz="1000" dirty="0"/>
              <a:t>メルマガ</a:t>
            </a:r>
          </a:p>
        </p:txBody>
      </p:sp>
      <p:sp>
        <p:nvSpPr>
          <p:cNvPr id="104" name="円/楕円 103"/>
          <p:cNvSpPr/>
          <p:nvPr/>
        </p:nvSpPr>
        <p:spPr>
          <a:xfrm>
            <a:off x="3646529" y="4331236"/>
            <a:ext cx="412071" cy="412071"/>
          </a:xfrm>
          <a:prstGeom prst="ellipse">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05" name="直線矢印コネクタ 104"/>
          <p:cNvCxnSpPr>
            <a:stCxn id="125" idx="5"/>
            <a:endCxn id="86" idx="0"/>
          </p:cNvCxnSpPr>
          <p:nvPr/>
        </p:nvCxnSpPr>
        <p:spPr>
          <a:xfrm>
            <a:off x="3977841" y="3533961"/>
            <a:ext cx="671151" cy="793860"/>
          </a:xfrm>
          <a:prstGeom prst="straightConnector1">
            <a:avLst/>
          </a:prstGeom>
          <a:ln w="57150">
            <a:solidFill>
              <a:schemeClr val="accent5">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106" name="円/楕円 105"/>
          <p:cNvSpPr/>
          <p:nvPr/>
        </p:nvSpPr>
        <p:spPr>
          <a:xfrm>
            <a:off x="3646528" y="4936749"/>
            <a:ext cx="412071" cy="412071"/>
          </a:xfrm>
          <a:prstGeom prst="ellipse">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07" name="直線矢印コネクタ 106"/>
          <p:cNvCxnSpPr/>
          <p:nvPr/>
        </p:nvCxnSpPr>
        <p:spPr>
          <a:xfrm flipH="1" flipV="1">
            <a:off x="2567990" y="4967495"/>
            <a:ext cx="1039399" cy="260802"/>
          </a:xfrm>
          <a:prstGeom prst="straightConnector1">
            <a:avLst/>
          </a:prstGeom>
          <a:ln w="57150">
            <a:solidFill>
              <a:srgbClr val="4EB691"/>
            </a:solidFill>
            <a:tailEnd type="arrow"/>
          </a:ln>
          <a:effectLst/>
        </p:spPr>
        <p:style>
          <a:lnRef idx="2">
            <a:schemeClr val="accent1"/>
          </a:lnRef>
          <a:fillRef idx="0">
            <a:schemeClr val="accent1"/>
          </a:fillRef>
          <a:effectRef idx="1">
            <a:schemeClr val="accent1"/>
          </a:effectRef>
          <a:fontRef idx="minor">
            <a:schemeClr val="tx1"/>
          </a:fontRef>
        </p:style>
      </p:cxnSp>
      <p:sp>
        <p:nvSpPr>
          <p:cNvPr id="108" name="円/楕円 107"/>
          <p:cNvSpPr/>
          <p:nvPr/>
        </p:nvSpPr>
        <p:spPr>
          <a:xfrm>
            <a:off x="5964426" y="4889465"/>
            <a:ext cx="412071" cy="412071"/>
          </a:xfrm>
          <a:prstGeom prst="ellipse">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0" name="円/楕円 109"/>
          <p:cNvSpPr/>
          <p:nvPr/>
        </p:nvSpPr>
        <p:spPr>
          <a:xfrm>
            <a:off x="5192824" y="4360834"/>
            <a:ext cx="412071" cy="412071"/>
          </a:xfrm>
          <a:prstGeom prst="ellipse">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11" name="直線矢印コネクタ 110"/>
          <p:cNvCxnSpPr/>
          <p:nvPr/>
        </p:nvCxnSpPr>
        <p:spPr>
          <a:xfrm flipV="1">
            <a:off x="5507030" y="4529801"/>
            <a:ext cx="1985067" cy="499838"/>
          </a:xfrm>
          <a:prstGeom prst="straightConnector1">
            <a:avLst/>
          </a:prstGeom>
          <a:ln w="57150">
            <a:solidFill>
              <a:schemeClr val="accent6">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112" name="円/楕円 111"/>
          <p:cNvSpPr/>
          <p:nvPr/>
        </p:nvSpPr>
        <p:spPr>
          <a:xfrm>
            <a:off x="4730744" y="4360834"/>
            <a:ext cx="412071" cy="412071"/>
          </a:xfrm>
          <a:prstGeom prst="ellipse">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113" name="直線矢印コネクタ 112"/>
          <p:cNvCxnSpPr/>
          <p:nvPr/>
        </p:nvCxnSpPr>
        <p:spPr>
          <a:xfrm flipV="1">
            <a:off x="5435014" y="3607976"/>
            <a:ext cx="582085" cy="745908"/>
          </a:xfrm>
          <a:prstGeom prst="straightConnector1">
            <a:avLst/>
          </a:prstGeom>
          <a:ln w="57150">
            <a:solidFill>
              <a:schemeClr val="accent6">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sp>
        <p:nvSpPr>
          <p:cNvPr id="115" name="正方形/長方形 114"/>
          <p:cNvSpPr/>
          <p:nvPr/>
        </p:nvSpPr>
        <p:spPr>
          <a:xfrm>
            <a:off x="2830707" y="5852280"/>
            <a:ext cx="4108817" cy="369332"/>
          </a:xfrm>
          <a:prstGeom prst="rect">
            <a:avLst/>
          </a:prstGeom>
          <a:noFill/>
        </p:spPr>
        <p:txBody>
          <a:bodyPr wrap="none">
            <a:spAutoFit/>
          </a:bodyPr>
          <a:lstStyle/>
          <a:p>
            <a:pPr algn="ctr"/>
            <a:r>
              <a:rPr lang="ja-JP" altLang="en-US" b="1" dirty="0">
                <a:solidFill>
                  <a:schemeClr val="bg1"/>
                </a:solidFill>
              </a:rPr>
              <a:t>＠ｃｏｓｍｅプロモーションサービス</a:t>
            </a:r>
          </a:p>
        </p:txBody>
      </p:sp>
      <p:sp>
        <p:nvSpPr>
          <p:cNvPr id="124" name="円/楕円 123"/>
          <p:cNvSpPr/>
          <p:nvPr/>
        </p:nvSpPr>
        <p:spPr>
          <a:xfrm>
            <a:off x="966072" y="3451302"/>
            <a:ext cx="1709375" cy="1709375"/>
          </a:xfrm>
          <a:prstGeom prst="ellipse">
            <a:avLst/>
          </a:prstGeom>
          <a:solidFill>
            <a:srgbClr val="D4ECDE"/>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25" name="円/楕円 124"/>
          <p:cNvSpPr/>
          <p:nvPr/>
        </p:nvSpPr>
        <p:spPr>
          <a:xfrm>
            <a:off x="2491135" y="2047255"/>
            <a:ext cx="1741785" cy="1741785"/>
          </a:xfrm>
          <a:prstGeom prst="ellipse">
            <a:avLst/>
          </a:prstGeom>
          <a:solidFill>
            <a:srgbClr val="D4ECDE"/>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131" name="グループ化 130"/>
          <p:cNvGrpSpPr/>
          <p:nvPr/>
        </p:nvGrpSpPr>
        <p:grpSpPr>
          <a:xfrm>
            <a:off x="1512881" y="4230613"/>
            <a:ext cx="1207871" cy="585993"/>
            <a:chOff x="3387902" y="2819090"/>
            <a:chExt cx="1774424" cy="860854"/>
          </a:xfrm>
          <a:effectLst>
            <a:outerShdw blurRad="50800" dist="38100" dir="5400000" algn="t" rotWithShape="0">
              <a:prstClr val="black">
                <a:alpha val="40000"/>
              </a:prstClr>
            </a:outerShdw>
          </a:effectLst>
        </p:grpSpPr>
        <p:pic>
          <p:nvPicPr>
            <p:cNvPr id="132" name="Picture 21" descr="C:\Users\nobuujit\Desktop\名称未設定-5.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325" y="2829301"/>
              <a:ext cx="842001" cy="842002"/>
            </a:xfrm>
            <a:prstGeom prst="rect">
              <a:avLst/>
            </a:prstGeom>
            <a:noFill/>
            <a:extLst>
              <a:ext uri="{909E8E84-426E-40DD-AFC4-6F175D3DCCD1}">
                <a14:hiddenFill xmlns:a14="http://schemas.microsoft.com/office/drawing/2010/main">
                  <a:solidFill>
                    <a:srgbClr val="FFFFFF"/>
                  </a:solidFill>
                </a14:hiddenFill>
              </a:ext>
            </a:extLst>
          </p:spPr>
        </p:pic>
        <p:pic>
          <p:nvPicPr>
            <p:cNvPr id="133" name="Picture 23" descr="C:\Users\nobuujit\Desktop\名称未設定-5.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87902" y="2819090"/>
              <a:ext cx="860854" cy="860854"/>
            </a:xfrm>
            <a:prstGeom prst="rect">
              <a:avLst/>
            </a:prstGeom>
            <a:noFill/>
            <a:extLst>
              <a:ext uri="{909E8E84-426E-40DD-AFC4-6F175D3DCCD1}">
                <a14:hiddenFill xmlns:a14="http://schemas.microsoft.com/office/drawing/2010/main">
                  <a:solidFill>
                    <a:srgbClr val="FFFFFF"/>
                  </a:solidFill>
                </a14:hiddenFill>
              </a:ext>
            </a:extLst>
          </p:spPr>
        </p:pic>
      </p:grpSp>
      <p:pic>
        <p:nvPicPr>
          <p:cNvPr id="134" name="Picture 27" descr="https://lh4.ggpht.com/IkQ_kmk57G3fFkTOmtfQdp2XTZ8gic119yqvsKDkvbuPotfC7R05JPBdtuGm3OmA15xE=w30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26253" y="4259256"/>
            <a:ext cx="508303" cy="508303"/>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135" name="テキスト ボックス 134"/>
          <p:cNvSpPr txBox="1"/>
          <p:nvPr/>
        </p:nvSpPr>
        <p:spPr>
          <a:xfrm>
            <a:off x="2854653" y="2606715"/>
            <a:ext cx="1018227" cy="246221"/>
          </a:xfrm>
          <a:prstGeom prst="rect">
            <a:avLst/>
          </a:prstGeom>
          <a:noFill/>
        </p:spPr>
        <p:txBody>
          <a:bodyPr wrap="none" rtlCol="0">
            <a:spAutoFit/>
          </a:bodyPr>
          <a:lstStyle/>
          <a:p>
            <a:r>
              <a:rPr lang="en-US" altLang="ja-JP" sz="1000" dirty="0" smtClean="0"/>
              <a:t>google/</a:t>
            </a:r>
            <a:r>
              <a:rPr lang="en-US" altLang="ja-JP" sz="1000" dirty="0" err="1" smtClean="0"/>
              <a:t>yahoo!</a:t>
            </a:r>
            <a:endParaRPr kumimoji="1" lang="ja-JP" altLang="en-US" sz="1000" dirty="0"/>
          </a:p>
        </p:txBody>
      </p:sp>
      <p:sp>
        <p:nvSpPr>
          <p:cNvPr id="136" name="テキスト ボックス 135"/>
          <p:cNvSpPr txBox="1"/>
          <p:nvPr/>
        </p:nvSpPr>
        <p:spPr>
          <a:xfrm>
            <a:off x="1064568" y="4009992"/>
            <a:ext cx="1483098" cy="246221"/>
          </a:xfrm>
          <a:prstGeom prst="rect">
            <a:avLst/>
          </a:prstGeom>
          <a:noFill/>
        </p:spPr>
        <p:txBody>
          <a:bodyPr wrap="none" rtlCol="0">
            <a:spAutoFit/>
          </a:bodyPr>
          <a:lstStyle/>
          <a:p>
            <a:r>
              <a:rPr kumimoji="1" lang="en-US" altLang="ja-JP" sz="1000" dirty="0"/>
              <a:t>LINE/Twitter/Facebook</a:t>
            </a:r>
            <a:endParaRPr kumimoji="1" lang="ja-JP" altLang="en-US" sz="1000" dirty="0"/>
          </a:p>
        </p:txBody>
      </p:sp>
      <p:cxnSp>
        <p:nvCxnSpPr>
          <p:cNvPr id="140" name="直線矢印コネクタ 139"/>
          <p:cNvCxnSpPr/>
          <p:nvPr/>
        </p:nvCxnSpPr>
        <p:spPr>
          <a:xfrm>
            <a:off x="2764032" y="4690735"/>
            <a:ext cx="815822" cy="208666"/>
          </a:xfrm>
          <a:prstGeom prst="straightConnector1">
            <a:avLst/>
          </a:prstGeom>
          <a:ln w="57150">
            <a:solidFill>
              <a:schemeClr val="accent5">
                <a:lumMod val="60000"/>
                <a:lumOff val="40000"/>
              </a:schemeClr>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141" name="グループ化 140"/>
          <p:cNvGrpSpPr/>
          <p:nvPr/>
        </p:nvGrpSpPr>
        <p:grpSpPr>
          <a:xfrm>
            <a:off x="2888693" y="4889465"/>
            <a:ext cx="575821" cy="335290"/>
            <a:chOff x="1130456" y="3941737"/>
            <a:chExt cx="854909" cy="497797"/>
          </a:xfrm>
        </p:grpSpPr>
        <p:pic>
          <p:nvPicPr>
            <p:cNvPr id="142" name="Picture 2" descr="\\Fs\個人用\motekid\141221サービス資料リニューアル\デザイン\150609_01アイコン（透過）\クリア　icon_png\icon-53.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30456" y="3941737"/>
              <a:ext cx="497797" cy="497797"/>
            </a:xfrm>
            <a:prstGeom prst="rect">
              <a:avLst/>
            </a:prstGeom>
            <a:noFill/>
            <a:extLst>
              <a:ext uri="{909E8E84-426E-40DD-AFC4-6F175D3DCCD1}">
                <a14:hiddenFill xmlns:a14="http://schemas.microsoft.com/office/drawing/2010/main">
                  <a:solidFill>
                    <a:srgbClr val="FFFFFF"/>
                  </a:solidFill>
                </a14:hiddenFill>
              </a:ext>
            </a:extLst>
          </p:spPr>
        </p:pic>
        <p:pic>
          <p:nvPicPr>
            <p:cNvPr id="143" name="Picture 2" descr="C:\Users\iwasakis\Downloads\icon-54.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615501" y="3991414"/>
              <a:ext cx="369864" cy="369864"/>
            </a:xfrm>
            <a:prstGeom prst="rect">
              <a:avLst/>
            </a:prstGeom>
            <a:noFill/>
            <a:extLst>
              <a:ext uri="{909E8E84-426E-40DD-AFC4-6F175D3DCCD1}">
                <a14:hiddenFill xmlns:a14="http://schemas.microsoft.com/office/drawing/2010/main">
                  <a:solidFill>
                    <a:srgbClr val="FFFFFF"/>
                  </a:solidFill>
                </a14:hiddenFill>
              </a:ext>
            </a:extLst>
          </p:spPr>
        </p:pic>
        <p:sp>
          <p:nvSpPr>
            <p:cNvPr id="144" name="テキスト ボックス 143"/>
            <p:cNvSpPr txBox="1"/>
            <p:nvPr/>
          </p:nvSpPr>
          <p:spPr>
            <a:xfrm>
              <a:off x="1159134" y="4006053"/>
              <a:ext cx="293669" cy="200056"/>
            </a:xfrm>
            <a:prstGeom prst="rect">
              <a:avLst/>
            </a:prstGeom>
            <a:noFill/>
          </p:spPr>
          <p:txBody>
            <a:bodyPr wrap="none" rtlCol="0">
              <a:spAutoFit/>
            </a:bodyPr>
            <a:lstStyle/>
            <a:p>
              <a:r>
                <a:rPr kumimoji="1" lang="en-US" altLang="ja-JP" sz="700" dirty="0"/>
                <a:t>PC</a:t>
              </a:r>
              <a:endParaRPr kumimoji="1" lang="ja-JP" altLang="en-US" sz="700" dirty="0"/>
            </a:p>
          </p:txBody>
        </p:sp>
        <p:sp>
          <p:nvSpPr>
            <p:cNvPr id="145" name="テキスト ボックス 144"/>
            <p:cNvSpPr txBox="1"/>
            <p:nvPr/>
          </p:nvSpPr>
          <p:spPr>
            <a:xfrm>
              <a:off x="1580213" y="4006053"/>
              <a:ext cx="282450" cy="200056"/>
            </a:xfrm>
            <a:prstGeom prst="rect">
              <a:avLst/>
            </a:prstGeom>
            <a:noFill/>
          </p:spPr>
          <p:txBody>
            <a:bodyPr wrap="none" rtlCol="0">
              <a:spAutoFit/>
            </a:bodyPr>
            <a:lstStyle/>
            <a:p>
              <a:r>
                <a:rPr kumimoji="1" lang="en-US" altLang="ja-JP" sz="700" dirty="0"/>
                <a:t>SP</a:t>
              </a:r>
              <a:endParaRPr kumimoji="1" lang="ja-JP" altLang="en-US" sz="700" dirty="0"/>
            </a:p>
          </p:txBody>
        </p:sp>
      </p:grpSp>
      <p:grpSp>
        <p:nvGrpSpPr>
          <p:cNvPr id="146" name="グループ化 145"/>
          <p:cNvGrpSpPr/>
          <p:nvPr/>
        </p:nvGrpSpPr>
        <p:grpSpPr>
          <a:xfrm>
            <a:off x="3728864" y="3818844"/>
            <a:ext cx="575821" cy="335290"/>
            <a:chOff x="1130456" y="3941737"/>
            <a:chExt cx="854909" cy="497797"/>
          </a:xfrm>
        </p:grpSpPr>
        <p:pic>
          <p:nvPicPr>
            <p:cNvPr id="147" name="Picture 2" descr="\\Fs\個人用\motekid\141221サービス資料リニューアル\デザイン\150609_01アイコン（透過）\クリア　icon_png\icon-53.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30456" y="3941737"/>
              <a:ext cx="497797" cy="497797"/>
            </a:xfrm>
            <a:prstGeom prst="rect">
              <a:avLst/>
            </a:prstGeom>
            <a:noFill/>
            <a:extLst>
              <a:ext uri="{909E8E84-426E-40DD-AFC4-6F175D3DCCD1}">
                <a14:hiddenFill xmlns:a14="http://schemas.microsoft.com/office/drawing/2010/main">
                  <a:solidFill>
                    <a:srgbClr val="FFFFFF"/>
                  </a:solidFill>
                </a14:hiddenFill>
              </a:ext>
            </a:extLst>
          </p:spPr>
        </p:pic>
        <p:pic>
          <p:nvPicPr>
            <p:cNvPr id="148" name="Picture 2" descr="C:\Users\iwasakis\Downloads\icon-54.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615501" y="3991414"/>
              <a:ext cx="369864" cy="369864"/>
            </a:xfrm>
            <a:prstGeom prst="rect">
              <a:avLst/>
            </a:prstGeom>
            <a:noFill/>
            <a:extLst>
              <a:ext uri="{909E8E84-426E-40DD-AFC4-6F175D3DCCD1}">
                <a14:hiddenFill xmlns:a14="http://schemas.microsoft.com/office/drawing/2010/main">
                  <a:solidFill>
                    <a:srgbClr val="FFFFFF"/>
                  </a:solidFill>
                </a14:hiddenFill>
              </a:ext>
            </a:extLst>
          </p:spPr>
        </p:pic>
        <p:sp>
          <p:nvSpPr>
            <p:cNvPr id="149" name="テキスト ボックス 148"/>
            <p:cNvSpPr txBox="1"/>
            <p:nvPr/>
          </p:nvSpPr>
          <p:spPr>
            <a:xfrm>
              <a:off x="1159134" y="4006053"/>
              <a:ext cx="293669" cy="200056"/>
            </a:xfrm>
            <a:prstGeom prst="rect">
              <a:avLst/>
            </a:prstGeom>
            <a:noFill/>
          </p:spPr>
          <p:txBody>
            <a:bodyPr wrap="none" rtlCol="0">
              <a:spAutoFit/>
            </a:bodyPr>
            <a:lstStyle/>
            <a:p>
              <a:r>
                <a:rPr kumimoji="1" lang="en-US" altLang="ja-JP" sz="700" dirty="0"/>
                <a:t>PC</a:t>
              </a:r>
              <a:endParaRPr kumimoji="1" lang="ja-JP" altLang="en-US" sz="700" dirty="0"/>
            </a:p>
          </p:txBody>
        </p:sp>
        <p:sp>
          <p:nvSpPr>
            <p:cNvPr id="150" name="テキスト ボックス 149"/>
            <p:cNvSpPr txBox="1"/>
            <p:nvPr/>
          </p:nvSpPr>
          <p:spPr>
            <a:xfrm>
              <a:off x="1580213" y="4006053"/>
              <a:ext cx="282450" cy="200056"/>
            </a:xfrm>
            <a:prstGeom prst="rect">
              <a:avLst/>
            </a:prstGeom>
            <a:noFill/>
          </p:spPr>
          <p:txBody>
            <a:bodyPr wrap="none" rtlCol="0">
              <a:spAutoFit/>
            </a:bodyPr>
            <a:lstStyle/>
            <a:p>
              <a:r>
                <a:rPr kumimoji="1" lang="en-US" altLang="ja-JP" sz="700" dirty="0"/>
                <a:t>SP</a:t>
              </a:r>
              <a:endParaRPr kumimoji="1" lang="ja-JP" altLang="en-US" sz="700" dirty="0"/>
            </a:p>
          </p:txBody>
        </p:sp>
      </p:grpSp>
      <p:sp>
        <p:nvSpPr>
          <p:cNvPr id="154" name="テキスト ボックス 153"/>
          <p:cNvSpPr txBox="1"/>
          <p:nvPr/>
        </p:nvSpPr>
        <p:spPr>
          <a:xfrm>
            <a:off x="1051103" y="6237312"/>
            <a:ext cx="8366393" cy="338554"/>
          </a:xfrm>
          <a:prstGeom prst="rect">
            <a:avLst/>
          </a:prstGeom>
          <a:noFill/>
        </p:spPr>
        <p:txBody>
          <a:bodyPr wrap="none" rtlCol="0">
            <a:spAutoFit/>
          </a:bodyPr>
          <a:lstStyle/>
          <a:p>
            <a:r>
              <a:rPr lang="ja-JP" altLang="en-US" sz="800" dirty="0">
                <a:solidFill>
                  <a:schemeClr val="tx1">
                    <a:lumMod val="50000"/>
                    <a:lumOff val="50000"/>
                  </a:schemeClr>
                </a:solidFill>
                <a:latin typeface="+mn-ea"/>
              </a:rPr>
              <a:t>　</a:t>
            </a:r>
            <a:r>
              <a:rPr lang="en-US" altLang="ja-JP" sz="800" dirty="0" smtClean="0">
                <a:solidFill>
                  <a:schemeClr val="tx1">
                    <a:lumMod val="50000"/>
                    <a:lumOff val="50000"/>
                  </a:schemeClr>
                </a:solidFill>
                <a:latin typeface="+mn-ea"/>
              </a:rPr>
              <a:t>※1 </a:t>
            </a:r>
            <a:r>
              <a:rPr lang="en-US" altLang="ja-JP" sz="800" dirty="0">
                <a:solidFill>
                  <a:schemeClr val="tx1">
                    <a:lumMod val="50000"/>
                    <a:lumOff val="50000"/>
                  </a:schemeClr>
                </a:solidFill>
                <a:latin typeface="+mn-ea"/>
              </a:rPr>
              <a:t>: </a:t>
            </a:r>
            <a:r>
              <a:rPr lang="ja-JP" altLang="en-US" sz="800" dirty="0">
                <a:solidFill>
                  <a:schemeClr val="tx1">
                    <a:lumMod val="50000"/>
                    <a:lumOff val="50000"/>
                  </a:schemeClr>
                </a:solidFill>
                <a:latin typeface="+mn-ea"/>
              </a:rPr>
              <a:t>ブランド側で＠ｃｏｓｍｅ内に自由に掲載、展開できる第二のオウンドメディア（掲載例：新商品＆おすすめ商品紹介、限定プレゼント、ブランド公式ブログ情報など）</a:t>
            </a:r>
          </a:p>
          <a:p>
            <a:endParaRPr kumimoji="1" lang="ja-JP" altLang="en-US" sz="800" dirty="0">
              <a:solidFill>
                <a:schemeClr val="tx1">
                  <a:lumMod val="50000"/>
                  <a:lumOff val="50000"/>
                </a:schemeClr>
              </a:solidFill>
              <a:latin typeface="+mn-ea"/>
            </a:endParaRPr>
          </a:p>
        </p:txBody>
      </p:sp>
      <p:grpSp>
        <p:nvGrpSpPr>
          <p:cNvPr id="157" name="グループ化 156"/>
          <p:cNvGrpSpPr/>
          <p:nvPr/>
        </p:nvGrpSpPr>
        <p:grpSpPr>
          <a:xfrm>
            <a:off x="5250373" y="3764084"/>
            <a:ext cx="575821" cy="335290"/>
            <a:chOff x="1130456" y="3941737"/>
            <a:chExt cx="854909" cy="497797"/>
          </a:xfrm>
        </p:grpSpPr>
        <p:pic>
          <p:nvPicPr>
            <p:cNvPr id="158" name="Picture 2" descr="\\Fs\個人用\motekid\141221サービス資料リニューアル\デザイン\150609_01アイコン（透過）\クリア　icon_png\icon-53.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30456" y="3941737"/>
              <a:ext cx="497797" cy="497797"/>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2" descr="C:\Users\iwasakis\Downloads\icon-54.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1615501" y="3991414"/>
              <a:ext cx="369864" cy="369864"/>
            </a:xfrm>
            <a:prstGeom prst="rect">
              <a:avLst/>
            </a:prstGeom>
            <a:noFill/>
            <a:extLst>
              <a:ext uri="{909E8E84-426E-40DD-AFC4-6F175D3DCCD1}">
                <a14:hiddenFill xmlns:a14="http://schemas.microsoft.com/office/drawing/2010/main">
                  <a:solidFill>
                    <a:srgbClr val="FFFFFF"/>
                  </a:solidFill>
                </a14:hiddenFill>
              </a:ext>
            </a:extLst>
          </p:spPr>
        </p:pic>
        <p:sp>
          <p:nvSpPr>
            <p:cNvPr id="160" name="テキスト ボックス 159"/>
            <p:cNvSpPr txBox="1"/>
            <p:nvPr/>
          </p:nvSpPr>
          <p:spPr>
            <a:xfrm>
              <a:off x="1159134" y="4006053"/>
              <a:ext cx="293669" cy="200056"/>
            </a:xfrm>
            <a:prstGeom prst="rect">
              <a:avLst/>
            </a:prstGeom>
            <a:noFill/>
          </p:spPr>
          <p:txBody>
            <a:bodyPr wrap="none" rtlCol="0">
              <a:spAutoFit/>
            </a:bodyPr>
            <a:lstStyle/>
            <a:p>
              <a:r>
                <a:rPr kumimoji="1" lang="en-US" altLang="ja-JP" sz="700" dirty="0"/>
                <a:t>PC</a:t>
              </a:r>
              <a:endParaRPr kumimoji="1" lang="ja-JP" altLang="en-US" sz="700" dirty="0"/>
            </a:p>
          </p:txBody>
        </p:sp>
        <p:sp>
          <p:nvSpPr>
            <p:cNvPr id="161" name="テキスト ボックス 160"/>
            <p:cNvSpPr txBox="1"/>
            <p:nvPr/>
          </p:nvSpPr>
          <p:spPr>
            <a:xfrm>
              <a:off x="1580213" y="4006053"/>
              <a:ext cx="282450" cy="200056"/>
            </a:xfrm>
            <a:prstGeom prst="rect">
              <a:avLst/>
            </a:prstGeom>
            <a:noFill/>
          </p:spPr>
          <p:txBody>
            <a:bodyPr wrap="none" rtlCol="0">
              <a:spAutoFit/>
            </a:bodyPr>
            <a:lstStyle/>
            <a:p>
              <a:r>
                <a:rPr kumimoji="1" lang="en-US" altLang="ja-JP" sz="700" dirty="0"/>
                <a:t>SP</a:t>
              </a:r>
              <a:endParaRPr kumimoji="1" lang="ja-JP" altLang="en-US" sz="700" dirty="0"/>
            </a:p>
          </p:txBody>
        </p:sp>
      </p:grpSp>
      <p:pic>
        <p:nvPicPr>
          <p:cNvPr id="162" name="Picture 33" descr="C:\Users\nobuujit\Desktop\1466528355_shop.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741474" y="4588922"/>
            <a:ext cx="290115" cy="290115"/>
          </a:xfrm>
          <a:prstGeom prst="rect">
            <a:avLst/>
          </a:prstGeom>
          <a:noFill/>
          <a:extLst>
            <a:ext uri="{909E8E84-426E-40DD-AFC4-6F175D3DCCD1}">
              <a14:hiddenFill xmlns:a14="http://schemas.microsoft.com/office/drawing/2010/main">
                <a:solidFill>
                  <a:srgbClr val="FFFFFF"/>
                </a:solidFill>
              </a14:hiddenFill>
            </a:ext>
          </a:extLst>
        </p:spPr>
      </p:pic>
      <p:sp>
        <p:nvSpPr>
          <p:cNvPr id="163" name="テキスト ボックス 162"/>
          <p:cNvSpPr txBox="1"/>
          <p:nvPr/>
        </p:nvSpPr>
        <p:spPr>
          <a:xfrm>
            <a:off x="6723391" y="4814843"/>
            <a:ext cx="377026" cy="200055"/>
          </a:xfrm>
          <a:prstGeom prst="rect">
            <a:avLst/>
          </a:prstGeom>
          <a:noFill/>
        </p:spPr>
        <p:txBody>
          <a:bodyPr wrap="none" rtlCol="0">
            <a:spAutoFit/>
          </a:bodyPr>
          <a:lstStyle/>
          <a:p>
            <a:r>
              <a:rPr kumimoji="1" lang="en-US" altLang="ja-JP" sz="700" dirty="0"/>
              <a:t>shop</a:t>
            </a:r>
            <a:endParaRPr kumimoji="1" lang="ja-JP" altLang="en-US" sz="700" dirty="0"/>
          </a:p>
        </p:txBody>
      </p:sp>
      <p:sp>
        <p:nvSpPr>
          <p:cNvPr id="164" name="角丸四角形 163"/>
          <p:cNvSpPr/>
          <p:nvPr/>
        </p:nvSpPr>
        <p:spPr>
          <a:xfrm>
            <a:off x="862600" y="3670644"/>
            <a:ext cx="1824221" cy="257833"/>
          </a:xfrm>
          <a:prstGeom prst="roundRect">
            <a:avLst>
              <a:gd name="adj" fmla="val 50000"/>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5" name="テキスト ボックス 164"/>
          <p:cNvSpPr txBox="1"/>
          <p:nvPr/>
        </p:nvSpPr>
        <p:spPr>
          <a:xfrm>
            <a:off x="887082" y="3668311"/>
            <a:ext cx="1775256" cy="276999"/>
          </a:xfrm>
          <a:prstGeom prst="rect">
            <a:avLst/>
          </a:prstGeom>
          <a:noFill/>
        </p:spPr>
        <p:txBody>
          <a:bodyPr wrap="square" rtlCol="0">
            <a:spAutoFit/>
          </a:bodyPr>
          <a:lstStyle/>
          <a:p>
            <a:pPr algn="ctr"/>
            <a:r>
              <a:rPr lang="ja-JP" altLang="en-US" sz="1200" dirty="0">
                <a:solidFill>
                  <a:schemeClr val="bg1"/>
                </a:solidFill>
              </a:rPr>
              <a:t>アーンドメディア</a:t>
            </a:r>
            <a:endParaRPr kumimoji="1" lang="ja-JP" altLang="en-US" sz="1200" dirty="0">
              <a:solidFill>
                <a:schemeClr val="bg1"/>
              </a:solidFill>
            </a:endParaRPr>
          </a:p>
        </p:txBody>
      </p:sp>
      <p:sp>
        <p:nvSpPr>
          <p:cNvPr id="166" name="角丸四角形 165"/>
          <p:cNvSpPr/>
          <p:nvPr/>
        </p:nvSpPr>
        <p:spPr>
          <a:xfrm>
            <a:off x="2472571" y="2235063"/>
            <a:ext cx="1824221" cy="257833"/>
          </a:xfrm>
          <a:prstGeom prst="roundRect">
            <a:avLst>
              <a:gd name="adj" fmla="val 50000"/>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7" name="テキスト ボックス 166"/>
          <p:cNvSpPr txBox="1"/>
          <p:nvPr/>
        </p:nvSpPr>
        <p:spPr>
          <a:xfrm>
            <a:off x="2400563" y="2242964"/>
            <a:ext cx="1976373" cy="276999"/>
          </a:xfrm>
          <a:prstGeom prst="rect">
            <a:avLst/>
          </a:prstGeom>
          <a:noFill/>
        </p:spPr>
        <p:txBody>
          <a:bodyPr wrap="square" rtlCol="0">
            <a:spAutoFit/>
          </a:bodyPr>
          <a:lstStyle/>
          <a:p>
            <a:pPr algn="ctr"/>
            <a:r>
              <a:rPr kumimoji="1" lang="ja-JP" altLang="en-US" sz="1200" dirty="0" smtClean="0">
                <a:solidFill>
                  <a:schemeClr val="bg1"/>
                </a:solidFill>
              </a:rPr>
              <a:t>検索エンジン</a:t>
            </a:r>
            <a:endParaRPr kumimoji="1" lang="ja-JP" altLang="en-US" sz="1200" dirty="0">
              <a:solidFill>
                <a:schemeClr val="bg1"/>
              </a:solidFill>
            </a:endParaRPr>
          </a:p>
        </p:txBody>
      </p:sp>
      <p:sp>
        <p:nvSpPr>
          <p:cNvPr id="170" name="角丸四角形 169"/>
          <p:cNvSpPr/>
          <p:nvPr/>
        </p:nvSpPr>
        <p:spPr>
          <a:xfrm>
            <a:off x="5375549" y="2235386"/>
            <a:ext cx="1824221" cy="257833"/>
          </a:xfrm>
          <a:prstGeom prst="roundRect">
            <a:avLst>
              <a:gd name="adj" fmla="val 50000"/>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1" name="テキスト ボックス 170"/>
          <p:cNvSpPr txBox="1"/>
          <p:nvPr/>
        </p:nvSpPr>
        <p:spPr>
          <a:xfrm>
            <a:off x="5200654" y="2238199"/>
            <a:ext cx="2174010" cy="276999"/>
          </a:xfrm>
          <a:prstGeom prst="rect">
            <a:avLst/>
          </a:prstGeom>
          <a:noFill/>
        </p:spPr>
        <p:txBody>
          <a:bodyPr wrap="square" rtlCol="0">
            <a:spAutoFit/>
          </a:bodyPr>
          <a:lstStyle/>
          <a:p>
            <a:pPr algn="ctr"/>
            <a:r>
              <a:rPr lang="ja-JP" altLang="en-US" sz="1200" dirty="0">
                <a:solidFill>
                  <a:schemeClr val="bg1"/>
                </a:solidFill>
              </a:rPr>
              <a:t>オウンドメディア</a:t>
            </a:r>
            <a:endParaRPr kumimoji="1" lang="ja-JP" altLang="en-US" sz="1200" dirty="0">
              <a:solidFill>
                <a:schemeClr val="bg1"/>
              </a:solidFill>
            </a:endParaRPr>
          </a:p>
        </p:txBody>
      </p:sp>
      <p:sp>
        <p:nvSpPr>
          <p:cNvPr id="175" name="テキスト ボックス 174"/>
          <p:cNvSpPr txBox="1"/>
          <p:nvPr/>
        </p:nvSpPr>
        <p:spPr>
          <a:xfrm>
            <a:off x="4173426" y="3411509"/>
            <a:ext cx="441146" cy="246221"/>
          </a:xfrm>
          <a:prstGeom prst="rect">
            <a:avLst/>
          </a:prstGeom>
          <a:noFill/>
        </p:spPr>
        <p:txBody>
          <a:bodyPr wrap="none" rtlCol="0">
            <a:spAutoFit/>
          </a:bodyPr>
          <a:lstStyle/>
          <a:p>
            <a:r>
              <a:rPr lang="ja-JP" altLang="en-US" sz="1000" b="1" dirty="0">
                <a:solidFill>
                  <a:schemeClr val="accent5">
                    <a:lumMod val="60000"/>
                    <a:lumOff val="40000"/>
                  </a:schemeClr>
                </a:solidFill>
              </a:rPr>
              <a:t>流入</a:t>
            </a:r>
            <a:endParaRPr kumimoji="1" lang="ja-JP" altLang="en-US" sz="1000" b="1" dirty="0">
              <a:solidFill>
                <a:schemeClr val="accent5">
                  <a:lumMod val="60000"/>
                  <a:lumOff val="40000"/>
                </a:schemeClr>
              </a:solidFill>
            </a:endParaRPr>
          </a:p>
        </p:txBody>
      </p:sp>
      <p:sp>
        <p:nvSpPr>
          <p:cNvPr id="176" name="テキスト ボックス 175"/>
          <p:cNvSpPr txBox="1"/>
          <p:nvPr/>
        </p:nvSpPr>
        <p:spPr>
          <a:xfrm>
            <a:off x="2878696" y="4448052"/>
            <a:ext cx="441146" cy="246221"/>
          </a:xfrm>
          <a:prstGeom prst="rect">
            <a:avLst/>
          </a:prstGeom>
          <a:noFill/>
        </p:spPr>
        <p:txBody>
          <a:bodyPr wrap="none" rtlCol="0">
            <a:spAutoFit/>
          </a:bodyPr>
          <a:lstStyle/>
          <a:p>
            <a:r>
              <a:rPr lang="ja-JP" altLang="en-US" sz="1000" b="1" dirty="0">
                <a:solidFill>
                  <a:schemeClr val="accent5">
                    <a:lumMod val="60000"/>
                    <a:lumOff val="40000"/>
                  </a:schemeClr>
                </a:solidFill>
              </a:rPr>
              <a:t>流入</a:t>
            </a:r>
            <a:endParaRPr kumimoji="1" lang="ja-JP" altLang="en-US" sz="1000" b="1" dirty="0">
              <a:solidFill>
                <a:schemeClr val="accent5">
                  <a:lumMod val="60000"/>
                  <a:lumOff val="40000"/>
                </a:schemeClr>
              </a:solidFill>
            </a:endParaRPr>
          </a:p>
        </p:txBody>
      </p:sp>
      <p:sp>
        <p:nvSpPr>
          <p:cNvPr id="177" name="テキスト ボックス 176"/>
          <p:cNvSpPr txBox="1"/>
          <p:nvPr/>
        </p:nvSpPr>
        <p:spPr>
          <a:xfrm>
            <a:off x="2845434" y="5205696"/>
            <a:ext cx="441146" cy="246221"/>
          </a:xfrm>
          <a:prstGeom prst="rect">
            <a:avLst/>
          </a:prstGeom>
          <a:noFill/>
        </p:spPr>
        <p:txBody>
          <a:bodyPr wrap="none" rtlCol="0">
            <a:spAutoFit/>
          </a:bodyPr>
          <a:lstStyle/>
          <a:p>
            <a:r>
              <a:rPr kumimoji="1" lang="ja-JP" altLang="en-US" sz="1000" b="1" dirty="0">
                <a:solidFill>
                  <a:srgbClr val="4EB691"/>
                </a:solidFill>
              </a:rPr>
              <a:t>拡散</a:t>
            </a:r>
          </a:p>
        </p:txBody>
      </p:sp>
      <p:sp>
        <p:nvSpPr>
          <p:cNvPr id="179" name="テキスト ボックス 178"/>
          <p:cNvSpPr txBox="1"/>
          <p:nvPr/>
        </p:nvSpPr>
        <p:spPr>
          <a:xfrm>
            <a:off x="5693549" y="3938431"/>
            <a:ext cx="697627" cy="246221"/>
          </a:xfrm>
          <a:prstGeom prst="rect">
            <a:avLst/>
          </a:prstGeom>
          <a:noFill/>
        </p:spPr>
        <p:txBody>
          <a:bodyPr wrap="none" rtlCol="0">
            <a:spAutoFit/>
          </a:bodyPr>
          <a:lstStyle/>
          <a:p>
            <a:r>
              <a:rPr kumimoji="1" lang="ja-JP" altLang="en-US" sz="1000" b="1" dirty="0">
                <a:solidFill>
                  <a:schemeClr val="accent6">
                    <a:lumMod val="60000"/>
                    <a:lumOff val="40000"/>
                  </a:schemeClr>
                </a:solidFill>
              </a:rPr>
              <a:t>二次</a:t>
            </a:r>
            <a:r>
              <a:rPr lang="ja-JP" altLang="en-US" sz="1000" b="1" dirty="0">
                <a:solidFill>
                  <a:schemeClr val="accent6">
                    <a:lumMod val="60000"/>
                    <a:lumOff val="40000"/>
                  </a:schemeClr>
                </a:solidFill>
              </a:rPr>
              <a:t>利用</a:t>
            </a:r>
            <a:endParaRPr kumimoji="1" lang="ja-JP" altLang="en-US" sz="1000" b="1" dirty="0">
              <a:solidFill>
                <a:schemeClr val="accent6">
                  <a:lumMod val="60000"/>
                  <a:lumOff val="40000"/>
                </a:schemeClr>
              </a:solidFill>
            </a:endParaRPr>
          </a:p>
        </p:txBody>
      </p:sp>
      <p:sp>
        <p:nvSpPr>
          <p:cNvPr id="180" name="テキスト ボックス 179"/>
          <p:cNvSpPr txBox="1"/>
          <p:nvPr/>
        </p:nvSpPr>
        <p:spPr>
          <a:xfrm>
            <a:off x="6469852" y="4370359"/>
            <a:ext cx="697627" cy="246221"/>
          </a:xfrm>
          <a:prstGeom prst="rect">
            <a:avLst/>
          </a:prstGeom>
          <a:noFill/>
        </p:spPr>
        <p:txBody>
          <a:bodyPr wrap="none" rtlCol="0">
            <a:spAutoFit/>
          </a:bodyPr>
          <a:lstStyle/>
          <a:p>
            <a:r>
              <a:rPr kumimoji="1" lang="ja-JP" altLang="en-US" sz="1000" b="1" dirty="0">
                <a:solidFill>
                  <a:schemeClr val="accent6">
                    <a:lumMod val="60000"/>
                    <a:lumOff val="40000"/>
                  </a:schemeClr>
                </a:solidFill>
              </a:rPr>
              <a:t>二次</a:t>
            </a:r>
            <a:r>
              <a:rPr lang="ja-JP" altLang="en-US" sz="1000" b="1" dirty="0">
                <a:solidFill>
                  <a:schemeClr val="accent6">
                    <a:lumMod val="60000"/>
                    <a:lumOff val="40000"/>
                  </a:schemeClr>
                </a:solidFill>
              </a:rPr>
              <a:t>利用</a:t>
            </a:r>
            <a:endParaRPr kumimoji="1" lang="ja-JP" altLang="en-US" sz="1000" b="1" dirty="0">
              <a:solidFill>
                <a:schemeClr val="accent6">
                  <a:lumMod val="60000"/>
                  <a:lumOff val="40000"/>
                </a:schemeClr>
              </a:solidFill>
            </a:endParaRPr>
          </a:p>
        </p:txBody>
      </p:sp>
      <p:sp>
        <p:nvSpPr>
          <p:cNvPr id="181" name="テキスト ボックス 180"/>
          <p:cNvSpPr txBox="1"/>
          <p:nvPr/>
        </p:nvSpPr>
        <p:spPr>
          <a:xfrm>
            <a:off x="2116367" y="1541959"/>
            <a:ext cx="2646878" cy="215444"/>
          </a:xfrm>
          <a:prstGeom prst="rect">
            <a:avLst/>
          </a:prstGeom>
          <a:noFill/>
        </p:spPr>
        <p:txBody>
          <a:bodyPr wrap="none" rtlCol="0">
            <a:spAutoFit/>
          </a:bodyPr>
          <a:lstStyle/>
          <a:p>
            <a:pPr algn="r"/>
            <a:r>
              <a:rPr kumimoji="1" lang="ja-JP" altLang="en-US" sz="800" u="sng" dirty="0">
                <a:solidFill>
                  <a:schemeClr val="tx1">
                    <a:lumMod val="65000"/>
                    <a:lumOff val="35000"/>
                  </a:schemeClr>
                </a:solidFill>
              </a:rPr>
              <a:t>詳細メニューは各担当営業までお問い合わせください</a:t>
            </a:r>
          </a:p>
        </p:txBody>
      </p:sp>
      <p:sp>
        <p:nvSpPr>
          <p:cNvPr id="93" name="テキスト ボックス 92"/>
          <p:cNvSpPr txBox="1"/>
          <p:nvPr/>
        </p:nvSpPr>
        <p:spPr>
          <a:xfrm>
            <a:off x="4880992" y="3709089"/>
            <a:ext cx="441146" cy="246221"/>
          </a:xfrm>
          <a:prstGeom prst="rect">
            <a:avLst/>
          </a:prstGeom>
          <a:noFill/>
        </p:spPr>
        <p:txBody>
          <a:bodyPr wrap="none" rtlCol="0">
            <a:spAutoFit/>
          </a:bodyPr>
          <a:lstStyle/>
          <a:p>
            <a:r>
              <a:rPr lang="ja-JP" altLang="en-US" sz="1000" b="1" dirty="0">
                <a:solidFill>
                  <a:schemeClr val="accent5">
                    <a:lumMod val="60000"/>
                    <a:lumOff val="40000"/>
                  </a:schemeClr>
                </a:solidFill>
              </a:rPr>
              <a:t>流入</a:t>
            </a:r>
            <a:endParaRPr kumimoji="1" lang="ja-JP" altLang="en-US" sz="1000" b="1" dirty="0">
              <a:solidFill>
                <a:schemeClr val="accent5">
                  <a:lumMod val="60000"/>
                  <a:lumOff val="40000"/>
                </a:schemeClr>
              </a:solidFill>
            </a:endParaRPr>
          </a:p>
        </p:txBody>
      </p:sp>
      <p:sp>
        <p:nvSpPr>
          <p:cNvPr id="182" name="テキスト ボックス 181"/>
          <p:cNvSpPr txBox="1"/>
          <p:nvPr/>
        </p:nvSpPr>
        <p:spPr>
          <a:xfrm>
            <a:off x="7232282" y="2132856"/>
            <a:ext cx="2185214" cy="461665"/>
          </a:xfrm>
          <a:prstGeom prst="rect">
            <a:avLst/>
          </a:prstGeom>
          <a:noFill/>
        </p:spPr>
        <p:txBody>
          <a:bodyPr wrap="none" rtlCol="0">
            <a:spAutoFit/>
          </a:bodyPr>
          <a:lstStyle/>
          <a:p>
            <a:r>
              <a:rPr lang="ja-JP" altLang="en-US" sz="1200" b="1" dirty="0"/>
              <a:t>エンゲージメントＵＰ・</a:t>
            </a:r>
            <a:endParaRPr lang="en-US" altLang="ja-JP" sz="1200" b="1" dirty="0"/>
          </a:p>
          <a:p>
            <a:r>
              <a:rPr lang="ja-JP" altLang="en-US" sz="1200" b="1" dirty="0"/>
              <a:t>ブランド理解に活用できる！</a:t>
            </a:r>
            <a:endParaRPr kumimoji="1" lang="en-US" altLang="ja-JP" sz="1200" b="1" dirty="0"/>
          </a:p>
        </p:txBody>
      </p:sp>
      <p:sp>
        <p:nvSpPr>
          <p:cNvPr id="183" name="テキスト ボックス 182"/>
          <p:cNvSpPr txBox="1"/>
          <p:nvPr/>
        </p:nvSpPr>
        <p:spPr>
          <a:xfrm>
            <a:off x="344488" y="2319263"/>
            <a:ext cx="2339102" cy="461665"/>
          </a:xfrm>
          <a:prstGeom prst="rect">
            <a:avLst/>
          </a:prstGeom>
          <a:noFill/>
        </p:spPr>
        <p:txBody>
          <a:bodyPr wrap="none" rtlCol="0">
            <a:spAutoFit/>
          </a:bodyPr>
          <a:lstStyle/>
          <a:p>
            <a:r>
              <a:rPr lang="ja-JP" altLang="en-US" sz="1200" b="1" dirty="0" smtClean="0"/>
              <a:t>商品名など検索結果から</a:t>
            </a:r>
            <a:endParaRPr lang="en-US" altLang="ja-JP" sz="1200" b="1" dirty="0" smtClean="0"/>
          </a:p>
          <a:p>
            <a:r>
              <a:rPr lang="ja-JP" altLang="en-US" sz="1200" b="1" dirty="0" smtClean="0"/>
              <a:t>ダイレクトにアクセス</a:t>
            </a:r>
            <a:r>
              <a:rPr kumimoji="1" lang="ja-JP" altLang="en-US" sz="1200" b="1" dirty="0" smtClean="0"/>
              <a:t>できる</a:t>
            </a:r>
            <a:r>
              <a:rPr kumimoji="1" lang="ja-JP" altLang="en-US" sz="1200" b="1" dirty="0"/>
              <a:t>！</a:t>
            </a:r>
            <a:endParaRPr kumimoji="1" lang="en-US" altLang="ja-JP" sz="1200" b="1" dirty="0"/>
          </a:p>
        </p:txBody>
      </p:sp>
      <p:sp>
        <p:nvSpPr>
          <p:cNvPr id="186"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10</a:t>
            </a:fld>
            <a:endParaRPr lang="ja-JP" altLang="en-US" dirty="0"/>
          </a:p>
        </p:txBody>
      </p:sp>
      <p:grpSp>
        <p:nvGrpSpPr>
          <p:cNvPr id="85" name="グループ化 84"/>
          <p:cNvGrpSpPr/>
          <p:nvPr/>
        </p:nvGrpSpPr>
        <p:grpSpPr>
          <a:xfrm>
            <a:off x="3408446" y="4327821"/>
            <a:ext cx="2968051" cy="1427737"/>
            <a:chOff x="3757707" y="2353593"/>
            <a:chExt cx="2459561" cy="1183136"/>
          </a:xfrm>
        </p:grpSpPr>
        <p:pic>
          <p:nvPicPr>
            <p:cNvPr id="86" name="Picture 6" descr="C:\Users\nobuujit\Desktop\名称未設定-3.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757707" y="2353593"/>
              <a:ext cx="2056028" cy="1183136"/>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8" descr="C:\Users\nobuujit\Desktop\名称未設定-2.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722786" y="2532139"/>
              <a:ext cx="494482" cy="1004590"/>
            </a:xfrm>
            <a:prstGeom prst="rect">
              <a:avLst/>
            </a:prstGeom>
            <a:noFill/>
            <a:extLst>
              <a:ext uri="{909E8E84-426E-40DD-AFC4-6F175D3DCCD1}">
                <a14:hiddenFill xmlns:a14="http://schemas.microsoft.com/office/drawing/2010/main">
                  <a:solidFill>
                    <a:srgbClr val="FFFFFF"/>
                  </a:solidFill>
                </a14:hiddenFill>
              </a:ext>
            </a:extLst>
          </p:spPr>
        </p:pic>
      </p:grpSp>
      <p:sp>
        <p:nvSpPr>
          <p:cNvPr id="114" name="円/楕円 113"/>
          <p:cNvSpPr/>
          <p:nvPr/>
        </p:nvSpPr>
        <p:spPr>
          <a:xfrm>
            <a:off x="7496769" y="3488047"/>
            <a:ext cx="1709375" cy="1709375"/>
          </a:xfrm>
          <a:prstGeom prst="ellipse">
            <a:avLst/>
          </a:prstGeom>
          <a:solidFill>
            <a:schemeClr val="accent6">
              <a:lumMod val="20000"/>
              <a:lumOff val="8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7" name="テキスト ボックス 136"/>
          <p:cNvSpPr txBox="1"/>
          <p:nvPr/>
        </p:nvSpPr>
        <p:spPr>
          <a:xfrm>
            <a:off x="7167479" y="4005064"/>
            <a:ext cx="2376861" cy="353943"/>
          </a:xfrm>
          <a:prstGeom prst="rect">
            <a:avLst/>
          </a:prstGeom>
          <a:noFill/>
        </p:spPr>
        <p:txBody>
          <a:bodyPr wrap="square" rtlCol="0">
            <a:spAutoFit/>
          </a:bodyPr>
          <a:lstStyle/>
          <a:p>
            <a:pPr algn="ctr"/>
            <a:r>
              <a:rPr kumimoji="1" lang="ja-JP" altLang="en-US" sz="1000" dirty="0"/>
              <a:t>自社</a:t>
            </a:r>
            <a:r>
              <a:rPr lang="ja-JP" altLang="en-US" sz="1000" dirty="0"/>
              <a:t>店頭ディスプレイ</a:t>
            </a:r>
            <a:r>
              <a:rPr kumimoji="1" lang="en-US" altLang="ja-JP" sz="1000" dirty="0"/>
              <a:t>/POP</a:t>
            </a:r>
          </a:p>
          <a:p>
            <a:pPr algn="ctr"/>
            <a:r>
              <a:rPr kumimoji="1" lang="ja-JP" altLang="en-US" sz="700" dirty="0"/>
              <a:t>（二次利用</a:t>
            </a:r>
            <a:r>
              <a:rPr lang="ja-JP" altLang="en-US" sz="700" dirty="0"/>
              <a:t>）</a:t>
            </a:r>
            <a:endParaRPr kumimoji="1" lang="ja-JP" altLang="en-US" sz="700" dirty="0"/>
          </a:p>
        </p:txBody>
      </p:sp>
      <p:pic>
        <p:nvPicPr>
          <p:cNvPr id="139" name="Picture 30" descr="C:\Users\nobuujit\Desktop\キャプチャ.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623726" y="4365104"/>
            <a:ext cx="1145698" cy="1168038"/>
          </a:xfrm>
          <a:prstGeom prst="rect">
            <a:avLst/>
          </a:prstGeom>
          <a:noFill/>
          <a:extLst>
            <a:ext uri="{909E8E84-426E-40DD-AFC4-6F175D3DCCD1}">
              <a14:hiddenFill xmlns:a14="http://schemas.microsoft.com/office/drawing/2010/main">
                <a:solidFill>
                  <a:srgbClr val="FFFFFF"/>
                </a:solidFill>
              </a14:hiddenFill>
            </a:ext>
          </a:extLst>
        </p:spPr>
      </p:pic>
      <p:sp>
        <p:nvSpPr>
          <p:cNvPr id="168" name="角丸四角形 167"/>
          <p:cNvSpPr/>
          <p:nvPr/>
        </p:nvSpPr>
        <p:spPr>
          <a:xfrm>
            <a:off x="7504159" y="3674124"/>
            <a:ext cx="1824221" cy="257833"/>
          </a:xfrm>
          <a:prstGeom prst="roundRect">
            <a:avLst>
              <a:gd name="adj" fmla="val 50000"/>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69" name="テキスト ボックス 168"/>
          <p:cNvSpPr txBox="1"/>
          <p:nvPr/>
        </p:nvSpPr>
        <p:spPr>
          <a:xfrm>
            <a:off x="7329264" y="3671791"/>
            <a:ext cx="2174010" cy="276999"/>
          </a:xfrm>
          <a:prstGeom prst="rect">
            <a:avLst/>
          </a:prstGeom>
          <a:noFill/>
        </p:spPr>
        <p:txBody>
          <a:bodyPr wrap="square" rtlCol="0">
            <a:spAutoFit/>
          </a:bodyPr>
          <a:lstStyle/>
          <a:p>
            <a:pPr algn="ctr"/>
            <a:r>
              <a:rPr kumimoji="1" lang="ja-JP" altLang="en-US" sz="1200" dirty="0">
                <a:solidFill>
                  <a:schemeClr val="bg1"/>
                </a:solidFill>
              </a:rPr>
              <a:t>オフライン</a:t>
            </a:r>
          </a:p>
        </p:txBody>
      </p:sp>
      <p:sp>
        <p:nvSpPr>
          <p:cNvPr id="11" name="星 32 10"/>
          <p:cNvSpPr/>
          <p:nvPr/>
        </p:nvSpPr>
        <p:spPr>
          <a:xfrm>
            <a:off x="8767568" y="2588683"/>
            <a:ext cx="713817" cy="713817"/>
          </a:xfrm>
          <a:prstGeom prst="star32">
            <a:avLst>
              <a:gd name="adj" fmla="val 43489"/>
            </a:avLst>
          </a:prstGeom>
          <a:solidFill>
            <a:srgbClr val="FFC000"/>
          </a:solidFill>
          <a:ln w="19050">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 name="テキスト ボックス 8"/>
          <p:cNvSpPr txBox="1"/>
          <p:nvPr/>
        </p:nvSpPr>
        <p:spPr>
          <a:xfrm>
            <a:off x="8704612" y="2776314"/>
            <a:ext cx="839728" cy="338554"/>
          </a:xfrm>
          <a:prstGeom prst="rect">
            <a:avLst/>
          </a:prstGeom>
          <a:noFill/>
        </p:spPr>
        <p:txBody>
          <a:bodyPr wrap="square" rtlCol="0" anchor="ctr">
            <a:spAutoFit/>
          </a:bodyPr>
          <a:lstStyle/>
          <a:p>
            <a:pPr algn="ctr"/>
            <a:r>
              <a:rPr lang="ja-JP" altLang="en-US" sz="800" dirty="0">
                <a:solidFill>
                  <a:schemeClr val="bg1"/>
                </a:solidFill>
              </a:rPr>
              <a:t>＠ｃｏｓｍｅ</a:t>
            </a:r>
            <a:endParaRPr lang="en-US" altLang="ja-JP" sz="800" dirty="0">
              <a:solidFill>
                <a:schemeClr val="bg1"/>
              </a:solidFill>
            </a:endParaRPr>
          </a:p>
          <a:p>
            <a:pPr algn="ctr"/>
            <a:r>
              <a:rPr kumimoji="1" lang="ja-JP" altLang="en-US" sz="800" dirty="0">
                <a:solidFill>
                  <a:schemeClr val="bg1"/>
                </a:solidFill>
              </a:rPr>
              <a:t>独自サービス</a:t>
            </a:r>
          </a:p>
        </p:txBody>
      </p:sp>
      <p:pic>
        <p:nvPicPr>
          <p:cNvPr id="1026" name="Picture 2" descr="Y:\共通管理\105_ロゴ_ブランドブック_サイト画像_表記規定\ロゴ\02_サービス・サイトロゴ\22_ブランドファンクラブ\png\BFC_Brandmark_a_RGB.png"/>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207020" y="3129443"/>
            <a:ext cx="1648996" cy="207825"/>
          </a:xfrm>
          <a:prstGeom prst="rect">
            <a:avLst/>
          </a:prstGeom>
          <a:noFill/>
          <a:extLst>
            <a:ext uri="{909E8E84-426E-40DD-AFC4-6F175D3DCCD1}">
              <a14:hiddenFill xmlns:a14="http://schemas.microsoft.com/office/drawing/2010/main">
                <a:solidFill>
                  <a:srgbClr val="FFFFFF"/>
                </a:solidFill>
              </a14:hiddenFill>
            </a:ext>
          </a:extLst>
        </p:spPr>
      </p:pic>
      <p:pic>
        <p:nvPicPr>
          <p:cNvPr id="156" name="Picture 31" descr="C:\Users\nobuujit\Desktop\名称未設定-1.png"/>
          <p:cNvPicPr>
            <a:picLocks noChangeAspect="1" noChangeArrowheads="1"/>
          </p:cNvPicPr>
          <p:nvPr/>
        </p:nvPicPr>
        <p:blipFill rotWithShape="1">
          <a:blip r:embed="rId13">
            <a:extLst>
              <a:ext uri="{28A0092B-C50C-407E-A947-70E740481C1C}">
                <a14:useLocalDpi xmlns:a14="http://schemas.microsoft.com/office/drawing/2010/main" val="0"/>
              </a:ext>
            </a:extLst>
          </a:blip>
          <a:srcRect l="46615" t="46303" r="26122" b="23426"/>
          <a:stretch/>
        </p:blipFill>
        <p:spPr bwMode="auto">
          <a:xfrm>
            <a:off x="6711090" y="3080773"/>
            <a:ext cx="419318" cy="658561"/>
          </a:xfrm>
          <a:prstGeom prst="rect">
            <a:avLst/>
          </a:prstGeom>
          <a:noFill/>
          <a:extLst>
            <a:ext uri="{909E8E84-426E-40DD-AFC4-6F175D3DCCD1}">
              <a14:hiddenFill xmlns:a14="http://schemas.microsoft.com/office/drawing/2010/main">
                <a:solidFill>
                  <a:srgbClr val="FFFFFF"/>
                </a:solidFill>
              </a14:hiddenFill>
            </a:ext>
          </a:extLst>
        </p:spPr>
      </p:pic>
      <p:sp>
        <p:nvSpPr>
          <p:cNvPr id="94" name="テキスト ボックス 93"/>
          <p:cNvSpPr txBox="1"/>
          <p:nvPr/>
        </p:nvSpPr>
        <p:spPr>
          <a:xfrm>
            <a:off x="8948787" y="3059162"/>
            <a:ext cx="351379" cy="215444"/>
          </a:xfrm>
          <a:prstGeom prst="rect">
            <a:avLst/>
          </a:prstGeom>
          <a:noFill/>
        </p:spPr>
        <p:txBody>
          <a:bodyPr wrap="none" rtlCol="0">
            <a:spAutoFit/>
          </a:bodyPr>
          <a:lstStyle/>
          <a:p>
            <a:pPr algn="ctr"/>
            <a:r>
              <a:rPr kumimoji="1" lang="en-US" altLang="ja-JP" sz="800" dirty="0" smtClean="0">
                <a:latin typeface="+mn-ea"/>
              </a:rPr>
              <a:t>※</a:t>
            </a:r>
            <a:r>
              <a:rPr lang="en-US" altLang="ja-JP" sz="800" dirty="0">
                <a:latin typeface="+mn-ea"/>
              </a:rPr>
              <a:t>1</a:t>
            </a:r>
            <a:endParaRPr kumimoji="1" lang="ja-JP" altLang="en-US" sz="800" dirty="0">
              <a:latin typeface="+mn-ea"/>
            </a:endParaRPr>
          </a:p>
        </p:txBody>
      </p:sp>
      <p:sp>
        <p:nvSpPr>
          <p:cNvPr id="23" name="テキスト ボックス 22"/>
          <p:cNvSpPr txBox="1"/>
          <p:nvPr/>
        </p:nvSpPr>
        <p:spPr>
          <a:xfrm>
            <a:off x="7232282" y="5559623"/>
            <a:ext cx="2185214" cy="461665"/>
          </a:xfrm>
          <a:prstGeom prst="rect">
            <a:avLst/>
          </a:prstGeom>
          <a:noFill/>
        </p:spPr>
        <p:txBody>
          <a:bodyPr wrap="none" rtlCol="0">
            <a:spAutoFit/>
          </a:bodyPr>
          <a:lstStyle/>
          <a:p>
            <a:r>
              <a:rPr lang="ja-JP" altLang="en-US" sz="1200" b="1" dirty="0"/>
              <a:t>競合差別化・販促サポートに</a:t>
            </a:r>
            <a:endParaRPr lang="en-US" altLang="ja-JP" sz="1200" b="1" dirty="0"/>
          </a:p>
          <a:p>
            <a:r>
              <a:rPr lang="ja-JP" altLang="en-US" sz="1200" b="1" dirty="0"/>
              <a:t>活用できる！</a:t>
            </a:r>
            <a:endParaRPr kumimoji="1" lang="en-US" altLang="ja-JP" sz="1200" b="1" dirty="0"/>
          </a:p>
        </p:txBody>
      </p:sp>
      <p:sp>
        <p:nvSpPr>
          <p:cNvPr id="184" name="テキスト ボックス 183"/>
          <p:cNvSpPr txBox="1"/>
          <p:nvPr/>
        </p:nvSpPr>
        <p:spPr>
          <a:xfrm>
            <a:off x="617419" y="5343599"/>
            <a:ext cx="2031325" cy="461665"/>
          </a:xfrm>
          <a:prstGeom prst="rect">
            <a:avLst/>
          </a:prstGeom>
          <a:noFill/>
        </p:spPr>
        <p:txBody>
          <a:bodyPr wrap="none" rtlCol="0">
            <a:spAutoFit/>
          </a:bodyPr>
          <a:lstStyle/>
          <a:p>
            <a:r>
              <a:rPr lang="ja-JP" altLang="en-US" sz="1200" b="1" dirty="0"/>
              <a:t>ソーシャルマーケティング</a:t>
            </a:r>
            <a:endParaRPr lang="en-US" altLang="ja-JP" sz="1200" b="1" dirty="0"/>
          </a:p>
          <a:p>
            <a:r>
              <a:rPr lang="ja-JP" altLang="en-US" sz="1200" b="1" dirty="0"/>
              <a:t>活用できる！</a:t>
            </a:r>
            <a:endParaRPr kumimoji="1" lang="en-US" altLang="ja-JP" sz="1200" b="1" dirty="0"/>
          </a:p>
        </p:txBody>
      </p:sp>
      <p:sp>
        <p:nvSpPr>
          <p:cNvPr id="116" name="星 32 115"/>
          <p:cNvSpPr/>
          <p:nvPr/>
        </p:nvSpPr>
        <p:spPr>
          <a:xfrm>
            <a:off x="8784441" y="4353715"/>
            <a:ext cx="713817" cy="713817"/>
          </a:xfrm>
          <a:prstGeom prst="star32">
            <a:avLst>
              <a:gd name="adj" fmla="val 43489"/>
            </a:avLst>
          </a:prstGeom>
          <a:solidFill>
            <a:srgbClr val="FFC000"/>
          </a:solidFill>
          <a:ln w="19050">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7" name="テキスト ボックス 116"/>
          <p:cNvSpPr txBox="1"/>
          <p:nvPr/>
        </p:nvSpPr>
        <p:spPr>
          <a:xfrm>
            <a:off x="8721485" y="4556735"/>
            <a:ext cx="839728" cy="307777"/>
          </a:xfrm>
          <a:prstGeom prst="rect">
            <a:avLst/>
          </a:prstGeom>
          <a:noFill/>
        </p:spPr>
        <p:txBody>
          <a:bodyPr wrap="square" rtlCol="0">
            <a:spAutoFit/>
          </a:bodyPr>
          <a:lstStyle/>
          <a:p>
            <a:pPr algn="ctr"/>
            <a:r>
              <a:rPr lang="ja-JP" altLang="en-US" sz="700" dirty="0">
                <a:solidFill>
                  <a:schemeClr val="bg1"/>
                </a:solidFill>
              </a:rPr>
              <a:t>＠ｃｏｓｍｅ</a:t>
            </a:r>
            <a:endParaRPr lang="en-US" altLang="ja-JP" sz="700" dirty="0">
              <a:solidFill>
                <a:schemeClr val="bg1"/>
              </a:solidFill>
            </a:endParaRPr>
          </a:p>
          <a:p>
            <a:pPr algn="ctr"/>
            <a:r>
              <a:rPr kumimoji="1" lang="ja-JP" altLang="en-US" sz="700" dirty="0">
                <a:solidFill>
                  <a:schemeClr val="bg1"/>
                </a:solidFill>
              </a:rPr>
              <a:t>独自サービス</a:t>
            </a:r>
          </a:p>
        </p:txBody>
      </p:sp>
      <p:pic>
        <p:nvPicPr>
          <p:cNvPr id="5" name="Picture 2" descr="「検索窓 素材　無料」の画像検索結果"/>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88312" l="0" r="100000">
                        <a14:foregroundMark x1="95937" y1="75974" x2="95937" y2="75974"/>
                      </a14:backgroundRemoval>
                    </a14:imgEffect>
                  </a14:imgLayer>
                </a14:imgProps>
              </a:ext>
              <a:ext uri="{28A0092B-C50C-407E-A947-70E740481C1C}">
                <a14:useLocalDpi xmlns:a14="http://schemas.microsoft.com/office/drawing/2010/main" val="0"/>
              </a:ext>
            </a:extLst>
          </a:blip>
          <a:srcRect/>
          <a:stretch>
            <a:fillRect/>
          </a:stretch>
        </p:blipFill>
        <p:spPr bwMode="auto">
          <a:xfrm>
            <a:off x="2563279" y="2924944"/>
            <a:ext cx="1669641" cy="290209"/>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2723461" y="2925524"/>
            <a:ext cx="1005403" cy="215444"/>
          </a:xfrm>
          <a:prstGeom prst="rect">
            <a:avLst/>
          </a:prstGeom>
          <a:noFill/>
        </p:spPr>
        <p:txBody>
          <a:bodyPr wrap="none" rtlCol="0">
            <a:spAutoFit/>
          </a:bodyPr>
          <a:lstStyle/>
          <a:p>
            <a:r>
              <a:rPr lang="ja-JP" altLang="en-US" sz="800" dirty="0" smtClean="0"/>
              <a:t>ミカエル</a:t>
            </a:r>
            <a:r>
              <a:rPr lang="ja-JP" altLang="en-US" sz="800" dirty="0"/>
              <a:t>コットン</a:t>
            </a:r>
            <a:endParaRPr kumimoji="1" lang="ja-JP" altLang="en-US" sz="800" dirty="0"/>
          </a:p>
        </p:txBody>
      </p:sp>
    </p:spTree>
    <p:extLst>
      <p:ext uri="{BB962C8B-B14F-4D97-AF65-F5344CB8AC3E}">
        <p14:creationId xmlns:p14="http://schemas.microsoft.com/office/powerpoint/2010/main" val="3995938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5400" dirty="0"/>
              <a:t>Main</a:t>
            </a:r>
            <a:r>
              <a:rPr lang="ja-JP" altLang="en-US" sz="5400" dirty="0"/>
              <a:t> </a:t>
            </a:r>
            <a:r>
              <a:rPr lang="en-US" altLang="ja-JP" sz="5400" dirty="0"/>
              <a:t>Menu</a:t>
            </a:r>
            <a:endParaRPr kumimoji="1" lang="ja-JP" altLang="en-US" dirty="0"/>
          </a:p>
        </p:txBody>
      </p:sp>
      <p:sp>
        <p:nvSpPr>
          <p:cNvPr id="8" name="テキスト プレースホルダー 3"/>
          <p:cNvSpPr>
            <a:spLocks noGrp="1"/>
          </p:cNvSpPr>
          <p:nvPr>
            <p:ph type="body" sz="quarter" idx="13"/>
          </p:nvPr>
        </p:nvSpPr>
        <p:spPr/>
        <p:txBody>
          <a:bodyPr/>
          <a:lstStyle/>
          <a:p>
            <a:r>
              <a:rPr lang="en-US" altLang="zh-TW" sz="1400" dirty="0" smtClean="0"/>
              <a:t>2018</a:t>
            </a:r>
            <a:r>
              <a:rPr lang="zh-TW" altLang="en-US" sz="1400" dirty="0" smtClean="0"/>
              <a:t>年</a:t>
            </a:r>
            <a:r>
              <a:rPr lang="en-US" altLang="zh-TW" sz="1400" dirty="0" smtClean="0"/>
              <a:t>1</a:t>
            </a:r>
            <a:r>
              <a:rPr lang="zh-TW" altLang="en-US" sz="1400" dirty="0" smtClean="0"/>
              <a:t>月</a:t>
            </a:r>
            <a:r>
              <a:rPr lang="en-US" altLang="zh-TW" sz="1400" dirty="0"/>
              <a:t>3</a:t>
            </a:r>
            <a:r>
              <a:rPr lang="zh-TW" altLang="en-US" sz="1400" dirty="0" smtClean="0"/>
              <a:t>日</a:t>
            </a:r>
            <a:r>
              <a:rPr lang="zh-TW" altLang="en-US" sz="1400" dirty="0"/>
              <a:t>～</a:t>
            </a:r>
            <a:r>
              <a:rPr lang="en-US" altLang="zh-TW" sz="1400" dirty="0" smtClean="0"/>
              <a:t>2018</a:t>
            </a:r>
            <a:r>
              <a:rPr lang="zh-TW" altLang="en-US" sz="1400" dirty="0" smtClean="0"/>
              <a:t>年</a:t>
            </a:r>
            <a:r>
              <a:rPr lang="en-US" altLang="zh-TW" sz="1400" dirty="0"/>
              <a:t>3</a:t>
            </a:r>
            <a:r>
              <a:rPr lang="zh-TW" altLang="en-US" sz="1400" dirty="0" smtClean="0"/>
              <a:t>月</a:t>
            </a:r>
            <a:r>
              <a:rPr lang="en-US" altLang="zh-TW" sz="1400" smtClean="0"/>
              <a:t>28</a:t>
            </a:r>
            <a:r>
              <a:rPr lang="zh-TW" altLang="en-US" sz="1400" smtClean="0"/>
              <a:t>日</a:t>
            </a:r>
            <a:r>
              <a:rPr lang="zh-TW" altLang="en-US" sz="1400" dirty="0"/>
              <a:t>掲載開始分</a:t>
            </a:r>
            <a:endParaRPr lang="ja-JP" altLang="en-US" sz="1400" dirty="0"/>
          </a:p>
        </p:txBody>
      </p:sp>
      <p:sp>
        <p:nvSpPr>
          <p:cNvPr id="5" name="テキスト プレースホルダー 4"/>
          <p:cNvSpPr>
            <a:spLocks noGrp="1"/>
          </p:cNvSpPr>
          <p:nvPr>
            <p:ph type="body" sz="quarter" idx="14"/>
          </p:nvPr>
        </p:nvSpPr>
        <p:spPr/>
        <p:txBody>
          <a:bodyPr/>
          <a:lstStyle/>
          <a:p>
            <a:r>
              <a:rPr lang="ja-JP" altLang="en-US" sz="3600" dirty="0"/>
              <a:t>メインメニュー</a:t>
            </a:r>
          </a:p>
        </p:txBody>
      </p:sp>
      <p:sp>
        <p:nvSpPr>
          <p:cNvPr id="9" name="スライド番号プレースホルダー 5"/>
          <p:cNvSpPr>
            <a:spLocks noGrp="1"/>
          </p:cNvSpPr>
          <p:nvPr>
            <p:ph type="sldNum" sz="quarter" idx="12"/>
          </p:nvPr>
        </p:nvSpPr>
        <p:spPr/>
        <p:txBody>
          <a:bodyPr/>
          <a:lstStyle/>
          <a:p>
            <a:fld id="{D1BB40C7-AB44-C647-B8F2-09508EB95348}" type="slidenum">
              <a:rPr lang="ja-JP" altLang="en-US" smtClean="0"/>
              <a:pPr/>
              <a:t>11</a:t>
            </a:fld>
            <a:endParaRPr lang="ja-JP" altLang="en-US" dirty="0"/>
          </a:p>
        </p:txBody>
      </p:sp>
    </p:spTree>
    <p:extLst>
      <p:ext uri="{BB962C8B-B14F-4D97-AF65-F5344CB8AC3E}">
        <p14:creationId xmlns:p14="http://schemas.microsoft.com/office/powerpoint/2010/main" val="3450215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120314" y="1108953"/>
            <a:ext cx="9655138" cy="5288463"/>
          </a:xfrm>
          <a:prstGeom prst="roundRect">
            <a:avLst>
              <a:gd name="adj" fmla="val 2393"/>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54" name="角丸四角形 53"/>
          <p:cNvSpPr/>
          <p:nvPr/>
        </p:nvSpPr>
        <p:spPr>
          <a:xfrm>
            <a:off x="6017872" y="1231216"/>
            <a:ext cx="1789975" cy="4884313"/>
          </a:xfrm>
          <a:prstGeom prst="roundRect">
            <a:avLst>
              <a:gd name="adj" fmla="val 5327"/>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55" name="角丸四角形 54"/>
          <p:cNvSpPr/>
          <p:nvPr/>
        </p:nvSpPr>
        <p:spPr>
          <a:xfrm>
            <a:off x="7855119" y="1231216"/>
            <a:ext cx="1789975" cy="4884313"/>
          </a:xfrm>
          <a:prstGeom prst="roundRect">
            <a:avLst>
              <a:gd name="adj" fmla="val 5327"/>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grpSp>
        <p:nvGrpSpPr>
          <p:cNvPr id="13" name="グループ化 12"/>
          <p:cNvGrpSpPr/>
          <p:nvPr/>
        </p:nvGrpSpPr>
        <p:grpSpPr>
          <a:xfrm>
            <a:off x="6281180" y="2260818"/>
            <a:ext cx="1228104" cy="2856267"/>
            <a:chOff x="6326337" y="2307067"/>
            <a:chExt cx="1159758" cy="2971088"/>
          </a:xfrm>
        </p:grpSpPr>
        <p:grpSp>
          <p:nvGrpSpPr>
            <p:cNvPr id="45" name="グループ化 44"/>
            <p:cNvGrpSpPr/>
            <p:nvPr/>
          </p:nvGrpSpPr>
          <p:grpSpPr>
            <a:xfrm>
              <a:off x="6326337" y="2307067"/>
              <a:ext cx="1159758" cy="2971088"/>
              <a:chOff x="6413240" y="2390654"/>
              <a:chExt cx="945603" cy="2709234"/>
            </a:xfrm>
          </p:grpSpPr>
          <p:pic>
            <p:nvPicPr>
              <p:cNvPr id="13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13678" y="2467977"/>
                <a:ext cx="937399" cy="2631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1" name="Picture 2" descr="C:\Users\iwasakis\Desktop\unname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13240" y="2390654"/>
                <a:ext cx="945603" cy="695544"/>
              </a:xfrm>
              <a:prstGeom prst="rect">
                <a:avLst/>
              </a:prstGeom>
              <a:noFill/>
              <a:extLst>
                <a:ext uri="{909E8E84-426E-40DD-AFC4-6F175D3DCCD1}">
                  <a14:hiddenFill xmlns:a14="http://schemas.microsoft.com/office/drawing/2010/main">
                    <a:solidFill>
                      <a:srgbClr val="FFFFFF"/>
                    </a:solidFill>
                  </a14:hiddenFill>
                </a:ext>
              </a:extLst>
            </p:spPr>
          </p:pic>
        </p:grpSp>
        <p:sp>
          <p:nvSpPr>
            <p:cNvPr id="135" name="正方形/長方形 134"/>
            <p:cNvSpPr/>
            <p:nvPr/>
          </p:nvSpPr>
          <p:spPr>
            <a:xfrm>
              <a:off x="6432476" y="4410592"/>
              <a:ext cx="396950" cy="29526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sp>
        <p:nvSpPr>
          <p:cNvPr id="6" name="角丸四角形 5"/>
          <p:cNvSpPr/>
          <p:nvPr/>
        </p:nvSpPr>
        <p:spPr>
          <a:xfrm>
            <a:off x="2343380" y="1231216"/>
            <a:ext cx="1789975" cy="4884313"/>
          </a:xfrm>
          <a:prstGeom prst="roundRect">
            <a:avLst>
              <a:gd name="adj" fmla="val 5327"/>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52" name="角丸四角形 51"/>
          <p:cNvSpPr/>
          <p:nvPr/>
        </p:nvSpPr>
        <p:spPr>
          <a:xfrm>
            <a:off x="4180626" y="1231216"/>
            <a:ext cx="1789975" cy="4884313"/>
          </a:xfrm>
          <a:prstGeom prst="roundRect">
            <a:avLst>
              <a:gd name="adj" fmla="val 5327"/>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cxnSp>
        <p:nvCxnSpPr>
          <p:cNvPr id="8" name="直線コネクタ 7"/>
          <p:cNvCxnSpPr/>
          <p:nvPr/>
        </p:nvCxnSpPr>
        <p:spPr>
          <a:xfrm>
            <a:off x="2385034" y="1744754"/>
            <a:ext cx="16641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9" name="正方形/長方形 8"/>
          <p:cNvSpPr/>
          <p:nvPr/>
        </p:nvSpPr>
        <p:spPr>
          <a:xfrm>
            <a:off x="2349709" y="5167561"/>
            <a:ext cx="1776792" cy="400110"/>
          </a:xfrm>
          <a:prstGeom prst="rect">
            <a:avLst/>
          </a:prstGeom>
        </p:spPr>
        <p:txBody>
          <a:bodyPr wrap="square" anchor="ctr">
            <a:spAutoFit/>
          </a:bodyPr>
          <a:lstStyle/>
          <a:p>
            <a:pPr algn="ctr"/>
            <a:r>
              <a:rPr lang="en-US" altLang="ja-JP" sz="2000" i="1" u="sng" dirty="0">
                <a:solidFill>
                  <a:srgbClr val="FF5574"/>
                </a:solidFill>
                <a:latin typeface="+mj-ea"/>
                <a:ea typeface="+mj-ea"/>
              </a:rPr>
              <a:t>¥6,300,000</a:t>
            </a:r>
            <a:endParaRPr lang="ja-JP" altLang="en-US" sz="1600" i="1" u="sng" dirty="0">
              <a:solidFill>
                <a:srgbClr val="FF5574"/>
              </a:solidFill>
              <a:latin typeface="+mj-ea"/>
              <a:ea typeface="+mj-ea"/>
            </a:endParaRPr>
          </a:p>
        </p:txBody>
      </p:sp>
      <p:sp>
        <p:nvSpPr>
          <p:cNvPr id="21" name="テキスト ボックス 20"/>
          <p:cNvSpPr txBox="1"/>
          <p:nvPr/>
        </p:nvSpPr>
        <p:spPr>
          <a:xfrm rot="16200000">
            <a:off x="-796257" y="3262518"/>
            <a:ext cx="2269902" cy="338554"/>
          </a:xfrm>
          <a:prstGeom prst="rect">
            <a:avLst/>
          </a:prstGeom>
          <a:noFill/>
        </p:spPr>
        <p:txBody>
          <a:bodyPr wrap="square" rtlCol="0" anchor="ctr">
            <a:spAutoFit/>
          </a:bodyPr>
          <a:lstStyle/>
          <a:p>
            <a:pPr algn="ctr"/>
            <a:r>
              <a:rPr kumimoji="1" lang="en-US" altLang="ja-JP" sz="1600" dirty="0">
                <a:solidFill>
                  <a:schemeClr val="bg1"/>
                </a:solidFill>
                <a:latin typeface="+mj-lt"/>
                <a:ea typeface="+mj-ea"/>
              </a:rPr>
              <a:t>MAIN SERVICE</a:t>
            </a:r>
            <a:endParaRPr kumimoji="1" lang="ja-JP" altLang="en-US" sz="1600" dirty="0">
              <a:solidFill>
                <a:schemeClr val="bg1"/>
              </a:solidFill>
              <a:latin typeface="+mj-lt"/>
              <a:ea typeface="+mj-ea"/>
            </a:endParaRPr>
          </a:p>
        </p:txBody>
      </p:sp>
      <p:sp>
        <p:nvSpPr>
          <p:cNvPr id="46" name="タイトル 1"/>
          <p:cNvSpPr>
            <a:spLocks noGrp="1"/>
          </p:cNvSpPr>
          <p:nvPr>
            <p:ph type="title"/>
          </p:nvPr>
        </p:nvSpPr>
        <p:spPr>
          <a:xfrm>
            <a:off x="495300" y="245798"/>
            <a:ext cx="8915400" cy="650080"/>
          </a:xfrm>
        </p:spPr>
        <p:txBody>
          <a:bodyPr/>
          <a:lstStyle/>
          <a:p>
            <a:r>
              <a:rPr lang="en-US" altLang="ja-JP" dirty="0">
                <a:solidFill>
                  <a:srgbClr val="4EB691"/>
                </a:solidFill>
                <a:latin typeface="+mj-lt"/>
              </a:rPr>
              <a:t>@</a:t>
            </a:r>
            <a:r>
              <a:rPr lang="ja-JP" altLang="en-US" dirty="0">
                <a:latin typeface="+mj-lt"/>
              </a:rPr>
              <a:t>ｃｏｓｍｅ</a:t>
            </a:r>
            <a:r>
              <a:rPr lang="en-US" altLang="ja-JP" dirty="0">
                <a:solidFill>
                  <a:srgbClr val="4EB691"/>
                </a:solidFill>
                <a:latin typeface="+mj-lt"/>
              </a:rPr>
              <a:t> </a:t>
            </a:r>
            <a:r>
              <a:rPr lang="ja-JP" altLang="en-US" dirty="0">
                <a:solidFill>
                  <a:srgbClr val="4EB691"/>
                </a:solidFill>
                <a:latin typeface="+mj-lt"/>
              </a:rPr>
              <a:t>プロモーションサービス一覧</a:t>
            </a:r>
            <a:endParaRPr kumimoji="1" lang="ja-JP" altLang="en-US" dirty="0">
              <a:solidFill>
                <a:srgbClr val="4EB691"/>
              </a:solidFill>
              <a:latin typeface="+mj-lt"/>
            </a:endParaRPr>
          </a:p>
        </p:txBody>
      </p:sp>
      <p:cxnSp>
        <p:nvCxnSpPr>
          <p:cNvPr id="57" name="直線コネクタ 56"/>
          <p:cNvCxnSpPr/>
          <p:nvPr/>
        </p:nvCxnSpPr>
        <p:spPr>
          <a:xfrm>
            <a:off x="4248206" y="1744754"/>
            <a:ext cx="16641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63" name="直線コネクタ 62"/>
          <p:cNvCxnSpPr/>
          <p:nvPr/>
        </p:nvCxnSpPr>
        <p:spPr>
          <a:xfrm>
            <a:off x="6063211" y="1744754"/>
            <a:ext cx="16641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64" name="直線コネクタ 63"/>
          <p:cNvCxnSpPr/>
          <p:nvPr/>
        </p:nvCxnSpPr>
        <p:spPr>
          <a:xfrm>
            <a:off x="7918009" y="1744754"/>
            <a:ext cx="16641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65" name="テキスト ボックス 64"/>
          <p:cNvSpPr txBox="1"/>
          <p:nvPr/>
        </p:nvSpPr>
        <p:spPr>
          <a:xfrm>
            <a:off x="2698137" y="1293229"/>
            <a:ext cx="1261884" cy="461665"/>
          </a:xfrm>
          <a:prstGeom prst="rect">
            <a:avLst/>
          </a:prstGeom>
          <a:noFill/>
        </p:spPr>
        <p:txBody>
          <a:bodyPr wrap="none" rtlCol="0">
            <a:spAutoFit/>
          </a:bodyPr>
          <a:lstStyle/>
          <a:p>
            <a:pPr algn="ctr"/>
            <a:r>
              <a:rPr lang="ja-JP" altLang="en-US" sz="1200" b="1" dirty="0">
                <a:solidFill>
                  <a:srgbClr val="4EB691"/>
                </a:solidFill>
              </a:rPr>
              <a:t>編集タイアップ</a:t>
            </a:r>
            <a:endParaRPr lang="en-US" altLang="ja-JP" sz="1200" b="1" dirty="0">
              <a:solidFill>
                <a:srgbClr val="4EB691"/>
              </a:solidFill>
            </a:endParaRPr>
          </a:p>
          <a:p>
            <a:pPr algn="ctr"/>
            <a:r>
              <a:rPr lang="en-US" altLang="ja-JP" sz="1200" b="1" dirty="0">
                <a:solidFill>
                  <a:srgbClr val="4EB691"/>
                </a:solidFill>
              </a:rPr>
              <a:t>+</a:t>
            </a:r>
            <a:r>
              <a:rPr lang="ja-JP" altLang="en-US" sz="1200" b="1" dirty="0">
                <a:solidFill>
                  <a:srgbClr val="4EB691"/>
                </a:solidFill>
              </a:rPr>
              <a:t>モニター</a:t>
            </a:r>
            <a:endParaRPr kumimoji="1" lang="en-US" altLang="ja-JP" sz="1200" b="1" dirty="0">
              <a:solidFill>
                <a:srgbClr val="4EB691"/>
              </a:solidFill>
            </a:endParaRPr>
          </a:p>
        </p:txBody>
      </p:sp>
      <p:sp>
        <p:nvSpPr>
          <p:cNvPr id="66" name="テキスト ボックス 65"/>
          <p:cNvSpPr txBox="1"/>
          <p:nvPr/>
        </p:nvSpPr>
        <p:spPr>
          <a:xfrm>
            <a:off x="4530157" y="1385562"/>
            <a:ext cx="1261884" cy="276999"/>
          </a:xfrm>
          <a:prstGeom prst="rect">
            <a:avLst/>
          </a:prstGeom>
          <a:noFill/>
        </p:spPr>
        <p:txBody>
          <a:bodyPr wrap="none" rtlCol="0">
            <a:spAutoFit/>
          </a:bodyPr>
          <a:lstStyle/>
          <a:p>
            <a:pPr algn="ctr"/>
            <a:r>
              <a:rPr lang="ja-JP" altLang="en-US" sz="1200" b="1" dirty="0">
                <a:solidFill>
                  <a:srgbClr val="4EB691"/>
                </a:solidFill>
              </a:rPr>
              <a:t>編集タイアップ</a:t>
            </a:r>
            <a:endParaRPr lang="en-US" altLang="ja-JP" sz="1200" b="1" dirty="0">
              <a:solidFill>
                <a:srgbClr val="4EB691"/>
              </a:solidFill>
            </a:endParaRPr>
          </a:p>
        </p:txBody>
      </p:sp>
      <p:sp>
        <p:nvSpPr>
          <p:cNvPr id="68" name="テキスト ボックス 67"/>
          <p:cNvSpPr txBox="1"/>
          <p:nvPr/>
        </p:nvSpPr>
        <p:spPr>
          <a:xfrm>
            <a:off x="6335706" y="1269944"/>
            <a:ext cx="1396536" cy="461665"/>
          </a:xfrm>
          <a:prstGeom prst="rect">
            <a:avLst/>
          </a:prstGeom>
          <a:noFill/>
        </p:spPr>
        <p:txBody>
          <a:bodyPr wrap="none" rtlCol="0">
            <a:spAutoFit/>
          </a:bodyPr>
          <a:lstStyle/>
          <a:p>
            <a:pPr algn="ctr"/>
            <a:r>
              <a:rPr lang="ja-JP" altLang="en-US" sz="1200" b="1" dirty="0">
                <a:solidFill>
                  <a:srgbClr val="4EB691"/>
                </a:solidFill>
              </a:rPr>
              <a:t>プロダクト</a:t>
            </a:r>
            <a:endParaRPr lang="en-US" altLang="ja-JP" sz="1200" b="1" dirty="0">
              <a:solidFill>
                <a:srgbClr val="4EB691"/>
              </a:solidFill>
            </a:endParaRPr>
          </a:p>
          <a:p>
            <a:pPr algn="ctr"/>
            <a:r>
              <a:rPr lang="ja-JP" altLang="en-US" sz="1200" b="1" spc="-150" dirty="0">
                <a:solidFill>
                  <a:srgbClr val="4EB691"/>
                </a:solidFill>
              </a:rPr>
              <a:t>インフォメーション</a:t>
            </a:r>
            <a:endParaRPr lang="en-US" altLang="ja-JP" sz="1200" b="1" spc="-150" dirty="0">
              <a:solidFill>
                <a:srgbClr val="4EB691"/>
              </a:solidFill>
            </a:endParaRPr>
          </a:p>
        </p:txBody>
      </p:sp>
      <p:sp>
        <p:nvSpPr>
          <p:cNvPr id="69" name="テキスト ボックス 68"/>
          <p:cNvSpPr txBox="1"/>
          <p:nvPr/>
        </p:nvSpPr>
        <p:spPr>
          <a:xfrm>
            <a:off x="8210551" y="1385562"/>
            <a:ext cx="1271295" cy="276999"/>
          </a:xfrm>
          <a:prstGeom prst="rect">
            <a:avLst/>
          </a:prstGeom>
          <a:noFill/>
        </p:spPr>
        <p:txBody>
          <a:bodyPr wrap="square" rtlCol="0">
            <a:spAutoFit/>
          </a:bodyPr>
          <a:lstStyle/>
          <a:p>
            <a:pPr algn="ctr"/>
            <a:r>
              <a:rPr lang="ja-JP" altLang="en-US" sz="1200" b="1" dirty="0">
                <a:solidFill>
                  <a:srgbClr val="4EB691"/>
                </a:solidFill>
              </a:rPr>
              <a:t>クチコミまとめ</a:t>
            </a:r>
            <a:endParaRPr lang="en-US" altLang="ja-JP" sz="1200" b="1" dirty="0">
              <a:solidFill>
                <a:srgbClr val="4EB691"/>
              </a:solidFill>
            </a:endParaRPr>
          </a:p>
        </p:txBody>
      </p:sp>
      <p:sp>
        <p:nvSpPr>
          <p:cNvPr id="72" name="正方形/長方形 71"/>
          <p:cNvSpPr/>
          <p:nvPr/>
        </p:nvSpPr>
        <p:spPr>
          <a:xfrm>
            <a:off x="4200002" y="5167561"/>
            <a:ext cx="1776792" cy="400110"/>
          </a:xfrm>
          <a:prstGeom prst="rect">
            <a:avLst/>
          </a:prstGeom>
        </p:spPr>
        <p:txBody>
          <a:bodyPr wrap="square" anchor="ctr">
            <a:spAutoFit/>
          </a:bodyPr>
          <a:lstStyle/>
          <a:p>
            <a:pPr algn="ctr"/>
            <a:r>
              <a:rPr lang="en-US" altLang="ja-JP" sz="2000" i="1" u="sng" dirty="0">
                <a:solidFill>
                  <a:srgbClr val="FF5574"/>
                </a:solidFill>
                <a:latin typeface="+mj-ea"/>
                <a:ea typeface="+mj-ea"/>
              </a:rPr>
              <a:t>¥5,000,000</a:t>
            </a:r>
            <a:endParaRPr lang="ja-JP" altLang="en-US" sz="1600" i="1" u="sng" dirty="0">
              <a:solidFill>
                <a:srgbClr val="FF5574"/>
              </a:solidFill>
              <a:latin typeface="+mj-ea"/>
              <a:ea typeface="+mj-ea"/>
            </a:endParaRPr>
          </a:p>
        </p:txBody>
      </p:sp>
      <p:sp>
        <p:nvSpPr>
          <p:cNvPr id="74" name="正方形/長方形 73"/>
          <p:cNvSpPr/>
          <p:nvPr/>
        </p:nvSpPr>
        <p:spPr>
          <a:xfrm>
            <a:off x="5976794" y="5167561"/>
            <a:ext cx="1776792" cy="400110"/>
          </a:xfrm>
          <a:prstGeom prst="rect">
            <a:avLst/>
          </a:prstGeom>
        </p:spPr>
        <p:txBody>
          <a:bodyPr wrap="square" anchor="ctr">
            <a:spAutoFit/>
          </a:bodyPr>
          <a:lstStyle/>
          <a:p>
            <a:pPr algn="ctr"/>
            <a:r>
              <a:rPr lang="en-US" altLang="ja-JP" sz="2000" i="1" u="sng" dirty="0">
                <a:solidFill>
                  <a:srgbClr val="FF5574"/>
                </a:solidFill>
                <a:latin typeface="+mj-ea"/>
                <a:ea typeface="+mj-ea"/>
              </a:rPr>
              <a:t>¥4,200,000</a:t>
            </a:r>
            <a:endParaRPr lang="ja-JP" altLang="en-US" sz="1600" i="1" u="sng" dirty="0">
              <a:solidFill>
                <a:srgbClr val="FF5574"/>
              </a:solidFill>
              <a:latin typeface="+mj-ea"/>
              <a:ea typeface="+mj-ea"/>
            </a:endParaRPr>
          </a:p>
        </p:txBody>
      </p:sp>
      <p:sp>
        <p:nvSpPr>
          <p:cNvPr id="75" name="正方形/長方形 74"/>
          <p:cNvSpPr/>
          <p:nvPr/>
        </p:nvSpPr>
        <p:spPr>
          <a:xfrm>
            <a:off x="7829222" y="5167561"/>
            <a:ext cx="1776792" cy="400110"/>
          </a:xfrm>
          <a:prstGeom prst="rect">
            <a:avLst/>
          </a:prstGeom>
        </p:spPr>
        <p:txBody>
          <a:bodyPr wrap="square" anchor="ctr">
            <a:spAutoFit/>
          </a:bodyPr>
          <a:lstStyle/>
          <a:p>
            <a:pPr algn="ctr"/>
            <a:r>
              <a:rPr lang="en-US" altLang="ja-JP" sz="2000" i="1" u="sng" dirty="0">
                <a:solidFill>
                  <a:srgbClr val="FF5574"/>
                </a:solidFill>
                <a:latin typeface="+mj-ea"/>
                <a:ea typeface="+mj-ea"/>
              </a:rPr>
              <a:t>¥2,400,000</a:t>
            </a:r>
            <a:endParaRPr lang="ja-JP" altLang="en-US" sz="1600" i="1" u="sng" dirty="0">
              <a:solidFill>
                <a:srgbClr val="FF5574"/>
              </a:solidFill>
              <a:latin typeface="+mj-ea"/>
              <a:ea typeface="+mj-ea"/>
            </a:endParaRPr>
          </a:p>
        </p:txBody>
      </p:sp>
      <p:sp>
        <p:nvSpPr>
          <p:cNvPr id="76" name="テキスト ボックス 75"/>
          <p:cNvSpPr txBox="1"/>
          <p:nvPr/>
        </p:nvSpPr>
        <p:spPr>
          <a:xfrm>
            <a:off x="2329792" y="5522117"/>
            <a:ext cx="1765463" cy="584775"/>
          </a:xfrm>
          <a:prstGeom prst="rect">
            <a:avLst/>
          </a:prstGeom>
          <a:noFill/>
        </p:spPr>
        <p:txBody>
          <a:bodyPr wrap="square" rtlCol="0" anchor="ctr">
            <a:spAutoFit/>
          </a:bodyPr>
          <a:lstStyle/>
          <a:p>
            <a:pPr algn="r"/>
            <a:r>
              <a:rPr lang="ja-JP" altLang="en-US" sz="1000" dirty="0">
                <a:solidFill>
                  <a:schemeClr val="tx1">
                    <a:lumMod val="65000"/>
                    <a:lumOff val="35000"/>
                  </a:schemeClr>
                </a:solidFill>
                <a:latin typeface="+mn-ea"/>
              </a:rPr>
              <a:t>掲載費：￥</a:t>
            </a:r>
            <a:r>
              <a:rPr lang="en-US" altLang="ja-JP" sz="1000" dirty="0">
                <a:solidFill>
                  <a:schemeClr val="tx1">
                    <a:lumMod val="65000"/>
                    <a:lumOff val="35000"/>
                  </a:schemeClr>
                </a:solidFill>
                <a:latin typeface="+mn-ea"/>
              </a:rPr>
              <a:t>5,400,000(</a:t>
            </a:r>
            <a:r>
              <a:rPr lang="ja-JP" altLang="en-US" sz="1000" dirty="0">
                <a:solidFill>
                  <a:schemeClr val="tx1">
                    <a:lumMod val="65000"/>
                    <a:lumOff val="35000"/>
                  </a:schemeClr>
                </a:solidFill>
                <a:latin typeface="+mn-ea"/>
              </a:rPr>
              <a:t>Ｇ</a:t>
            </a:r>
            <a:r>
              <a:rPr lang="en-US" altLang="ja-JP" sz="1000" dirty="0">
                <a:solidFill>
                  <a:schemeClr val="tx1">
                    <a:lumMod val="65000"/>
                    <a:lumOff val="35000"/>
                  </a:schemeClr>
                </a:solidFill>
                <a:latin typeface="+mn-ea"/>
              </a:rPr>
              <a:t>) </a:t>
            </a:r>
            <a:r>
              <a:rPr lang="ja-JP" altLang="en-US" sz="1000" dirty="0">
                <a:solidFill>
                  <a:schemeClr val="tx1">
                    <a:lumMod val="65000"/>
                    <a:lumOff val="35000"/>
                  </a:schemeClr>
                </a:solidFill>
                <a:latin typeface="+mn-ea"/>
              </a:rPr>
              <a:t>　</a:t>
            </a:r>
            <a:endParaRPr lang="en-US" altLang="ja-JP" sz="1000" dirty="0">
              <a:solidFill>
                <a:schemeClr val="tx1">
                  <a:lumMod val="65000"/>
                  <a:lumOff val="35000"/>
                </a:schemeClr>
              </a:solidFill>
              <a:latin typeface="+mn-ea"/>
            </a:endParaRPr>
          </a:p>
          <a:p>
            <a:pPr algn="r"/>
            <a:r>
              <a:rPr lang="ja-JP" altLang="en-US" sz="1000" dirty="0">
                <a:solidFill>
                  <a:schemeClr val="tx1">
                    <a:lumMod val="65000"/>
                    <a:lumOff val="35000"/>
                  </a:schemeClr>
                </a:solidFill>
                <a:latin typeface="+mn-ea"/>
              </a:rPr>
              <a:t>制作費：　￥</a:t>
            </a:r>
            <a:r>
              <a:rPr lang="en-US" altLang="ja-JP" sz="1000" dirty="0">
                <a:solidFill>
                  <a:schemeClr val="tx1">
                    <a:lumMod val="65000"/>
                    <a:lumOff val="35000"/>
                  </a:schemeClr>
                </a:solidFill>
                <a:latin typeface="+mn-ea"/>
              </a:rPr>
              <a:t>900,000(</a:t>
            </a:r>
            <a:r>
              <a:rPr lang="ja-JP" altLang="en-US" sz="1000" dirty="0">
                <a:solidFill>
                  <a:schemeClr val="tx1">
                    <a:lumMod val="65000"/>
                    <a:lumOff val="35000"/>
                  </a:schemeClr>
                </a:solidFill>
                <a:latin typeface="+mn-ea"/>
              </a:rPr>
              <a:t>Ｎ</a:t>
            </a:r>
            <a:r>
              <a:rPr lang="en-US" altLang="ja-JP" sz="1000" dirty="0">
                <a:solidFill>
                  <a:schemeClr val="tx1">
                    <a:lumMod val="65000"/>
                    <a:lumOff val="35000"/>
                  </a:schemeClr>
                </a:solidFill>
                <a:latin typeface="+mn-ea"/>
              </a:rPr>
              <a:t>)</a:t>
            </a:r>
          </a:p>
          <a:p>
            <a:pPr lvl="0" algn="r"/>
            <a:r>
              <a:rPr lang="ja-JP" altLang="en-US" sz="700" dirty="0">
                <a:solidFill>
                  <a:prstClr val="black">
                    <a:lumMod val="65000"/>
                    <a:lumOff val="35000"/>
                  </a:prstClr>
                </a:solidFill>
                <a:latin typeface="メイリオ"/>
              </a:rPr>
              <a:t>プレゼント企画費含む</a:t>
            </a:r>
            <a:r>
              <a:rPr lang="ja-JP" altLang="en-US" sz="500" dirty="0">
                <a:solidFill>
                  <a:prstClr val="black">
                    <a:lumMod val="65000"/>
                    <a:lumOff val="35000"/>
                  </a:prstClr>
                </a:solidFill>
                <a:latin typeface="メイリオ"/>
              </a:rPr>
              <a:t>（</a:t>
            </a:r>
            <a:r>
              <a:rPr lang="en-US" altLang="ja-JP" sz="500" dirty="0">
                <a:solidFill>
                  <a:prstClr val="black">
                    <a:lumMod val="65000"/>
                    <a:lumOff val="35000"/>
                  </a:prstClr>
                </a:solidFill>
                <a:latin typeface="メイリオ"/>
              </a:rPr>
              <a:t>100</a:t>
            </a:r>
            <a:r>
              <a:rPr lang="ja-JP" altLang="en-US" sz="500" dirty="0">
                <a:solidFill>
                  <a:prstClr val="black">
                    <a:lumMod val="65000"/>
                    <a:lumOff val="35000"/>
                  </a:prstClr>
                </a:solidFill>
                <a:latin typeface="メイリオ"/>
              </a:rPr>
              <a:t>名まで）</a:t>
            </a:r>
            <a:endParaRPr lang="en-US" altLang="ja-JP" sz="800" dirty="0">
              <a:solidFill>
                <a:prstClr val="black">
                  <a:lumMod val="65000"/>
                  <a:lumOff val="35000"/>
                </a:prstClr>
              </a:solidFill>
              <a:latin typeface="メイリオ"/>
            </a:endParaRPr>
          </a:p>
          <a:p>
            <a:pPr algn="r"/>
            <a:r>
              <a:rPr lang="en-US" altLang="ja-JP" sz="500" dirty="0">
                <a:solidFill>
                  <a:schemeClr val="tx1">
                    <a:lumMod val="65000"/>
                    <a:lumOff val="35000"/>
                  </a:schemeClr>
                </a:solidFill>
                <a:latin typeface="+mn-ea"/>
              </a:rPr>
              <a:t>※</a:t>
            </a:r>
            <a:r>
              <a:rPr lang="ja-JP" altLang="en-US" sz="500" dirty="0">
                <a:solidFill>
                  <a:schemeClr val="tx1">
                    <a:lumMod val="65000"/>
                    <a:lumOff val="35000"/>
                  </a:schemeClr>
                </a:solidFill>
                <a:latin typeface="+mn-ea"/>
              </a:rPr>
              <a:t>商品配送費は、＠</a:t>
            </a:r>
            <a:r>
              <a:rPr lang="en-US" altLang="ja-JP" sz="500" dirty="0">
                <a:solidFill>
                  <a:schemeClr val="tx1">
                    <a:lumMod val="65000"/>
                    <a:lumOff val="35000"/>
                  </a:schemeClr>
                </a:solidFill>
                <a:latin typeface="+mn-ea"/>
              </a:rPr>
              <a:t>1,000</a:t>
            </a:r>
            <a:r>
              <a:rPr lang="ja-JP" altLang="en-US" sz="500" dirty="0">
                <a:solidFill>
                  <a:schemeClr val="tx1">
                    <a:lumMod val="65000"/>
                    <a:lumOff val="35000"/>
                  </a:schemeClr>
                </a:solidFill>
                <a:latin typeface="+mn-ea"/>
              </a:rPr>
              <a:t>円（Ｎ）</a:t>
            </a:r>
          </a:p>
        </p:txBody>
      </p:sp>
      <p:sp>
        <p:nvSpPr>
          <p:cNvPr id="78" name="テキスト ボックス 77"/>
          <p:cNvSpPr txBox="1"/>
          <p:nvPr/>
        </p:nvSpPr>
        <p:spPr>
          <a:xfrm>
            <a:off x="6032236" y="5522117"/>
            <a:ext cx="1776792" cy="584775"/>
          </a:xfrm>
          <a:prstGeom prst="rect">
            <a:avLst/>
          </a:prstGeom>
          <a:noFill/>
        </p:spPr>
        <p:txBody>
          <a:bodyPr wrap="square" rtlCol="0" anchor="ctr">
            <a:spAutoFit/>
          </a:bodyPr>
          <a:lstStyle/>
          <a:p>
            <a:pPr algn="r"/>
            <a:r>
              <a:rPr lang="ja-JP" altLang="en-US" sz="1000" dirty="0">
                <a:solidFill>
                  <a:schemeClr val="tx1">
                    <a:lumMod val="65000"/>
                    <a:lumOff val="35000"/>
                  </a:schemeClr>
                </a:solidFill>
                <a:latin typeface="+mn-ea"/>
              </a:rPr>
              <a:t>掲載費：￥</a:t>
            </a:r>
            <a:r>
              <a:rPr lang="en-US" altLang="ja-JP" sz="1000" dirty="0">
                <a:solidFill>
                  <a:schemeClr val="tx1">
                    <a:lumMod val="65000"/>
                    <a:lumOff val="35000"/>
                  </a:schemeClr>
                </a:solidFill>
                <a:latin typeface="+mn-ea"/>
              </a:rPr>
              <a:t>3,600,000(</a:t>
            </a:r>
            <a:r>
              <a:rPr lang="ja-JP" altLang="en-US" sz="1000" dirty="0">
                <a:solidFill>
                  <a:schemeClr val="tx1">
                    <a:lumMod val="65000"/>
                    <a:lumOff val="35000"/>
                  </a:schemeClr>
                </a:solidFill>
                <a:latin typeface="+mn-ea"/>
              </a:rPr>
              <a:t>Ｇ</a:t>
            </a:r>
            <a:r>
              <a:rPr lang="en-US" altLang="ja-JP" sz="1000" dirty="0">
                <a:solidFill>
                  <a:schemeClr val="tx1">
                    <a:lumMod val="65000"/>
                    <a:lumOff val="35000"/>
                  </a:schemeClr>
                </a:solidFill>
                <a:latin typeface="+mn-ea"/>
              </a:rPr>
              <a:t>)</a:t>
            </a:r>
            <a:r>
              <a:rPr lang="ja-JP" altLang="en-US" sz="1000" dirty="0">
                <a:solidFill>
                  <a:schemeClr val="tx1">
                    <a:lumMod val="65000"/>
                    <a:lumOff val="35000"/>
                  </a:schemeClr>
                </a:solidFill>
                <a:latin typeface="+mn-ea"/>
              </a:rPr>
              <a:t>　</a:t>
            </a:r>
            <a:endParaRPr lang="en-US" altLang="ja-JP" sz="1000" dirty="0">
              <a:solidFill>
                <a:schemeClr val="tx1">
                  <a:lumMod val="65000"/>
                  <a:lumOff val="35000"/>
                </a:schemeClr>
              </a:solidFill>
              <a:latin typeface="+mn-ea"/>
            </a:endParaRPr>
          </a:p>
          <a:p>
            <a:pPr algn="r"/>
            <a:r>
              <a:rPr lang="ja-JP" altLang="en-US" sz="1000" dirty="0">
                <a:solidFill>
                  <a:schemeClr val="tx1">
                    <a:lumMod val="65000"/>
                    <a:lumOff val="35000"/>
                  </a:schemeClr>
                </a:solidFill>
                <a:latin typeface="+mn-ea"/>
              </a:rPr>
              <a:t>制作費：　 ￥</a:t>
            </a:r>
            <a:r>
              <a:rPr lang="en-US" altLang="ja-JP" sz="1000" dirty="0">
                <a:solidFill>
                  <a:schemeClr val="tx1">
                    <a:lumMod val="65000"/>
                    <a:lumOff val="35000"/>
                  </a:schemeClr>
                </a:solidFill>
                <a:latin typeface="+mn-ea"/>
              </a:rPr>
              <a:t>600,000(N)</a:t>
            </a:r>
          </a:p>
          <a:p>
            <a:pPr lvl="0" algn="r"/>
            <a:r>
              <a:rPr lang="ja-JP" altLang="en-US" sz="700" dirty="0">
                <a:solidFill>
                  <a:prstClr val="black">
                    <a:lumMod val="65000"/>
                    <a:lumOff val="35000"/>
                  </a:prstClr>
                </a:solidFill>
                <a:latin typeface="メイリオ"/>
              </a:rPr>
              <a:t>プレゼント企画費含む</a:t>
            </a:r>
            <a:r>
              <a:rPr lang="ja-JP" altLang="en-US" sz="500" dirty="0">
                <a:solidFill>
                  <a:prstClr val="black">
                    <a:lumMod val="65000"/>
                    <a:lumOff val="35000"/>
                  </a:prstClr>
                </a:solidFill>
                <a:latin typeface="メイリオ"/>
              </a:rPr>
              <a:t>（</a:t>
            </a:r>
            <a:r>
              <a:rPr lang="en-US" altLang="ja-JP" sz="500" dirty="0">
                <a:solidFill>
                  <a:prstClr val="black">
                    <a:lumMod val="65000"/>
                    <a:lumOff val="35000"/>
                  </a:prstClr>
                </a:solidFill>
                <a:latin typeface="メイリオ"/>
              </a:rPr>
              <a:t>100</a:t>
            </a:r>
            <a:r>
              <a:rPr lang="ja-JP" altLang="en-US" sz="500" dirty="0">
                <a:solidFill>
                  <a:prstClr val="black">
                    <a:lumMod val="65000"/>
                    <a:lumOff val="35000"/>
                  </a:prstClr>
                </a:solidFill>
                <a:latin typeface="メイリオ"/>
              </a:rPr>
              <a:t>名まで）</a:t>
            </a:r>
            <a:endParaRPr lang="en-US" altLang="ja-JP" sz="800" dirty="0">
              <a:solidFill>
                <a:prstClr val="black">
                  <a:lumMod val="65000"/>
                  <a:lumOff val="35000"/>
                </a:prstClr>
              </a:solidFill>
              <a:latin typeface="メイリオ"/>
            </a:endParaRPr>
          </a:p>
          <a:p>
            <a:pPr algn="r"/>
            <a:r>
              <a:rPr lang="ja-JP" altLang="en-US" sz="500" dirty="0">
                <a:solidFill>
                  <a:schemeClr val="tx1">
                    <a:lumMod val="65000"/>
                    <a:lumOff val="35000"/>
                  </a:schemeClr>
                </a:solidFill>
                <a:latin typeface="+mn-ea"/>
              </a:rPr>
              <a:t>商品配送費は、＠</a:t>
            </a:r>
            <a:r>
              <a:rPr lang="en-US" altLang="ja-JP" sz="500" dirty="0">
                <a:solidFill>
                  <a:schemeClr val="tx1">
                    <a:lumMod val="65000"/>
                    <a:lumOff val="35000"/>
                  </a:schemeClr>
                </a:solidFill>
                <a:latin typeface="+mn-ea"/>
              </a:rPr>
              <a:t>1,000</a:t>
            </a:r>
            <a:r>
              <a:rPr lang="ja-JP" altLang="en-US" sz="500" dirty="0">
                <a:solidFill>
                  <a:schemeClr val="tx1">
                    <a:lumMod val="65000"/>
                    <a:lumOff val="35000"/>
                  </a:schemeClr>
                </a:solidFill>
                <a:latin typeface="+mn-ea"/>
              </a:rPr>
              <a:t>円（Ｎ）</a:t>
            </a:r>
          </a:p>
        </p:txBody>
      </p:sp>
      <p:sp>
        <p:nvSpPr>
          <p:cNvPr id="79" name="テキスト ボックス 78"/>
          <p:cNvSpPr txBox="1"/>
          <p:nvPr/>
        </p:nvSpPr>
        <p:spPr>
          <a:xfrm>
            <a:off x="7873866" y="5522117"/>
            <a:ext cx="1776792" cy="400110"/>
          </a:xfrm>
          <a:prstGeom prst="rect">
            <a:avLst/>
          </a:prstGeom>
          <a:noFill/>
        </p:spPr>
        <p:txBody>
          <a:bodyPr wrap="square" rtlCol="0" anchor="ctr">
            <a:spAutoFit/>
          </a:bodyPr>
          <a:lstStyle/>
          <a:p>
            <a:pPr algn="r"/>
            <a:r>
              <a:rPr lang="ja-JP" altLang="en-US" sz="1000" dirty="0">
                <a:solidFill>
                  <a:schemeClr val="tx1">
                    <a:lumMod val="65000"/>
                    <a:lumOff val="35000"/>
                  </a:schemeClr>
                </a:solidFill>
                <a:latin typeface="+mn-ea"/>
              </a:rPr>
              <a:t>掲載費：￥</a:t>
            </a:r>
            <a:r>
              <a:rPr lang="en-US" altLang="ja-JP" sz="1000" dirty="0">
                <a:solidFill>
                  <a:schemeClr val="tx1">
                    <a:lumMod val="65000"/>
                    <a:lumOff val="35000"/>
                  </a:schemeClr>
                </a:solidFill>
                <a:latin typeface="+mn-ea"/>
              </a:rPr>
              <a:t>2,200,000(</a:t>
            </a:r>
            <a:r>
              <a:rPr lang="ja-JP" altLang="en-US" sz="1000" dirty="0">
                <a:solidFill>
                  <a:schemeClr val="tx1">
                    <a:lumMod val="65000"/>
                    <a:lumOff val="35000"/>
                  </a:schemeClr>
                </a:solidFill>
                <a:latin typeface="+mn-ea"/>
              </a:rPr>
              <a:t>Ｇ</a:t>
            </a:r>
            <a:r>
              <a:rPr lang="en-US" altLang="ja-JP" sz="1000" dirty="0">
                <a:solidFill>
                  <a:schemeClr val="tx1">
                    <a:lumMod val="65000"/>
                    <a:lumOff val="35000"/>
                  </a:schemeClr>
                </a:solidFill>
                <a:latin typeface="+mn-ea"/>
              </a:rPr>
              <a:t>)</a:t>
            </a:r>
          </a:p>
          <a:p>
            <a:pPr algn="r"/>
            <a:r>
              <a:rPr lang="ja-JP" altLang="en-US" sz="1000" dirty="0">
                <a:solidFill>
                  <a:schemeClr val="tx1">
                    <a:lumMod val="65000"/>
                    <a:lumOff val="35000"/>
                  </a:schemeClr>
                </a:solidFill>
                <a:latin typeface="+mn-ea"/>
              </a:rPr>
              <a:t>制作費：　￥</a:t>
            </a:r>
            <a:r>
              <a:rPr lang="en-US" altLang="ja-JP" sz="1000" dirty="0">
                <a:solidFill>
                  <a:schemeClr val="tx1">
                    <a:lumMod val="65000"/>
                    <a:lumOff val="35000"/>
                  </a:schemeClr>
                </a:solidFill>
                <a:latin typeface="+mn-ea"/>
              </a:rPr>
              <a:t>200,000(</a:t>
            </a:r>
            <a:r>
              <a:rPr lang="ja-JP" altLang="en-US" sz="1000" dirty="0">
                <a:solidFill>
                  <a:schemeClr val="tx1">
                    <a:lumMod val="65000"/>
                    <a:lumOff val="35000"/>
                  </a:schemeClr>
                </a:solidFill>
                <a:latin typeface="+mn-ea"/>
              </a:rPr>
              <a:t>Ｎ</a:t>
            </a:r>
            <a:r>
              <a:rPr lang="en-US" altLang="ja-JP" sz="1000" dirty="0">
                <a:solidFill>
                  <a:schemeClr val="tx1">
                    <a:lumMod val="65000"/>
                    <a:lumOff val="35000"/>
                  </a:schemeClr>
                </a:solidFill>
                <a:latin typeface="+mn-ea"/>
              </a:rPr>
              <a:t>)</a:t>
            </a:r>
          </a:p>
        </p:txBody>
      </p:sp>
      <p:grpSp>
        <p:nvGrpSpPr>
          <p:cNvPr id="80" name="グループ化 79"/>
          <p:cNvGrpSpPr/>
          <p:nvPr/>
        </p:nvGrpSpPr>
        <p:grpSpPr>
          <a:xfrm>
            <a:off x="2530228" y="2243710"/>
            <a:ext cx="715900" cy="1472127"/>
            <a:chOff x="245120" y="2257914"/>
            <a:chExt cx="1156932" cy="2094829"/>
          </a:xfrm>
        </p:grpSpPr>
        <p:pic>
          <p:nvPicPr>
            <p:cNvPr id="81"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45120" y="2257914"/>
              <a:ext cx="1156932" cy="209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2" name="Picture 2" descr="C:\Users\iwasakis\Desktop\unnamed.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4352" y="2257914"/>
              <a:ext cx="1142736" cy="7401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95" name="グループ化 94"/>
          <p:cNvGrpSpPr/>
          <p:nvPr/>
        </p:nvGrpSpPr>
        <p:grpSpPr>
          <a:xfrm>
            <a:off x="4322037" y="2243710"/>
            <a:ext cx="715900" cy="1472127"/>
            <a:chOff x="245120" y="2257914"/>
            <a:chExt cx="1156932" cy="2094829"/>
          </a:xfrm>
        </p:grpSpPr>
        <p:pic>
          <p:nvPicPr>
            <p:cNvPr id="96" name="Picture 6"/>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245120" y="2257914"/>
              <a:ext cx="1156932" cy="209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7" name="Picture 2" descr="C:\Users\iwasakis\Desktop\unnamed.jp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54352" y="2257914"/>
              <a:ext cx="1142736" cy="74013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グループ化 18"/>
          <p:cNvGrpSpPr/>
          <p:nvPr/>
        </p:nvGrpSpPr>
        <p:grpSpPr>
          <a:xfrm>
            <a:off x="2672059" y="2296796"/>
            <a:ext cx="1260046" cy="2681298"/>
            <a:chOff x="962372" y="2553404"/>
            <a:chExt cx="1441168" cy="3266522"/>
          </a:xfrm>
        </p:grpSpPr>
        <p:pic>
          <p:nvPicPr>
            <p:cNvPr id="106" name="図 105"/>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024532" y="2619547"/>
              <a:ext cx="1378600" cy="3200379"/>
            </a:xfrm>
            <a:prstGeom prst="rect">
              <a:avLst/>
            </a:prstGeom>
            <a:noFill/>
            <a:extLst>
              <a:ext uri="{909E8E84-426E-40DD-AFC4-6F175D3DCCD1}">
                <a14:hiddenFill xmlns:a14="http://schemas.microsoft.com/office/drawing/2010/main">
                  <a:solidFill>
                    <a:srgbClr val="FFFFFF"/>
                  </a:solidFill>
                </a14:hiddenFill>
              </a:ext>
            </a:extLst>
          </p:spPr>
        </p:pic>
        <p:sp>
          <p:nvSpPr>
            <p:cNvPr id="107" name="AutoShape 237"/>
            <p:cNvSpPr>
              <a:spLocks noChangeArrowheads="1"/>
            </p:cNvSpPr>
            <p:nvPr/>
          </p:nvSpPr>
          <p:spPr bwMode="auto">
            <a:xfrm>
              <a:off x="962372" y="2553404"/>
              <a:ext cx="1441168" cy="142351"/>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grpSp>
      <p:sp>
        <p:nvSpPr>
          <p:cNvPr id="133" name="テキスト ボックス 132"/>
          <p:cNvSpPr txBox="1"/>
          <p:nvPr/>
        </p:nvSpPr>
        <p:spPr>
          <a:xfrm>
            <a:off x="4214398" y="5522117"/>
            <a:ext cx="1776792" cy="584775"/>
          </a:xfrm>
          <a:prstGeom prst="rect">
            <a:avLst/>
          </a:prstGeom>
          <a:noFill/>
        </p:spPr>
        <p:txBody>
          <a:bodyPr wrap="square" rtlCol="0" anchor="ctr">
            <a:spAutoFit/>
          </a:bodyPr>
          <a:lstStyle/>
          <a:p>
            <a:pPr algn="r"/>
            <a:r>
              <a:rPr lang="ja-JP" altLang="en-US" sz="1000" dirty="0">
                <a:solidFill>
                  <a:schemeClr val="tx1">
                    <a:lumMod val="65000"/>
                    <a:lumOff val="35000"/>
                  </a:schemeClr>
                </a:solidFill>
                <a:latin typeface="+mn-ea"/>
              </a:rPr>
              <a:t>掲載費：￥</a:t>
            </a:r>
            <a:r>
              <a:rPr lang="en-US" altLang="ja-JP" sz="1000" dirty="0">
                <a:solidFill>
                  <a:schemeClr val="tx1">
                    <a:lumMod val="65000"/>
                    <a:lumOff val="35000"/>
                  </a:schemeClr>
                </a:solidFill>
                <a:latin typeface="+mn-ea"/>
              </a:rPr>
              <a:t>4,100,000(</a:t>
            </a:r>
            <a:r>
              <a:rPr lang="ja-JP" altLang="en-US" sz="1000" dirty="0">
                <a:solidFill>
                  <a:schemeClr val="tx1">
                    <a:lumMod val="65000"/>
                    <a:lumOff val="35000"/>
                  </a:schemeClr>
                </a:solidFill>
                <a:latin typeface="+mn-ea"/>
              </a:rPr>
              <a:t>Ｇ</a:t>
            </a:r>
            <a:r>
              <a:rPr lang="en-US" altLang="ja-JP" sz="1000" dirty="0">
                <a:solidFill>
                  <a:schemeClr val="tx1">
                    <a:lumMod val="65000"/>
                    <a:lumOff val="35000"/>
                  </a:schemeClr>
                </a:solidFill>
                <a:latin typeface="+mn-ea"/>
              </a:rPr>
              <a:t>)</a:t>
            </a:r>
            <a:r>
              <a:rPr lang="ja-JP" altLang="en-US" sz="1000" dirty="0">
                <a:solidFill>
                  <a:schemeClr val="tx1">
                    <a:lumMod val="65000"/>
                    <a:lumOff val="35000"/>
                  </a:schemeClr>
                </a:solidFill>
                <a:latin typeface="+mn-ea"/>
              </a:rPr>
              <a:t>　</a:t>
            </a:r>
            <a:endParaRPr lang="en-US" altLang="ja-JP" sz="1000" dirty="0">
              <a:solidFill>
                <a:schemeClr val="tx1">
                  <a:lumMod val="65000"/>
                  <a:lumOff val="35000"/>
                </a:schemeClr>
              </a:solidFill>
              <a:latin typeface="+mn-ea"/>
            </a:endParaRPr>
          </a:p>
          <a:p>
            <a:pPr algn="r"/>
            <a:r>
              <a:rPr lang="ja-JP" altLang="en-US" sz="1000" dirty="0">
                <a:solidFill>
                  <a:schemeClr val="tx1">
                    <a:lumMod val="65000"/>
                    <a:lumOff val="35000"/>
                  </a:schemeClr>
                </a:solidFill>
                <a:latin typeface="+mn-ea"/>
              </a:rPr>
              <a:t>制作費：　￥</a:t>
            </a:r>
            <a:r>
              <a:rPr lang="en-US" altLang="ja-JP" sz="1000" dirty="0">
                <a:solidFill>
                  <a:schemeClr val="tx1">
                    <a:lumMod val="65000"/>
                    <a:lumOff val="35000"/>
                  </a:schemeClr>
                </a:solidFill>
                <a:latin typeface="+mn-ea"/>
              </a:rPr>
              <a:t>900,000(</a:t>
            </a:r>
            <a:r>
              <a:rPr lang="ja-JP" altLang="en-US" sz="1000" dirty="0">
                <a:solidFill>
                  <a:schemeClr val="tx1">
                    <a:lumMod val="65000"/>
                    <a:lumOff val="35000"/>
                  </a:schemeClr>
                </a:solidFill>
                <a:latin typeface="+mn-ea"/>
              </a:rPr>
              <a:t>Ｎ</a:t>
            </a:r>
            <a:r>
              <a:rPr lang="en-US" altLang="ja-JP" sz="1000" dirty="0">
                <a:solidFill>
                  <a:schemeClr val="tx1">
                    <a:lumMod val="65000"/>
                    <a:lumOff val="35000"/>
                  </a:schemeClr>
                </a:solidFill>
                <a:latin typeface="+mn-ea"/>
              </a:rPr>
              <a:t>)</a:t>
            </a:r>
          </a:p>
          <a:p>
            <a:pPr lvl="0" algn="r"/>
            <a:r>
              <a:rPr lang="ja-JP" altLang="en-US" sz="700" dirty="0">
                <a:solidFill>
                  <a:prstClr val="black">
                    <a:lumMod val="65000"/>
                    <a:lumOff val="35000"/>
                  </a:prstClr>
                </a:solidFill>
                <a:latin typeface="メイリオ"/>
              </a:rPr>
              <a:t>プレゼント企画費含む</a:t>
            </a:r>
            <a:r>
              <a:rPr lang="ja-JP" altLang="en-US" sz="500" dirty="0">
                <a:solidFill>
                  <a:prstClr val="black">
                    <a:lumMod val="65000"/>
                    <a:lumOff val="35000"/>
                  </a:prstClr>
                </a:solidFill>
                <a:latin typeface="メイリオ"/>
              </a:rPr>
              <a:t>（</a:t>
            </a:r>
            <a:r>
              <a:rPr lang="en-US" altLang="ja-JP" sz="500" dirty="0">
                <a:solidFill>
                  <a:prstClr val="black">
                    <a:lumMod val="65000"/>
                    <a:lumOff val="35000"/>
                  </a:prstClr>
                </a:solidFill>
                <a:latin typeface="メイリオ"/>
              </a:rPr>
              <a:t>100</a:t>
            </a:r>
            <a:r>
              <a:rPr lang="ja-JP" altLang="en-US" sz="500" dirty="0">
                <a:solidFill>
                  <a:prstClr val="black">
                    <a:lumMod val="65000"/>
                    <a:lumOff val="35000"/>
                  </a:prstClr>
                </a:solidFill>
                <a:latin typeface="メイリオ"/>
              </a:rPr>
              <a:t>名まで）</a:t>
            </a:r>
            <a:endParaRPr lang="en-US" altLang="ja-JP" sz="800" dirty="0">
              <a:solidFill>
                <a:prstClr val="black">
                  <a:lumMod val="65000"/>
                  <a:lumOff val="35000"/>
                </a:prstClr>
              </a:solidFill>
              <a:latin typeface="メイリオ"/>
            </a:endParaRPr>
          </a:p>
          <a:p>
            <a:pPr algn="r"/>
            <a:r>
              <a:rPr lang="ja-JP" altLang="en-US" sz="500" dirty="0">
                <a:solidFill>
                  <a:schemeClr val="tx1">
                    <a:lumMod val="65000"/>
                    <a:lumOff val="35000"/>
                  </a:schemeClr>
                </a:solidFill>
                <a:latin typeface="+mn-ea"/>
              </a:rPr>
              <a:t>商品配送費は、＠</a:t>
            </a:r>
            <a:r>
              <a:rPr lang="en-US" altLang="ja-JP" sz="500" dirty="0">
                <a:solidFill>
                  <a:schemeClr val="tx1">
                    <a:lumMod val="65000"/>
                    <a:lumOff val="35000"/>
                  </a:schemeClr>
                </a:solidFill>
                <a:latin typeface="+mn-ea"/>
              </a:rPr>
              <a:t>1,000</a:t>
            </a:r>
            <a:r>
              <a:rPr lang="ja-JP" altLang="en-US" sz="500" dirty="0">
                <a:solidFill>
                  <a:schemeClr val="tx1">
                    <a:lumMod val="65000"/>
                    <a:lumOff val="35000"/>
                  </a:schemeClr>
                </a:solidFill>
                <a:latin typeface="+mn-ea"/>
              </a:rPr>
              <a:t>円（Ｎ）</a:t>
            </a:r>
          </a:p>
        </p:txBody>
      </p:sp>
      <p:grpSp>
        <p:nvGrpSpPr>
          <p:cNvPr id="12" name="グループ化 11"/>
          <p:cNvGrpSpPr/>
          <p:nvPr/>
        </p:nvGrpSpPr>
        <p:grpSpPr>
          <a:xfrm>
            <a:off x="4555557" y="2296796"/>
            <a:ext cx="1233611" cy="2651312"/>
            <a:chOff x="4637419" y="2714257"/>
            <a:chExt cx="1105727" cy="2477275"/>
          </a:xfrm>
        </p:grpSpPr>
        <p:grpSp>
          <p:nvGrpSpPr>
            <p:cNvPr id="11" name="グループ化 10"/>
            <p:cNvGrpSpPr/>
            <p:nvPr/>
          </p:nvGrpSpPr>
          <p:grpSpPr>
            <a:xfrm>
              <a:off x="4637419" y="2714257"/>
              <a:ext cx="1105727" cy="2477275"/>
              <a:chOff x="4637419" y="2714257"/>
              <a:chExt cx="1105727" cy="2477275"/>
            </a:xfrm>
          </p:grpSpPr>
          <p:grpSp>
            <p:nvGrpSpPr>
              <p:cNvPr id="4" name="グループ化 3"/>
              <p:cNvGrpSpPr/>
              <p:nvPr/>
            </p:nvGrpSpPr>
            <p:grpSpPr>
              <a:xfrm>
                <a:off x="4637419" y="2714257"/>
                <a:ext cx="1105727" cy="2477275"/>
                <a:chOff x="2742373" y="2485250"/>
                <a:chExt cx="1388696" cy="3218264"/>
              </a:xfrm>
            </p:grpSpPr>
            <p:grpSp>
              <p:nvGrpSpPr>
                <p:cNvPr id="98" name="グループ化 97"/>
                <p:cNvGrpSpPr/>
                <p:nvPr/>
              </p:nvGrpSpPr>
              <p:grpSpPr>
                <a:xfrm>
                  <a:off x="2751842" y="2563929"/>
                  <a:ext cx="1373840" cy="1978304"/>
                  <a:chOff x="644594" y="3495689"/>
                  <a:chExt cx="1477644" cy="2044884"/>
                </a:xfrm>
              </p:grpSpPr>
              <p:pic>
                <p:nvPicPr>
                  <p:cNvPr id="99" name="Picture 7"/>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45863" y="3495689"/>
                    <a:ext cx="1476374" cy="1177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0" name="図 99"/>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44594" y="4654126"/>
                    <a:ext cx="1477644" cy="886447"/>
                  </a:xfrm>
                  <a:prstGeom prst="rect">
                    <a:avLst/>
                  </a:prstGeom>
                  <a:noFill/>
                  <a:extLst>
                    <a:ext uri="{909E8E84-426E-40DD-AFC4-6F175D3DCCD1}">
                      <a14:hiddenFill xmlns:a14="http://schemas.microsoft.com/office/drawing/2010/main">
                        <a:solidFill>
                          <a:srgbClr val="FFFFFF"/>
                        </a:solidFill>
                      </a14:hiddenFill>
                    </a:ext>
                  </a:extLst>
                </p:spPr>
              </p:pic>
            </p:grpSp>
            <p:sp>
              <p:nvSpPr>
                <p:cNvPr id="101" name="AutoShape 237"/>
                <p:cNvSpPr>
                  <a:spLocks noChangeArrowheads="1"/>
                </p:cNvSpPr>
                <p:nvPr/>
              </p:nvSpPr>
              <p:spPr bwMode="auto">
                <a:xfrm>
                  <a:off x="2745821" y="2485250"/>
                  <a:ext cx="1373839" cy="142352"/>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pic>
              <p:nvPicPr>
                <p:cNvPr id="102" name="図 101"/>
                <p:cNvPicPr>
                  <a:picLocks noChangeAspect="1" noChangeArrowheads="1"/>
                </p:cNvPicPr>
                <p:nvPr/>
              </p:nvPicPr>
              <p:blipFill rotWithShape="1">
                <a:blip r:embed="rId11" cstate="email">
                  <a:extLst>
                    <a:ext uri="{28A0092B-C50C-407E-A947-70E740481C1C}">
                      <a14:useLocalDpi xmlns:a14="http://schemas.microsoft.com/office/drawing/2010/main"/>
                    </a:ext>
                  </a:extLst>
                </a:blip>
                <a:srcRect/>
                <a:stretch/>
              </p:blipFill>
              <p:spPr bwMode="auto">
                <a:xfrm>
                  <a:off x="2742373" y="4508972"/>
                  <a:ext cx="1388696" cy="1194542"/>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11"/>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2753022" y="2886546"/>
                  <a:ext cx="1366638" cy="81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051" name="Picture 3"/>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l="-1" b="-431"/>
              <a:stretch/>
            </p:blipFill>
            <p:spPr bwMode="auto">
              <a:xfrm>
                <a:off x="4650218" y="3023158"/>
                <a:ext cx="1088960" cy="631820"/>
              </a:xfrm>
              <a:prstGeom prst="rect">
                <a:avLst/>
              </a:prstGeom>
              <a:noFill/>
              <a:ln w="9525">
                <a:solidFill>
                  <a:schemeClr val="bg1">
                    <a:lumMod val="95000"/>
                  </a:schemeClr>
                </a:solidFill>
                <a:miter lim="800000"/>
                <a:headEnd/>
                <a:tailEnd/>
              </a:ln>
              <a:extLst>
                <a:ext uri="{909E8E84-426E-40DD-AFC4-6F175D3DCCD1}">
                  <a14:hiddenFill xmlns:a14="http://schemas.microsoft.com/office/drawing/2010/main">
                    <a:solidFill>
                      <a:schemeClr val="accent1"/>
                    </a:solidFill>
                  </a14:hiddenFill>
                </a:ext>
              </a:extLst>
            </p:spPr>
          </p:pic>
        </p:grpSp>
        <p:grpSp>
          <p:nvGrpSpPr>
            <p:cNvPr id="2054" name="グループ化 2053"/>
            <p:cNvGrpSpPr/>
            <p:nvPr/>
          </p:nvGrpSpPr>
          <p:grpSpPr>
            <a:xfrm>
              <a:off x="5073985" y="3261795"/>
              <a:ext cx="277054" cy="201349"/>
              <a:chOff x="3322737" y="3479580"/>
              <a:chExt cx="277054" cy="201349"/>
            </a:xfrm>
          </p:grpSpPr>
          <p:sp>
            <p:nvSpPr>
              <p:cNvPr id="2053" name="角丸四角形 2052"/>
              <p:cNvSpPr/>
              <p:nvPr/>
            </p:nvSpPr>
            <p:spPr>
              <a:xfrm>
                <a:off x="3322737" y="3479580"/>
                <a:ext cx="277054" cy="201349"/>
              </a:xfrm>
              <a:prstGeom prst="round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052" name="二等辺三角形 2051"/>
              <p:cNvSpPr/>
              <p:nvPr/>
            </p:nvSpPr>
            <p:spPr>
              <a:xfrm rot="5400000">
                <a:off x="3385577" y="3507653"/>
                <a:ext cx="170951" cy="145201"/>
              </a:xfrm>
              <a:prstGeom prst="triangl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grpSp>
      <p:sp>
        <p:nvSpPr>
          <p:cNvPr id="93" name="角丸四角形 92"/>
          <p:cNvSpPr/>
          <p:nvPr/>
        </p:nvSpPr>
        <p:spPr>
          <a:xfrm>
            <a:off x="506134" y="1231216"/>
            <a:ext cx="1789975" cy="4884313"/>
          </a:xfrm>
          <a:prstGeom prst="roundRect">
            <a:avLst>
              <a:gd name="adj" fmla="val 5327"/>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cxnSp>
        <p:nvCxnSpPr>
          <p:cNvPr id="105" name="直線コネクタ 104"/>
          <p:cNvCxnSpPr/>
          <p:nvPr/>
        </p:nvCxnSpPr>
        <p:spPr>
          <a:xfrm>
            <a:off x="554642" y="1744754"/>
            <a:ext cx="16641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108" name="テキスト ボックス 107"/>
          <p:cNvSpPr txBox="1"/>
          <p:nvPr/>
        </p:nvSpPr>
        <p:spPr>
          <a:xfrm>
            <a:off x="905435" y="1293230"/>
            <a:ext cx="1261884" cy="461665"/>
          </a:xfrm>
          <a:prstGeom prst="rect">
            <a:avLst/>
          </a:prstGeom>
          <a:noFill/>
        </p:spPr>
        <p:txBody>
          <a:bodyPr wrap="none" rtlCol="0">
            <a:spAutoFit/>
          </a:bodyPr>
          <a:lstStyle/>
          <a:p>
            <a:pPr algn="ctr"/>
            <a:r>
              <a:rPr lang="ja-JP" altLang="en-US" sz="1200" b="1" dirty="0">
                <a:solidFill>
                  <a:srgbClr val="4EB691"/>
                </a:solidFill>
              </a:rPr>
              <a:t>プレミアム</a:t>
            </a:r>
            <a:endParaRPr lang="en-US" altLang="ja-JP" sz="1200" b="1" dirty="0">
              <a:solidFill>
                <a:srgbClr val="4EB691"/>
              </a:solidFill>
            </a:endParaRPr>
          </a:p>
          <a:p>
            <a:pPr algn="ctr"/>
            <a:r>
              <a:rPr lang="ja-JP" altLang="en-US" sz="1200" b="1" dirty="0">
                <a:solidFill>
                  <a:srgbClr val="4EB691"/>
                </a:solidFill>
              </a:rPr>
              <a:t>編集タイアップ</a:t>
            </a:r>
            <a:endParaRPr lang="en-US" altLang="ja-JP" sz="1200" b="1" dirty="0">
              <a:solidFill>
                <a:srgbClr val="4EB691"/>
              </a:solidFill>
            </a:endParaRPr>
          </a:p>
        </p:txBody>
      </p:sp>
      <p:sp>
        <p:nvSpPr>
          <p:cNvPr id="109" name="正方形/長方形 108"/>
          <p:cNvSpPr/>
          <p:nvPr/>
        </p:nvSpPr>
        <p:spPr>
          <a:xfrm>
            <a:off x="517676" y="5167561"/>
            <a:ext cx="1776792" cy="400110"/>
          </a:xfrm>
          <a:prstGeom prst="rect">
            <a:avLst/>
          </a:prstGeom>
        </p:spPr>
        <p:txBody>
          <a:bodyPr wrap="square" anchor="ctr">
            <a:spAutoFit/>
          </a:bodyPr>
          <a:lstStyle/>
          <a:p>
            <a:pPr algn="ctr"/>
            <a:r>
              <a:rPr lang="en-US" altLang="ja-JP" sz="2000" i="1" u="sng" dirty="0">
                <a:solidFill>
                  <a:srgbClr val="FF5574"/>
                </a:solidFill>
                <a:latin typeface="+mj-ea"/>
                <a:ea typeface="+mj-ea"/>
              </a:rPr>
              <a:t>¥9,000,000</a:t>
            </a:r>
            <a:endParaRPr lang="ja-JP" altLang="en-US" sz="1600" i="1" u="sng" dirty="0">
              <a:solidFill>
                <a:srgbClr val="FF5574"/>
              </a:solidFill>
              <a:latin typeface="+mj-ea"/>
              <a:ea typeface="+mj-ea"/>
            </a:endParaRPr>
          </a:p>
        </p:txBody>
      </p:sp>
      <p:grpSp>
        <p:nvGrpSpPr>
          <p:cNvPr id="110" name="グループ化 109"/>
          <p:cNvGrpSpPr/>
          <p:nvPr/>
        </p:nvGrpSpPr>
        <p:grpSpPr>
          <a:xfrm>
            <a:off x="685221" y="2243710"/>
            <a:ext cx="715900" cy="1472127"/>
            <a:chOff x="245120" y="2257914"/>
            <a:chExt cx="1156932" cy="2094829"/>
          </a:xfrm>
        </p:grpSpPr>
        <p:pic>
          <p:nvPicPr>
            <p:cNvPr id="111" name="Picture 6"/>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245120" y="2257914"/>
              <a:ext cx="1156932" cy="209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 name="Picture 2" descr="C:\Users\iwasakis\Desktop\unnamed.jp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54352" y="2257914"/>
              <a:ext cx="1142736" cy="740132"/>
            </a:xfrm>
            <a:prstGeom prst="rect">
              <a:avLst/>
            </a:prstGeom>
            <a:noFill/>
            <a:extLst>
              <a:ext uri="{909E8E84-426E-40DD-AFC4-6F175D3DCCD1}">
                <a14:hiddenFill xmlns:a14="http://schemas.microsoft.com/office/drawing/2010/main">
                  <a:solidFill>
                    <a:srgbClr val="FFFFFF"/>
                  </a:solidFill>
                </a14:hiddenFill>
              </a:ext>
            </a:extLst>
          </p:spPr>
        </p:pic>
      </p:grpSp>
      <p:sp>
        <p:nvSpPr>
          <p:cNvPr id="153" name="テキスト ボックス 152"/>
          <p:cNvSpPr txBox="1"/>
          <p:nvPr/>
        </p:nvSpPr>
        <p:spPr>
          <a:xfrm>
            <a:off x="477779" y="5522117"/>
            <a:ext cx="1841190" cy="584775"/>
          </a:xfrm>
          <a:prstGeom prst="rect">
            <a:avLst/>
          </a:prstGeom>
          <a:noFill/>
        </p:spPr>
        <p:txBody>
          <a:bodyPr wrap="square" rtlCol="0" anchor="ctr">
            <a:spAutoFit/>
          </a:bodyPr>
          <a:lstStyle/>
          <a:p>
            <a:pPr algn="r"/>
            <a:r>
              <a:rPr lang="ja-JP" altLang="en-US" sz="1000" dirty="0">
                <a:solidFill>
                  <a:schemeClr val="tx1">
                    <a:lumMod val="65000"/>
                    <a:lumOff val="35000"/>
                  </a:schemeClr>
                </a:solidFill>
                <a:latin typeface="+mn-ea"/>
              </a:rPr>
              <a:t>掲載費：￥</a:t>
            </a:r>
            <a:r>
              <a:rPr lang="en-US" altLang="ja-JP" sz="1000" dirty="0">
                <a:solidFill>
                  <a:schemeClr val="tx1">
                    <a:lumMod val="65000"/>
                    <a:lumOff val="35000"/>
                  </a:schemeClr>
                </a:solidFill>
                <a:latin typeface="+mn-ea"/>
              </a:rPr>
              <a:t>7,800,000(</a:t>
            </a:r>
            <a:r>
              <a:rPr lang="ja-JP" altLang="en-US" sz="1000" dirty="0">
                <a:solidFill>
                  <a:schemeClr val="tx1">
                    <a:lumMod val="65000"/>
                    <a:lumOff val="35000"/>
                  </a:schemeClr>
                </a:solidFill>
                <a:latin typeface="+mn-ea"/>
              </a:rPr>
              <a:t>Ｇ</a:t>
            </a:r>
            <a:r>
              <a:rPr lang="en-US" altLang="ja-JP" sz="1000" dirty="0">
                <a:solidFill>
                  <a:schemeClr val="tx1">
                    <a:lumMod val="65000"/>
                    <a:lumOff val="35000"/>
                  </a:schemeClr>
                </a:solidFill>
                <a:latin typeface="+mn-ea"/>
              </a:rPr>
              <a:t>)</a:t>
            </a:r>
            <a:r>
              <a:rPr lang="ja-JP" altLang="en-US" sz="1000" dirty="0">
                <a:solidFill>
                  <a:schemeClr val="tx1">
                    <a:lumMod val="65000"/>
                    <a:lumOff val="35000"/>
                  </a:schemeClr>
                </a:solidFill>
                <a:latin typeface="+mn-ea"/>
              </a:rPr>
              <a:t>　</a:t>
            </a:r>
            <a:endParaRPr lang="en-US" altLang="ja-JP" sz="1000" dirty="0">
              <a:solidFill>
                <a:schemeClr val="tx1">
                  <a:lumMod val="65000"/>
                  <a:lumOff val="35000"/>
                </a:schemeClr>
              </a:solidFill>
              <a:latin typeface="+mn-ea"/>
            </a:endParaRPr>
          </a:p>
          <a:p>
            <a:pPr algn="r"/>
            <a:r>
              <a:rPr lang="ja-JP" altLang="en-US" sz="1000" dirty="0">
                <a:solidFill>
                  <a:schemeClr val="tx1">
                    <a:lumMod val="65000"/>
                    <a:lumOff val="35000"/>
                  </a:schemeClr>
                </a:solidFill>
                <a:latin typeface="+mn-ea"/>
              </a:rPr>
              <a:t>制作費：￥</a:t>
            </a:r>
            <a:r>
              <a:rPr lang="en-US" altLang="ja-JP" sz="1000" dirty="0">
                <a:solidFill>
                  <a:schemeClr val="tx1">
                    <a:lumMod val="65000"/>
                    <a:lumOff val="35000"/>
                  </a:schemeClr>
                </a:solidFill>
                <a:latin typeface="+mn-ea"/>
              </a:rPr>
              <a:t>1,200,000(</a:t>
            </a:r>
            <a:r>
              <a:rPr lang="ja-JP" altLang="en-US" sz="1000" dirty="0">
                <a:solidFill>
                  <a:schemeClr val="tx1">
                    <a:lumMod val="65000"/>
                    <a:lumOff val="35000"/>
                  </a:schemeClr>
                </a:solidFill>
                <a:latin typeface="+mn-ea"/>
              </a:rPr>
              <a:t>Ｎ</a:t>
            </a:r>
            <a:r>
              <a:rPr lang="en-US" altLang="ja-JP" sz="1000" dirty="0">
                <a:solidFill>
                  <a:schemeClr val="tx1">
                    <a:lumMod val="65000"/>
                    <a:lumOff val="35000"/>
                  </a:schemeClr>
                </a:solidFill>
                <a:latin typeface="+mn-ea"/>
              </a:rPr>
              <a:t>)</a:t>
            </a:r>
          </a:p>
          <a:p>
            <a:pPr algn="r"/>
            <a:r>
              <a:rPr lang="ja-JP" altLang="en-US" sz="700" dirty="0">
                <a:solidFill>
                  <a:schemeClr val="tx1">
                    <a:lumMod val="65000"/>
                    <a:lumOff val="35000"/>
                  </a:schemeClr>
                </a:solidFill>
                <a:latin typeface="+mn-ea"/>
              </a:rPr>
              <a:t>プレゼント企画費含む</a:t>
            </a:r>
            <a:r>
              <a:rPr lang="ja-JP" altLang="en-US" sz="500" dirty="0">
                <a:solidFill>
                  <a:schemeClr val="tx1">
                    <a:lumMod val="65000"/>
                    <a:lumOff val="35000"/>
                  </a:schemeClr>
                </a:solidFill>
                <a:latin typeface="+mn-ea"/>
              </a:rPr>
              <a:t>（</a:t>
            </a:r>
            <a:r>
              <a:rPr lang="en-US" altLang="ja-JP" sz="500" dirty="0">
                <a:solidFill>
                  <a:schemeClr val="tx1">
                    <a:lumMod val="65000"/>
                    <a:lumOff val="35000"/>
                  </a:schemeClr>
                </a:solidFill>
                <a:latin typeface="+mn-ea"/>
              </a:rPr>
              <a:t>100</a:t>
            </a:r>
            <a:r>
              <a:rPr lang="ja-JP" altLang="en-US" sz="500" dirty="0">
                <a:solidFill>
                  <a:schemeClr val="tx1">
                    <a:lumMod val="65000"/>
                    <a:lumOff val="35000"/>
                  </a:schemeClr>
                </a:solidFill>
                <a:latin typeface="+mn-ea"/>
              </a:rPr>
              <a:t>名まで）</a:t>
            </a:r>
            <a:endParaRPr lang="en-US" altLang="ja-JP" sz="800" dirty="0">
              <a:solidFill>
                <a:schemeClr val="tx1">
                  <a:lumMod val="65000"/>
                  <a:lumOff val="35000"/>
                </a:schemeClr>
              </a:solidFill>
              <a:latin typeface="+mn-ea"/>
            </a:endParaRPr>
          </a:p>
          <a:p>
            <a:pPr algn="r"/>
            <a:r>
              <a:rPr lang="ja-JP" altLang="en-US" sz="500" dirty="0">
                <a:solidFill>
                  <a:schemeClr val="tx1">
                    <a:lumMod val="65000"/>
                    <a:lumOff val="35000"/>
                  </a:schemeClr>
                </a:solidFill>
                <a:latin typeface="+mn-ea"/>
              </a:rPr>
              <a:t>商品配送費は、＠</a:t>
            </a:r>
            <a:r>
              <a:rPr lang="en-US" altLang="ja-JP" sz="500" dirty="0">
                <a:solidFill>
                  <a:schemeClr val="tx1">
                    <a:lumMod val="65000"/>
                    <a:lumOff val="35000"/>
                  </a:schemeClr>
                </a:solidFill>
                <a:latin typeface="+mn-ea"/>
              </a:rPr>
              <a:t>1,000</a:t>
            </a:r>
            <a:r>
              <a:rPr lang="ja-JP" altLang="en-US" sz="500" dirty="0">
                <a:solidFill>
                  <a:schemeClr val="tx1">
                    <a:lumMod val="65000"/>
                    <a:lumOff val="35000"/>
                  </a:schemeClr>
                </a:solidFill>
                <a:latin typeface="+mn-ea"/>
              </a:rPr>
              <a:t>円（Ｎ）</a:t>
            </a:r>
          </a:p>
        </p:txBody>
      </p:sp>
      <p:grpSp>
        <p:nvGrpSpPr>
          <p:cNvPr id="16" name="グループ化 15"/>
          <p:cNvGrpSpPr/>
          <p:nvPr/>
        </p:nvGrpSpPr>
        <p:grpSpPr>
          <a:xfrm>
            <a:off x="654997" y="1813201"/>
            <a:ext cx="1013038" cy="336783"/>
            <a:chOff x="583826" y="1881298"/>
            <a:chExt cx="1013038" cy="336783"/>
          </a:xfrm>
        </p:grpSpPr>
        <p:pic>
          <p:nvPicPr>
            <p:cNvPr id="94" name="Picture 70" descr="\\Fs\個人用\motekid\141221サービス資料リニューアル\デザイン\150609_01アイコン（透過）\icon_png\icon-55.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83826" y="1881298"/>
              <a:ext cx="336783" cy="336783"/>
            </a:xfrm>
            <a:prstGeom prst="rect">
              <a:avLst/>
            </a:prstGeom>
            <a:noFill/>
            <a:extLst>
              <a:ext uri="{909E8E84-426E-40DD-AFC4-6F175D3DCCD1}">
                <a14:hiddenFill xmlns:a14="http://schemas.microsoft.com/office/drawing/2010/main">
                  <a:solidFill>
                    <a:srgbClr val="FFFFFF"/>
                  </a:solidFill>
                </a14:hiddenFill>
              </a:ext>
            </a:extLst>
          </p:spPr>
        </p:pic>
        <p:sp>
          <p:nvSpPr>
            <p:cNvPr id="154" name="正方形/長方形 153"/>
            <p:cNvSpPr/>
            <p:nvPr/>
          </p:nvSpPr>
          <p:spPr>
            <a:xfrm>
              <a:off x="961754" y="1941967"/>
              <a:ext cx="635110" cy="215444"/>
            </a:xfrm>
            <a:prstGeom prst="rect">
              <a:avLst/>
            </a:prstGeom>
          </p:spPr>
          <p:txBody>
            <a:bodyPr wrap="none">
              <a:spAutoFit/>
            </a:bodyPr>
            <a:lstStyle/>
            <a:p>
              <a:r>
                <a:rPr lang="ja-JP" altLang="en-US" sz="800" b="1" dirty="0"/>
                <a:t>ＰＣ</a:t>
              </a:r>
              <a:r>
                <a:rPr lang="en-US" altLang="ja-JP" sz="800" b="1" dirty="0"/>
                <a:t>/</a:t>
              </a:r>
              <a:r>
                <a:rPr lang="ja-JP" altLang="en-US" sz="800" b="1" dirty="0"/>
                <a:t>ＳＰ</a:t>
              </a:r>
            </a:p>
          </p:txBody>
        </p:sp>
      </p:grpSp>
      <p:grpSp>
        <p:nvGrpSpPr>
          <p:cNvPr id="10" name="グループ化 9"/>
          <p:cNvGrpSpPr/>
          <p:nvPr/>
        </p:nvGrpSpPr>
        <p:grpSpPr>
          <a:xfrm>
            <a:off x="894766" y="2296796"/>
            <a:ext cx="1161162" cy="2838082"/>
            <a:chOff x="920609" y="2364940"/>
            <a:chExt cx="1140535" cy="3046859"/>
          </a:xfrm>
        </p:grpSpPr>
        <p:grpSp>
          <p:nvGrpSpPr>
            <p:cNvPr id="113" name="グループ化 112"/>
            <p:cNvGrpSpPr/>
            <p:nvPr/>
          </p:nvGrpSpPr>
          <p:grpSpPr>
            <a:xfrm>
              <a:off x="920609" y="2364940"/>
              <a:ext cx="1140535" cy="3046859"/>
              <a:chOff x="4717375" y="1835180"/>
              <a:chExt cx="1373839" cy="3950994"/>
            </a:xfrm>
          </p:grpSpPr>
          <p:pic>
            <p:nvPicPr>
              <p:cNvPr id="114" name="Picture 7"/>
              <p:cNvPicPr>
                <a:picLocks noChangeAspect="1" noChangeArrowheads="1"/>
              </p:cNvPicPr>
              <p:nvPr/>
            </p:nvPicPr>
            <p:blipFill rotWithShape="1">
              <a:blip r:embed="rId15" cstate="email">
                <a:extLst>
                  <a:ext uri="{28A0092B-C50C-407E-A947-70E740481C1C}">
                    <a14:useLocalDpi xmlns:a14="http://schemas.microsoft.com/office/drawing/2010/main"/>
                  </a:ext>
                </a:extLst>
              </a:blip>
              <a:srcRect/>
              <a:stretch/>
            </p:blipFill>
            <p:spPr bwMode="auto">
              <a:xfrm>
                <a:off x="4772375" y="1932606"/>
                <a:ext cx="1263840" cy="819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2" name="Picture 6"/>
              <p:cNvPicPr>
                <a:picLocks noChangeAspect="1" noChangeArrowheads="1"/>
              </p:cNvPicPr>
              <p:nvPr/>
            </p:nvPicPr>
            <p:blipFill rotWithShape="1">
              <a:blip r:embed="rId16" cstate="email">
                <a:extLst>
                  <a:ext uri="{28A0092B-C50C-407E-A947-70E740481C1C}">
                    <a14:useLocalDpi xmlns:a14="http://schemas.microsoft.com/office/drawing/2010/main"/>
                  </a:ext>
                </a:extLst>
              </a:blip>
              <a:srcRect/>
              <a:stretch/>
            </p:blipFill>
            <p:spPr bwMode="auto">
              <a:xfrm>
                <a:off x="4797866" y="4943262"/>
                <a:ext cx="1236652" cy="304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6" name="Picture 9"/>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4797867" y="2717617"/>
                <a:ext cx="1245303" cy="522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37" name="グループ化 136"/>
              <p:cNvGrpSpPr/>
              <p:nvPr/>
            </p:nvGrpSpPr>
            <p:grpSpPr>
              <a:xfrm>
                <a:off x="4767465" y="3235927"/>
                <a:ext cx="1273243" cy="1699305"/>
                <a:chOff x="1530953" y="2156314"/>
                <a:chExt cx="1162583" cy="1523512"/>
              </a:xfrm>
            </p:grpSpPr>
            <p:pic>
              <p:nvPicPr>
                <p:cNvPr id="145" name="図 144"/>
                <p:cNvPicPr>
                  <a:picLocks noChangeAspect="1" noChangeArrowheads="1"/>
                </p:cNvPicPr>
                <p:nvPr/>
              </p:nvPicPr>
              <p:blipFill rotWithShape="1">
                <a:blip r:embed="rId18" cstate="email">
                  <a:extLst>
                    <a:ext uri="{28A0092B-C50C-407E-A947-70E740481C1C}">
                      <a14:useLocalDpi xmlns:a14="http://schemas.microsoft.com/office/drawing/2010/main"/>
                    </a:ext>
                  </a:extLst>
                </a:blip>
                <a:srcRect/>
                <a:stretch/>
              </p:blipFill>
              <p:spPr bwMode="auto">
                <a:xfrm>
                  <a:off x="1536604" y="3240640"/>
                  <a:ext cx="1156932" cy="439186"/>
                </a:xfrm>
                <a:prstGeom prst="rect">
                  <a:avLst/>
                </a:prstGeom>
                <a:noFill/>
                <a:extLst>
                  <a:ext uri="{909E8E84-426E-40DD-AFC4-6F175D3DCCD1}">
                    <a14:hiddenFill xmlns:a14="http://schemas.microsoft.com/office/drawing/2010/main">
                      <a:solidFill>
                        <a:srgbClr val="FFFFFF"/>
                      </a:solidFill>
                    </a14:hiddenFill>
                  </a:ext>
                </a:extLst>
              </p:spPr>
            </p:pic>
            <p:pic>
              <p:nvPicPr>
                <p:cNvPr id="146" name="図 145"/>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1530953" y="2156314"/>
                  <a:ext cx="1156932" cy="1084325"/>
                </a:xfrm>
                <a:prstGeom prst="rect">
                  <a:avLst/>
                </a:prstGeom>
                <a:noFill/>
                <a:extLst>
                  <a:ext uri="{909E8E84-426E-40DD-AFC4-6F175D3DCCD1}">
                    <a14:hiddenFill xmlns:a14="http://schemas.microsoft.com/office/drawing/2010/main">
                      <a:solidFill>
                        <a:srgbClr val="FFFFFF"/>
                      </a:solidFill>
                    </a14:hiddenFill>
                  </a:ext>
                </a:extLst>
              </p:spPr>
            </p:pic>
            <p:pic>
              <p:nvPicPr>
                <p:cNvPr id="147" name="Picture 3"/>
                <p:cNvPicPr>
                  <a:picLocks noChangeAspect="1" noChangeArrowheads="1"/>
                </p:cNvPicPr>
                <p:nvPr/>
              </p:nvPicPr>
              <p:blipFill rotWithShape="1">
                <a:blip r:embed="rId20" cstate="email">
                  <a:extLst>
                    <a:ext uri="{28A0092B-C50C-407E-A947-70E740481C1C}">
                      <a14:useLocalDpi xmlns:a14="http://schemas.microsoft.com/office/drawing/2010/main"/>
                    </a:ext>
                  </a:extLst>
                </a:blip>
                <a:srcRect/>
                <a:stretch/>
              </p:blipFill>
              <p:spPr bwMode="auto">
                <a:xfrm rot="281008">
                  <a:off x="1608348" y="2322326"/>
                  <a:ext cx="480562" cy="357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1" name="Picture 4"/>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2129834" y="2867941"/>
                  <a:ext cx="516077" cy="313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2" name="Picture 5"/>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1651231" y="3278739"/>
                  <a:ext cx="410932" cy="343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42" name="図 141"/>
              <p:cNvPicPr>
                <a:picLocks noChangeAspect="1" noChangeArrowheads="1"/>
              </p:cNvPicPr>
              <p:nvPr/>
            </p:nvPicPr>
            <p:blipFill rotWithShape="1">
              <a:blip r:embed="rId23" cstate="email">
                <a:extLst>
                  <a:ext uri="{28A0092B-C50C-407E-A947-70E740481C1C}">
                    <a14:useLocalDpi xmlns:a14="http://schemas.microsoft.com/office/drawing/2010/main"/>
                  </a:ext>
                </a:extLst>
              </a:blip>
              <a:srcRect t="-2"/>
              <a:stretch/>
            </p:blipFill>
            <p:spPr bwMode="auto">
              <a:xfrm>
                <a:off x="4761546" y="5199716"/>
                <a:ext cx="1287139" cy="586458"/>
              </a:xfrm>
              <a:prstGeom prst="rect">
                <a:avLst/>
              </a:prstGeom>
              <a:noFill/>
              <a:extLst>
                <a:ext uri="{909E8E84-426E-40DD-AFC4-6F175D3DCCD1}">
                  <a14:hiddenFill xmlns:a14="http://schemas.microsoft.com/office/drawing/2010/main">
                    <a:solidFill>
                      <a:srgbClr val="FFFFFF"/>
                    </a:solidFill>
                  </a14:hiddenFill>
                </a:ext>
              </a:extLst>
            </p:spPr>
          </p:pic>
          <p:sp>
            <p:nvSpPr>
              <p:cNvPr id="144" name="AutoShape 237"/>
              <p:cNvSpPr>
                <a:spLocks noChangeArrowheads="1"/>
              </p:cNvSpPr>
              <p:nvPr/>
            </p:nvSpPr>
            <p:spPr bwMode="auto">
              <a:xfrm>
                <a:off x="4717375" y="1835180"/>
                <a:ext cx="1373839" cy="142352"/>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grpSp>
        <p:pic>
          <p:nvPicPr>
            <p:cNvPr id="155" name="Picture 3"/>
            <p:cNvPicPr>
              <a:picLocks noChangeAspect="1" noChangeArrowheads="1"/>
            </p:cNvPicPr>
            <p:nvPr/>
          </p:nvPicPr>
          <p:blipFill rotWithShape="1">
            <a:blip r:embed="rId24">
              <a:extLst>
                <a:ext uri="{28A0092B-C50C-407E-A947-70E740481C1C}">
                  <a14:useLocalDpi xmlns:a14="http://schemas.microsoft.com/office/drawing/2010/main" val="0"/>
                </a:ext>
              </a:extLst>
            </a:blip>
            <a:srcRect l="-5637" t="-4321" r="1046" b="-358"/>
            <a:stretch/>
          </p:blipFill>
          <p:spPr bwMode="auto">
            <a:xfrm>
              <a:off x="1042746" y="3145408"/>
              <a:ext cx="402424" cy="269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6" name="正方形/長方形 155"/>
            <p:cNvSpPr/>
            <p:nvPr/>
          </p:nvSpPr>
          <p:spPr>
            <a:xfrm>
              <a:off x="1042746" y="3145408"/>
              <a:ext cx="402424" cy="299736"/>
            </a:xfrm>
            <a:prstGeom prst="rect">
              <a:avLst/>
            </a:prstGeom>
            <a:noFill/>
            <a:ln w="6350">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nvGrpSpPr>
            <p:cNvPr id="157" name="グループ化 156"/>
            <p:cNvGrpSpPr/>
            <p:nvPr/>
          </p:nvGrpSpPr>
          <p:grpSpPr>
            <a:xfrm>
              <a:off x="1193313" y="3261880"/>
              <a:ext cx="101292" cy="102359"/>
              <a:chOff x="3322737" y="3479580"/>
              <a:chExt cx="277054" cy="201349"/>
            </a:xfrm>
          </p:grpSpPr>
          <p:sp>
            <p:nvSpPr>
              <p:cNvPr id="158" name="角丸四角形 157"/>
              <p:cNvSpPr/>
              <p:nvPr/>
            </p:nvSpPr>
            <p:spPr>
              <a:xfrm>
                <a:off x="3322737" y="3479580"/>
                <a:ext cx="277054" cy="201349"/>
              </a:xfrm>
              <a:prstGeom prst="roundRect">
                <a:avLst/>
              </a:prstGeom>
              <a:solidFill>
                <a:schemeClr val="bg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159" name="二等辺三角形 158"/>
              <p:cNvSpPr/>
              <p:nvPr/>
            </p:nvSpPr>
            <p:spPr>
              <a:xfrm rot="5400000">
                <a:off x="3385577" y="3507653"/>
                <a:ext cx="170951" cy="145201"/>
              </a:xfrm>
              <a:prstGeom prst="triangle">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grpSp>
      <p:grpSp>
        <p:nvGrpSpPr>
          <p:cNvPr id="115" name="グループ化 114"/>
          <p:cNvGrpSpPr/>
          <p:nvPr/>
        </p:nvGrpSpPr>
        <p:grpSpPr>
          <a:xfrm>
            <a:off x="2485389" y="1813201"/>
            <a:ext cx="1013038" cy="336783"/>
            <a:chOff x="583826" y="1881298"/>
            <a:chExt cx="1013038" cy="336783"/>
          </a:xfrm>
        </p:grpSpPr>
        <p:pic>
          <p:nvPicPr>
            <p:cNvPr id="116" name="Picture 70" descr="\\Fs\個人用\motekid\141221サービス資料リニューアル\デザイン\150609_01アイコン（透過）\icon_png\icon-55.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83826" y="1881298"/>
              <a:ext cx="336783" cy="336783"/>
            </a:xfrm>
            <a:prstGeom prst="rect">
              <a:avLst/>
            </a:prstGeom>
            <a:noFill/>
            <a:extLst>
              <a:ext uri="{909E8E84-426E-40DD-AFC4-6F175D3DCCD1}">
                <a14:hiddenFill xmlns:a14="http://schemas.microsoft.com/office/drawing/2010/main">
                  <a:solidFill>
                    <a:srgbClr val="FFFFFF"/>
                  </a:solidFill>
                </a14:hiddenFill>
              </a:ext>
            </a:extLst>
          </p:spPr>
        </p:pic>
        <p:sp>
          <p:nvSpPr>
            <p:cNvPr id="117" name="正方形/長方形 116"/>
            <p:cNvSpPr/>
            <p:nvPr/>
          </p:nvSpPr>
          <p:spPr>
            <a:xfrm>
              <a:off x="961754" y="1941967"/>
              <a:ext cx="635110" cy="215444"/>
            </a:xfrm>
            <a:prstGeom prst="rect">
              <a:avLst/>
            </a:prstGeom>
          </p:spPr>
          <p:txBody>
            <a:bodyPr wrap="none">
              <a:spAutoFit/>
            </a:bodyPr>
            <a:lstStyle/>
            <a:p>
              <a:r>
                <a:rPr lang="ja-JP" altLang="en-US" sz="800" b="1" dirty="0"/>
                <a:t>ＰＣ</a:t>
              </a:r>
              <a:r>
                <a:rPr lang="en-US" altLang="ja-JP" sz="800" b="1" dirty="0"/>
                <a:t>/</a:t>
              </a:r>
              <a:r>
                <a:rPr lang="ja-JP" altLang="en-US" sz="800" b="1" dirty="0"/>
                <a:t>ＳＰ</a:t>
              </a:r>
            </a:p>
          </p:txBody>
        </p:sp>
      </p:grpSp>
      <p:grpSp>
        <p:nvGrpSpPr>
          <p:cNvPr id="118" name="グループ化 117"/>
          <p:cNvGrpSpPr/>
          <p:nvPr/>
        </p:nvGrpSpPr>
        <p:grpSpPr>
          <a:xfrm>
            <a:off x="4371053" y="1813201"/>
            <a:ext cx="1013038" cy="336783"/>
            <a:chOff x="583826" y="1881298"/>
            <a:chExt cx="1013038" cy="336783"/>
          </a:xfrm>
        </p:grpSpPr>
        <p:pic>
          <p:nvPicPr>
            <p:cNvPr id="119" name="Picture 70" descr="\\Fs\個人用\motekid\141221サービス資料リニューアル\デザイン\150609_01アイコン（透過）\icon_png\icon-55.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83826" y="1881298"/>
              <a:ext cx="336783" cy="336783"/>
            </a:xfrm>
            <a:prstGeom prst="rect">
              <a:avLst/>
            </a:prstGeom>
            <a:noFill/>
            <a:extLst>
              <a:ext uri="{909E8E84-426E-40DD-AFC4-6F175D3DCCD1}">
                <a14:hiddenFill xmlns:a14="http://schemas.microsoft.com/office/drawing/2010/main">
                  <a:solidFill>
                    <a:srgbClr val="FFFFFF"/>
                  </a:solidFill>
                </a14:hiddenFill>
              </a:ext>
            </a:extLst>
          </p:spPr>
        </p:pic>
        <p:sp>
          <p:nvSpPr>
            <p:cNvPr id="120" name="正方形/長方形 119"/>
            <p:cNvSpPr/>
            <p:nvPr/>
          </p:nvSpPr>
          <p:spPr>
            <a:xfrm>
              <a:off x="961754" y="1941967"/>
              <a:ext cx="635110" cy="215444"/>
            </a:xfrm>
            <a:prstGeom prst="rect">
              <a:avLst/>
            </a:prstGeom>
          </p:spPr>
          <p:txBody>
            <a:bodyPr wrap="none">
              <a:spAutoFit/>
            </a:bodyPr>
            <a:lstStyle/>
            <a:p>
              <a:r>
                <a:rPr lang="ja-JP" altLang="en-US" sz="800" b="1" dirty="0"/>
                <a:t>ＰＣ</a:t>
              </a:r>
              <a:r>
                <a:rPr lang="en-US" altLang="ja-JP" sz="800" b="1" dirty="0"/>
                <a:t>/</a:t>
              </a:r>
              <a:r>
                <a:rPr lang="ja-JP" altLang="en-US" sz="800" b="1" dirty="0"/>
                <a:t>ＳＰ</a:t>
              </a:r>
            </a:p>
          </p:txBody>
        </p:sp>
      </p:grpSp>
      <p:grpSp>
        <p:nvGrpSpPr>
          <p:cNvPr id="121" name="グループ化 120"/>
          <p:cNvGrpSpPr/>
          <p:nvPr/>
        </p:nvGrpSpPr>
        <p:grpSpPr>
          <a:xfrm>
            <a:off x="6163491" y="1813201"/>
            <a:ext cx="1013038" cy="336783"/>
            <a:chOff x="583826" y="1881298"/>
            <a:chExt cx="1013038" cy="336783"/>
          </a:xfrm>
        </p:grpSpPr>
        <p:pic>
          <p:nvPicPr>
            <p:cNvPr id="122" name="Picture 70" descr="\\Fs\個人用\motekid\141221サービス資料リニューアル\デザイン\150609_01アイコン（透過）\icon_png\icon-55.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83826" y="1881298"/>
              <a:ext cx="336783" cy="336783"/>
            </a:xfrm>
            <a:prstGeom prst="rect">
              <a:avLst/>
            </a:prstGeom>
            <a:noFill/>
            <a:extLst>
              <a:ext uri="{909E8E84-426E-40DD-AFC4-6F175D3DCCD1}">
                <a14:hiddenFill xmlns:a14="http://schemas.microsoft.com/office/drawing/2010/main">
                  <a:solidFill>
                    <a:srgbClr val="FFFFFF"/>
                  </a:solidFill>
                </a14:hiddenFill>
              </a:ext>
            </a:extLst>
          </p:spPr>
        </p:pic>
        <p:sp>
          <p:nvSpPr>
            <p:cNvPr id="123" name="正方形/長方形 122"/>
            <p:cNvSpPr/>
            <p:nvPr/>
          </p:nvSpPr>
          <p:spPr>
            <a:xfrm>
              <a:off x="961754" y="1941967"/>
              <a:ext cx="635110" cy="215444"/>
            </a:xfrm>
            <a:prstGeom prst="rect">
              <a:avLst/>
            </a:prstGeom>
          </p:spPr>
          <p:txBody>
            <a:bodyPr wrap="none">
              <a:spAutoFit/>
            </a:bodyPr>
            <a:lstStyle/>
            <a:p>
              <a:r>
                <a:rPr lang="ja-JP" altLang="en-US" sz="800" b="1" dirty="0"/>
                <a:t>ＰＣ</a:t>
              </a:r>
              <a:r>
                <a:rPr lang="en-US" altLang="ja-JP" sz="800" b="1" dirty="0"/>
                <a:t>/</a:t>
              </a:r>
              <a:r>
                <a:rPr lang="ja-JP" altLang="en-US" sz="800" b="1" dirty="0"/>
                <a:t>ＳＰ</a:t>
              </a:r>
            </a:p>
          </p:txBody>
        </p:sp>
      </p:grpSp>
      <p:grpSp>
        <p:nvGrpSpPr>
          <p:cNvPr id="124" name="グループ化 123"/>
          <p:cNvGrpSpPr/>
          <p:nvPr/>
        </p:nvGrpSpPr>
        <p:grpSpPr>
          <a:xfrm>
            <a:off x="8018364" y="1813201"/>
            <a:ext cx="1013038" cy="336783"/>
            <a:chOff x="583826" y="1881298"/>
            <a:chExt cx="1013038" cy="336783"/>
          </a:xfrm>
        </p:grpSpPr>
        <p:pic>
          <p:nvPicPr>
            <p:cNvPr id="125" name="Picture 70" descr="\\Fs\個人用\motekid\141221サービス資料リニューアル\デザイン\150609_01アイコン（透過）\icon_png\icon-55.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83826" y="1881298"/>
              <a:ext cx="336783" cy="336783"/>
            </a:xfrm>
            <a:prstGeom prst="rect">
              <a:avLst/>
            </a:prstGeom>
            <a:noFill/>
            <a:extLst>
              <a:ext uri="{909E8E84-426E-40DD-AFC4-6F175D3DCCD1}">
                <a14:hiddenFill xmlns:a14="http://schemas.microsoft.com/office/drawing/2010/main">
                  <a:solidFill>
                    <a:srgbClr val="FFFFFF"/>
                  </a:solidFill>
                </a14:hiddenFill>
              </a:ext>
            </a:extLst>
          </p:spPr>
        </p:pic>
        <p:sp>
          <p:nvSpPr>
            <p:cNvPr id="126" name="正方形/長方形 125"/>
            <p:cNvSpPr/>
            <p:nvPr/>
          </p:nvSpPr>
          <p:spPr>
            <a:xfrm>
              <a:off x="961754" y="1941967"/>
              <a:ext cx="635110" cy="215444"/>
            </a:xfrm>
            <a:prstGeom prst="rect">
              <a:avLst/>
            </a:prstGeom>
          </p:spPr>
          <p:txBody>
            <a:bodyPr wrap="none">
              <a:spAutoFit/>
            </a:bodyPr>
            <a:lstStyle/>
            <a:p>
              <a:r>
                <a:rPr lang="ja-JP" altLang="en-US" sz="800" b="1" dirty="0"/>
                <a:t>ＰＣ</a:t>
              </a:r>
              <a:r>
                <a:rPr lang="en-US" altLang="ja-JP" sz="800" b="1" dirty="0"/>
                <a:t>/</a:t>
              </a:r>
              <a:r>
                <a:rPr lang="ja-JP" altLang="en-US" sz="800" b="1" dirty="0"/>
                <a:t>ＳＰ</a:t>
              </a:r>
            </a:p>
          </p:txBody>
        </p:sp>
      </p:grpSp>
      <p:grpSp>
        <p:nvGrpSpPr>
          <p:cNvPr id="17" name="グループ化 16"/>
          <p:cNvGrpSpPr>
            <a:grpSpLocks noChangeAspect="1"/>
          </p:cNvGrpSpPr>
          <p:nvPr/>
        </p:nvGrpSpPr>
        <p:grpSpPr>
          <a:xfrm>
            <a:off x="8018369" y="2239125"/>
            <a:ext cx="1397200" cy="1767929"/>
            <a:chOff x="8047548" y="2307216"/>
            <a:chExt cx="2368135" cy="2996489"/>
          </a:xfrm>
        </p:grpSpPr>
        <p:grpSp>
          <p:nvGrpSpPr>
            <p:cNvPr id="127" name="グループ化 126"/>
            <p:cNvGrpSpPr/>
            <p:nvPr/>
          </p:nvGrpSpPr>
          <p:grpSpPr>
            <a:xfrm>
              <a:off x="8047548" y="2307216"/>
              <a:ext cx="2368135" cy="2996489"/>
              <a:chOff x="194281" y="2355406"/>
              <a:chExt cx="2183158" cy="2824555"/>
            </a:xfrm>
          </p:grpSpPr>
          <p:sp>
            <p:nvSpPr>
              <p:cNvPr id="128" name="正方形/長方形 127"/>
              <p:cNvSpPr/>
              <p:nvPr/>
            </p:nvSpPr>
            <p:spPr>
              <a:xfrm>
                <a:off x="194281" y="2355406"/>
                <a:ext cx="2183158" cy="28212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100" dirty="0"/>
              </a:p>
            </p:txBody>
          </p:sp>
          <p:pic>
            <p:nvPicPr>
              <p:cNvPr id="134" name="Picture 5"/>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195670" y="2355406"/>
                <a:ext cx="1568225" cy="42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8" name="Picture 6"/>
              <p:cNvPicPr>
                <a:picLocks noChangeAspect="1" noChangeArrowheads="1"/>
              </p:cNvPicPr>
              <p:nvPr/>
            </p:nvPicPr>
            <p:blipFill rotWithShape="1">
              <a:blip r:embed="rId26">
                <a:extLst>
                  <a:ext uri="{28A0092B-C50C-407E-A947-70E740481C1C}">
                    <a14:useLocalDpi xmlns:a14="http://schemas.microsoft.com/office/drawing/2010/main" val="0"/>
                  </a:ext>
                </a:extLst>
              </a:blip>
              <a:srcRect b="5856"/>
              <a:stretch/>
            </p:blipFill>
            <p:spPr bwMode="auto">
              <a:xfrm>
                <a:off x="1763894" y="2393507"/>
                <a:ext cx="613545" cy="1088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9" name="Picture 7"/>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194281" y="2620809"/>
                <a:ext cx="1569613" cy="2559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40" name="正方形/長方形 139"/>
            <p:cNvSpPr/>
            <p:nvPr/>
          </p:nvSpPr>
          <p:spPr>
            <a:xfrm>
              <a:off x="9756593" y="2351775"/>
              <a:ext cx="638910" cy="1150973"/>
            </a:xfrm>
            <a:prstGeom prst="rect">
              <a:avLst/>
            </a:prstGeom>
            <a:solidFill>
              <a:schemeClr val="tx1">
                <a:lumMod val="50000"/>
                <a:lumOff val="50000"/>
              </a:schemeClr>
            </a:solidFill>
            <a:ln w="28575">
              <a:noFill/>
            </a:ln>
            <a:effectLst/>
          </p:spPr>
          <p:style>
            <a:lnRef idx="1">
              <a:schemeClr val="accent1"/>
            </a:lnRef>
            <a:fillRef idx="3">
              <a:schemeClr val="accent1"/>
            </a:fillRef>
            <a:effectRef idx="2">
              <a:schemeClr val="accent1"/>
            </a:effectRef>
            <a:fontRef idx="minor">
              <a:schemeClr val="lt1"/>
            </a:fontRef>
          </p:style>
          <p:txBody>
            <a:bodyPr vert="eaVert" rtlCol="0" anchor="ctr"/>
            <a:lstStyle/>
            <a:p>
              <a:pPr algn="ctr"/>
              <a:r>
                <a:rPr lang="ja-JP" altLang="en-US" sz="600" dirty="0"/>
                <a:t>完全原稿</a:t>
              </a:r>
              <a:endParaRPr lang="en-US" altLang="ja-JP" sz="600" dirty="0"/>
            </a:p>
            <a:p>
              <a:pPr algn="ctr"/>
              <a:r>
                <a:rPr lang="ja-JP" altLang="en-US" sz="600" dirty="0"/>
                <a:t>付帯バナー</a:t>
              </a:r>
              <a:endParaRPr kumimoji="1" lang="en-US" altLang="ja-JP" sz="600" dirty="0"/>
            </a:p>
          </p:txBody>
        </p:sp>
      </p:grpSp>
      <p:sp>
        <p:nvSpPr>
          <p:cNvPr id="18" name="正方形/長方形 17"/>
          <p:cNvSpPr/>
          <p:nvPr/>
        </p:nvSpPr>
        <p:spPr>
          <a:xfrm>
            <a:off x="8018364" y="2239125"/>
            <a:ext cx="1426652" cy="1832979"/>
          </a:xfrm>
          <a:prstGeom prst="rect">
            <a:avLst/>
          </a:prstGeom>
          <a:noFill/>
          <a:ln w="3175">
            <a:solidFill>
              <a:schemeClr val="bg1">
                <a:lumMod val="7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0" name="正方形/長方形 19"/>
          <p:cNvSpPr/>
          <p:nvPr/>
        </p:nvSpPr>
        <p:spPr>
          <a:xfrm>
            <a:off x="619621" y="1360421"/>
            <a:ext cx="252000" cy="252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b="1" dirty="0">
                <a:solidFill>
                  <a:schemeClr val="bg1"/>
                </a:solidFill>
                <a:latin typeface="+mj-lt"/>
              </a:rPr>
              <a:t>1</a:t>
            </a:r>
            <a:endParaRPr kumimoji="1" lang="ja-JP" altLang="en-US" b="1" dirty="0">
              <a:solidFill>
                <a:schemeClr val="bg1"/>
              </a:solidFill>
              <a:latin typeface="+mj-lt"/>
            </a:endParaRPr>
          </a:p>
        </p:txBody>
      </p:sp>
      <p:sp>
        <p:nvSpPr>
          <p:cNvPr id="148" name="正方形/長方形 147"/>
          <p:cNvSpPr/>
          <p:nvPr/>
        </p:nvSpPr>
        <p:spPr>
          <a:xfrm>
            <a:off x="2449343" y="1356299"/>
            <a:ext cx="252000" cy="252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b="1" dirty="0">
                <a:solidFill>
                  <a:schemeClr val="bg1"/>
                </a:solidFill>
                <a:latin typeface="+mj-lt"/>
              </a:rPr>
              <a:t>2</a:t>
            </a:r>
            <a:endParaRPr kumimoji="1" lang="ja-JP" altLang="en-US" b="1" dirty="0">
              <a:solidFill>
                <a:schemeClr val="bg1"/>
              </a:solidFill>
              <a:latin typeface="+mj-lt"/>
            </a:endParaRPr>
          </a:p>
        </p:txBody>
      </p:sp>
      <p:sp>
        <p:nvSpPr>
          <p:cNvPr id="149" name="正方形/長方形 148"/>
          <p:cNvSpPr/>
          <p:nvPr/>
        </p:nvSpPr>
        <p:spPr>
          <a:xfrm>
            <a:off x="4311266" y="1356299"/>
            <a:ext cx="252000" cy="252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b="1" dirty="0">
                <a:solidFill>
                  <a:schemeClr val="bg1"/>
                </a:solidFill>
                <a:latin typeface="+mj-lt"/>
              </a:rPr>
              <a:t>3</a:t>
            </a:r>
            <a:endParaRPr kumimoji="1" lang="ja-JP" altLang="en-US" b="1" dirty="0">
              <a:solidFill>
                <a:schemeClr val="bg1"/>
              </a:solidFill>
              <a:latin typeface="+mj-lt"/>
            </a:endParaRPr>
          </a:p>
        </p:txBody>
      </p:sp>
      <p:sp>
        <p:nvSpPr>
          <p:cNvPr id="150" name="正方形/長方形 149"/>
          <p:cNvSpPr/>
          <p:nvPr/>
        </p:nvSpPr>
        <p:spPr>
          <a:xfrm>
            <a:off x="6124159" y="1366194"/>
            <a:ext cx="252000" cy="252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b="1" dirty="0">
                <a:solidFill>
                  <a:schemeClr val="bg1"/>
                </a:solidFill>
                <a:latin typeface="+mj-lt"/>
              </a:rPr>
              <a:t>4</a:t>
            </a:r>
            <a:endParaRPr kumimoji="1" lang="ja-JP" altLang="en-US" b="1" dirty="0">
              <a:solidFill>
                <a:schemeClr val="bg1"/>
              </a:solidFill>
              <a:latin typeface="+mj-lt"/>
            </a:endParaRPr>
          </a:p>
        </p:txBody>
      </p:sp>
      <p:sp>
        <p:nvSpPr>
          <p:cNvPr id="164" name="正方形/長方形 163"/>
          <p:cNvSpPr/>
          <p:nvPr/>
        </p:nvSpPr>
        <p:spPr>
          <a:xfrm>
            <a:off x="7981069" y="1366942"/>
            <a:ext cx="252000" cy="252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b="1" dirty="0">
                <a:solidFill>
                  <a:schemeClr val="bg1"/>
                </a:solidFill>
                <a:latin typeface="+mj-lt"/>
              </a:rPr>
              <a:t>5</a:t>
            </a:r>
            <a:endParaRPr kumimoji="1" lang="ja-JP" altLang="en-US" b="1" dirty="0">
              <a:solidFill>
                <a:schemeClr val="bg1"/>
              </a:solidFill>
              <a:latin typeface="+mj-lt"/>
            </a:endParaRPr>
          </a:p>
        </p:txBody>
      </p:sp>
      <p:sp>
        <p:nvSpPr>
          <p:cNvPr id="129"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12</a:t>
            </a:fld>
            <a:endParaRPr lang="ja-JP" altLang="en-US" dirty="0"/>
          </a:p>
        </p:txBody>
      </p:sp>
    </p:spTree>
    <p:extLst>
      <p:ext uri="{BB962C8B-B14F-4D97-AF65-F5344CB8AC3E}">
        <p14:creationId xmlns:p14="http://schemas.microsoft.com/office/powerpoint/2010/main" val="2090802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スライド番号プレースホルダー 2"/>
          <p:cNvSpPr>
            <a:spLocks noGrp="1"/>
          </p:cNvSpPr>
          <p:nvPr>
            <p:ph type="sldNum" sz="quarter" idx="12"/>
          </p:nvPr>
        </p:nvSpPr>
        <p:spPr>
          <a:xfrm>
            <a:off x="4853501" y="6585250"/>
            <a:ext cx="527095" cy="259873"/>
          </a:xfrm>
        </p:spPr>
        <p:txBody>
          <a:bodyPr/>
          <a:lstStyle/>
          <a:p>
            <a:fld id="{D1BB40C7-AB44-C647-B8F2-09508EB95348}" type="slidenum">
              <a:rPr lang="ja-JP" altLang="en-US" smtClean="0">
                <a:latin typeface="+mn-ea"/>
              </a:rPr>
              <a:pPr/>
              <a:t>13</a:t>
            </a:fld>
            <a:endParaRPr lang="ja-JP" altLang="en-US" dirty="0">
              <a:latin typeface="+mn-ea"/>
            </a:endParaRPr>
          </a:p>
        </p:txBody>
      </p:sp>
      <p:grpSp>
        <p:nvGrpSpPr>
          <p:cNvPr id="71" name="グループ化 70"/>
          <p:cNvGrpSpPr/>
          <p:nvPr/>
        </p:nvGrpSpPr>
        <p:grpSpPr>
          <a:xfrm>
            <a:off x="1205857" y="1852680"/>
            <a:ext cx="2709880" cy="369864"/>
            <a:chOff x="1205857" y="1852680"/>
            <a:chExt cx="2709880" cy="369864"/>
          </a:xfrm>
        </p:grpSpPr>
        <p:pic>
          <p:nvPicPr>
            <p:cNvPr id="72" name="Picture 2" descr="\\Fs\個人用\motekid\141221サービス資料リニューアル\デザイン\150609_01アイコン（透過）\クリア　icon_png\icon-53.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05857" y="1890641"/>
              <a:ext cx="269376" cy="269376"/>
            </a:xfrm>
            <a:prstGeom prst="rect">
              <a:avLst/>
            </a:prstGeom>
            <a:noFill/>
            <a:extLst>
              <a:ext uri="{909E8E84-426E-40DD-AFC4-6F175D3DCCD1}">
                <a14:hiddenFill xmlns:a14="http://schemas.microsoft.com/office/drawing/2010/main">
                  <a:solidFill>
                    <a:srgbClr val="FFFFFF"/>
                  </a:solidFill>
                </a14:hiddenFill>
              </a:ext>
            </a:extLst>
          </p:spPr>
        </p:pic>
        <p:sp>
          <p:nvSpPr>
            <p:cNvPr id="73" name="正方形/長方形 72"/>
            <p:cNvSpPr/>
            <p:nvPr/>
          </p:nvSpPr>
          <p:spPr>
            <a:xfrm>
              <a:off x="1462769" y="1910654"/>
              <a:ext cx="453970" cy="253916"/>
            </a:xfrm>
            <a:prstGeom prst="rect">
              <a:avLst/>
            </a:prstGeom>
          </p:spPr>
          <p:txBody>
            <a:bodyPr wrap="none">
              <a:spAutoFit/>
            </a:bodyPr>
            <a:lstStyle/>
            <a:p>
              <a:r>
                <a:rPr lang="ja-JP" altLang="en-US" sz="1050" dirty="0">
                  <a:solidFill>
                    <a:schemeClr val="tx1">
                      <a:lumMod val="50000"/>
                      <a:lumOff val="50000"/>
                    </a:schemeClr>
                  </a:solidFill>
                  <a:latin typeface="+mn-ea"/>
                </a:rPr>
                <a:t>ＰＣ</a:t>
              </a:r>
            </a:p>
          </p:txBody>
        </p:sp>
        <p:pic>
          <p:nvPicPr>
            <p:cNvPr id="74" name="Picture 2" descr="C:\Users\iwasakis\Downloads\icon-54.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121468" y="1852680"/>
              <a:ext cx="369864" cy="369864"/>
            </a:xfrm>
            <a:prstGeom prst="rect">
              <a:avLst/>
            </a:prstGeom>
            <a:noFill/>
            <a:extLst>
              <a:ext uri="{909E8E84-426E-40DD-AFC4-6F175D3DCCD1}">
                <a14:hiddenFill xmlns:a14="http://schemas.microsoft.com/office/drawing/2010/main">
                  <a:solidFill>
                    <a:srgbClr val="FFFFFF"/>
                  </a:solidFill>
                </a14:hiddenFill>
              </a:ext>
            </a:extLst>
          </p:spPr>
        </p:pic>
        <p:sp>
          <p:nvSpPr>
            <p:cNvPr id="75" name="正方形/長方形 74"/>
            <p:cNvSpPr/>
            <p:nvPr/>
          </p:nvSpPr>
          <p:spPr>
            <a:xfrm>
              <a:off x="3461766" y="1931835"/>
              <a:ext cx="453971" cy="253916"/>
            </a:xfrm>
            <a:prstGeom prst="rect">
              <a:avLst/>
            </a:prstGeom>
          </p:spPr>
          <p:txBody>
            <a:bodyPr wrap="none">
              <a:spAutoFit/>
            </a:bodyPr>
            <a:lstStyle/>
            <a:p>
              <a:pPr algn="ctr"/>
              <a:r>
                <a:rPr lang="ja-JP" altLang="en-US" sz="1050" dirty="0">
                  <a:solidFill>
                    <a:schemeClr val="tx1">
                      <a:lumMod val="50000"/>
                      <a:lumOff val="50000"/>
                    </a:schemeClr>
                  </a:solidFill>
                </a:rPr>
                <a:t>ＳＰ</a:t>
              </a:r>
            </a:p>
          </p:txBody>
        </p:sp>
      </p:grpSp>
      <p:sp>
        <p:nvSpPr>
          <p:cNvPr id="76" name="正方形/長方形 75"/>
          <p:cNvSpPr/>
          <p:nvPr/>
        </p:nvSpPr>
        <p:spPr>
          <a:xfrm>
            <a:off x="4603749" y="5499505"/>
            <a:ext cx="4982211" cy="872922"/>
          </a:xfrm>
          <a:prstGeom prst="rect">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tIns="36000" rIns="216000" bIns="36000" rtlCol="0" anchor="ctr">
            <a:spAutoFit/>
          </a:bodyPr>
          <a:lstStyle/>
          <a:p>
            <a:pPr algn="r"/>
            <a:r>
              <a:rPr lang="en-US" altLang="ja-JP" sz="4400" b="1" i="1" u="sng" dirty="0">
                <a:solidFill>
                  <a:srgbClr val="FF5574"/>
                </a:solidFill>
                <a:latin typeface="+mn-ea"/>
              </a:rPr>
              <a:t>¥ 9,000,000</a:t>
            </a:r>
          </a:p>
          <a:p>
            <a:pPr algn="r"/>
            <a:r>
              <a:rPr lang="ja-JP" altLang="en-US" sz="800" dirty="0">
                <a:solidFill>
                  <a:schemeClr val="bg1">
                    <a:lumMod val="50000"/>
                  </a:schemeClr>
                </a:solidFill>
                <a:latin typeface="+mn-ea"/>
              </a:rPr>
              <a:t>掲載費：</a:t>
            </a:r>
            <a:r>
              <a:rPr lang="en-US" altLang="ja-JP" sz="800" dirty="0">
                <a:solidFill>
                  <a:schemeClr val="bg1">
                    <a:lumMod val="50000"/>
                  </a:schemeClr>
                </a:solidFill>
                <a:latin typeface="+mn-ea"/>
              </a:rPr>
              <a:t>¥7,800,000(</a:t>
            </a:r>
            <a:r>
              <a:rPr lang="ja-JP" altLang="en-US" sz="800" dirty="0">
                <a:solidFill>
                  <a:schemeClr val="bg1">
                    <a:lumMod val="50000"/>
                  </a:schemeClr>
                </a:solidFill>
                <a:latin typeface="+mn-ea"/>
              </a:rPr>
              <a:t>Ｇ</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制作費：</a:t>
            </a:r>
            <a:r>
              <a:rPr lang="en-US" altLang="ja-JP" sz="800" dirty="0">
                <a:solidFill>
                  <a:schemeClr val="bg1">
                    <a:lumMod val="50000"/>
                  </a:schemeClr>
                </a:solidFill>
                <a:latin typeface="+mn-ea"/>
              </a:rPr>
              <a:t>\1,200,000(</a:t>
            </a:r>
            <a:r>
              <a:rPr lang="ja-JP" altLang="en-US" sz="800" dirty="0">
                <a:solidFill>
                  <a:schemeClr val="bg1">
                    <a:lumMod val="50000"/>
                  </a:schemeClr>
                </a:solidFill>
                <a:latin typeface="+mn-ea"/>
              </a:rPr>
              <a:t>Ｎ</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商品配送費は</a:t>
            </a:r>
            <a:r>
              <a:rPr lang="en-US" altLang="ja-JP" sz="800" dirty="0">
                <a:solidFill>
                  <a:schemeClr val="bg1">
                    <a:lumMod val="50000"/>
                  </a:schemeClr>
                </a:solidFill>
                <a:latin typeface="+mn-ea"/>
              </a:rPr>
              <a:t>@1,000</a:t>
            </a:r>
            <a:r>
              <a:rPr lang="ja-JP" altLang="en-US" sz="800" dirty="0">
                <a:solidFill>
                  <a:schemeClr val="bg1">
                    <a:lumMod val="50000"/>
                  </a:schemeClr>
                </a:solidFill>
                <a:latin typeface="+mn-ea"/>
              </a:rPr>
              <a:t>円</a:t>
            </a:r>
            <a:r>
              <a:rPr lang="en-US" altLang="ja-JP" sz="800" dirty="0">
                <a:solidFill>
                  <a:schemeClr val="bg1">
                    <a:lumMod val="50000"/>
                  </a:schemeClr>
                </a:solidFill>
                <a:latin typeface="+mn-ea"/>
              </a:rPr>
              <a:t>(N)</a:t>
            </a:r>
            <a:endParaRPr lang="ja-JP" altLang="en-US" sz="800" dirty="0">
              <a:solidFill>
                <a:schemeClr val="bg1">
                  <a:lumMod val="50000"/>
                </a:schemeClr>
              </a:solidFill>
              <a:latin typeface="+mn-ea"/>
            </a:endParaRPr>
          </a:p>
        </p:txBody>
      </p:sp>
      <p:grpSp>
        <p:nvGrpSpPr>
          <p:cNvPr id="77" name="グループ化 76"/>
          <p:cNvGrpSpPr/>
          <p:nvPr/>
        </p:nvGrpSpPr>
        <p:grpSpPr>
          <a:xfrm>
            <a:off x="410220" y="2270576"/>
            <a:ext cx="1162871" cy="2094829"/>
            <a:chOff x="207020" y="2130876"/>
            <a:chExt cx="1162871" cy="2094829"/>
          </a:xfrm>
        </p:grpSpPr>
        <p:pic>
          <p:nvPicPr>
            <p:cNvPr id="78" name="Picture 6"/>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12959" y="2130876"/>
              <a:ext cx="1156932" cy="209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Picture 2" descr="C:\Users\iwasakis\Desktop\unnamed.jp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7020" y="2131654"/>
              <a:ext cx="1142735" cy="740133"/>
            </a:xfrm>
            <a:prstGeom prst="rect">
              <a:avLst/>
            </a:prstGeom>
            <a:noFill/>
            <a:extLst>
              <a:ext uri="{909E8E84-426E-40DD-AFC4-6F175D3DCCD1}">
                <a14:hiddenFill xmlns:a14="http://schemas.microsoft.com/office/drawing/2010/main">
                  <a:solidFill>
                    <a:srgbClr val="FFFFFF"/>
                  </a:solidFill>
                </a14:hiddenFill>
              </a:ext>
            </a:extLst>
          </p:spPr>
        </p:pic>
      </p:grpSp>
      <p:pic>
        <p:nvPicPr>
          <p:cNvPr id="80" name="Picture 7"/>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1291796" y="2388832"/>
            <a:ext cx="1263840" cy="8196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タイトル 3"/>
          <p:cNvSpPr>
            <a:spLocks noGrp="1"/>
          </p:cNvSpPr>
          <p:nvPr>
            <p:ph type="title"/>
          </p:nvPr>
        </p:nvSpPr>
        <p:spPr>
          <a:xfrm>
            <a:off x="495300" y="246065"/>
            <a:ext cx="8915400" cy="661155"/>
          </a:xfrm>
        </p:spPr>
        <p:txBody>
          <a:bodyPr>
            <a:normAutofit/>
          </a:bodyPr>
          <a:lstStyle/>
          <a:p>
            <a:r>
              <a:rPr lang="ja-JP" altLang="en-US" dirty="0">
                <a:latin typeface="+mn-ea"/>
                <a:ea typeface="+mn-ea"/>
              </a:rPr>
              <a:t>プレミアム編集タイアップ</a:t>
            </a:r>
            <a:r>
              <a:rPr kumimoji="1" lang="ja-JP" altLang="en-US" sz="3000" b="1" kern="1200" dirty="0">
                <a:solidFill>
                  <a:srgbClr val="4EB691"/>
                </a:solidFill>
                <a:effectLst/>
                <a:latin typeface="+mn-ea"/>
                <a:ea typeface="+mn-ea"/>
              </a:rPr>
              <a:t>　</a:t>
            </a:r>
            <a:r>
              <a:rPr kumimoji="1" lang="ja-JP" altLang="ja-JP" sz="3000" b="1" kern="1200" dirty="0">
                <a:solidFill>
                  <a:srgbClr val="4EB691"/>
                </a:solidFill>
                <a:effectLst/>
                <a:latin typeface="+mn-ea"/>
                <a:ea typeface="+mn-ea"/>
              </a:rPr>
              <a:t>概要</a:t>
            </a:r>
            <a:endParaRPr kumimoji="1" lang="ja-JP" altLang="en-US" dirty="0">
              <a:latin typeface="+mn-ea"/>
              <a:ea typeface="+mn-ea"/>
            </a:endParaRPr>
          </a:p>
        </p:txBody>
      </p:sp>
      <p:sp>
        <p:nvSpPr>
          <p:cNvPr id="82" name="AutoShape 237"/>
          <p:cNvSpPr>
            <a:spLocks noChangeArrowheads="1"/>
          </p:cNvSpPr>
          <p:nvPr/>
        </p:nvSpPr>
        <p:spPr bwMode="auto">
          <a:xfrm>
            <a:off x="360314" y="4319667"/>
            <a:ext cx="1373839" cy="142352"/>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n-ea"/>
              <a:ea typeface="+mn-ea"/>
              <a:cs typeface="Meiryo UI" pitchFamily="50" charset="-128"/>
            </a:endParaRPr>
          </a:p>
        </p:txBody>
      </p:sp>
      <p:pic>
        <p:nvPicPr>
          <p:cNvPr id="83" name="Picture 6"/>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1317287" y="5399488"/>
            <a:ext cx="1236652" cy="30483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5" name="Picture 9"/>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317288" y="3173843"/>
            <a:ext cx="1245303" cy="522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86" name="グループ化 85"/>
          <p:cNvGrpSpPr/>
          <p:nvPr/>
        </p:nvGrpSpPr>
        <p:grpSpPr>
          <a:xfrm>
            <a:off x="1286886" y="3692153"/>
            <a:ext cx="1273243" cy="1699305"/>
            <a:chOff x="1530953" y="2156314"/>
            <a:chExt cx="1162583" cy="1523512"/>
          </a:xfrm>
        </p:grpSpPr>
        <p:pic>
          <p:nvPicPr>
            <p:cNvPr id="87" name="図 86"/>
            <p:cNvPicPr>
              <a:picLocks noChangeAspect="1" noChangeArrowheads="1"/>
            </p:cNvPicPr>
            <p:nvPr/>
          </p:nvPicPr>
          <p:blipFill rotWithShape="1">
            <a:blip r:embed="rId10" cstate="email">
              <a:extLst>
                <a:ext uri="{28A0092B-C50C-407E-A947-70E740481C1C}">
                  <a14:useLocalDpi xmlns:a14="http://schemas.microsoft.com/office/drawing/2010/main"/>
                </a:ext>
              </a:extLst>
            </a:blip>
            <a:srcRect/>
            <a:stretch/>
          </p:blipFill>
          <p:spPr bwMode="auto">
            <a:xfrm>
              <a:off x="1536604" y="3240640"/>
              <a:ext cx="1156932" cy="439186"/>
            </a:xfrm>
            <a:prstGeom prst="rect">
              <a:avLst/>
            </a:prstGeom>
            <a:noFill/>
            <a:extLst>
              <a:ext uri="{909E8E84-426E-40DD-AFC4-6F175D3DCCD1}">
                <a14:hiddenFill xmlns:a14="http://schemas.microsoft.com/office/drawing/2010/main">
                  <a:solidFill>
                    <a:srgbClr val="FFFFFF"/>
                  </a:solidFill>
                </a14:hiddenFill>
              </a:ext>
            </a:extLst>
          </p:spPr>
        </p:pic>
        <p:pic>
          <p:nvPicPr>
            <p:cNvPr id="91" name="図 90"/>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530953" y="2156314"/>
              <a:ext cx="1156932" cy="1084325"/>
            </a:xfrm>
            <a:prstGeom prst="rect">
              <a:avLst/>
            </a:prstGeom>
            <a:noFill/>
            <a:extLst>
              <a:ext uri="{909E8E84-426E-40DD-AFC4-6F175D3DCCD1}">
                <a14:hiddenFill xmlns:a14="http://schemas.microsoft.com/office/drawing/2010/main">
                  <a:solidFill>
                    <a:srgbClr val="FFFFFF"/>
                  </a:solidFill>
                </a14:hiddenFill>
              </a:ext>
            </a:extLst>
          </p:spPr>
        </p:pic>
        <p:pic>
          <p:nvPicPr>
            <p:cNvPr id="92" name="Picture 3"/>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rot="281008">
              <a:off x="1608348" y="2322326"/>
              <a:ext cx="480562" cy="3571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3" name="Picture 4"/>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2129834" y="2867941"/>
              <a:ext cx="516077" cy="3134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4" name="Picture 5"/>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1651231" y="3278739"/>
              <a:ext cx="410932" cy="343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95" name="図 94"/>
          <p:cNvPicPr>
            <a:picLocks noChangeAspect="1" noChangeArrowheads="1"/>
          </p:cNvPicPr>
          <p:nvPr/>
        </p:nvPicPr>
        <p:blipFill rotWithShape="1">
          <a:blip r:embed="rId15" cstate="print">
            <a:extLst>
              <a:ext uri="{28A0092B-C50C-407E-A947-70E740481C1C}">
                <a14:useLocalDpi xmlns:a14="http://schemas.microsoft.com/office/drawing/2010/main"/>
              </a:ext>
            </a:extLst>
          </a:blip>
          <a:srcRect t="-2"/>
          <a:stretch/>
        </p:blipFill>
        <p:spPr bwMode="auto">
          <a:xfrm>
            <a:off x="1280967" y="5655942"/>
            <a:ext cx="1287139" cy="586458"/>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10"/>
          <p:cNvPicPr>
            <a:picLocks noChangeAspect="1" noChangeArrowheads="1"/>
          </p:cNvPicPr>
          <p:nvPr/>
        </p:nvPicPr>
        <p:blipFill rotWithShape="1">
          <a:blip r:embed="rId16" cstate="print">
            <a:extLst>
              <a:ext uri="{28A0092B-C50C-407E-A947-70E740481C1C}">
                <a14:useLocalDpi xmlns:a14="http://schemas.microsoft.com/office/drawing/2010/main"/>
              </a:ext>
            </a:extLst>
          </a:blip>
          <a:srcRect b="-1"/>
          <a:stretch/>
        </p:blipFill>
        <p:spPr bwMode="auto">
          <a:xfrm>
            <a:off x="2842808" y="5600700"/>
            <a:ext cx="531467" cy="685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7" name="AutoShape 237"/>
          <p:cNvSpPr>
            <a:spLocks noChangeArrowheads="1"/>
          </p:cNvSpPr>
          <p:nvPr/>
        </p:nvSpPr>
        <p:spPr bwMode="auto">
          <a:xfrm>
            <a:off x="2813281" y="6233719"/>
            <a:ext cx="580692" cy="104556"/>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n-ea"/>
              <a:ea typeface="+mn-ea"/>
              <a:cs typeface="Meiryo UI" pitchFamily="50" charset="-128"/>
            </a:endParaRPr>
          </a:p>
        </p:txBody>
      </p:sp>
      <p:pic>
        <p:nvPicPr>
          <p:cNvPr id="98" name="Picture 4"/>
          <p:cNvPicPr>
            <a:picLocks noChangeAspect="1" noChangeArrowheads="1"/>
          </p:cNvPicPr>
          <p:nvPr/>
        </p:nvPicPr>
        <p:blipFill rotWithShape="1">
          <a:blip r:embed="rId17" cstate="print">
            <a:extLst>
              <a:ext uri="{28A0092B-C50C-407E-A947-70E740481C1C}">
                <a14:useLocalDpi xmlns:a14="http://schemas.microsoft.com/office/drawing/2010/main"/>
              </a:ext>
            </a:extLst>
          </a:blip>
          <a:srcRect/>
          <a:stretch/>
        </p:blipFill>
        <p:spPr bwMode="auto">
          <a:xfrm>
            <a:off x="2842809" y="2327371"/>
            <a:ext cx="531467" cy="32733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9" name="グループ化 98"/>
          <p:cNvGrpSpPr/>
          <p:nvPr/>
        </p:nvGrpSpPr>
        <p:grpSpPr>
          <a:xfrm>
            <a:off x="3501999" y="2556182"/>
            <a:ext cx="622392" cy="856657"/>
            <a:chOff x="3324199" y="2460574"/>
            <a:chExt cx="622392" cy="856657"/>
          </a:xfrm>
        </p:grpSpPr>
        <p:pic>
          <p:nvPicPr>
            <p:cNvPr id="100" name="Picture 10"/>
            <p:cNvPicPr>
              <a:picLocks noChangeAspect="1" noChangeArrowheads="1"/>
            </p:cNvPicPr>
            <p:nvPr/>
          </p:nvPicPr>
          <p:blipFill rotWithShape="1">
            <a:blip r:embed="rId18" cstate="email">
              <a:extLst>
                <a:ext uri="{28A0092B-C50C-407E-A947-70E740481C1C}">
                  <a14:useLocalDpi xmlns:a14="http://schemas.microsoft.com/office/drawing/2010/main"/>
                </a:ext>
              </a:extLst>
            </a:blip>
            <a:srcRect/>
            <a:stretch/>
          </p:blipFill>
          <p:spPr bwMode="auto">
            <a:xfrm>
              <a:off x="3327372" y="2460574"/>
              <a:ext cx="619219" cy="4285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1" name="Picture 11"/>
            <p:cNvPicPr>
              <a:picLocks noChangeAspect="1" noChangeArrowheads="1"/>
            </p:cNvPicPr>
            <p:nvPr/>
          </p:nvPicPr>
          <p:blipFill rotWithShape="1">
            <a:blip r:embed="rId19" cstate="email">
              <a:extLst>
                <a:ext uri="{28A0092B-C50C-407E-A947-70E740481C1C}">
                  <a14:useLocalDpi xmlns:a14="http://schemas.microsoft.com/office/drawing/2010/main"/>
                </a:ext>
              </a:extLst>
            </a:blip>
            <a:srcRect/>
            <a:stretch/>
          </p:blipFill>
          <p:spPr bwMode="auto">
            <a:xfrm>
              <a:off x="3324199" y="2876417"/>
              <a:ext cx="622392" cy="4408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2" name="Picture 11"/>
          <p:cNvPicPr>
            <a:picLocks noChangeAspect="1" noChangeArrowheads="1"/>
          </p:cNvPicPr>
          <p:nvPr/>
        </p:nvPicPr>
        <p:blipFill rotWithShape="1">
          <a:blip r:embed="rId20" cstate="email">
            <a:extLst>
              <a:ext uri="{28A0092B-C50C-407E-A947-70E740481C1C}">
                <a14:useLocalDpi xmlns:a14="http://schemas.microsoft.com/office/drawing/2010/main"/>
              </a:ext>
            </a:extLst>
          </a:blip>
          <a:srcRect/>
          <a:stretch/>
        </p:blipFill>
        <p:spPr bwMode="auto">
          <a:xfrm>
            <a:off x="3511696" y="3403314"/>
            <a:ext cx="609977" cy="480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 name="Picture 13"/>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3491967" y="3850129"/>
            <a:ext cx="640498" cy="966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4" name="Picture 12"/>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3499458" y="4073898"/>
            <a:ext cx="624933" cy="4240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5" name="AutoShape 237"/>
          <p:cNvSpPr>
            <a:spLocks noChangeArrowheads="1"/>
          </p:cNvSpPr>
          <p:nvPr/>
        </p:nvSpPr>
        <p:spPr bwMode="auto">
          <a:xfrm>
            <a:off x="1236796" y="2291406"/>
            <a:ext cx="1373839" cy="142352"/>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n-ea"/>
              <a:ea typeface="+mn-ea"/>
              <a:cs typeface="Meiryo UI" pitchFamily="50" charset="-128"/>
            </a:endParaRPr>
          </a:p>
        </p:txBody>
      </p:sp>
      <p:pic>
        <p:nvPicPr>
          <p:cNvPr id="107" name="Picture 14"/>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3520618" y="4776649"/>
            <a:ext cx="601055" cy="415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8" name="Picture 13"/>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3481175" y="4776649"/>
            <a:ext cx="640498" cy="966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5" name="Picture 15"/>
          <p:cNvPicPr>
            <a:picLocks noChangeAspect="1"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3490677" y="4979735"/>
            <a:ext cx="600588" cy="4126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 name="Picture 5"/>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3478778" y="5697289"/>
            <a:ext cx="609574" cy="5185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7" name="AutoShape 237"/>
          <p:cNvSpPr>
            <a:spLocks noChangeArrowheads="1"/>
          </p:cNvSpPr>
          <p:nvPr/>
        </p:nvSpPr>
        <p:spPr bwMode="auto">
          <a:xfrm>
            <a:off x="3477046" y="2513054"/>
            <a:ext cx="678236" cy="104556"/>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n-ea"/>
              <a:ea typeface="+mn-ea"/>
              <a:cs typeface="Meiryo UI" pitchFamily="50" charset="-128"/>
            </a:endParaRPr>
          </a:p>
        </p:txBody>
      </p:sp>
      <p:sp>
        <p:nvSpPr>
          <p:cNvPr id="118" name="正方形/長方形 117"/>
          <p:cNvSpPr/>
          <p:nvPr/>
        </p:nvSpPr>
        <p:spPr>
          <a:xfrm>
            <a:off x="2821761" y="2525711"/>
            <a:ext cx="563733" cy="447943"/>
          </a:xfrm>
          <a:prstGeom prst="rect">
            <a:avLst/>
          </a:prstGeom>
          <a:solidFill>
            <a:srgbClr val="FDE3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n-ea"/>
            </a:endParaRPr>
          </a:p>
        </p:txBody>
      </p:sp>
      <p:pic>
        <p:nvPicPr>
          <p:cNvPr id="119" name="Picture 2"/>
          <p:cNvPicPr>
            <a:picLocks noChangeAspect="1" noChangeArrowheads="1"/>
          </p:cNvPicPr>
          <p:nvPr/>
        </p:nvPicPr>
        <p:blipFill rotWithShape="1">
          <a:blip r:embed="rId25" cstate="email">
            <a:extLst>
              <a:ext uri="{28A0092B-C50C-407E-A947-70E740481C1C}">
                <a14:useLocalDpi xmlns:a14="http://schemas.microsoft.com/office/drawing/2010/main"/>
              </a:ext>
            </a:extLst>
          </a:blip>
          <a:srcRect/>
          <a:stretch/>
        </p:blipFill>
        <p:spPr bwMode="auto">
          <a:xfrm>
            <a:off x="2957569" y="2525711"/>
            <a:ext cx="319154" cy="457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0" name="Picture 4"/>
          <p:cNvPicPr>
            <a:picLocks noChangeAspect="1" noChangeArrowheads="1"/>
          </p:cNvPicPr>
          <p:nvPr/>
        </p:nvPicPr>
        <p:blipFill rotWithShape="1">
          <a:blip r:embed="rId26" cstate="email">
            <a:extLst>
              <a:ext uri="{28A0092B-C50C-407E-A947-70E740481C1C}">
                <a14:useLocalDpi xmlns:a14="http://schemas.microsoft.com/office/drawing/2010/main"/>
              </a:ext>
            </a:extLst>
          </a:blip>
          <a:srcRect/>
          <a:stretch/>
        </p:blipFill>
        <p:spPr bwMode="auto">
          <a:xfrm>
            <a:off x="3491967" y="3401681"/>
            <a:ext cx="629706" cy="4824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1" name="Picture 4"/>
          <p:cNvPicPr>
            <a:picLocks noChangeAspect="1" noChangeArrowheads="1"/>
          </p:cNvPicPr>
          <p:nvPr/>
        </p:nvPicPr>
        <p:blipFill rotWithShape="1">
          <a:blip r:embed="rId27" cstate="print">
            <a:extLst>
              <a:ext uri="{28A0092B-C50C-407E-A947-70E740481C1C}">
                <a14:useLocalDpi xmlns:a14="http://schemas.microsoft.com/office/drawing/2010/main"/>
              </a:ext>
            </a:extLst>
          </a:blip>
          <a:srcRect b="-9120"/>
          <a:stretch/>
        </p:blipFill>
        <p:spPr bwMode="auto">
          <a:xfrm>
            <a:off x="1368964" y="3324340"/>
            <a:ext cx="506045" cy="4055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2" name="正方形/長方形 121"/>
          <p:cNvSpPr/>
          <p:nvPr/>
        </p:nvSpPr>
        <p:spPr>
          <a:xfrm>
            <a:off x="1356264" y="3317990"/>
            <a:ext cx="518745" cy="378048"/>
          </a:xfrm>
          <a:prstGeom prst="rect">
            <a:avLst/>
          </a:prstGeom>
          <a:no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n-ea"/>
            </a:endParaRPr>
          </a:p>
        </p:txBody>
      </p:sp>
      <p:graphicFrame>
        <p:nvGraphicFramePr>
          <p:cNvPr id="123" name="表 122"/>
          <p:cNvGraphicFramePr>
            <a:graphicFrameLocks noGrp="1"/>
          </p:cNvGraphicFramePr>
          <p:nvPr>
            <p:extLst>
              <p:ext uri="{D42A27DB-BD31-4B8C-83A1-F6EECF244321}">
                <p14:modId xmlns:p14="http://schemas.microsoft.com/office/powerpoint/2010/main" val="1382644880"/>
              </p:ext>
            </p:extLst>
          </p:nvPr>
        </p:nvGraphicFramePr>
        <p:xfrm>
          <a:off x="4622801" y="1772816"/>
          <a:ext cx="4963160" cy="3353847"/>
        </p:xfrm>
        <a:graphic>
          <a:graphicData uri="http://schemas.openxmlformats.org/drawingml/2006/table">
            <a:tbl>
              <a:tblPr firstRow="1" bandRow="1">
                <a:tableStyleId>{5C22544A-7EE6-4342-B048-85BDC9FD1C3A}</a:tableStyleId>
              </a:tblPr>
              <a:tblGrid>
                <a:gridCol w="1240790">
                  <a:extLst>
                    <a:ext uri="{9D8B030D-6E8A-4147-A177-3AD203B41FA5}">
                      <a16:colId xmlns:a16="http://schemas.microsoft.com/office/drawing/2014/main" xmlns="" val="20000"/>
                    </a:ext>
                  </a:extLst>
                </a:gridCol>
                <a:gridCol w="1240790">
                  <a:extLst>
                    <a:ext uri="{9D8B030D-6E8A-4147-A177-3AD203B41FA5}">
                      <a16:colId xmlns:a16="http://schemas.microsoft.com/office/drawing/2014/main" xmlns="" val="20001"/>
                    </a:ext>
                  </a:extLst>
                </a:gridCol>
                <a:gridCol w="1240790">
                  <a:extLst>
                    <a:ext uri="{9D8B030D-6E8A-4147-A177-3AD203B41FA5}">
                      <a16:colId xmlns:a16="http://schemas.microsoft.com/office/drawing/2014/main" xmlns="" val="20002"/>
                    </a:ext>
                  </a:extLst>
                </a:gridCol>
                <a:gridCol w="1240790">
                  <a:extLst>
                    <a:ext uri="{9D8B030D-6E8A-4147-A177-3AD203B41FA5}">
                      <a16:colId xmlns:a16="http://schemas.microsoft.com/office/drawing/2014/main" xmlns="" val="20003"/>
                    </a:ext>
                  </a:extLst>
                </a:gridCol>
              </a:tblGrid>
              <a:tr h="242204">
                <a:tc>
                  <a:txBody>
                    <a:bodyPr/>
                    <a:lstStyle/>
                    <a:p>
                      <a:pPr algn="ctr"/>
                      <a:r>
                        <a:rPr kumimoji="1" lang="ja-JP" altLang="en-US" sz="800" b="0" dirty="0">
                          <a:solidFill>
                            <a:schemeClr val="tx1"/>
                          </a:solidFill>
                          <a:latin typeface="+mn-ea"/>
                          <a:ea typeface="+mn-ea"/>
                          <a:cs typeface="Meiryo UI" panose="020B0604030504040204" pitchFamily="50" charset="-128"/>
                        </a:rPr>
                        <a:t>掲載期間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en-US" altLang="ja-JP" sz="800" b="0" dirty="0">
                          <a:solidFill>
                            <a:schemeClr val="tx1"/>
                          </a:solidFill>
                          <a:latin typeface="+mn-ea"/>
                          <a:ea typeface="+mn-ea"/>
                          <a:cs typeface="Meiryo UI" panose="020B0604030504040204" pitchFamily="50" charset="-128"/>
                        </a:rPr>
                        <a:t>4</a:t>
                      </a:r>
                      <a:r>
                        <a:rPr kumimoji="1" lang="ja-JP" altLang="en-US" sz="800" b="0" dirty="0">
                          <a:solidFill>
                            <a:schemeClr val="tx1"/>
                          </a:solidFill>
                          <a:latin typeface="+mn-ea"/>
                          <a:ea typeface="+mn-ea"/>
                          <a:cs typeface="Meiryo UI" panose="020B0604030504040204" pitchFamily="50" charset="-128"/>
                        </a:rPr>
                        <a:t>週間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掲載開始日</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水曜日　深夜</a:t>
                      </a:r>
                      <a:r>
                        <a:rPr kumimoji="1" lang="en-US" altLang="ja-JP" sz="800" b="0" dirty="0">
                          <a:solidFill>
                            <a:schemeClr val="tx1"/>
                          </a:solidFill>
                          <a:latin typeface="+mn-ea"/>
                          <a:ea typeface="+mn-ea"/>
                          <a:cs typeface="Meiryo UI" panose="020B0604030504040204" pitchFamily="50" charset="-128"/>
                        </a:rPr>
                        <a:t>0:00</a:t>
                      </a:r>
                      <a:endParaRPr kumimoji="1" lang="ja-JP" altLang="en-US"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0"/>
                  </a:ext>
                </a:extLst>
              </a:tr>
              <a:tr h="242204">
                <a:tc>
                  <a:txBody>
                    <a:bodyPr/>
                    <a:lstStyle/>
                    <a:p>
                      <a:pPr algn="ctr"/>
                      <a:r>
                        <a:rPr kumimoji="1" lang="ja-JP" altLang="en-US" sz="800" b="0" dirty="0">
                          <a:solidFill>
                            <a:schemeClr val="tx1"/>
                          </a:solidFill>
                          <a:latin typeface="+mn-ea"/>
                          <a:ea typeface="+mn-ea"/>
                          <a:cs typeface="Meiryo UI" panose="020B0604030504040204" pitchFamily="50" charset="-128"/>
                        </a:rPr>
                        <a:t>ページ構成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a:solidFill>
                            <a:schemeClr val="tx1"/>
                          </a:solidFill>
                          <a:latin typeface="+mn-ea"/>
                          <a:ea typeface="+mn-ea"/>
                          <a:cs typeface="Meiryo UI" panose="020B0604030504040204" pitchFamily="50" charset="-128"/>
                        </a:rPr>
                        <a:t>1</a:t>
                      </a:r>
                      <a:r>
                        <a:rPr kumimoji="1" lang="ja-JP" altLang="en-US" sz="800" b="0" dirty="0">
                          <a:solidFill>
                            <a:schemeClr val="tx1"/>
                          </a:solidFill>
                          <a:latin typeface="+mn-ea"/>
                          <a:ea typeface="+mn-ea"/>
                          <a:cs typeface="Meiryo UI" panose="020B0604030504040204" pitchFamily="50" charset="-128"/>
                        </a:rPr>
                        <a:t>ページ</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ＰＣ</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ＳＰ）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1"/>
                  </a:ext>
                </a:extLst>
              </a:tr>
              <a:tr h="687555">
                <a:tc>
                  <a:txBody>
                    <a:bodyPr/>
                    <a:lstStyle/>
                    <a:p>
                      <a:pPr algn="ctr"/>
                      <a:r>
                        <a:rPr kumimoji="1" lang="ja-JP" altLang="en-US" sz="800" b="0" dirty="0">
                          <a:solidFill>
                            <a:schemeClr val="tx1"/>
                          </a:solidFill>
                          <a:latin typeface="+mn-ea"/>
                          <a:ea typeface="+mn-ea"/>
                          <a:cs typeface="Meiryo UI" panose="020B0604030504040204" pitchFamily="50" charset="-128"/>
                        </a:rPr>
                        <a:t>付帯内容</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・プレゼント（</a:t>
                      </a:r>
                      <a:r>
                        <a:rPr kumimoji="1" lang="en-US" altLang="ja-JP" sz="800" b="0" dirty="0">
                          <a:solidFill>
                            <a:schemeClr val="tx1"/>
                          </a:solidFill>
                          <a:latin typeface="+mn-ea"/>
                          <a:ea typeface="+mn-ea"/>
                          <a:cs typeface="Meiryo UI" panose="020B0604030504040204" pitchFamily="50" charset="-128"/>
                        </a:rPr>
                        <a:t>100</a:t>
                      </a:r>
                      <a:r>
                        <a:rPr kumimoji="1" lang="ja-JP" altLang="en-US" sz="800" b="0" dirty="0">
                          <a:solidFill>
                            <a:schemeClr val="tx1"/>
                          </a:solidFill>
                          <a:latin typeface="+mn-ea"/>
                          <a:ea typeface="+mn-ea"/>
                          <a:cs typeface="Meiryo UI" panose="020B0604030504040204" pitchFamily="50" charset="-128"/>
                        </a:rPr>
                        <a:t>名）</a:t>
                      </a:r>
                      <a:endParaRPr kumimoji="1" lang="en-US" altLang="ja-JP" sz="800" b="0" dirty="0">
                        <a:solidFill>
                          <a:schemeClr val="tx1"/>
                        </a:solidFill>
                        <a:latin typeface="+mn-ea"/>
                        <a:ea typeface="+mn-ea"/>
                        <a:cs typeface="Meiryo UI" panose="020B0604030504040204" pitchFamily="50" charset="-128"/>
                      </a:endParaRPr>
                    </a:p>
                    <a:p>
                      <a:pPr algn="l"/>
                      <a:r>
                        <a:rPr kumimoji="1" lang="ja-JP" altLang="en-US" sz="800" b="0" dirty="0">
                          <a:solidFill>
                            <a:schemeClr val="tx1"/>
                          </a:solidFill>
                          <a:latin typeface="+mn-ea"/>
                          <a:ea typeface="+mn-ea"/>
                          <a:cs typeface="Meiryo UI" panose="020B0604030504040204" pitchFamily="50" charset="-128"/>
                        </a:rPr>
                        <a:t>・効果検証アンケート</a:t>
                      </a:r>
                    </a:p>
                    <a:p>
                      <a:pPr algn="l"/>
                      <a:r>
                        <a:rPr kumimoji="1" lang="ja-JP" altLang="en-US" sz="800" b="0" dirty="0">
                          <a:solidFill>
                            <a:schemeClr val="tx1"/>
                          </a:solidFill>
                          <a:latin typeface="+mn-ea"/>
                          <a:ea typeface="+mn-ea"/>
                          <a:cs typeface="Meiryo UI" panose="020B0604030504040204" pitchFamily="50" charset="-128"/>
                        </a:rPr>
                        <a:t>・動画埋め込み可（</a:t>
                      </a:r>
                      <a:r>
                        <a:rPr kumimoji="1" lang="en-US" altLang="ja-JP" sz="800" b="0" dirty="0">
                          <a:solidFill>
                            <a:schemeClr val="tx1"/>
                          </a:solidFill>
                          <a:latin typeface="+mn-ea"/>
                          <a:ea typeface="+mn-ea"/>
                          <a:cs typeface="Meiryo UI" panose="020B0604030504040204" pitchFamily="50" charset="-128"/>
                        </a:rPr>
                        <a:t>YouTube</a:t>
                      </a:r>
                      <a:r>
                        <a:rPr kumimoji="1" lang="ja-JP" altLang="en-US" sz="800" b="0" dirty="0">
                          <a:solidFill>
                            <a:schemeClr val="tx1"/>
                          </a:solidFill>
                          <a:latin typeface="+mn-ea"/>
                          <a:ea typeface="+mn-ea"/>
                          <a:cs typeface="Meiryo UI" panose="020B0604030504040204" pitchFamily="50" charset="-128"/>
                        </a:rPr>
                        <a:t>内メーカー公式チャネルコンテンツのみ）</a:t>
                      </a:r>
                    </a:p>
                    <a:p>
                      <a:pPr algn="l"/>
                      <a:r>
                        <a:rPr kumimoji="1" lang="ja-JP" altLang="en-US" sz="800" b="0" dirty="0">
                          <a:solidFill>
                            <a:schemeClr val="tx1"/>
                          </a:solidFill>
                          <a:latin typeface="+mn-ea"/>
                          <a:ea typeface="+mn-ea"/>
                          <a:cs typeface="Meiryo UI" panose="020B0604030504040204" pitchFamily="50" charset="-128"/>
                        </a:rPr>
                        <a:t>・ユーザー参加型企画運営（いずれかより１つ選択）</a:t>
                      </a:r>
                    </a:p>
                    <a:p>
                      <a:pPr algn="l"/>
                      <a:r>
                        <a:rPr kumimoji="1" lang="en-US" altLang="ja-JP" sz="800" b="0" dirty="0">
                          <a:solidFill>
                            <a:schemeClr val="tx1"/>
                          </a:solidFill>
                          <a:latin typeface="+mn-ea"/>
                          <a:ea typeface="+mn-ea"/>
                          <a:cs typeface="Meiryo UI" panose="020B0604030504040204" pitchFamily="50" charset="-128"/>
                        </a:rPr>
                        <a:t>【①</a:t>
                      </a:r>
                      <a:r>
                        <a:rPr kumimoji="1" lang="ja-JP" altLang="en-US" sz="800" b="0" dirty="0">
                          <a:solidFill>
                            <a:schemeClr val="tx1"/>
                          </a:solidFill>
                          <a:latin typeface="+mn-ea"/>
                          <a:ea typeface="+mn-ea"/>
                          <a:cs typeface="Meiryo UI" panose="020B0604030504040204" pitchFamily="50" charset="-128"/>
                        </a:rPr>
                        <a:t>モニター  ②アンケート  ③座談会  ④お試し会　⑤イベント取材</a:t>
                      </a:r>
                      <a:r>
                        <a:rPr kumimoji="1" lang="en-US" altLang="ja-JP" sz="800" b="0" dirty="0">
                          <a:solidFill>
                            <a:schemeClr val="tx1"/>
                          </a:solidFill>
                          <a:latin typeface="+mn-ea"/>
                          <a:ea typeface="+mn-ea"/>
                          <a:cs typeface="Meiryo UI" panose="020B0604030504040204" pitchFamily="50" charset="-128"/>
                        </a:rPr>
                        <a:t>】</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2"/>
                  </a:ext>
                </a:extLst>
              </a:tr>
              <a:tr h="318600">
                <a:tc>
                  <a:txBody>
                    <a:bodyPr/>
                    <a:lstStyle/>
                    <a:p>
                      <a:pPr algn="ctr"/>
                      <a:r>
                        <a:rPr kumimoji="1" lang="ja-JP" altLang="en-US" sz="800" b="0" dirty="0">
                          <a:solidFill>
                            <a:schemeClr val="tx1"/>
                          </a:solidFill>
                          <a:latin typeface="+mn-ea"/>
                          <a:ea typeface="+mn-ea"/>
                          <a:cs typeface="Meiryo UI" panose="020B0604030504040204" pitchFamily="50" charset="-128"/>
                        </a:rPr>
                        <a:t>制作期間目安</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オリエンテーション実施日から</a:t>
                      </a:r>
                      <a:r>
                        <a:rPr kumimoji="1" lang="en-US" altLang="ja-JP" sz="800" b="0" dirty="0">
                          <a:solidFill>
                            <a:schemeClr val="tx1"/>
                          </a:solidFill>
                          <a:latin typeface="+mn-ea"/>
                          <a:ea typeface="+mn-ea"/>
                          <a:cs typeface="Meiryo UI" panose="020B0604030504040204" pitchFamily="50" charset="-128"/>
                        </a:rPr>
                        <a:t>50</a:t>
                      </a:r>
                      <a:r>
                        <a:rPr kumimoji="1" lang="ja-JP" altLang="en-US" sz="800" b="0" dirty="0">
                          <a:solidFill>
                            <a:schemeClr val="tx1"/>
                          </a:solidFill>
                          <a:latin typeface="+mn-ea"/>
                          <a:ea typeface="+mn-ea"/>
                          <a:cs typeface="Meiryo UI" panose="020B0604030504040204" pitchFamily="50" charset="-128"/>
                        </a:rPr>
                        <a:t>～</a:t>
                      </a:r>
                      <a:r>
                        <a:rPr kumimoji="1" lang="en-US" altLang="ja-JP" sz="800" b="0" dirty="0">
                          <a:solidFill>
                            <a:schemeClr val="tx1"/>
                          </a:solidFill>
                          <a:latin typeface="+mn-ea"/>
                          <a:ea typeface="+mn-ea"/>
                          <a:cs typeface="Meiryo UI" panose="020B0604030504040204" pitchFamily="50" charset="-128"/>
                        </a:rPr>
                        <a:t>60</a:t>
                      </a:r>
                      <a:r>
                        <a:rPr kumimoji="1" lang="ja-JP" altLang="en-US" sz="800" b="0" dirty="0">
                          <a:solidFill>
                            <a:schemeClr val="tx1"/>
                          </a:solidFill>
                          <a:latin typeface="+mn-ea"/>
                          <a:ea typeface="+mn-ea"/>
                          <a:cs typeface="Meiryo UI" panose="020B0604030504040204" pitchFamily="50" charset="-128"/>
                        </a:rPr>
                        <a:t>営業日</a:t>
                      </a:r>
                    </a:p>
                    <a:p>
                      <a:pPr algn="l"/>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商品・企画内容により変動あり</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3"/>
                  </a:ext>
                </a:extLst>
              </a:tr>
              <a:tr h="242204">
                <a:tc>
                  <a:txBody>
                    <a:bodyPr/>
                    <a:lstStyle/>
                    <a:p>
                      <a:pPr algn="ctr"/>
                      <a:r>
                        <a:rPr kumimoji="1" lang="ja-JP" altLang="en-US" sz="800" b="0" dirty="0">
                          <a:solidFill>
                            <a:schemeClr val="tx1"/>
                          </a:solidFill>
                          <a:latin typeface="+mn-ea"/>
                          <a:ea typeface="+mn-ea"/>
                          <a:cs typeface="Meiryo UI" panose="020B0604030504040204" pitchFamily="50" charset="-128"/>
                        </a:rPr>
                        <a:t>誘導枠</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smtClean="0">
                          <a:solidFill>
                            <a:schemeClr val="tx1"/>
                          </a:solidFill>
                          <a:latin typeface="+mn-ea"/>
                          <a:ea typeface="+mn-ea"/>
                          <a:cs typeface="Meiryo UI" panose="020B0604030504040204" pitchFamily="50" charset="-128"/>
                        </a:rPr>
                        <a:t>P18 </a:t>
                      </a:r>
                      <a:r>
                        <a:rPr kumimoji="1" lang="ja-JP" altLang="en-US" sz="800" b="0" dirty="0">
                          <a:solidFill>
                            <a:schemeClr val="tx1"/>
                          </a:solidFill>
                          <a:latin typeface="+mn-ea"/>
                          <a:ea typeface="+mn-ea"/>
                          <a:cs typeface="Meiryo UI" panose="020B0604030504040204" pitchFamily="50" charset="-128"/>
                        </a:rPr>
                        <a:t>「誘導枠について」参照</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4"/>
                  </a:ext>
                </a:extLst>
              </a:tr>
              <a:tr h="564570">
                <a:tc>
                  <a:txBody>
                    <a:bodyPr/>
                    <a:lstStyle/>
                    <a:p>
                      <a:pPr algn="ctr"/>
                      <a:r>
                        <a:rPr kumimoji="1" lang="ja-JP" altLang="en-US" sz="800" b="0" dirty="0">
                          <a:solidFill>
                            <a:schemeClr val="tx1"/>
                          </a:solidFill>
                          <a:latin typeface="+mn-ea"/>
                          <a:ea typeface="+mn-ea"/>
                          <a:cs typeface="Meiryo UI" panose="020B0604030504040204" pitchFamily="50" charset="-128"/>
                        </a:rPr>
                        <a:t>別途お見積</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・商品配送費（＠</a:t>
                      </a:r>
                      <a:r>
                        <a:rPr kumimoji="1" lang="en-US" altLang="ja-JP" sz="800" b="0" dirty="0">
                          <a:solidFill>
                            <a:schemeClr val="tx1"/>
                          </a:solidFill>
                          <a:latin typeface="+mn-ea"/>
                          <a:ea typeface="+mn-ea"/>
                          <a:cs typeface="Meiryo UI" panose="020B0604030504040204" pitchFamily="50" charset="-128"/>
                        </a:rPr>
                        <a:t>1,000</a:t>
                      </a:r>
                      <a:r>
                        <a:rPr kumimoji="1" lang="ja-JP" altLang="en-US" sz="800" b="0" dirty="0">
                          <a:solidFill>
                            <a:schemeClr val="tx1"/>
                          </a:solidFill>
                          <a:latin typeface="+mn-ea"/>
                          <a:ea typeface="+mn-ea"/>
                          <a:cs typeface="Meiryo UI" panose="020B0604030504040204" pitchFamily="50" charset="-128"/>
                        </a:rPr>
                        <a:t>円</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Ｎ</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a:t>
                      </a:r>
                    </a:p>
                    <a:p>
                      <a:pPr algn="l"/>
                      <a:r>
                        <a:rPr kumimoji="1" lang="ja-JP" altLang="en-US" sz="800" b="0" dirty="0">
                          <a:solidFill>
                            <a:schemeClr val="tx1"/>
                          </a:solidFill>
                          <a:latin typeface="+mn-ea"/>
                          <a:ea typeface="+mn-ea"/>
                          <a:cs typeface="Meiryo UI" panose="020B0604030504040204" pitchFamily="50" charset="-128"/>
                        </a:rPr>
                        <a:t>・プレゼント人数増員費（プラス</a:t>
                      </a:r>
                      <a:r>
                        <a:rPr kumimoji="1" lang="en-US" altLang="ja-JP" sz="800" b="0" dirty="0">
                          <a:solidFill>
                            <a:schemeClr val="tx1"/>
                          </a:solidFill>
                          <a:latin typeface="+mn-ea"/>
                          <a:ea typeface="+mn-ea"/>
                          <a:cs typeface="Meiryo UI" panose="020B0604030504040204" pitchFamily="50" charset="-128"/>
                        </a:rPr>
                        <a:t>400</a:t>
                      </a:r>
                      <a:r>
                        <a:rPr kumimoji="1" lang="ja-JP" altLang="en-US" sz="800" b="0" dirty="0">
                          <a:solidFill>
                            <a:schemeClr val="tx1"/>
                          </a:solidFill>
                          <a:latin typeface="+mn-ea"/>
                          <a:ea typeface="+mn-ea"/>
                          <a:cs typeface="Meiryo UI" panose="020B0604030504040204" pitchFamily="50" charset="-128"/>
                        </a:rPr>
                        <a:t>名まで</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a:t>
                      </a:r>
                      <a:r>
                        <a:rPr kumimoji="1" lang="en-US" altLang="ja-JP" sz="800" b="0" dirty="0">
                          <a:solidFill>
                            <a:schemeClr val="tx1"/>
                          </a:solidFill>
                          <a:latin typeface="+mn-ea"/>
                          <a:ea typeface="+mn-ea"/>
                          <a:cs typeface="Meiryo UI" panose="020B0604030504040204" pitchFamily="50" charset="-128"/>
                        </a:rPr>
                        <a:t>1000</a:t>
                      </a:r>
                      <a:r>
                        <a:rPr kumimoji="1" lang="ja-JP" altLang="en-US" sz="800" b="0" dirty="0">
                          <a:solidFill>
                            <a:schemeClr val="tx1"/>
                          </a:solidFill>
                          <a:latin typeface="+mn-ea"/>
                          <a:ea typeface="+mn-ea"/>
                          <a:cs typeface="Meiryo UI" panose="020B0604030504040204" pitchFamily="50" charset="-128"/>
                        </a:rPr>
                        <a:t>円</a:t>
                      </a:r>
                      <a:r>
                        <a:rPr kumimoji="1" lang="en-US" altLang="ja-JP" sz="800" b="0" dirty="0">
                          <a:solidFill>
                            <a:schemeClr val="tx1"/>
                          </a:solidFill>
                          <a:latin typeface="+mn-ea"/>
                          <a:ea typeface="+mn-ea"/>
                          <a:cs typeface="Meiryo UI" panose="020B0604030504040204" pitchFamily="50" charset="-128"/>
                        </a:rPr>
                        <a:t>(N)</a:t>
                      </a:r>
                      <a:r>
                        <a:rPr kumimoji="1" lang="ja-JP" altLang="en-US" sz="800" b="0" dirty="0">
                          <a:solidFill>
                            <a:schemeClr val="tx1"/>
                          </a:solidFill>
                          <a:latin typeface="+mn-ea"/>
                          <a:ea typeface="+mn-ea"/>
                          <a:cs typeface="Meiryo UI" panose="020B0604030504040204" pitchFamily="50" charset="-128"/>
                        </a:rPr>
                        <a:t>）</a:t>
                      </a:r>
                      <a:endParaRPr kumimoji="1" lang="en-US" altLang="ja-JP" sz="800" b="0" dirty="0">
                        <a:solidFill>
                          <a:schemeClr val="tx1"/>
                        </a:solidFill>
                        <a:latin typeface="+mn-ea"/>
                        <a:ea typeface="+mn-ea"/>
                        <a:cs typeface="Meiryo UI" panose="020B0604030504040204" pitchFamily="50" charset="-128"/>
                      </a:endParaRPr>
                    </a:p>
                    <a:p>
                      <a:pPr algn="l"/>
                      <a:r>
                        <a:rPr kumimoji="1" lang="ja-JP" altLang="en-US" sz="800" b="0" dirty="0">
                          <a:solidFill>
                            <a:schemeClr val="tx1"/>
                          </a:solidFill>
                          <a:latin typeface="+mn-ea"/>
                          <a:ea typeface="+mn-ea"/>
                          <a:cs typeface="Meiryo UI" panose="020B0604030504040204" pitchFamily="50" charset="-128"/>
                        </a:rPr>
                        <a:t>・編集部による取材費</a:t>
                      </a:r>
                    </a:p>
                    <a:p>
                      <a:pPr algn="l"/>
                      <a:r>
                        <a:rPr kumimoji="1" lang="ja-JP" altLang="en-US" sz="800" b="0" dirty="0">
                          <a:solidFill>
                            <a:schemeClr val="tx1"/>
                          </a:solidFill>
                          <a:latin typeface="+mn-ea"/>
                          <a:ea typeface="+mn-ea"/>
                          <a:cs typeface="Meiryo UI" panose="020B0604030504040204" pitchFamily="50" charset="-128"/>
                        </a:rPr>
                        <a:t>・商品撮影費</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5"/>
                  </a:ext>
                </a:extLst>
              </a:tr>
              <a:tr h="1056510">
                <a:tc>
                  <a:txBody>
                    <a:bodyPr/>
                    <a:lstStyle/>
                    <a:p>
                      <a:pPr algn="ctr"/>
                      <a:r>
                        <a:rPr kumimoji="1" lang="ja-JP" altLang="en-US" sz="800" b="0" dirty="0">
                          <a:solidFill>
                            <a:schemeClr val="tx1"/>
                          </a:solidFill>
                          <a:latin typeface="+mn-ea"/>
                          <a:ea typeface="+mn-ea"/>
                          <a:cs typeface="Meiryo UI" panose="020B0604030504040204" pitchFamily="50" charset="-128"/>
                        </a:rPr>
                        <a:t>利用可能オプション</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＠ｃｏｓｍｅ公式</a:t>
                      </a:r>
                      <a:r>
                        <a:rPr kumimoji="1" lang="en-US" altLang="ja-JP" sz="800" b="0" dirty="0">
                          <a:solidFill>
                            <a:schemeClr val="tx1"/>
                          </a:solidFill>
                          <a:latin typeface="+mn-ea"/>
                          <a:ea typeface="+mn-ea"/>
                          <a:cs typeface="Meiryo UI" panose="020B0604030504040204" pitchFamily="50" charset="-128"/>
                        </a:rPr>
                        <a:t>』LINE</a:t>
                      </a:r>
                      <a:r>
                        <a:rPr kumimoji="1" lang="ja-JP" altLang="en-US" sz="800" b="0" dirty="0">
                          <a:solidFill>
                            <a:schemeClr val="tx1"/>
                          </a:solidFill>
                          <a:latin typeface="+mn-ea"/>
                          <a:ea typeface="+mn-ea"/>
                          <a:cs typeface="Meiryo UI" panose="020B0604030504040204" pitchFamily="50" charset="-128"/>
                        </a:rPr>
                        <a:t>コラボアカウント タイアップ追加</a:t>
                      </a:r>
                      <a:r>
                        <a:rPr kumimoji="1" lang="ja-JP" altLang="en-US" sz="800" b="0" dirty="0" smtClean="0">
                          <a:solidFill>
                            <a:schemeClr val="tx1"/>
                          </a:solidFill>
                          <a:latin typeface="+mn-ea"/>
                          <a:ea typeface="+mn-ea"/>
                          <a:cs typeface="Meiryo UI" panose="020B0604030504040204" pitchFamily="50" charset="-128"/>
                        </a:rPr>
                        <a:t>誘導</a:t>
                      </a:r>
                      <a:endParaRPr kumimoji="1" lang="en-US" altLang="ja-JP" sz="800" b="0" dirty="0" smtClean="0">
                        <a:solidFill>
                          <a:schemeClr val="tx1"/>
                        </a:solidFill>
                        <a:latin typeface="+mn-ea"/>
                        <a:ea typeface="+mn-ea"/>
                        <a:cs typeface="Meiryo UI" panose="020B0604030504040204" pitchFamily="50" charset="-128"/>
                      </a:endParaRPr>
                    </a:p>
                    <a:p>
                      <a:pPr algn="l"/>
                      <a:r>
                        <a:rPr kumimoji="1" lang="ja-JP" altLang="en-US" sz="800" b="0" dirty="0" smtClean="0">
                          <a:solidFill>
                            <a:schemeClr val="tx1"/>
                          </a:solidFill>
                          <a:latin typeface="+mn-ea"/>
                          <a:ea typeface="+mn-ea"/>
                          <a:cs typeface="Meiryo UI" panose="020B0604030504040204" pitchFamily="50" charset="-128"/>
                        </a:rPr>
                        <a:t>　オプション （メッセージ・タイムライン・クーポン）</a:t>
                      </a:r>
                      <a:endParaRPr kumimoji="1" lang="en-US" altLang="ja-JP" sz="800" b="0" dirty="0">
                        <a:solidFill>
                          <a:schemeClr val="tx1"/>
                        </a:solidFill>
                        <a:latin typeface="+mn-ea"/>
                        <a:ea typeface="+mn-ea"/>
                        <a:cs typeface="Meiryo UI" panose="020B0604030504040204" pitchFamily="50" charset="-128"/>
                      </a:endParaRPr>
                    </a:p>
                    <a:p>
                      <a:pPr algn="l"/>
                      <a:r>
                        <a:rPr kumimoji="1" lang="ja-JP" altLang="en-US" sz="800" b="0" dirty="0" smtClean="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タイアップページ翻訳</a:t>
                      </a:r>
                      <a:endParaRPr kumimoji="1" lang="en-US" altLang="ja-JP" sz="800" b="0" dirty="0">
                        <a:solidFill>
                          <a:schemeClr val="tx1"/>
                        </a:solidFill>
                        <a:latin typeface="+mn-ea"/>
                        <a:ea typeface="+mn-ea"/>
                        <a:cs typeface="Meiryo UI" panose="020B0604030504040204" pitchFamily="50" charset="-128"/>
                      </a:endParaRPr>
                    </a:p>
                    <a:p>
                      <a:pPr algn="l"/>
                      <a:r>
                        <a:rPr kumimoji="1" lang="ja-JP" altLang="en-US" sz="800" b="0" dirty="0">
                          <a:solidFill>
                            <a:schemeClr val="tx1"/>
                          </a:solidFill>
                          <a:latin typeface="+mn-ea"/>
                          <a:ea typeface="+mn-ea"/>
                          <a:cs typeface="Meiryo UI" panose="020B0604030504040204" pitchFamily="50" charset="-128"/>
                        </a:rPr>
                        <a:t>・タイアップページデータ二次利用</a:t>
                      </a:r>
                    </a:p>
                    <a:p>
                      <a:pPr algn="l"/>
                      <a:r>
                        <a:rPr kumimoji="1" lang="ja-JP" altLang="en-US" sz="800" b="0" dirty="0">
                          <a:solidFill>
                            <a:schemeClr val="tx1"/>
                          </a:solidFill>
                          <a:latin typeface="+mn-ea"/>
                          <a:ea typeface="+mn-ea"/>
                          <a:cs typeface="Meiryo UI" panose="020B0604030504040204" pitchFamily="50" charset="-128"/>
                        </a:rPr>
                        <a:t>・タイアップページ デジタル二次利用</a:t>
                      </a:r>
                    </a:p>
                    <a:p>
                      <a:pPr algn="l"/>
                      <a:r>
                        <a:rPr kumimoji="1" lang="ja-JP" altLang="en-US" sz="800" b="0" dirty="0">
                          <a:solidFill>
                            <a:schemeClr val="tx1"/>
                          </a:solidFill>
                          <a:latin typeface="+mn-ea"/>
                          <a:ea typeface="+mn-ea"/>
                          <a:cs typeface="Meiryo UI" panose="020B0604030504040204" pitchFamily="50" charset="-128"/>
                        </a:rPr>
                        <a:t>・＠ｃｏｓｍｅオリジナル店頭販促物</a:t>
                      </a:r>
                      <a:endParaRPr kumimoji="1" lang="en-US" altLang="ja-JP" sz="800" b="0" dirty="0">
                        <a:solidFill>
                          <a:schemeClr val="tx1"/>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n-ea"/>
                          <a:ea typeface="+mn-ea"/>
                          <a:cs typeface="Meiryo UI" panose="020B0604030504040204" pitchFamily="50" charset="-128"/>
                        </a:rPr>
                        <a:t>・＠ｃｏｓｍｅ ｂｉｃｈｅタイアップ</a:t>
                      </a:r>
                      <a:endParaRPr kumimoji="1" lang="en-US" altLang="ja-JP"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6"/>
                  </a:ext>
                </a:extLst>
              </a:tr>
            </a:tbl>
          </a:graphicData>
        </a:graphic>
      </p:graphicFrame>
      <p:sp>
        <p:nvSpPr>
          <p:cNvPr id="124" name="テキスト ボックス 123"/>
          <p:cNvSpPr txBox="1"/>
          <p:nvPr/>
        </p:nvSpPr>
        <p:spPr>
          <a:xfrm>
            <a:off x="1336651" y="1147420"/>
            <a:ext cx="7366119" cy="584775"/>
          </a:xfrm>
          <a:prstGeom prst="rect">
            <a:avLst/>
          </a:prstGeom>
          <a:noFill/>
        </p:spPr>
        <p:txBody>
          <a:bodyPr wrap="none" rtlCol="0">
            <a:spAutoFit/>
          </a:bodyPr>
          <a:lstStyle/>
          <a:p>
            <a:pPr algn="ctr"/>
            <a:r>
              <a:rPr lang="ja-JP" altLang="en-US" sz="1600" b="1" dirty="0">
                <a:solidFill>
                  <a:schemeClr val="tx1">
                    <a:lumMod val="65000"/>
                    <a:lumOff val="35000"/>
                  </a:schemeClr>
                </a:solidFill>
                <a:latin typeface="+mn-ea"/>
              </a:rPr>
              <a:t>ユーザー参加型の多彩な展開が可能な特別企画メニュー！</a:t>
            </a:r>
          </a:p>
          <a:p>
            <a:pPr algn="ctr"/>
            <a:r>
              <a:rPr lang="ja-JP" altLang="en-US" sz="1600" b="1" dirty="0">
                <a:solidFill>
                  <a:schemeClr val="tx1">
                    <a:lumMod val="65000"/>
                    <a:lumOff val="35000"/>
                  </a:schemeClr>
                </a:solidFill>
                <a:latin typeface="+mn-ea"/>
              </a:rPr>
              <a:t>ボリューム感のある構成で、読み応えのあるリッチなページ展開が可能です。</a:t>
            </a:r>
          </a:p>
        </p:txBody>
      </p:sp>
      <p:sp>
        <p:nvSpPr>
          <p:cNvPr id="125" name="正方形/長方形 124"/>
          <p:cNvSpPr/>
          <p:nvPr/>
        </p:nvSpPr>
        <p:spPr>
          <a:xfrm>
            <a:off x="1162030" y="277595"/>
            <a:ext cx="540000" cy="540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3200" b="1" dirty="0">
              <a:solidFill>
                <a:schemeClr val="bg1"/>
              </a:solidFill>
              <a:latin typeface="+mn-ea"/>
            </a:endParaRPr>
          </a:p>
        </p:txBody>
      </p:sp>
      <p:sp>
        <p:nvSpPr>
          <p:cNvPr id="7" name="テキスト ボックス 6"/>
          <p:cNvSpPr txBox="1"/>
          <p:nvPr/>
        </p:nvSpPr>
        <p:spPr>
          <a:xfrm>
            <a:off x="1217869" y="285986"/>
            <a:ext cx="428322" cy="523220"/>
          </a:xfrm>
          <a:prstGeom prst="rect">
            <a:avLst/>
          </a:prstGeom>
          <a:noFill/>
        </p:spPr>
        <p:txBody>
          <a:bodyPr wrap="none" rtlCol="0" anchor="ctr">
            <a:spAutoFit/>
          </a:bodyPr>
          <a:lstStyle/>
          <a:p>
            <a:pPr algn="ctr"/>
            <a:r>
              <a:rPr kumimoji="1" lang="en-US" altLang="ja-JP" sz="2800" b="1" dirty="0">
                <a:solidFill>
                  <a:schemeClr val="bg1"/>
                </a:solidFill>
                <a:latin typeface="+mn-ea"/>
              </a:rPr>
              <a:t>1</a:t>
            </a:r>
            <a:endParaRPr kumimoji="1" lang="ja-JP" altLang="en-US" sz="2800" b="1" dirty="0">
              <a:solidFill>
                <a:schemeClr val="bg1"/>
              </a:solidFill>
              <a:latin typeface="+mn-ea"/>
            </a:endParaRPr>
          </a:p>
        </p:txBody>
      </p:sp>
    </p:spTree>
    <p:extLst>
      <p:ext uri="{BB962C8B-B14F-4D97-AF65-F5344CB8AC3E}">
        <p14:creationId xmlns:p14="http://schemas.microsoft.com/office/powerpoint/2010/main" val="33158805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スライド番号プレースホルダー 2"/>
          <p:cNvSpPr>
            <a:spLocks noGrp="1"/>
          </p:cNvSpPr>
          <p:nvPr>
            <p:ph type="sldNum" sz="quarter" idx="12"/>
          </p:nvPr>
        </p:nvSpPr>
        <p:spPr>
          <a:xfrm>
            <a:off x="4853501" y="6585250"/>
            <a:ext cx="527095" cy="259873"/>
          </a:xfrm>
        </p:spPr>
        <p:txBody>
          <a:bodyPr/>
          <a:lstStyle/>
          <a:p>
            <a:fld id="{D1BB40C7-AB44-C647-B8F2-09508EB95348}" type="slidenum">
              <a:rPr lang="ja-JP" altLang="en-US" smtClean="0">
                <a:latin typeface="+mn-ea"/>
              </a:rPr>
              <a:pPr/>
              <a:t>14</a:t>
            </a:fld>
            <a:endParaRPr lang="ja-JP" altLang="en-US" dirty="0">
              <a:latin typeface="+mn-ea"/>
            </a:endParaRPr>
          </a:p>
        </p:txBody>
      </p:sp>
      <p:sp>
        <p:nvSpPr>
          <p:cNvPr id="109" name="正方形/長方形 108"/>
          <p:cNvSpPr/>
          <p:nvPr/>
        </p:nvSpPr>
        <p:spPr>
          <a:xfrm>
            <a:off x="4603749" y="5499505"/>
            <a:ext cx="4982211" cy="872922"/>
          </a:xfrm>
          <a:prstGeom prst="rect">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tIns="36000" rIns="216000" bIns="36000" rtlCol="0" anchor="ctr">
            <a:spAutoFit/>
          </a:bodyPr>
          <a:lstStyle/>
          <a:p>
            <a:pPr algn="r"/>
            <a:r>
              <a:rPr lang="en-US" altLang="ja-JP" sz="4400" b="1" i="1" u="sng" dirty="0">
                <a:solidFill>
                  <a:srgbClr val="FF5574"/>
                </a:solidFill>
                <a:latin typeface="+mn-ea"/>
              </a:rPr>
              <a:t>¥ 6,300,000</a:t>
            </a:r>
          </a:p>
          <a:p>
            <a:pPr algn="r"/>
            <a:r>
              <a:rPr lang="ja-JP" altLang="en-US" sz="800" dirty="0">
                <a:solidFill>
                  <a:schemeClr val="bg1">
                    <a:lumMod val="50000"/>
                  </a:schemeClr>
                </a:solidFill>
                <a:latin typeface="+mn-ea"/>
              </a:rPr>
              <a:t>掲載費：</a:t>
            </a:r>
            <a:r>
              <a:rPr lang="en-US" altLang="ja-JP" sz="800" dirty="0">
                <a:solidFill>
                  <a:schemeClr val="bg1">
                    <a:lumMod val="50000"/>
                  </a:schemeClr>
                </a:solidFill>
                <a:latin typeface="+mn-ea"/>
              </a:rPr>
              <a:t>¥5,400,000(</a:t>
            </a:r>
            <a:r>
              <a:rPr lang="ja-JP" altLang="en-US" sz="800" dirty="0">
                <a:solidFill>
                  <a:schemeClr val="bg1">
                    <a:lumMod val="50000"/>
                  </a:schemeClr>
                </a:solidFill>
                <a:latin typeface="+mn-ea"/>
              </a:rPr>
              <a:t>Ｇ</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制作費：</a:t>
            </a:r>
            <a:r>
              <a:rPr lang="en-US" altLang="ja-JP" sz="800" dirty="0">
                <a:solidFill>
                  <a:schemeClr val="bg1">
                    <a:lumMod val="50000"/>
                  </a:schemeClr>
                </a:solidFill>
                <a:latin typeface="+mn-ea"/>
              </a:rPr>
              <a:t>\900,000(</a:t>
            </a:r>
            <a:r>
              <a:rPr lang="ja-JP" altLang="en-US" sz="800" dirty="0">
                <a:solidFill>
                  <a:schemeClr val="bg1">
                    <a:lumMod val="50000"/>
                  </a:schemeClr>
                </a:solidFill>
                <a:latin typeface="+mn-ea"/>
              </a:rPr>
              <a:t>Ｎ</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商品配送費は</a:t>
            </a:r>
            <a:r>
              <a:rPr lang="en-US" altLang="ja-JP" sz="800" dirty="0">
                <a:solidFill>
                  <a:schemeClr val="bg1">
                    <a:lumMod val="50000"/>
                  </a:schemeClr>
                </a:solidFill>
                <a:latin typeface="+mn-ea"/>
              </a:rPr>
              <a:t>@1,000</a:t>
            </a:r>
            <a:r>
              <a:rPr lang="ja-JP" altLang="en-US" sz="800" dirty="0">
                <a:solidFill>
                  <a:schemeClr val="bg1">
                    <a:lumMod val="50000"/>
                  </a:schemeClr>
                </a:solidFill>
                <a:latin typeface="+mn-ea"/>
              </a:rPr>
              <a:t>円</a:t>
            </a:r>
            <a:r>
              <a:rPr lang="en-US" altLang="ja-JP" sz="800" dirty="0">
                <a:solidFill>
                  <a:schemeClr val="bg1">
                    <a:lumMod val="50000"/>
                  </a:schemeClr>
                </a:solidFill>
                <a:latin typeface="+mn-ea"/>
              </a:rPr>
              <a:t>(N)</a:t>
            </a:r>
            <a:endParaRPr lang="ja-JP" altLang="en-US" sz="800" dirty="0">
              <a:solidFill>
                <a:schemeClr val="bg1">
                  <a:lumMod val="50000"/>
                </a:schemeClr>
              </a:solidFill>
              <a:latin typeface="+mn-ea"/>
            </a:endParaRPr>
          </a:p>
        </p:txBody>
      </p:sp>
      <p:grpSp>
        <p:nvGrpSpPr>
          <p:cNvPr id="110" name="グループ化 109"/>
          <p:cNvGrpSpPr/>
          <p:nvPr/>
        </p:nvGrpSpPr>
        <p:grpSpPr>
          <a:xfrm>
            <a:off x="504474" y="2257914"/>
            <a:ext cx="1157962" cy="2094829"/>
            <a:chOff x="244090" y="2257914"/>
            <a:chExt cx="1157962" cy="2094829"/>
          </a:xfrm>
        </p:grpSpPr>
        <p:pic>
          <p:nvPicPr>
            <p:cNvPr id="111" name="Picture 6"/>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5120" y="2257914"/>
              <a:ext cx="1156932" cy="209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2" name="Picture 2" descr="C:\Users\iwasakis\Desktop\unnamed.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44090" y="2257914"/>
              <a:ext cx="1142735" cy="740133"/>
            </a:xfrm>
            <a:prstGeom prst="rect">
              <a:avLst/>
            </a:prstGeom>
            <a:noFill/>
            <a:extLst>
              <a:ext uri="{909E8E84-426E-40DD-AFC4-6F175D3DCCD1}">
                <a14:hiddenFill xmlns:a14="http://schemas.microsoft.com/office/drawing/2010/main">
                  <a:solidFill>
                    <a:srgbClr val="FFFFFF"/>
                  </a:solidFill>
                </a14:hiddenFill>
              </a:ext>
            </a:extLst>
          </p:spPr>
        </p:pic>
      </p:grpSp>
      <p:sp>
        <p:nvSpPr>
          <p:cNvPr id="113" name="タイトル 3"/>
          <p:cNvSpPr>
            <a:spLocks noGrp="1"/>
          </p:cNvSpPr>
          <p:nvPr>
            <p:ph type="title"/>
          </p:nvPr>
        </p:nvSpPr>
        <p:spPr>
          <a:xfrm>
            <a:off x="495300" y="246065"/>
            <a:ext cx="8915400" cy="661155"/>
          </a:xfrm>
        </p:spPr>
        <p:txBody>
          <a:bodyPr>
            <a:normAutofit/>
          </a:bodyPr>
          <a:lstStyle/>
          <a:p>
            <a:r>
              <a:rPr lang="ja-JP" altLang="en-US" dirty="0"/>
              <a:t>編集タイアップ＋モニター　概要</a:t>
            </a:r>
            <a:endParaRPr kumimoji="1" lang="ja-JP" altLang="en-US" dirty="0"/>
          </a:p>
        </p:txBody>
      </p:sp>
      <p:pic>
        <p:nvPicPr>
          <p:cNvPr id="114" name="Picture 5"/>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548928" y="2461388"/>
            <a:ext cx="477377" cy="392506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6" name="AutoShape 237"/>
          <p:cNvSpPr>
            <a:spLocks noChangeArrowheads="1"/>
          </p:cNvSpPr>
          <p:nvPr/>
        </p:nvSpPr>
        <p:spPr bwMode="auto">
          <a:xfrm>
            <a:off x="373014" y="4281567"/>
            <a:ext cx="1373839" cy="142352"/>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pic>
        <p:nvPicPr>
          <p:cNvPr id="127" name="図 126"/>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298138" y="2624580"/>
            <a:ext cx="1378600" cy="3200379"/>
          </a:xfrm>
          <a:prstGeom prst="rect">
            <a:avLst/>
          </a:prstGeom>
          <a:noFill/>
          <a:extLst>
            <a:ext uri="{909E8E84-426E-40DD-AFC4-6F175D3DCCD1}">
              <a14:hiddenFill xmlns:a14="http://schemas.microsoft.com/office/drawing/2010/main">
                <a:solidFill>
                  <a:srgbClr val="FFFFFF"/>
                </a:solidFill>
              </a14:hiddenFill>
            </a:ext>
          </a:extLst>
        </p:spPr>
      </p:pic>
      <p:sp>
        <p:nvSpPr>
          <p:cNvPr id="128" name="AutoShape 237"/>
          <p:cNvSpPr>
            <a:spLocks noChangeArrowheads="1"/>
          </p:cNvSpPr>
          <p:nvPr/>
        </p:nvSpPr>
        <p:spPr bwMode="auto">
          <a:xfrm>
            <a:off x="1250900" y="2553404"/>
            <a:ext cx="1373839" cy="142352"/>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pic>
        <p:nvPicPr>
          <p:cNvPr id="129" name="Picture 10"/>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b="-1"/>
          <a:stretch/>
        </p:blipFill>
        <p:spPr bwMode="auto">
          <a:xfrm>
            <a:off x="2897293" y="5644482"/>
            <a:ext cx="520170" cy="685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0" name="AutoShape 237"/>
          <p:cNvSpPr>
            <a:spLocks noChangeArrowheads="1"/>
          </p:cNvSpPr>
          <p:nvPr/>
        </p:nvSpPr>
        <p:spPr bwMode="auto">
          <a:xfrm>
            <a:off x="2878784" y="6258019"/>
            <a:ext cx="560686" cy="104556"/>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pic>
        <p:nvPicPr>
          <p:cNvPr id="131" name="Picture 4"/>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903239" y="2277192"/>
            <a:ext cx="531467" cy="3328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2" name="正方形/長方形 131"/>
          <p:cNvSpPr/>
          <p:nvPr/>
        </p:nvSpPr>
        <p:spPr>
          <a:xfrm>
            <a:off x="2902056" y="2471736"/>
            <a:ext cx="537413" cy="447943"/>
          </a:xfrm>
          <a:prstGeom prst="rect">
            <a:avLst/>
          </a:prstGeom>
          <a:solidFill>
            <a:srgbClr val="FDE3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133" name="Picture 2"/>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t="1132" b="2016"/>
          <a:stretch/>
        </p:blipFill>
        <p:spPr bwMode="auto">
          <a:xfrm>
            <a:off x="3011544" y="2471736"/>
            <a:ext cx="319154" cy="457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134" name="表 133"/>
          <p:cNvGraphicFramePr>
            <a:graphicFrameLocks noGrp="1"/>
          </p:cNvGraphicFramePr>
          <p:nvPr>
            <p:extLst>
              <p:ext uri="{D42A27DB-BD31-4B8C-83A1-F6EECF244321}">
                <p14:modId xmlns:p14="http://schemas.microsoft.com/office/powerpoint/2010/main" val="2689747098"/>
              </p:ext>
            </p:extLst>
          </p:nvPr>
        </p:nvGraphicFramePr>
        <p:xfrm>
          <a:off x="4622801" y="1852680"/>
          <a:ext cx="4963160" cy="3530769"/>
        </p:xfrm>
        <a:graphic>
          <a:graphicData uri="http://schemas.openxmlformats.org/drawingml/2006/table">
            <a:tbl>
              <a:tblPr firstRow="1" bandRow="1">
                <a:tableStyleId>{5C22544A-7EE6-4342-B048-85BDC9FD1C3A}</a:tableStyleId>
              </a:tblPr>
              <a:tblGrid>
                <a:gridCol w="1240790">
                  <a:extLst>
                    <a:ext uri="{9D8B030D-6E8A-4147-A177-3AD203B41FA5}">
                      <a16:colId xmlns:a16="http://schemas.microsoft.com/office/drawing/2014/main" xmlns="" val="20000"/>
                    </a:ext>
                  </a:extLst>
                </a:gridCol>
                <a:gridCol w="1240790">
                  <a:extLst>
                    <a:ext uri="{9D8B030D-6E8A-4147-A177-3AD203B41FA5}">
                      <a16:colId xmlns:a16="http://schemas.microsoft.com/office/drawing/2014/main" xmlns="" val="20001"/>
                    </a:ext>
                  </a:extLst>
                </a:gridCol>
                <a:gridCol w="1240790">
                  <a:extLst>
                    <a:ext uri="{9D8B030D-6E8A-4147-A177-3AD203B41FA5}">
                      <a16:colId xmlns:a16="http://schemas.microsoft.com/office/drawing/2014/main" xmlns="" val="20002"/>
                    </a:ext>
                  </a:extLst>
                </a:gridCol>
                <a:gridCol w="1240790">
                  <a:extLst>
                    <a:ext uri="{9D8B030D-6E8A-4147-A177-3AD203B41FA5}">
                      <a16:colId xmlns:a16="http://schemas.microsoft.com/office/drawing/2014/main" xmlns="" val="20003"/>
                    </a:ext>
                  </a:extLst>
                </a:gridCol>
              </a:tblGrid>
              <a:tr h="246686">
                <a:tc>
                  <a:txBody>
                    <a:bodyPr/>
                    <a:lstStyle/>
                    <a:p>
                      <a:pPr algn="ctr"/>
                      <a:r>
                        <a:rPr kumimoji="1" lang="ja-JP" altLang="en-US" sz="800" b="0" dirty="0">
                          <a:solidFill>
                            <a:schemeClr val="tx1"/>
                          </a:solidFill>
                          <a:latin typeface="+mn-ea"/>
                          <a:ea typeface="+mn-ea"/>
                          <a:cs typeface="Meiryo UI" panose="020B0604030504040204" pitchFamily="50" charset="-128"/>
                        </a:rPr>
                        <a:t>掲載期間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en-US" altLang="ja-JP" sz="800" b="0" dirty="0">
                          <a:solidFill>
                            <a:schemeClr val="tx1"/>
                          </a:solidFill>
                          <a:latin typeface="+mn-ea"/>
                          <a:ea typeface="+mn-ea"/>
                          <a:cs typeface="Meiryo UI" panose="020B0604030504040204" pitchFamily="50" charset="-128"/>
                        </a:rPr>
                        <a:t>4</a:t>
                      </a:r>
                      <a:r>
                        <a:rPr kumimoji="1" lang="ja-JP" altLang="en-US" sz="800" b="0" dirty="0">
                          <a:solidFill>
                            <a:schemeClr val="tx1"/>
                          </a:solidFill>
                          <a:latin typeface="+mn-ea"/>
                          <a:ea typeface="+mn-ea"/>
                          <a:cs typeface="Meiryo UI" panose="020B0604030504040204" pitchFamily="50" charset="-128"/>
                        </a:rPr>
                        <a:t>週間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掲載開始日</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水曜日　深夜</a:t>
                      </a:r>
                      <a:r>
                        <a:rPr kumimoji="1" lang="en-US" altLang="ja-JP" sz="800" b="0" dirty="0">
                          <a:solidFill>
                            <a:schemeClr val="tx1"/>
                          </a:solidFill>
                          <a:latin typeface="+mn-ea"/>
                          <a:ea typeface="+mn-ea"/>
                          <a:cs typeface="Meiryo UI" panose="020B0604030504040204" pitchFamily="50" charset="-128"/>
                        </a:rPr>
                        <a:t>0:00</a:t>
                      </a:r>
                      <a:endParaRPr kumimoji="1" lang="ja-JP" altLang="en-US"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0"/>
                  </a:ext>
                </a:extLst>
              </a:tr>
              <a:tr h="246686">
                <a:tc>
                  <a:txBody>
                    <a:bodyPr/>
                    <a:lstStyle/>
                    <a:p>
                      <a:pPr algn="ctr"/>
                      <a:r>
                        <a:rPr kumimoji="1" lang="ja-JP" altLang="en-US" sz="800" b="0" dirty="0">
                          <a:solidFill>
                            <a:schemeClr val="tx1"/>
                          </a:solidFill>
                          <a:latin typeface="+mn-ea"/>
                          <a:ea typeface="+mn-ea"/>
                          <a:cs typeface="Meiryo UI" panose="020B0604030504040204" pitchFamily="50" charset="-128"/>
                        </a:rPr>
                        <a:t>ページ構成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a:solidFill>
                            <a:schemeClr val="tx1"/>
                          </a:solidFill>
                          <a:latin typeface="+mn-ea"/>
                          <a:ea typeface="+mn-ea"/>
                          <a:cs typeface="Meiryo UI" panose="020B0604030504040204" pitchFamily="50" charset="-128"/>
                        </a:rPr>
                        <a:t>1</a:t>
                      </a:r>
                      <a:r>
                        <a:rPr kumimoji="1" lang="ja-JP" altLang="en-US" sz="800" b="0" dirty="0">
                          <a:solidFill>
                            <a:schemeClr val="tx1"/>
                          </a:solidFill>
                          <a:latin typeface="+mn-ea"/>
                          <a:ea typeface="+mn-ea"/>
                          <a:cs typeface="Meiryo UI" panose="020B0604030504040204" pitchFamily="50" charset="-128"/>
                        </a:rPr>
                        <a:t>ページ</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ＰＣ</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ＳＰ）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1"/>
                  </a:ext>
                </a:extLst>
              </a:tr>
              <a:tr h="700279">
                <a:tc>
                  <a:txBody>
                    <a:bodyPr/>
                    <a:lstStyle/>
                    <a:p>
                      <a:pPr algn="ctr"/>
                      <a:r>
                        <a:rPr kumimoji="1" lang="ja-JP" altLang="en-US" sz="800" b="0" dirty="0">
                          <a:solidFill>
                            <a:schemeClr val="tx1"/>
                          </a:solidFill>
                          <a:latin typeface="+mn-ea"/>
                          <a:ea typeface="+mn-ea"/>
                          <a:cs typeface="Meiryo UI" panose="020B0604030504040204" pitchFamily="50" charset="-128"/>
                        </a:rPr>
                        <a:t>付帯内容</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・モニター</a:t>
                      </a:r>
                      <a:r>
                        <a:rPr kumimoji="1" lang="en-US" altLang="ja-JP" sz="800" b="0" dirty="0">
                          <a:solidFill>
                            <a:schemeClr val="tx1"/>
                          </a:solidFill>
                          <a:latin typeface="+mn-ea"/>
                          <a:ea typeface="+mn-ea"/>
                          <a:cs typeface="Meiryo UI" panose="020B0604030504040204" pitchFamily="50" charset="-128"/>
                        </a:rPr>
                        <a:t>(20</a:t>
                      </a:r>
                      <a:r>
                        <a:rPr kumimoji="1" lang="ja-JP" altLang="en-US" sz="800" b="0" dirty="0">
                          <a:solidFill>
                            <a:schemeClr val="tx1"/>
                          </a:solidFill>
                          <a:latin typeface="+mn-ea"/>
                          <a:ea typeface="+mn-ea"/>
                          <a:cs typeface="Meiryo UI" panose="020B0604030504040204" pitchFamily="50" charset="-128"/>
                        </a:rPr>
                        <a:t>名）</a:t>
                      </a:r>
                    </a:p>
                    <a:p>
                      <a:pPr algn="l"/>
                      <a:r>
                        <a:rPr kumimoji="1" lang="ja-JP" altLang="en-US" sz="800" b="0" dirty="0">
                          <a:solidFill>
                            <a:schemeClr val="tx1"/>
                          </a:solidFill>
                          <a:latin typeface="+mn-ea"/>
                          <a:ea typeface="+mn-ea"/>
                          <a:cs typeface="Meiryo UI" panose="020B0604030504040204" pitchFamily="50" charset="-128"/>
                        </a:rPr>
                        <a:t>・プレゼント（</a:t>
                      </a:r>
                      <a:r>
                        <a:rPr kumimoji="1" lang="en-US" altLang="ja-JP" sz="800" b="0" dirty="0">
                          <a:solidFill>
                            <a:schemeClr val="tx1"/>
                          </a:solidFill>
                          <a:latin typeface="+mn-ea"/>
                          <a:ea typeface="+mn-ea"/>
                          <a:cs typeface="Meiryo UI" panose="020B0604030504040204" pitchFamily="50" charset="-128"/>
                        </a:rPr>
                        <a:t>100</a:t>
                      </a:r>
                      <a:r>
                        <a:rPr kumimoji="1" lang="ja-JP" altLang="en-US" sz="800" b="0" dirty="0">
                          <a:solidFill>
                            <a:schemeClr val="tx1"/>
                          </a:solidFill>
                          <a:latin typeface="+mn-ea"/>
                          <a:ea typeface="+mn-ea"/>
                          <a:cs typeface="Meiryo UI" panose="020B0604030504040204" pitchFamily="50" charset="-128"/>
                        </a:rPr>
                        <a:t>名）</a:t>
                      </a:r>
                    </a:p>
                    <a:p>
                      <a:pPr algn="l"/>
                      <a:r>
                        <a:rPr kumimoji="1" lang="ja-JP" altLang="en-US" sz="800" b="0" dirty="0">
                          <a:solidFill>
                            <a:schemeClr val="tx1"/>
                          </a:solidFill>
                          <a:latin typeface="+mn-ea"/>
                          <a:ea typeface="+mn-ea"/>
                          <a:cs typeface="Meiryo UI" panose="020B0604030504040204" pitchFamily="50" charset="-128"/>
                        </a:rPr>
                        <a:t>・効果検証アンケート</a:t>
                      </a:r>
                    </a:p>
                    <a:p>
                      <a:pPr algn="l"/>
                      <a:r>
                        <a:rPr kumimoji="1" lang="ja-JP" altLang="en-US" sz="800" b="0" dirty="0">
                          <a:solidFill>
                            <a:schemeClr val="tx1"/>
                          </a:solidFill>
                          <a:latin typeface="+mn-ea"/>
                          <a:ea typeface="+mn-ea"/>
                          <a:cs typeface="Meiryo UI" panose="020B0604030504040204" pitchFamily="50" charset="-128"/>
                        </a:rPr>
                        <a:t>・動画埋め込み可（</a:t>
                      </a:r>
                      <a:r>
                        <a:rPr kumimoji="1" lang="en-US" altLang="ja-JP" sz="800" b="0" dirty="0">
                          <a:solidFill>
                            <a:schemeClr val="tx1"/>
                          </a:solidFill>
                          <a:latin typeface="+mn-ea"/>
                          <a:ea typeface="+mn-ea"/>
                          <a:cs typeface="Meiryo UI" panose="020B0604030504040204" pitchFamily="50" charset="-128"/>
                        </a:rPr>
                        <a:t>YouTube</a:t>
                      </a:r>
                      <a:r>
                        <a:rPr kumimoji="1" lang="ja-JP" altLang="en-US" sz="800" b="0" dirty="0">
                          <a:solidFill>
                            <a:schemeClr val="tx1"/>
                          </a:solidFill>
                          <a:latin typeface="+mn-ea"/>
                          <a:ea typeface="+mn-ea"/>
                          <a:cs typeface="Meiryo UI" panose="020B0604030504040204" pitchFamily="50" charset="-128"/>
                        </a:rPr>
                        <a:t>内メーカー公式チャネルコンテンツのみ）</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2"/>
                  </a:ext>
                </a:extLst>
              </a:tr>
              <a:tr h="324496">
                <a:tc>
                  <a:txBody>
                    <a:bodyPr/>
                    <a:lstStyle/>
                    <a:p>
                      <a:pPr algn="ctr"/>
                      <a:r>
                        <a:rPr kumimoji="1" lang="ja-JP" altLang="en-US" sz="800" b="0" dirty="0">
                          <a:solidFill>
                            <a:schemeClr val="tx1"/>
                          </a:solidFill>
                          <a:latin typeface="+mn-ea"/>
                          <a:ea typeface="+mn-ea"/>
                          <a:cs typeface="Meiryo UI" panose="020B0604030504040204" pitchFamily="50" charset="-128"/>
                        </a:rPr>
                        <a:t>制作期間目安</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オリエンテーション実施日から</a:t>
                      </a:r>
                      <a:r>
                        <a:rPr kumimoji="1" lang="en-US" altLang="ja-JP" sz="800" b="0" dirty="0">
                          <a:solidFill>
                            <a:schemeClr val="tx1"/>
                          </a:solidFill>
                          <a:latin typeface="+mn-ea"/>
                          <a:ea typeface="+mn-ea"/>
                          <a:cs typeface="Meiryo UI" panose="020B0604030504040204" pitchFamily="50" charset="-128"/>
                        </a:rPr>
                        <a:t>50</a:t>
                      </a:r>
                      <a:r>
                        <a:rPr kumimoji="1" lang="ja-JP" altLang="en-US" sz="800" b="0" dirty="0">
                          <a:solidFill>
                            <a:schemeClr val="tx1"/>
                          </a:solidFill>
                          <a:latin typeface="+mn-ea"/>
                          <a:ea typeface="+mn-ea"/>
                          <a:cs typeface="Meiryo UI" panose="020B0604030504040204" pitchFamily="50" charset="-128"/>
                        </a:rPr>
                        <a:t>～</a:t>
                      </a:r>
                      <a:r>
                        <a:rPr kumimoji="1" lang="en-US" altLang="ja-JP" sz="800" b="0" dirty="0">
                          <a:solidFill>
                            <a:schemeClr val="tx1"/>
                          </a:solidFill>
                          <a:latin typeface="+mn-ea"/>
                          <a:ea typeface="+mn-ea"/>
                          <a:cs typeface="Meiryo UI" panose="020B0604030504040204" pitchFamily="50" charset="-128"/>
                        </a:rPr>
                        <a:t>60</a:t>
                      </a:r>
                      <a:r>
                        <a:rPr kumimoji="1" lang="ja-JP" altLang="en-US" sz="800" b="0" dirty="0">
                          <a:solidFill>
                            <a:schemeClr val="tx1"/>
                          </a:solidFill>
                          <a:latin typeface="+mn-ea"/>
                          <a:ea typeface="+mn-ea"/>
                          <a:cs typeface="Meiryo UI" panose="020B0604030504040204" pitchFamily="50" charset="-128"/>
                        </a:rPr>
                        <a:t>営業日</a:t>
                      </a:r>
                    </a:p>
                    <a:p>
                      <a:pPr algn="l"/>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商品・企画内容により変動あり</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3"/>
                  </a:ext>
                </a:extLst>
              </a:tr>
              <a:tr h="246686">
                <a:tc>
                  <a:txBody>
                    <a:bodyPr/>
                    <a:lstStyle/>
                    <a:p>
                      <a:pPr algn="ctr"/>
                      <a:r>
                        <a:rPr kumimoji="1" lang="ja-JP" altLang="en-US" sz="800" b="0" dirty="0">
                          <a:solidFill>
                            <a:schemeClr val="tx1"/>
                          </a:solidFill>
                          <a:latin typeface="+mn-ea"/>
                          <a:ea typeface="+mn-ea"/>
                          <a:cs typeface="Meiryo UI" panose="020B0604030504040204" pitchFamily="50" charset="-128"/>
                        </a:rPr>
                        <a:t>誘導枠</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smtClean="0">
                          <a:solidFill>
                            <a:schemeClr val="tx1"/>
                          </a:solidFill>
                          <a:latin typeface="+mn-ea"/>
                          <a:ea typeface="+mn-ea"/>
                          <a:cs typeface="Meiryo UI" panose="020B0604030504040204" pitchFamily="50" charset="-128"/>
                        </a:rPr>
                        <a:t>P18 </a:t>
                      </a:r>
                      <a:r>
                        <a:rPr kumimoji="1" lang="ja-JP" altLang="en-US" sz="800" b="0" dirty="0">
                          <a:solidFill>
                            <a:schemeClr val="tx1"/>
                          </a:solidFill>
                          <a:latin typeface="+mn-ea"/>
                          <a:ea typeface="+mn-ea"/>
                          <a:cs typeface="Meiryo UI" panose="020B0604030504040204" pitchFamily="50" charset="-128"/>
                        </a:rPr>
                        <a:t>「誘導枠について」参照</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4"/>
                  </a:ext>
                </a:extLst>
              </a:tr>
              <a:tr h="575018">
                <a:tc>
                  <a:txBody>
                    <a:bodyPr/>
                    <a:lstStyle/>
                    <a:p>
                      <a:pPr algn="ctr"/>
                      <a:r>
                        <a:rPr kumimoji="1" lang="ja-JP" altLang="en-US" sz="800" b="0" dirty="0">
                          <a:solidFill>
                            <a:schemeClr val="tx1"/>
                          </a:solidFill>
                          <a:latin typeface="+mn-ea"/>
                          <a:ea typeface="+mn-ea"/>
                          <a:cs typeface="Meiryo UI" panose="020B0604030504040204" pitchFamily="50" charset="-128"/>
                        </a:rPr>
                        <a:t>別途お見積</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・商品配送費（＠</a:t>
                      </a:r>
                      <a:r>
                        <a:rPr kumimoji="1" lang="en-US" altLang="ja-JP" sz="800" b="0" dirty="0">
                          <a:solidFill>
                            <a:schemeClr val="tx1"/>
                          </a:solidFill>
                          <a:latin typeface="+mn-ea"/>
                          <a:ea typeface="+mn-ea"/>
                          <a:cs typeface="Meiryo UI" panose="020B0604030504040204" pitchFamily="50" charset="-128"/>
                        </a:rPr>
                        <a:t>1,000</a:t>
                      </a:r>
                      <a:r>
                        <a:rPr kumimoji="1" lang="ja-JP" altLang="en-US" sz="800" b="0" dirty="0">
                          <a:solidFill>
                            <a:schemeClr val="tx1"/>
                          </a:solidFill>
                          <a:latin typeface="+mn-ea"/>
                          <a:ea typeface="+mn-ea"/>
                          <a:cs typeface="Meiryo UI" panose="020B0604030504040204" pitchFamily="50" charset="-128"/>
                        </a:rPr>
                        <a:t>円</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Ｎ</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a:t>
                      </a:r>
                    </a:p>
                    <a:p>
                      <a:pPr algn="l"/>
                      <a:r>
                        <a:rPr kumimoji="1" lang="ja-JP" altLang="en-US" sz="800" b="0" dirty="0">
                          <a:solidFill>
                            <a:schemeClr val="tx1"/>
                          </a:solidFill>
                          <a:latin typeface="+mn-ea"/>
                          <a:ea typeface="+mn-ea"/>
                          <a:cs typeface="Meiryo UI" panose="020B0604030504040204" pitchFamily="50" charset="-128"/>
                        </a:rPr>
                        <a:t>・プレゼント人数増員費（プラス</a:t>
                      </a:r>
                      <a:r>
                        <a:rPr kumimoji="1" lang="en-US" altLang="ja-JP" sz="800" b="0" dirty="0">
                          <a:solidFill>
                            <a:schemeClr val="tx1"/>
                          </a:solidFill>
                          <a:latin typeface="+mn-ea"/>
                          <a:ea typeface="+mn-ea"/>
                          <a:cs typeface="Meiryo UI" panose="020B0604030504040204" pitchFamily="50" charset="-128"/>
                        </a:rPr>
                        <a:t>400</a:t>
                      </a:r>
                      <a:r>
                        <a:rPr kumimoji="1" lang="ja-JP" altLang="en-US" sz="800" b="0" dirty="0">
                          <a:solidFill>
                            <a:schemeClr val="tx1"/>
                          </a:solidFill>
                          <a:latin typeface="+mn-ea"/>
                          <a:ea typeface="+mn-ea"/>
                          <a:cs typeface="Meiryo UI" panose="020B0604030504040204" pitchFamily="50" charset="-128"/>
                        </a:rPr>
                        <a:t>名まで</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a:t>
                      </a:r>
                      <a:r>
                        <a:rPr kumimoji="1" lang="en-US" altLang="ja-JP" sz="800" b="0" dirty="0">
                          <a:solidFill>
                            <a:schemeClr val="tx1"/>
                          </a:solidFill>
                          <a:latin typeface="+mn-ea"/>
                          <a:ea typeface="+mn-ea"/>
                          <a:cs typeface="Meiryo UI" panose="020B0604030504040204" pitchFamily="50" charset="-128"/>
                        </a:rPr>
                        <a:t>1000</a:t>
                      </a:r>
                      <a:r>
                        <a:rPr kumimoji="1" lang="ja-JP" altLang="en-US" sz="800" b="0" dirty="0">
                          <a:solidFill>
                            <a:schemeClr val="tx1"/>
                          </a:solidFill>
                          <a:latin typeface="+mn-ea"/>
                          <a:ea typeface="+mn-ea"/>
                          <a:cs typeface="Meiryo UI" panose="020B0604030504040204" pitchFamily="50" charset="-128"/>
                        </a:rPr>
                        <a:t>円</a:t>
                      </a:r>
                      <a:r>
                        <a:rPr kumimoji="1" lang="en-US" altLang="ja-JP" sz="800" b="0" dirty="0">
                          <a:solidFill>
                            <a:schemeClr val="tx1"/>
                          </a:solidFill>
                          <a:latin typeface="+mn-ea"/>
                          <a:ea typeface="+mn-ea"/>
                          <a:cs typeface="Meiryo UI" panose="020B0604030504040204" pitchFamily="50" charset="-128"/>
                        </a:rPr>
                        <a:t>(N)</a:t>
                      </a:r>
                      <a:r>
                        <a:rPr kumimoji="1" lang="ja-JP" altLang="en-US" sz="800" b="0" dirty="0">
                          <a:solidFill>
                            <a:schemeClr val="tx1"/>
                          </a:solidFill>
                          <a:latin typeface="+mn-ea"/>
                          <a:ea typeface="+mn-ea"/>
                          <a:cs typeface="Meiryo UI" panose="020B0604030504040204" pitchFamily="50" charset="-128"/>
                        </a:rPr>
                        <a:t>）</a:t>
                      </a:r>
                    </a:p>
                    <a:p>
                      <a:pPr algn="l"/>
                      <a:r>
                        <a:rPr kumimoji="1" lang="ja-JP" altLang="en-US" sz="800" b="0" dirty="0">
                          <a:solidFill>
                            <a:schemeClr val="tx1"/>
                          </a:solidFill>
                          <a:latin typeface="+mn-ea"/>
                          <a:ea typeface="+mn-ea"/>
                          <a:cs typeface="Meiryo UI" panose="020B0604030504040204" pitchFamily="50" charset="-128"/>
                        </a:rPr>
                        <a:t>・編集部による取材費</a:t>
                      </a:r>
                    </a:p>
                    <a:p>
                      <a:pPr algn="l"/>
                      <a:r>
                        <a:rPr kumimoji="1" lang="ja-JP" altLang="en-US" sz="800" b="0" dirty="0">
                          <a:solidFill>
                            <a:schemeClr val="tx1"/>
                          </a:solidFill>
                          <a:latin typeface="+mn-ea"/>
                          <a:ea typeface="+mn-ea"/>
                          <a:cs typeface="Meiryo UI" panose="020B0604030504040204" pitchFamily="50" charset="-128"/>
                        </a:rPr>
                        <a:t>・商品撮影費</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5"/>
                  </a:ext>
                </a:extLst>
              </a:tr>
              <a:tr h="1190918">
                <a:tc>
                  <a:txBody>
                    <a:bodyPr/>
                    <a:lstStyle/>
                    <a:p>
                      <a:pPr algn="ctr"/>
                      <a:r>
                        <a:rPr kumimoji="1" lang="ja-JP" altLang="en-US" sz="800" b="0" dirty="0">
                          <a:solidFill>
                            <a:schemeClr val="tx1"/>
                          </a:solidFill>
                          <a:latin typeface="+mn-ea"/>
                          <a:ea typeface="+mn-ea"/>
                          <a:cs typeface="Meiryo UI" panose="020B0604030504040204" pitchFamily="50" charset="-128"/>
                        </a:rPr>
                        <a:t>利用可能オプション</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・意識調査アンケート</a:t>
                      </a:r>
                      <a:endParaRPr kumimoji="1" lang="en-US" altLang="ja-JP" sz="800" b="0" dirty="0">
                        <a:solidFill>
                          <a:schemeClr val="tx1"/>
                        </a:solidFill>
                        <a:latin typeface="+mn-ea"/>
                        <a:ea typeface="+mn-ea"/>
                        <a:cs typeface="Meiryo UI" panose="020B0604030504040204" pitchFamily="50" charset="-128"/>
                      </a:endParaRPr>
                    </a:p>
                    <a:p>
                      <a:pPr algn="l"/>
                      <a:r>
                        <a:rPr kumimoji="1" lang="ja-JP" altLang="en-US" sz="800" b="0" dirty="0" smtClean="0">
                          <a:solidFill>
                            <a:schemeClr val="tx1"/>
                          </a:solidFill>
                          <a:latin typeface="+mn-ea"/>
                          <a:ea typeface="+mn-ea"/>
                          <a:cs typeface="Meiryo UI" panose="020B0604030504040204" pitchFamily="50" charset="-128"/>
                        </a:rPr>
                        <a:t>・</a:t>
                      </a:r>
                      <a:r>
                        <a:rPr kumimoji="1" lang="en-US" altLang="ja-JP" sz="800" b="0" dirty="0" smtClean="0">
                          <a:solidFill>
                            <a:schemeClr val="tx1"/>
                          </a:solidFill>
                          <a:latin typeface="+mn-ea"/>
                          <a:ea typeface="+mn-ea"/>
                          <a:cs typeface="Meiryo UI" panose="020B0604030504040204" pitchFamily="50" charset="-128"/>
                        </a:rPr>
                        <a:t>『</a:t>
                      </a:r>
                      <a:r>
                        <a:rPr kumimoji="1" lang="ja-JP" altLang="en-US" sz="800" b="0" dirty="0" smtClean="0">
                          <a:solidFill>
                            <a:schemeClr val="tx1"/>
                          </a:solidFill>
                          <a:latin typeface="+mn-ea"/>
                          <a:ea typeface="+mn-ea"/>
                          <a:cs typeface="Meiryo UI" panose="020B0604030504040204" pitchFamily="50" charset="-128"/>
                        </a:rPr>
                        <a:t>＠ｃｏｓｍｅ公式</a:t>
                      </a:r>
                      <a:r>
                        <a:rPr kumimoji="1" lang="en-US" altLang="ja-JP" sz="800" b="0" dirty="0" smtClean="0">
                          <a:solidFill>
                            <a:schemeClr val="tx1"/>
                          </a:solidFill>
                          <a:latin typeface="+mn-ea"/>
                          <a:ea typeface="+mn-ea"/>
                          <a:cs typeface="Meiryo UI" panose="020B0604030504040204" pitchFamily="50" charset="-128"/>
                        </a:rPr>
                        <a:t>』LINE</a:t>
                      </a:r>
                      <a:r>
                        <a:rPr kumimoji="1" lang="ja-JP" altLang="en-US" sz="800" b="0" dirty="0" smtClean="0">
                          <a:solidFill>
                            <a:schemeClr val="tx1"/>
                          </a:solidFill>
                          <a:latin typeface="+mn-ea"/>
                          <a:ea typeface="+mn-ea"/>
                          <a:cs typeface="Meiryo UI" panose="020B0604030504040204" pitchFamily="50" charset="-128"/>
                        </a:rPr>
                        <a:t>コラボアカウント タイアップ追加誘導</a:t>
                      </a:r>
                      <a:endParaRPr kumimoji="1" lang="en-US" altLang="ja-JP" sz="800" b="0" dirty="0" smtClean="0">
                        <a:solidFill>
                          <a:schemeClr val="tx1"/>
                        </a:solidFill>
                        <a:latin typeface="+mn-ea"/>
                        <a:ea typeface="+mn-ea"/>
                        <a:cs typeface="Meiryo UI" panose="020B0604030504040204" pitchFamily="50" charset="-128"/>
                      </a:endParaRPr>
                    </a:p>
                    <a:p>
                      <a:pPr algn="l"/>
                      <a:r>
                        <a:rPr kumimoji="1" lang="ja-JP" altLang="en-US" sz="800" b="0" dirty="0" smtClean="0">
                          <a:solidFill>
                            <a:schemeClr val="tx1"/>
                          </a:solidFill>
                          <a:latin typeface="+mn-ea"/>
                          <a:ea typeface="+mn-ea"/>
                          <a:cs typeface="Meiryo UI" panose="020B0604030504040204" pitchFamily="50" charset="-128"/>
                        </a:rPr>
                        <a:t>　オプション （メッセージ・タイムライン・クーポン）</a:t>
                      </a:r>
                      <a:endParaRPr kumimoji="1" lang="en-US" altLang="ja-JP" sz="800" b="0" dirty="0" smtClean="0">
                        <a:solidFill>
                          <a:schemeClr val="tx1"/>
                        </a:solidFill>
                        <a:latin typeface="+mn-ea"/>
                        <a:ea typeface="+mn-ea"/>
                        <a:cs typeface="Meiryo UI" panose="020B0604030504040204" pitchFamily="50" charset="-128"/>
                      </a:endParaRPr>
                    </a:p>
                    <a:p>
                      <a:pPr algn="l"/>
                      <a:r>
                        <a:rPr kumimoji="1" lang="ja-JP" altLang="en-US" sz="800" b="0" dirty="0" smtClean="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タイアップページ翻訳</a:t>
                      </a:r>
                      <a:endParaRPr kumimoji="1" lang="en-US" altLang="ja-JP" sz="800" b="0" dirty="0">
                        <a:solidFill>
                          <a:schemeClr val="tx1"/>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n-ea"/>
                          <a:ea typeface="+mn-ea"/>
                          <a:cs typeface="Meiryo UI" panose="020B0604030504040204" pitchFamily="50" charset="-128"/>
                        </a:rPr>
                        <a:t>・タイアップページデータ二次利用</a:t>
                      </a:r>
                    </a:p>
                    <a:p>
                      <a:pPr algn="l"/>
                      <a:r>
                        <a:rPr kumimoji="1" lang="ja-JP" altLang="en-US" sz="800" b="0" dirty="0">
                          <a:solidFill>
                            <a:schemeClr val="tx1"/>
                          </a:solidFill>
                          <a:latin typeface="+mn-ea"/>
                          <a:ea typeface="+mn-ea"/>
                          <a:cs typeface="Meiryo UI" panose="020B0604030504040204" pitchFamily="50" charset="-128"/>
                        </a:rPr>
                        <a:t>・タイアップページ デジタル二次利用</a:t>
                      </a:r>
                    </a:p>
                    <a:p>
                      <a:pPr algn="l"/>
                      <a:r>
                        <a:rPr kumimoji="1" lang="ja-JP" altLang="en-US" sz="800" b="0" dirty="0">
                          <a:solidFill>
                            <a:schemeClr val="tx1"/>
                          </a:solidFill>
                          <a:latin typeface="+mn-ea"/>
                          <a:ea typeface="+mn-ea"/>
                          <a:cs typeface="Meiryo UI" panose="020B0604030504040204" pitchFamily="50" charset="-128"/>
                        </a:rPr>
                        <a:t>・＠ｃｏｓｍｅオリジナル店頭販促物</a:t>
                      </a: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n-ea"/>
                          <a:ea typeface="+mn-ea"/>
                          <a:cs typeface="Meiryo UI" panose="020B0604030504040204" pitchFamily="50" charset="-128"/>
                        </a:rPr>
                        <a:t>・＠ｃｏｓｍｅ ｂｉｃｈｅタイアップ</a:t>
                      </a:r>
                      <a:endParaRPr kumimoji="1" lang="en-US" altLang="ja-JP"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6"/>
                  </a:ext>
                </a:extLst>
              </a:tr>
            </a:tbl>
          </a:graphicData>
        </a:graphic>
      </p:graphicFrame>
      <p:sp>
        <p:nvSpPr>
          <p:cNvPr id="135" name="AutoShape 237"/>
          <p:cNvSpPr>
            <a:spLocks noChangeArrowheads="1"/>
          </p:cNvSpPr>
          <p:nvPr/>
        </p:nvSpPr>
        <p:spPr bwMode="auto">
          <a:xfrm>
            <a:off x="3507273" y="2409110"/>
            <a:ext cx="560686" cy="104556"/>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sp>
        <p:nvSpPr>
          <p:cNvPr id="136" name="テキスト ボックス 135"/>
          <p:cNvSpPr txBox="1"/>
          <p:nvPr/>
        </p:nvSpPr>
        <p:spPr>
          <a:xfrm>
            <a:off x="509647" y="1147420"/>
            <a:ext cx="9007595" cy="584775"/>
          </a:xfrm>
          <a:prstGeom prst="rect">
            <a:avLst/>
          </a:prstGeom>
          <a:noFill/>
        </p:spPr>
        <p:txBody>
          <a:bodyPr wrap="none" rtlCol="0">
            <a:spAutoFit/>
          </a:bodyPr>
          <a:lstStyle/>
          <a:p>
            <a:pPr algn="ctr"/>
            <a:r>
              <a:rPr lang="ja-JP" altLang="en-US" sz="1600" b="1" dirty="0">
                <a:solidFill>
                  <a:schemeClr val="tx1">
                    <a:lumMod val="65000"/>
                    <a:lumOff val="35000"/>
                  </a:schemeClr>
                </a:solidFill>
                <a:latin typeface="+mj-ea"/>
              </a:rPr>
              <a:t>＠ｃｏｓｍｅメンバーに商品を体験頂くモニター企画がタイアップとセットになったメニュー。</a:t>
            </a:r>
            <a:endParaRPr lang="en-US" altLang="ja-JP" sz="1600" b="1" dirty="0">
              <a:solidFill>
                <a:schemeClr val="tx1">
                  <a:lumMod val="65000"/>
                  <a:lumOff val="35000"/>
                </a:schemeClr>
              </a:solidFill>
              <a:latin typeface="+mj-ea"/>
            </a:endParaRPr>
          </a:p>
          <a:p>
            <a:pPr algn="ctr"/>
            <a:r>
              <a:rPr lang="ja-JP" altLang="en-US" sz="1600" b="1" dirty="0">
                <a:solidFill>
                  <a:schemeClr val="tx1">
                    <a:lumMod val="65000"/>
                    <a:lumOff val="35000"/>
                  </a:schemeClr>
                </a:solidFill>
                <a:latin typeface="+mj-ea"/>
              </a:rPr>
              <a:t>リアルな声を活用したページ制作が可能です。</a:t>
            </a:r>
          </a:p>
        </p:txBody>
      </p:sp>
      <p:sp>
        <p:nvSpPr>
          <p:cNvPr id="138" name="正方形/長方形 137"/>
          <p:cNvSpPr/>
          <p:nvPr/>
        </p:nvSpPr>
        <p:spPr>
          <a:xfrm>
            <a:off x="1162030" y="277595"/>
            <a:ext cx="540000" cy="540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3200" b="1" dirty="0">
              <a:solidFill>
                <a:schemeClr val="bg1"/>
              </a:solidFill>
              <a:latin typeface="+mn-ea"/>
            </a:endParaRPr>
          </a:p>
        </p:txBody>
      </p:sp>
      <p:sp>
        <p:nvSpPr>
          <p:cNvPr id="139" name="テキスト ボックス 138"/>
          <p:cNvSpPr txBox="1"/>
          <p:nvPr/>
        </p:nvSpPr>
        <p:spPr>
          <a:xfrm>
            <a:off x="1217869" y="285986"/>
            <a:ext cx="428322" cy="523220"/>
          </a:xfrm>
          <a:prstGeom prst="rect">
            <a:avLst/>
          </a:prstGeom>
          <a:noFill/>
        </p:spPr>
        <p:txBody>
          <a:bodyPr wrap="none" rtlCol="0" anchor="ctr">
            <a:spAutoFit/>
          </a:bodyPr>
          <a:lstStyle/>
          <a:p>
            <a:pPr algn="ctr"/>
            <a:r>
              <a:rPr kumimoji="1" lang="en-US" altLang="ja-JP" sz="2800" b="1" dirty="0">
                <a:solidFill>
                  <a:schemeClr val="bg1"/>
                </a:solidFill>
                <a:latin typeface="+mn-ea"/>
              </a:rPr>
              <a:t>2</a:t>
            </a:r>
            <a:endParaRPr kumimoji="1" lang="ja-JP" altLang="en-US" sz="2800" b="1" dirty="0">
              <a:solidFill>
                <a:schemeClr val="bg1"/>
              </a:solidFill>
              <a:latin typeface="+mn-ea"/>
            </a:endParaRPr>
          </a:p>
        </p:txBody>
      </p:sp>
      <p:grpSp>
        <p:nvGrpSpPr>
          <p:cNvPr id="27" name="グループ化 26"/>
          <p:cNvGrpSpPr/>
          <p:nvPr/>
        </p:nvGrpSpPr>
        <p:grpSpPr>
          <a:xfrm>
            <a:off x="1205857" y="1852680"/>
            <a:ext cx="2709880" cy="369864"/>
            <a:chOff x="1205857" y="1852680"/>
            <a:chExt cx="2709880" cy="369864"/>
          </a:xfrm>
        </p:grpSpPr>
        <p:pic>
          <p:nvPicPr>
            <p:cNvPr id="28" name="Picture 2" descr="\\Fs\個人用\motekid\141221サービス資料リニューアル\デザイン\150609_01アイコン（透過）\クリア　icon_png\icon-53.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205857" y="1890641"/>
              <a:ext cx="269376" cy="269376"/>
            </a:xfrm>
            <a:prstGeom prst="rect">
              <a:avLst/>
            </a:prstGeom>
            <a:noFill/>
            <a:extLst>
              <a:ext uri="{909E8E84-426E-40DD-AFC4-6F175D3DCCD1}">
                <a14:hiddenFill xmlns:a14="http://schemas.microsoft.com/office/drawing/2010/main">
                  <a:solidFill>
                    <a:srgbClr val="FFFFFF"/>
                  </a:solidFill>
                </a14:hiddenFill>
              </a:ext>
            </a:extLst>
          </p:spPr>
        </p:pic>
        <p:sp>
          <p:nvSpPr>
            <p:cNvPr id="29" name="正方形/長方形 28"/>
            <p:cNvSpPr/>
            <p:nvPr/>
          </p:nvSpPr>
          <p:spPr>
            <a:xfrm>
              <a:off x="1462769" y="1910654"/>
              <a:ext cx="453970" cy="253916"/>
            </a:xfrm>
            <a:prstGeom prst="rect">
              <a:avLst/>
            </a:prstGeom>
          </p:spPr>
          <p:txBody>
            <a:bodyPr wrap="none">
              <a:spAutoFit/>
            </a:bodyPr>
            <a:lstStyle/>
            <a:p>
              <a:r>
                <a:rPr lang="ja-JP" altLang="en-US" sz="1050" dirty="0">
                  <a:solidFill>
                    <a:schemeClr val="tx1">
                      <a:lumMod val="50000"/>
                      <a:lumOff val="50000"/>
                    </a:schemeClr>
                  </a:solidFill>
                  <a:latin typeface="+mn-ea"/>
                </a:rPr>
                <a:t>ＰＣ</a:t>
              </a:r>
            </a:p>
          </p:txBody>
        </p:sp>
        <p:pic>
          <p:nvPicPr>
            <p:cNvPr id="30" name="Picture 2" descr="C:\Users\iwasakis\Downloads\icon-54.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3121468" y="1852680"/>
              <a:ext cx="369864" cy="369864"/>
            </a:xfrm>
            <a:prstGeom prst="rect">
              <a:avLst/>
            </a:prstGeom>
            <a:noFill/>
            <a:extLst>
              <a:ext uri="{909E8E84-426E-40DD-AFC4-6F175D3DCCD1}">
                <a14:hiddenFill xmlns:a14="http://schemas.microsoft.com/office/drawing/2010/main">
                  <a:solidFill>
                    <a:srgbClr val="FFFFFF"/>
                  </a:solidFill>
                </a14:hiddenFill>
              </a:ext>
            </a:extLst>
          </p:spPr>
        </p:pic>
        <p:sp>
          <p:nvSpPr>
            <p:cNvPr id="31" name="正方形/長方形 30"/>
            <p:cNvSpPr/>
            <p:nvPr/>
          </p:nvSpPr>
          <p:spPr>
            <a:xfrm>
              <a:off x="3461766" y="1931835"/>
              <a:ext cx="453971" cy="253916"/>
            </a:xfrm>
            <a:prstGeom prst="rect">
              <a:avLst/>
            </a:prstGeom>
          </p:spPr>
          <p:txBody>
            <a:bodyPr wrap="none">
              <a:spAutoFit/>
            </a:bodyPr>
            <a:lstStyle/>
            <a:p>
              <a:pPr algn="ctr"/>
              <a:r>
                <a:rPr lang="ja-JP" altLang="en-US" sz="1050" dirty="0">
                  <a:solidFill>
                    <a:schemeClr val="tx1">
                      <a:lumMod val="50000"/>
                      <a:lumOff val="50000"/>
                    </a:schemeClr>
                  </a:solidFill>
                </a:rPr>
                <a:t>ＳＰ</a:t>
              </a:r>
            </a:p>
          </p:txBody>
        </p:sp>
      </p:grpSp>
    </p:spTree>
    <p:extLst>
      <p:ext uri="{BB962C8B-B14F-4D97-AF65-F5344CB8AC3E}">
        <p14:creationId xmlns:p14="http://schemas.microsoft.com/office/powerpoint/2010/main" val="26043655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スライド番号プレースホルダー 2"/>
          <p:cNvSpPr>
            <a:spLocks noGrp="1"/>
          </p:cNvSpPr>
          <p:nvPr>
            <p:ph type="sldNum" sz="quarter" idx="12"/>
          </p:nvPr>
        </p:nvSpPr>
        <p:spPr>
          <a:xfrm>
            <a:off x="4853501" y="6585250"/>
            <a:ext cx="527095" cy="259873"/>
          </a:xfrm>
        </p:spPr>
        <p:txBody>
          <a:bodyPr/>
          <a:lstStyle/>
          <a:p>
            <a:fld id="{D1BB40C7-AB44-C647-B8F2-09508EB95348}" type="slidenum">
              <a:rPr lang="ja-JP" altLang="en-US" smtClean="0">
                <a:latin typeface="+mn-ea"/>
              </a:rPr>
              <a:pPr/>
              <a:t>15</a:t>
            </a:fld>
            <a:endParaRPr lang="ja-JP" altLang="en-US" dirty="0">
              <a:latin typeface="+mn-ea"/>
            </a:endParaRPr>
          </a:p>
        </p:txBody>
      </p:sp>
      <p:sp>
        <p:nvSpPr>
          <p:cNvPr id="32" name="正方形/長方形 31"/>
          <p:cNvSpPr/>
          <p:nvPr/>
        </p:nvSpPr>
        <p:spPr>
          <a:xfrm>
            <a:off x="4603749" y="5499505"/>
            <a:ext cx="4982211" cy="872922"/>
          </a:xfrm>
          <a:prstGeom prst="rect">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tIns="36000" rIns="216000" bIns="36000" rtlCol="0" anchor="ctr">
            <a:spAutoFit/>
          </a:bodyPr>
          <a:lstStyle/>
          <a:p>
            <a:pPr algn="r"/>
            <a:r>
              <a:rPr lang="en-US" altLang="ja-JP" sz="4400" b="1" i="1" u="sng" dirty="0">
                <a:solidFill>
                  <a:srgbClr val="FF5574"/>
                </a:solidFill>
                <a:latin typeface="+mn-ea"/>
              </a:rPr>
              <a:t>¥ 5,000,000</a:t>
            </a:r>
          </a:p>
          <a:p>
            <a:pPr algn="r"/>
            <a:r>
              <a:rPr lang="ja-JP" altLang="en-US" sz="800" dirty="0">
                <a:solidFill>
                  <a:schemeClr val="bg1">
                    <a:lumMod val="50000"/>
                  </a:schemeClr>
                </a:solidFill>
                <a:latin typeface="+mn-ea"/>
              </a:rPr>
              <a:t>掲載費：</a:t>
            </a:r>
            <a:r>
              <a:rPr lang="en-US" altLang="ja-JP" sz="800" dirty="0">
                <a:solidFill>
                  <a:schemeClr val="bg1">
                    <a:lumMod val="50000"/>
                  </a:schemeClr>
                </a:solidFill>
                <a:latin typeface="+mn-ea"/>
              </a:rPr>
              <a:t>¥4,100,000(</a:t>
            </a:r>
            <a:r>
              <a:rPr lang="ja-JP" altLang="en-US" sz="800" dirty="0">
                <a:solidFill>
                  <a:schemeClr val="bg1">
                    <a:lumMod val="50000"/>
                  </a:schemeClr>
                </a:solidFill>
                <a:latin typeface="+mn-ea"/>
              </a:rPr>
              <a:t>Ｇ</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制作費：</a:t>
            </a:r>
            <a:r>
              <a:rPr lang="en-US" altLang="ja-JP" sz="800" dirty="0">
                <a:solidFill>
                  <a:schemeClr val="bg1">
                    <a:lumMod val="50000"/>
                  </a:schemeClr>
                </a:solidFill>
                <a:latin typeface="+mn-ea"/>
              </a:rPr>
              <a:t>\900,000(</a:t>
            </a:r>
            <a:r>
              <a:rPr lang="ja-JP" altLang="en-US" sz="800" dirty="0">
                <a:solidFill>
                  <a:schemeClr val="bg1">
                    <a:lumMod val="50000"/>
                  </a:schemeClr>
                </a:solidFill>
                <a:latin typeface="+mn-ea"/>
              </a:rPr>
              <a:t>Ｎ</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商品配送費は</a:t>
            </a:r>
            <a:r>
              <a:rPr lang="en-US" altLang="ja-JP" sz="800" dirty="0">
                <a:solidFill>
                  <a:schemeClr val="bg1">
                    <a:lumMod val="50000"/>
                  </a:schemeClr>
                </a:solidFill>
                <a:latin typeface="+mn-ea"/>
              </a:rPr>
              <a:t>@1,000</a:t>
            </a:r>
            <a:r>
              <a:rPr lang="ja-JP" altLang="en-US" sz="800" dirty="0">
                <a:solidFill>
                  <a:schemeClr val="bg1">
                    <a:lumMod val="50000"/>
                  </a:schemeClr>
                </a:solidFill>
                <a:latin typeface="+mn-ea"/>
              </a:rPr>
              <a:t>円</a:t>
            </a:r>
            <a:r>
              <a:rPr lang="en-US" altLang="ja-JP" sz="800" dirty="0">
                <a:solidFill>
                  <a:schemeClr val="bg1">
                    <a:lumMod val="50000"/>
                  </a:schemeClr>
                </a:solidFill>
                <a:latin typeface="+mn-ea"/>
              </a:rPr>
              <a:t>(N)</a:t>
            </a:r>
            <a:endParaRPr lang="ja-JP" altLang="en-US" sz="800" dirty="0">
              <a:solidFill>
                <a:schemeClr val="bg1">
                  <a:lumMod val="50000"/>
                </a:schemeClr>
              </a:solidFill>
              <a:latin typeface="+mn-ea"/>
            </a:endParaRPr>
          </a:p>
        </p:txBody>
      </p:sp>
      <p:grpSp>
        <p:nvGrpSpPr>
          <p:cNvPr id="33" name="グループ化 32"/>
          <p:cNvGrpSpPr/>
          <p:nvPr/>
        </p:nvGrpSpPr>
        <p:grpSpPr>
          <a:xfrm>
            <a:off x="448320" y="2265765"/>
            <a:ext cx="1156932" cy="2099678"/>
            <a:chOff x="245120" y="2151465"/>
            <a:chExt cx="1156932" cy="2099678"/>
          </a:xfrm>
        </p:grpSpPr>
        <p:pic>
          <p:nvPicPr>
            <p:cNvPr id="34" name="Picture 6"/>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245120" y="2156314"/>
              <a:ext cx="1156932" cy="2094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2" descr="C:\Users\iwasakis\Desktop\unnamed.jp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7401" y="2151465"/>
              <a:ext cx="1142735" cy="740133"/>
            </a:xfrm>
            <a:prstGeom prst="rect">
              <a:avLst/>
            </a:prstGeom>
            <a:noFill/>
            <a:extLst>
              <a:ext uri="{909E8E84-426E-40DD-AFC4-6F175D3DCCD1}">
                <a14:hiddenFill xmlns:a14="http://schemas.microsoft.com/office/drawing/2010/main">
                  <a:solidFill>
                    <a:srgbClr val="FFFFFF"/>
                  </a:solidFill>
                </a14:hiddenFill>
              </a:ext>
            </a:extLst>
          </p:spPr>
        </p:pic>
      </p:grpSp>
      <p:pic>
        <p:nvPicPr>
          <p:cNvPr id="36" name="Picture 10"/>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b="-1"/>
          <a:stretch/>
        </p:blipFill>
        <p:spPr bwMode="auto">
          <a:xfrm>
            <a:off x="2953612" y="5631219"/>
            <a:ext cx="520170" cy="6852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 name="AutoShape 237"/>
          <p:cNvSpPr>
            <a:spLocks noChangeArrowheads="1"/>
          </p:cNvSpPr>
          <p:nvPr/>
        </p:nvSpPr>
        <p:spPr bwMode="auto">
          <a:xfrm>
            <a:off x="360314" y="4294267"/>
            <a:ext cx="1373839" cy="142352"/>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sp>
        <p:nvSpPr>
          <p:cNvPr id="38" name="タイトル 3"/>
          <p:cNvSpPr>
            <a:spLocks noGrp="1"/>
          </p:cNvSpPr>
          <p:nvPr>
            <p:ph type="title"/>
          </p:nvPr>
        </p:nvSpPr>
        <p:spPr>
          <a:xfrm>
            <a:off x="495300" y="246065"/>
            <a:ext cx="8915400" cy="661155"/>
          </a:xfrm>
        </p:spPr>
        <p:txBody>
          <a:bodyPr>
            <a:normAutofit/>
          </a:bodyPr>
          <a:lstStyle/>
          <a:p>
            <a:r>
              <a:rPr lang="ja-JP" altLang="en-US" sz="1800" dirty="0">
                <a:solidFill>
                  <a:srgbClr val="FF0000"/>
                </a:solidFill>
                <a:latin typeface=""/>
              </a:rPr>
              <a:t>　</a:t>
            </a:r>
            <a:r>
              <a:rPr kumimoji="1" lang="ja-JP" altLang="en-US" sz="3000" b="1" kern="1200" dirty="0">
                <a:solidFill>
                  <a:srgbClr val="4EB691"/>
                </a:solidFill>
                <a:effectLst/>
                <a:cs typeface="メイリオ"/>
              </a:rPr>
              <a:t>編集タ</a:t>
            </a:r>
            <a:r>
              <a:rPr kumimoji="1" lang="ja-JP" altLang="ja-JP" sz="3000" b="1" kern="1200" dirty="0">
                <a:solidFill>
                  <a:srgbClr val="4EB691"/>
                </a:solidFill>
                <a:effectLst/>
                <a:cs typeface="メイリオ"/>
              </a:rPr>
              <a:t>イアップ</a:t>
            </a:r>
            <a:r>
              <a:rPr kumimoji="1" lang="ja-JP" altLang="en-US" sz="3000" b="1" kern="1200" dirty="0">
                <a:solidFill>
                  <a:srgbClr val="4EB691"/>
                </a:solidFill>
                <a:effectLst/>
                <a:cs typeface="メイリオ"/>
              </a:rPr>
              <a:t>　</a:t>
            </a:r>
            <a:r>
              <a:rPr kumimoji="1" lang="ja-JP" altLang="ja-JP" sz="3000" b="1" kern="1200" dirty="0">
                <a:solidFill>
                  <a:srgbClr val="4EB691"/>
                </a:solidFill>
                <a:effectLst/>
                <a:cs typeface="メイリオ"/>
              </a:rPr>
              <a:t>概要</a:t>
            </a:r>
            <a:endParaRPr kumimoji="1" lang="ja-JP" altLang="en-US" dirty="0"/>
          </a:p>
        </p:txBody>
      </p:sp>
      <p:sp>
        <p:nvSpPr>
          <p:cNvPr id="39" name="AutoShape 237"/>
          <p:cNvSpPr>
            <a:spLocks noChangeArrowheads="1"/>
          </p:cNvSpPr>
          <p:nvPr/>
        </p:nvSpPr>
        <p:spPr bwMode="auto">
          <a:xfrm>
            <a:off x="3041218" y="6239992"/>
            <a:ext cx="351896" cy="71438"/>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sp>
        <p:nvSpPr>
          <p:cNvPr id="40" name="AutoShape 237"/>
          <p:cNvSpPr>
            <a:spLocks noChangeArrowheads="1"/>
          </p:cNvSpPr>
          <p:nvPr/>
        </p:nvSpPr>
        <p:spPr bwMode="auto">
          <a:xfrm>
            <a:off x="2963910" y="6257202"/>
            <a:ext cx="516717" cy="104556"/>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pic>
        <p:nvPicPr>
          <p:cNvPr id="41" name="Picture 4"/>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959558" y="2263929"/>
            <a:ext cx="531467" cy="33285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2" name="グループ化 41"/>
          <p:cNvGrpSpPr/>
          <p:nvPr/>
        </p:nvGrpSpPr>
        <p:grpSpPr>
          <a:xfrm>
            <a:off x="1288978" y="2418104"/>
            <a:ext cx="1396737" cy="3218264"/>
            <a:chOff x="1136578" y="2418104"/>
            <a:chExt cx="1396737" cy="3218264"/>
          </a:xfrm>
        </p:grpSpPr>
        <p:grpSp>
          <p:nvGrpSpPr>
            <p:cNvPr id="43" name="グループ化 42"/>
            <p:cNvGrpSpPr/>
            <p:nvPr/>
          </p:nvGrpSpPr>
          <p:grpSpPr>
            <a:xfrm>
              <a:off x="1147105" y="2496783"/>
              <a:ext cx="1373840" cy="1978304"/>
              <a:chOff x="644594" y="3495689"/>
              <a:chExt cx="1477644" cy="2044884"/>
            </a:xfrm>
          </p:grpSpPr>
          <p:pic>
            <p:nvPicPr>
              <p:cNvPr id="51" name="Picture 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45863" y="3495689"/>
                <a:ext cx="1476374" cy="1177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2" name="図 51"/>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644594" y="4654126"/>
                <a:ext cx="1477644" cy="886447"/>
              </a:xfrm>
              <a:prstGeom prst="rect">
                <a:avLst/>
              </a:prstGeom>
              <a:noFill/>
              <a:extLst>
                <a:ext uri="{909E8E84-426E-40DD-AFC4-6F175D3DCCD1}">
                  <a14:hiddenFill xmlns:a14="http://schemas.microsoft.com/office/drawing/2010/main">
                    <a:solidFill>
                      <a:srgbClr val="FFFFFF"/>
                    </a:solidFill>
                  </a14:hiddenFill>
                </a:ext>
              </a:extLst>
            </p:spPr>
          </p:pic>
        </p:grpSp>
        <p:sp>
          <p:nvSpPr>
            <p:cNvPr id="44" name="AutoShape 237"/>
            <p:cNvSpPr>
              <a:spLocks noChangeArrowheads="1"/>
            </p:cNvSpPr>
            <p:nvPr/>
          </p:nvSpPr>
          <p:spPr bwMode="auto">
            <a:xfrm>
              <a:off x="1141084" y="2418104"/>
              <a:ext cx="1373839" cy="142352"/>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pic>
          <p:nvPicPr>
            <p:cNvPr id="45" name="図 44"/>
            <p:cNvPicPr>
              <a:picLocks noChangeAspect="1" noChangeArrowheads="1"/>
            </p:cNvPicPr>
            <p:nvPr/>
          </p:nvPicPr>
          <p:blipFill rotWithShape="1">
            <a:blip r:embed="rId9" cstate="email">
              <a:extLst>
                <a:ext uri="{28A0092B-C50C-407E-A947-70E740481C1C}">
                  <a14:useLocalDpi xmlns:a14="http://schemas.microsoft.com/office/drawing/2010/main"/>
                </a:ext>
              </a:extLst>
            </a:blip>
            <a:srcRect/>
            <a:stretch/>
          </p:blipFill>
          <p:spPr bwMode="auto">
            <a:xfrm>
              <a:off x="1137636" y="4441826"/>
              <a:ext cx="1388696" cy="1194542"/>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11"/>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a:stretch/>
          </p:blipFill>
          <p:spPr bwMode="auto">
            <a:xfrm>
              <a:off x="1148285" y="2819400"/>
              <a:ext cx="1366638" cy="8166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3"/>
            <p:cNvPicPr>
              <a:picLocks noChangeAspect="1" noChangeArrowheads="1"/>
            </p:cNvPicPr>
            <p:nvPr/>
          </p:nvPicPr>
          <p:blipFill rotWithShape="1">
            <a:blip r:embed="rId11" cstate="print">
              <a:extLst>
                <a:ext uri="{28A0092B-C50C-407E-A947-70E740481C1C}">
                  <a14:useLocalDpi xmlns:a14="http://schemas.microsoft.com/office/drawing/2010/main"/>
                </a:ext>
              </a:extLst>
            </a:blip>
            <a:srcRect l="-1" b="-2561"/>
            <a:stretch/>
          </p:blipFill>
          <p:spPr bwMode="auto">
            <a:xfrm>
              <a:off x="1136578" y="2781300"/>
              <a:ext cx="1396737" cy="883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48" name="グループ化 47"/>
            <p:cNvGrpSpPr/>
            <p:nvPr/>
          </p:nvGrpSpPr>
          <p:grpSpPr>
            <a:xfrm>
              <a:off x="1763545" y="3146881"/>
              <a:ext cx="217655" cy="238762"/>
              <a:chOff x="3322737" y="3479580"/>
              <a:chExt cx="277054" cy="201349"/>
            </a:xfrm>
            <a:solidFill>
              <a:schemeClr val="tx1">
                <a:lumMod val="50000"/>
                <a:lumOff val="50000"/>
              </a:schemeClr>
            </a:solidFill>
          </p:grpSpPr>
          <p:sp>
            <p:nvSpPr>
              <p:cNvPr id="49" name="角丸四角形 48"/>
              <p:cNvSpPr/>
              <p:nvPr/>
            </p:nvSpPr>
            <p:spPr>
              <a:xfrm>
                <a:off x="3322737" y="3479580"/>
                <a:ext cx="277054" cy="201349"/>
              </a:xfrm>
              <a:prstGeom prst="roundRect">
                <a:avLst/>
              </a:prstGeom>
              <a:gr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50" name="二等辺三角形 49"/>
              <p:cNvSpPr/>
              <p:nvPr/>
            </p:nvSpPr>
            <p:spPr>
              <a:xfrm rot="5400000">
                <a:off x="3385577" y="3507653"/>
                <a:ext cx="170951" cy="145201"/>
              </a:xfrm>
              <a:prstGeom prst="triangle">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grpSp>
      <p:grpSp>
        <p:nvGrpSpPr>
          <p:cNvPr id="53" name="グループ化 52"/>
          <p:cNvGrpSpPr/>
          <p:nvPr/>
        </p:nvGrpSpPr>
        <p:grpSpPr>
          <a:xfrm>
            <a:off x="3677591" y="2495478"/>
            <a:ext cx="579091" cy="3923594"/>
            <a:chOff x="3525191" y="2495478"/>
            <a:chExt cx="579091" cy="3923594"/>
          </a:xfrm>
        </p:grpSpPr>
        <p:pic>
          <p:nvPicPr>
            <p:cNvPr id="54" name="Picture 5"/>
            <p:cNvPicPr>
              <a:picLocks noChangeAspect="1" noChangeArrowheads="1"/>
            </p:cNvPicPr>
            <p:nvPr/>
          </p:nvPicPr>
          <p:blipFill rotWithShape="1">
            <a:blip r:embed="rId12" cstate="print">
              <a:extLst>
                <a:ext uri="{28A0092B-C50C-407E-A947-70E740481C1C}">
                  <a14:useLocalDpi xmlns:a14="http://schemas.microsoft.com/office/drawing/2010/main"/>
                </a:ext>
              </a:extLst>
            </a:blip>
            <a:srcRect/>
            <a:stretch/>
          </p:blipFill>
          <p:spPr bwMode="auto">
            <a:xfrm>
              <a:off x="3546830" y="2560456"/>
              <a:ext cx="543181" cy="5280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 name="AutoShape 237"/>
            <p:cNvSpPr>
              <a:spLocks noChangeArrowheads="1"/>
            </p:cNvSpPr>
            <p:nvPr/>
          </p:nvSpPr>
          <p:spPr bwMode="auto">
            <a:xfrm>
              <a:off x="3525191" y="2495478"/>
              <a:ext cx="579091" cy="104556"/>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pic>
          <p:nvPicPr>
            <p:cNvPr id="56" name="Picture 4"/>
            <p:cNvPicPr>
              <a:picLocks noChangeAspect="1" noChangeArrowheads="1"/>
            </p:cNvPicPr>
            <p:nvPr/>
          </p:nvPicPr>
          <p:blipFill rotWithShape="1">
            <a:blip r:embed="rId13" cstate="email">
              <a:extLst>
                <a:ext uri="{28A0092B-C50C-407E-A947-70E740481C1C}">
                  <a14:useLocalDpi xmlns:a14="http://schemas.microsoft.com/office/drawing/2010/main"/>
                </a:ext>
              </a:extLst>
            </a:blip>
            <a:srcRect/>
            <a:stretch/>
          </p:blipFill>
          <p:spPr bwMode="auto">
            <a:xfrm>
              <a:off x="3551910" y="3057397"/>
              <a:ext cx="538101" cy="30181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7" name="Picture 2"/>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a:stretch/>
          </p:blipFill>
          <p:spPr bwMode="auto">
            <a:xfrm>
              <a:off x="3563247" y="4370412"/>
              <a:ext cx="506652" cy="20486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8" name="Picture 11"/>
            <p:cNvPicPr>
              <a:picLocks noChangeAspect="1" noChangeArrowheads="1"/>
            </p:cNvPicPr>
            <p:nvPr/>
          </p:nvPicPr>
          <p:blipFill rotWithShape="1">
            <a:blip r:embed="rId15" cstate="email">
              <a:extLst>
                <a:ext uri="{28A0092B-C50C-407E-A947-70E740481C1C}">
                  <a14:useLocalDpi xmlns:a14="http://schemas.microsoft.com/office/drawing/2010/main"/>
                </a:ext>
              </a:extLst>
            </a:blip>
            <a:srcRect/>
            <a:stretch/>
          </p:blipFill>
          <p:spPr bwMode="auto">
            <a:xfrm>
              <a:off x="3546830" y="2662546"/>
              <a:ext cx="532595" cy="4097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9" name="Picture 3"/>
            <p:cNvPicPr>
              <a:picLocks noChangeAspect="1" noChangeArrowheads="1"/>
            </p:cNvPicPr>
            <p:nvPr/>
          </p:nvPicPr>
          <p:blipFill rotWithShape="1">
            <a:blip r:embed="rId16" cstate="print">
              <a:extLst>
                <a:ext uri="{28A0092B-C50C-407E-A947-70E740481C1C}">
                  <a14:useLocalDpi xmlns:a14="http://schemas.microsoft.com/office/drawing/2010/main"/>
                </a:ext>
              </a:extLst>
            </a:blip>
            <a:srcRect t="-10068" b="-19114"/>
            <a:stretch/>
          </p:blipFill>
          <p:spPr bwMode="auto">
            <a:xfrm>
              <a:off x="3546830" y="2609982"/>
              <a:ext cx="544752" cy="5319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0" name="Picture 3"/>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3741690" y="2815674"/>
              <a:ext cx="139700" cy="151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62" name="Picture 2"/>
          <p:cNvPicPr>
            <a:picLocks noChangeAspect="1" noChangeArrowheads="1"/>
          </p:cNvPicPr>
          <p:nvPr/>
        </p:nvPicPr>
        <p:blipFill>
          <a:blip r:embed="rId18">
            <a:extLst>
              <a:ext uri="{28A0092B-C50C-407E-A947-70E740481C1C}">
                <a14:useLocalDpi xmlns:a14="http://schemas.microsoft.com/office/drawing/2010/main"/>
              </a:ext>
            </a:extLst>
          </a:blip>
          <a:srcRect/>
          <a:stretch>
            <a:fillRect/>
          </a:stretch>
        </p:blipFill>
        <p:spPr bwMode="auto">
          <a:xfrm>
            <a:off x="2960068" y="2453226"/>
            <a:ext cx="531948" cy="4532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63" name="表 62"/>
          <p:cNvGraphicFramePr>
            <a:graphicFrameLocks noGrp="1"/>
          </p:cNvGraphicFramePr>
          <p:nvPr>
            <p:extLst>
              <p:ext uri="{D42A27DB-BD31-4B8C-83A1-F6EECF244321}">
                <p14:modId xmlns:p14="http://schemas.microsoft.com/office/powerpoint/2010/main" val="154270902"/>
              </p:ext>
            </p:extLst>
          </p:nvPr>
        </p:nvGraphicFramePr>
        <p:xfrm>
          <a:off x="4622801" y="1852117"/>
          <a:ext cx="4963160" cy="3530769"/>
        </p:xfrm>
        <a:graphic>
          <a:graphicData uri="http://schemas.openxmlformats.org/drawingml/2006/table">
            <a:tbl>
              <a:tblPr firstRow="1" bandRow="1">
                <a:tableStyleId>{5C22544A-7EE6-4342-B048-85BDC9FD1C3A}</a:tableStyleId>
              </a:tblPr>
              <a:tblGrid>
                <a:gridCol w="1240790">
                  <a:extLst>
                    <a:ext uri="{9D8B030D-6E8A-4147-A177-3AD203B41FA5}">
                      <a16:colId xmlns:a16="http://schemas.microsoft.com/office/drawing/2014/main" xmlns="" val="20000"/>
                    </a:ext>
                  </a:extLst>
                </a:gridCol>
                <a:gridCol w="1240790">
                  <a:extLst>
                    <a:ext uri="{9D8B030D-6E8A-4147-A177-3AD203B41FA5}">
                      <a16:colId xmlns:a16="http://schemas.microsoft.com/office/drawing/2014/main" xmlns="" val="20001"/>
                    </a:ext>
                  </a:extLst>
                </a:gridCol>
                <a:gridCol w="1240790">
                  <a:extLst>
                    <a:ext uri="{9D8B030D-6E8A-4147-A177-3AD203B41FA5}">
                      <a16:colId xmlns:a16="http://schemas.microsoft.com/office/drawing/2014/main" xmlns="" val="20002"/>
                    </a:ext>
                  </a:extLst>
                </a:gridCol>
                <a:gridCol w="1240790">
                  <a:extLst>
                    <a:ext uri="{9D8B030D-6E8A-4147-A177-3AD203B41FA5}">
                      <a16:colId xmlns:a16="http://schemas.microsoft.com/office/drawing/2014/main" xmlns="" val="20003"/>
                    </a:ext>
                  </a:extLst>
                </a:gridCol>
              </a:tblGrid>
              <a:tr h="246686">
                <a:tc>
                  <a:txBody>
                    <a:bodyPr/>
                    <a:lstStyle/>
                    <a:p>
                      <a:pPr algn="ctr"/>
                      <a:r>
                        <a:rPr kumimoji="1" lang="ja-JP" altLang="en-US" sz="800" b="0" dirty="0">
                          <a:solidFill>
                            <a:schemeClr val="tx1"/>
                          </a:solidFill>
                          <a:latin typeface="+mn-ea"/>
                          <a:ea typeface="+mn-ea"/>
                          <a:cs typeface="Meiryo UI" panose="020B0604030504040204" pitchFamily="50" charset="-128"/>
                        </a:rPr>
                        <a:t>掲載期間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en-US" altLang="ja-JP" sz="800" b="0" dirty="0">
                          <a:solidFill>
                            <a:schemeClr val="tx1"/>
                          </a:solidFill>
                          <a:latin typeface="+mn-ea"/>
                          <a:ea typeface="+mn-ea"/>
                          <a:cs typeface="Meiryo UI" panose="020B0604030504040204" pitchFamily="50" charset="-128"/>
                        </a:rPr>
                        <a:t>4</a:t>
                      </a:r>
                      <a:r>
                        <a:rPr kumimoji="1" lang="ja-JP" altLang="en-US" sz="800" b="0" dirty="0">
                          <a:solidFill>
                            <a:schemeClr val="tx1"/>
                          </a:solidFill>
                          <a:latin typeface="+mn-ea"/>
                          <a:ea typeface="+mn-ea"/>
                          <a:cs typeface="Meiryo UI" panose="020B0604030504040204" pitchFamily="50" charset="-128"/>
                        </a:rPr>
                        <a:t>週間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掲載開始日</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水曜日　深夜</a:t>
                      </a:r>
                      <a:r>
                        <a:rPr kumimoji="1" lang="en-US" altLang="ja-JP" sz="800" b="0" dirty="0">
                          <a:solidFill>
                            <a:schemeClr val="tx1"/>
                          </a:solidFill>
                          <a:latin typeface="+mn-ea"/>
                          <a:ea typeface="+mn-ea"/>
                          <a:cs typeface="Meiryo UI" panose="020B0604030504040204" pitchFamily="50" charset="-128"/>
                        </a:rPr>
                        <a:t>0:00</a:t>
                      </a:r>
                      <a:endParaRPr kumimoji="1" lang="ja-JP" altLang="en-US"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0"/>
                  </a:ext>
                </a:extLst>
              </a:tr>
              <a:tr h="246686">
                <a:tc>
                  <a:txBody>
                    <a:bodyPr/>
                    <a:lstStyle/>
                    <a:p>
                      <a:pPr algn="ctr"/>
                      <a:r>
                        <a:rPr kumimoji="1" lang="ja-JP" altLang="en-US" sz="800" b="0" dirty="0">
                          <a:solidFill>
                            <a:schemeClr val="tx1"/>
                          </a:solidFill>
                          <a:latin typeface="+mn-ea"/>
                          <a:ea typeface="+mn-ea"/>
                          <a:cs typeface="Meiryo UI" panose="020B0604030504040204" pitchFamily="50" charset="-128"/>
                        </a:rPr>
                        <a:t>ページ構成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a:solidFill>
                            <a:schemeClr val="tx1"/>
                          </a:solidFill>
                          <a:latin typeface="+mn-ea"/>
                          <a:ea typeface="+mn-ea"/>
                          <a:cs typeface="Meiryo UI" panose="020B0604030504040204" pitchFamily="50" charset="-128"/>
                        </a:rPr>
                        <a:t>1</a:t>
                      </a:r>
                      <a:r>
                        <a:rPr kumimoji="1" lang="ja-JP" altLang="en-US" sz="800" b="0" dirty="0">
                          <a:solidFill>
                            <a:schemeClr val="tx1"/>
                          </a:solidFill>
                          <a:latin typeface="+mn-ea"/>
                          <a:ea typeface="+mn-ea"/>
                          <a:cs typeface="Meiryo UI" panose="020B0604030504040204" pitchFamily="50" charset="-128"/>
                        </a:rPr>
                        <a:t>ページ</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ＰＣ</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ＳＰ）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1"/>
                  </a:ext>
                </a:extLst>
              </a:tr>
              <a:tr h="700279">
                <a:tc>
                  <a:txBody>
                    <a:bodyPr/>
                    <a:lstStyle/>
                    <a:p>
                      <a:pPr algn="ctr"/>
                      <a:r>
                        <a:rPr kumimoji="1" lang="ja-JP" altLang="en-US" sz="800" b="0" dirty="0">
                          <a:solidFill>
                            <a:schemeClr val="tx1"/>
                          </a:solidFill>
                          <a:latin typeface="+mn-ea"/>
                          <a:ea typeface="+mn-ea"/>
                          <a:cs typeface="Meiryo UI" panose="020B0604030504040204" pitchFamily="50" charset="-128"/>
                        </a:rPr>
                        <a:t>付帯内容</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・プレゼント（</a:t>
                      </a:r>
                      <a:r>
                        <a:rPr kumimoji="1" lang="en-US" altLang="ja-JP" sz="800" b="0" dirty="0">
                          <a:solidFill>
                            <a:schemeClr val="tx1"/>
                          </a:solidFill>
                          <a:latin typeface="+mn-ea"/>
                          <a:ea typeface="+mn-ea"/>
                          <a:cs typeface="Meiryo UI" panose="020B0604030504040204" pitchFamily="50" charset="-128"/>
                        </a:rPr>
                        <a:t>100</a:t>
                      </a:r>
                      <a:r>
                        <a:rPr kumimoji="1" lang="ja-JP" altLang="en-US" sz="800" b="0" dirty="0">
                          <a:solidFill>
                            <a:schemeClr val="tx1"/>
                          </a:solidFill>
                          <a:latin typeface="+mn-ea"/>
                          <a:ea typeface="+mn-ea"/>
                          <a:cs typeface="Meiryo UI" panose="020B0604030504040204" pitchFamily="50" charset="-128"/>
                        </a:rPr>
                        <a:t>名）</a:t>
                      </a:r>
                      <a:endParaRPr kumimoji="1" lang="en-US" altLang="ja-JP" sz="800" b="0" dirty="0">
                        <a:solidFill>
                          <a:schemeClr val="tx1"/>
                        </a:solidFill>
                        <a:latin typeface="+mn-ea"/>
                        <a:ea typeface="+mn-ea"/>
                        <a:cs typeface="Meiryo UI" panose="020B0604030504040204" pitchFamily="50" charset="-128"/>
                      </a:endParaRPr>
                    </a:p>
                    <a:p>
                      <a:pPr algn="l"/>
                      <a:r>
                        <a:rPr kumimoji="1" lang="ja-JP" altLang="en-US" sz="800" b="0" dirty="0">
                          <a:solidFill>
                            <a:schemeClr val="tx1"/>
                          </a:solidFill>
                          <a:latin typeface="+mn-ea"/>
                          <a:ea typeface="+mn-ea"/>
                          <a:cs typeface="Meiryo UI" panose="020B0604030504040204" pitchFamily="50" charset="-128"/>
                        </a:rPr>
                        <a:t>・効果検証アンケート</a:t>
                      </a:r>
                    </a:p>
                    <a:p>
                      <a:pPr algn="l"/>
                      <a:r>
                        <a:rPr kumimoji="1" lang="ja-JP" altLang="en-US" sz="800" b="0" dirty="0">
                          <a:solidFill>
                            <a:schemeClr val="tx1"/>
                          </a:solidFill>
                          <a:latin typeface="+mn-ea"/>
                          <a:ea typeface="+mn-ea"/>
                          <a:cs typeface="Meiryo UI" panose="020B0604030504040204" pitchFamily="50" charset="-128"/>
                        </a:rPr>
                        <a:t>・動画埋め込み可（</a:t>
                      </a:r>
                      <a:r>
                        <a:rPr kumimoji="1" lang="en-US" altLang="ja-JP" sz="800" b="0" dirty="0">
                          <a:solidFill>
                            <a:schemeClr val="tx1"/>
                          </a:solidFill>
                          <a:latin typeface="+mn-ea"/>
                          <a:ea typeface="+mn-ea"/>
                          <a:cs typeface="Meiryo UI" panose="020B0604030504040204" pitchFamily="50" charset="-128"/>
                        </a:rPr>
                        <a:t>YouTube</a:t>
                      </a:r>
                      <a:r>
                        <a:rPr kumimoji="1" lang="ja-JP" altLang="en-US" sz="800" b="0" dirty="0">
                          <a:solidFill>
                            <a:schemeClr val="tx1"/>
                          </a:solidFill>
                          <a:latin typeface="+mn-ea"/>
                          <a:ea typeface="+mn-ea"/>
                          <a:cs typeface="Meiryo UI" panose="020B0604030504040204" pitchFamily="50" charset="-128"/>
                        </a:rPr>
                        <a:t>内メーカー公式チャネルコンテンツのみ）</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2"/>
                  </a:ext>
                </a:extLst>
              </a:tr>
              <a:tr h="324496">
                <a:tc>
                  <a:txBody>
                    <a:bodyPr/>
                    <a:lstStyle/>
                    <a:p>
                      <a:pPr algn="ctr"/>
                      <a:r>
                        <a:rPr kumimoji="1" lang="ja-JP" altLang="en-US" sz="800" b="0" dirty="0">
                          <a:solidFill>
                            <a:schemeClr val="tx1"/>
                          </a:solidFill>
                          <a:latin typeface="+mn-ea"/>
                          <a:ea typeface="+mn-ea"/>
                          <a:cs typeface="Meiryo UI" panose="020B0604030504040204" pitchFamily="50" charset="-128"/>
                        </a:rPr>
                        <a:t>制作期間目安</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オリエンテーション実施日から</a:t>
                      </a:r>
                      <a:r>
                        <a:rPr kumimoji="1" lang="en-US" altLang="ja-JP" sz="800" b="0" dirty="0">
                          <a:solidFill>
                            <a:schemeClr val="tx1"/>
                          </a:solidFill>
                          <a:latin typeface="+mn-ea"/>
                          <a:ea typeface="+mn-ea"/>
                          <a:cs typeface="Meiryo UI" panose="020B0604030504040204" pitchFamily="50" charset="-128"/>
                        </a:rPr>
                        <a:t>37</a:t>
                      </a:r>
                      <a:r>
                        <a:rPr kumimoji="1" lang="ja-JP" altLang="en-US" sz="800" b="0" dirty="0">
                          <a:solidFill>
                            <a:schemeClr val="tx1"/>
                          </a:solidFill>
                          <a:latin typeface="+mn-ea"/>
                          <a:ea typeface="+mn-ea"/>
                          <a:cs typeface="Meiryo UI" panose="020B0604030504040204" pitchFamily="50" charset="-128"/>
                        </a:rPr>
                        <a:t>営業日（追加オプションなしの場合）</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3"/>
                  </a:ext>
                </a:extLst>
              </a:tr>
              <a:tr h="246686">
                <a:tc>
                  <a:txBody>
                    <a:bodyPr/>
                    <a:lstStyle/>
                    <a:p>
                      <a:pPr algn="ctr"/>
                      <a:r>
                        <a:rPr kumimoji="1" lang="ja-JP" altLang="en-US" sz="800" b="0" dirty="0">
                          <a:solidFill>
                            <a:schemeClr val="tx1"/>
                          </a:solidFill>
                          <a:latin typeface="+mn-ea"/>
                          <a:ea typeface="+mn-ea"/>
                          <a:cs typeface="Meiryo UI" panose="020B0604030504040204" pitchFamily="50" charset="-128"/>
                        </a:rPr>
                        <a:t>誘導枠</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smtClean="0">
                          <a:solidFill>
                            <a:schemeClr val="tx1"/>
                          </a:solidFill>
                          <a:latin typeface="+mn-ea"/>
                          <a:ea typeface="+mn-ea"/>
                          <a:cs typeface="Meiryo UI" panose="020B0604030504040204" pitchFamily="50" charset="-128"/>
                        </a:rPr>
                        <a:t>P18 </a:t>
                      </a:r>
                      <a:r>
                        <a:rPr kumimoji="1" lang="ja-JP" altLang="en-US" sz="800" b="0" dirty="0">
                          <a:solidFill>
                            <a:schemeClr val="tx1"/>
                          </a:solidFill>
                          <a:latin typeface="+mn-ea"/>
                          <a:ea typeface="+mn-ea"/>
                          <a:cs typeface="Meiryo UI" panose="020B0604030504040204" pitchFamily="50" charset="-128"/>
                        </a:rPr>
                        <a:t>「誘導枠について」参照</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4"/>
                  </a:ext>
                </a:extLst>
              </a:tr>
              <a:tr h="575018">
                <a:tc>
                  <a:txBody>
                    <a:bodyPr/>
                    <a:lstStyle/>
                    <a:p>
                      <a:pPr algn="ctr"/>
                      <a:r>
                        <a:rPr kumimoji="1" lang="ja-JP" altLang="en-US" sz="800" b="0" dirty="0">
                          <a:solidFill>
                            <a:schemeClr val="tx1"/>
                          </a:solidFill>
                          <a:latin typeface="+mn-ea"/>
                          <a:ea typeface="+mn-ea"/>
                          <a:cs typeface="Meiryo UI" panose="020B0604030504040204" pitchFamily="50" charset="-128"/>
                        </a:rPr>
                        <a:t>別途お見積</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・商品配送費（＠</a:t>
                      </a:r>
                      <a:r>
                        <a:rPr kumimoji="1" lang="en-US" altLang="ja-JP" sz="800" b="0" dirty="0">
                          <a:solidFill>
                            <a:schemeClr val="tx1"/>
                          </a:solidFill>
                          <a:latin typeface="+mn-ea"/>
                          <a:ea typeface="+mn-ea"/>
                          <a:cs typeface="Meiryo UI" panose="020B0604030504040204" pitchFamily="50" charset="-128"/>
                        </a:rPr>
                        <a:t>1,000</a:t>
                      </a:r>
                      <a:r>
                        <a:rPr kumimoji="1" lang="ja-JP" altLang="en-US" sz="800" b="0" dirty="0">
                          <a:solidFill>
                            <a:schemeClr val="tx1"/>
                          </a:solidFill>
                          <a:latin typeface="+mn-ea"/>
                          <a:ea typeface="+mn-ea"/>
                          <a:cs typeface="Meiryo UI" panose="020B0604030504040204" pitchFamily="50" charset="-128"/>
                        </a:rPr>
                        <a:t>円</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Ｎ</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a:t>
                      </a:r>
                    </a:p>
                    <a:p>
                      <a:pPr algn="l"/>
                      <a:r>
                        <a:rPr kumimoji="1" lang="ja-JP" altLang="en-US" sz="800" b="0" dirty="0">
                          <a:solidFill>
                            <a:schemeClr val="tx1"/>
                          </a:solidFill>
                          <a:latin typeface="+mn-ea"/>
                          <a:ea typeface="+mn-ea"/>
                          <a:cs typeface="Meiryo UI" panose="020B0604030504040204" pitchFamily="50" charset="-128"/>
                        </a:rPr>
                        <a:t>・プレゼント人数増員費（プラス</a:t>
                      </a:r>
                      <a:r>
                        <a:rPr kumimoji="1" lang="en-US" altLang="ja-JP" sz="800" b="0" dirty="0">
                          <a:solidFill>
                            <a:schemeClr val="tx1"/>
                          </a:solidFill>
                          <a:latin typeface="+mn-ea"/>
                          <a:ea typeface="+mn-ea"/>
                          <a:cs typeface="Meiryo UI" panose="020B0604030504040204" pitchFamily="50" charset="-128"/>
                        </a:rPr>
                        <a:t>400</a:t>
                      </a:r>
                      <a:r>
                        <a:rPr kumimoji="1" lang="ja-JP" altLang="en-US" sz="800" b="0" dirty="0">
                          <a:solidFill>
                            <a:schemeClr val="tx1"/>
                          </a:solidFill>
                          <a:latin typeface="+mn-ea"/>
                          <a:ea typeface="+mn-ea"/>
                          <a:cs typeface="Meiryo UI" panose="020B0604030504040204" pitchFamily="50" charset="-128"/>
                        </a:rPr>
                        <a:t>名まで</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a:t>
                      </a:r>
                      <a:r>
                        <a:rPr kumimoji="1" lang="en-US" altLang="ja-JP" sz="800" b="0" dirty="0">
                          <a:solidFill>
                            <a:schemeClr val="tx1"/>
                          </a:solidFill>
                          <a:latin typeface="+mn-ea"/>
                          <a:ea typeface="+mn-ea"/>
                          <a:cs typeface="Meiryo UI" panose="020B0604030504040204" pitchFamily="50" charset="-128"/>
                        </a:rPr>
                        <a:t>1000</a:t>
                      </a:r>
                      <a:r>
                        <a:rPr kumimoji="1" lang="ja-JP" altLang="en-US" sz="800" b="0" dirty="0">
                          <a:solidFill>
                            <a:schemeClr val="tx1"/>
                          </a:solidFill>
                          <a:latin typeface="+mn-ea"/>
                          <a:ea typeface="+mn-ea"/>
                          <a:cs typeface="Meiryo UI" panose="020B0604030504040204" pitchFamily="50" charset="-128"/>
                        </a:rPr>
                        <a:t>円</a:t>
                      </a:r>
                      <a:r>
                        <a:rPr kumimoji="1" lang="en-US" altLang="ja-JP" sz="800" b="0" dirty="0">
                          <a:solidFill>
                            <a:schemeClr val="tx1"/>
                          </a:solidFill>
                          <a:latin typeface="+mn-ea"/>
                          <a:ea typeface="+mn-ea"/>
                          <a:cs typeface="Meiryo UI" panose="020B0604030504040204" pitchFamily="50" charset="-128"/>
                        </a:rPr>
                        <a:t>(N)</a:t>
                      </a:r>
                      <a:r>
                        <a:rPr kumimoji="1" lang="ja-JP" altLang="en-US" sz="800" b="0" dirty="0">
                          <a:solidFill>
                            <a:schemeClr val="tx1"/>
                          </a:solidFill>
                          <a:latin typeface="+mn-ea"/>
                          <a:ea typeface="+mn-ea"/>
                          <a:cs typeface="Meiryo UI" panose="020B0604030504040204" pitchFamily="50" charset="-128"/>
                        </a:rPr>
                        <a:t>）</a:t>
                      </a:r>
                    </a:p>
                    <a:p>
                      <a:pPr algn="l"/>
                      <a:r>
                        <a:rPr kumimoji="1" lang="ja-JP" altLang="en-US" sz="800" b="0" dirty="0">
                          <a:solidFill>
                            <a:schemeClr val="tx1"/>
                          </a:solidFill>
                          <a:latin typeface="+mn-ea"/>
                          <a:ea typeface="+mn-ea"/>
                          <a:cs typeface="Meiryo UI" panose="020B0604030504040204" pitchFamily="50" charset="-128"/>
                        </a:rPr>
                        <a:t>・編集部による取材費</a:t>
                      </a:r>
                    </a:p>
                    <a:p>
                      <a:pPr algn="l"/>
                      <a:r>
                        <a:rPr kumimoji="1" lang="ja-JP" altLang="en-US" sz="800" b="0" dirty="0">
                          <a:solidFill>
                            <a:schemeClr val="tx1"/>
                          </a:solidFill>
                          <a:latin typeface="+mn-ea"/>
                          <a:ea typeface="+mn-ea"/>
                          <a:cs typeface="Meiryo UI" panose="020B0604030504040204" pitchFamily="50" charset="-128"/>
                        </a:rPr>
                        <a:t>・商品撮影費</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5"/>
                  </a:ext>
                </a:extLst>
              </a:tr>
              <a:tr h="1190918">
                <a:tc>
                  <a:txBody>
                    <a:bodyPr/>
                    <a:lstStyle/>
                    <a:p>
                      <a:pPr algn="ctr"/>
                      <a:r>
                        <a:rPr kumimoji="1" lang="ja-JP" altLang="en-US" sz="800" b="0" dirty="0">
                          <a:solidFill>
                            <a:schemeClr val="tx1"/>
                          </a:solidFill>
                          <a:latin typeface="+mn-ea"/>
                          <a:ea typeface="+mn-ea"/>
                          <a:cs typeface="Meiryo UI" panose="020B0604030504040204" pitchFamily="50" charset="-128"/>
                        </a:rPr>
                        <a:t>利用可能オプション</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・意識調査アンケート</a:t>
                      </a:r>
                    </a:p>
                    <a:p>
                      <a:pPr algn="l"/>
                      <a:r>
                        <a:rPr kumimoji="1" lang="ja-JP" altLang="en-US" sz="800" b="0" dirty="0" smtClean="0">
                          <a:solidFill>
                            <a:schemeClr val="tx1"/>
                          </a:solidFill>
                          <a:latin typeface="+mn-ea"/>
                          <a:ea typeface="+mn-ea"/>
                          <a:cs typeface="Meiryo UI" panose="020B0604030504040204" pitchFamily="50" charset="-128"/>
                        </a:rPr>
                        <a:t>・</a:t>
                      </a:r>
                      <a:r>
                        <a:rPr kumimoji="1" lang="en-US" altLang="ja-JP" sz="800" b="0" dirty="0" smtClean="0">
                          <a:solidFill>
                            <a:schemeClr val="tx1"/>
                          </a:solidFill>
                          <a:latin typeface="+mn-ea"/>
                          <a:ea typeface="+mn-ea"/>
                          <a:cs typeface="Meiryo UI" panose="020B0604030504040204" pitchFamily="50" charset="-128"/>
                        </a:rPr>
                        <a:t>『</a:t>
                      </a:r>
                      <a:r>
                        <a:rPr kumimoji="1" lang="ja-JP" altLang="en-US" sz="800" b="0" dirty="0" smtClean="0">
                          <a:solidFill>
                            <a:schemeClr val="tx1"/>
                          </a:solidFill>
                          <a:latin typeface="+mn-ea"/>
                          <a:ea typeface="+mn-ea"/>
                          <a:cs typeface="Meiryo UI" panose="020B0604030504040204" pitchFamily="50" charset="-128"/>
                        </a:rPr>
                        <a:t>＠ｃｏｓｍｅ公式</a:t>
                      </a:r>
                      <a:r>
                        <a:rPr kumimoji="1" lang="en-US" altLang="ja-JP" sz="800" b="0" dirty="0" smtClean="0">
                          <a:solidFill>
                            <a:schemeClr val="tx1"/>
                          </a:solidFill>
                          <a:latin typeface="+mn-ea"/>
                          <a:ea typeface="+mn-ea"/>
                          <a:cs typeface="Meiryo UI" panose="020B0604030504040204" pitchFamily="50" charset="-128"/>
                        </a:rPr>
                        <a:t>』LINE</a:t>
                      </a:r>
                      <a:r>
                        <a:rPr kumimoji="1" lang="ja-JP" altLang="en-US" sz="800" b="0" dirty="0" smtClean="0">
                          <a:solidFill>
                            <a:schemeClr val="tx1"/>
                          </a:solidFill>
                          <a:latin typeface="+mn-ea"/>
                          <a:ea typeface="+mn-ea"/>
                          <a:cs typeface="Meiryo UI" panose="020B0604030504040204" pitchFamily="50" charset="-128"/>
                        </a:rPr>
                        <a:t>コラボアカウント タイアップ追加誘導</a:t>
                      </a:r>
                      <a:endParaRPr kumimoji="1" lang="en-US" altLang="ja-JP" sz="800" b="0" dirty="0" smtClean="0">
                        <a:solidFill>
                          <a:schemeClr val="tx1"/>
                        </a:solidFill>
                        <a:latin typeface="+mn-ea"/>
                        <a:ea typeface="+mn-ea"/>
                        <a:cs typeface="Meiryo UI" panose="020B0604030504040204" pitchFamily="50" charset="-128"/>
                      </a:endParaRPr>
                    </a:p>
                    <a:p>
                      <a:pPr algn="l"/>
                      <a:r>
                        <a:rPr kumimoji="1" lang="ja-JP" altLang="en-US" sz="800" b="0" dirty="0" smtClean="0">
                          <a:solidFill>
                            <a:schemeClr val="tx1"/>
                          </a:solidFill>
                          <a:latin typeface="+mn-ea"/>
                          <a:ea typeface="+mn-ea"/>
                          <a:cs typeface="Meiryo UI" panose="020B0604030504040204" pitchFamily="50" charset="-128"/>
                        </a:rPr>
                        <a:t>　オプション （メッセージ・タイムライン・クーポン）</a:t>
                      </a:r>
                      <a:endParaRPr kumimoji="1" lang="en-US" altLang="ja-JP" sz="800" b="0" dirty="0" smtClean="0">
                        <a:solidFill>
                          <a:schemeClr val="tx1"/>
                        </a:solidFill>
                        <a:latin typeface="+mn-ea"/>
                        <a:ea typeface="+mn-ea"/>
                        <a:cs typeface="Meiryo UI" panose="020B0604030504040204" pitchFamily="50" charset="-128"/>
                      </a:endParaRPr>
                    </a:p>
                    <a:p>
                      <a:pPr algn="l"/>
                      <a:r>
                        <a:rPr kumimoji="1" lang="ja-JP" altLang="en-US" sz="800" b="0" dirty="0" smtClean="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タイアップページ翻訳</a:t>
                      </a:r>
                      <a:endParaRPr kumimoji="1" lang="en-US" altLang="ja-JP" sz="800" b="0" dirty="0">
                        <a:solidFill>
                          <a:schemeClr val="tx1"/>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n-ea"/>
                          <a:ea typeface="+mn-ea"/>
                          <a:cs typeface="Meiryo UI" panose="020B0604030504040204" pitchFamily="50" charset="-128"/>
                        </a:rPr>
                        <a:t>・タイアップページデータ二次利用</a:t>
                      </a:r>
                    </a:p>
                    <a:p>
                      <a:pPr algn="l"/>
                      <a:r>
                        <a:rPr kumimoji="1" lang="ja-JP" altLang="en-US" sz="800" b="0" dirty="0">
                          <a:solidFill>
                            <a:schemeClr val="tx1"/>
                          </a:solidFill>
                          <a:latin typeface="+mn-ea"/>
                          <a:ea typeface="+mn-ea"/>
                          <a:cs typeface="Meiryo UI" panose="020B0604030504040204" pitchFamily="50" charset="-128"/>
                        </a:rPr>
                        <a:t>・タイアップページ デジタル二次利用</a:t>
                      </a:r>
                    </a:p>
                    <a:p>
                      <a:pPr algn="l"/>
                      <a:r>
                        <a:rPr kumimoji="1" lang="ja-JP" altLang="en-US" sz="800" b="0" dirty="0">
                          <a:solidFill>
                            <a:schemeClr val="tx1"/>
                          </a:solidFill>
                          <a:latin typeface="+mn-ea"/>
                          <a:ea typeface="+mn-ea"/>
                          <a:cs typeface="Meiryo UI" panose="020B0604030504040204" pitchFamily="50" charset="-128"/>
                        </a:rPr>
                        <a:t>・＠ｃｏｓｍｅオリジナル店頭販促物</a:t>
                      </a: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n-ea"/>
                          <a:ea typeface="+mn-ea"/>
                          <a:cs typeface="Meiryo UI" panose="020B0604030504040204" pitchFamily="50" charset="-128"/>
                        </a:rPr>
                        <a:t>・＠ｃｏｓｍｅ ｂｉｃｈｅタイアップ</a:t>
                      </a:r>
                      <a:endParaRPr kumimoji="1" lang="en-US" altLang="ja-JP"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6"/>
                  </a:ext>
                </a:extLst>
              </a:tr>
            </a:tbl>
          </a:graphicData>
        </a:graphic>
      </p:graphicFrame>
      <p:sp>
        <p:nvSpPr>
          <p:cNvPr id="64" name="テキスト ボックス 63"/>
          <p:cNvSpPr txBox="1"/>
          <p:nvPr/>
        </p:nvSpPr>
        <p:spPr>
          <a:xfrm>
            <a:off x="1433496" y="1239753"/>
            <a:ext cx="7160936" cy="338554"/>
          </a:xfrm>
          <a:prstGeom prst="rect">
            <a:avLst/>
          </a:prstGeom>
          <a:noFill/>
        </p:spPr>
        <p:txBody>
          <a:bodyPr wrap="none" rtlCol="0" anchor="ctr">
            <a:spAutoFit/>
          </a:bodyPr>
          <a:lstStyle/>
          <a:p>
            <a:pPr algn="ctr"/>
            <a:r>
              <a:rPr lang="ja-JP" altLang="en-US" sz="1600" b="1" dirty="0">
                <a:solidFill>
                  <a:schemeClr val="tx1">
                    <a:lumMod val="65000"/>
                    <a:lumOff val="35000"/>
                  </a:schemeClr>
                </a:solidFill>
                <a:latin typeface="+mj-ea"/>
              </a:rPr>
              <a:t>＠ｃｏｓｍｅ編集部が様々なコンテンツの切り口で商品の魅力を伝えます。</a:t>
            </a:r>
          </a:p>
        </p:txBody>
      </p:sp>
      <p:sp>
        <p:nvSpPr>
          <p:cNvPr id="66" name="正方形/長方形 65"/>
          <p:cNvSpPr/>
          <p:nvPr/>
        </p:nvSpPr>
        <p:spPr>
          <a:xfrm>
            <a:off x="2288704" y="277595"/>
            <a:ext cx="540000" cy="540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3200" b="1" dirty="0">
              <a:solidFill>
                <a:schemeClr val="bg1"/>
              </a:solidFill>
              <a:latin typeface="+mn-ea"/>
            </a:endParaRPr>
          </a:p>
        </p:txBody>
      </p:sp>
      <p:sp>
        <p:nvSpPr>
          <p:cNvPr id="67" name="テキスト ボックス 66"/>
          <p:cNvSpPr txBox="1"/>
          <p:nvPr/>
        </p:nvSpPr>
        <p:spPr>
          <a:xfrm>
            <a:off x="2344543" y="285986"/>
            <a:ext cx="428323" cy="523220"/>
          </a:xfrm>
          <a:prstGeom prst="rect">
            <a:avLst/>
          </a:prstGeom>
          <a:noFill/>
        </p:spPr>
        <p:txBody>
          <a:bodyPr wrap="none" rtlCol="0" anchor="ctr">
            <a:spAutoFit/>
          </a:bodyPr>
          <a:lstStyle/>
          <a:p>
            <a:pPr algn="ctr"/>
            <a:r>
              <a:rPr lang="en-US" altLang="ja-JP" sz="2800" b="1" dirty="0">
                <a:solidFill>
                  <a:schemeClr val="bg1"/>
                </a:solidFill>
                <a:latin typeface="+mn-ea"/>
              </a:rPr>
              <a:t>3</a:t>
            </a:r>
            <a:endParaRPr kumimoji="1" lang="ja-JP" altLang="en-US" sz="2800" b="1" dirty="0">
              <a:solidFill>
                <a:schemeClr val="bg1"/>
              </a:solidFill>
              <a:latin typeface="+mn-ea"/>
            </a:endParaRPr>
          </a:p>
        </p:txBody>
      </p:sp>
      <p:grpSp>
        <p:nvGrpSpPr>
          <p:cNvPr id="65" name="グループ化 64"/>
          <p:cNvGrpSpPr/>
          <p:nvPr/>
        </p:nvGrpSpPr>
        <p:grpSpPr>
          <a:xfrm>
            <a:off x="1205857" y="1852680"/>
            <a:ext cx="2709880" cy="369864"/>
            <a:chOff x="1205857" y="1852680"/>
            <a:chExt cx="2709880" cy="369864"/>
          </a:xfrm>
        </p:grpSpPr>
        <p:pic>
          <p:nvPicPr>
            <p:cNvPr id="68" name="Picture 2" descr="\\Fs\個人用\motekid\141221サービス資料リニューアル\デザイン\150609_01アイコン（透過）\クリア　icon_png\icon-53.png"/>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1205857" y="1890641"/>
              <a:ext cx="269376" cy="269376"/>
            </a:xfrm>
            <a:prstGeom prst="rect">
              <a:avLst/>
            </a:prstGeom>
            <a:noFill/>
            <a:extLst>
              <a:ext uri="{909E8E84-426E-40DD-AFC4-6F175D3DCCD1}">
                <a14:hiddenFill xmlns:a14="http://schemas.microsoft.com/office/drawing/2010/main">
                  <a:solidFill>
                    <a:srgbClr val="FFFFFF"/>
                  </a:solidFill>
                </a14:hiddenFill>
              </a:ext>
            </a:extLst>
          </p:spPr>
        </p:pic>
        <p:sp>
          <p:nvSpPr>
            <p:cNvPr id="69" name="正方形/長方形 68"/>
            <p:cNvSpPr/>
            <p:nvPr/>
          </p:nvSpPr>
          <p:spPr>
            <a:xfrm>
              <a:off x="1462769" y="1910654"/>
              <a:ext cx="453970" cy="253916"/>
            </a:xfrm>
            <a:prstGeom prst="rect">
              <a:avLst/>
            </a:prstGeom>
          </p:spPr>
          <p:txBody>
            <a:bodyPr wrap="none">
              <a:spAutoFit/>
            </a:bodyPr>
            <a:lstStyle/>
            <a:p>
              <a:r>
                <a:rPr lang="ja-JP" altLang="en-US" sz="1050" dirty="0">
                  <a:solidFill>
                    <a:schemeClr val="tx1">
                      <a:lumMod val="50000"/>
                      <a:lumOff val="50000"/>
                    </a:schemeClr>
                  </a:solidFill>
                  <a:latin typeface="+mn-ea"/>
                </a:rPr>
                <a:t>ＰＣ</a:t>
              </a:r>
            </a:p>
          </p:txBody>
        </p:sp>
        <p:pic>
          <p:nvPicPr>
            <p:cNvPr id="70" name="Picture 2" descr="C:\Users\iwasakis\Downloads\icon-54.png"/>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3121468" y="1852680"/>
              <a:ext cx="369864" cy="369864"/>
            </a:xfrm>
            <a:prstGeom prst="rect">
              <a:avLst/>
            </a:prstGeom>
            <a:noFill/>
            <a:extLst>
              <a:ext uri="{909E8E84-426E-40DD-AFC4-6F175D3DCCD1}">
                <a14:hiddenFill xmlns:a14="http://schemas.microsoft.com/office/drawing/2010/main">
                  <a:solidFill>
                    <a:srgbClr val="FFFFFF"/>
                  </a:solidFill>
                </a14:hiddenFill>
              </a:ext>
            </a:extLst>
          </p:spPr>
        </p:pic>
        <p:sp>
          <p:nvSpPr>
            <p:cNvPr id="71" name="正方形/長方形 70"/>
            <p:cNvSpPr/>
            <p:nvPr/>
          </p:nvSpPr>
          <p:spPr>
            <a:xfrm>
              <a:off x="3461766" y="1931835"/>
              <a:ext cx="453971" cy="253916"/>
            </a:xfrm>
            <a:prstGeom prst="rect">
              <a:avLst/>
            </a:prstGeom>
          </p:spPr>
          <p:txBody>
            <a:bodyPr wrap="none">
              <a:spAutoFit/>
            </a:bodyPr>
            <a:lstStyle/>
            <a:p>
              <a:pPr algn="ctr"/>
              <a:r>
                <a:rPr lang="ja-JP" altLang="en-US" sz="1050" dirty="0">
                  <a:solidFill>
                    <a:schemeClr val="tx1">
                      <a:lumMod val="50000"/>
                      <a:lumOff val="50000"/>
                    </a:schemeClr>
                  </a:solidFill>
                </a:rPr>
                <a:t>ＳＰ</a:t>
              </a:r>
            </a:p>
          </p:txBody>
        </p:sp>
      </p:grpSp>
    </p:spTree>
    <p:extLst>
      <p:ext uri="{BB962C8B-B14F-4D97-AF65-F5344CB8AC3E}">
        <p14:creationId xmlns:p14="http://schemas.microsoft.com/office/powerpoint/2010/main" val="3393197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スライド番号プレースホルダー 2"/>
          <p:cNvSpPr>
            <a:spLocks noGrp="1"/>
          </p:cNvSpPr>
          <p:nvPr>
            <p:ph type="sldNum" sz="quarter" idx="12"/>
          </p:nvPr>
        </p:nvSpPr>
        <p:spPr>
          <a:xfrm>
            <a:off x="4853501" y="6585250"/>
            <a:ext cx="527095" cy="259873"/>
          </a:xfrm>
        </p:spPr>
        <p:txBody>
          <a:bodyPr/>
          <a:lstStyle/>
          <a:p>
            <a:fld id="{D1BB40C7-AB44-C647-B8F2-09508EB95348}" type="slidenum">
              <a:rPr lang="ja-JP" altLang="en-US" smtClean="0">
                <a:latin typeface="+mn-ea"/>
              </a:rPr>
              <a:pPr/>
              <a:t>16</a:t>
            </a:fld>
            <a:endParaRPr lang="ja-JP" altLang="en-US" dirty="0">
              <a:latin typeface="+mn-ea"/>
            </a:endParaRPr>
          </a:p>
        </p:txBody>
      </p:sp>
      <p:sp>
        <p:nvSpPr>
          <p:cNvPr id="72" name="正方形/長方形 71"/>
          <p:cNvSpPr/>
          <p:nvPr/>
        </p:nvSpPr>
        <p:spPr>
          <a:xfrm>
            <a:off x="4603749" y="5499505"/>
            <a:ext cx="4982211" cy="872922"/>
          </a:xfrm>
          <a:prstGeom prst="rect">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tIns="36000" rIns="216000" bIns="36000" rtlCol="0" anchor="ctr">
            <a:spAutoFit/>
          </a:bodyPr>
          <a:lstStyle/>
          <a:p>
            <a:pPr algn="r"/>
            <a:r>
              <a:rPr lang="en-US" altLang="ja-JP" sz="4400" b="1" i="1" u="sng" dirty="0">
                <a:solidFill>
                  <a:srgbClr val="FF5574"/>
                </a:solidFill>
                <a:latin typeface="+mn-ea"/>
              </a:rPr>
              <a:t>¥ 4,200,000</a:t>
            </a:r>
          </a:p>
          <a:p>
            <a:pPr algn="r"/>
            <a:r>
              <a:rPr lang="ja-JP" altLang="en-US" sz="800" dirty="0">
                <a:solidFill>
                  <a:schemeClr val="bg1">
                    <a:lumMod val="50000"/>
                  </a:schemeClr>
                </a:solidFill>
                <a:latin typeface="+mn-ea"/>
              </a:rPr>
              <a:t>掲載費：</a:t>
            </a:r>
            <a:r>
              <a:rPr lang="en-US" altLang="ja-JP" sz="800" dirty="0">
                <a:solidFill>
                  <a:schemeClr val="bg1">
                    <a:lumMod val="50000"/>
                  </a:schemeClr>
                </a:solidFill>
                <a:latin typeface="+mn-ea"/>
              </a:rPr>
              <a:t>¥3,600,000(</a:t>
            </a:r>
            <a:r>
              <a:rPr lang="ja-JP" altLang="en-US" sz="800" dirty="0">
                <a:solidFill>
                  <a:schemeClr val="bg1">
                    <a:lumMod val="50000"/>
                  </a:schemeClr>
                </a:solidFill>
                <a:latin typeface="+mn-ea"/>
              </a:rPr>
              <a:t>Ｇ</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制作費：</a:t>
            </a:r>
            <a:r>
              <a:rPr lang="en-US" altLang="ja-JP" sz="800" dirty="0">
                <a:solidFill>
                  <a:schemeClr val="bg1">
                    <a:lumMod val="50000"/>
                  </a:schemeClr>
                </a:solidFill>
                <a:latin typeface="+mn-ea"/>
              </a:rPr>
              <a:t>\600,000(</a:t>
            </a:r>
            <a:r>
              <a:rPr lang="ja-JP" altLang="en-US" sz="800" dirty="0">
                <a:solidFill>
                  <a:schemeClr val="bg1">
                    <a:lumMod val="50000"/>
                  </a:schemeClr>
                </a:solidFill>
                <a:latin typeface="+mn-ea"/>
              </a:rPr>
              <a:t>Ｎ</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商品配送費は</a:t>
            </a:r>
            <a:r>
              <a:rPr lang="en-US" altLang="ja-JP" sz="800" dirty="0">
                <a:solidFill>
                  <a:schemeClr val="bg1">
                    <a:lumMod val="50000"/>
                  </a:schemeClr>
                </a:solidFill>
                <a:latin typeface="+mn-ea"/>
              </a:rPr>
              <a:t>@1,000</a:t>
            </a:r>
            <a:r>
              <a:rPr lang="ja-JP" altLang="en-US" sz="800" dirty="0">
                <a:solidFill>
                  <a:schemeClr val="bg1">
                    <a:lumMod val="50000"/>
                  </a:schemeClr>
                </a:solidFill>
                <a:latin typeface="+mn-ea"/>
              </a:rPr>
              <a:t>円</a:t>
            </a:r>
            <a:r>
              <a:rPr lang="en-US" altLang="ja-JP" sz="800" dirty="0">
                <a:solidFill>
                  <a:schemeClr val="bg1">
                    <a:lumMod val="50000"/>
                  </a:schemeClr>
                </a:solidFill>
                <a:latin typeface="+mn-ea"/>
              </a:rPr>
              <a:t>(N)</a:t>
            </a:r>
            <a:endParaRPr lang="ja-JP" altLang="en-US" sz="800" dirty="0">
              <a:solidFill>
                <a:schemeClr val="bg1">
                  <a:lumMod val="50000"/>
                </a:schemeClr>
              </a:solidFill>
              <a:latin typeface="+mn-ea"/>
            </a:endParaRPr>
          </a:p>
        </p:txBody>
      </p:sp>
      <p:pic>
        <p:nvPicPr>
          <p:cNvPr id="73" name="Picture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49077" y="3047689"/>
            <a:ext cx="590563" cy="26387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4" name="タイトル 3"/>
          <p:cNvSpPr>
            <a:spLocks noGrp="1"/>
          </p:cNvSpPr>
          <p:nvPr>
            <p:ph type="title"/>
          </p:nvPr>
        </p:nvSpPr>
        <p:spPr>
          <a:xfrm>
            <a:off x="881938" y="246065"/>
            <a:ext cx="8528762" cy="661155"/>
          </a:xfrm>
        </p:spPr>
        <p:txBody>
          <a:bodyPr>
            <a:normAutofit/>
          </a:bodyPr>
          <a:lstStyle/>
          <a:p>
            <a:r>
              <a:rPr lang="ja-JP" altLang="en-US" dirty="0"/>
              <a:t>　プロダクトインフォメーション　</a:t>
            </a:r>
            <a:r>
              <a:rPr kumimoji="1" lang="ja-JP" altLang="ja-JP" sz="3000" b="1" kern="1200" dirty="0">
                <a:solidFill>
                  <a:srgbClr val="4EB691"/>
                </a:solidFill>
                <a:effectLst/>
                <a:cs typeface="メイリオ"/>
              </a:rPr>
              <a:t>概要</a:t>
            </a:r>
            <a:endParaRPr kumimoji="1" lang="ja-JP" altLang="en-US" dirty="0"/>
          </a:p>
        </p:txBody>
      </p:sp>
      <p:pic>
        <p:nvPicPr>
          <p:cNvPr id="75"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1688" y="2336893"/>
            <a:ext cx="1275443" cy="3581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6"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743078" y="2303058"/>
            <a:ext cx="590563" cy="3698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7" name="Picture 7"/>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3546711" y="2634391"/>
            <a:ext cx="599031" cy="8265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8" name="正方形/長方形 77"/>
          <p:cNvSpPr/>
          <p:nvPr/>
        </p:nvSpPr>
        <p:spPr>
          <a:xfrm>
            <a:off x="3580828" y="3352800"/>
            <a:ext cx="530798" cy="38576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9" name="正方形/長方形 78"/>
          <p:cNvSpPr/>
          <p:nvPr/>
        </p:nvSpPr>
        <p:spPr>
          <a:xfrm>
            <a:off x="785614" y="4824356"/>
            <a:ext cx="511841" cy="385763"/>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0" name="AutoShape 237"/>
          <p:cNvSpPr>
            <a:spLocks noChangeArrowheads="1"/>
          </p:cNvSpPr>
          <p:nvPr/>
        </p:nvSpPr>
        <p:spPr bwMode="auto">
          <a:xfrm>
            <a:off x="2715898" y="5930047"/>
            <a:ext cx="656445" cy="143400"/>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pic>
        <p:nvPicPr>
          <p:cNvPr id="81" name="Picture 2" descr="C:\Users\iwasakis\Desktop\unnamed.jpg"/>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738904" y="2325413"/>
            <a:ext cx="1258227" cy="814936"/>
          </a:xfrm>
          <a:prstGeom prst="rect">
            <a:avLst/>
          </a:prstGeom>
          <a:noFill/>
          <a:extLst>
            <a:ext uri="{909E8E84-426E-40DD-AFC4-6F175D3DCCD1}">
              <a14:hiddenFill xmlns:a14="http://schemas.microsoft.com/office/drawing/2010/main">
                <a:solidFill>
                  <a:srgbClr val="FFFFFF"/>
                </a:solidFill>
              </a14:hiddenFill>
            </a:ext>
          </a:extLst>
        </p:spPr>
      </p:pic>
      <p:sp>
        <p:nvSpPr>
          <p:cNvPr id="82" name="正方形/長方形 81"/>
          <p:cNvSpPr/>
          <p:nvPr/>
        </p:nvSpPr>
        <p:spPr>
          <a:xfrm>
            <a:off x="2746253" y="2532061"/>
            <a:ext cx="594791" cy="447943"/>
          </a:xfrm>
          <a:prstGeom prst="rect">
            <a:avLst/>
          </a:prstGeom>
          <a:solidFill>
            <a:srgbClr val="FDE3D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83" name="Picture 2"/>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2884544" y="2541586"/>
            <a:ext cx="319154" cy="457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84" name="表 83"/>
          <p:cNvGraphicFramePr>
            <a:graphicFrameLocks noGrp="1"/>
          </p:cNvGraphicFramePr>
          <p:nvPr>
            <p:extLst>
              <p:ext uri="{D42A27DB-BD31-4B8C-83A1-F6EECF244321}">
                <p14:modId xmlns:p14="http://schemas.microsoft.com/office/powerpoint/2010/main" val="3808541263"/>
              </p:ext>
            </p:extLst>
          </p:nvPr>
        </p:nvGraphicFramePr>
        <p:xfrm>
          <a:off x="4622801" y="2037613"/>
          <a:ext cx="4963160" cy="3353845"/>
        </p:xfrm>
        <a:graphic>
          <a:graphicData uri="http://schemas.openxmlformats.org/drawingml/2006/table">
            <a:tbl>
              <a:tblPr firstRow="1" bandRow="1">
                <a:tableStyleId>{5C22544A-7EE6-4342-B048-85BDC9FD1C3A}</a:tableStyleId>
              </a:tblPr>
              <a:tblGrid>
                <a:gridCol w="1240790">
                  <a:extLst>
                    <a:ext uri="{9D8B030D-6E8A-4147-A177-3AD203B41FA5}">
                      <a16:colId xmlns:a16="http://schemas.microsoft.com/office/drawing/2014/main" xmlns="" val="20000"/>
                    </a:ext>
                  </a:extLst>
                </a:gridCol>
                <a:gridCol w="1240790">
                  <a:extLst>
                    <a:ext uri="{9D8B030D-6E8A-4147-A177-3AD203B41FA5}">
                      <a16:colId xmlns:a16="http://schemas.microsoft.com/office/drawing/2014/main" xmlns="" val="20001"/>
                    </a:ext>
                  </a:extLst>
                </a:gridCol>
                <a:gridCol w="1240790">
                  <a:extLst>
                    <a:ext uri="{9D8B030D-6E8A-4147-A177-3AD203B41FA5}">
                      <a16:colId xmlns:a16="http://schemas.microsoft.com/office/drawing/2014/main" xmlns="" val="20002"/>
                    </a:ext>
                  </a:extLst>
                </a:gridCol>
                <a:gridCol w="1240790">
                  <a:extLst>
                    <a:ext uri="{9D8B030D-6E8A-4147-A177-3AD203B41FA5}">
                      <a16:colId xmlns:a16="http://schemas.microsoft.com/office/drawing/2014/main" xmlns="" val="20003"/>
                    </a:ext>
                  </a:extLst>
                </a:gridCol>
              </a:tblGrid>
              <a:tr h="493692">
                <a:tc>
                  <a:txBody>
                    <a:bodyPr/>
                    <a:lstStyle/>
                    <a:p>
                      <a:pPr algn="ctr"/>
                      <a:r>
                        <a:rPr kumimoji="1" lang="ja-JP" altLang="en-US" sz="800" b="0" dirty="0">
                          <a:solidFill>
                            <a:schemeClr val="tx1"/>
                          </a:solidFill>
                          <a:latin typeface="+mn-ea"/>
                          <a:ea typeface="+mn-ea"/>
                          <a:cs typeface="Meiryo UI" panose="020B0604030504040204" pitchFamily="50" charset="-128"/>
                        </a:rPr>
                        <a:t>掲載期間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en-US" altLang="ja-JP" sz="800" b="0" dirty="0">
                          <a:solidFill>
                            <a:schemeClr val="tx1"/>
                          </a:solidFill>
                          <a:latin typeface="+mn-ea"/>
                          <a:ea typeface="+mn-ea"/>
                          <a:cs typeface="Meiryo UI" panose="020B0604030504040204" pitchFamily="50" charset="-128"/>
                        </a:rPr>
                        <a:t>4</a:t>
                      </a:r>
                      <a:r>
                        <a:rPr kumimoji="1" lang="ja-JP" altLang="en-US" sz="800" b="0" dirty="0">
                          <a:solidFill>
                            <a:schemeClr val="tx1"/>
                          </a:solidFill>
                          <a:latin typeface="+mn-ea"/>
                          <a:ea typeface="+mn-ea"/>
                          <a:cs typeface="Meiryo UI" panose="020B0604030504040204" pitchFamily="50" charset="-128"/>
                        </a:rPr>
                        <a:t>週間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掲載開始日</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水曜日　深夜</a:t>
                      </a:r>
                      <a:r>
                        <a:rPr kumimoji="1" lang="en-US" altLang="ja-JP" sz="800" b="0" dirty="0">
                          <a:solidFill>
                            <a:schemeClr val="tx1"/>
                          </a:solidFill>
                          <a:latin typeface="+mn-ea"/>
                          <a:ea typeface="+mn-ea"/>
                          <a:cs typeface="Meiryo UI" panose="020B0604030504040204" pitchFamily="50" charset="-128"/>
                        </a:rPr>
                        <a:t>0:00</a:t>
                      </a:r>
                      <a:endParaRPr kumimoji="1" lang="ja-JP" altLang="en-US"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0"/>
                  </a:ext>
                </a:extLst>
              </a:tr>
              <a:tr h="493692">
                <a:tc>
                  <a:txBody>
                    <a:bodyPr/>
                    <a:lstStyle/>
                    <a:p>
                      <a:pPr algn="ctr"/>
                      <a:r>
                        <a:rPr kumimoji="1" lang="ja-JP" altLang="en-US" sz="800" b="0" dirty="0">
                          <a:solidFill>
                            <a:schemeClr val="tx1"/>
                          </a:solidFill>
                          <a:latin typeface="+mn-ea"/>
                          <a:ea typeface="+mn-ea"/>
                          <a:cs typeface="Meiryo UI" panose="020B0604030504040204" pitchFamily="50" charset="-128"/>
                        </a:rPr>
                        <a:t>ページ構成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a:solidFill>
                            <a:schemeClr val="tx1"/>
                          </a:solidFill>
                          <a:latin typeface="+mn-ea"/>
                          <a:ea typeface="+mn-ea"/>
                          <a:cs typeface="Meiryo UI" panose="020B0604030504040204" pitchFamily="50" charset="-128"/>
                        </a:rPr>
                        <a:t>1</a:t>
                      </a:r>
                      <a:r>
                        <a:rPr kumimoji="1" lang="ja-JP" altLang="en-US" sz="800" b="0" dirty="0">
                          <a:solidFill>
                            <a:schemeClr val="tx1"/>
                          </a:solidFill>
                          <a:latin typeface="+mn-ea"/>
                          <a:ea typeface="+mn-ea"/>
                          <a:cs typeface="Meiryo UI" panose="020B0604030504040204" pitchFamily="50" charset="-128"/>
                        </a:rPr>
                        <a:t>ページ</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ＰＣ</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ＳＰ）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1"/>
                  </a:ext>
                </a:extLst>
              </a:tr>
              <a:tr h="395273">
                <a:tc>
                  <a:txBody>
                    <a:bodyPr/>
                    <a:lstStyle/>
                    <a:p>
                      <a:pPr algn="ctr"/>
                      <a:r>
                        <a:rPr kumimoji="1" lang="ja-JP" altLang="en-US" sz="800" b="0" dirty="0">
                          <a:solidFill>
                            <a:schemeClr val="tx1"/>
                          </a:solidFill>
                          <a:latin typeface="+mn-ea"/>
                          <a:ea typeface="+mn-ea"/>
                          <a:cs typeface="Meiryo UI" panose="020B0604030504040204" pitchFamily="50" charset="-128"/>
                        </a:rPr>
                        <a:t>付帯内容</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・プレゼント（</a:t>
                      </a:r>
                      <a:r>
                        <a:rPr kumimoji="1" lang="en-US" altLang="ja-JP" sz="800" b="0" dirty="0">
                          <a:solidFill>
                            <a:schemeClr val="tx1"/>
                          </a:solidFill>
                          <a:latin typeface="+mn-ea"/>
                          <a:ea typeface="+mn-ea"/>
                          <a:cs typeface="Meiryo UI" panose="020B0604030504040204" pitchFamily="50" charset="-128"/>
                        </a:rPr>
                        <a:t>100</a:t>
                      </a:r>
                      <a:r>
                        <a:rPr kumimoji="1" lang="ja-JP" altLang="en-US" sz="800" b="0" dirty="0">
                          <a:solidFill>
                            <a:schemeClr val="tx1"/>
                          </a:solidFill>
                          <a:latin typeface="+mn-ea"/>
                          <a:ea typeface="+mn-ea"/>
                          <a:cs typeface="Meiryo UI" panose="020B0604030504040204" pitchFamily="50" charset="-128"/>
                        </a:rPr>
                        <a:t>名）</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増員不可</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2"/>
                  </a:ext>
                </a:extLst>
              </a:tr>
              <a:tr h="395273">
                <a:tc>
                  <a:txBody>
                    <a:bodyPr/>
                    <a:lstStyle/>
                    <a:p>
                      <a:pPr algn="ctr"/>
                      <a:r>
                        <a:rPr kumimoji="1" lang="ja-JP" altLang="en-US" sz="800" b="0" dirty="0">
                          <a:solidFill>
                            <a:schemeClr val="tx1"/>
                          </a:solidFill>
                          <a:latin typeface="+mn-ea"/>
                          <a:ea typeface="+mn-ea"/>
                          <a:cs typeface="Meiryo UI" panose="020B0604030504040204" pitchFamily="50" charset="-128"/>
                        </a:rPr>
                        <a:t>制作期間目安</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オリエンテーション実施日から２７営業日</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3"/>
                  </a:ext>
                </a:extLst>
              </a:tr>
              <a:tr h="395273">
                <a:tc>
                  <a:txBody>
                    <a:bodyPr/>
                    <a:lstStyle/>
                    <a:p>
                      <a:pPr algn="ctr"/>
                      <a:r>
                        <a:rPr kumimoji="1" lang="ja-JP" altLang="en-US" sz="800" b="0" dirty="0">
                          <a:solidFill>
                            <a:schemeClr val="tx1"/>
                          </a:solidFill>
                          <a:latin typeface="+mn-ea"/>
                          <a:ea typeface="+mn-ea"/>
                          <a:cs typeface="Meiryo UI" panose="020B0604030504040204" pitchFamily="50" charset="-128"/>
                        </a:rPr>
                        <a:t>誘導枠</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smtClean="0">
                          <a:solidFill>
                            <a:schemeClr val="tx1"/>
                          </a:solidFill>
                          <a:latin typeface="+mn-ea"/>
                          <a:ea typeface="+mn-ea"/>
                          <a:cs typeface="Meiryo UI" panose="020B0604030504040204" pitchFamily="50" charset="-128"/>
                        </a:rPr>
                        <a:t>P18 </a:t>
                      </a:r>
                      <a:r>
                        <a:rPr kumimoji="1" lang="ja-JP" altLang="en-US" sz="800" b="0" dirty="0">
                          <a:solidFill>
                            <a:schemeClr val="tx1"/>
                          </a:solidFill>
                          <a:latin typeface="+mn-ea"/>
                          <a:ea typeface="+mn-ea"/>
                          <a:cs typeface="Meiryo UI" panose="020B0604030504040204" pitchFamily="50" charset="-128"/>
                        </a:rPr>
                        <a:t>「誘導枠について」参照</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4"/>
                  </a:ext>
                </a:extLst>
              </a:tr>
              <a:tr h="395273">
                <a:tc>
                  <a:txBody>
                    <a:bodyPr/>
                    <a:lstStyle/>
                    <a:p>
                      <a:pPr algn="ctr"/>
                      <a:r>
                        <a:rPr kumimoji="1" lang="ja-JP" altLang="en-US" sz="800" b="0" dirty="0">
                          <a:solidFill>
                            <a:schemeClr val="tx1"/>
                          </a:solidFill>
                          <a:latin typeface="+mn-ea"/>
                          <a:ea typeface="+mn-ea"/>
                          <a:cs typeface="Meiryo UI" panose="020B0604030504040204" pitchFamily="50" charset="-128"/>
                        </a:rPr>
                        <a:t>別途お見積</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・商品配送費（＠</a:t>
                      </a:r>
                      <a:r>
                        <a:rPr kumimoji="1" lang="en-US" altLang="ja-JP" sz="800" b="0" dirty="0">
                          <a:solidFill>
                            <a:schemeClr val="tx1"/>
                          </a:solidFill>
                          <a:latin typeface="+mn-ea"/>
                          <a:ea typeface="+mn-ea"/>
                          <a:cs typeface="Meiryo UI" panose="020B0604030504040204" pitchFamily="50" charset="-128"/>
                        </a:rPr>
                        <a:t>1,000</a:t>
                      </a:r>
                      <a:r>
                        <a:rPr kumimoji="1" lang="ja-JP" altLang="en-US" sz="800" b="0" dirty="0">
                          <a:solidFill>
                            <a:schemeClr val="tx1"/>
                          </a:solidFill>
                          <a:latin typeface="+mn-ea"/>
                          <a:ea typeface="+mn-ea"/>
                          <a:cs typeface="Meiryo UI" panose="020B0604030504040204" pitchFamily="50" charset="-128"/>
                        </a:rPr>
                        <a:t>円</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Ｎ</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5"/>
                  </a:ext>
                </a:extLst>
              </a:tr>
              <a:tr h="785369">
                <a:tc>
                  <a:txBody>
                    <a:bodyPr/>
                    <a:lstStyle/>
                    <a:p>
                      <a:pPr algn="ctr"/>
                      <a:r>
                        <a:rPr kumimoji="1" lang="ja-JP" altLang="en-US" sz="800" b="0" dirty="0">
                          <a:solidFill>
                            <a:schemeClr val="tx1"/>
                          </a:solidFill>
                          <a:latin typeface="+mn-ea"/>
                          <a:ea typeface="+mn-ea"/>
                          <a:cs typeface="Meiryo UI" panose="020B0604030504040204" pitchFamily="50" charset="-128"/>
                        </a:rPr>
                        <a:t>利用可能オプション</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n-ea"/>
                          <a:ea typeface="+mn-ea"/>
                          <a:cs typeface="Meiryo UI" panose="020B0604030504040204" pitchFamily="50" charset="-128"/>
                        </a:rPr>
                        <a:t>・効果検証アンケート　</a:t>
                      </a:r>
                      <a:r>
                        <a:rPr kumimoji="1" lang="en-US" altLang="ja-JP" sz="800" b="0" dirty="0">
                          <a:solidFill>
                            <a:schemeClr val="tx1"/>
                          </a:solidFill>
                          <a:latin typeface="+mn-ea"/>
                          <a:ea typeface="+mn-ea"/>
                          <a:cs typeface="Meiryo UI" panose="020B0604030504040204" pitchFamily="50" charset="-128"/>
                        </a:rPr>
                        <a:t>100,000</a:t>
                      </a:r>
                      <a:r>
                        <a:rPr kumimoji="1" lang="ja-JP" altLang="en-US" sz="800" b="0" dirty="0">
                          <a:solidFill>
                            <a:schemeClr val="tx1"/>
                          </a:solidFill>
                          <a:latin typeface="+mn-ea"/>
                          <a:ea typeface="+mn-ea"/>
                          <a:cs typeface="Meiryo UI" panose="020B0604030504040204" pitchFamily="50" charset="-128"/>
                        </a:rPr>
                        <a:t>円</a:t>
                      </a:r>
                      <a:r>
                        <a:rPr kumimoji="1" lang="en-US" altLang="ja-JP" sz="800" b="0" dirty="0">
                          <a:solidFill>
                            <a:schemeClr val="tx1"/>
                          </a:solidFill>
                          <a:latin typeface="+mn-ea"/>
                          <a:ea typeface="+mn-ea"/>
                          <a:cs typeface="Meiryo UI" panose="020B0604030504040204" pitchFamily="50" charset="-128"/>
                        </a:rPr>
                        <a:t>(</a:t>
                      </a:r>
                      <a:r>
                        <a:rPr kumimoji="1" lang="ja-JP" altLang="en-US" sz="800" b="0">
                          <a:solidFill>
                            <a:schemeClr val="tx1"/>
                          </a:solidFill>
                          <a:latin typeface="+mn-ea"/>
                          <a:ea typeface="+mn-ea"/>
                          <a:cs typeface="Meiryo UI" panose="020B0604030504040204" pitchFamily="50" charset="-128"/>
                        </a:rPr>
                        <a:t>Ｇ）</a:t>
                      </a:r>
                      <a:endParaRPr kumimoji="1" lang="ja-JP" altLang="en-US"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6"/>
                  </a:ext>
                </a:extLst>
              </a:tr>
            </a:tbl>
          </a:graphicData>
        </a:graphic>
      </p:graphicFrame>
      <p:sp>
        <p:nvSpPr>
          <p:cNvPr id="85" name="AutoShape 237"/>
          <p:cNvSpPr>
            <a:spLocks noChangeArrowheads="1"/>
          </p:cNvSpPr>
          <p:nvPr/>
        </p:nvSpPr>
        <p:spPr bwMode="auto">
          <a:xfrm>
            <a:off x="3506573" y="2597711"/>
            <a:ext cx="662095" cy="104556"/>
          </a:xfrm>
          <a:prstGeom prst="wave">
            <a:avLst>
              <a:gd name="adj1" fmla="val 20644"/>
              <a:gd name="adj2" fmla="val 37"/>
            </a:avLst>
          </a:prstGeom>
          <a:solidFill>
            <a:schemeClr val="bg1"/>
          </a:solidFill>
          <a:ln w="9525">
            <a:solidFill>
              <a:srgbClr val="969696"/>
            </a:solidFill>
            <a:round/>
            <a:headEnd/>
            <a:tailEnd/>
          </a:ln>
          <a:effectLst/>
          <a:extLst>
            <a:ext uri="{AF507438-7753-43E0-B8FC-AC1667EBCBE1}">
              <a14:hiddenEffects xmlns:a14="http://schemas.microsoft.com/office/drawing/2010/main">
                <a:effectLst>
                  <a:outerShdw dist="17961" dir="13500000" algn="ctr" rotWithShape="0">
                    <a:srgbClr val="5A5A5A"/>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sp>
        <p:nvSpPr>
          <p:cNvPr id="86" name="テキスト ボックス 85"/>
          <p:cNvSpPr txBox="1"/>
          <p:nvPr/>
        </p:nvSpPr>
        <p:spPr>
          <a:xfrm>
            <a:off x="713218" y="1239753"/>
            <a:ext cx="8597225" cy="338554"/>
          </a:xfrm>
          <a:prstGeom prst="rect">
            <a:avLst/>
          </a:prstGeom>
          <a:noFill/>
        </p:spPr>
        <p:txBody>
          <a:bodyPr wrap="none" rtlCol="0" anchor="ctr">
            <a:spAutoFit/>
          </a:bodyPr>
          <a:lstStyle/>
          <a:p>
            <a:pPr algn="ctr"/>
            <a:r>
              <a:rPr lang="ja-JP" altLang="en-US" sz="1600" b="1" dirty="0">
                <a:solidFill>
                  <a:schemeClr val="tx1">
                    <a:lumMod val="65000"/>
                    <a:lumOff val="35000"/>
                  </a:schemeClr>
                </a:solidFill>
                <a:latin typeface="+mj-ea"/>
              </a:rPr>
              <a:t>ご提供頂いた素材を使用して、商品紹介が実施できるシンプル且つスピーディーなプラン。</a:t>
            </a:r>
          </a:p>
        </p:txBody>
      </p:sp>
      <p:sp>
        <p:nvSpPr>
          <p:cNvPr id="88" name="正方形/長方形 87"/>
          <p:cNvSpPr/>
          <p:nvPr/>
        </p:nvSpPr>
        <p:spPr>
          <a:xfrm>
            <a:off x="1136576" y="277595"/>
            <a:ext cx="540000" cy="540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3200" b="1" dirty="0">
              <a:solidFill>
                <a:schemeClr val="bg1"/>
              </a:solidFill>
              <a:latin typeface="+mn-ea"/>
            </a:endParaRPr>
          </a:p>
        </p:txBody>
      </p:sp>
      <p:sp>
        <p:nvSpPr>
          <p:cNvPr id="89" name="テキスト ボックス 88"/>
          <p:cNvSpPr txBox="1"/>
          <p:nvPr/>
        </p:nvSpPr>
        <p:spPr>
          <a:xfrm>
            <a:off x="1192415" y="285986"/>
            <a:ext cx="428323" cy="523220"/>
          </a:xfrm>
          <a:prstGeom prst="rect">
            <a:avLst/>
          </a:prstGeom>
          <a:noFill/>
        </p:spPr>
        <p:txBody>
          <a:bodyPr wrap="none" rtlCol="0" anchor="ctr">
            <a:spAutoFit/>
          </a:bodyPr>
          <a:lstStyle/>
          <a:p>
            <a:pPr algn="ctr"/>
            <a:r>
              <a:rPr lang="en-US" altLang="ja-JP" sz="2800" b="1" dirty="0">
                <a:solidFill>
                  <a:schemeClr val="bg1"/>
                </a:solidFill>
                <a:latin typeface="+mn-ea"/>
              </a:rPr>
              <a:t>4</a:t>
            </a:r>
            <a:endParaRPr kumimoji="1" lang="ja-JP" altLang="en-US" sz="2800" b="1" dirty="0">
              <a:solidFill>
                <a:schemeClr val="bg1"/>
              </a:solidFill>
              <a:latin typeface="+mn-ea"/>
            </a:endParaRPr>
          </a:p>
        </p:txBody>
      </p:sp>
      <p:grpSp>
        <p:nvGrpSpPr>
          <p:cNvPr id="25" name="グループ化 24"/>
          <p:cNvGrpSpPr/>
          <p:nvPr/>
        </p:nvGrpSpPr>
        <p:grpSpPr>
          <a:xfrm>
            <a:off x="1205857" y="1852680"/>
            <a:ext cx="2709880" cy="369864"/>
            <a:chOff x="1205857" y="1852680"/>
            <a:chExt cx="2709880" cy="369864"/>
          </a:xfrm>
        </p:grpSpPr>
        <p:pic>
          <p:nvPicPr>
            <p:cNvPr id="26" name="Picture 2" descr="\\Fs\個人用\motekid\141221サービス資料リニューアル\デザイン\150609_01アイコン（透過）\クリア　icon_png\icon-53.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205857" y="1890641"/>
              <a:ext cx="269376" cy="269376"/>
            </a:xfrm>
            <a:prstGeom prst="rect">
              <a:avLst/>
            </a:prstGeom>
            <a:noFill/>
            <a:extLst>
              <a:ext uri="{909E8E84-426E-40DD-AFC4-6F175D3DCCD1}">
                <a14:hiddenFill xmlns:a14="http://schemas.microsoft.com/office/drawing/2010/main">
                  <a:solidFill>
                    <a:srgbClr val="FFFFFF"/>
                  </a:solidFill>
                </a14:hiddenFill>
              </a:ext>
            </a:extLst>
          </p:spPr>
        </p:pic>
        <p:sp>
          <p:nvSpPr>
            <p:cNvPr id="27" name="正方形/長方形 26"/>
            <p:cNvSpPr/>
            <p:nvPr/>
          </p:nvSpPr>
          <p:spPr>
            <a:xfrm>
              <a:off x="1462769" y="1910654"/>
              <a:ext cx="453970" cy="253916"/>
            </a:xfrm>
            <a:prstGeom prst="rect">
              <a:avLst/>
            </a:prstGeom>
          </p:spPr>
          <p:txBody>
            <a:bodyPr wrap="none">
              <a:spAutoFit/>
            </a:bodyPr>
            <a:lstStyle/>
            <a:p>
              <a:r>
                <a:rPr lang="ja-JP" altLang="en-US" sz="1050" dirty="0">
                  <a:solidFill>
                    <a:schemeClr val="tx1">
                      <a:lumMod val="50000"/>
                      <a:lumOff val="50000"/>
                    </a:schemeClr>
                  </a:solidFill>
                  <a:latin typeface="+mn-ea"/>
                </a:rPr>
                <a:t>ＰＣ</a:t>
              </a:r>
            </a:p>
          </p:txBody>
        </p:sp>
        <p:pic>
          <p:nvPicPr>
            <p:cNvPr id="28" name="Picture 2" descr="C:\Users\iwasakis\Downloads\icon-54.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3121468" y="1852680"/>
              <a:ext cx="369864" cy="369864"/>
            </a:xfrm>
            <a:prstGeom prst="rect">
              <a:avLst/>
            </a:prstGeom>
            <a:noFill/>
            <a:extLst>
              <a:ext uri="{909E8E84-426E-40DD-AFC4-6F175D3DCCD1}">
                <a14:hiddenFill xmlns:a14="http://schemas.microsoft.com/office/drawing/2010/main">
                  <a:solidFill>
                    <a:srgbClr val="FFFFFF"/>
                  </a:solidFill>
                </a14:hiddenFill>
              </a:ext>
            </a:extLst>
          </p:spPr>
        </p:pic>
        <p:sp>
          <p:nvSpPr>
            <p:cNvPr id="29" name="正方形/長方形 28"/>
            <p:cNvSpPr/>
            <p:nvPr/>
          </p:nvSpPr>
          <p:spPr>
            <a:xfrm>
              <a:off x="3461766" y="1931835"/>
              <a:ext cx="453971" cy="253916"/>
            </a:xfrm>
            <a:prstGeom prst="rect">
              <a:avLst/>
            </a:prstGeom>
          </p:spPr>
          <p:txBody>
            <a:bodyPr wrap="none">
              <a:spAutoFit/>
            </a:bodyPr>
            <a:lstStyle/>
            <a:p>
              <a:pPr algn="ctr"/>
              <a:r>
                <a:rPr lang="ja-JP" altLang="en-US" sz="1050" dirty="0">
                  <a:solidFill>
                    <a:schemeClr val="tx1">
                      <a:lumMod val="50000"/>
                      <a:lumOff val="50000"/>
                    </a:schemeClr>
                  </a:solidFill>
                </a:rPr>
                <a:t>ＳＰ</a:t>
              </a:r>
            </a:p>
          </p:txBody>
        </p:sp>
      </p:grpSp>
    </p:spTree>
    <p:extLst>
      <p:ext uri="{BB962C8B-B14F-4D97-AF65-F5344CB8AC3E}">
        <p14:creationId xmlns:p14="http://schemas.microsoft.com/office/powerpoint/2010/main" val="2549639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スライド番号プレースホルダー 2"/>
          <p:cNvSpPr>
            <a:spLocks noGrp="1"/>
          </p:cNvSpPr>
          <p:nvPr>
            <p:ph type="sldNum" sz="quarter" idx="12"/>
          </p:nvPr>
        </p:nvSpPr>
        <p:spPr>
          <a:xfrm>
            <a:off x="4853501" y="6585250"/>
            <a:ext cx="527095" cy="259873"/>
          </a:xfrm>
        </p:spPr>
        <p:txBody>
          <a:bodyPr/>
          <a:lstStyle/>
          <a:p>
            <a:fld id="{D1BB40C7-AB44-C647-B8F2-09508EB95348}" type="slidenum">
              <a:rPr lang="ja-JP" altLang="en-US" smtClean="0">
                <a:latin typeface="+mn-ea"/>
              </a:rPr>
              <a:pPr/>
              <a:t>17</a:t>
            </a:fld>
            <a:endParaRPr lang="ja-JP" altLang="en-US" dirty="0">
              <a:latin typeface="+mn-ea"/>
            </a:endParaRPr>
          </a:p>
        </p:txBody>
      </p:sp>
      <p:grpSp>
        <p:nvGrpSpPr>
          <p:cNvPr id="31" name="グループ化 30"/>
          <p:cNvGrpSpPr/>
          <p:nvPr/>
        </p:nvGrpSpPr>
        <p:grpSpPr>
          <a:xfrm>
            <a:off x="437501" y="2299953"/>
            <a:ext cx="2368135" cy="2996489"/>
            <a:chOff x="194281" y="2355406"/>
            <a:chExt cx="2183158" cy="2824555"/>
          </a:xfrm>
        </p:grpSpPr>
        <p:sp>
          <p:nvSpPr>
            <p:cNvPr id="32" name="正方形/長方形 31"/>
            <p:cNvSpPr/>
            <p:nvPr/>
          </p:nvSpPr>
          <p:spPr>
            <a:xfrm>
              <a:off x="194281" y="2355406"/>
              <a:ext cx="2183158" cy="282121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33"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5670" y="2355406"/>
              <a:ext cx="1568225" cy="420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4" name="Picture 6"/>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b="5856"/>
            <a:stretch/>
          </p:blipFill>
          <p:spPr bwMode="auto">
            <a:xfrm>
              <a:off x="1763894" y="2393507"/>
              <a:ext cx="613545" cy="10888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7"/>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4281" y="2620809"/>
              <a:ext cx="1569613" cy="25591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6" name="グループ化 35"/>
          <p:cNvGrpSpPr/>
          <p:nvPr/>
        </p:nvGrpSpPr>
        <p:grpSpPr>
          <a:xfrm>
            <a:off x="3138674" y="2279454"/>
            <a:ext cx="957798" cy="3581426"/>
            <a:chOff x="2974122" y="2056436"/>
            <a:chExt cx="1186569" cy="4736055"/>
          </a:xfrm>
        </p:grpSpPr>
        <p:pic>
          <p:nvPicPr>
            <p:cNvPr id="37" name="Picture 26" descr="C:\Users\iwamac\Desktop\14_くちこみまとめ\クチコミまとめ機能要求_SP.jpg"/>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2986144" y="2456309"/>
              <a:ext cx="1168875" cy="4336182"/>
            </a:xfrm>
            <a:prstGeom prst="rect">
              <a:avLst/>
            </a:prstGeom>
            <a:noFill/>
            <a:ln>
              <a:solidFill>
                <a:schemeClr val="bg1">
                  <a:lumMod val="75000"/>
                </a:schemeClr>
              </a:solidFill>
            </a:ln>
            <a:extLst/>
          </p:spPr>
        </p:pic>
        <p:pic>
          <p:nvPicPr>
            <p:cNvPr id="38" name="Picture 9"/>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2974122" y="2056436"/>
              <a:ext cx="1186569" cy="4179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39" name="グループ化 38"/>
          <p:cNvGrpSpPr/>
          <p:nvPr/>
        </p:nvGrpSpPr>
        <p:grpSpPr>
          <a:xfrm>
            <a:off x="1779749" y="4815711"/>
            <a:ext cx="1341719" cy="712685"/>
            <a:chOff x="10435880" y="2485266"/>
            <a:chExt cx="1341719" cy="471755"/>
          </a:xfrm>
        </p:grpSpPr>
        <p:sp>
          <p:nvSpPr>
            <p:cNvPr id="40" name="円/楕円 39"/>
            <p:cNvSpPr/>
            <p:nvPr/>
          </p:nvSpPr>
          <p:spPr>
            <a:xfrm>
              <a:off x="10507693" y="2485266"/>
              <a:ext cx="1211793" cy="471755"/>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lvl="0" algn="ctr"/>
              <a:endParaRPr lang="ja-JP" altLang="en-US" sz="1050" dirty="0">
                <a:solidFill>
                  <a:prstClr val="black">
                    <a:lumMod val="65000"/>
                    <a:lumOff val="35000"/>
                  </a:prstClr>
                </a:solidFill>
                <a:latin typeface="メイリオ ボールド"/>
                <a:ea typeface="メイリオ ボールド"/>
              </a:endParaRPr>
            </a:p>
          </p:txBody>
        </p:sp>
        <p:sp>
          <p:nvSpPr>
            <p:cNvPr id="41" name="正方形/長方形 40"/>
            <p:cNvSpPr/>
            <p:nvPr/>
          </p:nvSpPr>
          <p:spPr>
            <a:xfrm>
              <a:off x="10435880" y="2556911"/>
              <a:ext cx="1341719" cy="366714"/>
            </a:xfrm>
            <a:prstGeom prst="rect">
              <a:avLst/>
            </a:prstGeom>
          </p:spPr>
          <p:txBody>
            <a:bodyPr wrap="square">
              <a:spAutoFit/>
            </a:bodyPr>
            <a:lstStyle/>
            <a:p>
              <a:pPr lvl="0" algn="ctr"/>
              <a:r>
                <a:rPr lang="ja-JP" altLang="en-US" sz="1000" dirty="0">
                  <a:solidFill>
                    <a:prstClr val="black">
                      <a:lumMod val="65000"/>
                      <a:lumOff val="35000"/>
                    </a:prstClr>
                  </a:solidFill>
                  <a:latin typeface="メイリオ ボールド"/>
                  <a:ea typeface="メイリオ ボールド"/>
                </a:rPr>
                <a:t>クチコミ</a:t>
              </a:r>
              <a:endParaRPr lang="en-US" altLang="ja-JP" sz="1000" dirty="0">
                <a:solidFill>
                  <a:prstClr val="black">
                    <a:lumMod val="65000"/>
                    <a:lumOff val="35000"/>
                  </a:prstClr>
                </a:solidFill>
                <a:latin typeface="メイリオ ボールド"/>
                <a:ea typeface="メイリオ ボールド"/>
              </a:endParaRPr>
            </a:p>
            <a:p>
              <a:pPr lvl="0" algn="ctr"/>
              <a:r>
                <a:rPr lang="ja-JP" altLang="en-US" sz="1000" dirty="0">
                  <a:solidFill>
                    <a:prstClr val="black">
                      <a:lumMod val="65000"/>
                      <a:lumOff val="35000"/>
                    </a:prstClr>
                  </a:solidFill>
                  <a:latin typeface="メイリオ ボールド"/>
                  <a:ea typeface="メイリオ ボールド"/>
                </a:rPr>
                <a:t>最大</a:t>
              </a:r>
              <a:r>
                <a:rPr lang="en-US" altLang="ja-JP" sz="1000" dirty="0">
                  <a:solidFill>
                    <a:prstClr val="black">
                      <a:lumMod val="65000"/>
                      <a:lumOff val="35000"/>
                    </a:prstClr>
                  </a:solidFill>
                  <a:latin typeface="メイリオ ボールド"/>
                  <a:ea typeface="メイリオ ボールド"/>
                </a:rPr>
                <a:t>10</a:t>
              </a:r>
              <a:r>
                <a:rPr lang="ja-JP" altLang="en-US" sz="1000" dirty="0">
                  <a:solidFill>
                    <a:prstClr val="black">
                      <a:lumMod val="65000"/>
                      <a:lumOff val="35000"/>
                    </a:prstClr>
                  </a:solidFill>
                  <a:latin typeface="メイリオ ボールド"/>
                  <a:ea typeface="メイリオ ボールド"/>
                </a:rPr>
                <a:t>件まで</a:t>
              </a:r>
              <a:endParaRPr lang="en-US" altLang="ja-JP" sz="1000" dirty="0">
                <a:solidFill>
                  <a:prstClr val="black">
                    <a:lumMod val="65000"/>
                    <a:lumOff val="35000"/>
                  </a:prstClr>
                </a:solidFill>
                <a:latin typeface="メイリオ ボールド"/>
                <a:ea typeface="メイリオ ボールド"/>
              </a:endParaRPr>
            </a:p>
            <a:p>
              <a:pPr lvl="0" algn="ctr"/>
              <a:r>
                <a:rPr lang="ja-JP" altLang="en-US" sz="1000" dirty="0">
                  <a:solidFill>
                    <a:prstClr val="black">
                      <a:lumMod val="65000"/>
                      <a:lumOff val="35000"/>
                    </a:prstClr>
                  </a:solidFill>
                  <a:latin typeface="メイリオ ボールド"/>
                  <a:ea typeface="メイリオ ボールド"/>
                </a:rPr>
                <a:t>掲載！</a:t>
              </a:r>
            </a:p>
          </p:txBody>
        </p:sp>
      </p:grpSp>
      <p:sp>
        <p:nvSpPr>
          <p:cNvPr id="42" name="正方形/長方形 41"/>
          <p:cNvSpPr/>
          <p:nvPr/>
        </p:nvSpPr>
        <p:spPr>
          <a:xfrm>
            <a:off x="3161551" y="5346334"/>
            <a:ext cx="920817" cy="802277"/>
          </a:xfrm>
          <a:prstGeom prst="rect">
            <a:avLst/>
          </a:prstGeom>
          <a:solidFill>
            <a:srgbClr val="FF0000"/>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lIns="0" rIns="0" bIns="36000" rtlCol="0" anchor="ctr"/>
          <a:lstStyle/>
          <a:p>
            <a:pPr algn="ctr"/>
            <a:r>
              <a:rPr kumimoji="1" lang="ja-JP" altLang="en-US" sz="1400" dirty="0"/>
              <a:t>付帯</a:t>
            </a:r>
            <a:endParaRPr kumimoji="1" lang="en-US" altLang="ja-JP" sz="1400" dirty="0"/>
          </a:p>
          <a:p>
            <a:pPr algn="ctr"/>
            <a:r>
              <a:rPr kumimoji="1" lang="ja-JP" altLang="en-US" sz="1400" dirty="0"/>
              <a:t>バナー</a:t>
            </a:r>
            <a:endParaRPr kumimoji="1" lang="en-US" altLang="ja-JP" sz="1400" dirty="0"/>
          </a:p>
          <a:p>
            <a:pPr algn="ctr"/>
            <a:r>
              <a:rPr kumimoji="1" lang="ja-JP" altLang="en-US" sz="800" dirty="0"/>
              <a:t>（完全原稿入稿）</a:t>
            </a:r>
          </a:p>
        </p:txBody>
      </p:sp>
      <p:sp>
        <p:nvSpPr>
          <p:cNvPr id="43" name="正方形/長方形 42"/>
          <p:cNvSpPr/>
          <p:nvPr/>
        </p:nvSpPr>
        <p:spPr>
          <a:xfrm>
            <a:off x="2144623" y="2344513"/>
            <a:ext cx="661014" cy="1150973"/>
          </a:xfrm>
          <a:prstGeom prst="rect">
            <a:avLst/>
          </a:prstGeom>
          <a:solidFill>
            <a:srgbClr val="FF0000"/>
          </a:solid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vert="eaVert" rtlCol="0" anchor="ctr"/>
          <a:lstStyle/>
          <a:p>
            <a:pPr algn="ctr"/>
            <a:r>
              <a:rPr lang="ja-JP" altLang="en-US" sz="1200" dirty="0"/>
              <a:t>完全原稿入稿</a:t>
            </a:r>
            <a:endParaRPr lang="en-US" altLang="ja-JP" sz="1200" dirty="0"/>
          </a:p>
          <a:p>
            <a:pPr algn="ctr"/>
            <a:r>
              <a:rPr kumimoji="1" lang="ja-JP" altLang="en-US" sz="1400" dirty="0"/>
              <a:t>付帯バナ</a:t>
            </a:r>
            <a:r>
              <a:rPr lang="ja-JP" altLang="en-US" sz="1400" dirty="0"/>
              <a:t>｜</a:t>
            </a:r>
            <a:endParaRPr kumimoji="1" lang="en-US" altLang="ja-JP" sz="1400" dirty="0"/>
          </a:p>
        </p:txBody>
      </p:sp>
      <p:cxnSp>
        <p:nvCxnSpPr>
          <p:cNvPr id="44" name="直線矢印コネクタ 43"/>
          <p:cNvCxnSpPr>
            <a:stCxn id="43" idx="2"/>
          </p:cNvCxnSpPr>
          <p:nvPr/>
        </p:nvCxnSpPr>
        <p:spPr>
          <a:xfrm flipH="1">
            <a:off x="2472871" y="3495486"/>
            <a:ext cx="2259" cy="996684"/>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45" name="テキスト ボックス 44"/>
          <p:cNvSpPr txBox="1"/>
          <p:nvPr/>
        </p:nvSpPr>
        <p:spPr>
          <a:xfrm>
            <a:off x="2023724" y="4492170"/>
            <a:ext cx="902811" cy="215444"/>
          </a:xfrm>
          <a:prstGeom prst="rect">
            <a:avLst/>
          </a:prstGeom>
          <a:noFill/>
        </p:spPr>
        <p:txBody>
          <a:bodyPr wrap="none" rtlCol="0">
            <a:spAutoFit/>
          </a:bodyPr>
          <a:lstStyle/>
          <a:p>
            <a:r>
              <a:rPr kumimoji="1" lang="en-US" altLang="ja-JP" sz="800" dirty="0">
                <a:solidFill>
                  <a:srgbClr val="FF0000"/>
                </a:solidFill>
              </a:rPr>
              <a:t>※</a:t>
            </a:r>
            <a:r>
              <a:rPr kumimoji="1" lang="ja-JP" altLang="en-US" sz="800" dirty="0">
                <a:solidFill>
                  <a:srgbClr val="FF0000"/>
                </a:solidFill>
              </a:rPr>
              <a:t>ストーキング</a:t>
            </a:r>
            <a:endParaRPr kumimoji="1" lang="en-US" altLang="ja-JP" sz="800" dirty="0">
              <a:solidFill>
                <a:srgbClr val="FF0000"/>
              </a:solidFill>
            </a:endParaRPr>
          </a:p>
        </p:txBody>
      </p:sp>
      <p:graphicFrame>
        <p:nvGraphicFramePr>
          <p:cNvPr id="46" name="表 45"/>
          <p:cNvGraphicFramePr>
            <a:graphicFrameLocks noGrp="1"/>
          </p:cNvGraphicFramePr>
          <p:nvPr>
            <p:extLst>
              <p:ext uri="{D42A27DB-BD31-4B8C-83A1-F6EECF244321}">
                <p14:modId xmlns:p14="http://schemas.microsoft.com/office/powerpoint/2010/main" val="3315974996"/>
              </p:ext>
            </p:extLst>
          </p:nvPr>
        </p:nvGraphicFramePr>
        <p:xfrm>
          <a:off x="4613274" y="2025329"/>
          <a:ext cx="4963160" cy="3321005"/>
        </p:xfrm>
        <a:graphic>
          <a:graphicData uri="http://schemas.openxmlformats.org/drawingml/2006/table">
            <a:tbl>
              <a:tblPr firstRow="1" bandRow="1">
                <a:tableStyleId>{5C22544A-7EE6-4342-B048-85BDC9FD1C3A}</a:tableStyleId>
              </a:tblPr>
              <a:tblGrid>
                <a:gridCol w="1240790">
                  <a:extLst>
                    <a:ext uri="{9D8B030D-6E8A-4147-A177-3AD203B41FA5}">
                      <a16:colId xmlns:a16="http://schemas.microsoft.com/office/drawing/2014/main" xmlns="" val="20000"/>
                    </a:ext>
                  </a:extLst>
                </a:gridCol>
                <a:gridCol w="1240790">
                  <a:extLst>
                    <a:ext uri="{9D8B030D-6E8A-4147-A177-3AD203B41FA5}">
                      <a16:colId xmlns:a16="http://schemas.microsoft.com/office/drawing/2014/main" xmlns="" val="20001"/>
                    </a:ext>
                  </a:extLst>
                </a:gridCol>
                <a:gridCol w="1240790">
                  <a:extLst>
                    <a:ext uri="{9D8B030D-6E8A-4147-A177-3AD203B41FA5}">
                      <a16:colId xmlns:a16="http://schemas.microsoft.com/office/drawing/2014/main" xmlns="" val="20002"/>
                    </a:ext>
                  </a:extLst>
                </a:gridCol>
                <a:gridCol w="1240790">
                  <a:extLst>
                    <a:ext uri="{9D8B030D-6E8A-4147-A177-3AD203B41FA5}">
                      <a16:colId xmlns:a16="http://schemas.microsoft.com/office/drawing/2014/main" xmlns="" val="20003"/>
                    </a:ext>
                  </a:extLst>
                </a:gridCol>
              </a:tblGrid>
              <a:tr h="588840">
                <a:tc>
                  <a:txBody>
                    <a:bodyPr/>
                    <a:lstStyle/>
                    <a:p>
                      <a:pPr algn="ctr"/>
                      <a:r>
                        <a:rPr kumimoji="1" lang="ja-JP" altLang="en-US" sz="800" b="0" dirty="0">
                          <a:solidFill>
                            <a:schemeClr val="tx1"/>
                          </a:solidFill>
                          <a:latin typeface="+mn-ea"/>
                          <a:ea typeface="+mn-ea"/>
                          <a:cs typeface="Meiryo UI" panose="020B0604030504040204" pitchFamily="50" charset="-128"/>
                        </a:rPr>
                        <a:t>掲載期間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en-US" altLang="ja-JP" sz="800" b="0" dirty="0">
                          <a:solidFill>
                            <a:schemeClr val="tx1"/>
                          </a:solidFill>
                          <a:latin typeface="+mn-ea"/>
                          <a:ea typeface="+mn-ea"/>
                          <a:cs typeface="Meiryo UI" panose="020B0604030504040204" pitchFamily="50" charset="-128"/>
                        </a:rPr>
                        <a:t>4</a:t>
                      </a:r>
                      <a:r>
                        <a:rPr kumimoji="1" lang="ja-JP" altLang="en-US" sz="800" b="0" dirty="0">
                          <a:solidFill>
                            <a:schemeClr val="tx1"/>
                          </a:solidFill>
                          <a:latin typeface="+mn-ea"/>
                          <a:ea typeface="+mn-ea"/>
                          <a:cs typeface="Meiryo UI" panose="020B0604030504040204" pitchFamily="50" charset="-128"/>
                        </a:rPr>
                        <a:t>週間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掲載開始日</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800" b="0" dirty="0">
                          <a:solidFill>
                            <a:schemeClr val="tx1"/>
                          </a:solidFill>
                          <a:latin typeface="+mn-ea"/>
                          <a:ea typeface="+mn-ea"/>
                          <a:cs typeface="Meiryo UI" panose="020B0604030504040204" pitchFamily="50" charset="-128"/>
                        </a:rPr>
                        <a:t>水曜日　深夜</a:t>
                      </a:r>
                      <a:r>
                        <a:rPr kumimoji="1" lang="en-US" altLang="ja-JP" sz="800" b="0" dirty="0">
                          <a:solidFill>
                            <a:schemeClr val="tx1"/>
                          </a:solidFill>
                          <a:latin typeface="+mn-ea"/>
                          <a:ea typeface="+mn-ea"/>
                          <a:cs typeface="Meiryo UI" panose="020B0604030504040204" pitchFamily="50" charset="-128"/>
                        </a:rPr>
                        <a:t>0:00</a:t>
                      </a:r>
                      <a:endParaRPr kumimoji="1" lang="ja-JP" altLang="en-US"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xmlns="" val="10000"/>
                  </a:ext>
                </a:extLst>
              </a:tr>
              <a:tr h="548246">
                <a:tc>
                  <a:txBody>
                    <a:bodyPr/>
                    <a:lstStyle/>
                    <a:p>
                      <a:pPr algn="ctr"/>
                      <a:r>
                        <a:rPr kumimoji="1" lang="ja-JP" altLang="en-US" sz="800" b="0" dirty="0">
                          <a:solidFill>
                            <a:schemeClr val="tx1"/>
                          </a:solidFill>
                          <a:latin typeface="+mn-ea"/>
                          <a:ea typeface="+mn-ea"/>
                          <a:cs typeface="Meiryo UI" panose="020B0604030504040204" pitchFamily="50" charset="-128"/>
                        </a:rPr>
                        <a:t>ページ構成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a:solidFill>
                            <a:schemeClr val="tx1"/>
                          </a:solidFill>
                          <a:latin typeface="+mn-ea"/>
                          <a:ea typeface="+mn-ea"/>
                          <a:cs typeface="Meiryo UI" panose="020B0604030504040204" pitchFamily="50" charset="-128"/>
                        </a:rPr>
                        <a:t>1</a:t>
                      </a:r>
                      <a:r>
                        <a:rPr kumimoji="1" lang="ja-JP" altLang="en-US" sz="800" b="0" dirty="0">
                          <a:solidFill>
                            <a:schemeClr val="tx1"/>
                          </a:solidFill>
                          <a:latin typeface="+mn-ea"/>
                          <a:ea typeface="+mn-ea"/>
                          <a:cs typeface="Meiryo UI" panose="020B0604030504040204" pitchFamily="50" charset="-128"/>
                        </a:rPr>
                        <a:t>ページ</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ＰＣ</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ＳＰ）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1"/>
                  </a:ext>
                </a:extLst>
              </a:tr>
              <a:tr h="590773">
                <a:tc>
                  <a:txBody>
                    <a:bodyPr/>
                    <a:lstStyle/>
                    <a:p>
                      <a:pPr algn="ctr"/>
                      <a:r>
                        <a:rPr kumimoji="1" lang="ja-JP" altLang="en-US" sz="800" b="0" dirty="0">
                          <a:solidFill>
                            <a:schemeClr val="tx1"/>
                          </a:solidFill>
                          <a:latin typeface="+mn-ea"/>
                          <a:ea typeface="+mn-ea"/>
                          <a:cs typeface="Meiryo UI" panose="020B0604030504040204" pitchFamily="50" charset="-128"/>
                        </a:rPr>
                        <a:t>制作期間目安</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オリエンシート提出日から</a:t>
                      </a:r>
                      <a:r>
                        <a:rPr kumimoji="1" lang="en-US" altLang="ja-JP" sz="800" b="0" dirty="0">
                          <a:solidFill>
                            <a:schemeClr val="tx1"/>
                          </a:solidFill>
                          <a:latin typeface="+mn-ea"/>
                          <a:ea typeface="+mn-ea"/>
                          <a:cs typeface="Meiryo UI" panose="020B0604030504040204" pitchFamily="50" charset="-128"/>
                        </a:rPr>
                        <a:t>9</a:t>
                      </a:r>
                      <a:r>
                        <a:rPr kumimoji="1" lang="ja-JP" altLang="en-US" sz="800" b="0" dirty="0">
                          <a:solidFill>
                            <a:schemeClr val="tx1"/>
                          </a:solidFill>
                          <a:latin typeface="+mn-ea"/>
                          <a:ea typeface="+mn-ea"/>
                          <a:cs typeface="Meiryo UI" panose="020B0604030504040204" pitchFamily="50" charset="-128"/>
                        </a:rPr>
                        <a:t>営業日</a:t>
                      </a:r>
                      <a:endParaRPr kumimoji="1" lang="en-US" altLang="ja-JP" sz="800" b="0" dirty="0">
                        <a:solidFill>
                          <a:schemeClr val="tx1"/>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altLang="ja-JP" sz="800" dirty="0">
                          <a:latin typeface="+mn-ea"/>
                          <a:cs typeface="Meiryo UI" panose="020B0604030504040204" pitchFamily="50" charset="-128"/>
                        </a:rPr>
                        <a:t>※</a:t>
                      </a:r>
                      <a:r>
                        <a:rPr lang="ja-JP" altLang="en-US" sz="800" dirty="0">
                          <a:latin typeface="+mn-ea"/>
                          <a:cs typeface="Meiryo UI" panose="020B0604030504040204" pitchFamily="50" charset="-128"/>
                        </a:rPr>
                        <a:t>付帯バナーをＩＳにて制作する場合、</a:t>
                      </a:r>
                      <a:r>
                        <a:rPr lang="en-US" altLang="ja-JP" sz="800" dirty="0">
                          <a:latin typeface="+mn-ea"/>
                          <a:cs typeface="Meiryo UI" panose="020B0604030504040204" pitchFamily="50" charset="-128"/>
                        </a:rPr>
                        <a:t>15</a:t>
                      </a:r>
                      <a:r>
                        <a:rPr lang="ja-JP" altLang="en-US" sz="800" dirty="0">
                          <a:latin typeface="+mn-ea"/>
                          <a:cs typeface="Meiryo UI" panose="020B0604030504040204" pitchFamily="50" charset="-128"/>
                        </a:rPr>
                        <a:t>営業日前入稿となります。</a:t>
                      </a:r>
                      <a:endParaRPr lang="en-US" altLang="ja-JP" sz="800" dirty="0">
                        <a:latin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lang="ja-JP" altLang="en-US" sz="800" dirty="0">
                          <a:latin typeface="+mn-ea"/>
                          <a:cs typeface="Meiryo UI" panose="020B0604030504040204" pitchFamily="50" charset="-128"/>
                        </a:rPr>
                        <a:t>　オリエンシートと画像素材一式をセットでお送りください（制作費別途）</a:t>
                      </a:r>
                      <a:endParaRPr lang="en-US" altLang="ja-JP" sz="800" dirty="0">
                        <a:latin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2"/>
                  </a:ext>
                </a:extLst>
              </a:tr>
              <a:tr h="656415">
                <a:tc>
                  <a:txBody>
                    <a:bodyPr/>
                    <a:lstStyle/>
                    <a:p>
                      <a:pPr algn="ctr"/>
                      <a:r>
                        <a:rPr kumimoji="1" lang="ja-JP" altLang="en-US" sz="800" b="0" dirty="0">
                          <a:solidFill>
                            <a:schemeClr val="tx1"/>
                          </a:solidFill>
                          <a:latin typeface="+mn-ea"/>
                          <a:ea typeface="+mn-ea"/>
                          <a:cs typeface="Meiryo UI" panose="020B0604030504040204" pitchFamily="50" charset="-128"/>
                        </a:rPr>
                        <a:t>誘導枠</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en-US" altLang="ja-JP" sz="800" b="0" dirty="0" smtClean="0">
                          <a:solidFill>
                            <a:schemeClr val="tx1"/>
                          </a:solidFill>
                          <a:latin typeface="+mn-ea"/>
                          <a:ea typeface="+mn-ea"/>
                          <a:cs typeface="Meiryo UI" panose="020B0604030504040204" pitchFamily="50" charset="-128"/>
                        </a:rPr>
                        <a:t>P18 </a:t>
                      </a:r>
                      <a:r>
                        <a:rPr kumimoji="1" lang="ja-JP" altLang="en-US" sz="800" b="0" dirty="0">
                          <a:solidFill>
                            <a:schemeClr val="tx1"/>
                          </a:solidFill>
                          <a:latin typeface="+mn-ea"/>
                          <a:ea typeface="+mn-ea"/>
                          <a:cs typeface="Meiryo UI" panose="020B0604030504040204" pitchFamily="50" charset="-128"/>
                        </a:rPr>
                        <a:t>「誘導枠について」参照</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3"/>
                  </a:ext>
                </a:extLst>
              </a:tr>
              <a:tr h="936731">
                <a:tc>
                  <a:txBody>
                    <a:bodyPr/>
                    <a:lstStyle/>
                    <a:p>
                      <a:pPr algn="ctr"/>
                      <a:r>
                        <a:rPr kumimoji="1" lang="ja-JP" altLang="en-US" sz="800" b="0" dirty="0">
                          <a:solidFill>
                            <a:schemeClr val="tx1"/>
                          </a:solidFill>
                          <a:latin typeface="+mn-ea"/>
                          <a:ea typeface="+mn-ea"/>
                          <a:cs typeface="Meiryo UI" panose="020B0604030504040204" pitchFamily="50" charset="-128"/>
                        </a:rPr>
                        <a:t>プレゼントオプション</a:t>
                      </a:r>
                      <a:endParaRPr kumimoji="1" lang="en-US" altLang="ja-JP" sz="800" b="0" dirty="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gridSpan="3">
                  <a:txBody>
                    <a:bodyPr/>
                    <a:lstStyle/>
                    <a:p>
                      <a:pPr algn="l"/>
                      <a:r>
                        <a:rPr kumimoji="1" lang="ja-JP" altLang="en-US" sz="800" b="0" dirty="0">
                          <a:solidFill>
                            <a:schemeClr val="tx1"/>
                          </a:solidFill>
                          <a:latin typeface="+mn-ea"/>
                          <a:ea typeface="+mn-ea"/>
                          <a:cs typeface="Meiryo UI" panose="020B0604030504040204" pitchFamily="50" charset="-128"/>
                        </a:rPr>
                        <a:t>費用：￥</a:t>
                      </a:r>
                      <a:r>
                        <a:rPr kumimoji="1" lang="en-US" altLang="ja-JP" sz="800" b="0" dirty="0">
                          <a:solidFill>
                            <a:schemeClr val="tx1"/>
                          </a:solidFill>
                          <a:latin typeface="+mn-ea"/>
                          <a:ea typeface="+mn-ea"/>
                          <a:cs typeface="Meiryo UI" panose="020B0604030504040204" pitchFamily="50" charset="-128"/>
                        </a:rPr>
                        <a:t>500,000(</a:t>
                      </a:r>
                      <a:r>
                        <a:rPr kumimoji="1" lang="ja-JP" altLang="en-US" sz="800" b="0" dirty="0">
                          <a:solidFill>
                            <a:schemeClr val="tx1"/>
                          </a:solidFill>
                          <a:latin typeface="+mn-ea"/>
                          <a:ea typeface="+mn-ea"/>
                          <a:cs typeface="Meiryo UI" panose="020B0604030504040204" pitchFamily="50" charset="-128"/>
                        </a:rPr>
                        <a:t>Ｇ</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　</a:t>
                      </a:r>
                    </a:p>
                    <a:p>
                      <a:pPr algn="l"/>
                      <a:r>
                        <a:rPr kumimoji="1" lang="ja-JP" altLang="en-US" sz="800" b="0" dirty="0">
                          <a:solidFill>
                            <a:schemeClr val="tx1"/>
                          </a:solidFill>
                          <a:latin typeface="+mn-ea"/>
                          <a:ea typeface="+mn-ea"/>
                          <a:cs typeface="Meiryo UI" panose="020B0604030504040204" pitchFamily="50" charset="-128"/>
                        </a:rPr>
                        <a:t>プレゼント人数：</a:t>
                      </a:r>
                      <a:r>
                        <a:rPr kumimoji="1" lang="en-US" altLang="ja-JP" sz="800" b="0" dirty="0">
                          <a:solidFill>
                            <a:schemeClr val="tx1"/>
                          </a:solidFill>
                          <a:latin typeface="+mn-ea"/>
                          <a:ea typeface="+mn-ea"/>
                          <a:cs typeface="Meiryo UI" panose="020B0604030504040204" pitchFamily="50" charset="-128"/>
                        </a:rPr>
                        <a:t>30</a:t>
                      </a:r>
                      <a:r>
                        <a:rPr kumimoji="1" lang="ja-JP" altLang="en-US" sz="800" b="0" dirty="0">
                          <a:solidFill>
                            <a:schemeClr val="tx1"/>
                          </a:solidFill>
                          <a:latin typeface="+mn-ea"/>
                          <a:ea typeface="+mn-ea"/>
                          <a:cs typeface="Meiryo UI" panose="020B0604030504040204" pitchFamily="50" charset="-128"/>
                        </a:rPr>
                        <a:t>名まで　</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増員不可</a:t>
                      </a:r>
                    </a:p>
                    <a:p>
                      <a:pPr algn="l"/>
                      <a:r>
                        <a:rPr kumimoji="1" lang="ja-JP" altLang="en-US" sz="800" b="0" dirty="0">
                          <a:solidFill>
                            <a:schemeClr val="tx1"/>
                          </a:solidFill>
                          <a:latin typeface="+mn-ea"/>
                          <a:ea typeface="+mn-ea"/>
                          <a:cs typeface="Meiryo UI" panose="020B0604030504040204" pitchFamily="50" charset="-128"/>
                        </a:rPr>
                        <a:t>商品配送費（＠</a:t>
                      </a:r>
                      <a:r>
                        <a:rPr kumimoji="1" lang="en-US" altLang="ja-JP" sz="800" b="0" dirty="0">
                          <a:solidFill>
                            <a:schemeClr val="tx1"/>
                          </a:solidFill>
                          <a:latin typeface="+mn-ea"/>
                          <a:ea typeface="+mn-ea"/>
                          <a:cs typeface="Meiryo UI" panose="020B0604030504040204" pitchFamily="50" charset="-128"/>
                        </a:rPr>
                        <a:t>1,000</a:t>
                      </a:r>
                      <a:r>
                        <a:rPr kumimoji="1" lang="ja-JP" altLang="en-US" sz="800" b="0" dirty="0">
                          <a:solidFill>
                            <a:schemeClr val="tx1"/>
                          </a:solidFill>
                          <a:latin typeface="+mn-ea"/>
                          <a:ea typeface="+mn-ea"/>
                          <a:cs typeface="Meiryo UI" panose="020B0604030504040204" pitchFamily="50" charset="-128"/>
                        </a:rPr>
                        <a:t>円</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Ｎ</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）別途御見積</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4"/>
                  </a:ext>
                </a:extLst>
              </a:tr>
            </a:tbl>
          </a:graphicData>
        </a:graphic>
      </p:graphicFrame>
      <p:sp>
        <p:nvSpPr>
          <p:cNvPr id="47" name="テキスト ボックス 46"/>
          <p:cNvSpPr txBox="1"/>
          <p:nvPr/>
        </p:nvSpPr>
        <p:spPr>
          <a:xfrm>
            <a:off x="715844" y="1239753"/>
            <a:ext cx="8597225" cy="338554"/>
          </a:xfrm>
          <a:prstGeom prst="rect">
            <a:avLst/>
          </a:prstGeom>
          <a:noFill/>
        </p:spPr>
        <p:txBody>
          <a:bodyPr wrap="none" rtlCol="0" anchor="ctr">
            <a:spAutoFit/>
          </a:bodyPr>
          <a:lstStyle/>
          <a:p>
            <a:pPr algn="ctr"/>
            <a:r>
              <a:rPr lang="ja-JP" altLang="en-US" sz="1600" b="1" dirty="0">
                <a:solidFill>
                  <a:schemeClr val="tx1">
                    <a:lumMod val="65000"/>
                    <a:lumOff val="35000"/>
                  </a:schemeClr>
                </a:solidFill>
                <a:latin typeface="+mj-ea"/>
              </a:rPr>
              <a:t>＠ｃｏｓｍｅユーザーの生の声である良質なクチコミだけをピックアップしてページを制作</a:t>
            </a:r>
          </a:p>
        </p:txBody>
      </p:sp>
      <p:sp>
        <p:nvSpPr>
          <p:cNvPr id="48" name="正方形/長方形 47"/>
          <p:cNvSpPr/>
          <p:nvPr/>
        </p:nvSpPr>
        <p:spPr>
          <a:xfrm>
            <a:off x="4603749" y="5499505"/>
            <a:ext cx="4982211" cy="872922"/>
          </a:xfrm>
          <a:prstGeom prst="rect">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tIns="36000" rIns="216000" bIns="36000" rtlCol="0" anchor="ctr">
            <a:spAutoFit/>
          </a:bodyPr>
          <a:lstStyle/>
          <a:p>
            <a:pPr algn="r"/>
            <a:r>
              <a:rPr lang="en-US" altLang="ja-JP" sz="4400" b="1" i="1" u="sng" dirty="0">
                <a:solidFill>
                  <a:srgbClr val="FF5574"/>
                </a:solidFill>
                <a:latin typeface="+mn-ea"/>
              </a:rPr>
              <a:t>¥ 2,400,000</a:t>
            </a:r>
          </a:p>
          <a:p>
            <a:pPr algn="r"/>
            <a:r>
              <a:rPr lang="ja-JP" altLang="en-US" sz="800" dirty="0">
                <a:solidFill>
                  <a:schemeClr val="bg1">
                    <a:lumMod val="50000"/>
                  </a:schemeClr>
                </a:solidFill>
                <a:latin typeface="+mn-ea"/>
              </a:rPr>
              <a:t>掲載費：</a:t>
            </a:r>
            <a:r>
              <a:rPr lang="en-US" altLang="ja-JP" sz="800" dirty="0">
                <a:solidFill>
                  <a:schemeClr val="bg1">
                    <a:lumMod val="50000"/>
                  </a:schemeClr>
                </a:solidFill>
                <a:latin typeface="+mn-ea"/>
              </a:rPr>
              <a:t>¥2,200,000(</a:t>
            </a:r>
            <a:r>
              <a:rPr lang="ja-JP" altLang="en-US" sz="800" dirty="0">
                <a:solidFill>
                  <a:schemeClr val="bg1">
                    <a:lumMod val="50000"/>
                  </a:schemeClr>
                </a:solidFill>
                <a:latin typeface="+mn-ea"/>
              </a:rPr>
              <a:t>Ｇ</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制作費：</a:t>
            </a:r>
            <a:r>
              <a:rPr lang="en-US" altLang="ja-JP" sz="800" dirty="0">
                <a:solidFill>
                  <a:schemeClr val="bg1">
                    <a:lumMod val="50000"/>
                  </a:schemeClr>
                </a:solidFill>
                <a:latin typeface="+mn-ea"/>
              </a:rPr>
              <a:t>\200,000(</a:t>
            </a:r>
            <a:r>
              <a:rPr lang="ja-JP" altLang="en-US" sz="800" dirty="0">
                <a:solidFill>
                  <a:schemeClr val="bg1">
                    <a:lumMod val="50000"/>
                  </a:schemeClr>
                </a:solidFill>
                <a:latin typeface="+mn-ea"/>
              </a:rPr>
              <a:t>Ｎ</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　</a:t>
            </a:r>
            <a:r>
              <a:rPr lang="en-US" altLang="ja-JP" sz="800" dirty="0">
                <a:solidFill>
                  <a:schemeClr val="bg1">
                    <a:lumMod val="50000"/>
                  </a:schemeClr>
                </a:solidFill>
                <a:latin typeface="+mn-ea"/>
              </a:rPr>
              <a:t>※</a:t>
            </a:r>
            <a:r>
              <a:rPr lang="ja-JP" altLang="en-US" sz="800" dirty="0">
                <a:solidFill>
                  <a:schemeClr val="bg1">
                    <a:lumMod val="50000"/>
                  </a:schemeClr>
                </a:solidFill>
                <a:latin typeface="+mn-ea"/>
              </a:rPr>
              <a:t>商品配送費は</a:t>
            </a:r>
            <a:r>
              <a:rPr lang="en-US" altLang="ja-JP" sz="800" dirty="0">
                <a:solidFill>
                  <a:schemeClr val="bg1">
                    <a:lumMod val="50000"/>
                  </a:schemeClr>
                </a:solidFill>
                <a:latin typeface="+mn-ea"/>
              </a:rPr>
              <a:t>@1,000</a:t>
            </a:r>
            <a:r>
              <a:rPr lang="ja-JP" altLang="en-US" sz="800" dirty="0">
                <a:solidFill>
                  <a:schemeClr val="bg1">
                    <a:lumMod val="50000"/>
                  </a:schemeClr>
                </a:solidFill>
                <a:latin typeface="+mn-ea"/>
              </a:rPr>
              <a:t>円</a:t>
            </a:r>
            <a:r>
              <a:rPr lang="en-US" altLang="ja-JP" sz="800" dirty="0">
                <a:solidFill>
                  <a:schemeClr val="bg1">
                    <a:lumMod val="50000"/>
                  </a:schemeClr>
                </a:solidFill>
                <a:latin typeface="+mn-ea"/>
              </a:rPr>
              <a:t>(N)</a:t>
            </a:r>
            <a:endParaRPr lang="ja-JP" altLang="en-US" sz="800" dirty="0">
              <a:solidFill>
                <a:schemeClr val="bg1">
                  <a:lumMod val="50000"/>
                </a:schemeClr>
              </a:solidFill>
              <a:latin typeface="+mn-ea"/>
            </a:endParaRPr>
          </a:p>
        </p:txBody>
      </p:sp>
      <p:sp>
        <p:nvSpPr>
          <p:cNvPr id="49" name="タイトル 3"/>
          <p:cNvSpPr>
            <a:spLocks noGrp="1"/>
          </p:cNvSpPr>
          <p:nvPr>
            <p:ph type="title"/>
          </p:nvPr>
        </p:nvSpPr>
        <p:spPr>
          <a:xfrm>
            <a:off x="495300" y="246065"/>
            <a:ext cx="8915400" cy="661155"/>
          </a:xfrm>
        </p:spPr>
        <p:txBody>
          <a:bodyPr>
            <a:normAutofit/>
          </a:bodyPr>
          <a:lstStyle/>
          <a:p>
            <a:r>
              <a:rPr lang="ja-JP" altLang="en-US" sz="1800" dirty="0">
                <a:solidFill>
                  <a:srgbClr val="FF0000"/>
                </a:solidFill>
                <a:latin typeface=""/>
              </a:rPr>
              <a:t>　</a:t>
            </a:r>
            <a:r>
              <a:rPr kumimoji="1" lang="ja-JP" altLang="en-US" sz="3000" b="1" kern="1200" dirty="0">
                <a:solidFill>
                  <a:srgbClr val="4EB691"/>
                </a:solidFill>
                <a:effectLst/>
                <a:cs typeface="メイリオ"/>
              </a:rPr>
              <a:t>＠ｃｏｓｍｅクチコミまとめ　</a:t>
            </a:r>
            <a:r>
              <a:rPr kumimoji="1" lang="ja-JP" altLang="ja-JP" sz="3000" b="1" kern="1200" dirty="0">
                <a:solidFill>
                  <a:srgbClr val="4EB691"/>
                </a:solidFill>
                <a:effectLst/>
                <a:cs typeface="メイリオ"/>
              </a:rPr>
              <a:t>概要</a:t>
            </a:r>
            <a:endParaRPr kumimoji="1" lang="ja-JP" altLang="en-US" dirty="0"/>
          </a:p>
        </p:txBody>
      </p:sp>
      <p:sp>
        <p:nvSpPr>
          <p:cNvPr id="51" name="正方形/長方形 50"/>
          <p:cNvSpPr/>
          <p:nvPr/>
        </p:nvSpPr>
        <p:spPr>
          <a:xfrm>
            <a:off x="1136576" y="277595"/>
            <a:ext cx="540000" cy="540000"/>
          </a:xfrm>
          <a:prstGeom prst="rect">
            <a:avLst/>
          </a:prstGeom>
          <a:solidFill>
            <a:srgbClr val="A9D8BC"/>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3200" b="1" dirty="0">
              <a:solidFill>
                <a:schemeClr val="bg1"/>
              </a:solidFill>
              <a:latin typeface="+mn-ea"/>
            </a:endParaRPr>
          </a:p>
        </p:txBody>
      </p:sp>
      <p:sp>
        <p:nvSpPr>
          <p:cNvPr id="52" name="テキスト ボックス 51"/>
          <p:cNvSpPr txBox="1"/>
          <p:nvPr/>
        </p:nvSpPr>
        <p:spPr>
          <a:xfrm>
            <a:off x="1192415" y="285986"/>
            <a:ext cx="428323" cy="523220"/>
          </a:xfrm>
          <a:prstGeom prst="rect">
            <a:avLst/>
          </a:prstGeom>
          <a:noFill/>
        </p:spPr>
        <p:txBody>
          <a:bodyPr wrap="none" rtlCol="0" anchor="ctr">
            <a:spAutoFit/>
          </a:bodyPr>
          <a:lstStyle/>
          <a:p>
            <a:pPr algn="ctr"/>
            <a:r>
              <a:rPr lang="en-US" altLang="ja-JP" sz="2800" b="1" dirty="0">
                <a:solidFill>
                  <a:schemeClr val="bg1"/>
                </a:solidFill>
                <a:latin typeface="+mn-ea"/>
              </a:rPr>
              <a:t>5</a:t>
            </a:r>
            <a:endParaRPr kumimoji="1" lang="ja-JP" altLang="en-US" sz="2800" b="1" dirty="0">
              <a:solidFill>
                <a:schemeClr val="bg1"/>
              </a:solidFill>
              <a:latin typeface="+mn-ea"/>
            </a:endParaRPr>
          </a:p>
        </p:txBody>
      </p:sp>
      <p:grpSp>
        <p:nvGrpSpPr>
          <p:cNvPr id="50" name="グループ化 49"/>
          <p:cNvGrpSpPr/>
          <p:nvPr/>
        </p:nvGrpSpPr>
        <p:grpSpPr>
          <a:xfrm>
            <a:off x="1205857" y="1852680"/>
            <a:ext cx="2709880" cy="369864"/>
            <a:chOff x="1205857" y="1852680"/>
            <a:chExt cx="2709880" cy="369864"/>
          </a:xfrm>
        </p:grpSpPr>
        <p:pic>
          <p:nvPicPr>
            <p:cNvPr id="53" name="Picture 2" descr="\\Fs\個人用\motekid\141221サービス資料リニューアル\デザイン\150609_01アイコン（透過）\クリア　icon_png\icon-53.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1205857" y="1890641"/>
              <a:ext cx="269376" cy="269376"/>
            </a:xfrm>
            <a:prstGeom prst="rect">
              <a:avLst/>
            </a:prstGeom>
            <a:noFill/>
            <a:extLst>
              <a:ext uri="{909E8E84-426E-40DD-AFC4-6F175D3DCCD1}">
                <a14:hiddenFill xmlns:a14="http://schemas.microsoft.com/office/drawing/2010/main">
                  <a:solidFill>
                    <a:srgbClr val="FFFFFF"/>
                  </a:solidFill>
                </a14:hiddenFill>
              </a:ext>
            </a:extLst>
          </p:spPr>
        </p:pic>
        <p:sp>
          <p:nvSpPr>
            <p:cNvPr id="54" name="正方形/長方形 53"/>
            <p:cNvSpPr/>
            <p:nvPr/>
          </p:nvSpPr>
          <p:spPr>
            <a:xfrm>
              <a:off x="1462769" y="1910654"/>
              <a:ext cx="453970" cy="253916"/>
            </a:xfrm>
            <a:prstGeom prst="rect">
              <a:avLst/>
            </a:prstGeom>
          </p:spPr>
          <p:txBody>
            <a:bodyPr wrap="none">
              <a:spAutoFit/>
            </a:bodyPr>
            <a:lstStyle/>
            <a:p>
              <a:r>
                <a:rPr lang="ja-JP" altLang="en-US" sz="1050" dirty="0">
                  <a:solidFill>
                    <a:schemeClr val="tx1">
                      <a:lumMod val="50000"/>
                      <a:lumOff val="50000"/>
                    </a:schemeClr>
                  </a:solidFill>
                  <a:latin typeface="+mn-ea"/>
                </a:rPr>
                <a:t>ＰＣ</a:t>
              </a:r>
            </a:p>
          </p:txBody>
        </p:sp>
        <p:pic>
          <p:nvPicPr>
            <p:cNvPr id="55" name="Picture 2" descr="C:\Users\iwasakis\Downloads\icon-54.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3121468" y="1852680"/>
              <a:ext cx="369864" cy="369864"/>
            </a:xfrm>
            <a:prstGeom prst="rect">
              <a:avLst/>
            </a:prstGeom>
            <a:noFill/>
            <a:extLst>
              <a:ext uri="{909E8E84-426E-40DD-AFC4-6F175D3DCCD1}">
                <a14:hiddenFill xmlns:a14="http://schemas.microsoft.com/office/drawing/2010/main">
                  <a:solidFill>
                    <a:srgbClr val="FFFFFF"/>
                  </a:solidFill>
                </a14:hiddenFill>
              </a:ext>
            </a:extLst>
          </p:spPr>
        </p:pic>
        <p:sp>
          <p:nvSpPr>
            <p:cNvPr id="56" name="正方形/長方形 55"/>
            <p:cNvSpPr/>
            <p:nvPr/>
          </p:nvSpPr>
          <p:spPr>
            <a:xfrm>
              <a:off x="3461766" y="1931835"/>
              <a:ext cx="453971" cy="253916"/>
            </a:xfrm>
            <a:prstGeom prst="rect">
              <a:avLst/>
            </a:prstGeom>
          </p:spPr>
          <p:txBody>
            <a:bodyPr wrap="none">
              <a:spAutoFit/>
            </a:bodyPr>
            <a:lstStyle/>
            <a:p>
              <a:pPr algn="ctr"/>
              <a:r>
                <a:rPr lang="ja-JP" altLang="en-US" sz="1050" dirty="0">
                  <a:solidFill>
                    <a:schemeClr val="tx1">
                      <a:lumMod val="50000"/>
                      <a:lumOff val="50000"/>
                    </a:schemeClr>
                  </a:solidFill>
                </a:rPr>
                <a:t>ＳＰ</a:t>
              </a:r>
            </a:p>
          </p:txBody>
        </p:sp>
      </p:grpSp>
    </p:spTree>
    <p:extLst>
      <p:ext uri="{BB962C8B-B14F-4D97-AF65-F5344CB8AC3E}">
        <p14:creationId xmlns:p14="http://schemas.microsoft.com/office/powerpoint/2010/main" val="39715235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p:cNvGrpSpPr/>
          <p:nvPr/>
        </p:nvGrpSpPr>
        <p:grpSpPr>
          <a:xfrm>
            <a:off x="2118240" y="2294924"/>
            <a:ext cx="2574237" cy="2574236"/>
            <a:chOff x="827410" y="2351714"/>
            <a:chExt cx="2574237" cy="2574236"/>
          </a:xfrm>
        </p:grpSpPr>
        <p:pic>
          <p:nvPicPr>
            <p:cNvPr id="2" name="Picture 2" descr="C:\Users\yokomurak\Desktop\apple_me086ll_a_21_5_imac_desktop_computer_1006607.jpg"/>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6350" b="92600" l="0" r="100000"/>
                      </a14:imgEffect>
                    </a14:imgLayer>
                  </a14:imgProps>
                </a:ext>
                <a:ext uri="{28A0092B-C50C-407E-A947-70E740481C1C}">
                  <a14:useLocalDpi xmlns:a14="http://schemas.microsoft.com/office/drawing/2010/main" val="0"/>
                </a:ext>
              </a:extLst>
            </a:blip>
            <a:srcRect/>
            <a:stretch>
              <a:fillRect/>
            </a:stretch>
          </p:blipFill>
          <p:spPr bwMode="auto">
            <a:xfrm>
              <a:off x="827410" y="2351714"/>
              <a:ext cx="2574237" cy="257423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p:cNvPicPr>
              <a:picLocks noChangeAspect="1" noChangeArrowheads="1"/>
            </p:cNvPicPr>
            <p:nvPr/>
          </p:nvPicPr>
          <p:blipFill rotWithShape="1">
            <a:blip r:embed="rId5">
              <a:extLst>
                <a:ext uri="{28A0092B-C50C-407E-A947-70E740481C1C}">
                  <a14:useLocalDpi xmlns:a14="http://schemas.microsoft.com/office/drawing/2010/main" val="0"/>
                </a:ext>
              </a:extLst>
            </a:blip>
            <a:srcRect l="4196" r="3656"/>
            <a:stretch/>
          </p:blipFill>
          <p:spPr bwMode="auto">
            <a:xfrm>
              <a:off x="942230" y="2680777"/>
              <a:ext cx="2349610" cy="1334631"/>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25" name="テキスト ボックス 24"/>
          <p:cNvSpPr txBox="1"/>
          <p:nvPr/>
        </p:nvSpPr>
        <p:spPr>
          <a:xfrm>
            <a:off x="2517730" y="1772816"/>
            <a:ext cx="1775256" cy="276999"/>
          </a:xfrm>
          <a:prstGeom prst="rect">
            <a:avLst/>
          </a:prstGeom>
          <a:noFill/>
        </p:spPr>
        <p:txBody>
          <a:bodyPr wrap="square" rtlCol="0">
            <a:spAutoFit/>
          </a:bodyPr>
          <a:lstStyle/>
          <a:p>
            <a:pPr algn="ctr"/>
            <a:r>
              <a:rPr kumimoji="1" lang="en-US" altLang="ja-JP" sz="1200" dirty="0">
                <a:solidFill>
                  <a:schemeClr val="bg1"/>
                </a:solidFill>
              </a:rPr>
              <a:t>PC</a:t>
            </a:r>
            <a:endParaRPr kumimoji="1" lang="ja-JP" altLang="en-US" sz="1200" dirty="0">
              <a:solidFill>
                <a:schemeClr val="bg1"/>
              </a:solidFill>
            </a:endParaRPr>
          </a:p>
        </p:txBody>
      </p:sp>
      <p:sp>
        <p:nvSpPr>
          <p:cNvPr id="4" name="タイトル 3"/>
          <p:cNvSpPr>
            <a:spLocks noGrp="1"/>
          </p:cNvSpPr>
          <p:nvPr>
            <p:ph type="title"/>
          </p:nvPr>
        </p:nvSpPr>
        <p:spPr/>
        <p:txBody>
          <a:bodyPr/>
          <a:lstStyle/>
          <a:p>
            <a:r>
              <a:rPr kumimoji="1" lang="ja-JP" altLang="en-US" dirty="0"/>
              <a:t>プロモーションサービス　誘導枠について</a:t>
            </a:r>
          </a:p>
        </p:txBody>
      </p:sp>
      <p:sp>
        <p:nvSpPr>
          <p:cNvPr id="10" name="Text Box 117"/>
          <p:cNvSpPr txBox="1">
            <a:spLocks noChangeArrowheads="1"/>
          </p:cNvSpPr>
          <p:nvPr/>
        </p:nvSpPr>
        <p:spPr bwMode="auto">
          <a:xfrm>
            <a:off x="0" y="6196021"/>
            <a:ext cx="3934269"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700" dirty="0">
                <a:solidFill>
                  <a:schemeClr val="tx1">
                    <a:lumMod val="50000"/>
                    <a:lumOff val="50000"/>
                  </a:schemeClr>
                </a:solidFill>
                <a:latin typeface="+mn-ea"/>
                <a:ea typeface="+mn-ea"/>
                <a:cs typeface="Meiryo UI" pitchFamily="50" charset="-128"/>
              </a:rPr>
              <a:t>※</a:t>
            </a:r>
            <a:r>
              <a:rPr lang="ja-JP" altLang="en-US" sz="700" dirty="0">
                <a:solidFill>
                  <a:schemeClr val="tx1">
                    <a:lumMod val="50000"/>
                    <a:lumOff val="50000"/>
                  </a:schemeClr>
                </a:solidFill>
                <a:latin typeface="+mn-ea"/>
                <a:ea typeface="+mn-ea"/>
                <a:cs typeface="Meiryo UI" pitchFamily="50" charset="-128"/>
              </a:rPr>
              <a:t>誘導枠は、メニューによって異なります。</a:t>
            </a:r>
            <a:endParaRPr lang="en-US" altLang="ja-JP" sz="700" dirty="0">
              <a:solidFill>
                <a:schemeClr val="tx1">
                  <a:lumMod val="50000"/>
                  <a:lumOff val="50000"/>
                </a:schemeClr>
              </a:solidFill>
              <a:latin typeface="+mn-ea"/>
              <a:ea typeface="+mn-ea"/>
              <a:cs typeface="Meiryo UI" pitchFamily="50" charset="-128"/>
            </a:endParaRPr>
          </a:p>
          <a:p>
            <a:pPr eaLnBrk="1" hangingPunct="1"/>
            <a:r>
              <a:rPr lang="en-US" altLang="ja-JP" sz="700" dirty="0">
                <a:solidFill>
                  <a:schemeClr val="tx1">
                    <a:lumMod val="50000"/>
                    <a:lumOff val="50000"/>
                  </a:schemeClr>
                </a:solidFill>
                <a:latin typeface="+mn-ea"/>
                <a:ea typeface="+mn-ea"/>
                <a:cs typeface="Meiryo UI" pitchFamily="50" charset="-128"/>
              </a:rPr>
              <a:t>※</a:t>
            </a:r>
            <a:r>
              <a:rPr lang="ja-JP" altLang="en-US" sz="700" dirty="0">
                <a:solidFill>
                  <a:schemeClr val="tx1">
                    <a:lumMod val="50000"/>
                    <a:lumOff val="50000"/>
                  </a:schemeClr>
                </a:solidFill>
                <a:latin typeface="+mn-ea"/>
                <a:ea typeface="+mn-ea"/>
                <a:cs typeface="Meiryo UI" pitchFamily="50" charset="-128"/>
              </a:rPr>
              <a:t>ページデザイン、誘導枠掲載位置と仕様については、変更となる場合があります。</a:t>
            </a:r>
          </a:p>
        </p:txBody>
      </p:sp>
      <p:sp>
        <p:nvSpPr>
          <p:cNvPr id="109" name="テキスト ボックス 108"/>
          <p:cNvSpPr txBox="1"/>
          <p:nvPr/>
        </p:nvSpPr>
        <p:spPr>
          <a:xfrm>
            <a:off x="872182" y="5171047"/>
            <a:ext cx="8538518" cy="830997"/>
          </a:xfrm>
          <a:prstGeom prst="rect">
            <a:avLst/>
          </a:prstGeom>
          <a:noFill/>
        </p:spPr>
        <p:txBody>
          <a:bodyPr wrap="square" rtlCol="0">
            <a:spAutoFit/>
          </a:bodyPr>
          <a:lstStyle/>
          <a:p>
            <a:pPr lvl="0"/>
            <a:r>
              <a:rPr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誘導枠一例</a:t>
            </a:r>
            <a:endParaRPr lang="en-US" altLang="ja-JP" sz="1200" dirty="0">
              <a:solidFill>
                <a:prstClr val="black">
                  <a:lumMod val="65000"/>
                  <a:lumOff val="35000"/>
                </a:prstClr>
              </a:solidFill>
              <a:latin typeface="メイリオ" panose="020B0604030504040204" pitchFamily="50" charset="-128"/>
              <a:ea typeface="メイリオ" panose="020B0604030504040204" pitchFamily="50" charset="-128"/>
            </a:endParaRPr>
          </a:p>
          <a:p>
            <a:pPr lvl="0"/>
            <a:r>
              <a:rPr kumimoji="1" lang="en-US" altLang="ja-JP" sz="1200" dirty="0">
                <a:solidFill>
                  <a:prstClr val="black">
                    <a:lumMod val="65000"/>
                    <a:lumOff val="35000"/>
                  </a:prstClr>
                </a:solidFill>
                <a:latin typeface="メイリオ" panose="020B0604030504040204" pitchFamily="50" charset="-128"/>
                <a:ea typeface="メイリオ" panose="020B0604030504040204" pitchFamily="50" charset="-128"/>
              </a:rPr>
              <a:t>【</a:t>
            </a:r>
            <a:r>
              <a:rPr kumimoji="1"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ＰＣ</a:t>
            </a:r>
            <a:r>
              <a:rPr kumimoji="1" lang="en-US" altLang="ja-JP" sz="1200" dirty="0">
                <a:solidFill>
                  <a:prstClr val="black">
                    <a:lumMod val="65000"/>
                    <a:lumOff val="35000"/>
                  </a:prstClr>
                </a:solidFill>
                <a:latin typeface="メイリオ" panose="020B0604030504040204" pitchFamily="50" charset="-128"/>
                <a:ea typeface="メイリオ" panose="020B0604030504040204" pitchFamily="50" charset="-128"/>
              </a:rPr>
              <a:t>】</a:t>
            </a:r>
            <a:r>
              <a:rPr kumimoji="1"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＠ｃｏｓｍｅトップ・ブランドトップ・商品詳細トップ・ランキングトップ・ブランドコレクショントップなど</a:t>
            </a:r>
            <a:endParaRPr kumimoji="1" lang="en-US" altLang="ja-JP" sz="1200" dirty="0">
              <a:solidFill>
                <a:prstClr val="black">
                  <a:lumMod val="65000"/>
                  <a:lumOff val="35000"/>
                </a:prstClr>
              </a:solidFill>
              <a:latin typeface="メイリオ" panose="020B0604030504040204" pitchFamily="50" charset="-128"/>
              <a:ea typeface="メイリオ" panose="020B0604030504040204" pitchFamily="50" charset="-128"/>
            </a:endParaRPr>
          </a:p>
          <a:p>
            <a:pPr lvl="0"/>
            <a:r>
              <a:rPr lang="en-US" altLang="ja-JP" sz="1200" dirty="0">
                <a:solidFill>
                  <a:prstClr val="black">
                    <a:lumMod val="65000"/>
                    <a:lumOff val="35000"/>
                  </a:prstClr>
                </a:solidFill>
                <a:latin typeface="メイリオ" panose="020B0604030504040204" pitchFamily="50" charset="-128"/>
                <a:ea typeface="メイリオ" panose="020B0604030504040204" pitchFamily="50" charset="-128"/>
              </a:rPr>
              <a:t>【</a:t>
            </a:r>
            <a:r>
              <a:rPr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ＳＰ</a:t>
            </a:r>
            <a:r>
              <a:rPr lang="en-US" altLang="ja-JP" sz="1200" dirty="0">
                <a:solidFill>
                  <a:prstClr val="black">
                    <a:lumMod val="65000"/>
                    <a:lumOff val="35000"/>
                  </a:prstClr>
                </a:solidFill>
                <a:latin typeface="メイリオ" panose="020B0604030504040204" pitchFamily="50" charset="-128"/>
                <a:ea typeface="メイリオ" panose="020B0604030504040204" pitchFamily="50" charset="-128"/>
              </a:rPr>
              <a:t>】</a:t>
            </a:r>
            <a:r>
              <a:rPr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＠ｃｏｓｍｅトップ・商品詳細・ブランドからのお知らせ一覧など</a:t>
            </a:r>
            <a:endParaRPr lang="en-US" altLang="ja-JP" sz="1200" dirty="0">
              <a:solidFill>
                <a:prstClr val="black">
                  <a:lumMod val="65000"/>
                  <a:lumOff val="35000"/>
                </a:prstClr>
              </a:solidFill>
              <a:latin typeface="メイリオ" panose="020B0604030504040204" pitchFamily="50" charset="-128"/>
              <a:ea typeface="メイリオ" panose="020B0604030504040204" pitchFamily="50" charset="-128"/>
            </a:endParaRPr>
          </a:p>
          <a:p>
            <a:pPr lvl="0"/>
            <a:r>
              <a:rPr kumimoji="1" lang="en-US" altLang="ja-JP" sz="1200" dirty="0">
                <a:solidFill>
                  <a:prstClr val="black">
                    <a:lumMod val="65000"/>
                    <a:lumOff val="35000"/>
                  </a:prstClr>
                </a:solidFill>
                <a:latin typeface="メイリオ" panose="020B0604030504040204" pitchFamily="50" charset="-128"/>
                <a:ea typeface="メイリオ" panose="020B0604030504040204" pitchFamily="50" charset="-128"/>
              </a:rPr>
              <a:t>【</a:t>
            </a:r>
            <a:r>
              <a:rPr kumimoji="1"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その他</a:t>
            </a:r>
            <a:r>
              <a:rPr kumimoji="1" lang="en-US" altLang="ja-JP" sz="1200" dirty="0">
                <a:solidFill>
                  <a:prstClr val="black">
                    <a:lumMod val="65000"/>
                    <a:lumOff val="35000"/>
                  </a:prstClr>
                </a:solidFill>
                <a:latin typeface="メイリオ" panose="020B0604030504040204" pitchFamily="50" charset="-128"/>
                <a:ea typeface="メイリオ" panose="020B0604030504040204" pitchFamily="50" charset="-128"/>
              </a:rPr>
              <a:t>】</a:t>
            </a:r>
            <a:r>
              <a:rPr kumimoji="1"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＠ｃｏｓｍｅ公式</a:t>
            </a:r>
            <a:r>
              <a:rPr lang="en-US" altLang="ja-JP" sz="1200" dirty="0">
                <a:solidFill>
                  <a:prstClr val="black">
                    <a:lumMod val="65000"/>
                    <a:lumOff val="35000"/>
                  </a:prstClr>
                </a:solidFill>
                <a:latin typeface="メイリオ" panose="020B0604030504040204" pitchFamily="50" charset="-128"/>
                <a:ea typeface="メイリオ" panose="020B0604030504040204" pitchFamily="50" charset="-128"/>
              </a:rPr>
              <a:t>SNS</a:t>
            </a:r>
            <a:r>
              <a:rPr kumimoji="1"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アカウント（</a:t>
            </a:r>
            <a:r>
              <a:rPr kumimoji="1" lang="en-US" altLang="ja-JP" sz="1200" dirty="0">
                <a:solidFill>
                  <a:prstClr val="black">
                    <a:lumMod val="65000"/>
                    <a:lumOff val="35000"/>
                  </a:prstClr>
                </a:solidFill>
                <a:latin typeface="メイリオ" panose="020B0604030504040204" pitchFamily="50" charset="-128"/>
                <a:ea typeface="メイリオ" panose="020B0604030504040204" pitchFamily="50" charset="-128"/>
              </a:rPr>
              <a:t>Twitter</a:t>
            </a:r>
            <a:r>
              <a:rPr kumimoji="1"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a:t>
            </a:r>
            <a:r>
              <a:rPr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プロデュース</a:t>
            </a:r>
            <a:r>
              <a:rPr kumimoji="1" lang="ja-JP" altLang="en-US" sz="1200" dirty="0">
                <a:solidFill>
                  <a:prstClr val="black">
                    <a:lumMod val="65000"/>
                    <a:lumOff val="35000"/>
                  </a:prstClr>
                </a:solidFill>
                <a:latin typeface="メイリオ" panose="020B0604030504040204" pitchFamily="50" charset="-128"/>
                <a:ea typeface="メイリオ" panose="020B0604030504040204" pitchFamily="50" charset="-128"/>
              </a:rPr>
              <a:t>メンバーメール誘導など</a:t>
            </a:r>
            <a:endParaRPr kumimoji="1" lang="ja-JP" altLang="en-US" sz="1200" dirty="0">
              <a:latin typeface="メイリオ" panose="020B0604030504040204" pitchFamily="50" charset="-128"/>
              <a:ea typeface="メイリオ" panose="020B0604030504040204" pitchFamily="50" charset="-128"/>
            </a:endParaRPr>
          </a:p>
        </p:txBody>
      </p:sp>
      <p:sp>
        <p:nvSpPr>
          <p:cNvPr id="113" name="正方形/長方形 112"/>
          <p:cNvSpPr/>
          <p:nvPr/>
        </p:nvSpPr>
        <p:spPr>
          <a:xfrm>
            <a:off x="3745936" y="2963840"/>
            <a:ext cx="539400" cy="786685"/>
          </a:xfrm>
          <a:prstGeom prst="rect">
            <a:avLst/>
          </a:prstGeom>
          <a:solidFill>
            <a:srgbClr val="FF5574">
              <a:alpha val="40000"/>
            </a:srgbClr>
          </a:solidFill>
          <a:ln w="19050">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900" b="1" spc="-150" dirty="0">
              <a:solidFill>
                <a:srgbClr val="FF0000"/>
              </a:solidFill>
            </a:endParaRPr>
          </a:p>
        </p:txBody>
      </p:sp>
      <p:sp>
        <p:nvSpPr>
          <p:cNvPr id="114" name="正方形/長方形 113"/>
          <p:cNvSpPr/>
          <p:nvPr/>
        </p:nvSpPr>
        <p:spPr>
          <a:xfrm>
            <a:off x="3805559" y="3858225"/>
            <a:ext cx="445785" cy="79868"/>
          </a:xfrm>
          <a:prstGeom prst="rect">
            <a:avLst/>
          </a:prstGeom>
          <a:solidFill>
            <a:srgbClr val="FFFFFF"/>
          </a:solidFill>
          <a:ln w="19050">
            <a:no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900" b="1" spc="-150" dirty="0">
              <a:solidFill>
                <a:srgbClr val="FF0000"/>
              </a:solidFill>
            </a:endParaRPr>
          </a:p>
        </p:txBody>
      </p:sp>
      <p:sp>
        <p:nvSpPr>
          <p:cNvPr id="24" name="角丸四角形 23"/>
          <p:cNvSpPr/>
          <p:nvPr/>
        </p:nvSpPr>
        <p:spPr>
          <a:xfrm>
            <a:off x="2480707" y="1775149"/>
            <a:ext cx="1824221" cy="257833"/>
          </a:xfrm>
          <a:prstGeom prst="roundRect">
            <a:avLst>
              <a:gd name="adj" fmla="val 50000"/>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200" dirty="0">
                <a:latin typeface="+mn-ea"/>
              </a:rPr>
              <a:t>ＰＣ</a:t>
            </a:r>
            <a:endParaRPr kumimoji="1" lang="ja-JP" altLang="en-US" sz="1200" dirty="0">
              <a:latin typeface="+mn-ea"/>
            </a:endParaRPr>
          </a:p>
        </p:txBody>
      </p:sp>
      <p:grpSp>
        <p:nvGrpSpPr>
          <p:cNvPr id="7" name="グループ化 6"/>
          <p:cNvGrpSpPr/>
          <p:nvPr/>
        </p:nvGrpSpPr>
        <p:grpSpPr>
          <a:xfrm>
            <a:off x="5910643" y="1772816"/>
            <a:ext cx="1860549" cy="3318849"/>
            <a:chOff x="4784963" y="1772816"/>
            <a:chExt cx="1860549" cy="3318849"/>
          </a:xfrm>
        </p:grpSpPr>
        <p:pic>
          <p:nvPicPr>
            <p:cNvPr id="2051" name="Picture 3" descr="C:\Users\yokomurak\Desktop\00002.jpg"/>
            <p:cNvPicPr>
              <a:picLocks noChangeAspect="1" noChangeArrowheads="1"/>
            </p:cNvPicPr>
            <p:nvPr/>
          </p:nvPicPr>
          <p:blipFill rotWithShape="1">
            <a:blip r:embed="rId6">
              <a:extLst>
                <a:ext uri="{BEBA8EAE-BF5A-486C-A8C5-ECC9F3942E4B}">
                  <a14:imgProps xmlns:a14="http://schemas.microsoft.com/office/drawing/2010/main">
                    <a14:imgLayer r:embed="rId7">
                      <a14:imgEffect>
                        <a14:backgroundRemoval t="4697" b="93510" l="50417" r="93750">
                          <a14:foregroundMark x1="79583" y1="14261" x2="79583" y2="14261"/>
                          <a14:foregroundMark x1="88250" y1="85739" x2="88250" y2="85739"/>
                        </a14:backgroundRemoval>
                      </a14:imgEffect>
                    </a14:imgLayer>
                  </a14:imgProps>
                </a:ext>
                <a:ext uri="{28A0092B-C50C-407E-A947-70E740481C1C}">
                  <a14:useLocalDpi xmlns:a14="http://schemas.microsoft.com/office/drawing/2010/main" val="0"/>
                </a:ext>
              </a:extLst>
            </a:blip>
            <a:srcRect l="50000" t="4201" r="5465" b="3789"/>
            <a:stretch/>
          </p:blipFill>
          <p:spPr bwMode="auto">
            <a:xfrm>
              <a:off x="5046165" y="2191597"/>
              <a:ext cx="1438474" cy="2900068"/>
            </a:xfrm>
            <a:prstGeom prst="rect">
              <a:avLst/>
            </a:prstGeom>
            <a:noFill/>
            <a:extLst>
              <a:ext uri="{909E8E84-426E-40DD-AFC4-6F175D3DCCD1}">
                <a14:hiddenFill xmlns:a14="http://schemas.microsoft.com/office/drawing/2010/main">
                  <a:solidFill>
                    <a:srgbClr val="FFFFFF"/>
                  </a:solidFill>
                </a14:hiddenFill>
              </a:ext>
            </a:extLst>
          </p:spPr>
        </p:pic>
        <p:pic>
          <p:nvPicPr>
            <p:cNvPr id="2055" name="Picture 7" descr="C:\Users\yokomurak\Desktop\13499660_10153814316232989_1733191179_o.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95680" y="2644290"/>
              <a:ext cx="1124409" cy="1999948"/>
            </a:xfrm>
            <a:prstGeom prst="rect">
              <a:avLst/>
            </a:prstGeom>
            <a:noFill/>
            <a:ln w="12700">
              <a:solidFill>
                <a:schemeClr val="tx1"/>
              </a:solidFill>
            </a:ln>
            <a:extLst>
              <a:ext uri="{909E8E84-426E-40DD-AFC4-6F175D3DCCD1}">
                <a14:hiddenFill xmlns:a14="http://schemas.microsoft.com/office/drawing/2010/main">
                  <a:solidFill>
                    <a:srgbClr val="FFFFFF"/>
                  </a:solidFill>
                </a14:hiddenFill>
              </a:ext>
            </a:extLst>
          </p:spPr>
        </p:pic>
        <p:sp>
          <p:nvSpPr>
            <p:cNvPr id="110" name="正方形/長方形 109"/>
            <p:cNvSpPr/>
            <p:nvPr/>
          </p:nvSpPr>
          <p:spPr>
            <a:xfrm>
              <a:off x="5217929" y="3967339"/>
              <a:ext cx="507181" cy="531457"/>
            </a:xfrm>
            <a:prstGeom prst="rect">
              <a:avLst/>
            </a:prstGeom>
            <a:solidFill>
              <a:srgbClr val="FF5574">
                <a:alpha val="40000"/>
              </a:srgbClr>
            </a:solidFill>
            <a:ln w="19050">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900" b="1" spc="-150" dirty="0">
                <a:solidFill>
                  <a:srgbClr val="FF0000"/>
                </a:solidFill>
              </a:endParaRPr>
            </a:p>
          </p:txBody>
        </p:sp>
        <p:sp>
          <p:nvSpPr>
            <p:cNvPr id="111" name="正方形/長方形 110"/>
            <p:cNvSpPr/>
            <p:nvPr/>
          </p:nvSpPr>
          <p:spPr>
            <a:xfrm>
              <a:off x="5789610" y="3967339"/>
              <a:ext cx="507181" cy="531457"/>
            </a:xfrm>
            <a:prstGeom prst="rect">
              <a:avLst/>
            </a:prstGeom>
            <a:solidFill>
              <a:srgbClr val="FF5574">
                <a:alpha val="40000"/>
              </a:srgbClr>
            </a:solidFill>
            <a:ln w="19050">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900" b="1" spc="-150" dirty="0">
                <a:solidFill>
                  <a:srgbClr val="FF0000"/>
                </a:solidFill>
              </a:endParaRPr>
            </a:p>
          </p:txBody>
        </p:sp>
        <p:sp>
          <p:nvSpPr>
            <p:cNvPr id="26" name="角丸四角形 25"/>
            <p:cNvSpPr/>
            <p:nvPr/>
          </p:nvSpPr>
          <p:spPr>
            <a:xfrm>
              <a:off x="4784963" y="1775149"/>
              <a:ext cx="1824221" cy="257833"/>
            </a:xfrm>
            <a:prstGeom prst="roundRect">
              <a:avLst>
                <a:gd name="adj" fmla="val 50000"/>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4870256" y="1772816"/>
              <a:ext cx="1775256" cy="276999"/>
            </a:xfrm>
            <a:prstGeom prst="rect">
              <a:avLst/>
            </a:prstGeom>
            <a:noFill/>
          </p:spPr>
          <p:txBody>
            <a:bodyPr wrap="square" rtlCol="0">
              <a:spAutoFit/>
            </a:bodyPr>
            <a:lstStyle/>
            <a:p>
              <a:pPr algn="ctr"/>
              <a:r>
                <a:rPr kumimoji="1" lang="ja-JP" altLang="en-US" sz="1200" dirty="0">
                  <a:solidFill>
                    <a:schemeClr val="bg1"/>
                  </a:solidFill>
                </a:rPr>
                <a:t>ＳＰ</a:t>
              </a:r>
            </a:p>
          </p:txBody>
        </p:sp>
      </p:grpSp>
      <p:sp>
        <p:nvSpPr>
          <p:cNvPr id="34" name="テキスト ボックス 33"/>
          <p:cNvSpPr txBox="1"/>
          <p:nvPr/>
        </p:nvSpPr>
        <p:spPr>
          <a:xfrm>
            <a:off x="2742940" y="1218238"/>
            <a:ext cx="4798109" cy="338554"/>
          </a:xfrm>
          <a:prstGeom prst="rect">
            <a:avLst/>
          </a:prstGeom>
          <a:noFill/>
        </p:spPr>
        <p:txBody>
          <a:bodyPr wrap="none" rtlCol="0">
            <a:spAutoFit/>
          </a:bodyPr>
          <a:lstStyle/>
          <a:p>
            <a:pPr lvl="0" algn="ctr"/>
            <a:r>
              <a:rPr lang="en-US" altLang="ja-JP" sz="1600" b="1" spc="300" dirty="0">
                <a:solidFill>
                  <a:prstClr val="black">
                    <a:lumMod val="65000"/>
                    <a:lumOff val="35000"/>
                  </a:prstClr>
                </a:solidFill>
                <a:latin typeface="メイリオ" panose="020B0604030504040204" pitchFamily="50" charset="-128"/>
                <a:ea typeface="メイリオ" panose="020B0604030504040204" pitchFamily="50" charset="-128"/>
              </a:rPr>
              <a:t>PC</a:t>
            </a:r>
            <a:r>
              <a:rPr lang="ja-JP" altLang="en-US" sz="1600" b="1" spc="300" dirty="0">
                <a:solidFill>
                  <a:prstClr val="black">
                    <a:lumMod val="65000"/>
                    <a:lumOff val="35000"/>
                  </a:prstClr>
                </a:solidFill>
                <a:latin typeface="メイリオ" panose="020B0604030504040204" pitchFamily="50" charset="-128"/>
                <a:ea typeface="メイリオ" panose="020B0604030504040204" pitchFamily="50" charset="-128"/>
              </a:rPr>
              <a:t>サイトや</a:t>
            </a:r>
            <a:r>
              <a:rPr lang="en-US" altLang="ja-JP" sz="1600" b="1" spc="300" dirty="0">
                <a:solidFill>
                  <a:prstClr val="black">
                    <a:lumMod val="65000"/>
                    <a:lumOff val="35000"/>
                  </a:prstClr>
                </a:solidFill>
                <a:latin typeface="メイリオ" panose="020B0604030504040204" pitchFamily="50" charset="-128"/>
                <a:ea typeface="メイリオ" panose="020B0604030504040204" pitchFamily="50" charset="-128"/>
              </a:rPr>
              <a:t>SP</a:t>
            </a:r>
            <a:r>
              <a:rPr lang="ja-JP" altLang="en-US" sz="1600" b="1" spc="300" dirty="0">
                <a:solidFill>
                  <a:prstClr val="black">
                    <a:lumMod val="65000"/>
                    <a:lumOff val="35000"/>
                  </a:prstClr>
                </a:solidFill>
                <a:latin typeface="メイリオ" panose="020B0604030504040204" pitchFamily="50" charset="-128"/>
                <a:ea typeface="メイリオ" panose="020B0604030504040204" pitchFamily="50" charset="-128"/>
              </a:rPr>
              <a:t>サイトに各種誘導枠を設置</a:t>
            </a:r>
            <a:endParaRPr lang="ja-JP" altLang="en-US" sz="1600" b="1" spc="300" dirty="0">
              <a:latin typeface="メイリオ" panose="020B0604030504040204" pitchFamily="50" charset="-128"/>
              <a:ea typeface="メイリオ" panose="020B0604030504040204" pitchFamily="50" charset="-128"/>
            </a:endParaRPr>
          </a:p>
        </p:txBody>
      </p:sp>
      <p:sp>
        <p:nvSpPr>
          <p:cNvPr id="35"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18</a:t>
            </a:fld>
            <a:endParaRPr lang="ja-JP" altLang="en-US" dirty="0"/>
          </a:p>
        </p:txBody>
      </p:sp>
    </p:spTree>
    <p:extLst>
      <p:ext uri="{BB962C8B-B14F-4D97-AF65-F5344CB8AC3E}">
        <p14:creationId xmlns:p14="http://schemas.microsoft.com/office/powerpoint/2010/main" val="21809125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a:t>Option</a:t>
            </a:r>
            <a:r>
              <a:rPr lang="ja-JP" altLang="en-US" dirty="0"/>
              <a:t> </a:t>
            </a:r>
            <a:r>
              <a:rPr lang="en-US" altLang="ja-JP" dirty="0"/>
              <a:t>M</a:t>
            </a:r>
            <a:r>
              <a:rPr kumimoji="1" lang="en-US" altLang="ja-JP" dirty="0"/>
              <a:t>enu</a:t>
            </a:r>
            <a:endParaRPr kumimoji="1" lang="ja-JP" altLang="en-US" dirty="0"/>
          </a:p>
        </p:txBody>
      </p:sp>
      <p:sp>
        <p:nvSpPr>
          <p:cNvPr id="7" name="テキスト プレースホルダー 6"/>
          <p:cNvSpPr>
            <a:spLocks noGrp="1"/>
          </p:cNvSpPr>
          <p:nvPr>
            <p:ph type="body" sz="quarter" idx="13"/>
          </p:nvPr>
        </p:nvSpPr>
        <p:spPr>
          <a:xfrm>
            <a:off x="1625600" y="3762400"/>
            <a:ext cx="6654800" cy="733400"/>
          </a:xfrm>
        </p:spPr>
        <p:txBody>
          <a:bodyPr/>
          <a:lstStyle/>
          <a:p>
            <a:r>
              <a:rPr kumimoji="1" lang="ja-JP" altLang="en-US" sz="3200" dirty="0"/>
              <a:t>オプションメニュー</a:t>
            </a:r>
          </a:p>
        </p:txBody>
      </p:sp>
      <p:sp>
        <p:nvSpPr>
          <p:cNvPr id="5" name="スライド番号プレースホルダー 5"/>
          <p:cNvSpPr>
            <a:spLocks noGrp="1"/>
          </p:cNvSpPr>
          <p:nvPr>
            <p:ph type="sldNum" sz="quarter" idx="12"/>
          </p:nvPr>
        </p:nvSpPr>
        <p:spPr/>
        <p:txBody>
          <a:bodyPr/>
          <a:lstStyle/>
          <a:p>
            <a:fld id="{D1BB40C7-AB44-C647-B8F2-09508EB95348}" type="slidenum">
              <a:rPr lang="ja-JP" altLang="en-US" smtClean="0"/>
              <a:pPr/>
              <a:t>19</a:t>
            </a:fld>
            <a:endParaRPr lang="ja-JP" altLang="en-US" dirty="0"/>
          </a:p>
        </p:txBody>
      </p:sp>
    </p:spTree>
    <p:extLst>
      <p:ext uri="{BB962C8B-B14F-4D97-AF65-F5344CB8AC3E}">
        <p14:creationId xmlns:p14="http://schemas.microsoft.com/office/powerpoint/2010/main" val="3184757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角丸四角形 102"/>
          <p:cNvSpPr/>
          <p:nvPr/>
        </p:nvSpPr>
        <p:spPr>
          <a:xfrm>
            <a:off x="334931" y="1884913"/>
            <a:ext cx="9253961" cy="4518878"/>
          </a:xfrm>
          <a:prstGeom prst="roundRect">
            <a:avLst>
              <a:gd name="adj" fmla="val 3829"/>
            </a:avLst>
          </a:prstGeom>
          <a:solidFill>
            <a:schemeClr val="bg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台形 10"/>
          <p:cNvSpPr/>
          <p:nvPr/>
        </p:nvSpPr>
        <p:spPr>
          <a:xfrm rot="16200000">
            <a:off x="3401467" y="260550"/>
            <a:ext cx="4087925" cy="7897630"/>
          </a:xfrm>
          <a:prstGeom prst="trapezoid">
            <a:avLst>
              <a:gd name="adj" fmla="val 36017"/>
            </a:avLst>
          </a:prstGeom>
          <a:gradFill flip="none" rotWithShape="1">
            <a:gsLst>
              <a:gs pos="0">
                <a:schemeClr val="accent5">
                  <a:lumMod val="40000"/>
                  <a:lumOff val="60000"/>
                </a:schemeClr>
              </a:gs>
              <a:gs pos="50000">
                <a:schemeClr val="accent5">
                  <a:lumMod val="20000"/>
                  <a:lumOff val="80000"/>
                </a:schemeClr>
              </a:gs>
              <a:gs pos="100000">
                <a:schemeClr val="bg1"/>
              </a:gs>
            </a:gsLst>
            <a:lin ang="16200000" scaled="1"/>
            <a:tileRect/>
          </a:gra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6" name="タイトル 1"/>
          <p:cNvSpPr>
            <a:spLocks noGrp="1"/>
          </p:cNvSpPr>
          <p:nvPr>
            <p:ph type="title"/>
          </p:nvPr>
        </p:nvSpPr>
        <p:spPr>
          <a:xfrm>
            <a:off x="49530" y="138210"/>
            <a:ext cx="9806940" cy="865257"/>
          </a:xfrm>
        </p:spPr>
        <p:txBody>
          <a:bodyPr>
            <a:normAutofit fontScale="90000"/>
          </a:bodyPr>
          <a:lstStyle/>
          <a:p>
            <a:r>
              <a:rPr lang="en-US" altLang="ja-JP" sz="3600" dirty="0">
                <a:solidFill>
                  <a:srgbClr val="4EB691"/>
                </a:solidFill>
                <a:latin typeface="+mj-lt"/>
              </a:rPr>
              <a:t>@</a:t>
            </a:r>
            <a:r>
              <a:rPr lang="ja-JP" altLang="en-US" sz="3600" dirty="0">
                <a:latin typeface="+mj-lt"/>
              </a:rPr>
              <a:t>ｃｏｓｍｅ</a:t>
            </a:r>
            <a:r>
              <a:rPr lang="en-US" altLang="ja-JP" sz="3600" dirty="0">
                <a:solidFill>
                  <a:srgbClr val="4EB691"/>
                </a:solidFill>
                <a:latin typeface="+mj-lt"/>
              </a:rPr>
              <a:t> </a:t>
            </a:r>
            <a:r>
              <a:rPr lang="ja-JP" altLang="en-US" sz="3600" dirty="0">
                <a:solidFill>
                  <a:srgbClr val="4EB691"/>
                </a:solidFill>
                <a:latin typeface="+mj-lt"/>
              </a:rPr>
              <a:t>プロモーションサービス</a:t>
            </a:r>
            <a:r>
              <a:rPr lang="ja-JP" altLang="en-US" sz="3600" dirty="0">
                <a:latin typeface="+mj-lt"/>
              </a:rPr>
              <a:t>＋オプション</a:t>
            </a:r>
            <a:endParaRPr kumimoji="1" lang="ja-JP" altLang="en-US" sz="3600" spc="300" dirty="0">
              <a:solidFill>
                <a:srgbClr val="4EB691"/>
              </a:solidFill>
              <a:latin typeface="+mj-lt"/>
            </a:endParaRPr>
          </a:p>
        </p:txBody>
      </p:sp>
      <p:sp>
        <p:nvSpPr>
          <p:cNvPr id="104"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20</a:t>
            </a:fld>
            <a:endParaRPr lang="ja-JP" altLang="en-US" dirty="0"/>
          </a:p>
        </p:txBody>
      </p:sp>
      <p:sp>
        <p:nvSpPr>
          <p:cNvPr id="106" name="テキスト ボックス 105"/>
          <p:cNvSpPr txBox="1"/>
          <p:nvPr/>
        </p:nvSpPr>
        <p:spPr>
          <a:xfrm>
            <a:off x="241037" y="1104003"/>
            <a:ext cx="9417963" cy="584775"/>
          </a:xfrm>
          <a:prstGeom prst="rect">
            <a:avLst/>
          </a:prstGeom>
          <a:noFill/>
        </p:spPr>
        <p:txBody>
          <a:bodyPr wrap="none" rtlCol="0" anchor="ctr">
            <a:spAutoFit/>
          </a:bodyPr>
          <a:lstStyle/>
          <a:p>
            <a:pPr algn="ctr"/>
            <a:r>
              <a:rPr lang="ja-JP" altLang="en-US" sz="1600" b="1" dirty="0">
                <a:solidFill>
                  <a:schemeClr val="tx1">
                    <a:lumMod val="65000"/>
                    <a:lumOff val="35000"/>
                  </a:schemeClr>
                </a:solidFill>
                <a:latin typeface="+mj-ea"/>
              </a:rPr>
              <a:t>＠ｃｏｓｍｅの編集タイアップは様々なオプションメニューにより、訴求メッセージのカスタマイズ</a:t>
            </a:r>
            <a:endParaRPr lang="en-US" altLang="ja-JP" sz="1600" b="1" dirty="0">
              <a:solidFill>
                <a:schemeClr val="tx1">
                  <a:lumMod val="65000"/>
                  <a:lumOff val="35000"/>
                </a:schemeClr>
              </a:solidFill>
              <a:latin typeface="+mj-ea"/>
            </a:endParaRPr>
          </a:p>
          <a:p>
            <a:pPr algn="ctr"/>
            <a:r>
              <a:rPr lang="ja-JP" altLang="en-US" sz="1600" b="1" dirty="0">
                <a:solidFill>
                  <a:schemeClr val="tx1">
                    <a:lumMod val="65000"/>
                    <a:lumOff val="35000"/>
                  </a:schemeClr>
                </a:solidFill>
                <a:latin typeface="+mj-ea"/>
              </a:rPr>
              <a:t>掲載時のエンゲージメント強化、掲載後の二次利用・販促強化などにご活用頂けます。</a:t>
            </a:r>
            <a:endParaRPr lang="en-US" altLang="ja-JP" sz="1600" b="1" dirty="0">
              <a:solidFill>
                <a:schemeClr val="tx1">
                  <a:lumMod val="65000"/>
                  <a:lumOff val="35000"/>
                </a:schemeClr>
              </a:solidFill>
              <a:latin typeface="+mj-ea"/>
            </a:endParaRPr>
          </a:p>
        </p:txBody>
      </p:sp>
      <p:sp>
        <p:nvSpPr>
          <p:cNvPr id="107" name="角丸四角形 106"/>
          <p:cNvSpPr/>
          <p:nvPr/>
        </p:nvSpPr>
        <p:spPr>
          <a:xfrm>
            <a:off x="3800872" y="2165006"/>
            <a:ext cx="5616624" cy="1297750"/>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t"/>
          <a:lstStyle/>
          <a:p>
            <a:pPr algn="ctr"/>
            <a:r>
              <a:rPr lang="ja-JP" altLang="en-US" sz="1400" b="1" dirty="0">
                <a:solidFill>
                  <a:srgbClr val="FF5574"/>
                </a:solidFill>
                <a:latin typeface="+mn-ea"/>
              </a:rPr>
              <a:t>編集タイアップ・コンテンツ強化メニュー</a:t>
            </a:r>
          </a:p>
        </p:txBody>
      </p:sp>
      <p:sp>
        <p:nvSpPr>
          <p:cNvPr id="108" name="角丸四角形 107"/>
          <p:cNvSpPr/>
          <p:nvPr/>
        </p:nvSpPr>
        <p:spPr>
          <a:xfrm>
            <a:off x="3800872" y="3577365"/>
            <a:ext cx="5616624" cy="1297750"/>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t"/>
          <a:lstStyle/>
          <a:p>
            <a:pPr algn="ctr"/>
            <a:r>
              <a:rPr lang="ja-JP" altLang="en-US" sz="1400" b="1" dirty="0">
                <a:solidFill>
                  <a:srgbClr val="FF5574"/>
                </a:solidFill>
                <a:latin typeface="+mn-ea"/>
              </a:rPr>
              <a:t>編集タイアップ</a:t>
            </a:r>
            <a:endParaRPr lang="en-US" altLang="ja-JP" sz="1400" b="1" dirty="0">
              <a:solidFill>
                <a:srgbClr val="FF5574"/>
              </a:solidFill>
              <a:latin typeface="+mn-ea"/>
            </a:endParaRPr>
          </a:p>
          <a:p>
            <a:pPr algn="ctr"/>
            <a:r>
              <a:rPr lang="en-US" altLang="ja-JP" sz="1400" b="1" dirty="0" smtClean="0">
                <a:solidFill>
                  <a:srgbClr val="FF5574"/>
                </a:solidFill>
                <a:latin typeface="+mn-ea"/>
              </a:rPr>
              <a:t>LINE</a:t>
            </a:r>
            <a:r>
              <a:rPr lang="ja-JP" altLang="en-US" sz="1400" b="1" dirty="0" smtClean="0">
                <a:solidFill>
                  <a:srgbClr val="FF5574"/>
                </a:solidFill>
                <a:latin typeface="+mn-ea"/>
              </a:rPr>
              <a:t>と</a:t>
            </a:r>
            <a:r>
              <a:rPr lang="ja-JP" altLang="en-US" sz="1400" b="1" dirty="0">
                <a:solidFill>
                  <a:srgbClr val="FF5574"/>
                </a:solidFill>
                <a:latin typeface="+mn-ea"/>
              </a:rPr>
              <a:t>のコラボレーションメニュー</a:t>
            </a:r>
          </a:p>
        </p:txBody>
      </p:sp>
      <p:sp>
        <p:nvSpPr>
          <p:cNvPr id="109" name="角丸四角形 108"/>
          <p:cNvSpPr/>
          <p:nvPr/>
        </p:nvSpPr>
        <p:spPr>
          <a:xfrm>
            <a:off x="3800872" y="4989725"/>
            <a:ext cx="5616624" cy="1297750"/>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t"/>
          <a:lstStyle/>
          <a:p>
            <a:pPr algn="ctr"/>
            <a:r>
              <a:rPr lang="ja-JP" altLang="en-US" sz="1400" b="1" dirty="0">
                <a:solidFill>
                  <a:srgbClr val="FF5574"/>
                </a:solidFill>
                <a:latin typeface="+mn-ea"/>
              </a:rPr>
              <a:t>編集タイアップ</a:t>
            </a:r>
            <a:endParaRPr lang="en-US" altLang="ja-JP" sz="1400" b="1" dirty="0">
              <a:solidFill>
                <a:srgbClr val="FF5574"/>
              </a:solidFill>
              <a:latin typeface="+mn-ea"/>
            </a:endParaRPr>
          </a:p>
          <a:p>
            <a:pPr algn="ctr"/>
            <a:r>
              <a:rPr lang="ja-JP" altLang="en-US" sz="1400" b="1" dirty="0" smtClean="0">
                <a:solidFill>
                  <a:srgbClr val="FF5574"/>
                </a:solidFill>
                <a:latin typeface="+mn-ea"/>
              </a:rPr>
              <a:t>ページ</a:t>
            </a:r>
            <a:r>
              <a:rPr lang="ja-JP" altLang="en-US" sz="1400" b="1" dirty="0">
                <a:solidFill>
                  <a:srgbClr val="FF5574"/>
                </a:solidFill>
                <a:latin typeface="+mn-ea"/>
              </a:rPr>
              <a:t>二次利用メニュー</a:t>
            </a:r>
          </a:p>
        </p:txBody>
      </p:sp>
      <p:pic>
        <p:nvPicPr>
          <p:cNvPr id="121" name="Picture 21" descr="\\Fs\個人用\motekid\141221サービス資料リニューアル\デザイン\150615_01アイコン追加\150612icon\_莉蝎ｨ\icon2-55.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8552913" y="5329416"/>
            <a:ext cx="864583" cy="864583"/>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6" descr="\\Fs\個人用\motekid\141221サービス資料リニューアル\デザイン\150609_01アイコン（透過）\クリア　icon_png\icon-3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4832" y="5442659"/>
            <a:ext cx="783045" cy="783045"/>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11"/>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803875" y="5568954"/>
            <a:ext cx="697717" cy="385506"/>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 name="Picture 2" descr="\\Fs\個人用\motekid\141221サービス資料リニューアル\デザイン\150609_01アイコン（透過）\クリア　icon_png\icon-02.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680077" y="2749071"/>
            <a:ext cx="548926" cy="548926"/>
          </a:xfrm>
          <a:prstGeom prst="rect">
            <a:avLst/>
          </a:prstGeom>
          <a:noFill/>
          <a:extLst>
            <a:ext uri="{909E8E84-426E-40DD-AFC4-6F175D3DCCD1}">
              <a14:hiddenFill xmlns:a14="http://schemas.microsoft.com/office/drawing/2010/main">
                <a:solidFill>
                  <a:srgbClr val="FFFFFF"/>
                </a:solidFill>
              </a14:hiddenFill>
            </a:ext>
          </a:extLst>
        </p:spPr>
      </p:pic>
      <p:pic>
        <p:nvPicPr>
          <p:cNvPr id="126" name="Picture 1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076875" y="2711769"/>
            <a:ext cx="675393" cy="675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7" name="Picture 18" descr="\\Fs\個人用\motekid\141221サービス資料リニューアル\デザイン\150615_01アイコン追加\150612icon\_回答\icon2-63.png"/>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rot="697301">
            <a:off x="8955656" y="2556304"/>
            <a:ext cx="357488" cy="357488"/>
          </a:xfrm>
          <a:prstGeom prst="rect">
            <a:avLst/>
          </a:prstGeom>
          <a:noFill/>
          <a:extLst>
            <a:ext uri="{909E8E84-426E-40DD-AFC4-6F175D3DCCD1}">
              <a14:hiddenFill xmlns:a14="http://schemas.microsoft.com/office/drawing/2010/main">
                <a:solidFill>
                  <a:srgbClr val="FFFFFF"/>
                </a:solidFill>
              </a14:hiddenFill>
            </a:ext>
          </a:extLst>
        </p:spPr>
      </p:pic>
      <p:pic>
        <p:nvPicPr>
          <p:cNvPr id="128" name="Picture 2" descr="\\Fs\個人用\motekid\141221サービス資料リニューアル\デザイン\150615_01アイコン追加\150612icon\_質問\icon2-71.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457888">
            <a:off x="7939775" y="2524482"/>
            <a:ext cx="332517" cy="332517"/>
          </a:xfrm>
          <a:prstGeom prst="rect">
            <a:avLst/>
          </a:prstGeom>
          <a:noFill/>
          <a:extLst>
            <a:ext uri="{909E8E84-426E-40DD-AFC4-6F175D3DCCD1}">
              <a14:hiddenFill xmlns:a14="http://schemas.microsoft.com/office/drawing/2010/main">
                <a:solidFill>
                  <a:srgbClr val="FFFFFF"/>
                </a:solidFill>
              </a14:hiddenFill>
            </a:ext>
          </a:extLst>
        </p:spPr>
      </p:pic>
      <p:sp>
        <p:nvSpPr>
          <p:cNvPr id="10" name="テキスト ボックス 9"/>
          <p:cNvSpPr txBox="1"/>
          <p:nvPr/>
        </p:nvSpPr>
        <p:spPr>
          <a:xfrm>
            <a:off x="3800872" y="2566645"/>
            <a:ext cx="4031873" cy="646331"/>
          </a:xfrm>
          <a:prstGeom prst="rect">
            <a:avLst/>
          </a:prstGeom>
          <a:noFill/>
        </p:spPr>
        <p:txBody>
          <a:bodyPr wrap="none" rtlCol="0" anchor="ctr">
            <a:spAutoFit/>
          </a:bodyPr>
          <a:lstStyle/>
          <a:p>
            <a:r>
              <a:rPr lang="ja-JP" altLang="en-US" sz="1200" dirty="0">
                <a:solidFill>
                  <a:schemeClr val="tx1">
                    <a:lumMod val="50000"/>
                    <a:lumOff val="50000"/>
                  </a:schemeClr>
                </a:solidFill>
              </a:rPr>
              <a:t>モニター・アンケート・座談会</a:t>
            </a:r>
            <a:r>
              <a:rPr kumimoji="1" lang="ja-JP" altLang="en-US" sz="1200" dirty="0">
                <a:solidFill>
                  <a:schemeClr val="tx1">
                    <a:lumMod val="50000"/>
                    <a:lumOff val="50000"/>
                  </a:schemeClr>
                </a:solidFill>
              </a:rPr>
              <a:t>など＠ｃｏｓｍｅ内</a:t>
            </a:r>
            <a:endParaRPr kumimoji="1" lang="en-US" altLang="ja-JP" sz="1200" dirty="0">
              <a:solidFill>
                <a:schemeClr val="tx1">
                  <a:lumMod val="50000"/>
                  <a:lumOff val="50000"/>
                </a:schemeClr>
              </a:solidFill>
            </a:endParaRPr>
          </a:p>
          <a:p>
            <a:r>
              <a:rPr lang="ja-JP" altLang="en-US" sz="1200" dirty="0">
                <a:solidFill>
                  <a:schemeClr val="tx1">
                    <a:lumMod val="50000"/>
                    <a:lumOff val="50000"/>
                  </a:schemeClr>
                </a:solidFill>
              </a:rPr>
              <a:t>の様々なデータやユーザーとのリレーションにより</a:t>
            </a:r>
            <a:endParaRPr lang="en-US" altLang="ja-JP" sz="1200" dirty="0">
              <a:solidFill>
                <a:schemeClr val="tx1">
                  <a:lumMod val="50000"/>
                  <a:lumOff val="50000"/>
                </a:schemeClr>
              </a:solidFill>
            </a:endParaRPr>
          </a:p>
          <a:p>
            <a:r>
              <a:rPr kumimoji="1" lang="ja-JP" altLang="en-US" sz="1200" dirty="0">
                <a:solidFill>
                  <a:schemeClr val="tx1">
                    <a:lumMod val="50000"/>
                    <a:lumOff val="50000"/>
                  </a:schemeClr>
                </a:solidFill>
              </a:rPr>
              <a:t>編集タイアップコンテンツを、より強化していきます。</a:t>
            </a:r>
            <a:endParaRPr kumimoji="1" lang="en-US" altLang="ja-JP" sz="1200" dirty="0">
              <a:solidFill>
                <a:schemeClr val="tx1">
                  <a:lumMod val="50000"/>
                  <a:lumOff val="50000"/>
                </a:schemeClr>
              </a:solidFill>
            </a:endParaRPr>
          </a:p>
        </p:txBody>
      </p:sp>
      <p:pic>
        <p:nvPicPr>
          <p:cNvPr id="136" name="Picture 6"/>
          <p:cNvPicPr>
            <a:picLocks noChangeAspect="1" noChangeArrowheads="1"/>
          </p:cNvPicPr>
          <p:nvPr/>
        </p:nvPicPr>
        <p:blipFill>
          <a:blip r:embed="rId9" cstate="print">
            <a:extLst>
              <a:ext uri="{28A0092B-C50C-407E-A947-70E740481C1C}">
                <a14:useLocalDpi xmlns:a14="http://schemas.microsoft.com/office/drawing/2010/main"/>
              </a:ext>
            </a:extLst>
          </a:blip>
          <a:srcRect/>
          <a:stretch>
            <a:fillRect/>
          </a:stretch>
        </p:blipFill>
        <p:spPr bwMode="auto">
          <a:xfrm>
            <a:off x="8050484" y="4194962"/>
            <a:ext cx="541158" cy="541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39" name="テキスト ボックス 138"/>
          <p:cNvSpPr txBox="1"/>
          <p:nvPr/>
        </p:nvSpPr>
        <p:spPr>
          <a:xfrm>
            <a:off x="3834755" y="4118118"/>
            <a:ext cx="3997990" cy="646331"/>
          </a:xfrm>
          <a:prstGeom prst="rect">
            <a:avLst/>
          </a:prstGeom>
          <a:noFill/>
        </p:spPr>
        <p:txBody>
          <a:bodyPr wrap="square" rtlCol="0" anchor="ctr">
            <a:spAutoFit/>
          </a:bodyPr>
          <a:lstStyle/>
          <a:p>
            <a:r>
              <a:rPr lang="ja-JP" altLang="en-US" sz="1200" dirty="0">
                <a:solidFill>
                  <a:schemeClr val="tx1">
                    <a:lumMod val="50000"/>
                    <a:lumOff val="50000"/>
                  </a:schemeClr>
                </a:solidFill>
              </a:rPr>
              <a:t>＠</a:t>
            </a:r>
            <a:r>
              <a:rPr lang="ja-JP" altLang="en-US" sz="1200" dirty="0" smtClean="0">
                <a:solidFill>
                  <a:schemeClr val="tx1">
                    <a:lumMod val="50000"/>
                    <a:lumOff val="50000"/>
                  </a:schemeClr>
                </a:solidFill>
              </a:rPr>
              <a:t>ｃｏｓｍｅ公式ＬＩＮＥコラボアカウントからの</a:t>
            </a:r>
            <a:endParaRPr lang="en-US" altLang="ja-JP" sz="1200" dirty="0" smtClean="0">
              <a:solidFill>
                <a:schemeClr val="tx1">
                  <a:lumMod val="50000"/>
                  <a:lumOff val="50000"/>
                </a:schemeClr>
              </a:solidFill>
            </a:endParaRPr>
          </a:p>
          <a:p>
            <a:r>
              <a:rPr lang="ja-JP" altLang="en-US" sz="1200" dirty="0" smtClean="0">
                <a:solidFill>
                  <a:schemeClr val="tx1">
                    <a:lumMod val="50000"/>
                    <a:lumOff val="50000"/>
                  </a:schemeClr>
                </a:solidFill>
              </a:rPr>
              <a:t>メッセージ配信</a:t>
            </a:r>
            <a:r>
              <a:rPr lang="ja-JP" altLang="en-US" sz="1200" dirty="0">
                <a:solidFill>
                  <a:schemeClr val="tx1">
                    <a:lumMod val="50000"/>
                    <a:lumOff val="50000"/>
                  </a:schemeClr>
                </a:solidFill>
              </a:rPr>
              <a:t>により</a:t>
            </a:r>
            <a:r>
              <a:rPr kumimoji="1" lang="ja-JP" altLang="en-US" sz="1200" dirty="0" smtClean="0">
                <a:solidFill>
                  <a:schemeClr val="tx1">
                    <a:lumMod val="50000"/>
                    <a:lumOff val="50000"/>
                  </a:schemeClr>
                </a:solidFill>
              </a:rPr>
              <a:t>編集タイアップのリーチを強化！クーポン配布などの</a:t>
            </a:r>
            <a:r>
              <a:rPr lang="ja-JP" altLang="en-US" sz="1200" dirty="0" smtClean="0">
                <a:solidFill>
                  <a:schemeClr val="tx1">
                    <a:lumMod val="50000"/>
                    <a:lumOff val="50000"/>
                  </a:schemeClr>
                </a:solidFill>
              </a:rPr>
              <a:t>店頭施策</a:t>
            </a:r>
            <a:r>
              <a:rPr lang="ja-JP" altLang="en-US" sz="1200" dirty="0">
                <a:solidFill>
                  <a:schemeClr val="tx1">
                    <a:lumMod val="50000"/>
                    <a:lumOff val="50000"/>
                  </a:schemeClr>
                </a:solidFill>
              </a:rPr>
              <a:t>に</a:t>
            </a:r>
            <a:r>
              <a:rPr lang="ja-JP" altLang="en-US" sz="1200" dirty="0" smtClean="0">
                <a:solidFill>
                  <a:schemeClr val="tx1">
                    <a:lumMod val="50000"/>
                    <a:lumOff val="50000"/>
                  </a:schemeClr>
                </a:solidFill>
              </a:rPr>
              <a:t>も活用いただけます。</a:t>
            </a:r>
            <a:endParaRPr kumimoji="1" lang="en-US" altLang="ja-JP" sz="1200" dirty="0">
              <a:solidFill>
                <a:schemeClr val="tx1">
                  <a:lumMod val="50000"/>
                  <a:lumOff val="50000"/>
                </a:schemeClr>
              </a:solidFill>
            </a:endParaRPr>
          </a:p>
        </p:txBody>
      </p:sp>
      <p:sp>
        <p:nvSpPr>
          <p:cNvPr id="140" name="テキスト ボックス 139"/>
          <p:cNvSpPr txBox="1"/>
          <p:nvPr/>
        </p:nvSpPr>
        <p:spPr>
          <a:xfrm>
            <a:off x="3800872" y="5518973"/>
            <a:ext cx="3953960" cy="646331"/>
          </a:xfrm>
          <a:prstGeom prst="rect">
            <a:avLst/>
          </a:prstGeom>
          <a:noFill/>
        </p:spPr>
        <p:txBody>
          <a:bodyPr wrap="square" rtlCol="0" anchor="ctr">
            <a:spAutoFit/>
          </a:bodyPr>
          <a:lstStyle/>
          <a:p>
            <a:r>
              <a:rPr lang="ja-JP" altLang="en-US" sz="1200" dirty="0">
                <a:solidFill>
                  <a:schemeClr val="tx1">
                    <a:lumMod val="50000"/>
                    <a:lumOff val="50000"/>
                  </a:schemeClr>
                </a:solidFill>
              </a:rPr>
              <a:t>＠ｃｏｓｍｅで掲載した編集タイアップの</a:t>
            </a:r>
            <a:r>
              <a:rPr lang="ja-JP" altLang="en-US" sz="1200" dirty="0" smtClean="0">
                <a:solidFill>
                  <a:schemeClr val="tx1">
                    <a:lumMod val="50000"/>
                    <a:lumOff val="50000"/>
                  </a:schemeClr>
                </a:solidFill>
              </a:rPr>
              <a:t>コンテンツ</a:t>
            </a:r>
            <a:r>
              <a:rPr lang="ja-JP" altLang="en-US" sz="1200" dirty="0">
                <a:solidFill>
                  <a:schemeClr val="tx1">
                    <a:lumMod val="50000"/>
                    <a:lumOff val="50000"/>
                  </a:schemeClr>
                </a:solidFill>
              </a:rPr>
              <a:t>を二次利用し、販促物やクライアント様</a:t>
            </a:r>
            <a:r>
              <a:rPr lang="ja-JP" altLang="en-US" sz="1200" dirty="0" smtClean="0">
                <a:solidFill>
                  <a:schemeClr val="tx1">
                    <a:lumMod val="50000"/>
                    <a:lumOff val="50000"/>
                  </a:schemeClr>
                </a:solidFill>
              </a:rPr>
              <a:t>のオウンド</a:t>
            </a:r>
            <a:endParaRPr lang="en-US" altLang="ja-JP" sz="1200" dirty="0" smtClean="0">
              <a:solidFill>
                <a:schemeClr val="tx1">
                  <a:lumMod val="50000"/>
                  <a:lumOff val="50000"/>
                </a:schemeClr>
              </a:solidFill>
            </a:endParaRPr>
          </a:p>
          <a:p>
            <a:r>
              <a:rPr lang="ja-JP" altLang="en-US" sz="1200" dirty="0" smtClean="0">
                <a:solidFill>
                  <a:schemeClr val="tx1">
                    <a:lumMod val="50000"/>
                    <a:lumOff val="50000"/>
                  </a:schemeClr>
                </a:solidFill>
              </a:rPr>
              <a:t>メディア</a:t>
            </a:r>
            <a:r>
              <a:rPr lang="ja-JP" altLang="en-US" sz="1200" dirty="0">
                <a:solidFill>
                  <a:schemeClr val="tx1">
                    <a:lumMod val="50000"/>
                    <a:lumOff val="50000"/>
                  </a:schemeClr>
                </a:solidFill>
              </a:rPr>
              <a:t>での活用が可能です。</a:t>
            </a:r>
            <a:endParaRPr lang="en-US" altLang="ja-JP" sz="1200" dirty="0">
              <a:solidFill>
                <a:schemeClr val="tx1">
                  <a:lumMod val="50000"/>
                  <a:lumOff val="50000"/>
                </a:schemeClr>
              </a:solidFill>
            </a:endParaRPr>
          </a:p>
        </p:txBody>
      </p:sp>
      <p:sp>
        <p:nvSpPr>
          <p:cNvPr id="149" name="テキスト ボックス 148"/>
          <p:cNvSpPr txBox="1"/>
          <p:nvPr/>
        </p:nvSpPr>
        <p:spPr>
          <a:xfrm>
            <a:off x="538052" y="4952201"/>
            <a:ext cx="2954655" cy="276999"/>
          </a:xfrm>
          <a:prstGeom prst="rect">
            <a:avLst/>
          </a:prstGeom>
          <a:noFill/>
        </p:spPr>
        <p:txBody>
          <a:bodyPr wrap="none" rtlCol="0" anchor="ctr">
            <a:spAutoFit/>
          </a:bodyPr>
          <a:lstStyle/>
          <a:p>
            <a:r>
              <a:rPr lang="ja-JP" altLang="en-US" sz="1200" dirty="0">
                <a:solidFill>
                  <a:schemeClr val="tx1">
                    <a:lumMod val="50000"/>
                    <a:lumOff val="50000"/>
                  </a:schemeClr>
                </a:solidFill>
              </a:rPr>
              <a:t>＠ｃｏｓｍｅで掲載する編集タイアップ</a:t>
            </a:r>
            <a:endParaRPr kumimoji="1" lang="en-US" altLang="ja-JP" sz="1200" dirty="0">
              <a:solidFill>
                <a:schemeClr val="tx1">
                  <a:lumMod val="50000"/>
                  <a:lumOff val="50000"/>
                </a:schemeClr>
              </a:solidFill>
            </a:endParaRPr>
          </a:p>
        </p:txBody>
      </p:sp>
      <p:grpSp>
        <p:nvGrpSpPr>
          <p:cNvPr id="39" name="グループ化 38"/>
          <p:cNvGrpSpPr/>
          <p:nvPr/>
        </p:nvGrpSpPr>
        <p:grpSpPr>
          <a:xfrm>
            <a:off x="734971" y="3523767"/>
            <a:ext cx="2577462" cy="1241171"/>
            <a:chOff x="3656856" y="2319977"/>
            <a:chExt cx="2577462" cy="1241171"/>
          </a:xfrm>
        </p:grpSpPr>
        <p:pic>
          <p:nvPicPr>
            <p:cNvPr id="40" name="Picture 6" descr="C:\Users\nobuujit\Desktop\名称未設定-3.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56856" y="2319977"/>
              <a:ext cx="2156879" cy="1241171"/>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8" descr="C:\Users\nobuujit\Desktop\名称未設定-2.png"/>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722786" y="2497500"/>
              <a:ext cx="511532" cy="1039228"/>
            </a:xfrm>
            <a:prstGeom prst="rect">
              <a:avLst/>
            </a:prstGeom>
            <a:noFill/>
            <a:extLst>
              <a:ext uri="{909E8E84-426E-40DD-AFC4-6F175D3DCCD1}">
                <a14:hiddenFill xmlns:a14="http://schemas.microsoft.com/office/drawing/2010/main">
                  <a:solidFill>
                    <a:srgbClr val="FFFFFF"/>
                  </a:solidFill>
                </a14:hiddenFill>
              </a:ext>
            </a:extLst>
          </p:spPr>
        </p:pic>
      </p:grpSp>
      <p:pic>
        <p:nvPicPr>
          <p:cNvPr id="2050" name="Picture 2"/>
          <p:cNvPicPr>
            <a:picLocks noChangeAspect="1" noChangeArrowheads="1"/>
          </p:cNvPicPr>
          <p:nvPr/>
        </p:nvPicPr>
        <p:blipFill rotWithShape="1">
          <a:blip r:embed="rId12">
            <a:extLst>
              <a:ext uri="{28A0092B-C50C-407E-A947-70E740481C1C}">
                <a14:useLocalDpi xmlns:a14="http://schemas.microsoft.com/office/drawing/2010/main" val="0"/>
              </a:ext>
            </a:extLst>
          </a:blip>
          <a:srcRect l="10831"/>
          <a:stretch/>
        </p:blipFill>
        <p:spPr bwMode="auto">
          <a:xfrm>
            <a:off x="8693371" y="4128066"/>
            <a:ext cx="580109" cy="618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361731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173451" y="1075261"/>
            <a:ext cx="9655138" cy="5367622"/>
          </a:xfrm>
          <a:prstGeom prst="roundRect">
            <a:avLst>
              <a:gd name="adj" fmla="val 4258"/>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n-ea"/>
            </a:endParaRPr>
          </a:p>
        </p:txBody>
      </p:sp>
      <p:grpSp>
        <p:nvGrpSpPr>
          <p:cNvPr id="8" name="グループ化 7"/>
          <p:cNvGrpSpPr/>
          <p:nvPr/>
        </p:nvGrpSpPr>
        <p:grpSpPr>
          <a:xfrm>
            <a:off x="458487" y="1195268"/>
            <a:ext cx="2752673" cy="2528946"/>
            <a:chOff x="-41314" y="1195268"/>
            <a:chExt cx="2752673" cy="2528946"/>
          </a:xfrm>
        </p:grpSpPr>
        <p:sp>
          <p:nvSpPr>
            <p:cNvPr id="109" name="角丸四角形 108"/>
            <p:cNvSpPr/>
            <p:nvPr/>
          </p:nvSpPr>
          <p:spPr>
            <a:xfrm>
              <a:off x="-41314" y="1195268"/>
              <a:ext cx="2752673" cy="252894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r>
                <a:rPr lang="en-US" altLang="ja-JP" sz="2000" b="1" i="1" u="sng" dirty="0">
                  <a:solidFill>
                    <a:srgbClr val="FF5574"/>
                  </a:solidFill>
                  <a:latin typeface="+mn-ea"/>
                </a:rPr>
                <a:t>¥100,000</a:t>
              </a:r>
              <a:r>
                <a:rPr lang="ja-JP" altLang="en-US" sz="1400" b="1" i="1" u="sng" dirty="0">
                  <a:solidFill>
                    <a:srgbClr val="FF5574"/>
                  </a:solidFill>
                  <a:latin typeface="+mn-ea"/>
                </a:rPr>
                <a:t> </a:t>
              </a:r>
              <a:r>
                <a:rPr lang="en-US" altLang="ja-JP" sz="1400" b="1" i="1" u="sng" dirty="0">
                  <a:solidFill>
                    <a:srgbClr val="FF5574"/>
                  </a:solidFill>
                  <a:latin typeface="+mn-ea"/>
                </a:rPr>
                <a:t>(</a:t>
              </a:r>
              <a:r>
                <a:rPr lang="ja-JP" altLang="en-US" sz="1400" b="1" i="1" u="sng" dirty="0">
                  <a:solidFill>
                    <a:srgbClr val="FF5574"/>
                  </a:solidFill>
                  <a:latin typeface="+mn-ea"/>
                </a:rPr>
                <a:t>Ｇ</a:t>
              </a:r>
              <a:r>
                <a:rPr lang="en-US" altLang="ja-JP" sz="1400" b="1" i="1" u="sng" dirty="0">
                  <a:solidFill>
                    <a:srgbClr val="FF5574"/>
                  </a:solidFill>
                  <a:latin typeface="+mn-ea"/>
                </a:rPr>
                <a:t>)</a:t>
              </a:r>
              <a:endParaRPr lang="ja-JP" altLang="en-US" sz="1400" b="1" i="1" u="sng" dirty="0">
                <a:solidFill>
                  <a:srgbClr val="FF5574"/>
                </a:solidFill>
                <a:latin typeface="+mn-ea"/>
              </a:endParaRPr>
            </a:p>
          </p:txBody>
        </p:sp>
        <p:sp>
          <p:nvSpPr>
            <p:cNvPr id="110" name="テキスト ボックス 109"/>
            <p:cNvSpPr txBox="1"/>
            <p:nvPr/>
          </p:nvSpPr>
          <p:spPr>
            <a:xfrm>
              <a:off x="197554" y="1257173"/>
              <a:ext cx="2274937" cy="276999"/>
            </a:xfrm>
            <a:prstGeom prst="rect">
              <a:avLst/>
            </a:prstGeom>
            <a:noFill/>
          </p:spPr>
          <p:txBody>
            <a:bodyPr wrap="square" rtlCol="0" anchor="ctr">
              <a:spAutoFit/>
            </a:bodyPr>
            <a:lstStyle/>
            <a:p>
              <a:pPr algn="ctr"/>
              <a:r>
                <a:rPr kumimoji="1" lang="ja-JP" altLang="en-US" sz="1200" b="1" dirty="0">
                  <a:solidFill>
                    <a:srgbClr val="FF5574"/>
                  </a:solidFill>
                  <a:latin typeface="+mn-ea"/>
                </a:rPr>
                <a:t>効果検証アンケート</a:t>
              </a:r>
            </a:p>
          </p:txBody>
        </p:sp>
        <p:cxnSp>
          <p:nvCxnSpPr>
            <p:cNvPr id="111" name="直線コネクタ 110"/>
            <p:cNvCxnSpPr/>
            <p:nvPr/>
          </p:nvCxnSpPr>
          <p:spPr>
            <a:xfrm>
              <a:off x="375478" y="1581797"/>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pic>
          <p:nvPicPr>
            <p:cNvPr id="114" name="Picture 2" descr="\\Fs\個人用\motekid\141221サービス資料リニューアル\デザイン\150609_01アイコン（透過）\クリア　icon_png\icon-02.pn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58372" y="1934215"/>
              <a:ext cx="730621" cy="730621"/>
            </a:xfrm>
            <a:prstGeom prst="rect">
              <a:avLst/>
            </a:prstGeom>
            <a:noFill/>
            <a:extLst>
              <a:ext uri="{909E8E84-426E-40DD-AFC4-6F175D3DCCD1}">
                <a14:hiddenFill xmlns:a14="http://schemas.microsoft.com/office/drawing/2010/main">
                  <a:solidFill>
                    <a:srgbClr val="FFFFFF"/>
                  </a:solidFill>
                </a14:hiddenFill>
              </a:ext>
            </a:extLst>
          </p:spPr>
        </p:pic>
        <p:pic>
          <p:nvPicPr>
            <p:cNvPr id="124" name="Picture 13"/>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71334" y="1875983"/>
              <a:ext cx="898947" cy="8989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5" name="Picture 18" descr="\\Fs\個人用\motekid\141221サービス資料リニューアル\デザイン\150615_01アイコン追加\150612icon\_回答\icon2-6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697301">
              <a:off x="1887471" y="1844806"/>
              <a:ext cx="475817" cy="475817"/>
            </a:xfrm>
            <a:prstGeom prst="rect">
              <a:avLst/>
            </a:prstGeom>
            <a:noFill/>
            <a:extLst>
              <a:ext uri="{909E8E84-426E-40DD-AFC4-6F175D3DCCD1}">
                <a14:hiddenFill xmlns:a14="http://schemas.microsoft.com/office/drawing/2010/main">
                  <a:solidFill>
                    <a:srgbClr val="FFFFFF"/>
                  </a:solidFill>
                </a14:hiddenFill>
              </a:ext>
            </a:extLst>
          </p:spPr>
        </p:pic>
        <p:pic>
          <p:nvPicPr>
            <p:cNvPr id="127" name="Picture 2" descr="\\Fs\個人用\motekid\141221サービス資料リニューアル\デザイン\150615_01アイコン追加\150612icon\_質問\icon2-7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457888">
              <a:off x="377382" y="1660753"/>
              <a:ext cx="442581" cy="442581"/>
            </a:xfrm>
            <a:prstGeom prst="rect">
              <a:avLst/>
            </a:prstGeom>
            <a:noFill/>
            <a:extLst>
              <a:ext uri="{909E8E84-426E-40DD-AFC4-6F175D3DCCD1}">
                <a14:hiddenFill xmlns:a14="http://schemas.microsoft.com/office/drawing/2010/main">
                  <a:solidFill>
                    <a:srgbClr val="FFFFFF"/>
                  </a:solidFill>
                </a14:hiddenFill>
              </a:ext>
            </a:extLst>
          </p:spPr>
        </p:pic>
        <p:sp>
          <p:nvSpPr>
            <p:cNvPr id="148" name="テキスト ボックス 147"/>
            <p:cNvSpPr txBox="1"/>
            <p:nvPr/>
          </p:nvSpPr>
          <p:spPr>
            <a:xfrm>
              <a:off x="214220" y="2938483"/>
              <a:ext cx="2236510" cy="338554"/>
            </a:xfrm>
            <a:prstGeom prst="rect">
              <a:avLst/>
            </a:prstGeom>
            <a:noFill/>
          </p:spPr>
          <p:txBody>
            <a:bodyPr wrap="none" rtlCol="0">
              <a:spAutoFit/>
            </a:bodyPr>
            <a:lstStyle/>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タイアップページ閲覧者に対し、ページに</a:t>
              </a:r>
              <a:endParaRPr lang="en-US" altLang="ja-JP" sz="800" dirty="0">
                <a:solidFill>
                  <a:schemeClr val="tx1">
                    <a:lumMod val="50000"/>
                    <a:lumOff val="50000"/>
                  </a:schemeClr>
                </a:solidFill>
                <a:latin typeface="+mn-ea"/>
                <a:cs typeface="Meiryo UI" pitchFamily="50" charset="-128"/>
              </a:endParaRPr>
            </a:p>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関する効果検証アンケートを実施頂けます。</a:t>
              </a:r>
            </a:p>
          </p:txBody>
        </p:sp>
      </p:grpSp>
      <p:grpSp>
        <p:nvGrpSpPr>
          <p:cNvPr id="9" name="グループ化 8"/>
          <p:cNvGrpSpPr/>
          <p:nvPr/>
        </p:nvGrpSpPr>
        <p:grpSpPr>
          <a:xfrm>
            <a:off x="3624684" y="1195268"/>
            <a:ext cx="2752673" cy="2528946"/>
            <a:chOff x="3618793" y="1195268"/>
            <a:chExt cx="2752673" cy="2528946"/>
          </a:xfrm>
        </p:grpSpPr>
        <p:sp>
          <p:nvSpPr>
            <p:cNvPr id="106" name="角丸四角形 105"/>
            <p:cNvSpPr/>
            <p:nvPr/>
          </p:nvSpPr>
          <p:spPr>
            <a:xfrm>
              <a:off x="3618793" y="1195268"/>
              <a:ext cx="2752673" cy="252894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r>
                <a:rPr lang="en-US" altLang="ja-JP" sz="2000" b="1" i="1" u="sng" dirty="0">
                  <a:solidFill>
                    <a:srgbClr val="FF5574"/>
                  </a:solidFill>
                  <a:latin typeface="+mn-ea"/>
                </a:rPr>
                <a:t>¥1,000,000</a:t>
              </a:r>
              <a:r>
                <a:rPr lang="ja-JP" altLang="en-US" sz="1400" b="1" i="1" u="sng" dirty="0">
                  <a:solidFill>
                    <a:srgbClr val="FF5574"/>
                  </a:solidFill>
                  <a:latin typeface="+mn-ea"/>
                </a:rPr>
                <a:t> </a:t>
              </a:r>
              <a:r>
                <a:rPr lang="en-US" altLang="ja-JP" sz="1400" b="1" i="1" u="sng" dirty="0">
                  <a:solidFill>
                    <a:srgbClr val="FF5574"/>
                  </a:solidFill>
                  <a:latin typeface="+mn-ea"/>
                </a:rPr>
                <a:t>(</a:t>
              </a:r>
              <a:r>
                <a:rPr lang="ja-JP" altLang="en-US" sz="1400" b="1" i="1" u="sng" dirty="0">
                  <a:solidFill>
                    <a:srgbClr val="FF5574"/>
                  </a:solidFill>
                  <a:latin typeface="+mn-ea"/>
                </a:rPr>
                <a:t>Ｇ</a:t>
              </a:r>
              <a:r>
                <a:rPr lang="en-US" altLang="ja-JP" sz="1400" b="1" i="1" u="sng" dirty="0">
                  <a:solidFill>
                    <a:srgbClr val="FF5574"/>
                  </a:solidFill>
                  <a:latin typeface="+mn-ea"/>
                </a:rPr>
                <a:t>)</a:t>
              </a:r>
              <a:endParaRPr lang="ja-JP" altLang="en-US" sz="1400" b="1" i="1" u="sng" dirty="0">
                <a:solidFill>
                  <a:srgbClr val="FF5574"/>
                </a:solidFill>
                <a:latin typeface="+mn-ea"/>
              </a:endParaRPr>
            </a:p>
          </p:txBody>
        </p:sp>
        <p:pic>
          <p:nvPicPr>
            <p:cNvPr id="120" name="Picture 3" descr="\\Fs\個人用\motekid\141221サービス資料リニューアル\デザイン\150609_01アイコン（透過）\クリア　icon_png\icon-03.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58968" y="1905013"/>
              <a:ext cx="674847" cy="674847"/>
            </a:xfrm>
            <a:prstGeom prst="rect">
              <a:avLst/>
            </a:prstGeom>
            <a:noFill/>
            <a:extLst>
              <a:ext uri="{909E8E84-426E-40DD-AFC4-6F175D3DCCD1}">
                <a14:hiddenFill xmlns:a14="http://schemas.microsoft.com/office/drawing/2010/main">
                  <a:solidFill>
                    <a:srgbClr val="FFFFFF"/>
                  </a:solidFill>
                </a14:hiddenFill>
              </a:ext>
            </a:extLst>
          </p:spPr>
        </p:pic>
        <p:pic>
          <p:nvPicPr>
            <p:cNvPr id="121" name="Picture 17"/>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488762" y="2198637"/>
              <a:ext cx="575833" cy="5559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6" name="Picture 11"/>
            <p:cNvPicPr>
              <a:picLocks noChangeAspect="1" noChangeArrowheads="1"/>
            </p:cNvPicPr>
            <p:nvPr/>
          </p:nvPicPr>
          <p:blipFill rotWithShape="1">
            <a:blip r:embed="rId8" cstate="email">
              <a:extLst>
                <a:ext uri="{28A0092B-C50C-407E-A947-70E740481C1C}">
                  <a14:useLocalDpi xmlns:a14="http://schemas.microsoft.com/office/drawing/2010/main"/>
                </a:ext>
              </a:extLst>
            </a:blip>
            <a:srcRect/>
            <a:stretch/>
          </p:blipFill>
          <p:spPr bwMode="auto">
            <a:xfrm>
              <a:off x="5161564" y="1810315"/>
              <a:ext cx="534599" cy="970651"/>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7" name="テキスト ボックス 136"/>
            <p:cNvSpPr txBox="1"/>
            <p:nvPr/>
          </p:nvSpPr>
          <p:spPr>
            <a:xfrm>
              <a:off x="3857661" y="1257173"/>
              <a:ext cx="2274937" cy="276999"/>
            </a:xfrm>
            <a:prstGeom prst="rect">
              <a:avLst/>
            </a:prstGeom>
            <a:noFill/>
          </p:spPr>
          <p:txBody>
            <a:bodyPr wrap="square" rtlCol="0" anchor="ctr">
              <a:spAutoFit/>
            </a:bodyPr>
            <a:lstStyle/>
            <a:p>
              <a:pPr algn="ctr"/>
              <a:r>
                <a:rPr lang="ja-JP" altLang="en-US" sz="1200" b="1" dirty="0">
                  <a:solidFill>
                    <a:srgbClr val="FF5574"/>
                  </a:solidFill>
                  <a:latin typeface="+mn-ea"/>
                </a:rPr>
                <a:t>意識調査</a:t>
              </a:r>
              <a:r>
                <a:rPr kumimoji="1" lang="ja-JP" altLang="en-US" sz="1200" b="1" dirty="0">
                  <a:solidFill>
                    <a:srgbClr val="FF5574"/>
                  </a:solidFill>
                  <a:latin typeface="+mn-ea"/>
                </a:rPr>
                <a:t>アンケート</a:t>
              </a:r>
            </a:p>
          </p:txBody>
        </p:sp>
        <p:cxnSp>
          <p:nvCxnSpPr>
            <p:cNvPr id="138" name="直線コネクタ 137"/>
            <p:cNvCxnSpPr/>
            <p:nvPr/>
          </p:nvCxnSpPr>
          <p:spPr>
            <a:xfrm>
              <a:off x="4035585" y="1581797"/>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149" name="テキスト ボックス 148"/>
            <p:cNvSpPr txBox="1"/>
            <p:nvPr/>
          </p:nvSpPr>
          <p:spPr>
            <a:xfrm>
              <a:off x="3838033" y="2938483"/>
              <a:ext cx="2339103" cy="338554"/>
            </a:xfrm>
            <a:prstGeom prst="rect">
              <a:avLst/>
            </a:prstGeom>
            <a:noFill/>
          </p:spPr>
          <p:txBody>
            <a:bodyPr wrap="none" rtlCol="0">
              <a:spAutoFit/>
            </a:bodyPr>
            <a:lstStyle/>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＠ｃｏｓｍｅメンバーに美容テーマの</a:t>
              </a:r>
            </a:p>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意識調査を実施し、タイアップページに反映。</a:t>
              </a:r>
            </a:p>
          </p:txBody>
        </p:sp>
      </p:grpSp>
      <p:grpSp>
        <p:nvGrpSpPr>
          <p:cNvPr id="4" name="グループ化 3"/>
          <p:cNvGrpSpPr/>
          <p:nvPr/>
        </p:nvGrpSpPr>
        <p:grpSpPr>
          <a:xfrm>
            <a:off x="6790881" y="1195268"/>
            <a:ext cx="2752673" cy="2583600"/>
            <a:chOff x="6790881" y="1195268"/>
            <a:chExt cx="2752673" cy="2583600"/>
          </a:xfrm>
        </p:grpSpPr>
        <p:sp>
          <p:nvSpPr>
            <p:cNvPr id="107" name="角丸四角形 106"/>
            <p:cNvSpPr/>
            <p:nvPr/>
          </p:nvSpPr>
          <p:spPr>
            <a:xfrm>
              <a:off x="6790881" y="1195268"/>
              <a:ext cx="2752673" cy="252894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r>
                <a:rPr lang="en-US" altLang="ja-JP" sz="2000" b="1" i="1" u="sng" dirty="0">
                  <a:solidFill>
                    <a:srgbClr val="FF5574"/>
                  </a:solidFill>
                  <a:latin typeface="+mn-ea"/>
                </a:rPr>
                <a:t>¥1,300,000</a:t>
              </a:r>
              <a:r>
                <a:rPr lang="ja-JP" altLang="en-US" sz="1400" b="1" i="1" u="sng" dirty="0">
                  <a:solidFill>
                    <a:srgbClr val="FF5574"/>
                  </a:solidFill>
                  <a:latin typeface="+mn-ea"/>
                </a:rPr>
                <a:t> </a:t>
              </a:r>
              <a:r>
                <a:rPr lang="en-US" altLang="ja-JP" sz="1400" b="1" i="1" u="sng" dirty="0">
                  <a:solidFill>
                    <a:srgbClr val="FF5574"/>
                  </a:solidFill>
                  <a:latin typeface="+mn-ea"/>
                </a:rPr>
                <a:t>(</a:t>
              </a:r>
              <a:r>
                <a:rPr lang="ja-JP" altLang="en-US" sz="1400" b="1" i="1" u="sng" dirty="0">
                  <a:solidFill>
                    <a:srgbClr val="FF5574"/>
                  </a:solidFill>
                  <a:latin typeface="+mn-ea"/>
                </a:rPr>
                <a:t>Ｇ</a:t>
              </a:r>
              <a:r>
                <a:rPr lang="en-US" altLang="ja-JP" sz="1400" b="1" i="1" u="sng" dirty="0">
                  <a:solidFill>
                    <a:srgbClr val="FF5574"/>
                  </a:solidFill>
                  <a:latin typeface="+mn-ea"/>
                </a:rPr>
                <a:t>)</a:t>
              </a:r>
              <a:endParaRPr lang="ja-JP" altLang="en-US" sz="1400" b="1" i="1" u="sng" dirty="0">
                <a:solidFill>
                  <a:srgbClr val="FF5574"/>
                </a:solidFill>
                <a:latin typeface="+mn-ea"/>
              </a:endParaRPr>
            </a:p>
          </p:txBody>
        </p:sp>
        <p:sp>
          <p:nvSpPr>
            <p:cNvPr id="112" name="AutoShape 89"/>
            <p:cNvSpPr>
              <a:spLocks noChangeArrowheads="1"/>
            </p:cNvSpPr>
            <p:nvPr/>
          </p:nvSpPr>
          <p:spPr bwMode="auto">
            <a:xfrm>
              <a:off x="7043953" y="3268646"/>
              <a:ext cx="2301535" cy="510222"/>
            </a:xfrm>
            <a:prstGeom prst="roundRect">
              <a:avLst>
                <a:gd name="adj" fmla="val 12676"/>
              </a:avLst>
            </a:prstGeom>
            <a:noFill/>
            <a:ln>
              <a:noFill/>
            </a:ln>
            <a:effectLst>
              <a:prstShdw prst="shdw17" dist="17961" dir="2700000">
                <a:srgbClr val="467067"/>
              </a:prstShdw>
            </a:effectLst>
            <a:extLst>
              <a:ext uri="{909E8E84-426E-40DD-AFC4-6F175D3DCCD1}">
                <a14:hiddenFill xmlns:a14="http://schemas.microsoft.com/office/drawing/2010/main">
                  <a:solidFill>
                    <a:srgbClr val="74BBAB"/>
                  </a:solidFill>
                </a14:hiddenFill>
              </a:ext>
              <a:ext uri="{91240B29-F687-4F45-9708-019B960494DF}">
                <a14:hiddenLine xmlns:a14="http://schemas.microsoft.com/office/drawing/2010/main" w="28575">
                  <a:solidFill>
                    <a:srgbClr val="7F7F7F"/>
                  </a:solidFill>
                  <a:round/>
                  <a:headEnd/>
                  <a:tailEnd/>
                </a14:hiddenLine>
              </a:ext>
            </a:extLst>
          </p:spPr>
          <p:txBody>
            <a:bodyPr lIns="0" tIns="0" rIns="0" bIns="0"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800" dirty="0">
                <a:latin typeface="+mn-ea"/>
                <a:ea typeface="+mn-ea"/>
                <a:cs typeface="Meiryo UI" pitchFamily="50" charset="-128"/>
              </a:endParaRPr>
            </a:p>
          </p:txBody>
        </p:sp>
        <p:pic>
          <p:nvPicPr>
            <p:cNvPr id="118" name="Picture 14" descr="\\Fs\個人用\motekid\141221サービス資料リニューアル\デザイン\150609_01アイコン（透過）\クリア　icon_png\icon-04.png"/>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320839" y="1897682"/>
              <a:ext cx="779455" cy="779455"/>
            </a:xfrm>
            <a:prstGeom prst="rect">
              <a:avLst/>
            </a:prstGeom>
            <a:noFill/>
            <a:extLst>
              <a:ext uri="{909E8E84-426E-40DD-AFC4-6F175D3DCCD1}">
                <a14:hiddenFill xmlns:a14="http://schemas.microsoft.com/office/drawing/2010/main">
                  <a:solidFill>
                    <a:srgbClr val="FFFFFF"/>
                  </a:solidFill>
                </a14:hiddenFill>
              </a:ext>
            </a:extLst>
          </p:spPr>
        </p:pic>
        <p:pic>
          <p:nvPicPr>
            <p:cNvPr id="134" name="Picture 9" descr="\\Fs\個人用\motekid\141221サービス資料リニューアル\デザイン\150609_01アイコン（透過）\クリア　icon_png\icon-45.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8045434" y="2015875"/>
              <a:ext cx="699039" cy="699039"/>
            </a:xfrm>
            <a:prstGeom prst="rect">
              <a:avLst/>
            </a:prstGeom>
            <a:noFill/>
            <a:extLst>
              <a:ext uri="{909E8E84-426E-40DD-AFC4-6F175D3DCCD1}">
                <a14:hiddenFill xmlns:a14="http://schemas.microsoft.com/office/drawing/2010/main">
                  <a:solidFill>
                    <a:srgbClr val="FFFFFF"/>
                  </a:solidFill>
                </a14:hiddenFill>
              </a:ext>
            </a:extLst>
          </p:spPr>
        </p:pic>
        <p:sp>
          <p:nvSpPr>
            <p:cNvPr id="135" name="円/楕円 134"/>
            <p:cNvSpPr/>
            <p:nvPr/>
          </p:nvSpPr>
          <p:spPr>
            <a:xfrm>
              <a:off x="8643623" y="1872929"/>
              <a:ext cx="396000" cy="396000"/>
            </a:xfrm>
            <a:prstGeom prst="ellipse">
              <a:avLst/>
            </a:prstGeom>
            <a:solidFill>
              <a:schemeClr val="accent6"/>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b="1" dirty="0">
                  <a:latin typeface="+mn-ea"/>
                </a:rPr>
                <a:t>％</a:t>
              </a:r>
            </a:p>
          </p:txBody>
        </p:sp>
        <p:sp>
          <p:nvSpPr>
            <p:cNvPr id="136" name="円/楕円 135"/>
            <p:cNvSpPr/>
            <p:nvPr/>
          </p:nvSpPr>
          <p:spPr>
            <a:xfrm>
              <a:off x="8796023" y="2190378"/>
              <a:ext cx="396000" cy="396000"/>
            </a:xfrm>
            <a:prstGeom prst="ellipse">
              <a:avLst/>
            </a:prstGeom>
            <a:solidFill>
              <a:schemeClr val="bg1"/>
            </a:solidFill>
            <a:ln w="6350">
              <a:solidFill>
                <a:schemeClr val="tx1">
                  <a:lumMod val="50000"/>
                  <a:lumOff val="50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b="1" dirty="0">
                  <a:solidFill>
                    <a:schemeClr val="accent1"/>
                  </a:solidFill>
                  <a:latin typeface="+mn-ea"/>
                </a:rPr>
                <a:t>！</a:t>
              </a:r>
            </a:p>
          </p:txBody>
        </p:sp>
        <p:sp>
          <p:nvSpPr>
            <p:cNvPr id="139" name="テキスト ボックス 138"/>
            <p:cNvSpPr txBox="1"/>
            <p:nvPr/>
          </p:nvSpPr>
          <p:spPr>
            <a:xfrm>
              <a:off x="7025435" y="1257172"/>
              <a:ext cx="2274937" cy="276999"/>
            </a:xfrm>
            <a:prstGeom prst="rect">
              <a:avLst/>
            </a:prstGeom>
            <a:noFill/>
          </p:spPr>
          <p:txBody>
            <a:bodyPr wrap="square" rtlCol="0" anchor="ctr">
              <a:spAutoFit/>
            </a:bodyPr>
            <a:lstStyle/>
            <a:p>
              <a:pPr algn="ctr"/>
              <a:r>
                <a:rPr kumimoji="1" lang="ja-JP" altLang="en-US" sz="1200" b="1" dirty="0">
                  <a:solidFill>
                    <a:srgbClr val="FF5574"/>
                  </a:solidFill>
                  <a:latin typeface="+mn-ea"/>
                </a:rPr>
                <a:t>モニタ</a:t>
              </a:r>
              <a:r>
                <a:rPr lang="ja-JP" altLang="en-US" sz="1200" b="1" dirty="0">
                  <a:solidFill>
                    <a:srgbClr val="FF5574"/>
                  </a:solidFill>
                  <a:latin typeface="+mn-ea"/>
                </a:rPr>
                <a:t>ー</a:t>
              </a:r>
              <a:endParaRPr kumimoji="1" lang="ja-JP" altLang="en-US" sz="1200" b="1" dirty="0">
                <a:solidFill>
                  <a:srgbClr val="FF5574"/>
                </a:solidFill>
                <a:latin typeface="+mn-ea"/>
              </a:endParaRPr>
            </a:p>
          </p:txBody>
        </p:sp>
        <p:cxnSp>
          <p:nvCxnSpPr>
            <p:cNvPr id="140" name="直線コネクタ 139"/>
            <p:cNvCxnSpPr/>
            <p:nvPr/>
          </p:nvCxnSpPr>
          <p:spPr>
            <a:xfrm>
              <a:off x="7203359" y="1581796"/>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150" name="テキスト ボックス 149"/>
            <p:cNvSpPr txBox="1"/>
            <p:nvPr/>
          </p:nvSpPr>
          <p:spPr>
            <a:xfrm>
              <a:off x="7102869" y="2938483"/>
              <a:ext cx="2133918" cy="338554"/>
            </a:xfrm>
            <a:prstGeom prst="rect">
              <a:avLst/>
            </a:prstGeom>
            <a:noFill/>
          </p:spPr>
          <p:txBody>
            <a:bodyPr wrap="none" rtlCol="0">
              <a:spAutoFit/>
            </a:bodyPr>
            <a:lstStyle/>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＠ｃｏｓｍｅメンバーに貴社商品を送付。</a:t>
              </a:r>
            </a:p>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モニターの声をタイアップページに反映。</a:t>
              </a:r>
            </a:p>
          </p:txBody>
        </p:sp>
      </p:grpSp>
      <p:grpSp>
        <p:nvGrpSpPr>
          <p:cNvPr id="10" name="グループ化 9"/>
          <p:cNvGrpSpPr/>
          <p:nvPr/>
        </p:nvGrpSpPr>
        <p:grpSpPr>
          <a:xfrm>
            <a:off x="414313" y="3813783"/>
            <a:ext cx="5999198" cy="2665469"/>
            <a:chOff x="3571858" y="3777414"/>
            <a:chExt cx="5999198" cy="2665469"/>
          </a:xfrm>
        </p:grpSpPr>
        <p:grpSp>
          <p:nvGrpSpPr>
            <p:cNvPr id="7" name="グループ化 6"/>
            <p:cNvGrpSpPr/>
            <p:nvPr/>
          </p:nvGrpSpPr>
          <p:grpSpPr>
            <a:xfrm>
              <a:off x="3571858" y="3777414"/>
              <a:ext cx="2752673" cy="2665469"/>
              <a:chOff x="1113733" y="3787867"/>
              <a:chExt cx="2752673" cy="2665469"/>
            </a:xfrm>
          </p:grpSpPr>
          <p:sp>
            <p:nvSpPr>
              <p:cNvPr id="108" name="角丸四角形 107"/>
              <p:cNvSpPr/>
              <p:nvPr/>
            </p:nvSpPr>
            <p:spPr>
              <a:xfrm>
                <a:off x="1113733" y="3787867"/>
                <a:ext cx="2752673" cy="2605049"/>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r>
                  <a:rPr lang="en-US" altLang="ja-JP" sz="2000" b="1" i="1" u="sng" dirty="0">
                    <a:solidFill>
                      <a:srgbClr val="FF5574"/>
                    </a:solidFill>
                    <a:latin typeface="+mn-ea"/>
                  </a:rPr>
                  <a:t>¥1,300,000</a:t>
                </a:r>
                <a:r>
                  <a:rPr lang="ja-JP" altLang="en-US" sz="2000" b="1" i="1" u="sng" dirty="0">
                    <a:solidFill>
                      <a:srgbClr val="FF5574"/>
                    </a:solidFill>
                    <a:latin typeface="+mn-ea"/>
                  </a:rPr>
                  <a:t> </a:t>
                </a:r>
                <a:r>
                  <a:rPr lang="en-US" altLang="ja-JP" sz="1400" b="1" i="1" u="sng" dirty="0">
                    <a:solidFill>
                      <a:srgbClr val="FF5574"/>
                    </a:solidFill>
                    <a:latin typeface="+mn-ea"/>
                  </a:rPr>
                  <a:t>(</a:t>
                </a:r>
                <a:r>
                  <a:rPr lang="ja-JP" altLang="en-US" sz="1400" b="1" i="1" u="sng" dirty="0">
                    <a:solidFill>
                      <a:srgbClr val="FF5574"/>
                    </a:solidFill>
                    <a:latin typeface="+mn-ea"/>
                  </a:rPr>
                  <a:t>Ｇ</a:t>
                </a:r>
                <a:r>
                  <a:rPr lang="en-US" altLang="ja-JP" sz="1400" b="1" i="1" u="sng" dirty="0">
                    <a:solidFill>
                      <a:srgbClr val="FF5574"/>
                    </a:solidFill>
                    <a:latin typeface="+mn-ea"/>
                  </a:rPr>
                  <a:t>)</a:t>
                </a:r>
                <a:endParaRPr lang="ja-JP" altLang="en-US" sz="1400" b="1" i="1" u="sng" dirty="0">
                  <a:solidFill>
                    <a:srgbClr val="FF5574"/>
                  </a:solidFill>
                  <a:latin typeface="+mn-ea"/>
                </a:endParaRPr>
              </a:p>
            </p:txBody>
          </p:sp>
          <p:sp>
            <p:nvSpPr>
              <p:cNvPr id="113" name="AutoShape 89"/>
              <p:cNvSpPr>
                <a:spLocks noChangeArrowheads="1"/>
              </p:cNvSpPr>
              <p:nvPr/>
            </p:nvSpPr>
            <p:spPr bwMode="auto">
              <a:xfrm>
                <a:off x="1375238" y="5977722"/>
                <a:ext cx="2285362" cy="475614"/>
              </a:xfrm>
              <a:prstGeom prst="roundRect">
                <a:avLst>
                  <a:gd name="adj" fmla="val 12676"/>
                </a:avLst>
              </a:prstGeom>
              <a:noFill/>
              <a:ln>
                <a:noFill/>
              </a:ln>
              <a:effectLst>
                <a:prstShdw prst="shdw17" dist="17961" dir="2700000">
                  <a:srgbClr val="467067"/>
                </a:prstShdw>
              </a:effectLst>
              <a:extLst>
                <a:ext uri="{909E8E84-426E-40DD-AFC4-6F175D3DCCD1}">
                  <a14:hiddenFill xmlns:a14="http://schemas.microsoft.com/office/drawing/2010/main">
                    <a:solidFill>
                      <a:srgbClr val="74BBAB"/>
                    </a:solidFill>
                  </a14:hiddenFill>
                </a:ext>
                <a:ext uri="{91240B29-F687-4F45-9708-019B960494DF}">
                  <a14:hiddenLine xmlns:a14="http://schemas.microsoft.com/office/drawing/2010/main" w="28575">
                    <a:solidFill>
                      <a:srgbClr val="7F7F7F"/>
                    </a:solidFill>
                    <a:round/>
                    <a:headEnd/>
                    <a:tailEnd/>
                  </a14:hiddenLine>
                </a:ext>
              </a:extLst>
            </p:spPr>
            <p:txBody>
              <a:bodyPr lIns="0" tIns="0" rIns="0" bIns="0"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800" dirty="0">
                  <a:latin typeface="+mn-ea"/>
                  <a:ea typeface="+mn-ea"/>
                  <a:cs typeface="Meiryo UI" pitchFamily="50" charset="-128"/>
                </a:endParaRPr>
              </a:p>
            </p:txBody>
          </p:sp>
          <p:pic>
            <p:nvPicPr>
              <p:cNvPr id="117" name="Picture 6" descr="\\Fs\個人用\motekid\141221サービス資料リニューアル\デザイン\150609_01アイコン（透過）\クリア　icon_png\icon-35.png"/>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2811562" y="4439870"/>
                <a:ext cx="650521" cy="650521"/>
              </a:xfrm>
              <a:prstGeom prst="rect">
                <a:avLst/>
              </a:prstGeom>
              <a:noFill/>
              <a:extLst>
                <a:ext uri="{909E8E84-426E-40DD-AFC4-6F175D3DCCD1}">
                  <a14:hiddenFill xmlns:a14="http://schemas.microsoft.com/office/drawing/2010/main">
                    <a:solidFill>
                      <a:srgbClr val="FFFFFF"/>
                    </a:solidFill>
                  </a14:hiddenFill>
                </a:ext>
              </a:extLst>
            </p:spPr>
          </p:pic>
          <p:pic>
            <p:nvPicPr>
              <p:cNvPr id="122" name="Picture 32" descr="a"/>
              <p:cNvPicPr>
                <a:picLocks noChangeAspect="1" noChangeArrowheads="1"/>
              </p:cNvPicPr>
              <p:nvPr/>
            </p:nvPicPr>
            <p:blipFill>
              <a:blip r:embed="rId12" cstate="email">
                <a:extLst>
                  <a:ext uri="{28A0092B-C50C-407E-A947-70E740481C1C}">
                    <a14:useLocalDpi xmlns:a14="http://schemas.microsoft.com/office/drawing/2010/main"/>
                  </a:ext>
                </a:extLst>
              </a:blip>
              <a:srcRect l="16528" t="17796" r="18170" b="30263"/>
              <a:stretch>
                <a:fillRect/>
              </a:stretch>
            </p:blipFill>
            <p:spPr bwMode="auto">
              <a:xfrm>
                <a:off x="1549726" y="4397147"/>
                <a:ext cx="1052633" cy="74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 name="図 122"/>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153155" y="4871271"/>
                <a:ext cx="684062" cy="491873"/>
              </a:xfrm>
              <a:prstGeom prst="rect">
                <a:avLst/>
              </a:prstGeom>
            </p:spPr>
          </p:pic>
          <p:sp>
            <p:nvSpPr>
              <p:cNvPr id="141" name="テキスト ボックス 140"/>
              <p:cNvSpPr txBox="1"/>
              <p:nvPr/>
            </p:nvSpPr>
            <p:spPr>
              <a:xfrm>
                <a:off x="1352600" y="3806154"/>
                <a:ext cx="2274937" cy="415498"/>
              </a:xfrm>
              <a:prstGeom prst="rect">
                <a:avLst/>
              </a:prstGeom>
              <a:noFill/>
            </p:spPr>
            <p:txBody>
              <a:bodyPr wrap="square" rtlCol="0" anchor="ctr">
                <a:spAutoFit/>
              </a:bodyPr>
              <a:lstStyle/>
              <a:p>
                <a:pPr algn="ctr"/>
                <a:r>
                  <a:rPr kumimoji="1" lang="ja-JP" altLang="en-US" sz="1200" b="1" dirty="0">
                    <a:solidFill>
                      <a:srgbClr val="FF5574"/>
                    </a:solidFill>
                    <a:latin typeface="+mn-ea"/>
                  </a:rPr>
                  <a:t>イベント招待</a:t>
                </a:r>
                <a:endParaRPr kumimoji="1" lang="en-US" altLang="ja-JP" sz="1200" b="1" dirty="0">
                  <a:solidFill>
                    <a:srgbClr val="FF5574"/>
                  </a:solidFill>
                  <a:latin typeface="+mn-ea"/>
                </a:endParaRPr>
              </a:p>
              <a:p>
                <a:pPr algn="ctr"/>
                <a:r>
                  <a:rPr lang="ja-JP" altLang="en-US" sz="900" b="1" dirty="0">
                    <a:solidFill>
                      <a:srgbClr val="FF5574"/>
                    </a:solidFill>
                    <a:latin typeface="+mn-ea"/>
                  </a:rPr>
                  <a:t>（取材・アテンド含む）</a:t>
                </a:r>
                <a:endParaRPr kumimoji="1" lang="en-US" altLang="ja-JP" sz="900" b="1" dirty="0">
                  <a:solidFill>
                    <a:srgbClr val="FF5574"/>
                  </a:solidFill>
                  <a:latin typeface="+mn-ea"/>
                </a:endParaRPr>
              </a:p>
            </p:txBody>
          </p:sp>
          <p:cxnSp>
            <p:nvCxnSpPr>
              <p:cNvPr id="142" name="直線コネクタ 141"/>
              <p:cNvCxnSpPr/>
              <p:nvPr/>
            </p:nvCxnSpPr>
            <p:spPr>
              <a:xfrm>
                <a:off x="1530524" y="4230025"/>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pic>
            <p:nvPicPr>
              <p:cNvPr id="147" name="図 146"/>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3134311" y="4664106"/>
                <a:ext cx="295361" cy="212378"/>
              </a:xfrm>
              <a:prstGeom prst="rect">
                <a:avLst/>
              </a:prstGeom>
            </p:spPr>
          </p:pic>
          <p:sp>
            <p:nvSpPr>
              <p:cNvPr id="151" name="テキスト ボックス 150"/>
              <p:cNvSpPr txBox="1"/>
              <p:nvPr/>
            </p:nvSpPr>
            <p:spPr>
              <a:xfrm>
                <a:off x="1386563" y="5586713"/>
                <a:ext cx="2236510" cy="338554"/>
              </a:xfrm>
              <a:prstGeom prst="rect">
                <a:avLst/>
              </a:prstGeom>
              <a:noFill/>
            </p:spPr>
            <p:txBody>
              <a:bodyPr wrap="none" rtlCol="0">
                <a:spAutoFit/>
              </a:bodyPr>
              <a:lstStyle/>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貴社主催のイベントに＠ｃｏｓｍｅメンバー</a:t>
                </a:r>
                <a:endParaRPr lang="en-US" altLang="ja-JP" sz="800" dirty="0">
                  <a:solidFill>
                    <a:schemeClr val="tx1">
                      <a:lumMod val="50000"/>
                      <a:lumOff val="50000"/>
                    </a:schemeClr>
                  </a:solidFill>
                  <a:latin typeface="+mn-ea"/>
                  <a:cs typeface="Meiryo UI" pitchFamily="50" charset="-128"/>
                </a:endParaRPr>
              </a:p>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が参加。イベントの様子をページに反映。</a:t>
                </a:r>
              </a:p>
            </p:txBody>
          </p:sp>
        </p:grpSp>
        <p:sp>
          <p:nvSpPr>
            <p:cNvPr id="104" name="角丸四角形 103"/>
            <p:cNvSpPr/>
            <p:nvPr/>
          </p:nvSpPr>
          <p:spPr>
            <a:xfrm>
              <a:off x="6818383" y="3795701"/>
              <a:ext cx="2752673" cy="2586762"/>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r>
                <a:rPr lang="en-US" altLang="ja-JP" sz="2000" b="1" i="1" u="sng" dirty="0">
                  <a:solidFill>
                    <a:srgbClr val="FF5574"/>
                  </a:solidFill>
                  <a:latin typeface="+mn-ea"/>
                </a:rPr>
                <a:t>¥1,800,000</a:t>
              </a:r>
              <a:r>
                <a:rPr lang="ja-JP" altLang="en-US" sz="1400" b="1" i="1" u="sng" dirty="0">
                  <a:solidFill>
                    <a:srgbClr val="FF5574"/>
                  </a:solidFill>
                  <a:latin typeface="+mn-ea"/>
                </a:rPr>
                <a:t> </a:t>
              </a:r>
              <a:r>
                <a:rPr lang="en-US" altLang="ja-JP" sz="1400" b="1" i="1" u="sng" dirty="0">
                  <a:solidFill>
                    <a:srgbClr val="FF5574"/>
                  </a:solidFill>
                  <a:latin typeface="+mn-ea"/>
                </a:rPr>
                <a:t>(</a:t>
              </a:r>
              <a:r>
                <a:rPr lang="ja-JP" altLang="en-US" sz="1400" b="1" i="1" u="sng" dirty="0">
                  <a:solidFill>
                    <a:srgbClr val="FF5574"/>
                  </a:solidFill>
                  <a:latin typeface="+mn-ea"/>
                </a:rPr>
                <a:t>Ｇ</a:t>
              </a:r>
              <a:r>
                <a:rPr lang="en-US" altLang="ja-JP" sz="1400" b="1" i="1" u="sng" dirty="0">
                  <a:solidFill>
                    <a:srgbClr val="FF5574"/>
                  </a:solidFill>
                  <a:latin typeface="+mn-ea"/>
                </a:rPr>
                <a:t>)</a:t>
              </a:r>
              <a:endParaRPr lang="ja-JP" altLang="en-US" sz="1400" b="1" i="1" u="sng" dirty="0">
                <a:solidFill>
                  <a:srgbClr val="FF5574"/>
                </a:solidFill>
                <a:latin typeface="+mn-ea"/>
              </a:endParaRPr>
            </a:p>
          </p:txBody>
        </p:sp>
        <p:pic>
          <p:nvPicPr>
            <p:cNvPr id="129" name="Picture 5" descr="\\Fs\個人用\motekid\141221サービス資料リニューアル\デザイン\150609_01アイコン（透過）\クリア　icon_png\icon-01.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926961" y="4407366"/>
              <a:ext cx="523490" cy="523490"/>
            </a:xfrm>
            <a:prstGeom prst="rect">
              <a:avLst/>
            </a:prstGeom>
            <a:noFill/>
            <a:extLst>
              <a:ext uri="{909E8E84-426E-40DD-AFC4-6F175D3DCCD1}">
                <a14:hiddenFill xmlns:a14="http://schemas.microsoft.com/office/drawing/2010/main">
                  <a:solidFill>
                    <a:srgbClr val="FFFFFF"/>
                  </a:solidFill>
                </a14:hiddenFill>
              </a:ext>
            </a:extLst>
          </p:spPr>
        </p:pic>
        <p:pic>
          <p:nvPicPr>
            <p:cNvPr id="130" name="Picture 9" descr="\\Fs\個人用\motekid\141221サービス資料リニューアル\デザイン\150609_01アイコン（透過）\クリア　icon_png\icon-45.png"/>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7924949" y="4898006"/>
              <a:ext cx="542325" cy="542325"/>
            </a:xfrm>
            <a:prstGeom prst="rect">
              <a:avLst/>
            </a:prstGeom>
            <a:noFill/>
            <a:extLst>
              <a:ext uri="{909E8E84-426E-40DD-AFC4-6F175D3DCCD1}">
                <a14:hiddenFill xmlns:a14="http://schemas.microsoft.com/office/drawing/2010/main">
                  <a:solidFill>
                    <a:srgbClr val="FFFFFF"/>
                  </a:solidFill>
                </a14:hiddenFill>
              </a:ext>
            </a:extLst>
          </p:spPr>
        </p:pic>
        <p:pic>
          <p:nvPicPr>
            <p:cNvPr id="131" name="Picture 2" descr="\\Fs\個人用\motekid\141221サービス資料リニューアル\デザイン\150609_01アイコン（透過）\クリア　icon_png\icon-02.pn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8447686" y="4776308"/>
              <a:ext cx="416629" cy="416629"/>
            </a:xfrm>
            <a:prstGeom prst="rect">
              <a:avLst/>
            </a:prstGeom>
            <a:noFill/>
            <a:extLst>
              <a:ext uri="{909E8E84-426E-40DD-AFC4-6F175D3DCCD1}">
                <a14:hiddenFill xmlns:a14="http://schemas.microsoft.com/office/drawing/2010/main">
                  <a:solidFill>
                    <a:srgbClr val="FFFFFF"/>
                  </a:solidFill>
                </a14:hiddenFill>
              </a:ext>
            </a:extLst>
          </p:spPr>
        </p:pic>
        <p:pic>
          <p:nvPicPr>
            <p:cNvPr id="132" name="Picture 3" descr="\\Fs\個人用\motekid\141221サービス資料リニューアル\デザイン\150609_01アイコン（透過）\クリア　icon_png\icon-03.png"/>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7525122" y="4776308"/>
              <a:ext cx="416629" cy="416629"/>
            </a:xfrm>
            <a:prstGeom prst="rect">
              <a:avLst/>
            </a:prstGeom>
            <a:noFill/>
            <a:extLst>
              <a:ext uri="{909E8E84-426E-40DD-AFC4-6F175D3DCCD1}">
                <a14:hiddenFill xmlns:a14="http://schemas.microsoft.com/office/drawing/2010/main">
                  <a:solidFill>
                    <a:srgbClr val="FFFFFF"/>
                  </a:solidFill>
                </a14:hiddenFill>
              </a:ext>
            </a:extLst>
          </p:spPr>
        </p:pic>
        <p:sp>
          <p:nvSpPr>
            <p:cNvPr id="143" name="テキスト ボックス 142"/>
            <p:cNvSpPr txBox="1"/>
            <p:nvPr/>
          </p:nvSpPr>
          <p:spPr>
            <a:xfrm>
              <a:off x="7056126" y="3958480"/>
              <a:ext cx="2274937" cy="276999"/>
            </a:xfrm>
            <a:prstGeom prst="rect">
              <a:avLst/>
            </a:prstGeom>
            <a:noFill/>
          </p:spPr>
          <p:txBody>
            <a:bodyPr wrap="square" rtlCol="0" anchor="ctr">
              <a:spAutoFit/>
            </a:bodyPr>
            <a:lstStyle/>
            <a:p>
              <a:pPr algn="ctr"/>
              <a:r>
                <a:rPr lang="ja-JP" altLang="en-US" sz="1200" b="1" dirty="0">
                  <a:solidFill>
                    <a:srgbClr val="FF5574"/>
                  </a:solidFill>
                  <a:latin typeface="+mn-ea"/>
                </a:rPr>
                <a:t>座談会・お試し会</a:t>
              </a:r>
            </a:p>
          </p:txBody>
        </p:sp>
        <p:cxnSp>
          <p:nvCxnSpPr>
            <p:cNvPr id="144" name="直線コネクタ 143"/>
            <p:cNvCxnSpPr/>
            <p:nvPr/>
          </p:nvCxnSpPr>
          <p:spPr>
            <a:xfrm>
              <a:off x="7234050" y="4283104"/>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152" name="テキスト ボックス 151"/>
            <p:cNvSpPr txBox="1"/>
            <p:nvPr/>
          </p:nvSpPr>
          <p:spPr>
            <a:xfrm>
              <a:off x="7128242" y="5525864"/>
              <a:ext cx="2133918" cy="461665"/>
            </a:xfrm>
            <a:prstGeom prst="rect">
              <a:avLst/>
            </a:prstGeom>
            <a:noFill/>
          </p:spPr>
          <p:txBody>
            <a:bodyPr wrap="none" rtlCol="0">
              <a:spAutoFit/>
            </a:bodyPr>
            <a:lstStyle/>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＠ｃｏｓｍｅ編集部がメンバーを招待して</a:t>
              </a:r>
            </a:p>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座談会・お試し会を実施し、</a:t>
              </a:r>
            </a:p>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タイアップページに反映。</a:t>
              </a:r>
            </a:p>
          </p:txBody>
        </p:sp>
      </p:grpSp>
      <p:sp>
        <p:nvSpPr>
          <p:cNvPr id="78"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21</a:t>
            </a:fld>
            <a:endParaRPr lang="ja-JP" altLang="en-US" dirty="0"/>
          </a:p>
        </p:txBody>
      </p:sp>
      <p:sp>
        <p:nvSpPr>
          <p:cNvPr id="79" name="タイトル 1"/>
          <p:cNvSpPr>
            <a:spLocks noGrp="1"/>
          </p:cNvSpPr>
          <p:nvPr>
            <p:ph type="title"/>
          </p:nvPr>
        </p:nvSpPr>
        <p:spPr>
          <a:xfrm>
            <a:off x="49530" y="138210"/>
            <a:ext cx="9806940" cy="865257"/>
          </a:xfrm>
        </p:spPr>
        <p:txBody>
          <a:bodyPr>
            <a:normAutofit fontScale="90000"/>
          </a:bodyPr>
          <a:lstStyle/>
          <a:p>
            <a:r>
              <a:rPr lang="en-US" altLang="ja-JP" sz="3600" dirty="0">
                <a:solidFill>
                  <a:srgbClr val="4EB691"/>
                </a:solidFill>
                <a:latin typeface="+mj-lt"/>
              </a:rPr>
              <a:t>@</a:t>
            </a:r>
            <a:r>
              <a:rPr lang="ja-JP" altLang="en-US" sz="3600" dirty="0">
                <a:latin typeface="+mj-lt"/>
              </a:rPr>
              <a:t>ｃｏｓｍｅ</a:t>
            </a:r>
            <a:r>
              <a:rPr lang="en-US" altLang="ja-JP" sz="3600" dirty="0">
                <a:solidFill>
                  <a:srgbClr val="4EB691"/>
                </a:solidFill>
                <a:latin typeface="+mj-lt"/>
              </a:rPr>
              <a:t> </a:t>
            </a:r>
            <a:r>
              <a:rPr lang="ja-JP" altLang="en-US" sz="3600" dirty="0">
                <a:solidFill>
                  <a:srgbClr val="4EB691"/>
                </a:solidFill>
                <a:latin typeface="+mj-lt"/>
              </a:rPr>
              <a:t>プロモーションサービス</a:t>
            </a:r>
            <a:r>
              <a:rPr lang="ja-JP" altLang="en-US" sz="3600" dirty="0">
                <a:latin typeface="+mj-lt"/>
              </a:rPr>
              <a:t>＋オプション</a:t>
            </a:r>
            <a:r>
              <a:rPr lang="en-US" altLang="ja-JP" dirty="0">
                <a:latin typeface="+mj-lt"/>
              </a:rPr>
              <a:t/>
            </a:r>
            <a:br>
              <a:rPr lang="en-US" altLang="ja-JP" dirty="0">
                <a:latin typeface="+mj-lt"/>
              </a:rPr>
            </a:br>
            <a:r>
              <a:rPr lang="ja-JP" altLang="en-US" sz="2000" spc="300" dirty="0" smtClean="0">
                <a:latin typeface="+mj-lt"/>
              </a:rPr>
              <a:t>～</a:t>
            </a:r>
            <a:r>
              <a:rPr lang="ja-JP" altLang="en-US" sz="2000" dirty="0" smtClean="0">
                <a:latin typeface="+mn-ea"/>
              </a:rPr>
              <a:t>コンテンツ</a:t>
            </a:r>
            <a:r>
              <a:rPr lang="ja-JP" altLang="en-US" sz="2000" dirty="0">
                <a:latin typeface="+mn-ea"/>
              </a:rPr>
              <a:t>強化</a:t>
            </a:r>
            <a:r>
              <a:rPr lang="ja-JP" altLang="en-US" sz="2000" dirty="0" smtClean="0">
                <a:latin typeface="+mn-ea"/>
              </a:rPr>
              <a:t>メニュー～</a:t>
            </a:r>
            <a:endParaRPr kumimoji="1" lang="ja-JP" altLang="en-US" sz="3600" spc="300" dirty="0">
              <a:latin typeface="+mj-lt"/>
            </a:endParaRPr>
          </a:p>
        </p:txBody>
      </p:sp>
      <p:grpSp>
        <p:nvGrpSpPr>
          <p:cNvPr id="51" name="グループ化 50"/>
          <p:cNvGrpSpPr/>
          <p:nvPr/>
        </p:nvGrpSpPr>
        <p:grpSpPr>
          <a:xfrm>
            <a:off x="6808839" y="3852382"/>
            <a:ext cx="2752673" cy="2528946"/>
            <a:chOff x="6837489" y="1249922"/>
            <a:chExt cx="2752673" cy="2528946"/>
          </a:xfrm>
        </p:grpSpPr>
        <p:sp>
          <p:nvSpPr>
            <p:cNvPr id="52" name="角丸四角形 51"/>
            <p:cNvSpPr/>
            <p:nvPr/>
          </p:nvSpPr>
          <p:spPr>
            <a:xfrm>
              <a:off x="6837489" y="1249922"/>
              <a:ext cx="2752673" cy="252894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r>
                <a:rPr lang="en-US" altLang="ja-JP" sz="2000" b="1" i="1" u="sng" dirty="0">
                  <a:solidFill>
                    <a:srgbClr val="FF5574"/>
                  </a:solidFill>
                  <a:latin typeface="+mn-ea"/>
                </a:rPr>
                <a:t>¥1,500,000</a:t>
              </a:r>
            </a:p>
            <a:p>
              <a:pPr algn="ctr"/>
              <a:r>
                <a:rPr lang="ja-JP" altLang="en-US" sz="800" b="1" dirty="0">
                  <a:solidFill>
                    <a:srgbClr val="FF5574"/>
                  </a:solidFill>
                  <a:latin typeface="+mn-ea"/>
                </a:rPr>
                <a:t>掲載費</a:t>
              </a:r>
              <a:r>
                <a:rPr lang="en-US" altLang="ja-JP" sz="800" b="1" dirty="0">
                  <a:solidFill>
                    <a:srgbClr val="FF5574"/>
                  </a:solidFill>
                  <a:latin typeface="+mn-ea"/>
                </a:rPr>
                <a:t>\1,200,000</a:t>
              </a:r>
              <a:r>
                <a:rPr lang="ja-JP" altLang="en-US" sz="800" b="1" dirty="0">
                  <a:solidFill>
                    <a:srgbClr val="FF5574"/>
                  </a:solidFill>
                  <a:latin typeface="+mn-ea"/>
                </a:rPr>
                <a:t>（</a:t>
              </a:r>
              <a:r>
                <a:rPr lang="en-US" altLang="ja-JP" sz="800" b="1" dirty="0">
                  <a:solidFill>
                    <a:srgbClr val="FF5574"/>
                  </a:solidFill>
                  <a:latin typeface="+mn-ea"/>
                </a:rPr>
                <a:t>G</a:t>
              </a:r>
              <a:r>
                <a:rPr lang="ja-JP" altLang="en-US" sz="800" b="1" dirty="0">
                  <a:solidFill>
                    <a:srgbClr val="FF5574"/>
                  </a:solidFill>
                  <a:latin typeface="+mn-ea"/>
                </a:rPr>
                <a:t>）制作費</a:t>
              </a:r>
              <a:r>
                <a:rPr lang="en-US" altLang="ja-JP" sz="800" b="1" dirty="0">
                  <a:solidFill>
                    <a:srgbClr val="FF5574"/>
                  </a:solidFill>
                  <a:latin typeface="+mn-ea"/>
                </a:rPr>
                <a:t>\300,000</a:t>
              </a:r>
              <a:r>
                <a:rPr lang="ja-JP" altLang="en-US" sz="800" b="1" dirty="0">
                  <a:solidFill>
                    <a:srgbClr val="FF5574"/>
                  </a:solidFill>
                  <a:latin typeface="+mn-ea"/>
                </a:rPr>
                <a:t> （</a:t>
              </a:r>
              <a:r>
                <a:rPr lang="en-US" altLang="ja-JP" sz="800" b="1" dirty="0">
                  <a:solidFill>
                    <a:srgbClr val="FF5574"/>
                  </a:solidFill>
                  <a:latin typeface="+mn-ea"/>
                </a:rPr>
                <a:t>N)</a:t>
              </a:r>
              <a:endParaRPr lang="ja-JP" altLang="en-US" sz="800" b="1" dirty="0">
                <a:solidFill>
                  <a:srgbClr val="FF5574"/>
                </a:solidFill>
                <a:latin typeface="+mn-ea"/>
              </a:endParaRPr>
            </a:p>
          </p:txBody>
        </p:sp>
        <p:sp>
          <p:nvSpPr>
            <p:cNvPr id="53" name="AutoShape 89"/>
            <p:cNvSpPr>
              <a:spLocks noChangeArrowheads="1"/>
            </p:cNvSpPr>
            <p:nvPr/>
          </p:nvSpPr>
          <p:spPr bwMode="auto">
            <a:xfrm>
              <a:off x="7043953" y="3268646"/>
              <a:ext cx="2301535" cy="510222"/>
            </a:xfrm>
            <a:prstGeom prst="roundRect">
              <a:avLst>
                <a:gd name="adj" fmla="val 12676"/>
              </a:avLst>
            </a:prstGeom>
            <a:noFill/>
            <a:ln>
              <a:noFill/>
            </a:ln>
            <a:effectLst>
              <a:prstShdw prst="shdw17" dist="17961" dir="2700000">
                <a:srgbClr val="467067"/>
              </a:prstShdw>
            </a:effectLst>
            <a:extLst>
              <a:ext uri="{909E8E84-426E-40DD-AFC4-6F175D3DCCD1}">
                <a14:hiddenFill xmlns:a14="http://schemas.microsoft.com/office/drawing/2010/main">
                  <a:solidFill>
                    <a:srgbClr val="74BBAB"/>
                  </a:solidFill>
                </a14:hiddenFill>
              </a:ext>
              <a:ext uri="{91240B29-F687-4F45-9708-019B960494DF}">
                <a14:hiddenLine xmlns:a14="http://schemas.microsoft.com/office/drawing/2010/main" w="28575">
                  <a:solidFill>
                    <a:srgbClr val="7F7F7F"/>
                  </a:solidFill>
                  <a:round/>
                  <a:headEnd/>
                  <a:tailEnd/>
                </a14:hiddenLine>
              </a:ext>
            </a:extLst>
          </p:spPr>
          <p:txBody>
            <a:bodyPr lIns="0" tIns="0" rIns="0" bIns="0"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800" dirty="0">
                <a:latin typeface="+mn-ea"/>
                <a:ea typeface="+mn-ea"/>
                <a:cs typeface="Meiryo UI" pitchFamily="50" charset="-128"/>
              </a:endParaRPr>
            </a:p>
          </p:txBody>
        </p:sp>
        <p:sp>
          <p:nvSpPr>
            <p:cNvPr id="58" name="テキスト ボックス 57"/>
            <p:cNvSpPr txBox="1"/>
            <p:nvPr/>
          </p:nvSpPr>
          <p:spPr>
            <a:xfrm>
              <a:off x="7025435" y="1380997"/>
              <a:ext cx="2274937" cy="276999"/>
            </a:xfrm>
            <a:prstGeom prst="rect">
              <a:avLst/>
            </a:prstGeom>
            <a:noFill/>
          </p:spPr>
          <p:txBody>
            <a:bodyPr wrap="square" rtlCol="0" anchor="ctr">
              <a:spAutoFit/>
            </a:bodyPr>
            <a:lstStyle/>
            <a:p>
              <a:pPr lvl="0" algn="ctr">
                <a:defRPr/>
              </a:pPr>
              <a:r>
                <a:rPr lang="en-US" altLang="ja-JP" sz="1200" b="1" dirty="0">
                  <a:solidFill>
                    <a:srgbClr val="FF5574"/>
                  </a:solidFill>
                  <a:latin typeface="+mj-ea"/>
                  <a:ea typeface="+mj-ea"/>
                  <a:cs typeface="Meiryo UI" panose="020B0604030504040204" pitchFamily="50" charset="-128"/>
                </a:rPr>
                <a:t>biche</a:t>
              </a:r>
              <a:r>
                <a:rPr lang="ja-JP" altLang="en-US" sz="1200" b="1" dirty="0">
                  <a:solidFill>
                    <a:srgbClr val="FF5574"/>
                  </a:solidFill>
                  <a:latin typeface="+mj-ea"/>
                  <a:ea typeface="+mj-ea"/>
                  <a:cs typeface="Meiryo UI" panose="020B0604030504040204" pitchFamily="50" charset="-128"/>
                </a:rPr>
                <a:t> タイアップ</a:t>
              </a:r>
            </a:p>
          </p:txBody>
        </p:sp>
        <p:cxnSp>
          <p:nvCxnSpPr>
            <p:cNvPr id="59" name="直線コネクタ 58"/>
            <p:cNvCxnSpPr/>
            <p:nvPr/>
          </p:nvCxnSpPr>
          <p:spPr>
            <a:xfrm>
              <a:off x="7203359" y="1705621"/>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60" name="テキスト ボックス 59"/>
            <p:cNvSpPr txBox="1"/>
            <p:nvPr/>
          </p:nvSpPr>
          <p:spPr>
            <a:xfrm>
              <a:off x="7069882" y="2914772"/>
              <a:ext cx="2509491" cy="338554"/>
            </a:xfrm>
            <a:prstGeom prst="rect">
              <a:avLst/>
            </a:prstGeom>
            <a:noFill/>
          </p:spPr>
          <p:txBody>
            <a:bodyPr wrap="square" rtlCol="0">
              <a:spAutoFit/>
            </a:bodyPr>
            <a:lstStyle/>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コト軸を切り口とした</a:t>
              </a:r>
              <a:r>
                <a:rPr lang="en-US" altLang="ja-JP" sz="800" dirty="0">
                  <a:solidFill>
                    <a:schemeClr val="tx1">
                      <a:lumMod val="50000"/>
                      <a:lumOff val="50000"/>
                    </a:schemeClr>
                  </a:solidFill>
                  <a:latin typeface="+mn-ea"/>
                  <a:cs typeface="Meiryo UI" pitchFamily="50" charset="-128"/>
                </a:rPr>
                <a:t>biche</a:t>
              </a:r>
              <a:r>
                <a:rPr lang="ja-JP" altLang="en-US" sz="800" dirty="0">
                  <a:solidFill>
                    <a:schemeClr val="tx1">
                      <a:lumMod val="50000"/>
                      <a:lumOff val="50000"/>
                    </a:schemeClr>
                  </a:solidFill>
                  <a:latin typeface="+mn-ea"/>
                  <a:cs typeface="Meiryo UI" pitchFamily="50" charset="-128"/>
                </a:rPr>
                <a:t>タイアップで</a:t>
              </a:r>
              <a:endParaRPr lang="en-US" altLang="ja-JP" sz="800" dirty="0">
                <a:solidFill>
                  <a:schemeClr val="tx1">
                    <a:lumMod val="50000"/>
                    <a:lumOff val="50000"/>
                  </a:schemeClr>
                </a:solidFill>
                <a:latin typeface="+mn-ea"/>
                <a:cs typeface="Meiryo UI" pitchFamily="50" charset="-128"/>
              </a:endParaRPr>
            </a:p>
            <a:p>
              <a:pPr algn="ctr" defTabSz="914400" fontAlgn="base">
                <a:spcBef>
                  <a:spcPct val="0"/>
                </a:spcBef>
                <a:spcAft>
                  <a:spcPct val="0"/>
                </a:spcAft>
              </a:pPr>
              <a:r>
                <a:rPr lang="ja-JP" altLang="en-US" sz="800" dirty="0">
                  <a:solidFill>
                    <a:schemeClr val="tx1">
                      <a:lumMod val="50000"/>
                      <a:lumOff val="50000"/>
                    </a:schemeClr>
                  </a:solidFill>
                  <a:latin typeface="+mn-ea"/>
                  <a:cs typeface="Meiryo UI" pitchFamily="50" charset="-128"/>
                </a:rPr>
                <a:t>様々なモチベーションのユーザーにアプローチ。</a:t>
              </a:r>
            </a:p>
          </p:txBody>
        </p:sp>
      </p:grpSp>
      <p:pic>
        <p:nvPicPr>
          <p:cNvPr id="69" name="Picture 2"/>
          <p:cNvPicPr>
            <a:picLocks noChangeAspect="1" noChangeArrowheads="1"/>
          </p:cNvPicPr>
          <p:nvPr/>
        </p:nvPicPr>
        <p:blipFill>
          <a:blip r:embed="rId17">
            <a:extLst>
              <a:ext uri="{BEBA8EAE-BF5A-486C-A8C5-ECC9F3942E4B}">
                <a14:imgProps xmlns:a14="http://schemas.microsoft.com/office/drawing/2010/main">
                  <a14:imgLayer r:embed="rId18">
                    <a14:imgEffect>
                      <a14:backgroundRemoval t="9565" b="100000" l="9434" r="100000">
                        <a14:foregroundMark x1="65094" y1="46957" x2="65094" y2="46957"/>
                        <a14:foregroundMark x1="73585" y1="39130" x2="69811" y2="49565"/>
                      </a14:backgroundRemoval>
                    </a14:imgEffect>
                  </a14:imgLayer>
                </a14:imgProps>
              </a:ext>
              <a:ext uri="{28A0092B-C50C-407E-A947-70E740481C1C}">
                <a14:useLocalDpi xmlns:a14="http://schemas.microsoft.com/office/drawing/2010/main" val="0"/>
              </a:ext>
            </a:extLst>
          </a:blip>
          <a:srcRect/>
          <a:stretch>
            <a:fillRect/>
          </a:stretch>
        </p:blipFill>
        <p:spPr bwMode="auto">
          <a:xfrm>
            <a:off x="7863439" y="4365104"/>
            <a:ext cx="676672" cy="71795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2" name="円形吹き出し 71"/>
          <p:cNvSpPr/>
          <p:nvPr/>
        </p:nvSpPr>
        <p:spPr>
          <a:xfrm>
            <a:off x="7113240" y="4725144"/>
            <a:ext cx="567771" cy="352541"/>
          </a:xfrm>
          <a:prstGeom prst="wedgeEllipseCallout">
            <a:avLst>
              <a:gd name="adj1" fmla="val 44929"/>
              <a:gd name="adj2" fmla="val 57953"/>
            </a:avLst>
          </a:prstGeom>
          <a:solidFill>
            <a:schemeClr val="bg1"/>
          </a:solidFill>
          <a:ln>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ja-JP" altLang="en-US" sz="900" b="1" dirty="0">
                <a:solidFill>
                  <a:schemeClr val="tx1">
                    <a:lumMod val="50000"/>
                    <a:lumOff val="50000"/>
                  </a:schemeClr>
                </a:solidFill>
                <a:latin typeface="Meiryo UI" panose="020B0604030504040204" pitchFamily="50" charset="-128"/>
                <a:ea typeface="Meiryo UI" panose="020B0604030504040204" pitchFamily="50" charset="-128"/>
                <a:cs typeface="Meiryo UI" panose="020B0604030504040204" pitchFamily="50" charset="-128"/>
              </a:rPr>
              <a:t>コト</a:t>
            </a:r>
            <a:r>
              <a:rPr kumimoji="1" lang="ja-JP" altLang="en-US" sz="900" b="1" dirty="0">
                <a:solidFill>
                  <a:schemeClr val="tx1">
                    <a:lumMod val="50000"/>
                    <a:lumOff val="50000"/>
                  </a:schemeClr>
                </a:solidFill>
                <a:latin typeface="Meiryo UI" panose="020B0604030504040204" pitchFamily="50" charset="-128"/>
                <a:ea typeface="Meiryo UI" panose="020B0604030504040204" pitchFamily="50" charset="-128"/>
                <a:cs typeface="Meiryo UI" panose="020B0604030504040204" pitchFamily="50" charset="-128"/>
              </a:rPr>
              <a:t>軸</a:t>
            </a:r>
          </a:p>
          <a:p>
            <a:pPr algn="ctr"/>
            <a:r>
              <a:rPr lang="ja-JP" altLang="en-US" sz="700" b="1" dirty="0">
                <a:solidFill>
                  <a:schemeClr val="tx1">
                    <a:lumMod val="50000"/>
                    <a:lumOff val="50000"/>
                  </a:schemeClr>
                </a:solidFill>
                <a:latin typeface="Meiryo UI" panose="020B0604030504040204" pitchFamily="50" charset="-128"/>
                <a:ea typeface="Meiryo UI" panose="020B0604030504040204" pitchFamily="50" charset="-128"/>
                <a:cs typeface="Meiryo UI" panose="020B0604030504040204" pitchFamily="50" charset="-128"/>
              </a:rPr>
              <a:t>アプローチ</a:t>
            </a:r>
            <a:endParaRPr lang="en-US" altLang="ja-JP" sz="700" b="1" dirty="0">
              <a:solidFill>
                <a:schemeClr val="tx1">
                  <a:lumMod val="50000"/>
                  <a:lumOff val="50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73" name="テキスト ボックス 72"/>
          <p:cNvSpPr txBox="1"/>
          <p:nvPr/>
        </p:nvSpPr>
        <p:spPr>
          <a:xfrm>
            <a:off x="6825208" y="5134853"/>
            <a:ext cx="2517100" cy="272415"/>
          </a:xfrm>
          <a:prstGeom prst="roundRect">
            <a:avLst/>
          </a:prstGeom>
          <a:noFill/>
          <a:ln>
            <a:noFill/>
          </a:ln>
        </p:spPr>
        <p:txBody>
          <a:bodyPr wrap="none" rtlCol="0">
            <a:spAutoFit/>
          </a:bodyPr>
          <a:lstStyle/>
          <a:p>
            <a:r>
              <a:rPr lang="ja-JP" altLang="en-US" sz="1000" b="1" dirty="0"/>
              <a:t>この秋、</a:t>
            </a:r>
            <a:r>
              <a:rPr kumimoji="1" lang="ja-JP" altLang="en-US" sz="1000" b="1" dirty="0"/>
              <a:t>恋愛運をあげるなら</a:t>
            </a:r>
            <a:r>
              <a:rPr lang="ja-JP" altLang="en-US" sz="1000" b="1" dirty="0"/>
              <a:t>顎</a:t>
            </a:r>
            <a:r>
              <a:rPr kumimoji="1" lang="ja-JP" altLang="en-US" sz="1000" b="1" dirty="0"/>
              <a:t>チーク♪</a:t>
            </a:r>
            <a:endParaRPr lang="en-US" altLang="ja-JP" sz="1000" b="1" dirty="0"/>
          </a:p>
        </p:txBody>
      </p:sp>
      <p:pic>
        <p:nvPicPr>
          <p:cNvPr id="82" name="Picture 5" descr="http://www.wanpug.com/illust/illust486.png"/>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020135" y="5034977"/>
            <a:ext cx="159041" cy="98302"/>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2" descr="\\Fs\個人用\motekid\141221サービス資料リニューアル\デザイン\150609_01アイコン（透過）\クリア　icon_png\icon-02.png"/>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9145182" y="4956886"/>
            <a:ext cx="344322" cy="344322"/>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6728177" y="765284"/>
            <a:ext cx="3139001" cy="215444"/>
          </a:xfrm>
          <a:prstGeom prst="rect">
            <a:avLst/>
          </a:prstGeom>
          <a:noFill/>
        </p:spPr>
        <p:txBody>
          <a:bodyPr wrap="none" rtlCol="0">
            <a:spAutoFit/>
          </a:bodyPr>
          <a:lstStyle/>
          <a:p>
            <a:r>
              <a:rPr kumimoji="1" lang="en-US" altLang="ja-JP" sz="800" dirty="0" smtClean="0">
                <a:solidFill>
                  <a:schemeClr val="bg1">
                    <a:lumMod val="50000"/>
                  </a:schemeClr>
                </a:solidFill>
              </a:rPr>
              <a:t>※</a:t>
            </a:r>
            <a:r>
              <a:rPr kumimoji="1" lang="ja-JP" altLang="en-US" sz="800" dirty="0" smtClean="0">
                <a:solidFill>
                  <a:schemeClr val="bg1">
                    <a:lumMod val="50000"/>
                  </a:schemeClr>
                </a:solidFill>
              </a:rPr>
              <a:t>オプション対象メニューについては該当ページを参照ください</a:t>
            </a:r>
            <a:endParaRPr kumimoji="1" lang="ja-JP" altLang="en-US" sz="800" dirty="0">
              <a:solidFill>
                <a:schemeClr val="bg1">
                  <a:lumMod val="50000"/>
                </a:schemeClr>
              </a:solidFill>
            </a:endParaRPr>
          </a:p>
        </p:txBody>
      </p:sp>
      <p:sp>
        <p:nvSpPr>
          <p:cNvPr id="2" name="円/楕円 1"/>
          <p:cNvSpPr/>
          <p:nvPr/>
        </p:nvSpPr>
        <p:spPr>
          <a:xfrm>
            <a:off x="2822989" y="1257172"/>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P33</a:t>
            </a:r>
            <a:endParaRPr kumimoji="1" lang="ja-JP" altLang="en-US" sz="800" b="1" dirty="0" smtClean="0">
              <a:latin typeface="+mn-ea"/>
            </a:endParaRPr>
          </a:p>
        </p:txBody>
      </p:sp>
      <p:sp>
        <p:nvSpPr>
          <p:cNvPr id="65" name="円/楕円 64"/>
          <p:cNvSpPr/>
          <p:nvPr/>
        </p:nvSpPr>
        <p:spPr>
          <a:xfrm>
            <a:off x="5955312" y="1256757"/>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P33</a:t>
            </a:r>
            <a:endParaRPr kumimoji="1" lang="ja-JP" altLang="en-US" sz="800" b="1" dirty="0" smtClean="0">
              <a:latin typeface="+mn-ea"/>
            </a:endParaRPr>
          </a:p>
        </p:txBody>
      </p:sp>
      <p:sp>
        <p:nvSpPr>
          <p:cNvPr id="66" name="円/楕円 65"/>
          <p:cNvSpPr/>
          <p:nvPr/>
        </p:nvSpPr>
        <p:spPr>
          <a:xfrm>
            <a:off x="9162323" y="1268760"/>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P33</a:t>
            </a:r>
            <a:endParaRPr kumimoji="1" lang="ja-JP" altLang="en-US" sz="800" b="1" dirty="0" smtClean="0">
              <a:latin typeface="+mn-ea"/>
            </a:endParaRPr>
          </a:p>
        </p:txBody>
      </p:sp>
      <p:sp>
        <p:nvSpPr>
          <p:cNvPr id="68" name="円/楕円 67"/>
          <p:cNvSpPr/>
          <p:nvPr/>
        </p:nvSpPr>
        <p:spPr>
          <a:xfrm>
            <a:off x="2812951" y="3933471"/>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P33</a:t>
            </a:r>
            <a:endParaRPr kumimoji="1" lang="ja-JP" altLang="en-US" sz="800" b="1" dirty="0" smtClean="0">
              <a:latin typeface="+mn-ea"/>
            </a:endParaRPr>
          </a:p>
        </p:txBody>
      </p:sp>
      <p:sp>
        <p:nvSpPr>
          <p:cNvPr id="70" name="円/楕円 69"/>
          <p:cNvSpPr/>
          <p:nvPr/>
        </p:nvSpPr>
        <p:spPr>
          <a:xfrm>
            <a:off x="5945274" y="3933056"/>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P34</a:t>
            </a:r>
            <a:endParaRPr kumimoji="1" lang="ja-JP" altLang="en-US" sz="800" b="1" dirty="0" smtClean="0">
              <a:latin typeface="+mn-ea"/>
            </a:endParaRPr>
          </a:p>
        </p:txBody>
      </p:sp>
      <p:sp>
        <p:nvSpPr>
          <p:cNvPr id="71" name="円/楕円 70"/>
          <p:cNvSpPr/>
          <p:nvPr/>
        </p:nvSpPr>
        <p:spPr>
          <a:xfrm>
            <a:off x="9152285" y="3945059"/>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P23</a:t>
            </a:r>
            <a:endParaRPr kumimoji="1" lang="ja-JP" altLang="en-US" sz="800" b="1" dirty="0" smtClean="0">
              <a:latin typeface="+mn-ea"/>
            </a:endParaRPr>
          </a:p>
        </p:txBody>
      </p:sp>
    </p:spTree>
    <p:extLst>
      <p:ext uri="{BB962C8B-B14F-4D97-AF65-F5344CB8AC3E}">
        <p14:creationId xmlns:p14="http://schemas.microsoft.com/office/powerpoint/2010/main" val="21637944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角丸四角形 4"/>
          <p:cNvSpPr/>
          <p:nvPr/>
        </p:nvSpPr>
        <p:spPr>
          <a:xfrm>
            <a:off x="75215" y="1196547"/>
            <a:ext cx="9655138" cy="5216301"/>
          </a:xfrm>
          <a:prstGeom prst="roundRect">
            <a:avLst>
              <a:gd name="adj" fmla="val 4258"/>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6" name="タイトル 1"/>
          <p:cNvSpPr>
            <a:spLocks noGrp="1"/>
          </p:cNvSpPr>
          <p:nvPr>
            <p:ph type="title"/>
          </p:nvPr>
        </p:nvSpPr>
        <p:spPr>
          <a:xfrm>
            <a:off x="49530" y="138210"/>
            <a:ext cx="9806940" cy="865257"/>
          </a:xfrm>
        </p:spPr>
        <p:txBody>
          <a:bodyPr>
            <a:normAutofit fontScale="90000"/>
          </a:bodyPr>
          <a:lstStyle/>
          <a:p>
            <a:r>
              <a:rPr lang="en-US" altLang="ja-JP" sz="3600" dirty="0">
                <a:solidFill>
                  <a:srgbClr val="4EB691"/>
                </a:solidFill>
                <a:latin typeface="+mj-lt"/>
              </a:rPr>
              <a:t>@</a:t>
            </a:r>
            <a:r>
              <a:rPr lang="ja-JP" altLang="en-US" sz="3600" dirty="0">
                <a:latin typeface="+mj-lt"/>
              </a:rPr>
              <a:t>ｃｏｓｍｅ</a:t>
            </a:r>
            <a:r>
              <a:rPr lang="en-US" altLang="ja-JP" sz="3600" dirty="0">
                <a:solidFill>
                  <a:srgbClr val="4EB691"/>
                </a:solidFill>
                <a:latin typeface="+mj-lt"/>
              </a:rPr>
              <a:t> </a:t>
            </a:r>
            <a:r>
              <a:rPr lang="ja-JP" altLang="en-US" sz="3600" dirty="0">
                <a:solidFill>
                  <a:srgbClr val="4EB691"/>
                </a:solidFill>
                <a:latin typeface="+mj-lt"/>
              </a:rPr>
              <a:t>プロモーションサービス</a:t>
            </a:r>
            <a:r>
              <a:rPr lang="ja-JP" altLang="en-US" sz="3600" dirty="0">
                <a:latin typeface="+mj-lt"/>
              </a:rPr>
              <a:t>＋オプション</a:t>
            </a:r>
            <a:r>
              <a:rPr lang="en-US" altLang="ja-JP" dirty="0">
                <a:latin typeface="+mj-lt"/>
              </a:rPr>
              <a:t/>
            </a:r>
            <a:br>
              <a:rPr lang="en-US" altLang="ja-JP" dirty="0">
                <a:latin typeface="+mj-lt"/>
              </a:rPr>
            </a:br>
            <a:r>
              <a:rPr lang="ja-JP" altLang="en-US" sz="2000" spc="300" dirty="0" smtClean="0">
                <a:latin typeface="+mj-lt"/>
              </a:rPr>
              <a:t>～ＬＩＮＥと二次利用～</a:t>
            </a:r>
            <a:endParaRPr kumimoji="1" lang="ja-JP" altLang="en-US" sz="4400" spc="300" dirty="0">
              <a:solidFill>
                <a:srgbClr val="4EB691"/>
              </a:solidFill>
              <a:latin typeface="+mj-lt"/>
            </a:endParaRPr>
          </a:p>
        </p:txBody>
      </p:sp>
      <p:sp>
        <p:nvSpPr>
          <p:cNvPr id="93" name="角丸四角形 92"/>
          <p:cNvSpPr/>
          <p:nvPr/>
        </p:nvSpPr>
        <p:spPr>
          <a:xfrm>
            <a:off x="380199" y="1292385"/>
            <a:ext cx="2945869" cy="2376167"/>
          </a:xfrm>
          <a:prstGeom prst="roundRect">
            <a:avLst>
              <a:gd name="adj" fmla="val 5327"/>
            </a:avLst>
          </a:prstGeom>
          <a:solidFill>
            <a:schemeClr val="bg1"/>
          </a:solidFill>
          <a:ln>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grpSp>
        <p:nvGrpSpPr>
          <p:cNvPr id="14" name="グループ化 13"/>
          <p:cNvGrpSpPr/>
          <p:nvPr/>
        </p:nvGrpSpPr>
        <p:grpSpPr>
          <a:xfrm>
            <a:off x="467206" y="1331055"/>
            <a:ext cx="2694083" cy="424229"/>
            <a:chOff x="654730" y="1331055"/>
            <a:chExt cx="2694083" cy="424229"/>
          </a:xfrm>
        </p:grpSpPr>
        <p:grpSp>
          <p:nvGrpSpPr>
            <p:cNvPr id="7" name="グループ化 6"/>
            <p:cNvGrpSpPr/>
            <p:nvPr/>
          </p:nvGrpSpPr>
          <p:grpSpPr>
            <a:xfrm>
              <a:off x="668615" y="1331055"/>
              <a:ext cx="2680198" cy="424229"/>
              <a:chOff x="668615" y="1333414"/>
              <a:chExt cx="2680198" cy="424229"/>
            </a:xfrm>
          </p:grpSpPr>
          <p:cxnSp>
            <p:nvCxnSpPr>
              <p:cNvPr id="185" name="直線コネクタ 184"/>
              <p:cNvCxnSpPr/>
              <p:nvPr/>
            </p:nvCxnSpPr>
            <p:spPr>
              <a:xfrm>
                <a:off x="668615" y="1757643"/>
                <a:ext cx="2680198"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186" name="テキスト ボックス 185"/>
              <p:cNvSpPr txBox="1"/>
              <p:nvPr/>
            </p:nvSpPr>
            <p:spPr>
              <a:xfrm>
                <a:off x="994819" y="1333414"/>
                <a:ext cx="2236510" cy="400110"/>
              </a:xfrm>
              <a:prstGeom prst="rect">
                <a:avLst/>
              </a:prstGeom>
              <a:noFill/>
            </p:spPr>
            <p:txBody>
              <a:bodyPr wrap="none" rtlCol="0">
                <a:spAutoFit/>
              </a:bodyPr>
              <a:lstStyle/>
              <a:p>
                <a:pPr algn="ctr"/>
                <a:r>
                  <a:rPr lang="en-US" altLang="ja-JP" sz="1000" b="1" dirty="0">
                    <a:solidFill>
                      <a:srgbClr val="4EB691"/>
                    </a:solidFill>
                    <a:latin typeface="+mn-ea"/>
                  </a:rPr>
                  <a:t>LINE</a:t>
                </a:r>
                <a:r>
                  <a:rPr lang="ja-JP" altLang="en-US" sz="1000" b="1" dirty="0">
                    <a:solidFill>
                      <a:srgbClr val="4EB691"/>
                    </a:solidFill>
                    <a:latin typeface="+mn-ea"/>
                  </a:rPr>
                  <a:t>コラボアカウント</a:t>
                </a:r>
                <a:endParaRPr lang="en-US" altLang="ja-JP" sz="1000" b="1" dirty="0">
                  <a:solidFill>
                    <a:srgbClr val="4EB691"/>
                  </a:solidFill>
                  <a:latin typeface="+mn-ea"/>
                </a:endParaRPr>
              </a:p>
              <a:p>
                <a:pPr algn="ctr"/>
                <a:r>
                  <a:rPr lang="ja-JP" altLang="en-US" sz="1000" b="1" dirty="0">
                    <a:solidFill>
                      <a:srgbClr val="4EB691"/>
                    </a:solidFill>
                    <a:latin typeface="+mn-ea"/>
                  </a:rPr>
                  <a:t>タイアップ追加誘導（</a:t>
                </a:r>
                <a:r>
                  <a:rPr lang="ja-JP" altLang="en-US" sz="1000" b="1" dirty="0" smtClean="0">
                    <a:solidFill>
                      <a:srgbClr val="4EB691"/>
                    </a:solidFill>
                    <a:latin typeface="+mn-ea"/>
                  </a:rPr>
                  <a:t>メッセージ）</a:t>
                </a:r>
                <a:endParaRPr kumimoji="1" lang="en-US" altLang="ja-JP" sz="1000" b="1" dirty="0">
                  <a:solidFill>
                    <a:srgbClr val="4EB691"/>
                  </a:solidFill>
                  <a:latin typeface="+mn-ea"/>
                </a:endParaRPr>
              </a:p>
            </p:txBody>
          </p:sp>
        </p:grpSp>
        <p:pic>
          <p:nvPicPr>
            <p:cNvPr id="206" name="Picture 6"/>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54730" y="1393764"/>
              <a:ext cx="305469" cy="305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17" name="正方形/長方形 216"/>
          <p:cNvSpPr/>
          <p:nvPr/>
        </p:nvSpPr>
        <p:spPr>
          <a:xfrm>
            <a:off x="1274420" y="3112673"/>
            <a:ext cx="1949973" cy="369332"/>
          </a:xfrm>
          <a:prstGeom prst="rect">
            <a:avLst/>
          </a:prstGeom>
        </p:spPr>
        <p:txBody>
          <a:bodyPr wrap="square" anchor="ctr">
            <a:spAutoFit/>
          </a:bodyPr>
          <a:lstStyle/>
          <a:p>
            <a:pPr algn="r"/>
            <a:r>
              <a:rPr lang="en-US" altLang="ja-JP" i="1" u="sng" dirty="0" smtClean="0">
                <a:solidFill>
                  <a:srgbClr val="FF5574"/>
                </a:solidFill>
                <a:latin typeface="+mj-ea"/>
                <a:ea typeface="+mj-ea"/>
              </a:rPr>
              <a:t>¥</a:t>
            </a:r>
            <a:r>
              <a:rPr lang="en-US" altLang="ja-JP" i="1" u="sng" dirty="0">
                <a:solidFill>
                  <a:srgbClr val="FF5574"/>
                </a:solidFill>
                <a:latin typeface="+mj-ea"/>
                <a:ea typeface="+mj-ea"/>
              </a:rPr>
              <a:t>4</a:t>
            </a:r>
            <a:r>
              <a:rPr lang="en-US" altLang="ja-JP" i="1" u="sng" dirty="0" smtClean="0">
                <a:solidFill>
                  <a:srgbClr val="FF5574"/>
                </a:solidFill>
                <a:latin typeface="+mj-ea"/>
                <a:ea typeface="+mj-ea"/>
              </a:rPr>
              <a:t>,000,000</a:t>
            </a:r>
            <a:endParaRPr lang="ja-JP" altLang="en-US" sz="1400" i="1" u="sng" dirty="0">
              <a:solidFill>
                <a:srgbClr val="FF5574"/>
              </a:solidFill>
              <a:latin typeface="+mj-ea"/>
              <a:ea typeface="+mj-ea"/>
            </a:endParaRPr>
          </a:p>
        </p:txBody>
      </p:sp>
      <p:sp>
        <p:nvSpPr>
          <p:cNvPr id="218" name="テキスト ボックス 217"/>
          <p:cNvSpPr txBox="1"/>
          <p:nvPr/>
        </p:nvSpPr>
        <p:spPr>
          <a:xfrm>
            <a:off x="409376" y="3447130"/>
            <a:ext cx="2815017" cy="215444"/>
          </a:xfrm>
          <a:prstGeom prst="rect">
            <a:avLst/>
          </a:prstGeom>
          <a:noFill/>
        </p:spPr>
        <p:txBody>
          <a:bodyPr wrap="square" rtlCol="0" anchor="ctr">
            <a:spAutoFit/>
          </a:bodyPr>
          <a:lstStyle/>
          <a:p>
            <a:pPr algn="r"/>
            <a:r>
              <a:rPr kumimoji="1" lang="ja-JP" altLang="en-US" sz="800" dirty="0">
                <a:solidFill>
                  <a:schemeClr val="tx1">
                    <a:lumMod val="65000"/>
                    <a:lumOff val="35000"/>
                  </a:schemeClr>
                </a:solidFill>
                <a:latin typeface="+mn-ea"/>
              </a:rPr>
              <a:t>配信費：</a:t>
            </a:r>
            <a:r>
              <a:rPr lang="en-US" altLang="ja-JP" sz="800" dirty="0">
                <a:solidFill>
                  <a:schemeClr val="tx1">
                    <a:lumMod val="65000"/>
                    <a:lumOff val="35000"/>
                  </a:schemeClr>
                </a:solidFill>
                <a:latin typeface="+mn-ea"/>
              </a:rPr>
              <a:t>\</a:t>
            </a:r>
            <a:r>
              <a:rPr lang="en-US" altLang="ja-JP" sz="800" dirty="0" smtClean="0">
                <a:solidFill>
                  <a:schemeClr val="tx1">
                    <a:lumMod val="65000"/>
                    <a:lumOff val="35000"/>
                  </a:schemeClr>
                </a:solidFill>
                <a:latin typeface="+mn-ea"/>
              </a:rPr>
              <a:t>3,900,000</a:t>
            </a:r>
            <a:r>
              <a:rPr lang="ja-JP" altLang="en-US" sz="800" dirty="0">
                <a:solidFill>
                  <a:schemeClr val="tx1">
                    <a:lumMod val="65000"/>
                    <a:lumOff val="35000"/>
                  </a:schemeClr>
                </a:solidFill>
                <a:latin typeface="+mn-ea"/>
              </a:rPr>
              <a:t>（</a:t>
            </a:r>
            <a:r>
              <a:rPr lang="en-US" altLang="ja-JP" sz="800" dirty="0">
                <a:solidFill>
                  <a:schemeClr val="tx1">
                    <a:lumMod val="65000"/>
                    <a:lumOff val="35000"/>
                  </a:schemeClr>
                </a:solidFill>
                <a:latin typeface="+mn-ea"/>
              </a:rPr>
              <a:t>G)</a:t>
            </a:r>
            <a:r>
              <a:rPr lang="ja-JP" altLang="en-US" sz="800" dirty="0">
                <a:solidFill>
                  <a:schemeClr val="tx1">
                    <a:lumMod val="65000"/>
                    <a:lumOff val="35000"/>
                  </a:schemeClr>
                </a:solidFill>
                <a:latin typeface="+mn-ea"/>
              </a:rPr>
              <a:t>　制作費：</a:t>
            </a:r>
            <a:r>
              <a:rPr lang="en-US" altLang="ja-JP" sz="800" dirty="0">
                <a:solidFill>
                  <a:schemeClr val="tx1">
                    <a:lumMod val="65000"/>
                    <a:lumOff val="35000"/>
                  </a:schemeClr>
                </a:solidFill>
                <a:latin typeface="+mn-ea"/>
              </a:rPr>
              <a:t>\100,000</a:t>
            </a:r>
            <a:r>
              <a:rPr lang="ja-JP" altLang="en-US" sz="800" dirty="0">
                <a:solidFill>
                  <a:schemeClr val="tx1">
                    <a:lumMod val="65000"/>
                    <a:lumOff val="35000"/>
                  </a:schemeClr>
                </a:solidFill>
                <a:latin typeface="+mn-ea"/>
              </a:rPr>
              <a:t>～（</a:t>
            </a:r>
            <a:r>
              <a:rPr lang="en-US" altLang="ja-JP" sz="800" dirty="0">
                <a:solidFill>
                  <a:schemeClr val="tx1">
                    <a:lumMod val="65000"/>
                    <a:lumOff val="35000"/>
                  </a:schemeClr>
                </a:solidFill>
                <a:latin typeface="+mn-ea"/>
              </a:rPr>
              <a:t>N)</a:t>
            </a:r>
            <a:endParaRPr kumimoji="1" lang="ja-JP" altLang="en-US" sz="800" dirty="0">
              <a:solidFill>
                <a:schemeClr val="tx1">
                  <a:lumMod val="65000"/>
                  <a:lumOff val="35000"/>
                </a:schemeClr>
              </a:solidFill>
              <a:latin typeface="+mn-ea"/>
            </a:endParaRPr>
          </a:p>
        </p:txBody>
      </p:sp>
      <p:pic>
        <p:nvPicPr>
          <p:cNvPr id="223"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502789" y="1835034"/>
            <a:ext cx="655739" cy="1277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6" name="Picture 2"/>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66697" y="2002104"/>
            <a:ext cx="535960" cy="94777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8" name="図 22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277808" y="2714314"/>
            <a:ext cx="531250" cy="381995"/>
          </a:xfrm>
          <a:prstGeom prst="rect">
            <a:avLst/>
          </a:prstGeom>
        </p:spPr>
      </p:pic>
      <p:sp>
        <p:nvSpPr>
          <p:cNvPr id="232" name="正方形/長方形 231"/>
          <p:cNvSpPr/>
          <p:nvPr/>
        </p:nvSpPr>
        <p:spPr>
          <a:xfrm>
            <a:off x="666772" y="2128591"/>
            <a:ext cx="324720" cy="44077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233" name="Picture 3"/>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666771" y="2186421"/>
            <a:ext cx="324719" cy="3053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4" name="Picture 4"/>
          <p:cNvPicPr>
            <a:picLocks noChangeAspect="1" noChangeArrowheads="1"/>
          </p:cNvPicPr>
          <p:nvPr/>
        </p:nvPicPr>
        <p:blipFill>
          <a:blip r:embed="rId7" cstate="print">
            <a:extLst>
              <a:ext uri="{28A0092B-C50C-407E-A947-70E740481C1C}">
                <a14:useLocalDpi xmlns:a14="http://schemas.microsoft.com/office/drawing/2010/main"/>
              </a:ext>
            </a:extLst>
          </a:blip>
          <a:srcRect/>
          <a:stretch>
            <a:fillRect/>
          </a:stretch>
        </p:blipFill>
        <p:spPr bwMode="auto">
          <a:xfrm>
            <a:off x="647636" y="2136972"/>
            <a:ext cx="343855" cy="568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5" name="テキスト ボックス 234"/>
          <p:cNvSpPr txBox="1"/>
          <p:nvPr/>
        </p:nvSpPr>
        <p:spPr>
          <a:xfrm>
            <a:off x="662949" y="2488938"/>
            <a:ext cx="295835" cy="52211"/>
          </a:xfrm>
          <a:prstGeom prst="rect">
            <a:avLst/>
          </a:prstGeom>
          <a:solidFill>
            <a:schemeClr val="bg1"/>
          </a:solidFill>
        </p:spPr>
        <p:txBody>
          <a:bodyPr wrap="none" rtlCol="0" anchor="ctr">
            <a:spAutoFit/>
          </a:bodyPr>
          <a:lstStyle/>
          <a:p>
            <a:pPr algn="ctr"/>
            <a:r>
              <a:rPr lang="en-US" altLang="ja-JP" sz="200" u="sng" dirty="0">
                <a:solidFill>
                  <a:schemeClr val="tx2"/>
                </a:solidFill>
                <a:latin typeface="+mn-ea"/>
              </a:rPr>
              <a:t>http://s.cosme.net/</a:t>
            </a:r>
            <a:endParaRPr kumimoji="1" lang="ja-JP" altLang="en-US" sz="200" u="sng" dirty="0">
              <a:solidFill>
                <a:schemeClr val="tx2"/>
              </a:solidFill>
              <a:latin typeface="+mn-ea"/>
            </a:endParaRPr>
          </a:p>
        </p:txBody>
      </p:sp>
      <p:sp>
        <p:nvSpPr>
          <p:cNvPr id="15" name="テキスト ボックス 14"/>
          <p:cNvSpPr txBox="1"/>
          <p:nvPr/>
        </p:nvSpPr>
        <p:spPr>
          <a:xfrm>
            <a:off x="1133148" y="1835034"/>
            <a:ext cx="2339102" cy="646331"/>
          </a:xfrm>
          <a:prstGeom prst="rect">
            <a:avLst/>
          </a:prstGeom>
          <a:noFill/>
        </p:spPr>
        <p:txBody>
          <a:bodyPr wrap="none" rtlCol="0">
            <a:spAutoFit/>
          </a:bodyPr>
          <a:lstStyle/>
          <a:p>
            <a:r>
              <a:rPr lang="ja-JP" altLang="en-US" sz="1200" dirty="0">
                <a:solidFill>
                  <a:schemeClr val="tx1">
                    <a:lumMod val="50000"/>
                    <a:lumOff val="50000"/>
                  </a:schemeClr>
                </a:solidFill>
              </a:rPr>
              <a:t>＠ｃｏｓｍｅ公式</a:t>
            </a:r>
            <a:r>
              <a:rPr lang="en-US" altLang="ja-JP" sz="1200" dirty="0">
                <a:solidFill>
                  <a:schemeClr val="tx1">
                    <a:lumMod val="50000"/>
                    <a:lumOff val="50000"/>
                  </a:schemeClr>
                </a:solidFill>
              </a:rPr>
              <a:t>LINE</a:t>
            </a:r>
            <a:r>
              <a:rPr kumimoji="1" lang="ja-JP" altLang="en-US" sz="1200" dirty="0">
                <a:solidFill>
                  <a:schemeClr val="tx1">
                    <a:lumMod val="50000"/>
                    <a:lumOff val="50000"/>
                  </a:schemeClr>
                </a:solidFill>
              </a:rPr>
              <a:t>コラボ</a:t>
            </a:r>
            <a:endParaRPr kumimoji="1" lang="en-US" altLang="ja-JP" sz="1200" dirty="0">
              <a:solidFill>
                <a:schemeClr val="tx1">
                  <a:lumMod val="50000"/>
                  <a:lumOff val="50000"/>
                </a:schemeClr>
              </a:solidFill>
            </a:endParaRPr>
          </a:p>
          <a:p>
            <a:r>
              <a:rPr kumimoji="1" lang="ja-JP" altLang="en-US" sz="1200" dirty="0">
                <a:solidFill>
                  <a:schemeClr val="tx1">
                    <a:lumMod val="50000"/>
                    <a:lumOff val="50000"/>
                  </a:schemeClr>
                </a:solidFill>
              </a:rPr>
              <a:t>アカウント</a:t>
            </a:r>
            <a:r>
              <a:rPr lang="ja-JP" altLang="en-US" sz="1200" dirty="0">
                <a:solidFill>
                  <a:schemeClr val="tx1">
                    <a:lumMod val="50000"/>
                    <a:lumOff val="50000"/>
                  </a:schemeClr>
                </a:solidFill>
              </a:rPr>
              <a:t>からのメッセージ</a:t>
            </a:r>
            <a:endParaRPr lang="en-US" altLang="ja-JP" sz="1200" dirty="0">
              <a:solidFill>
                <a:schemeClr val="tx1">
                  <a:lumMod val="50000"/>
                  <a:lumOff val="50000"/>
                </a:schemeClr>
              </a:solidFill>
            </a:endParaRPr>
          </a:p>
          <a:p>
            <a:r>
              <a:rPr lang="ja-JP" altLang="en-US" sz="1200" dirty="0">
                <a:solidFill>
                  <a:schemeClr val="tx1">
                    <a:lumMod val="50000"/>
                    <a:lumOff val="50000"/>
                  </a:schemeClr>
                </a:solidFill>
              </a:rPr>
              <a:t>配信でタイアップ誘導を強化。</a:t>
            </a:r>
            <a:endParaRPr kumimoji="1" lang="en-US" altLang="ja-JP" sz="1200" dirty="0">
              <a:solidFill>
                <a:schemeClr val="tx1">
                  <a:lumMod val="50000"/>
                  <a:lumOff val="50000"/>
                </a:schemeClr>
              </a:solidFill>
            </a:endParaRPr>
          </a:p>
        </p:txBody>
      </p:sp>
      <p:sp>
        <p:nvSpPr>
          <p:cNvPr id="255" name="テキスト ボックス 254"/>
          <p:cNvSpPr txBox="1"/>
          <p:nvPr/>
        </p:nvSpPr>
        <p:spPr>
          <a:xfrm>
            <a:off x="1799136" y="2689868"/>
            <a:ext cx="1622560" cy="430887"/>
          </a:xfrm>
          <a:prstGeom prst="rect">
            <a:avLst/>
          </a:prstGeom>
          <a:noFill/>
        </p:spPr>
        <p:txBody>
          <a:bodyPr wrap="none" rtlCol="0" anchor="ctr">
            <a:spAutoFit/>
          </a:bodyPr>
          <a:lstStyle/>
          <a:p>
            <a:r>
              <a:rPr lang="ja-JP" altLang="en-US" sz="1000" dirty="0">
                <a:solidFill>
                  <a:srgbClr val="FF5574"/>
                </a:solidFill>
                <a:latin typeface="+mn-ea"/>
              </a:rPr>
              <a:t>想定お友達</a:t>
            </a:r>
            <a:r>
              <a:rPr lang="ja-JP" altLang="en-US" sz="1000" dirty="0" smtClean="0">
                <a:solidFill>
                  <a:srgbClr val="FF5574"/>
                </a:solidFill>
                <a:latin typeface="+mn-ea"/>
              </a:rPr>
              <a:t>人数</a:t>
            </a:r>
            <a:r>
              <a:rPr lang="en-US" altLang="ja-JP" sz="1000" dirty="0" smtClean="0">
                <a:solidFill>
                  <a:srgbClr val="FF5574"/>
                </a:solidFill>
                <a:latin typeface="+mn-ea"/>
              </a:rPr>
              <a:t>175</a:t>
            </a:r>
            <a:r>
              <a:rPr lang="ja-JP" altLang="en-US" sz="1000" dirty="0" smtClean="0">
                <a:solidFill>
                  <a:srgbClr val="FF5574"/>
                </a:solidFill>
                <a:latin typeface="+mn-ea"/>
              </a:rPr>
              <a:t>万人</a:t>
            </a:r>
            <a:endParaRPr lang="en-US" altLang="ja-JP" sz="1000" dirty="0">
              <a:solidFill>
                <a:srgbClr val="FF5574"/>
              </a:solidFill>
              <a:latin typeface="+mn-ea"/>
            </a:endParaRPr>
          </a:p>
          <a:p>
            <a:r>
              <a:rPr kumimoji="1" lang="ja-JP" altLang="en-US" sz="600" dirty="0">
                <a:solidFill>
                  <a:schemeClr val="tx1">
                    <a:lumMod val="50000"/>
                    <a:lumOff val="50000"/>
                  </a:schemeClr>
                </a:solidFill>
                <a:latin typeface="+mn-ea"/>
              </a:rPr>
              <a:t>＊お友達人数は想定であり保証する</a:t>
            </a:r>
            <a:endParaRPr kumimoji="1" lang="en-US" altLang="ja-JP" sz="600" dirty="0">
              <a:solidFill>
                <a:schemeClr val="tx1">
                  <a:lumMod val="50000"/>
                  <a:lumOff val="50000"/>
                </a:schemeClr>
              </a:solidFill>
              <a:latin typeface="+mn-ea"/>
            </a:endParaRPr>
          </a:p>
          <a:p>
            <a:r>
              <a:rPr kumimoji="1" lang="ja-JP" altLang="en-US" sz="600" dirty="0">
                <a:solidFill>
                  <a:schemeClr val="tx1">
                    <a:lumMod val="50000"/>
                    <a:lumOff val="50000"/>
                  </a:schemeClr>
                </a:solidFill>
                <a:latin typeface="+mn-ea"/>
              </a:rPr>
              <a:t>ものではございません。</a:t>
            </a:r>
            <a:endParaRPr kumimoji="1" lang="en-US" altLang="ja-JP" sz="600" dirty="0">
              <a:solidFill>
                <a:schemeClr val="tx1">
                  <a:lumMod val="50000"/>
                  <a:lumOff val="50000"/>
                </a:schemeClr>
              </a:solidFill>
              <a:latin typeface="+mn-ea"/>
            </a:endParaRPr>
          </a:p>
        </p:txBody>
      </p:sp>
      <p:sp>
        <p:nvSpPr>
          <p:cNvPr id="104" name="スライド番号プレースホルダー 5"/>
          <p:cNvSpPr>
            <a:spLocks noGrp="1"/>
          </p:cNvSpPr>
          <p:nvPr>
            <p:ph type="sldNum" sz="quarter" idx="12"/>
          </p:nvPr>
        </p:nvSpPr>
        <p:spPr>
          <a:xfrm>
            <a:off x="4785945" y="6572550"/>
            <a:ext cx="527095" cy="259873"/>
          </a:xfrm>
        </p:spPr>
        <p:txBody>
          <a:bodyPr/>
          <a:lstStyle/>
          <a:p>
            <a:fld id="{D1BB40C7-AB44-C647-B8F2-09508EB95348}" type="slidenum">
              <a:rPr lang="ja-JP" altLang="en-US" smtClean="0"/>
              <a:pPr/>
              <a:t>22</a:t>
            </a:fld>
            <a:endParaRPr lang="ja-JP" altLang="en-US" dirty="0"/>
          </a:p>
        </p:txBody>
      </p:sp>
      <p:sp>
        <p:nvSpPr>
          <p:cNvPr id="85" name="角丸四角形 84"/>
          <p:cNvSpPr/>
          <p:nvPr/>
        </p:nvSpPr>
        <p:spPr>
          <a:xfrm>
            <a:off x="4995204" y="3924186"/>
            <a:ext cx="2179960" cy="252894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endParaRPr lang="en-US" altLang="ja-JP" sz="1400" b="1" u="sng" dirty="0">
              <a:solidFill>
                <a:srgbClr val="FF5574"/>
              </a:solidFill>
              <a:latin typeface="+mn-ea"/>
            </a:endParaRPr>
          </a:p>
        </p:txBody>
      </p:sp>
      <p:sp>
        <p:nvSpPr>
          <p:cNvPr id="86" name="テキスト ボックス 85"/>
          <p:cNvSpPr txBox="1"/>
          <p:nvPr/>
        </p:nvSpPr>
        <p:spPr>
          <a:xfrm>
            <a:off x="5049027" y="4056041"/>
            <a:ext cx="1857874" cy="276999"/>
          </a:xfrm>
          <a:prstGeom prst="rect">
            <a:avLst/>
          </a:prstGeom>
          <a:noFill/>
        </p:spPr>
        <p:txBody>
          <a:bodyPr wrap="square" rtlCol="0" anchor="ctr">
            <a:spAutoFit/>
          </a:bodyPr>
          <a:lstStyle/>
          <a:p>
            <a:pPr algn="ctr"/>
            <a:r>
              <a:rPr lang="ja-JP" altLang="en-US" sz="1200" b="1" dirty="0">
                <a:solidFill>
                  <a:srgbClr val="FF5574"/>
                </a:solidFill>
                <a:latin typeface="+mn-ea"/>
              </a:rPr>
              <a:t>タイアップページ翻訳</a:t>
            </a:r>
          </a:p>
        </p:txBody>
      </p:sp>
      <p:cxnSp>
        <p:nvCxnSpPr>
          <p:cNvPr id="87" name="直線コネクタ 86"/>
          <p:cNvCxnSpPr/>
          <p:nvPr/>
        </p:nvCxnSpPr>
        <p:spPr>
          <a:xfrm>
            <a:off x="5116331" y="4361615"/>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88" name="テキスト ボックス 87"/>
          <p:cNvSpPr txBox="1"/>
          <p:nvPr/>
        </p:nvSpPr>
        <p:spPr>
          <a:xfrm>
            <a:off x="5145477" y="5735001"/>
            <a:ext cx="1944764" cy="338554"/>
          </a:xfrm>
          <a:prstGeom prst="rect">
            <a:avLst/>
          </a:prstGeom>
          <a:noFill/>
        </p:spPr>
        <p:txBody>
          <a:bodyPr wrap="none" rtlCol="0">
            <a:spAutoFit/>
          </a:bodyPr>
          <a:lstStyle/>
          <a:p>
            <a:pPr algn="ctr" defTabSz="914400" fontAlgn="base">
              <a:spcBef>
                <a:spcPct val="0"/>
              </a:spcBef>
              <a:spcAft>
                <a:spcPct val="0"/>
              </a:spcAft>
            </a:pPr>
            <a:r>
              <a:rPr lang="ja-JP" altLang="en-US" sz="800" dirty="0">
                <a:solidFill>
                  <a:srgbClr val="000000"/>
                </a:solidFill>
                <a:latin typeface="+mn-ea"/>
                <a:cs typeface="Meiryo UI" pitchFamily="50" charset="-128"/>
              </a:rPr>
              <a:t>タイアップページを翻訳し、</a:t>
            </a:r>
            <a:endParaRPr lang="en-US" altLang="ja-JP" sz="800" dirty="0">
              <a:solidFill>
                <a:srgbClr val="000000"/>
              </a:solidFill>
              <a:latin typeface="+mn-ea"/>
              <a:cs typeface="Meiryo UI" pitchFamily="50" charset="-128"/>
            </a:endParaRPr>
          </a:p>
          <a:p>
            <a:pPr algn="ctr" defTabSz="914400" fontAlgn="base">
              <a:spcBef>
                <a:spcPct val="0"/>
              </a:spcBef>
              <a:spcAft>
                <a:spcPct val="0"/>
              </a:spcAft>
            </a:pPr>
            <a:r>
              <a:rPr lang="ja-JP" altLang="en-US" sz="800" dirty="0">
                <a:solidFill>
                  <a:srgbClr val="000000"/>
                </a:solidFill>
                <a:latin typeface="+mn-ea"/>
                <a:cs typeface="Meiryo UI" pitchFamily="50" charset="-128"/>
              </a:rPr>
              <a:t>インバウンド向け</a:t>
            </a:r>
            <a:r>
              <a:rPr lang="en-US" altLang="ja-JP" sz="800" dirty="0">
                <a:solidFill>
                  <a:srgbClr val="000000"/>
                </a:solidFill>
                <a:latin typeface="+mn-ea"/>
                <a:cs typeface="Meiryo UI" pitchFamily="50" charset="-128"/>
              </a:rPr>
              <a:t>LP</a:t>
            </a:r>
            <a:r>
              <a:rPr lang="ja-JP" altLang="en-US" sz="800" dirty="0">
                <a:solidFill>
                  <a:srgbClr val="000000"/>
                </a:solidFill>
                <a:latin typeface="+mn-ea"/>
                <a:cs typeface="Meiryo UI" pitchFamily="50" charset="-128"/>
              </a:rPr>
              <a:t>としてご活用可能</a:t>
            </a:r>
            <a:endParaRPr lang="en-US" altLang="ja-JP" sz="800" dirty="0">
              <a:solidFill>
                <a:srgbClr val="000000"/>
              </a:solidFill>
              <a:latin typeface="+mn-ea"/>
              <a:cs typeface="Meiryo UI" pitchFamily="50" charset="-128"/>
            </a:endParaRPr>
          </a:p>
        </p:txBody>
      </p:sp>
      <p:sp>
        <p:nvSpPr>
          <p:cNvPr id="89" name="正方形/長方形 88"/>
          <p:cNvSpPr/>
          <p:nvPr/>
        </p:nvSpPr>
        <p:spPr>
          <a:xfrm>
            <a:off x="5776173" y="5351252"/>
            <a:ext cx="1473540" cy="338554"/>
          </a:xfrm>
          <a:prstGeom prst="rect">
            <a:avLst/>
          </a:prstGeom>
        </p:spPr>
        <p:txBody>
          <a:bodyPr wrap="square">
            <a:spAutoFit/>
          </a:bodyPr>
          <a:lstStyle/>
          <a:p>
            <a:pPr lvl="0" algn="ctr" defTabSz="914400" fontAlgn="base">
              <a:spcBef>
                <a:spcPct val="0"/>
              </a:spcBef>
              <a:spcAft>
                <a:spcPct val="0"/>
              </a:spcAft>
            </a:pPr>
            <a:r>
              <a:rPr lang="ja-JP" altLang="en-US" sz="800" dirty="0">
                <a:solidFill>
                  <a:srgbClr val="000000"/>
                </a:solidFill>
                <a:latin typeface="+mn-ea"/>
                <a:cs typeface="Meiryo UI" pitchFamily="50" charset="-128"/>
              </a:rPr>
              <a:t>中国語（簡体語・繁体語）</a:t>
            </a:r>
            <a:endParaRPr lang="en-US" altLang="ja-JP" sz="800" dirty="0">
              <a:solidFill>
                <a:srgbClr val="000000"/>
              </a:solidFill>
              <a:latin typeface="+mn-ea"/>
              <a:cs typeface="Meiryo UI" pitchFamily="50" charset="-128"/>
            </a:endParaRPr>
          </a:p>
          <a:p>
            <a:pPr lvl="0" algn="ctr" defTabSz="914400" fontAlgn="base">
              <a:spcBef>
                <a:spcPct val="0"/>
              </a:spcBef>
              <a:spcAft>
                <a:spcPct val="0"/>
              </a:spcAft>
            </a:pPr>
            <a:r>
              <a:rPr lang="ja-JP" altLang="en-US" sz="800" dirty="0">
                <a:solidFill>
                  <a:srgbClr val="000000"/>
                </a:solidFill>
                <a:latin typeface="+mn-ea"/>
                <a:cs typeface="Meiryo UI" pitchFamily="50" charset="-128"/>
              </a:rPr>
              <a:t>英語・韓国語</a:t>
            </a:r>
            <a:endParaRPr lang="en-US" altLang="ja-JP" sz="800" dirty="0">
              <a:solidFill>
                <a:srgbClr val="000000"/>
              </a:solidFill>
              <a:latin typeface="+mn-ea"/>
              <a:cs typeface="Meiryo UI" pitchFamily="50" charset="-128"/>
            </a:endParaRPr>
          </a:p>
        </p:txBody>
      </p:sp>
      <p:sp>
        <p:nvSpPr>
          <p:cNvPr id="90" name="正方形/長方形 89"/>
          <p:cNvSpPr/>
          <p:nvPr/>
        </p:nvSpPr>
        <p:spPr>
          <a:xfrm>
            <a:off x="4995204" y="6031399"/>
            <a:ext cx="2212465" cy="369332"/>
          </a:xfrm>
          <a:prstGeom prst="rect">
            <a:avLst/>
          </a:prstGeom>
        </p:spPr>
        <p:txBody>
          <a:bodyPr wrap="none">
            <a:spAutoFit/>
          </a:bodyPr>
          <a:lstStyle/>
          <a:p>
            <a:pPr algn="ctr"/>
            <a:r>
              <a:rPr lang="ja-JP" altLang="en-US" b="1" i="1" u="sng" dirty="0">
                <a:solidFill>
                  <a:srgbClr val="FF5574"/>
                </a:solidFill>
                <a:latin typeface="+mn-ea"/>
              </a:rPr>
              <a:t>各</a:t>
            </a:r>
            <a:r>
              <a:rPr lang="en-US" altLang="ja-JP" b="1" i="1" u="sng" dirty="0">
                <a:solidFill>
                  <a:srgbClr val="FF5574"/>
                </a:solidFill>
                <a:latin typeface="+mn-ea"/>
              </a:rPr>
              <a:t>¥1,500,000</a:t>
            </a:r>
            <a:r>
              <a:rPr lang="ja-JP" altLang="en-US" sz="1400" b="1" i="1" u="sng" dirty="0">
                <a:solidFill>
                  <a:srgbClr val="FF5574"/>
                </a:solidFill>
                <a:latin typeface="+mn-ea"/>
              </a:rPr>
              <a:t> </a:t>
            </a:r>
            <a:r>
              <a:rPr lang="en-US" altLang="ja-JP" sz="1400" b="1" i="1" u="sng" dirty="0">
                <a:solidFill>
                  <a:srgbClr val="FF5574"/>
                </a:solidFill>
                <a:latin typeface="+mn-ea"/>
              </a:rPr>
              <a:t>(G)</a:t>
            </a:r>
          </a:p>
        </p:txBody>
      </p:sp>
      <p:pic>
        <p:nvPicPr>
          <p:cNvPr id="91" name="Picture 2"/>
          <p:cNvPicPr>
            <a:picLocks noChangeAspect="1" noChangeArrowheads="1"/>
          </p:cNvPicPr>
          <p:nvPr/>
        </p:nvPicPr>
        <p:blipFill>
          <a:blip r:embed="rId8" cstate="print">
            <a:extLst>
              <a:ext uri="{28A0092B-C50C-407E-A947-70E740481C1C}">
                <a14:useLocalDpi xmlns:a14="http://schemas.microsoft.com/office/drawing/2010/main"/>
              </a:ext>
            </a:extLst>
          </a:blip>
          <a:srcRect/>
          <a:stretch>
            <a:fillRect/>
          </a:stretch>
        </p:blipFill>
        <p:spPr bwMode="auto">
          <a:xfrm>
            <a:off x="5137894" y="4450078"/>
            <a:ext cx="671228" cy="12745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 name="Picture 2" descr="C:\Users\yokomurak\Desktop\Flag_of_the_United_Kingdom.svg.png"/>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204184" y="4969428"/>
            <a:ext cx="620296" cy="312629"/>
          </a:xfrm>
          <a:prstGeom prst="rect">
            <a:avLst/>
          </a:prstGeom>
          <a:noFill/>
          <a:extLst>
            <a:ext uri="{909E8E84-426E-40DD-AFC4-6F175D3DCCD1}">
              <a14:hiddenFill xmlns:a14="http://schemas.microsoft.com/office/drawing/2010/main">
                <a:solidFill>
                  <a:srgbClr val="FFFFFF"/>
                </a:solidFill>
              </a14:hiddenFill>
            </a:ext>
          </a:extLst>
        </p:spPr>
      </p:pic>
      <p:pic>
        <p:nvPicPr>
          <p:cNvPr id="94" name="Picture 3" descr="C:\Users\yokomurak\Desktop\Flag_of_the_People's_Republic_of_China.svg.png"/>
          <p:cNvPicPr>
            <a:picLocks noChangeAspect="1" noChangeArrowheads="1"/>
          </p:cNvPicPr>
          <p:nvPr/>
        </p:nvPicPr>
        <p:blipFill>
          <a:blip r:embed="rId10" cstate="print">
            <a:extLst>
              <a:ext uri="{28A0092B-C50C-407E-A947-70E740481C1C}">
                <a14:useLocalDpi xmlns:a14="http://schemas.microsoft.com/office/drawing/2010/main"/>
              </a:ext>
            </a:extLst>
          </a:blip>
          <a:srcRect/>
          <a:stretch>
            <a:fillRect/>
          </a:stretch>
        </p:blipFill>
        <p:spPr bwMode="auto">
          <a:xfrm>
            <a:off x="5993326" y="4596509"/>
            <a:ext cx="489963" cy="326014"/>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4" descr="C:\Users\yokomurak\Desktop\Flag_of_South_Korea.svg.png"/>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6542914" y="4596509"/>
            <a:ext cx="487888" cy="32395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96" name="角丸四角形 95"/>
          <p:cNvSpPr/>
          <p:nvPr/>
        </p:nvSpPr>
        <p:spPr>
          <a:xfrm>
            <a:off x="369288" y="3924186"/>
            <a:ext cx="2251282" cy="2529150"/>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endParaRPr lang="en-US" altLang="ja-JP" sz="1400" b="1" u="sng" dirty="0">
              <a:solidFill>
                <a:srgbClr val="FF5574"/>
              </a:solidFill>
              <a:latin typeface="+mj-ea"/>
            </a:endParaRPr>
          </a:p>
        </p:txBody>
      </p:sp>
      <p:pic>
        <p:nvPicPr>
          <p:cNvPr id="97" name="Picture 11"/>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645565" y="4687789"/>
            <a:ext cx="479879" cy="871298"/>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 name="テキスト ボックス 97"/>
          <p:cNvSpPr txBox="1"/>
          <p:nvPr/>
        </p:nvSpPr>
        <p:spPr>
          <a:xfrm>
            <a:off x="610289" y="3952965"/>
            <a:ext cx="1688976" cy="461665"/>
          </a:xfrm>
          <a:prstGeom prst="rect">
            <a:avLst/>
          </a:prstGeom>
          <a:noFill/>
        </p:spPr>
        <p:txBody>
          <a:bodyPr wrap="square" rtlCol="0" anchor="ctr">
            <a:spAutoFit/>
          </a:bodyPr>
          <a:lstStyle/>
          <a:p>
            <a:pPr algn="ctr"/>
            <a:r>
              <a:rPr lang="ja-JP" altLang="en-US" sz="1200" dirty="0">
                <a:solidFill>
                  <a:srgbClr val="FF5574"/>
                </a:solidFill>
                <a:latin typeface="+mj-ea"/>
                <a:ea typeface="+mj-ea"/>
              </a:rPr>
              <a:t>タイアップページ</a:t>
            </a:r>
          </a:p>
          <a:p>
            <a:pPr algn="ctr"/>
            <a:r>
              <a:rPr lang="ja-JP" altLang="en-US" sz="1200" dirty="0">
                <a:solidFill>
                  <a:srgbClr val="FF5574"/>
                </a:solidFill>
                <a:latin typeface="+mj-ea"/>
                <a:ea typeface="+mj-ea"/>
              </a:rPr>
              <a:t>データ二次利用</a:t>
            </a:r>
          </a:p>
        </p:txBody>
      </p:sp>
      <p:cxnSp>
        <p:nvCxnSpPr>
          <p:cNvPr id="99" name="直線コネクタ 98"/>
          <p:cNvCxnSpPr/>
          <p:nvPr/>
        </p:nvCxnSpPr>
        <p:spPr>
          <a:xfrm>
            <a:off x="513710" y="4379447"/>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101" name="テキスト ボックス 100"/>
          <p:cNvSpPr txBox="1"/>
          <p:nvPr/>
        </p:nvSpPr>
        <p:spPr>
          <a:xfrm>
            <a:off x="909460" y="5714733"/>
            <a:ext cx="1620957" cy="338554"/>
          </a:xfrm>
          <a:prstGeom prst="rect">
            <a:avLst/>
          </a:prstGeom>
          <a:noFill/>
        </p:spPr>
        <p:txBody>
          <a:bodyPr wrap="none" rtlCol="0">
            <a:spAutoFit/>
          </a:bodyPr>
          <a:lstStyle/>
          <a:p>
            <a:pPr algn="ctr" defTabSz="914400" fontAlgn="base">
              <a:spcBef>
                <a:spcPct val="0"/>
              </a:spcBef>
              <a:spcAft>
                <a:spcPct val="0"/>
              </a:spcAft>
            </a:pPr>
            <a:r>
              <a:rPr lang="ja-JP" altLang="en-US" sz="800" dirty="0">
                <a:solidFill>
                  <a:srgbClr val="000000"/>
                </a:solidFill>
                <a:latin typeface="+mn-ea"/>
                <a:cs typeface="Meiryo UI" pitchFamily="50" charset="-128"/>
              </a:rPr>
              <a:t>タイアップページの各データを</a:t>
            </a:r>
            <a:endParaRPr lang="en-US" altLang="ja-JP" sz="800" dirty="0">
              <a:solidFill>
                <a:srgbClr val="000000"/>
              </a:solidFill>
              <a:latin typeface="+mn-ea"/>
              <a:cs typeface="Meiryo UI" pitchFamily="50" charset="-128"/>
            </a:endParaRPr>
          </a:p>
          <a:p>
            <a:pPr algn="ctr" defTabSz="914400" fontAlgn="base">
              <a:spcBef>
                <a:spcPct val="0"/>
              </a:spcBef>
              <a:spcAft>
                <a:spcPct val="0"/>
              </a:spcAft>
            </a:pPr>
            <a:r>
              <a:rPr lang="ja-JP" altLang="en-US" sz="800" dirty="0">
                <a:solidFill>
                  <a:srgbClr val="000000"/>
                </a:solidFill>
                <a:latin typeface="+mn-ea"/>
                <a:cs typeface="Meiryo UI" pitchFamily="50" charset="-128"/>
              </a:rPr>
              <a:t>二次利用することができます。</a:t>
            </a:r>
            <a:endParaRPr lang="en-US" altLang="ja-JP" sz="800" dirty="0">
              <a:solidFill>
                <a:srgbClr val="000000"/>
              </a:solidFill>
              <a:latin typeface="+mn-ea"/>
              <a:cs typeface="Meiryo UI" pitchFamily="50" charset="-128"/>
            </a:endParaRPr>
          </a:p>
        </p:txBody>
      </p:sp>
      <p:sp>
        <p:nvSpPr>
          <p:cNvPr id="102" name="テキスト ボックス 101"/>
          <p:cNvSpPr txBox="1"/>
          <p:nvPr/>
        </p:nvSpPr>
        <p:spPr>
          <a:xfrm>
            <a:off x="1175626" y="4526599"/>
            <a:ext cx="1569660" cy="738664"/>
          </a:xfrm>
          <a:prstGeom prst="rect">
            <a:avLst/>
          </a:prstGeom>
          <a:noFill/>
        </p:spPr>
        <p:txBody>
          <a:bodyPr wrap="none" rtlCol="0">
            <a:spAutoFit/>
          </a:bodyPr>
          <a:lstStyle/>
          <a:p>
            <a:r>
              <a:rPr kumimoji="1" lang="ja-JP" altLang="en-US" sz="1100" dirty="0">
                <a:latin typeface="+mn-ea"/>
              </a:rPr>
              <a:t>①モニター</a:t>
            </a:r>
            <a:endParaRPr kumimoji="1" lang="en-US" altLang="ja-JP" sz="1100" dirty="0">
              <a:latin typeface="+mn-ea"/>
            </a:endParaRPr>
          </a:p>
          <a:p>
            <a:r>
              <a:rPr lang="ja-JP" altLang="en-US" sz="1100" dirty="0">
                <a:latin typeface="+mn-ea"/>
              </a:rPr>
              <a:t>②クチコミ</a:t>
            </a:r>
            <a:endParaRPr lang="en-US" altLang="ja-JP" sz="1100" dirty="0">
              <a:latin typeface="+mn-ea"/>
            </a:endParaRPr>
          </a:p>
          <a:p>
            <a:r>
              <a:rPr kumimoji="1" lang="ja-JP" altLang="en-US" sz="1100" dirty="0">
                <a:latin typeface="+mn-ea"/>
              </a:rPr>
              <a:t>③分析データ</a:t>
            </a:r>
            <a:endParaRPr kumimoji="1" lang="en-US" altLang="ja-JP" sz="1100" dirty="0">
              <a:latin typeface="+mn-ea"/>
            </a:endParaRPr>
          </a:p>
          <a:p>
            <a:r>
              <a:rPr kumimoji="1" lang="ja-JP" altLang="en-US" sz="900" dirty="0"/>
              <a:t>上記からお選び頂けます。</a:t>
            </a:r>
            <a:endParaRPr kumimoji="1" lang="en-US" altLang="ja-JP" sz="900" dirty="0"/>
          </a:p>
        </p:txBody>
      </p:sp>
      <p:pic>
        <p:nvPicPr>
          <p:cNvPr id="103" name="Picture 2" descr="Y:\共通管理\105_ロゴ_ブランドブック_サイト画像_表記規定\ロゴ\＠ｃｏｓｍｅ\＠ｃｏｓｍｅ\＠ｃｏｓｍｅ_logo_s.jp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566418" y="4509120"/>
            <a:ext cx="671354" cy="104503"/>
          </a:xfrm>
          <a:prstGeom prst="rect">
            <a:avLst/>
          </a:prstGeom>
          <a:noFill/>
          <a:extLst>
            <a:ext uri="{909E8E84-426E-40DD-AFC4-6F175D3DCCD1}">
              <a14:hiddenFill xmlns:a14="http://schemas.microsoft.com/office/drawing/2010/main">
                <a:solidFill>
                  <a:srgbClr val="FFFFFF"/>
                </a:solidFill>
              </a14:hiddenFill>
            </a:ext>
          </a:extLst>
        </p:spPr>
      </p:pic>
      <p:sp>
        <p:nvSpPr>
          <p:cNvPr id="106" name="正方形/長方形 105"/>
          <p:cNvSpPr/>
          <p:nvPr/>
        </p:nvSpPr>
        <p:spPr>
          <a:xfrm>
            <a:off x="1139983" y="5330984"/>
            <a:ext cx="1659535" cy="338554"/>
          </a:xfrm>
          <a:prstGeom prst="rect">
            <a:avLst/>
          </a:prstGeom>
        </p:spPr>
        <p:txBody>
          <a:bodyPr wrap="square">
            <a:spAutoFit/>
          </a:bodyPr>
          <a:lstStyle/>
          <a:p>
            <a:pPr lvl="0" defTabSz="914400" fontAlgn="base">
              <a:spcBef>
                <a:spcPct val="0"/>
              </a:spcBef>
              <a:spcAft>
                <a:spcPct val="0"/>
              </a:spcAft>
            </a:pPr>
            <a:r>
              <a:rPr lang="en-US" altLang="ja-JP" sz="800" dirty="0">
                <a:solidFill>
                  <a:srgbClr val="000000"/>
                </a:solidFill>
                <a:latin typeface="メイリオ"/>
                <a:cs typeface="Meiryo UI" pitchFamily="50" charset="-128"/>
              </a:rPr>
              <a:t>※</a:t>
            </a:r>
            <a:r>
              <a:rPr lang="ja-JP" altLang="en-US" sz="800" dirty="0">
                <a:solidFill>
                  <a:srgbClr val="000000"/>
                </a:solidFill>
                <a:latin typeface="メイリオ"/>
                <a:cs typeface="Meiryo UI" pitchFamily="50" charset="-128"/>
              </a:rPr>
              <a:t>①はモニターオプションの</a:t>
            </a:r>
            <a:endParaRPr lang="en-US" altLang="ja-JP" sz="800" dirty="0">
              <a:solidFill>
                <a:srgbClr val="000000"/>
              </a:solidFill>
              <a:latin typeface="メイリオ"/>
              <a:cs typeface="Meiryo UI" pitchFamily="50" charset="-128"/>
            </a:endParaRPr>
          </a:p>
          <a:p>
            <a:pPr lvl="0" defTabSz="914400" fontAlgn="base">
              <a:spcBef>
                <a:spcPct val="0"/>
              </a:spcBef>
              <a:spcAft>
                <a:spcPct val="0"/>
              </a:spcAft>
            </a:pPr>
            <a:r>
              <a:rPr lang="ja-JP" altLang="en-US" sz="800" dirty="0">
                <a:solidFill>
                  <a:srgbClr val="000000"/>
                </a:solidFill>
                <a:latin typeface="メイリオ"/>
                <a:cs typeface="Meiryo UI" pitchFamily="50" charset="-128"/>
              </a:rPr>
              <a:t>お申込みが必要です。</a:t>
            </a:r>
            <a:endParaRPr lang="en-US" altLang="ja-JP" sz="800" dirty="0">
              <a:solidFill>
                <a:srgbClr val="000000"/>
              </a:solidFill>
              <a:latin typeface="メイリオ"/>
              <a:cs typeface="Meiryo UI" pitchFamily="50" charset="-128"/>
            </a:endParaRPr>
          </a:p>
        </p:txBody>
      </p:sp>
      <p:sp>
        <p:nvSpPr>
          <p:cNvPr id="107" name="正方形/長方形 106"/>
          <p:cNvSpPr/>
          <p:nvPr/>
        </p:nvSpPr>
        <p:spPr>
          <a:xfrm>
            <a:off x="545594" y="6241279"/>
            <a:ext cx="1351652" cy="200055"/>
          </a:xfrm>
          <a:prstGeom prst="rect">
            <a:avLst/>
          </a:prstGeom>
        </p:spPr>
        <p:txBody>
          <a:bodyPr wrap="none">
            <a:spAutoFit/>
          </a:bodyPr>
          <a:lstStyle/>
          <a:p>
            <a:pPr lvl="0" algn="ctr"/>
            <a:r>
              <a:rPr lang="en-US" altLang="ja-JP" sz="700" b="1" u="sng" dirty="0">
                <a:solidFill>
                  <a:srgbClr val="FF5574"/>
                </a:solidFill>
                <a:latin typeface="メイリオ ボールド"/>
              </a:rPr>
              <a:t>※</a:t>
            </a:r>
            <a:r>
              <a:rPr lang="ja-JP" altLang="en-US" sz="700" b="1" u="sng" dirty="0">
                <a:solidFill>
                  <a:srgbClr val="FF5574"/>
                </a:solidFill>
                <a:latin typeface="メイリオ ボールド"/>
              </a:rPr>
              <a:t>クリエイティブ審査費別途</a:t>
            </a:r>
            <a:endParaRPr lang="ja-JP" altLang="en-US" sz="500" b="1" u="sng" dirty="0">
              <a:solidFill>
                <a:srgbClr val="FF5574"/>
              </a:solidFill>
              <a:latin typeface="メイリオ ボールド"/>
            </a:endParaRPr>
          </a:p>
        </p:txBody>
      </p:sp>
      <p:sp>
        <p:nvSpPr>
          <p:cNvPr id="108" name="正方形/長方形 107"/>
          <p:cNvSpPr/>
          <p:nvPr/>
        </p:nvSpPr>
        <p:spPr>
          <a:xfrm>
            <a:off x="369478" y="6011131"/>
            <a:ext cx="2218877" cy="369332"/>
          </a:xfrm>
          <a:prstGeom prst="rect">
            <a:avLst/>
          </a:prstGeom>
        </p:spPr>
        <p:txBody>
          <a:bodyPr wrap="none">
            <a:spAutoFit/>
          </a:bodyPr>
          <a:lstStyle/>
          <a:p>
            <a:pPr algn="ctr"/>
            <a:r>
              <a:rPr lang="ja-JP" altLang="en-US" b="1" i="1" u="sng" dirty="0">
                <a:solidFill>
                  <a:srgbClr val="FF5574"/>
                </a:solidFill>
                <a:latin typeface="+mj-ea"/>
              </a:rPr>
              <a:t>各</a:t>
            </a:r>
            <a:r>
              <a:rPr lang="en-US" altLang="ja-JP" b="1" i="1" u="sng" dirty="0">
                <a:solidFill>
                  <a:srgbClr val="FF5574"/>
                </a:solidFill>
                <a:latin typeface="+mj-ea"/>
              </a:rPr>
              <a:t>¥1,000,000</a:t>
            </a:r>
            <a:r>
              <a:rPr lang="ja-JP" altLang="en-US" b="1" i="1" u="sng" dirty="0">
                <a:solidFill>
                  <a:srgbClr val="FF5574"/>
                </a:solidFill>
                <a:latin typeface="+mj-ea"/>
              </a:rPr>
              <a:t> </a:t>
            </a:r>
            <a:r>
              <a:rPr lang="en-US" altLang="ja-JP" sz="1400" b="1" i="1" u="sng" dirty="0">
                <a:solidFill>
                  <a:srgbClr val="FF5574"/>
                </a:solidFill>
                <a:latin typeface="+mj-ea"/>
              </a:rPr>
              <a:t>(N)</a:t>
            </a:r>
          </a:p>
        </p:txBody>
      </p:sp>
      <p:sp>
        <p:nvSpPr>
          <p:cNvPr id="110" name="角丸四角形 109"/>
          <p:cNvSpPr/>
          <p:nvPr/>
        </p:nvSpPr>
        <p:spPr>
          <a:xfrm>
            <a:off x="7225488" y="3924390"/>
            <a:ext cx="2274936" cy="252894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r>
              <a:rPr lang="ja-JP" altLang="en-US" b="1" u="sng" dirty="0">
                <a:solidFill>
                  <a:srgbClr val="FF5574"/>
                </a:solidFill>
                <a:latin typeface="+mn-ea"/>
              </a:rPr>
              <a:t>別途お見積</a:t>
            </a:r>
            <a:endParaRPr lang="ja-JP" altLang="en-US" sz="1100" b="1" u="sng" dirty="0">
              <a:solidFill>
                <a:srgbClr val="FF5574"/>
              </a:solidFill>
              <a:latin typeface="+mn-ea"/>
            </a:endParaRPr>
          </a:p>
        </p:txBody>
      </p:sp>
      <p:pic>
        <p:nvPicPr>
          <p:cNvPr id="111" name="Picture 21" descr="\\Fs\個人用\motekid\141221サービス資料リニューアル\デザイン\150615_01アイコン追加\150612icon\_莉蝎ｨ\icon2-55.png"/>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8387469" y="4466300"/>
            <a:ext cx="1150759" cy="1150759"/>
          </a:xfrm>
          <a:prstGeom prst="rect">
            <a:avLst/>
          </a:prstGeom>
          <a:noFill/>
          <a:extLst>
            <a:ext uri="{909E8E84-426E-40DD-AFC4-6F175D3DCCD1}">
              <a14:hiddenFill xmlns:a14="http://schemas.microsoft.com/office/drawing/2010/main">
                <a:solidFill>
                  <a:srgbClr val="FFFFFF"/>
                </a:solidFill>
              </a14:hiddenFill>
            </a:ext>
          </a:extLst>
        </p:spPr>
      </p:pic>
      <p:pic>
        <p:nvPicPr>
          <p:cNvPr id="112" name="図 111"/>
          <p:cNvPicPr>
            <a:picLocks noChangeAspect="1" noChangeArrowheads="1"/>
          </p:cNvPicPr>
          <p:nvPr/>
        </p:nvPicPr>
        <p:blipFill rotWithShape="1">
          <a:blip r:embed="rId15" cstate="email">
            <a:extLst>
              <a:ext uri="{28A0092B-C50C-407E-A947-70E740481C1C}">
                <a14:useLocalDpi xmlns:a14="http://schemas.microsoft.com/office/drawing/2010/main"/>
              </a:ext>
            </a:extLst>
          </a:blip>
          <a:srcRect/>
          <a:stretch/>
        </p:blipFill>
        <p:spPr bwMode="auto">
          <a:xfrm>
            <a:off x="7522674" y="4394556"/>
            <a:ext cx="587572" cy="1149300"/>
          </a:xfrm>
          <a:prstGeom prst="rect">
            <a:avLst/>
          </a:prstGeom>
          <a:noFill/>
          <a:extLst>
            <a:ext uri="{909E8E84-426E-40DD-AFC4-6F175D3DCCD1}">
              <a14:hiddenFill xmlns:a14="http://schemas.microsoft.com/office/drawing/2010/main">
                <a:solidFill>
                  <a:srgbClr val="FFFFFF"/>
                </a:solidFill>
              </a14:hiddenFill>
            </a:ext>
          </a:extLst>
        </p:spPr>
      </p:pic>
      <p:sp>
        <p:nvSpPr>
          <p:cNvPr id="113" name="二等辺三角形 112"/>
          <p:cNvSpPr/>
          <p:nvPr/>
        </p:nvSpPr>
        <p:spPr>
          <a:xfrm rot="5400000">
            <a:off x="8243182" y="4912836"/>
            <a:ext cx="209828" cy="180886"/>
          </a:xfrm>
          <a:prstGeom prst="triangle">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n-ea"/>
            </a:endParaRPr>
          </a:p>
        </p:txBody>
      </p:sp>
      <p:sp>
        <p:nvSpPr>
          <p:cNvPr id="114" name="テキスト ボックス 113"/>
          <p:cNvSpPr txBox="1"/>
          <p:nvPr/>
        </p:nvSpPr>
        <p:spPr>
          <a:xfrm>
            <a:off x="7220050" y="4009195"/>
            <a:ext cx="2274937" cy="276999"/>
          </a:xfrm>
          <a:prstGeom prst="rect">
            <a:avLst/>
          </a:prstGeom>
          <a:noFill/>
        </p:spPr>
        <p:txBody>
          <a:bodyPr wrap="square" rtlCol="0" anchor="ctr">
            <a:spAutoFit/>
          </a:bodyPr>
          <a:lstStyle/>
          <a:p>
            <a:pPr algn="ctr"/>
            <a:r>
              <a:rPr lang="ja-JP" altLang="en-US" sz="1200" b="1" dirty="0">
                <a:solidFill>
                  <a:srgbClr val="FF5574"/>
                </a:solidFill>
                <a:latin typeface="+mn-ea"/>
              </a:rPr>
              <a:t>オリジナル店頭販促物</a:t>
            </a:r>
          </a:p>
        </p:txBody>
      </p:sp>
      <p:cxnSp>
        <p:nvCxnSpPr>
          <p:cNvPr id="115" name="直線コネクタ 114"/>
          <p:cNvCxnSpPr/>
          <p:nvPr/>
        </p:nvCxnSpPr>
        <p:spPr>
          <a:xfrm>
            <a:off x="7397974" y="4333819"/>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116" name="テキスト ボックス 115"/>
          <p:cNvSpPr txBox="1"/>
          <p:nvPr/>
        </p:nvSpPr>
        <p:spPr>
          <a:xfrm>
            <a:off x="7196180" y="5652780"/>
            <a:ext cx="2339102" cy="338554"/>
          </a:xfrm>
          <a:prstGeom prst="rect">
            <a:avLst/>
          </a:prstGeom>
          <a:noFill/>
        </p:spPr>
        <p:txBody>
          <a:bodyPr wrap="none" rtlCol="0">
            <a:spAutoFit/>
          </a:bodyPr>
          <a:lstStyle/>
          <a:p>
            <a:pPr algn="ctr" defTabSz="914400" fontAlgn="base">
              <a:spcBef>
                <a:spcPct val="0"/>
              </a:spcBef>
              <a:spcAft>
                <a:spcPct val="0"/>
              </a:spcAft>
            </a:pPr>
            <a:r>
              <a:rPr lang="ja-JP" altLang="en-US" sz="800" dirty="0">
                <a:solidFill>
                  <a:srgbClr val="000000"/>
                </a:solidFill>
                <a:latin typeface="+mn-ea"/>
                <a:cs typeface="Meiryo UI" pitchFamily="50" charset="-128"/>
              </a:rPr>
              <a:t>タイアップコンテンツを活用し、＠ｃｏｓｍｅ</a:t>
            </a:r>
          </a:p>
          <a:p>
            <a:pPr algn="ctr" defTabSz="914400" fontAlgn="base">
              <a:spcBef>
                <a:spcPct val="0"/>
              </a:spcBef>
              <a:spcAft>
                <a:spcPct val="0"/>
              </a:spcAft>
            </a:pPr>
            <a:r>
              <a:rPr lang="ja-JP" altLang="en-US" sz="800" dirty="0">
                <a:solidFill>
                  <a:srgbClr val="000000"/>
                </a:solidFill>
                <a:latin typeface="+mn-ea"/>
                <a:cs typeface="Meiryo UI" pitchFamily="50" charset="-128"/>
              </a:rPr>
              <a:t>オリジナル店頭販促物の製作ができます。</a:t>
            </a:r>
          </a:p>
        </p:txBody>
      </p:sp>
      <p:sp>
        <p:nvSpPr>
          <p:cNvPr id="117" name="角丸四角形 116"/>
          <p:cNvSpPr/>
          <p:nvPr/>
        </p:nvSpPr>
        <p:spPr>
          <a:xfrm>
            <a:off x="2675344" y="3933056"/>
            <a:ext cx="2274936" cy="252894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lIns="36000" rIns="36000" rtlCol="0" anchor="b"/>
          <a:lstStyle/>
          <a:p>
            <a:pPr algn="ctr"/>
            <a:r>
              <a:rPr lang="en-US" altLang="ja-JP" b="1" i="1" u="sng" dirty="0">
                <a:solidFill>
                  <a:srgbClr val="FF5574"/>
                </a:solidFill>
                <a:latin typeface="+mn-ea"/>
              </a:rPr>
              <a:t>¥1,000,000</a:t>
            </a:r>
            <a:r>
              <a:rPr lang="ja-JP" altLang="en-US" sz="1400" b="1" i="1" u="sng" dirty="0">
                <a:solidFill>
                  <a:srgbClr val="FF5574"/>
                </a:solidFill>
                <a:latin typeface="+mn-ea"/>
              </a:rPr>
              <a:t> </a:t>
            </a:r>
            <a:r>
              <a:rPr lang="en-US" altLang="ja-JP" sz="1400" b="1" i="1" u="sng" dirty="0">
                <a:solidFill>
                  <a:srgbClr val="FF5574"/>
                </a:solidFill>
                <a:latin typeface="+mn-ea"/>
              </a:rPr>
              <a:t>(</a:t>
            </a:r>
            <a:r>
              <a:rPr lang="ja-JP" altLang="en-US" sz="1400" b="1" i="1" u="sng" dirty="0">
                <a:solidFill>
                  <a:srgbClr val="FF5574"/>
                </a:solidFill>
                <a:latin typeface="+mn-ea"/>
              </a:rPr>
              <a:t>Ｇ</a:t>
            </a:r>
            <a:r>
              <a:rPr lang="en-US" altLang="ja-JP" sz="1400" b="1" i="1" u="sng" dirty="0">
                <a:solidFill>
                  <a:srgbClr val="FF5574"/>
                </a:solidFill>
                <a:latin typeface="+mn-ea"/>
              </a:rPr>
              <a:t>)</a:t>
            </a:r>
            <a:endParaRPr lang="ja-JP" altLang="en-US" sz="1400" b="1" i="1" u="sng" dirty="0">
              <a:solidFill>
                <a:srgbClr val="FF5574"/>
              </a:solidFill>
              <a:latin typeface="+mn-ea"/>
            </a:endParaRPr>
          </a:p>
        </p:txBody>
      </p:sp>
      <p:pic>
        <p:nvPicPr>
          <p:cNvPr id="118" name="Picture 2" descr="Y:\共通管理\105_ロゴ_ブランドブック_サイト画像_表記規定\ロゴ\＠ｃｏｓｍｅ\＠ｃｏｓｍｅ\＠ｃｏｓｍｅ_logo_s.jpg"/>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2883160" y="4465055"/>
            <a:ext cx="745684" cy="116073"/>
          </a:xfrm>
          <a:prstGeom prst="rect">
            <a:avLst/>
          </a:prstGeom>
          <a:noFill/>
          <a:extLst>
            <a:ext uri="{909E8E84-426E-40DD-AFC4-6F175D3DCCD1}">
              <a14:hiddenFill xmlns:a14="http://schemas.microsoft.com/office/drawing/2010/main">
                <a:solidFill>
                  <a:srgbClr val="FFFFFF"/>
                </a:solidFill>
              </a14:hiddenFill>
            </a:ext>
          </a:extLst>
        </p:spPr>
      </p:pic>
      <p:sp>
        <p:nvSpPr>
          <p:cNvPr id="119" name="二等辺三角形 118"/>
          <p:cNvSpPr/>
          <p:nvPr/>
        </p:nvSpPr>
        <p:spPr>
          <a:xfrm rot="5400000">
            <a:off x="3718509" y="4946758"/>
            <a:ext cx="209828" cy="180886"/>
          </a:xfrm>
          <a:prstGeom prst="triangle">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n-ea"/>
            </a:endParaRPr>
          </a:p>
        </p:txBody>
      </p:sp>
      <p:pic>
        <p:nvPicPr>
          <p:cNvPr id="120" name="Picture 11"/>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2991882" y="4644500"/>
            <a:ext cx="493853" cy="896670"/>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1" name="Picture 6" descr="\\Fs\個人用\motekid\141221サービス資料リニューアル\デザイン\150609_01アイコン（透過）\クリア　icon_png\icon-35.png"/>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4004385" y="4734187"/>
            <a:ext cx="783045" cy="783045"/>
          </a:xfrm>
          <a:prstGeom prst="rect">
            <a:avLst/>
          </a:prstGeom>
          <a:noFill/>
          <a:extLst>
            <a:ext uri="{909E8E84-426E-40DD-AFC4-6F175D3DCCD1}">
              <a14:hiddenFill xmlns:a14="http://schemas.microsoft.com/office/drawing/2010/main">
                <a:solidFill>
                  <a:srgbClr val="FFFFFF"/>
                </a:solidFill>
              </a14:hiddenFill>
            </a:ext>
          </a:extLst>
        </p:spPr>
      </p:pic>
      <p:sp>
        <p:nvSpPr>
          <p:cNvPr id="122" name="正方形/長方形 121"/>
          <p:cNvSpPr/>
          <p:nvPr/>
        </p:nvSpPr>
        <p:spPr>
          <a:xfrm>
            <a:off x="4000382" y="4432069"/>
            <a:ext cx="800219" cy="338554"/>
          </a:xfrm>
          <a:prstGeom prst="rect">
            <a:avLst/>
          </a:prstGeom>
        </p:spPr>
        <p:txBody>
          <a:bodyPr wrap="none">
            <a:spAutoFit/>
          </a:bodyPr>
          <a:lstStyle/>
          <a:p>
            <a:pPr algn="ctr"/>
            <a:r>
              <a:rPr lang="ja-JP" altLang="en-US" sz="800" dirty="0" smtClean="0">
                <a:latin typeface="+mn-ea"/>
              </a:rPr>
              <a:t>自社メディア</a:t>
            </a:r>
            <a:endParaRPr lang="en-US" altLang="ja-JP" sz="800" dirty="0" smtClean="0">
              <a:latin typeface="+mn-ea"/>
            </a:endParaRPr>
          </a:p>
          <a:p>
            <a:pPr algn="ctr"/>
            <a:r>
              <a:rPr lang="ja-JP" altLang="en-US" sz="800" dirty="0" err="1" smtClean="0">
                <a:latin typeface="+mn-ea"/>
              </a:rPr>
              <a:t>での</a:t>
            </a:r>
            <a:r>
              <a:rPr lang="ja-JP" altLang="en-US" sz="800" dirty="0" smtClean="0">
                <a:latin typeface="+mn-ea"/>
              </a:rPr>
              <a:t>活用に！</a:t>
            </a:r>
            <a:endParaRPr lang="en-US" altLang="ja-JP" sz="800" dirty="0">
              <a:latin typeface="+mn-ea"/>
            </a:endParaRPr>
          </a:p>
        </p:txBody>
      </p:sp>
      <p:pic>
        <p:nvPicPr>
          <p:cNvPr id="123" name="Picture 11"/>
          <p:cNvPicPr>
            <a:picLocks noChangeAspect="1" noChangeArrowheads="1"/>
          </p:cNvPicPr>
          <p:nvPr/>
        </p:nvPicPr>
        <p:blipFill rotWithShape="1">
          <a:blip r:embed="rId17" cstate="email">
            <a:extLst>
              <a:ext uri="{28A0092B-C50C-407E-A947-70E740481C1C}">
                <a14:useLocalDpi xmlns:a14="http://schemas.microsoft.com/office/drawing/2010/main"/>
              </a:ext>
            </a:extLst>
          </a:blip>
          <a:srcRect/>
          <a:stretch/>
        </p:blipFill>
        <p:spPr bwMode="auto">
          <a:xfrm>
            <a:off x="4053428" y="4877602"/>
            <a:ext cx="697717" cy="385506"/>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テキスト ボックス 123"/>
          <p:cNvSpPr txBox="1"/>
          <p:nvPr/>
        </p:nvSpPr>
        <p:spPr>
          <a:xfrm>
            <a:off x="2672420" y="4001942"/>
            <a:ext cx="2274937" cy="276999"/>
          </a:xfrm>
          <a:prstGeom prst="rect">
            <a:avLst/>
          </a:prstGeom>
          <a:noFill/>
        </p:spPr>
        <p:txBody>
          <a:bodyPr wrap="square" rtlCol="0" anchor="ctr">
            <a:spAutoFit/>
          </a:bodyPr>
          <a:lstStyle/>
          <a:p>
            <a:pPr algn="ctr"/>
            <a:r>
              <a:rPr lang="ja-JP" altLang="en-US" sz="1200" b="1" dirty="0">
                <a:solidFill>
                  <a:srgbClr val="FF5574"/>
                </a:solidFill>
                <a:latin typeface="+mn-ea"/>
              </a:rPr>
              <a:t> デジタル二次利用</a:t>
            </a:r>
          </a:p>
        </p:txBody>
      </p:sp>
      <p:cxnSp>
        <p:nvCxnSpPr>
          <p:cNvPr id="125" name="直線コネクタ 124"/>
          <p:cNvCxnSpPr/>
          <p:nvPr/>
        </p:nvCxnSpPr>
        <p:spPr>
          <a:xfrm>
            <a:off x="2850344" y="4326566"/>
            <a:ext cx="1944000" cy="0"/>
          </a:xfrm>
          <a:prstGeom prst="line">
            <a:avLst/>
          </a:prstGeom>
          <a:ln w="22225">
            <a:solidFill>
              <a:srgbClr val="FF5574"/>
            </a:solidFill>
          </a:ln>
          <a:effectLst/>
        </p:spPr>
        <p:style>
          <a:lnRef idx="2">
            <a:schemeClr val="accent1"/>
          </a:lnRef>
          <a:fillRef idx="0">
            <a:schemeClr val="accent1"/>
          </a:fillRef>
          <a:effectRef idx="1">
            <a:schemeClr val="accent1"/>
          </a:effectRef>
          <a:fontRef idx="minor">
            <a:schemeClr val="tx1"/>
          </a:fontRef>
        </p:style>
      </p:cxnSp>
      <p:sp>
        <p:nvSpPr>
          <p:cNvPr id="126" name="テキスト ボックス 125"/>
          <p:cNvSpPr txBox="1"/>
          <p:nvPr/>
        </p:nvSpPr>
        <p:spPr>
          <a:xfrm>
            <a:off x="2862103" y="5703582"/>
            <a:ext cx="1928733" cy="338554"/>
          </a:xfrm>
          <a:prstGeom prst="rect">
            <a:avLst/>
          </a:prstGeom>
          <a:noFill/>
        </p:spPr>
        <p:txBody>
          <a:bodyPr wrap="none" rtlCol="0">
            <a:spAutoFit/>
          </a:bodyPr>
          <a:lstStyle/>
          <a:p>
            <a:pPr algn="ctr" defTabSz="914400" fontAlgn="base">
              <a:spcBef>
                <a:spcPct val="0"/>
              </a:spcBef>
              <a:spcAft>
                <a:spcPct val="0"/>
              </a:spcAft>
            </a:pPr>
            <a:r>
              <a:rPr lang="ja-JP" altLang="en-US" sz="800" dirty="0">
                <a:solidFill>
                  <a:srgbClr val="000000"/>
                </a:solidFill>
                <a:latin typeface="+mn-ea"/>
                <a:cs typeface="Meiryo UI" pitchFamily="50" charset="-128"/>
              </a:rPr>
              <a:t>タイアップページを自社サイトなどで</a:t>
            </a:r>
          </a:p>
          <a:p>
            <a:pPr algn="ctr" defTabSz="914400" fontAlgn="base">
              <a:spcBef>
                <a:spcPct val="0"/>
              </a:spcBef>
              <a:spcAft>
                <a:spcPct val="0"/>
              </a:spcAft>
            </a:pPr>
            <a:r>
              <a:rPr lang="ja-JP" altLang="en-US" sz="800" dirty="0">
                <a:solidFill>
                  <a:srgbClr val="000000"/>
                </a:solidFill>
                <a:latin typeface="+mn-ea"/>
                <a:cs typeface="Meiryo UI" pitchFamily="50" charset="-128"/>
              </a:rPr>
              <a:t>二次利用することができます。</a:t>
            </a:r>
          </a:p>
        </p:txBody>
      </p:sp>
      <p:sp>
        <p:nvSpPr>
          <p:cNvPr id="128" name="円/楕円 127"/>
          <p:cNvSpPr/>
          <p:nvPr/>
        </p:nvSpPr>
        <p:spPr>
          <a:xfrm>
            <a:off x="2982880" y="1357660"/>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P25</a:t>
            </a:r>
            <a:endParaRPr kumimoji="1" lang="ja-JP" altLang="en-US" sz="800" b="1" dirty="0" smtClean="0">
              <a:latin typeface="+mn-ea"/>
            </a:endParaRPr>
          </a:p>
        </p:txBody>
      </p:sp>
      <p:grpSp>
        <p:nvGrpSpPr>
          <p:cNvPr id="3" name="グループ化 2"/>
          <p:cNvGrpSpPr/>
          <p:nvPr/>
        </p:nvGrpSpPr>
        <p:grpSpPr>
          <a:xfrm>
            <a:off x="6571084" y="1292385"/>
            <a:ext cx="3052468" cy="2376167"/>
            <a:chOff x="3444340" y="1292385"/>
            <a:chExt cx="3052468" cy="2376167"/>
          </a:xfrm>
        </p:grpSpPr>
        <p:sp>
          <p:nvSpPr>
            <p:cNvPr id="52" name="角丸四角形 51"/>
            <p:cNvSpPr/>
            <p:nvPr/>
          </p:nvSpPr>
          <p:spPr>
            <a:xfrm>
              <a:off x="3444340" y="1292385"/>
              <a:ext cx="2945869" cy="2376167"/>
            </a:xfrm>
            <a:prstGeom prst="roundRect">
              <a:avLst>
                <a:gd name="adj" fmla="val 5327"/>
              </a:avLst>
            </a:prstGeom>
            <a:solidFill>
              <a:schemeClr val="bg1"/>
            </a:solidFill>
            <a:ln>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grpSp>
          <p:nvGrpSpPr>
            <p:cNvPr id="207" name="グループ化 206"/>
            <p:cNvGrpSpPr/>
            <p:nvPr/>
          </p:nvGrpSpPr>
          <p:grpSpPr>
            <a:xfrm>
              <a:off x="3536279" y="1334383"/>
              <a:ext cx="2694083" cy="424229"/>
              <a:chOff x="654730" y="1331055"/>
              <a:chExt cx="2694083" cy="424229"/>
            </a:xfrm>
          </p:grpSpPr>
          <p:grpSp>
            <p:nvGrpSpPr>
              <p:cNvPr id="208" name="グループ化 207"/>
              <p:cNvGrpSpPr/>
              <p:nvPr/>
            </p:nvGrpSpPr>
            <p:grpSpPr>
              <a:xfrm>
                <a:off x="668615" y="1331055"/>
                <a:ext cx="2680198" cy="424229"/>
                <a:chOff x="668615" y="1333414"/>
                <a:chExt cx="2680198" cy="424229"/>
              </a:xfrm>
            </p:grpSpPr>
            <p:cxnSp>
              <p:nvCxnSpPr>
                <p:cNvPr id="210" name="直線コネクタ 209"/>
                <p:cNvCxnSpPr/>
                <p:nvPr/>
              </p:nvCxnSpPr>
              <p:spPr>
                <a:xfrm>
                  <a:off x="668615" y="1757643"/>
                  <a:ext cx="2680198"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211" name="テキスト ボックス 210"/>
                <p:cNvSpPr txBox="1"/>
                <p:nvPr/>
              </p:nvSpPr>
              <p:spPr>
                <a:xfrm>
                  <a:off x="917508" y="1333414"/>
                  <a:ext cx="2364751" cy="400110"/>
                </a:xfrm>
                <a:prstGeom prst="rect">
                  <a:avLst/>
                </a:prstGeom>
                <a:noFill/>
              </p:spPr>
              <p:txBody>
                <a:bodyPr wrap="none" rtlCol="0">
                  <a:spAutoFit/>
                </a:bodyPr>
                <a:lstStyle/>
                <a:p>
                  <a:pPr algn="ctr"/>
                  <a:r>
                    <a:rPr lang="en-US" altLang="ja-JP" sz="1000" b="1" dirty="0">
                      <a:solidFill>
                        <a:srgbClr val="4EB691"/>
                      </a:solidFill>
                      <a:latin typeface="+mn-ea"/>
                    </a:rPr>
                    <a:t>LINE</a:t>
                  </a:r>
                  <a:r>
                    <a:rPr lang="ja-JP" altLang="en-US" sz="1000" b="1" dirty="0">
                      <a:solidFill>
                        <a:srgbClr val="4EB691"/>
                      </a:solidFill>
                      <a:latin typeface="+mn-ea"/>
                    </a:rPr>
                    <a:t>コラボアカウント</a:t>
                  </a:r>
                  <a:endParaRPr lang="en-US" altLang="ja-JP" sz="1000" b="1" dirty="0">
                    <a:solidFill>
                      <a:srgbClr val="4EB691"/>
                    </a:solidFill>
                    <a:latin typeface="+mn-ea"/>
                  </a:endParaRPr>
                </a:p>
                <a:p>
                  <a:pPr algn="ctr"/>
                  <a:r>
                    <a:rPr lang="ja-JP" altLang="en-US" sz="1000" b="1" dirty="0">
                      <a:solidFill>
                        <a:srgbClr val="4EB691"/>
                      </a:solidFill>
                      <a:latin typeface="+mn-ea"/>
                    </a:rPr>
                    <a:t>タイアップ追加誘導（タイムライン）</a:t>
                  </a:r>
                  <a:endParaRPr kumimoji="1" lang="en-US" altLang="ja-JP" sz="1000" b="1" dirty="0">
                    <a:solidFill>
                      <a:srgbClr val="4EB691"/>
                    </a:solidFill>
                    <a:latin typeface="+mn-ea"/>
                  </a:endParaRPr>
                </a:p>
              </p:txBody>
            </p:sp>
          </p:grpSp>
          <p:pic>
            <p:nvPicPr>
              <p:cNvPr id="209" name="Picture 6"/>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54730" y="1393764"/>
                <a:ext cx="305469" cy="305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19" name="正方形/長方形 218"/>
            <p:cNvSpPr/>
            <p:nvPr/>
          </p:nvSpPr>
          <p:spPr>
            <a:xfrm>
              <a:off x="4366062" y="3112673"/>
              <a:ext cx="1949973" cy="369332"/>
            </a:xfrm>
            <a:prstGeom prst="rect">
              <a:avLst/>
            </a:prstGeom>
          </p:spPr>
          <p:txBody>
            <a:bodyPr wrap="square" anchor="ctr">
              <a:spAutoFit/>
            </a:bodyPr>
            <a:lstStyle/>
            <a:p>
              <a:pPr algn="r"/>
              <a:r>
                <a:rPr lang="en-US" altLang="ja-JP" i="1" u="sng" dirty="0">
                  <a:solidFill>
                    <a:srgbClr val="FF5574"/>
                  </a:solidFill>
                  <a:latin typeface="+mj-ea"/>
                  <a:ea typeface="+mj-ea"/>
                </a:rPr>
                <a:t>¥1,600,000</a:t>
              </a:r>
              <a:endParaRPr lang="ja-JP" altLang="en-US" sz="1400" i="1" u="sng" dirty="0">
                <a:solidFill>
                  <a:srgbClr val="FF5574"/>
                </a:solidFill>
                <a:latin typeface="+mj-ea"/>
                <a:ea typeface="+mj-ea"/>
              </a:endParaRPr>
            </a:p>
          </p:txBody>
        </p:sp>
        <p:sp>
          <p:nvSpPr>
            <p:cNvPr id="220" name="テキスト ボックス 219"/>
            <p:cNvSpPr txBox="1"/>
            <p:nvPr/>
          </p:nvSpPr>
          <p:spPr>
            <a:xfrm>
              <a:off x="3550163" y="3447130"/>
              <a:ext cx="2698981" cy="215444"/>
            </a:xfrm>
            <a:prstGeom prst="rect">
              <a:avLst/>
            </a:prstGeom>
            <a:noFill/>
          </p:spPr>
          <p:txBody>
            <a:bodyPr wrap="square" rtlCol="0" anchor="ctr">
              <a:spAutoFit/>
            </a:bodyPr>
            <a:lstStyle/>
            <a:p>
              <a:pPr algn="r"/>
              <a:r>
                <a:rPr kumimoji="1" lang="ja-JP" altLang="en-US" sz="800" dirty="0">
                  <a:solidFill>
                    <a:schemeClr val="tx1">
                      <a:lumMod val="65000"/>
                      <a:lumOff val="35000"/>
                    </a:schemeClr>
                  </a:solidFill>
                  <a:latin typeface="+mn-ea"/>
                </a:rPr>
                <a:t>配信費：</a:t>
              </a:r>
              <a:r>
                <a:rPr lang="en-US" altLang="ja-JP" sz="800" dirty="0">
                  <a:solidFill>
                    <a:schemeClr val="tx1">
                      <a:lumMod val="65000"/>
                      <a:lumOff val="35000"/>
                    </a:schemeClr>
                  </a:solidFill>
                  <a:latin typeface="+mn-ea"/>
                </a:rPr>
                <a:t>\1,500,000</a:t>
              </a:r>
              <a:r>
                <a:rPr lang="ja-JP" altLang="en-US" sz="800" dirty="0">
                  <a:solidFill>
                    <a:schemeClr val="tx1">
                      <a:lumMod val="65000"/>
                      <a:lumOff val="35000"/>
                    </a:schemeClr>
                  </a:solidFill>
                  <a:latin typeface="+mn-ea"/>
                </a:rPr>
                <a:t>（</a:t>
              </a:r>
              <a:r>
                <a:rPr lang="en-US" altLang="ja-JP" sz="800" dirty="0">
                  <a:solidFill>
                    <a:schemeClr val="tx1">
                      <a:lumMod val="65000"/>
                      <a:lumOff val="35000"/>
                    </a:schemeClr>
                  </a:solidFill>
                  <a:latin typeface="+mn-ea"/>
                </a:rPr>
                <a:t>G)</a:t>
              </a:r>
              <a:r>
                <a:rPr lang="ja-JP" altLang="en-US" sz="800" dirty="0">
                  <a:solidFill>
                    <a:schemeClr val="tx1">
                      <a:lumMod val="65000"/>
                      <a:lumOff val="35000"/>
                    </a:schemeClr>
                  </a:solidFill>
                  <a:latin typeface="+mn-ea"/>
                </a:rPr>
                <a:t>　制作費：</a:t>
              </a:r>
              <a:r>
                <a:rPr lang="en-US" altLang="ja-JP" sz="800" dirty="0">
                  <a:solidFill>
                    <a:schemeClr val="tx1">
                      <a:lumMod val="65000"/>
                      <a:lumOff val="35000"/>
                    </a:schemeClr>
                  </a:solidFill>
                  <a:latin typeface="+mn-ea"/>
                </a:rPr>
                <a:t>\100,000</a:t>
              </a:r>
              <a:r>
                <a:rPr lang="ja-JP" altLang="en-US" sz="800" dirty="0">
                  <a:solidFill>
                    <a:schemeClr val="tx1">
                      <a:lumMod val="65000"/>
                      <a:lumOff val="35000"/>
                    </a:schemeClr>
                  </a:solidFill>
                  <a:latin typeface="+mn-ea"/>
                </a:rPr>
                <a:t>（</a:t>
              </a:r>
              <a:r>
                <a:rPr lang="en-US" altLang="ja-JP" sz="800" dirty="0">
                  <a:solidFill>
                    <a:schemeClr val="tx1">
                      <a:lumMod val="65000"/>
                      <a:lumOff val="35000"/>
                    </a:schemeClr>
                  </a:solidFill>
                  <a:latin typeface="+mn-ea"/>
                </a:rPr>
                <a:t>N)</a:t>
              </a:r>
              <a:endParaRPr kumimoji="1" lang="ja-JP" altLang="en-US" sz="800" dirty="0">
                <a:solidFill>
                  <a:schemeClr val="tx1">
                    <a:lumMod val="65000"/>
                    <a:lumOff val="35000"/>
                  </a:schemeClr>
                </a:solidFill>
                <a:latin typeface="+mn-ea"/>
              </a:endParaRPr>
            </a:p>
          </p:txBody>
        </p:sp>
        <p:pic>
          <p:nvPicPr>
            <p:cNvPr id="224"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550164" y="1835034"/>
              <a:ext cx="655739" cy="1277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3" name="テキスト ボックス 252"/>
            <p:cNvSpPr txBox="1"/>
            <p:nvPr/>
          </p:nvSpPr>
          <p:spPr>
            <a:xfrm>
              <a:off x="4160912" y="1851329"/>
              <a:ext cx="2335896" cy="646331"/>
            </a:xfrm>
            <a:prstGeom prst="rect">
              <a:avLst/>
            </a:prstGeom>
            <a:noFill/>
          </p:spPr>
          <p:txBody>
            <a:bodyPr wrap="none" rtlCol="0">
              <a:spAutoFit/>
            </a:bodyPr>
            <a:lstStyle/>
            <a:p>
              <a:r>
                <a:rPr lang="en-US" altLang="ja-JP" sz="1200" dirty="0">
                  <a:solidFill>
                    <a:schemeClr val="tx1">
                      <a:lumMod val="50000"/>
                      <a:lumOff val="50000"/>
                    </a:schemeClr>
                  </a:solidFill>
                </a:rPr>
                <a:t>LINE</a:t>
              </a:r>
              <a:r>
                <a:rPr lang="ja-JP" altLang="en-US" sz="1200" dirty="0">
                  <a:solidFill>
                    <a:schemeClr val="tx1">
                      <a:lumMod val="50000"/>
                      <a:lumOff val="50000"/>
                    </a:schemeClr>
                  </a:solidFill>
                </a:rPr>
                <a:t>タイムラインがおトクに。</a:t>
              </a:r>
              <a:endParaRPr lang="en-US" altLang="ja-JP" sz="1200" dirty="0">
                <a:solidFill>
                  <a:schemeClr val="tx1">
                    <a:lumMod val="50000"/>
                    <a:lumOff val="50000"/>
                  </a:schemeClr>
                </a:solidFill>
              </a:endParaRPr>
            </a:p>
            <a:p>
              <a:r>
                <a:rPr lang="ja-JP" altLang="en-US" sz="1200" dirty="0">
                  <a:solidFill>
                    <a:schemeClr val="tx1">
                      <a:lumMod val="50000"/>
                      <a:lumOff val="50000"/>
                    </a:schemeClr>
                  </a:solidFill>
                </a:rPr>
                <a:t>若年層を中心としたプロモー</a:t>
              </a:r>
              <a:endParaRPr lang="en-US" altLang="ja-JP" sz="1200" dirty="0">
                <a:solidFill>
                  <a:schemeClr val="tx1">
                    <a:lumMod val="50000"/>
                    <a:lumOff val="50000"/>
                  </a:schemeClr>
                </a:solidFill>
              </a:endParaRPr>
            </a:p>
            <a:p>
              <a:r>
                <a:rPr lang="ja-JP" altLang="en-US" sz="1200" dirty="0">
                  <a:solidFill>
                    <a:schemeClr val="tx1">
                      <a:lumMod val="50000"/>
                      <a:lumOff val="50000"/>
                    </a:schemeClr>
                  </a:solidFill>
                </a:rPr>
                <a:t>ションに有効です。</a:t>
              </a:r>
              <a:endParaRPr lang="en-US" altLang="ja-JP" sz="1200" dirty="0">
                <a:solidFill>
                  <a:schemeClr val="tx1">
                    <a:lumMod val="50000"/>
                    <a:lumOff val="50000"/>
                  </a:schemeClr>
                </a:solidFill>
              </a:endParaRPr>
            </a:p>
          </p:txBody>
        </p:sp>
        <p:pic>
          <p:nvPicPr>
            <p:cNvPr id="256" name="図 25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296578" y="2734527"/>
              <a:ext cx="531250" cy="381995"/>
            </a:xfrm>
            <a:prstGeom prst="rect">
              <a:avLst/>
            </a:prstGeom>
          </p:spPr>
        </p:pic>
        <p:sp>
          <p:nvSpPr>
            <p:cNvPr id="257" name="テキスト ボックス 256"/>
            <p:cNvSpPr txBox="1"/>
            <p:nvPr/>
          </p:nvSpPr>
          <p:spPr>
            <a:xfrm>
              <a:off x="4817906" y="2710081"/>
              <a:ext cx="1579278" cy="430887"/>
            </a:xfrm>
            <a:prstGeom prst="rect">
              <a:avLst/>
            </a:prstGeom>
            <a:noFill/>
          </p:spPr>
          <p:txBody>
            <a:bodyPr wrap="none" rtlCol="0" anchor="ctr">
              <a:spAutoFit/>
            </a:bodyPr>
            <a:lstStyle/>
            <a:p>
              <a:r>
                <a:rPr lang="ja-JP" altLang="en-US" sz="1000" dirty="0">
                  <a:solidFill>
                    <a:srgbClr val="FF5574"/>
                  </a:solidFill>
                  <a:latin typeface="+mn-ea"/>
                </a:rPr>
                <a:t>想定お友達</a:t>
              </a:r>
              <a:r>
                <a:rPr lang="ja-JP" altLang="en-US" sz="1000" dirty="0" smtClean="0">
                  <a:solidFill>
                    <a:srgbClr val="FF5574"/>
                  </a:solidFill>
                  <a:latin typeface="+mn-ea"/>
                </a:rPr>
                <a:t>人数</a:t>
              </a:r>
              <a:r>
                <a:rPr lang="en-US" altLang="ja-JP" sz="1000" dirty="0" smtClean="0">
                  <a:solidFill>
                    <a:srgbClr val="FF5574"/>
                  </a:solidFill>
                  <a:latin typeface="+mn-ea"/>
                </a:rPr>
                <a:t>175</a:t>
              </a:r>
              <a:r>
                <a:rPr lang="ja-JP" altLang="en-US" sz="1000" dirty="0" smtClean="0">
                  <a:solidFill>
                    <a:srgbClr val="FF5574"/>
                  </a:solidFill>
                  <a:latin typeface="+mn-ea"/>
                </a:rPr>
                <a:t>万人</a:t>
              </a:r>
              <a:endParaRPr lang="en-US" altLang="ja-JP" sz="1000" dirty="0">
                <a:solidFill>
                  <a:srgbClr val="FF5574"/>
                </a:solidFill>
                <a:latin typeface="+mn-ea"/>
              </a:endParaRPr>
            </a:p>
            <a:p>
              <a:r>
                <a:rPr kumimoji="1" lang="ja-JP" altLang="en-US" sz="600" dirty="0">
                  <a:solidFill>
                    <a:schemeClr val="tx1">
                      <a:lumMod val="50000"/>
                      <a:lumOff val="50000"/>
                    </a:schemeClr>
                  </a:solidFill>
                  <a:latin typeface="+mn-ea"/>
                </a:rPr>
                <a:t>＊お友達人数は想定であり保証する</a:t>
              </a:r>
              <a:endParaRPr kumimoji="1" lang="en-US" altLang="ja-JP" sz="600" dirty="0">
                <a:solidFill>
                  <a:schemeClr val="tx1">
                    <a:lumMod val="50000"/>
                    <a:lumOff val="50000"/>
                  </a:schemeClr>
                </a:solidFill>
                <a:latin typeface="+mn-ea"/>
              </a:endParaRPr>
            </a:p>
            <a:p>
              <a:r>
                <a:rPr kumimoji="1" lang="ja-JP" altLang="en-US" sz="600" dirty="0">
                  <a:solidFill>
                    <a:schemeClr val="tx1">
                      <a:lumMod val="50000"/>
                      <a:lumOff val="50000"/>
                    </a:schemeClr>
                  </a:solidFill>
                  <a:latin typeface="+mn-ea"/>
                </a:rPr>
                <a:t>ものではございません。</a:t>
              </a:r>
              <a:endParaRPr kumimoji="1" lang="en-US" altLang="ja-JP" sz="600" dirty="0">
                <a:solidFill>
                  <a:schemeClr val="tx1">
                    <a:lumMod val="50000"/>
                    <a:lumOff val="50000"/>
                  </a:schemeClr>
                </a:solidFill>
                <a:latin typeface="+mn-ea"/>
              </a:endParaRPr>
            </a:p>
          </p:txBody>
        </p:sp>
        <p:sp>
          <p:nvSpPr>
            <p:cNvPr id="129" name="円/楕円 128"/>
            <p:cNvSpPr/>
            <p:nvPr/>
          </p:nvSpPr>
          <p:spPr>
            <a:xfrm>
              <a:off x="6033120" y="1354862"/>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P29</a:t>
              </a:r>
              <a:endParaRPr kumimoji="1" lang="ja-JP" altLang="en-US" sz="800" b="1" dirty="0" smtClean="0">
                <a:latin typeface="+mn-ea"/>
              </a:endParaRPr>
            </a:p>
          </p:txBody>
        </p:sp>
      </p:grpSp>
      <p:grpSp>
        <p:nvGrpSpPr>
          <p:cNvPr id="2" name="グループ化 1"/>
          <p:cNvGrpSpPr/>
          <p:nvPr/>
        </p:nvGrpSpPr>
        <p:grpSpPr>
          <a:xfrm>
            <a:off x="3474740" y="1309576"/>
            <a:ext cx="3002236" cy="2376167"/>
            <a:chOff x="6540885" y="1292385"/>
            <a:chExt cx="3002236" cy="2376167"/>
          </a:xfrm>
        </p:grpSpPr>
        <p:sp>
          <p:nvSpPr>
            <p:cNvPr id="55" name="角丸四角形 54"/>
            <p:cNvSpPr/>
            <p:nvPr/>
          </p:nvSpPr>
          <p:spPr>
            <a:xfrm>
              <a:off x="6540885" y="1292385"/>
              <a:ext cx="2945869" cy="2376167"/>
            </a:xfrm>
            <a:prstGeom prst="roundRect">
              <a:avLst>
                <a:gd name="adj" fmla="val 5327"/>
              </a:avLst>
            </a:prstGeom>
            <a:solidFill>
              <a:schemeClr val="bg1"/>
            </a:solidFill>
            <a:ln>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grpSp>
          <p:nvGrpSpPr>
            <p:cNvPr id="212" name="グループ化 211"/>
            <p:cNvGrpSpPr/>
            <p:nvPr/>
          </p:nvGrpSpPr>
          <p:grpSpPr>
            <a:xfrm>
              <a:off x="6632824" y="1318995"/>
              <a:ext cx="2694083" cy="424229"/>
              <a:chOff x="654730" y="1331055"/>
              <a:chExt cx="2694083" cy="424229"/>
            </a:xfrm>
          </p:grpSpPr>
          <p:grpSp>
            <p:nvGrpSpPr>
              <p:cNvPr id="213" name="グループ化 212"/>
              <p:cNvGrpSpPr/>
              <p:nvPr/>
            </p:nvGrpSpPr>
            <p:grpSpPr>
              <a:xfrm>
                <a:off x="668615" y="1331055"/>
                <a:ext cx="2680198" cy="424229"/>
                <a:chOff x="668615" y="1333414"/>
                <a:chExt cx="2680198" cy="424229"/>
              </a:xfrm>
            </p:grpSpPr>
            <p:cxnSp>
              <p:nvCxnSpPr>
                <p:cNvPr id="215" name="直線コネクタ 214"/>
                <p:cNvCxnSpPr/>
                <p:nvPr/>
              </p:nvCxnSpPr>
              <p:spPr>
                <a:xfrm>
                  <a:off x="668615" y="1757643"/>
                  <a:ext cx="2680198"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216" name="テキスト ボックス 215"/>
                <p:cNvSpPr txBox="1"/>
                <p:nvPr/>
              </p:nvSpPr>
              <p:spPr>
                <a:xfrm>
                  <a:off x="1181813" y="1333414"/>
                  <a:ext cx="1976823" cy="400110"/>
                </a:xfrm>
                <a:prstGeom prst="rect">
                  <a:avLst/>
                </a:prstGeom>
                <a:noFill/>
              </p:spPr>
              <p:txBody>
                <a:bodyPr wrap="none" rtlCol="0">
                  <a:spAutoFit/>
                </a:bodyPr>
                <a:lstStyle/>
                <a:p>
                  <a:pPr algn="ctr"/>
                  <a:r>
                    <a:rPr lang="en-US" altLang="ja-JP" sz="1000" b="1" dirty="0">
                      <a:solidFill>
                        <a:srgbClr val="4EB691"/>
                      </a:solidFill>
                      <a:latin typeface="+mn-ea"/>
                    </a:rPr>
                    <a:t>LINE</a:t>
                  </a:r>
                  <a:r>
                    <a:rPr lang="ja-JP" altLang="en-US" sz="1000" b="1" dirty="0">
                      <a:solidFill>
                        <a:srgbClr val="4EB691"/>
                      </a:solidFill>
                      <a:latin typeface="+mn-ea"/>
                    </a:rPr>
                    <a:t>コラボアカウント</a:t>
                  </a:r>
                  <a:endParaRPr lang="en-US" altLang="ja-JP" sz="1000" b="1" dirty="0">
                    <a:solidFill>
                      <a:srgbClr val="4EB691"/>
                    </a:solidFill>
                    <a:latin typeface="+mn-ea"/>
                  </a:endParaRPr>
                </a:p>
                <a:p>
                  <a:pPr algn="ctr"/>
                  <a:r>
                    <a:rPr lang="ja-JP" altLang="en-US" sz="1000" b="1" dirty="0" smtClean="0">
                      <a:solidFill>
                        <a:srgbClr val="4EB691"/>
                      </a:solidFill>
                      <a:latin typeface="+mn-ea"/>
                    </a:rPr>
                    <a:t>タイアップ追加誘導</a:t>
                  </a:r>
                  <a:r>
                    <a:rPr lang="en-US" altLang="ja-JP" sz="1000" b="1" dirty="0" smtClean="0">
                      <a:solidFill>
                        <a:srgbClr val="4EB691"/>
                      </a:solidFill>
                      <a:latin typeface="+mn-ea"/>
                    </a:rPr>
                    <a:t>(</a:t>
                  </a:r>
                  <a:r>
                    <a:rPr lang="ja-JP" altLang="en-US" sz="1000" b="1" dirty="0" smtClean="0">
                      <a:solidFill>
                        <a:srgbClr val="4EB691"/>
                      </a:solidFill>
                      <a:latin typeface="+mn-ea"/>
                    </a:rPr>
                    <a:t>クーポン</a:t>
                  </a:r>
                  <a:r>
                    <a:rPr lang="en-US" altLang="ja-JP" sz="1000" b="1" dirty="0" smtClean="0">
                      <a:solidFill>
                        <a:srgbClr val="4EB691"/>
                      </a:solidFill>
                      <a:latin typeface="+mn-ea"/>
                    </a:rPr>
                    <a:t>)</a:t>
                  </a:r>
                </a:p>
              </p:txBody>
            </p:sp>
          </p:grpSp>
          <p:pic>
            <p:nvPicPr>
              <p:cNvPr id="214" name="Picture 6"/>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654730" y="1393764"/>
                <a:ext cx="305469" cy="3054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21" name="正方形/長方形 220"/>
            <p:cNvSpPr/>
            <p:nvPr/>
          </p:nvSpPr>
          <p:spPr>
            <a:xfrm>
              <a:off x="7457704" y="3112673"/>
              <a:ext cx="1949973" cy="369332"/>
            </a:xfrm>
            <a:prstGeom prst="rect">
              <a:avLst/>
            </a:prstGeom>
          </p:spPr>
          <p:txBody>
            <a:bodyPr wrap="square" anchor="ctr">
              <a:spAutoFit/>
            </a:bodyPr>
            <a:lstStyle/>
            <a:p>
              <a:pPr algn="r"/>
              <a:r>
                <a:rPr lang="en-US" altLang="ja-JP" i="1" u="sng" dirty="0" smtClean="0">
                  <a:solidFill>
                    <a:srgbClr val="FF5574"/>
                  </a:solidFill>
                  <a:latin typeface="+mj-ea"/>
                  <a:ea typeface="+mj-ea"/>
                </a:rPr>
                <a:t>¥4,</a:t>
              </a:r>
              <a:r>
                <a:rPr lang="en-US" altLang="ja-JP" i="1" u="sng" dirty="0">
                  <a:solidFill>
                    <a:srgbClr val="FF5574"/>
                  </a:solidFill>
                  <a:latin typeface="+mj-ea"/>
                  <a:ea typeface="+mj-ea"/>
                </a:rPr>
                <a:t>0</a:t>
              </a:r>
              <a:r>
                <a:rPr lang="en-US" altLang="ja-JP" i="1" u="sng" dirty="0" smtClean="0">
                  <a:solidFill>
                    <a:srgbClr val="FF5574"/>
                  </a:solidFill>
                  <a:latin typeface="+mj-ea"/>
                  <a:ea typeface="+mj-ea"/>
                </a:rPr>
                <a:t>00,000</a:t>
              </a:r>
              <a:endParaRPr lang="ja-JP" altLang="en-US" sz="1400" i="1" u="sng" dirty="0">
                <a:solidFill>
                  <a:srgbClr val="FF5574"/>
                </a:solidFill>
                <a:latin typeface="+mj-ea"/>
                <a:ea typeface="+mj-ea"/>
              </a:endParaRPr>
            </a:p>
          </p:txBody>
        </p:sp>
        <p:sp>
          <p:nvSpPr>
            <p:cNvPr id="222" name="テキスト ボックス 221"/>
            <p:cNvSpPr txBox="1"/>
            <p:nvPr/>
          </p:nvSpPr>
          <p:spPr>
            <a:xfrm>
              <a:off x="6646710" y="3447130"/>
              <a:ext cx="2760968" cy="215444"/>
            </a:xfrm>
            <a:prstGeom prst="rect">
              <a:avLst/>
            </a:prstGeom>
            <a:noFill/>
          </p:spPr>
          <p:txBody>
            <a:bodyPr wrap="square" rtlCol="0" anchor="ctr">
              <a:spAutoFit/>
            </a:bodyPr>
            <a:lstStyle/>
            <a:p>
              <a:pPr algn="r"/>
              <a:r>
                <a:rPr kumimoji="1" lang="ja-JP" altLang="en-US" sz="800" dirty="0">
                  <a:solidFill>
                    <a:schemeClr val="tx1">
                      <a:lumMod val="65000"/>
                      <a:lumOff val="35000"/>
                    </a:schemeClr>
                  </a:solidFill>
                  <a:latin typeface="+mn-ea"/>
                </a:rPr>
                <a:t>配信費：</a:t>
              </a:r>
              <a:r>
                <a:rPr lang="en-US" altLang="ja-JP" sz="800" dirty="0">
                  <a:solidFill>
                    <a:schemeClr val="tx1">
                      <a:lumMod val="65000"/>
                      <a:lumOff val="35000"/>
                    </a:schemeClr>
                  </a:solidFill>
                  <a:latin typeface="+mn-ea"/>
                </a:rPr>
                <a:t>\</a:t>
              </a:r>
              <a:r>
                <a:rPr lang="en-US" altLang="ja-JP" sz="800" dirty="0" smtClean="0">
                  <a:solidFill>
                    <a:schemeClr val="tx1">
                      <a:lumMod val="65000"/>
                      <a:lumOff val="35000"/>
                    </a:schemeClr>
                  </a:solidFill>
                  <a:latin typeface="+mn-ea"/>
                </a:rPr>
                <a:t>3,900,000</a:t>
              </a:r>
              <a:r>
                <a:rPr lang="ja-JP" altLang="en-US" sz="800" dirty="0">
                  <a:solidFill>
                    <a:schemeClr val="tx1">
                      <a:lumMod val="65000"/>
                      <a:lumOff val="35000"/>
                    </a:schemeClr>
                  </a:solidFill>
                  <a:latin typeface="+mn-ea"/>
                </a:rPr>
                <a:t>（</a:t>
              </a:r>
              <a:r>
                <a:rPr lang="en-US" altLang="ja-JP" sz="800" dirty="0">
                  <a:solidFill>
                    <a:schemeClr val="tx1">
                      <a:lumMod val="65000"/>
                      <a:lumOff val="35000"/>
                    </a:schemeClr>
                  </a:solidFill>
                  <a:latin typeface="+mn-ea"/>
                </a:rPr>
                <a:t>G)</a:t>
              </a:r>
              <a:r>
                <a:rPr lang="ja-JP" altLang="en-US" sz="800" dirty="0">
                  <a:solidFill>
                    <a:schemeClr val="tx1">
                      <a:lumMod val="65000"/>
                      <a:lumOff val="35000"/>
                    </a:schemeClr>
                  </a:solidFill>
                  <a:latin typeface="+mn-ea"/>
                </a:rPr>
                <a:t>　制作費：</a:t>
              </a:r>
              <a:r>
                <a:rPr lang="en-US" altLang="ja-JP" sz="800" dirty="0">
                  <a:solidFill>
                    <a:schemeClr val="tx1">
                      <a:lumMod val="65000"/>
                      <a:lumOff val="35000"/>
                    </a:schemeClr>
                  </a:solidFill>
                  <a:latin typeface="+mn-ea"/>
                </a:rPr>
                <a:t>\100,000</a:t>
              </a:r>
              <a:r>
                <a:rPr lang="ja-JP" altLang="en-US" sz="800" dirty="0">
                  <a:solidFill>
                    <a:schemeClr val="tx1">
                      <a:lumMod val="65000"/>
                      <a:lumOff val="35000"/>
                    </a:schemeClr>
                  </a:solidFill>
                  <a:latin typeface="+mn-ea"/>
                </a:rPr>
                <a:t>（</a:t>
              </a:r>
              <a:r>
                <a:rPr lang="en-US" altLang="ja-JP" sz="800" dirty="0">
                  <a:solidFill>
                    <a:schemeClr val="tx1">
                      <a:lumMod val="65000"/>
                      <a:lumOff val="35000"/>
                    </a:schemeClr>
                  </a:solidFill>
                  <a:latin typeface="+mn-ea"/>
                </a:rPr>
                <a:t>N)</a:t>
              </a:r>
              <a:endParaRPr kumimoji="1" lang="ja-JP" altLang="en-US" sz="800" dirty="0">
                <a:solidFill>
                  <a:schemeClr val="tx1">
                    <a:lumMod val="65000"/>
                    <a:lumOff val="35000"/>
                  </a:schemeClr>
                </a:solidFill>
                <a:latin typeface="+mn-ea"/>
              </a:endParaRPr>
            </a:p>
          </p:txBody>
        </p:sp>
        <p:pic>
          <p:nvPicPr>
            <p:cNvPr id="225" name="Pict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6646709" y="1835033"/>
              <a:ext cx="655739" cy="12776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9" name="グループ化 238"/>
            <p:cNvGrpSpPr/>
            <p:nvPr/>
          </p:nvGrpSpPr>
          <p:grpSpPr>
            <a:xfrm>
              <a:off x="6707446" y="2002105"/>
              <a:ext cx="554865" cy="947774"/>
              <a:chOff x="1026842" y="2281963"/>
              <a:chExt cx="1366116" cy="2253366"/>
            </a:xfrm>
          </p:grpSpPr>
          <p:pic>
            <p:nvPicPr>
              <p:cNvPr id="240" name="Picture 2"/>
              <p:cNvPicPr>
                <a:picLocks noChangeAspect="1" noChangeArrowheads="1"/>
              </p:cNvPicPr>
              <p:nvPr/>
            </p:nvPicPr>
            <p:blipFill rotWithShape="1">
              <a:blip r:embed="rId18" cstate="print">
                <a:extLst>
                  <a:ext uri="{28A0092B-C50C-407E-A947-70E740481C1C}">
                    <a14:useLocalDpi xmlns:a14="http://schemas.microsoft.com/office/drawing/2010/main"/>
                  </a:ext>
                </a:extLst>
              </a:blip>
              <a:srcRect/>
              <a:stretch/>
            </p:blipFill>
            <p:spPr bwMode="auto">
              <a:xfrm>
                <a:off x="1026843" y="2281963"/>
                <a:ext cx="1366115" cy="1512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41" name="正方形/長方形 240"/>
              <p:cNvSpPr/>
              <p:nvPr/>
            </p:nvSpPr>
            <p:spPr>
              <a:xfrm>
                <a:off x="1275673" y="2610957"/>
                <a:ext cx="875376" cy="11002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242" name="Picture 3"/>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1285201" y="2737955"/>
                <a:ext cx="684402" cy="643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3" name="Picture 4"/>
              <p:cNvPicPr>
                <a:picLocks noChangeAspect="1" noChangeArrowheads="1"/>
              </p:cNvPicPr>
              <p:nvPr/>
            </p:nvPicPr>
            <p:blipFill>
              <a:blip r:embed="rId20" cstate="print">
                <a:extLst>
                  <a:ext uri="{28A0092B-C50C-407E-A947-70E740481C1C}">
                    <a14:useLocalDpi xmlns:a14="http://schemas.microsoft.com/office/drawing/2010/main"/>
                  </a:ext>
                </a:extLst>
              </a:blip>
              <a:srcRect/>
              <a:stretch>
                <a:fillRect/>
              </a:stretch>
            </p:blipFill>
            <p:spPr bwMode="auto">
              <a:xfrm>
                <a:off x="1237576" y="2598876"/>
                <a:ext cx="696231" cy="11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4" name="テキスト ボックス 243"/>
              <p:cNvSpPr txBox="1"/>
              <p:nvPr/>
            </p:nvSpPr>
            <p:spPr>
              <a:xfrm>
                <a:off x="1079309" y="3273386"/>
                <a:ext cx="1106469" cy="292701"/>
              </a:xfrm>
              <a:prstGeom prst="rect">
                <a:avLst/>
              </a:prstGeom>
              <a:noFill/>
            </p:spPr>
            <p:txBody>
              <a:bodyPr wrap="square" rtlCol="0">
                <a:spAutoFit/>
              </a:bodyPr>
              <a:lstStyle/>
              <a:p>
                <a:r>
                  <a:rPr lang="en-US" altLang="ja-JP" sz="200" u="sng" dirty="0">
                    <a:solidFill>
                      <a:schemeClr val="tx2"/>
                    </a:solidFill>
                    <a:latin typeface="+mn-ea"/>
                  </a:rPr>
                  <a:t>http://s.cosme.net/</a:t>
                </a:r>
                <a:endParaRPr kumimoji="1" lang="ja-JP" altLang="en-US" sz="200" u="sng" dirty="0">
                  <a:solidFill>
                    <a:schemeClr val="tx2"/>
                  </a:solidFill>
                  <a:latin typeface="+mn-ea"/>
                </a:endParaRPr>
              </a:p>
            </p:txBody>
          </p:sp>
          <p:sp>
            <p:nvSpPr>
              <p:cNvPr id="245" name="正方形/長方形 244"/>
              <p:cNvSpPr/>
              <p:nvPr/>
            </p:nvSpPr>
            <p:spPr>
              <a:xfrm>
                <a:off x="1026842" y="3766666"/>
                <a:ext cx="1366115" cy="768663"/>
              </a:xfrm>
              <a:prstGeom prst="rect">
                <a:avLst/>
              </a:prstGeom>
              <a:solidFill>
                <a:srgbClr val="90C1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246" name="Picture 3" descr="C:\Users\nagasawar\Desktop\無題2.png"/>
              <p:cNvPicPr>
                <a:picLocks noChangeAspect="1" noChangeArrowheads="1"/>
              </p:cNvPicPr>
              <p:nvPr/>
            </p:nvPicPr>
            <p:blipFill rotWithShape="1">
              <a:blip r:embed="rId21" cstate="print">
                <a:extLst>
                  <a:ext uri="{28A0092B-C50C-407E-A947-70E740481C1C}">
                    <a14:useLocalDpi xmlns:a14="http://schemas.microsoft.com/office/drawing/2010/main"/>
                  </a:ext>
                </a:extLst>
              </a:blip>
              <a:srcRect/>
              <a:stretch/>
            </p:blipFill>
            <p:spPr bwMode="auto">
              <a:xfrm>
                <a:off x="1039234" y="3787710"/>
                <a:ext cx="166907" cy="162221"/>
              </a:xfrm>
              <a:prstGeom prst="rect">
                <a:avLst/>
              </a:prstGeom>
              <a:noFill/>
              <a:extLst>
                <a:ext uri="{909E8E84-426E-40DD-AFC4-6F175D3DCCD1}">
                  <a14:hiddenFill xmlns:a14="http://schemas.microsoft.com/office/drawing/2010/main">
                    <a:solidFill>
                      <a:srgbClr val="FFFFFF"/>
                    </a:solidFill>
                  </a14:hiddenFill>
                </a:ext>
              </a:extLst>
            </p:spPr>
          </p:pic>
          <p:pic>
            <p:nvPicPr>
              <p:cNvPr id="247" name="Picture 4" descr="C:\Users\nagasawar\Desktop\無題3.png"/>
              <p:cNvPicPr>
                <a:picLocks noChangeAspect="1" noChangeArrowheads="1"/>
              </p:cNvPicPr>
              <p:nvPr/>
            </p:nvPicPr>
            <p:blipFill>
              <a:blip r:embed="rId22" cstate="print">
                <a:extLst>
                  <a:ext uri="{28A0092B-C50C-407E-A947-70E740481C1C}">
                    <a14:useLocalDpi xmlns:a14="http://schemas.microsoft.com/office/drawing/2010/main"/>
                  </a:ext>
                </a:extLst>
              </a:blip>
              <a:srcRect/>
              <a:stretch>
                <a:fillRect/>
              </a:stretch>
            </p:blipFill>
            <p:spPr bwMode="auto">
              <a:xfrm>
                <a:off x="1266154" y="3811023"/>
                <a:ext cx="418871" cy="46199"/>
              </a:xfrm>
              <a:prstGeom prst="rect">
                <a:avLst/>
              </a:prstGeom>
              <a:noFill/>
              <a:extLst>
                <a:ext uri="{909E8E84-426E-40DD-AFC4-6F175D3DCCD1}">
                  <a14:hiddenFill xmlns:a14="http://schemas.microsoft.com/office/drawing/2010/main">
                    <a:solidFill>
                      <a:srgbClr val="FFFFFF"/>
                    </a:solidFill>
                  </a14:hiddenFill>
                </a:ext>
              </a:extLst>
            </p:spPr>
          </p:pic>
          <p:pic>
            <p:nvPicPr>
              <p:cNvPr id="248" name="Picture 7" descr="C:\Users\nagasawar\Desktop\無題.png"/>
              <p:cNvPicPr>
                <a:picLocks noChangeAspect="1" noChangeArrowheads="1"/>
              </p:cNvPicPr>
              <p:nvPr/>
            </p:nvPicPr>
            <p:blipFill>
              <a:blip r:embed="rId23" cstate="print">
                <a:extLst>
                  <a:ext uri="{28A0092B-C50C-407E-A947-70E740481C1C}">
                    <a14:useLocalDpi xmlns:a14="http://schemas.microsoft.com/office/drawing/2010/main"/>
                  </a:ext>
                </a:extLst>
              </a:blip>
              <a:srcRect/>
              <a:stretch>
                <a:fillRect/>
              </a:stretch>
            </p:blipFill>
            <p:spPr bwMode="auto">
              <a:xfrm>
                <a:off x="1218996" y="3889501"/>
                <a:ext cx="932057" cy="590940"/>
              </a:xfrm>
              <a:prstGeom prst="rect">
                <a:avLst/>
              </a:prstGeom>
              <a:noFill/>
              <a:extLst>
                <a:ext uri="{909E8E84-426E-40DD-AFC4-6F175D3DCCD1}">
                  <a14:hiddenFill xmlns:a14="http://schemas.microsoft.com/office/drawing/2010/main">
                    <a:solidFill>
                      <a:srgbClr val="FFFFFF"/>
                    </a:solidFill>
                  </a14:hiddenFill>
                </a:ext>
              </a:extLst>
            </p:spPr>
          </p:pic>
          <p:sp>
            <p:nvSpPr>
              <p:cNvPr id="249" name="正方形/長方形 248"/>
              <p:cNvSpPr/>
              <p:nvPr/>
            </p:nvSpPr>
            <p:spPr>
              <a:xfrm>
                <a:off x="1200401" y="3961172"/>
                <a:ext cx="45719" cy="519269"/>
              </a:xfrm>
              <a:prstGeom prst="rect">
                <a:avLst/>
              </a:prstGeom>
              <a:solidFill>
                <a:srgbClr val="90C1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50" name="正方形/長方形 249"/>
              <p:cNvSpPr/>
              <p:nvPr/>
            </p:nvSpPr>
            <p:spPr>
              <a:xfrm>
                <a:off x="1231244" y="3889836"/>
                <a:ext cx="919810" cy="590604"/>
              </a:xfrm>
              <a:prstGeom prst="rect">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sp>
          <p:nvSpPr>
            <p:cNvPr id="251" name="正方形/長方形 250"/>
            <p:cNvSpPr/>
            <p:nvPr/>
          </p:nvSpPr>
          <p:spPr>
            <a:xfrm>
              <a:off x="6801522" y="2451490"/>
              <a:ext cx="288838" cy="70334"/>
            </a:xfrm>
            <a:prstGeom prst="rect">
              <a:avLst/>
            </a:prstGeom>
            <a:noFill/>
            <a:ln w="127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254" name="テキスト ボックス 253"/>
            <p:cNvSpPr txBox="1"/>
            <p:nvPr/>
          </p:nvSpPr>
          <p:spPr>
            <a:xfrm>
              <a:off x="7357907" y="1819999"/>
              <a:ext cx="2185214" cy="646331"/>
            </a:xfrm>
            <a:prstGeom prst="rect">
              <a:avLst/>
            </a:prstGeom>
            <a:noFill/>
          </p:spPr>
          <p:txBody>
            <a:bodyPr wrap="none" rtlCol="0">
              <a:spAutoFit/>
            </a:bodyPr>
            <a:lstStyle/>
            <a:p>
              <a:r>
                <a:rPr lang="en-US" altLang="ja-JP" sz="1200" dirty="0">
                  <a:solidFill>
                    <a:schemeClr val="tx1">
                      <a:lumMod val="50000"/>
                      <a:lumOff val="50000"/>
                    </a:schemeClr>
                  </a:solidFill>
                </a:rPr>
                <a:t>LINE</a:t>
              </a:r>
              <a:r>
                <a:rPr lang="ja-JP" altLang="en-US" sz="1200" dirty="0">
                  <a:solidFill>
                    <a:schemeClr val="tx1">
                      <a:lumMod val="50000"/>
                      <a:lumOff val="50000"/>
                    </a:schemeClr>
                  </a:solidFill>
                </a:rPr>
                <a:t>メッセージをクーポン</a:t>
              </a:r>
              <a:endParaRPr lang="en-US" altLang="ja-JP" sz="1200" dirty="0">
                <a:solidFill>
                  <a:schemeClr val="tx1">
                    <a:lumMod val="50000"/>
                    <a:lumOff val="50000"/>
                  </a:schemeClr>
                </a:solidFill>
              </a:endParaRPr>
            </a:p>
            <a:p>
              <a:r>
                <a:rPr lang="ja-JP" altLang="en-US" sz="1200" dirty="0">
                  <a:solidFill>
                    <a:schemeClr val="tx1">
                      <a:lumMod val="50000"/>
                      <a:lumOff val="50000"/>
                    </a:schemeClr>
                  </a:solidFill>
                </a:rPr>
                <a:t>として活用。タイアップ誘導</a:t>
              </a:r>
              <a:endParaRPr lang="en-US" altLang="ja-JP" sz="1200" dirty="0">
                <a:solidFill>
                  <a:schemeClr val="tx1">
                    <a:lumMod val="50000"/>
                    <a:lumOff val="50000"/>
                  </a:schemeClr>
                </a:solidFill>
              </a:endParaRPr>
            </a:p>
            <a:p>
              <a:r>
                <a:rPr lang="ja-JP" altLang="en-US" sz="1200" dirty="0">
                  <a:solidFill>
                    <a:schemeClr val="tx1">
                      <a:lumMod val="50000"/>
                      <a:lumOff val="50000"/>
                    </a:schemeClr>
                  </a:solidFill>
                </a:rPr>
                <a:t>に加え店頭への送客も可能に</a:t>
              </a:r>
              <a:endParaRPr lang="en-US" altLang="ja-JP" sz="1200" dirty="0">
                <a:solidFill>
                  <a:schemeClr val="tx1">
                    <a:lumMod val="50000"/>
                    <a:lumOff val="50000"/>
                  </a:schemeClr>
                </a:solidFill>
              </a:endParaRPr>
            </a:p>
          </p:txBody>
        </p:sp>
        <p:pic>
          <p:nvPicPr>
            <p:cNvPr id="258" name="図 25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34398" y="2704047"/>
              <a:ext cx="531250" cy="381995"/>
            </a:xfrm>
            <a:prstGeom prst="rect">
              <a:avLst/>
            </a:prstGeom>
          </p:spPr>
        </p:pic>
        <p:sp>
          <p:nvSpPr>
            <p:cNvPr id="259" name="テキスト ボックス 258"/>
            <p:cNvSpPr txBox="1"/>
            <p:nvPr/>
          </p:nvSpPr>
          <p:spPr>
            <a:xfrm>
              <a:off x="7855726" y="2679601"/>
              <a:ext cx="1579278" cy="430887"/>
            </a:xfrm>
            <a:prstGeom prst="rect">
              <a:avLst/>
            </a:prstGeom>
            <a:noFill/>
          </p:spPr>
          <p:txBody>
            <a:bodyPr wrap="none" rtlCol="0" anchor="ctr">
              <a:spAutoFit/>
            </a:bodyPr>
            <a:lstStyle/>
            <a:p>
              <a:r>
                <a:rPr lang="ja-JP" altLang="en-US" sz="1000" dirty="0">
                  <a:solidFill>
                    <a:srgbClr val="FF5574"/>
                  </a:solidFill>
                  <a:latin typeface="+mn-ea"/>
                </a:rPr>
                <a:t>想定お友達</a:t>
              </a:r>
              <a:r>
                <a:rPr lang="ja-JP" altLang="en-US" sz="1000" dirty="0" smtClean="0">
                  <a:solidFill>
                    <a:srgbClr val="FF5574"/>
                  </a:solidFill>
                  <a:latin typeface="+mn-ea"/>
                </a:rPr>
                <a:t>人数</a:t>
              </a:r>
              <a:r>
                <a:rPr lang="en-US" altLang="ja-JP" sz="1000" dirty="0" smtClean="0">
                  <a:solidFill>
                    <a:srgbClr val="FF5574"/>
                  </a:solidFill>
                  <a:latin typeface="+mn-ea"/>
                </a:rPr>
                <a:t>175</a:t>
              </a:r>
              <a:r>
                <a:rPr lang="ja-JP" altLang="en-US" sz="1000" dirty="0" smtClean="0">
                  <a:solidFill>
                    <a:srgbClr val="FF5574"/>
                  </a:solidFill>
                  <a:latin typeface="+mn-ea"/>
                </a:rPr>
                <a:t>万人</a:t>
              </a:r>
              <a:endParaRPr lang="en-US" altLang="ja-JP" sz="1000" dirty="0">
                <a:solidFill>
                  <a:srgbClr val="FF5574"/>
                </a:solidFill>
                <a:latin typeface="+mn-ea"/>
              </a:endParaRPr>
            </a:p>
            <a:p>
              <a:r>
                <a:rPr kumimoji="1" lang="ja-JP" altLang="en-US" sz="600" dirty="0">
                  <a:solidFill>
                    <a:schemeClr val="tx1">
                      <a:lumMod val="50000"/>
                      <a:lumOff val="50000"/>
                    </a:schemeClr>
                  </a:solidFill>
                  <a:latin typeface="+mn-ea"/>
                </a:rPr>
                <a:t>＊お友達人数は想定であり保証する</a:t>
              </a:r>
              <a:endParaRPr kumimoji="1" lang="en-US" altLang="ja-JP" sz="600" dirty="0">
                <a:solidFill>
                  <a:schemeClr val="tx1">
                    <a:lumMod val="50000"/>
                    <a:lumOff val="50000"/>
                  </a:schemeClr>
                </a:solidFill>
                <a:latin typeface="+mn-ea"/>
              </a:endParaRPr>
            </a:p>
            <a:p>
              <a:r>
                <a:rPr kumimoji="1" lang="ja-JP" altLang="en-US" sz="600" dirty="0">
                  <a:solidFill>
                    <a:schemeClr val="tx1">
                      <a:lumMod val="50000"/>
                      <a:lumOff val="50000"/>
                    </a:schemeClr>
                  </a:solidFill>
                  <a:latin typeface="+mn-ea"/>
                </a:rPr>
                <a:t>ものではございません。</a:t>
              </a:r>
              <a:endParaRPr kumimoji="1" lang="en-US" altLang="ja-JP" sz="600" dirty="0">
                <a:solidFill>
                  <a:schemeClr val="tx1">
                    <a:lumMod val="50000"/>
                    <a:lumOff val="50000"/>
                  </a:schemeClr>
                </a:solidFill>
                <a:latin typeface="+mn-ea"/>
              </a:endParaRPr>
            </a:p>
          </p:txBody>
        </p:sp>
        <p:sp>
          <p:nvSpPr>
            <p:cNvPr id="100" name="正方形/長方形 99"/>
            <p:cNvSpPr/>
            <p:nvPr/>
          </p:nvSpPr>
          <p:spPr>
            <a:xfrm>
              <a:off x="6712948" y="2090208"/>
              <a:ext cx="535960" cy="536369"/>
            </a:xfrm>
            <a:prstGeom prst="rect">
              <a:avLst/>
            </a:prstGeom>
            <a:solidFill>
              <a:srgbClr val="98B7F6"/>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dirty="0"/>
            </a:p>
          </p:txBody>
        </p:sp>
        <p:pic>
          <p:nvPicPr>
            <p:cNvPr id="105" name="Picture 2"/>
            <p:cNvPicPr>
              <a:picLocks noChangeAspect="1" noChangeArrowheads="1"/>
            </p:cNvPicPr>
            <p:nvPr/>
          </p:nvPicPr>
          <p:blipFill rotWithShape="1">
            <a:blip r:embed="rId24">
              <a:extLst>
                <a:ext uri="{28A0092B-C50C-407E-A947-70E740481C1C}">
                  <a14:useLocalDpi xmlns:a14="http://schemas.microsoft.com/office/drawing/2010/main" val="0"/>
                </a:ext>
              </a:extLst>
            </a:blip>
            <a:srcRect t="48742" b="7434"/>
            <a:stretch/>
          </p:blipFill>
          <p:spPr bwMode="auto">
            <a:xfrm>
              <a:off x="6745470" y="2112723"/>
              <a:ext cx="478815" cy="4725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0" name="円/楕円 129"/>
            <p:cNvSpPr/>
            <p:nvPr/>
          </p:nvSpPr>
          <p:spPr>
            <a:xfrm>
              <a:off x="9129464" y="1357340"/>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P27</a:t>
              </a:r>
              <a:endParaRPr kumimoji="1" lang="ja-JP" altLang="en-US" sz="800" b="1" dirty="0" smtClean="0">
                <a:latin typeface="+mn-ea"/>
              </a:endParaRPr>
            </a:p>
          </p:txBody>
        </p:sp>
      </p:grpSp>
      <p:sp>
        <p:nvSpPr>
          <p:cNvPr id="131" name="円/楕円 130"/>
          <p:cNvSpPr/>
          <p:nvPr/>
        </p:nvSpPr>
        <p:spPr>
          <a:xfrm>
            <a:off x="6827020" y="3981540"/>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P32</a:t>
            </a:r>
            <a:endParaRPr kumimoji="1" lang="ja-JP" altLang="en-US" sz="800" b="1" dirty="0" smtClean="0">
              <a:latin typeface="+mn-ea"/>
            </a:endParaRPr>
          </a:p>
        </p:txBody>
      </p:sp>
      <p:sp>
        <p:nvSpPr>
          <p:cNvPr id="132" name="円/楕円 131"/>
          <p:cNvSpPr/>
          <p:nvPr/>
        </p:nvSpPr>
        <p:spPr>
          <a:xfrm>
            <a:off x="4569678" y="3994945"/>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P31</a:t>
            </a:r>
            <a:endParaRPr kumimoji="1" lang="ja-JP" altLang="en-US" sz="800" b="1" dirty="0" smtClean="0">
              <a:latin typeface="+mn-ea"/>
            </a:endParaRPr>
          </a:p>
        </p:txBody>
      </p:sp>
      <p:sp>
        <p:nvSpPr>
          <p:cNvPr id="133" name="円/楕円 132"/>
          <p:cNvSpPr/>
          <p:nvPr/>
        </p:nvSpPr>
        <p:spPr>
          <a:xfrm>
            <a:off x="2252730" y="4004711"/>
            <a:ext cx="298606" cy="271460"/>
          </a:xfrm>
          <a:prstGeom prst="ellips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800" b="1" dirty="0" smtClean="0">
                <a:latin typeface="+mn-ea"/>
              </a:rPr>
              <a:t>P30</a:t>
            </a:r>
            <a:endParaRPr kumimoji="1" lang="ja-JP" altLang="en-US" sz="800" b="1" dirty="0" smtClean="0">
              <a:latin typeface="+mn-ea"/>
            </a:endParaRPr>
          </a:p>
        </p:txBody>
      </p:sp>
      <p:sp>
        <p:nvSpPr>
          <p:cNvPr id="134" name="テキスト ボックス 133"/>
          <p:cNvSpPr txBox="1"/>
          <p:nvPr/>
        </p:nvSpPr>
        <p:spPr>
          <a:xfrm>
            <a:off x="6728177" y="765284"/>
            <a:ext cx="3139001" cy="215444"/>
          </a:xfrm>
          <a:prstGeom prst="rect">
            <a:avLst/>
          </a:prstGeom>
          <a:noFill/>
        </p:spPr>
        <p:txBody>
          <a:bodyPr wrap="none" rtlCol="0">
            <a:spAutoFit/>
          </a:bodyPr>
          <a:lstStyle/>
          <a:p>
            <a:r>
              <a:rPr kumimoji="1" lang="en-US" altLang="ja-JP" sz="800" dirty="0" smtClean="0">
                <a:solidFill>
                  <a:schemeClr val="bg1">
                    <a:lumMod val="50000"/>
                  </a:schemeClr>
                </a:solidFill>
              </a:rPr>
              <a:t>※</a:t>
            </a:r>
            <a:r>
              <a:rPr kumimoji="1" lang="ja-JP" altLang="en-US" sz="800" dirty="0" smtClean="0">
                <a:solidFill>
                  <a:schemeClr val="bg1">
                    <a:lumMod val="50000"/>
                  </a:schemeClr>
                </a:solidFill>
              </a:rPr>
              <a:t>オプション対象メニューについては該当ページを参照ください</a:t>
            </a:r>
            <a:endParaRPr kumimoji="1" lang="ja-JP" altLang="en-US" sz="800" dirty="0">
              <a:solidFill>
                <a:schemeClr val="bg1">
                  <a:lumMod val="50000"/>
                </a:schemeClr>
              </a:solidFill>
            </a:endParaRPr>
          </a:p>
        </p:txBody>
      </p:sp>
    </p:spTree>
    <p:extLst>
      <p:ext uri="{BB962C8B-B14F-4D97-AF65-F5344CB8AC3E}">
        <p14:creationId xmlns:p14="http://schemas.microsoft.com/office/powerpoint/2010/main" val="3252398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 name="角丸四角形 138"/>
          <p:cNvSpPr/>
          <p:nvPr/>
        </p:nvSpPr>
        <p:spPr>
          <a:xfrm>
            <a:off x="5086463" y="4146636"/>
            <a:ext cx="4707117" cy="2212395"/>
          </a:xfrm>
          <a:prstGeom prst="roundRect">
            <a:avLst/>
          </a:prstGeom>
          <a:solidFill>
            <a:srgbClr val="FFFFFF"/>
          </a:solidFill>
          <a:ln w="38100">
            <a:solidFill>
              <a:srgbClr val="A6DAC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30" name="角丸四角形 129"/>
          <p:cNvSpPr/>
          <p:nvPr/>
        </p:nvSpPr>
        <p:spPr>
          <a:xfrm>
            <a:off x="150841" y="4145685"/>
            <a:ext cx="4860130" cy="2212395"/>
          </a:xfrm>
          <a:prstGeom prst="roundRect">
            <a:avLst/>
          </a:prstGeom>
          <a:solidFill>
            <a:srgbClr val="FFFFFF"/>
          </a:solidFill>
          <a:ln w="38100">
            <a:solidFill>
              <a:schemeClr val="accent5">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1" name="角丸四角形 30"/>
          <p:cNvSpPr/>
          <p:nvPr/>
        </p:nvSpPr>
        <p:spPr>
          <a:xfrm>
            <a:off x="1146286" y="5817761"/>
            <a:ext cx="3678664" cy="387795"/>
          </a:xfrm>
          <a:prstGeom prst="roundRect">
            <a:avLst/>
          </a:prstGeom>
          <a:solidFill>
            <a:srgbClr val="8BCF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en-US" altLang="ja-JP" b="1" dirty="0">
                <a:solidFill>
                  <a:schemeClr val="bg1"/>
                </a:solidFill>
                <a:latin typeface="+mn-ea"/>
                <a:cs typeface="Meiryo UI" panose="020B0604030504040204" pitchFamily="50" charset="-128"/>
              </a:rPr>
              <a:t>biche</a:t>
            </a:r>
            <a:r>
              <a:rPr kumimoji="1" lang="ja-JP" altLang="en-US" b="1" dirty="0">
                <a:solidFill>
                  <a:schemeClr val="bg1"/>
                </a:solidFill>
                <a:latin typeface="+mn-ea"/>
                <a:cs typeface="Meiryo UI" panose="020B0604030504040204" pitchFamily="50" charset="-128"/>
              </a:rPr>
              <a:t>記事</a:t>
            </a:r>
            <a:r>
              <a:rPr lang="ja-JP" altLang="en-US" b="1" dirty="0">
                <a:solidFill>
                  <a:schemeClr val="bg1"/>
                </a:solidFill>
                <a:latin typeface="+mn-ea"/>
                <a:cs typeface="Meiryo UI" panose="020B0604030504040204" pitchFamily="50" charset="-128"/>
              </a:rPr>
              <a:t>タイアップ</a:t>
            </a:r>
            <a:endParaRPr kumimoji="1" lang="en-US" altLang="ja-JP" b="1" dirty="0">
              <a:solidFill>
                <a:schemeClr val="bg1"/>
              </a:solidFill>
              <a:latin typeface="+mn-ea"/>
              <a:cs typeface="Meiryo UI" panose="020B0604030504040204" pitchFamily="50" charset="-128"/>
            </a:endParaRPr>
          </a:p>
        </p:txBody>
      </p:sp>
      <p:sp>
        <p:nvSpPr>
          <p:cNvPr id="19" name="角丸四角形 18"/>
          <p:cNvSpPr/>
          <p:nvPr/>
        </p:nvSpPr>
        <p:spPr>
          <a:xfrm>
            <a:off x="6139131" y="5794051"/>
            <a:ext cx="3506858" cy="387795"/>
          </a:xfrm>
          <a:prstGeom prst="roundRect">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b="1" spc="-150" dirty="0"/>
              <a:t>＠ｃｏｓｍｅ編集タイアップ</a:t>
            </a:r>
          </a:p>
        </p:txBody>
      </p:sp>
      <p:sp>
        <p:nvSpPr>
          <p:cNvPr id="10" name="円/楕円 9"/>
          <p:cNvSpPr/>
          <p:nvPr/>
        </p:nvSpPr>
        <p:spPr>
          <a:xfrm>
            <a:off x="588401" y="5162577"/>
            <a:ext cx="315801" cy="314732"/>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1" name="二等辺三角形 10"/>
          <p:cNvSpPr/>
          <p:nvPr/>
        </p:nvSpPr>
        <p:spPr>
          <a:xfrm>
            <a:off x="600400" y="5279511"/>
            <a:ext cx="292996" cy="457415"/>
          </a:xfrm>
          <a:prstGeom prst="triangl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5" name="二等辺三角形 34"/>
          <p:cNvSpPr/>
          <p:nvPr/>
        </p:nvSpPr>
        <p:spPr>
          <a:xfrm rot="18900000" flipV="1">
            <a:off x="513496" y="4995270"/>
            <a:ext cx="51470" cy="175058"/>
          </a:xfrm>
          <a:prstGeom prst="triangle">
            <a:avLst/>
          </a:prstGeom>
          <a:solidFill>
            <a:srgbClr val="8BCF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6" name="二等辺三角形 35"/>
          <p:cNvSpPr/>
          <p:nvPr/>
        </p:nvSpPr>
        <p:spPr>
          <a:xfrm rot="20580000" flipV="1">
            <a:off x="597316" y="4926690"/>
            <a:ext cx="51470" cy="175058"/>
          </a:xfrm>
          <a:prstGeom prst="triangle">
            <a:avLst/>
          </a:prstGeom>
          <a:solidFill>
            <a:srgbClr val="8BCF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7" name="円/楕円 36"/>
          <p:cNvSpPr/>
          <p:nvPr/>
        </p:nvSpPr>
        <p:spPr>
          <a:xfrm>
            <a:off x="5587348" y="5144427"/>
            <a:ext cx="315801" cy="314732"/>
          </a:xfrm>
          <a:prstGeom prst="ellips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二等辺三角形 37"/>
          <p:cNvSpPr/>
          <p:nvPr/>
        </p:nvSpPr>
        <p:spPr>
          <a:xfrm>
            <a:off x="5599347" y="5261361"/>
            <a:ext cx="292996" cy="457415"/>
          </a:xfrm>
          <a:prstGeom prst="triangle">
            <a:avLst/>
          </a:prstGeom>
          <a:solidFill>
            <a:schemeClr val="bg1">
              <a:lumMod val="8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9" name="二等辺三角形 38"/>
          <p:cNvSpPr/>
          <p:nvPr/>
        </p:nvSpPr>
        <p:spPr>
          <a:xfrm rot="18900000" flipV="1">
            <a:off x="5512443" y="4977120"/>
            <a:ext cx="51470" cy="175058"/>
          </a:xfrm>
          <a:prstGeom prst="triangle">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40" name="二等辺三角形 39"/>
          <p:cNvSpPr/>
          <p:nvPr/>
        </p:nvSpPr>
        <p:spPr>
          <a:xfrm rot="20580000" flipV="1">
            <a:off x="5610777" y="4908540"/>
            <a:ext cx="51470" cy="175058"/>
          </a:xfrm>
          <a:prstGeom prst="triangle">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5" name="円形吹き出し 14"/>
          <p:cNvSpPr/>
          <p:nvPr/>
        </p:nvSpPr>
        <p:spPr>
          <a:xfrm>
            <a:off x="5046316" y="3883389"/>
            <a:ext cx="1005840" cy="687004"/>
          </a:xfrm>
          <a:prstGeom prst="wedgeEllipseCallout">
            <a:avLst>
              <a:gd name="adj1" fmla="val 34375"/>
              <a:gd name="adj2" fmla="val 68036"/>
            </a:avLst>
          </a:prstGeom>
          <a:solidFill>
            <a:srgbClr val="5BD7D4"/>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ja-JP" altLang="en-US"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モノ軸</a:t>
            </a:r>
            <a:endParaRPr kumimoji="1" lang="en-US" altLang="ja-JP"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1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アプローチ</a:t>
            </a:r>
            <a:endParaRPr kumimoji="1" lang="ja-JP" altLang="en-US" sz="11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3" name="円形吹き出し 42"/>
          <p:cNvSpPr/>
          <p:nvPr/>
        </p:nvSpPr>
        <p:spPr>
          <a:xfrm>
            <a:off x="121813" y="3853527"/>
            <a:ext cx="1005840" cy="687004"/>
          </a:xfrm>
          <a:prstGeom prst="wedgeEllipseCallout">
            <a:avLst>
              <a:gd name="adj1" fmla="val 39896"/>
              <a:gd name="adj2" fmla="val 60655"/>
            </a:avLst>
          </a:prstGeom>
          <a:solidFill>
            <a:srgbClr val="B6DDF8"/>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ja-JP" altLang="en-US"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コト</a:t>
            </a:r>
            <a:r>
              <a:rPr kumimoji="1" lang="ja-JP" altLang="en-US"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軸</a:t>
            </a:r>
            <a:endParaRPr kumimoji="1" lang="en-US" altLang="ja-JP"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1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アプローチ</a:t>
            </a:r>
            <a:endParaRPr lang="en-US" altLang="ja-JP" sz="11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44" name="角丸四角形 43"/>
          <p:cNvSpPr/>
          <p:nvPr/>
        </p:nvSpPr>
        <p:spPr>
          <a:xfrm>
            <a:off x="178122" y="1265017"/>
            <a:ext cx="9615459" cy="1293971"/>
          </a:xfrm>
          <a:prstGeom prst="roundRect">
            <a:avLst/>
          </a:prstGeom>
          <a:noFill/>
          <a:ln w="28575">
            <a:noFill/>
          </a:ln>
        </p:spPr>
        <p:txBody>
          <a:bodyPr wrap="square">
            <a:spAutoFit/>
          </a:bodyPr>
          <a:lstStyle/>
          <a:p>
            <a:pPr algn="ctr"/>
            <a:r>
              <a:rPr lang="ja-JP" altLang="en-US" sz="2000" b="1" dirty="0">
                <a:latin typeface="+mn-ea"/>
              </a:rPr>
              <a:t>＠</a:t>
            </a:r>
            <a:r>
              <a:rPr lang="en-US" altLang="ja-JP" sz="2000" b="1" dirty="0">
                <a:latin typeface="+mn-ea"/>
              </a:rPr>
              <a:t>cosme biche</a:t>
            </a:r>
            <a:r>
              <a:rPr lang="ja-JP" altLang="en-US" sz="2000" b="1" dirty="0">
                <a:latin typeface="+mn-ea"/>
              </a:rPr>
              <a:t>のタイアップは、</a:t>
            </a:r>
            <a:r>
              <a:rPr lang="ja-JP" altLang="en-US" sz="2000" b="1" dirty="0">
                <a:solidFill>
                  <a:srgbClr val="FF0066"/>
                </a:solidFill>
                <a:latin typeface="+mn-ea"/>
              </a:rPr>
              <a:t>コト軸を切り口とした記事型広告</a:t>
            </a:r>
            <a:r>
              <a:rPr lang="ja-JP" altLang="en-US" sz="2000" b="1" dirty="0">
                <a:latin typeface="+mn-ea"/>
              </a:rPr>
              <a:t>です。</a:t>
            </a:r>
            <a:endParaRPr lang="en-US" altLang="ja-JP" sz="2000" b="1" dirty="0">
              <a:latin typeface="+mn-ea"/>
            </a:endParaRPr>
          </a:p>
          <a:p>
            <a:pPr algn="ctr"/>
            <a:endParaRPr lang="en-US" altLang="ja-JP" b="1" u="sng" dirty="0">
              <a:latin typeface="+mn-ea"/>
            </a:endParaRPr>
          </a:p>
          <a:p>
            <a:pPr algn="ctr"/>
            <a:r>
              <a:rPr lang="ja-JP" altLang="en-US" sz="1600" dirty="0">
                <a:latin typeface="+mn-ea"/>
              </a:rPr>
              <a:t>＠</a:t>
            </a:r>
            <a:r>
              <a:rPr lang="en-US" altLang="ja-JP" sz="1600" dirty="0">
                <a:latin typeface="+mn-ea"/>
              </a:rPr>
              <a:t>cosme</a:t>
            </a:r>
            <a:r>
              <a:rPr lang="ja-JP" altLang="en-US" sz="1600" dirty="0">
                <a:latin typeface="+mn-ea"/>
              </a:rPr>
              <a:t>編集タイアップの特長である、モノ軸訴求で商品の魅力を深堀する記事と掛け合わせ、</a:t>
            </a:r>
            <a:endParaRPr lang="en-US" altLang="ja-JP" sz="1600" dirty="0">
              <a:latin typeface="+mn-ea"/>
            </a:endParaRPr>
          </a:p>
          <a:p>
            <a:pPr algn="ctr"/>
            <a:r>
              <a:rPr lang="ja-JP" altLang="en-US" sz="1600" dirty="0">
                <a:latin typeface="+mn-ea"/>
              </a:rPr>
              <a:t>さまざまなユーザーインサイトにフィットするアプローチでの商品紹介が可能になりました。</a:t>
            </a:r>
          </a:p>
        </p:txBody>
      </p:sp>
      <p:sp>
        <p:nvSpPr>
          <p:cNvPr id="24" name="タイトル 23"/>
          <p:cNvSpPr>
            <a:spLocks noGrp="1"/>
          </p:cNvSpPr>
          <p:nvPr>
            <p:ph type="title"/>
          </p:nvPr>
        </p:nvSpPr>
        <p:spPr>
          <a:xfrm>
            <a:off x="495300" y="275093"/>
            <a:ext cx="8915400" cy="661155"/>
          </a:xfrm>
        </p:spPr>
        <p:txBody>
          <a:bodyPr>
            <a:noAutofit/>
          </a:bodyPr>
          <a:lstStyle/>
          <a:p>
            <a:r>
              <a:rPr lang="ja-JP" altLang="en-US" sz="2800" dirty="0"/>
              <a:t>＠ｃｏｓｍｅ </a:t>
            </a:r>
            <a:r>
              <a:rPr lang="en-US" altLang="ja-JP" sz="2800" spc="300" dirty="0"/>
              <a:t>biche</a:t>
            </a:r>
            <a:r>
              <a:rPr lang="ja-JP" altLang="en-US" sz="2800" spc="300" dirty="0"/>
              <a:t>のプロモーションとは？</a:t>
            </a:r>
          </a:p>
        </p:txBody>
      </p:sp>
      <p:sp>
        <p:nvSpPr>
          <p:cNvPr id="85" name="テキスト ボックス 84"/>
          <p:cNvSpPr txBox="1"/>
          <p:nvPr/>
        </p:nvSpPr>
        <p:spPr>
          <a:xfrm>
            <a:off x="1136825" y="4337615"/>
            <a:ext cx="3877985" cy="374571"/>
          </a:xfrm>
          <a:prstGeom prst="roundRect">
            <a:avLst/>
          </a:prstGeom>
          <a:noFill/>
          <a:ln>
            <a:noFill/>
          </a:ln>
        </p:spPr>
        <p:txBody>
          <a:bodyPr wrap="none" rtlCol="0">
            <a:spAutoFit/>
          </a:bodyPr>
          <a:lstStyle/>
          <a:p>
            <a:r>
              <a:rPr kumimoji="1" lang="ja-JP" altLang="en-US" sz="1600" b="1" dirty="0"/>
              <a:t>この秋、恋愛運をあげるなら</a:t>
            </a:r>
            <a:r>
              <a:rPr lang="ja-JP" altLang="en-US" sz="1600" b="1" dirty="0"/>
              <a:t>顎</a:t>
            </a:r>
            <a:r>
              <a:rPr kumimoji="1" lang="ja-JP" altLang="en-US" sz="1600" b="1" dirty="0"/>
              <a:t>チーク♪</a:t>
            </a:r>
            <a:endParaRPr lang="en-US" altLang="ja-JP" sz="1600" b="1" dirty="0"/>
          </a:p>
        </p:txBody>
      </p:sp>
      <p:sp>
        <p:nvSpPr>
          <p:cNvPr id="87" name="テキスト ボックス 86"/>
          <p:cNvSpPr txBox="1"/>
          <p:nvPr/>
        </p:nvSpPr>
        <p:spPr>
          <a:xfrm>
            <a:off x="6180690" y="4333987"/>
            <a:ext cx="3447742" cy="374571"/>
          </a:xfrm>
          <a:prstGeom prst="roundRect">
            <a:avLst/>
          </a:prstGeom>
          <a:noFill/>
          <a:ln>
            <a:noFill/>
          </a:ln>
        </p:spPr>
        <p:txBody>
          <a:bodyPr wrap="none" rtlCol="0">
            <a:spAutoFit/>
          </a:bodyPr>
          <a:lstStyle/>
          <a:p>
            <a:r>
              <a:rPr kumimoji="1" lang="ja-JP" altLang="en-US" sz="1600" b="1" dirty="0">
                <a:latin typeface="+mn-ea"/>
              </a:rPr>
              <a:t>この秋、</a:t>
            </a:r>
            <a:r>
              <a:rPr kumimoji="1" lang="en-US" altLang="ja-JP" sz="1600" b="1" dirty="0">
                <a:latin typeface="+mn-ea"/>
              </a:rPr>
              <a:t>A</a:t>
            </a:r>
            <a:r>
              <a:rPr kumimoji="1" lang="ja-JP" altLang="en-US" sz="1600" b="1" dirty="0">
                <a:latin typeface="+mn-ea"/>
              </a:rPr>
              <a:t>社の新作チークで美人顔</a:t>
            </a:r>
            <a:endParaRPr lang="en-US" altLang="ja-JP" sz="1600" b="1" dirty="0">
              <a:latin typeface="+mn-ea"/>
            </a:endParaRPr>
          </a:p>
        </p:txBody>
      </p:sp>
      <p:sp>
        <p:nvSpPr>
          <p:cNvPr id="28" name="テキスト ボックス 27"/>
          <p:cNvSpPr txBox="1"/>
          <p:nvPr/>
        </p:nvSpPr>
        <p:spPr>
          <a:xfrm>
            <a:off x="1100729" y="4763703"/>
            <a:ext cx="3783456" cy="1015663"/>
          </a:xfrm>
          <a:prstGeom prst="rect">
            <a:avLst/>
          </a:prstGeom>
          <a:noFill/>
        </p:spPr>
        <p:txBody>
          <a:bodyPr wrap="square" rtlCol="0">
            <a:spAutoFit/>
          </a:bodyPr>
          <a:lstStyle/>
          <a:p>
            <a:r>
              <a:rPr kumimoji="1" lang="ja-JP" altLang="en-US" sz="1200" u="sng" dirty="0">
                <a:solidFill>
                  <a:srgbClr val="FF0000"/>
                </a:solidFill>
              </a:rPr>
              <a:t>誘導枠やタイトルにブランド名をいれず</a:t>
            </a:r>
            <a:r>
              <a:rPr lang="ja-JP" altLang="en-US" sz="1200" b="1" dirty="0"/>
              <a:t>「恋愛運をあげる」というコト軸訴求</a:t>
            </a:r>
            <a:r>
              <a:rPr lang="ja-JP" altLang="en-US" sz="1200" dirty="0"/>
              <a:t>でコンテンツに誘引。記事内でそれを実現できるアイテムとして、商品を紹介します。</a:t>
            </a:r>
            <a:r>
              <a:rPr lang="ja-JP" altLang="en-US" sz="1200" b="1" dirty="0"/>
              <a:t>モノ軸訴求ではアプローチしにくかった層に対し、商品との新しい出会い</a:t>
            </a:r>
            <a:r>
              <a:rPr lang="ja-JP" altLang="en-US" sz="1200" dirty="0"/>
              <a:t>を作ります。</a:t>
            </a:r>
            <a:endParaRPr lang="en-US" altLang="ja-JP" sz="1200" dirty="0"/>
          </a:p>
        </p:txBody>
      </p:sp>
      <p:sp>
        <p:nvSpPr>
          <p:cNvPr id="102" name="テキスト ボックス 101"/>
          <p:cNvSpPr txBox="1"/>
          <p:nvPr/>
        </p:nvSpPr>
        <p:spPr>
          <a:xfrm>
            <a:off x="6029012" y="4744050"/>
            <a:ext cx="3599420" cy="1015663"/>
          </a:xfrm>
          <a:prstGeom prst="rect">
            <a:avLst/>
          </a:prstGeom>
          <a:noFill/>
        </p:spPr>
        <p:txBody>
          <a:bodyPr wrap="square" rtlCol="0">
            <a:spAutoFit/>
          </a:bodyPr>
          <a:lstStyle/>
          <a:p>
            <a:r>
              <a:rPr lang="ja-JP" altLang="en-US" sz="1200" dirty="0"/>
              <a:t>誘導枠やタイトルに</a:t>
            </a:r>
            <a:r>
              <a:rPr lang="ja-JP" altLang="en-US" sz="1200" u="sng" dirty="0">
                <a:solidFill>
                  <a:srgbClr val="FF0000"/>
                </a:solidFill>
              </a:rPr>
              <a:t>タレントビジュアルや、ブランド名・アイテム名を記載</a:t>
            </a:r>
            <a:r>
              <a:rPr lang="ja-JP" altLang="en-US" sz="1200" dirty="0"/>
              <a:t>。ブランドや商品に対して、既に興味関心が高いユーザーも、ページに多く訪れます。</a:t>
            </a:r>
            <a:r>
              <a:rPr lang="ja-JP" altLang="en-US" sz="1200" b="1" dirty="0"/>
              <a:t>商品特徴や機能面をクチコミなどを絡めて詳しく紹介し、購買意欲</a:t>
            </a:r>
            <a:r>
              <a:rPr lang="ja-JP" altLang="en-US" sz="1200" dirty="0"/>
              <a:t>を高めます。</a:t>
            </a:r>
            <a:endParaRPr lang="en-US" altLang="ja-JP" sz="1200" dirty="0"/>
          </a:p>
        </p:txBody>
      </p:sp>
      <p:pic>
        <p:nvPicPr>
          <p:cNvPr id="2053" name="Picture 5" descr="http://www.wanpug.com/illust/illust48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057" y="5453966"/>
            <a:ext cx="340917" cy="210719"/>
          </a:xfrm>
          <a:prstGeom prst="rect">
            <a:avLst/>
          </a:prstGeom>
          <a:noFill/>
          <a:extLst>
            <a:ext uri="{909E8E84-426E-40DD-AFC4-6F175D3DCCD1}">
              <a14:hiddenFill xmlns:a14="http://schemas.microsoft.com/office/drawing/2010/main">
                <a:solidFill>
                  <a:srgbClr val="FFFFFF"/>
                </a:solidFill>
              </a14:hiddenFill>
            </a:ext>
          </a:extLst>
        </p:spPr>
      </p:pic>
      <p:pic>
        <p:nvPicPr>
          <p:cNvPr id="141" name="Picture 5" descr="http://www.wanpug.com/illust/illust48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7089" y="5402858"/>
            <a:ext cx="340917" cy="210719"/>
          </a:xfrm>
          <a:prstGeom prst="rect">
            <a:avLst/>
          </a:prstGeom>
          <a:noFill/>
          <a:extLst>
            <a:ext uri="{909E8E84-426E-40DD-AFC4-6F175D3DCCD1}">
              <a14:hiddenFill xmlns:a14="http://schemas.microsoft.com/office/drawing/2010/main">
                <a:solidFill>
                  <a:srgbClr val="FFFFFF"/>
                </a:solidFill>
              </a14:hiddenFill>
            </a:ext>
          </a:extLst>
        </p:spPr>
      </p:pic>
      <p:grpSp>
        <p:nvGrpSpPr>
          <p:cNvPr id="7" name="グループ化 6"/>
          <p:cNvGrpSpPr/>
          <p:nvPr/>
        </p:nvGrpSpPr>
        <p:grpSpPr>
          <a:xfrm>
            <a:off x="3022173" y="2706734"/>
            <a:ext cx="3927356" cy="723567"/>
            <a:chOff x="3122027" y="2700116"/>
            <a:chExt cx="3927356" cy="723567"/>
          </a:xfrm>
        </p:grpSpPr>
        <p:sp>
          <p:nvSpPr>
            <p:cNvPr id="5" name="角丸四角形 4"/>
            <p:cNvSpPr/>
            <p:nvPr/>
          </p:nvSpPr>
          <p:spPr>
            <a:xfrm>
              <a:off x="3122027" y="2713354"/>
              <a:ext cx="3927356" cy="710329"/>
            </a:xfrm>
            <a:prstGeom prst="roundRect">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24" name="テキスト ボックス 123"/>
            <p:cNvSpPr txBox="1"/>
            <p:nvPr/>
          </p:nvSpPr>
          <p:spPr>
            <a:xfrm>
              <a:off x="3723119" y="2907693"/>
              <a:ext cx="3195105" cy="400110"/>
            </a:xfrm>
            <a:prstGeom prst="rect">
              <a:avLst/>
            </a:prstGeom>
            <a:noFill/>
          </p:spPr>
          <p:txBody>
            <a:bodyPr wrap="none" rtlCol="0">
              <a:spAutoFit/>
            </a:bodyPr>
            <a:lstStyle/>
            <a:p>
              <a:r>
                <a:rPr kumimoji="1" lang="en-US" altLang="ja-JP" sz="2000" b="1" dirty="0">
                  <a:solidFill>
                    <a:schemeClr val="bg1"/>
                  </a:solidFill>
                  <a:latin typeface="+mj-ea"/>
                  <a:ea typeface="+mj-ea"/>
                </a:rPr>
                <a:t>A</a:t>
              </a:r>
              <a:r>
                <a:rPr kumimoji="1" lang="ja-JP" altLang="en-US" sz="2000" b="1" dirty="0">
                  <a:solidFill>
                    <a:schemeClr val="bg1"/>
                  </a:solidFill>
                  <a:latin typeface="+mj-ea"/>
                  <a:ea typeface="+mj-ea"/>
                </a:rPr>
                <a:t>社チークプロモーション</a:t>
              </a:r>
            </a:p>
          </p:txBody>
        </p:sp>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9565" b="100000" l="9434" r="100000">
                          <a14:foregroundMark x1="65094" y1="46957" x2="65094" y2="46957"/>
                          <a14:foregroundMark x1="73585" y1="39130" x2="69811" y2="49565"/>
                        </a14:backgroundRemoval>
                      </a14:imgEffect>
                    </a14:imgLayer>
                  </a14:imgProps>
                </a:ext>
                <a:ext uri="{28A0092B-C50C-407E-A947-70E740481C1C}">
                  <a14:useLocalDpi xmlns:a14="http://schemas.microsoft.com/office/drawing/2010/main" val="0"/>
                </a:ext>
              </a:extLst>
            </a:blip>
            <a:srcRect/>
            <a:stretch>
              <a:fillRect/>
            </a:stretch>
          </p:blipFill>
          <p:spPr bwMode="auto">
            <a:xfrm>
              <a:off x="3170580" y="2700116"/>
              <a:ext cx="612820" cy="664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7" name="右矢印 16"/>
          <p:cNvSpPr/>
          <p:nvPr/>
        </p:nvSpPr>
        <p:spPr>
          <a:xfrm rot="2992034">
            <a:off x="6581886" y="3539998"/>
            <a:ext cx="472965" cy="400110"/>
          </a:xfrm>
          <a:prstGeom prst="right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48" name="右矢印 47"/>
          <p:cNvSpPr/>
          <p:nvPr/>
        </p:nvSpPr>
        <p:spPr>
          <a:xfrm rot="8400000">
            <a:off x="2931629" y="3522859"/>
            <a:ext cx="472965" cy="400110"/>
          </a:xfrm>
          <a:prstGeom prst="rightArrow">
            <a:avLst/>
          </a:prstGeom>
          <a:solidFill>
            <a:srgbClr val="FF006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0" name="スライド番号プレースホルダー 5"/>
          <p:cNvSpPr>
            <a:spLocks noGrp="1"/>
          </p:cNvSpPr>
          <p:nvPr>
            <p:ph type="sldNum" sz="quarter" idx="12"/>
          </p:nvPr>
        </p:nvSpPr>
        <p:spPr>
          <a:xfrm>
            <a:off x="4808984" y="6597352"/>
            <a:ext cx="527095" cy="259873"/>
          </a:xfrm>
        </p:spPr>
        <p:txBody>
          <a:bodyPr/>
          <a:lstStyle/>
          <a:p>
            <a:fld id="{D1BB40C7-AB44-C647-B8F2-09508EB95348}" type="slidenum">
              <a:rPr lang="ja-JP" altLang="en-US" smtClean="0"/>
              <a:pPr/>
              <a:t>23</a:t>
            </a:fld>
            <a:endParaRPr lang="ja-JP" altLang="en-US" dirty="0"/>
          </a:p>
        </p:txBody>
      </p:sp>
    </p:spTree>
    <p:extLst>
      <p:ext uri="{BB962C8B-B14F-4D97-AF65-F5344CB8AC3E}">
        <p14:creationId xmlns:p14="http://schemas.microsoft.com/office/powerpoint/2010/main" val="718722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タイトル 23"/>
          <p:cNvSpPr>
            <a:spLocks noGrp="1"/>
          </p:cNvSpPr>
          <p:nvPr>
            <p:ph type="title"/>
          </p:nvPr>
        </p:nvSpPr>
        <p:spPr>
          <a:xfrm>
            <a:off x="495300" y="275093"/>
            <a:ext cx="8915400" cy="661155"/>
          </a:xfrm>
        </p:spPr>
        <p:txBody>
          <a:bodyPr>
            <a:normAutofit fontScale="90000"/>
          </a:bodyPr>
          <a:lstStyle/>
          <a:p>
            <a:pPr lvl="0">
              <a:defRPr/>
            </a:pPr>
            <a:r>
              <a:rPr lang="ja-JP" altLang="en-US" sz="2800" dirty="0">
                <a:cs typeface="Meiryo UI" panose="020B0604030504040204" pitchFamily="50" charset="-128"/>
              </a:rPr>
              <a:t>編集タイアップオプション </a:t>
            </a:r>
            <a:r>
              <a:rPr lang="ja-JP" altLang="en-US" sz="2800" dirty="0"/>
              <a:t>＠ｃｏｓｍｅ</a:t>
            </a:r>
            <a:r>
              <a:rPr lang="en-US" altLang="ja-JP" sz="2800" dirty="0"/>
              <a:t> </a:t>
            </a:r>
            <a:r>
              <a:rPr lang="ja-JP" altLang="en-US" sz="2800" dirty="0"/>
              <a:t> </a:t>
            </a:r>
            <a:r>
              <a:rPr lang="en-US" altLang="ja-JP" sz="2800" dirty="0">
                <a:cs typeface="Meiryo UI" panose="020B0604030504040204" pitchFamily="50" charset="-128"/>
              </a:rPr>
              <a:t>biche</a:t>
            </a:r>
            <a:r>
              <a:rPr lang="ja-JP" altLang="en-US" sz="2800" dirty="0">
                <a:cs typeface="Meiryo UI" panose="020B0604030504040204" pitchFamily="50" charset="-128"/>
              </a:rPr>
              <a:t> タイアップ</a:t>
            </a:r>
          </a:p>
        </p:txBody>
      </p:sp>
      <p:sp>
        <p:nvSpPr>
          <p:cNvPr id="30" name="角丸四角形 29"/>
          <p:cNvSpPr/>
          <p:nvPr/>
        </p:nvSpPr>
        <p:spPr>
          <a:xfrm>
            <a:off x="2025904" y="1844824"/>
            <a:ext cx="1126896" cy="384788"/>
          </a:xfrm>
          <a:prstGeom prst="roundRect">
            <a:avLst/>
          </a:prstGeom>
          <a:solidFill>
            <a:srgbClr val="33CCCC"/>
          </a:solidFill>
          <a:ln>
            <a:solidFill>
              <a:srgbClr val="33CCCC"/>
            </a:solidFill>
          </a:ln>
          <a:effectLst/>
        </p:spPr>
        <p:style>
          <a:lnRef idx="1">
            <a:schemeClr val="accent1"/>
          </a:lnRef>
          <a:fillRef idx="3">
            <a:schemeClr val="accent1"/>
          </a:fillRef>
          <a:effectRef idx="2">
            <a:schemeClr val="accent1"/>
          </a:effectRef>
          <a:fontRef idx="minor">
            <a:schemeClr val="lt1"/>
          </a:fontRef>
        </p:style>
        <p:txBody>
          <a:bodyPr tIns="72000" rtlCol="0" anchor="ctr"/>
          <a:lstStyle/>
          <a:p>
            <a:pPr algn="ctr"/>
            <a:r>
              <a:rPr kumimoji="1" lang="ja-JP" altLang="en-US" sz="1600" b="1" dirty="0">
                <a:latin typeface="+mn-ea"/>
                <a:cs typeface="Meiryo UI" panose="020B0604030504040204" pitchFamily="50" charset="-128"/>
              </a:rPr>
              <a:t>貴社商品</a:t>
            </a:r>
          </a:p>
        </p:txBody>
      </p:sp>
      <p:sp>
        <p:nvSpPr>
          <p:cNvPr id="34" name="スライド番号プレースホルダー 1"/>
          <p:cNvSpPr txBox="1">
            <a:spLocks/>
          </p:cNvSpPr>
          <p:nvPr/>
        </p:nvSpPr>
        <p:spPr>
          <a:xfrm>
            <a:off x="5041070" y="6553503"/>
            <a:ext cx="527095" cy="259873"/>
          </a:xfrm>
          <a:prstGeom prst="rect">
            <a:avLst/>
          </a:prstGeom>
        </p:spPr>
        <p:txBody>
          <a:bodyPr anchor="ctr"/>
          <a:lstStyle>
            <a:defPPr>
              <a:defRPr lang="ja-JP"/>
            </a:defPPr>
            <a:lvl1pPr marL="0" algn="ctr" defTabSz="457200" rtl="0" eaLnBrk="1" latinLnBrk="0" hangingPunct="1">
              <a:defRPr kumimoji="1" sz="1400" b="0" kern="1200">
                <a:solidFill>
                  <a:schemeClr val="bg1">
                    <a:lumMod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D1BB40C7-AB44-C647-B8F2-09508EB95348}" type="slidenum">
              <a:rPr lang="ja-JP" altLang="en-US" smtClean="0"/>
              <a:pPr/>
              <a:t>24</a:t>
            </a:fld>
            <a:endParaRPr lang="ja-JP" altLang="en-US" dirty="0"/>
          </a:p>
        </p:txBody>
      </p:sp>
      <p:graphicFrame>
        <p:nvGraphicFramePr>
          <p:cNvPr id="53" name="表 52"/>
          <p:cNvGraphicFramePr>
            <a:graphicFrameLocks noGrp="1"/>
          </p:cNvGraphicFramePr>
          <p:nvPr>
            <p:extLst>
              <p:ext uri="{D42A27DB-BD31-4B8C-83A1-F6EECF244321}">
                <p14:modId xmlns:p14="http://schemas.microsoft.com/office/powerpoint/2010/main" val="4198328307"/>
              </p:ext>
            </p:extLst>
          </p:nvPr>
        </p:nvGraphicFramePr>
        <p:xfrm>
          <a:off x="5304617" y="2011731"/>
          <a:ext cx="4157892" cy="2713413"/>
        </p:xfrm>
        <a:graphic>
          <a:graphicData uri="http://schemas.openxmlformats.org/drawingml/2006/table">
            <a:tbl>
              <a:tblPr firstRow="1" bandRow="1">
                <a:tableStyleId>{00A15C55-8517-42AA-B614-E9B94910E393}</a:tableStyleId>
              </a:tblPr>
              <a:tblGrid>
                <a:gridCol w="1138231">
                  <a:extLst>
                    <a:ext uri="{9D8B030D-6E8A-4147-A177-3AD203B41FA5}">
                      <a16:colId xmlns:a16="http://schemas.microsoft.com/office/drawing/2014/main" xmlns="" val="20000"/>
                    </a:ext>
                  </a:extLst>
                </a:gridCol>
                <a:gridCol w="940715">
                  <a:extLst>
                    <a:ext uri="{9D8B030D-6E8A-4147-A177-3AD203B41FA5}">
                      <a16:colId xmlns:a16="http://schemas.microsoft.com/office/drawing/2014/main" xmlns="" val="20001"/>
                    </a:ext>
                  </a:extLst>
                </a:gridCol>
                <a:gridCol w="1039473">
                  <a:extLst>
                    <a:ext uri="{9D8B030D-6E8A-4147-A177-3AD203B41FA5}">
                      <a16:colId xmlns:a16="http://schemas.microsoft.com/office/drawing/2014/main" xmlns="" val="20002"/>
                    </a:ext>
                  </a:extLst>
                </a:gridCol>
                <a:gridCol w="1039473">
                  <a:extLst>
                    <a:ext uri="{9D8B030D-6E8A-4147-A177-3AD203B41FA5}">
                      <a16:colId xmlns:a16="http://schemas.microsoft.com/office/drawing/2014/main" xmlns="" val="20003"/>
                    </a:ext>
                  </a:extLst>
                </a:gridCol>
              </a:tblGrid>
              <a:tr h="457276">
                <a:tc>
                  <a:txBody>
                    <a:bodyPr/>
                    <a:lstStyle/>
                    <a:p>
                      <a:pPr algn="ctr"/>
                      <a:r>
                        <a:rPr kumimoji="1" lang="ja-JP" altLang="en-US" sz="1000" b="0" dirty="0">
                          <a:solidFill>
                            <a:schemeClr val="tx1"/>
                          </a:solidFill>
                          <a:latin typeface="+mn-ea"/>
                          <a:ea typeface="+mn-ea"/>
                          <a:cs typeface="Meiryo UI" panose="020B0604030504040204" pitchFamily="50" charset="-128"/>
                        </a:rPr>
                        <a:t>掲載期間</a:t>
                      </a:r>
                    </a:p>
                  </a:txBody>
                  <a:tcPr marL="72000" marR="72000" marT="36000" marB="36000" anchor="ctr">
                    <a:solidFill>
                      <a:schemeClr val="bg1">
                        <a:lumMod val="75000"/>
                      </a:schemeClr>
                    </a:solidFill>
                  </a:tcPr>
                </a:tc>
                <a:tc>
                  <a:txBody>
                    <a:bodyPr/>
                    <a:lstStyle/>
                    <a:p>
                      <a:pPr algn="ctr"/>
                      <a:r>
                        <a:rPr kumimoji="1" lang="en-US" altLang="ja-JP" sz="1000" b="0" dirty="0">
                          <a:solidFill>
                            <a:schemeClr val="tx1"/>
                          </a:solidFill>
                          <a:latin typeface="+mn-ea"/>
                          <a:ea typeface="+mn-ea"/>
                          <a:cs typeface="Meiryo UI" panose="020B0604030504040204" pitchFamily="50" charset="-128"/>
                        </a:rPr>
                        <a:t>2</a:t>
                      </a:r>
                      <a:r>
                        <a:rPr kumimoji="1" lang="ja-JP" altLang="en-US" sz="1000" b="0" dirty="0">
                          <a:solidFill>
                            <a:schemeClr val="tx1"/>
                          </a:solidFill>
                          <a:latin typeface="+mn-ea"/>
                          <a:ea typeface="+mn-ea"/>
                          <a:cs typeface="Meiryo UI" panose="020B0604030504040204" pitchFamily="50" charset="-128"/>
                        </a:rPr>
                        <a:t>週間</a:t>
                      </a:r>
                    </a:p>
                  </a:txBody>
                  <a:tcPr marL="72000" marR="72000" marT="36000" marB="36000" anchor="ctr">
                    <a:solidFill>
                      <a:schemeClr val="bg1">
                        <a:lumMod val="75000"/>
                      </a:schemeClr>
                    </a:solidFill>
                  </a:tcPr>
                </a:tc>
                <a:tc>
                  <a:txBody>
                    <a:bodyPr/>
                    <a:lstStyle/>
                    <a:p>
                      <a:pPr algn="ctr"/>
                      <a:r>
                        <a:rPr kumimoji="1" lang="ja-JP" altLang="en-US" sz="1000" b="0" dirty="0">
                          <a:solidFill>
                            <a:schemeClr val="tx1"/>
                          </a:solidFill>
                          <a:latin typeface="+mn-ea"/>
                          <a:ea typeface="+mn-ea"/>
                          <a:cs typeface="Meiryo UI" panose="020B0604030504040204" pitchFamily="50" charset="-128"/>
                        </a:rPr>
                        <a:t>掲載開始日</a:t>
                      </a:r>
                    </a:p>
                  </a:txBody>
                  <a:tcPr marL="72000" marR="72000" marT="36000" marB="36000" anchor="ctr">
                    <a:solidFill>
                      <a:schemeClr val="bg1">
                        <a:lumMod val="75000"/>
                      </a:schemeClr>
                    </a:solidFill>
                  </a:tcPr>
                </a:tc>
                <a:tc>
                  <a:txBody>
                    <a:bodyPr/>
                    <a:lstStyle/>
                    <a:p>
                      <a:pPr algn="ctr"/>
                      <a:r>
                        <a:rPr kumimoji="1" lang="ja-JP" altLang="en-US" sz="1000" b="0" dirty="0">
                          <a:solidFill>
                            <a:schemeClr val="tx1"/>
                          </a:solidFill>
                          <a:latin typeface="+mn-ea"/>
                          <a:ea typeface="+mn-ea"/>
                          <a:cs typeface="Meiryo UI" panose="020B0604030504040204" pitchFamily="50" charset="-128"/>
                        </a:rPr>
                        <a:t>水曜日　深夜</a:t>
                      </a:r>
                      <a:r>
                        <a:rPr kumimoji="1" lang="en-US" altLang="ja-JP" sz="1000" b="0" dirty="0">
                          <a:solidFill>
                            <a:schemeClr val="tx1"/>
                          </a:solidFill>
                          <a:latin typeface="+mn-ea"/>
                          <a:ea typeface="+mn-ea"/>
                          <a:cs typeface="Meiryo UI" panose="020B0604030504040204" pitchFamily="50" charset="-128"/>
                        </a:rPr>
                        <a:t>0:00</a:t>
                      </a:r>
                      <a:endParaRPr kumimoji="1" lang="ja-JP" altLang="en-US" sz="1000" b="0" dirty="0">
                        <a:solidFill>
                          <a:schemeClr val="tx1"/>
                        </a:solidFill>
                        <a:latin typeface="+mn-ea"/>
                        <a:ea typeface="+mn-ea"/>
                        <a:cs typeface="Meiryo UI" panose="020B0604030504040204" pitchFamily="50" charset="-128"/>
                      </a:endParaRPr>
                    </a:p>
                  </a:txBody>
                  <a:tcPr marL="72000" marR="72000" marT="36000" marB="36000" anchor="ctr">
                    <a:solidFill>
                      <a:schemeClr val="bg1">
                        <a:lumMod val="75000"/>
                      </a:schemeClr>
                    </a:solidFill>
                  </a:tcPr>
                </a:tc>
                <a:extLst>
                  <a:ext uri="{0D108BD9-81ED-4DB2-BD59-A6C34878D82A}">
                    <a16:rowId xmlns:a16="http://schemas.microsoft.com/office/drawing/2014/main" xmlns="" val="10000"/>
                  </a:ext>
                </a:extLst>
              </a:tr>
              <a:tr h="343628">
                <a:tc>
                  <a:txBody>
                    <a:bodyPr/>
                    <a:lstStyle/>
                    <a:p>
                      <a:pPr algn="ctr"/>
                      <a:r>
                        <a:rPr kumimoji="1" lang="ja-JP" altLang="en-US" sz="1000" dirty="0">
                          <a:latin typeface="+mn-ea"/>
                          <a:ea typeface="+mn-ea"/>
                        </a:rPr>
                        <a:t>ページ構成</a:t>
                      </a:r>
                      <a:endParaRPr kumimoji="1" lang="ja-JP" altLang="en-US" sz="1000" b="0" dirty="0">
                        <a:solidFill>
                          <a:schemeClr val="tx1"/>
                        </a:solidFill>
                        <a:latin typeface="+mn-ea"/>
                        <a:ea typeface="+mn-ea"/>
                        <a:cs typeface="Meiryo UI" panose="020B0604030504040204" pitchFamily="50" charset="-128"/>
                      </a:endParaRPr>
                    </a:p>
                  </a:txBody>
                  <a:tcPr marL="72000" marR="72000" marT="36000" marB="36000" anchor="ctr">
                    <a:solidFill>
                      <a:schemeClr val="bg1">
                        <a:lumMod val="85000"/>
                      </a:schemeClr>
                    </a:solidFill>
                  </a:tcPr>
                </a:tc>
                <a:tc gridSpan="3">
                  <a:txBody>
                    <a:bodyPr/>
                    <a:lstStyle/>
                    <a:p>
                      <a:pPr algn="l"/>
                      <a:r>
                        <a:rPr kumimoji="1" lang="en-US" altLang="ja-JP" sz="1000" dirty="0">
                          <a:latin typeface="+mn-ea"/>
                          <a:ea typeface="+mn-ea"/>
                        </a:rPr>
                        <a:t>1</a:t>
                      </a:r>
                      <a:r>
                        <a:rPr kumimoji="1" lang="ja-JP" altLang="en-US" sz="1000" dirty="0">
                          <a:latin typeface="+mn-ea"/>
                          <a:ea typeface="+mn-ea"/>
                        </a:rPr>
                        <a:t>ページ　</a:t>
                      </a:r>
                      <a:r>
                        <a:rPr kumimoji="1" lang="en-US" altLang="ja-JP" sz="1000" dirty="0">
                          <a:latin typeface="+mn-ea"/>
                          <a:ea typeface="+mn-ea"/>
                        </a:rPr>
                        <a:t>(</a:t>
                      </a:r>
                      <a:r>
                        <a:rPr kumimoji="1" lang="ja-JP" altLang="en-US" sz="1000" dirty="0">
                          <a:latin typeface="+mn-ea"/>
                          <a:ea typeface="+mn-ea"/>
                        </a:rPr>
                        <a:t>ＰＣ</a:t>
                      </a:r>
                      <a:r>
                        <a:rPr kumimoji="1" lang="en-US" altLang="ja-JP" sz="1000" dirty="0">
                          <a:latin typeface="+mn-ea"/>
                          <a:ea typeface="+mn-ea"/>
                        </a:rPr>
                        <a:t>/</a:t>
                      </a:r>
                      <a:r>
                        <a:rPr kumimoji="1" lang="ja-JP" altLang="en-US" sz="1000" dirty="0">
                          <a:latin typeface="+mn-ea"/>
                          <a:ea typeface="+mn-ea"/>
                        </a:rPr>
                        <a:t>ＳＰ）　</a:t>
                      </a:r>
                      <a:endParaRPr kumimoji="1" lang="ja-JP" altLang="en-US" sz="1000" b="0" dirty="0">
                        <a:solidFill>
                          <a:schemeClr val="tx1"/>
                        </a:solidFill>
                        <a:latin typeface="+mn-ea"/>
                        <a:ea typeface="+mn-ea"/>
                        <a:cs typeface="Meiryo UI" panose="020B0604030504040204" pitchFamily="50" charset="-128"/>
                      </a:endParaRPr>
                    </a:p>
                  </a:txBody>
                  <a:tcPr marL="72000" marR="72000" marT="36000" marB="36000" anchor="ctr">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1"/>
                  </a:ext>
                </a:extLst>
              </a:tr>
              <a:tr h="278533">
                <a:tc>
                  <a:txBody>
                    <a:bodyPr/>
                    <a:lstStyle/>
                    <a:p>
                      <a:pPr algn="ctr"/>
                      <a:r>
                        <a:rPr kumimoji="1" lang="ja-JP" altLang="en-US" sz="1000" dirty="0">
                          <a:latin typeface="+mn-ea"/>
                          <a:ea typeface="+mn-ea"/>
                        </a:rPr>
                        <a:t>記事本数</a:t>
                      </a:r>
                      <a:endParaRPr kumimoji="1" lang="ja-JP" altLang="en-US" sz="1000" b="0" dirty="0">
                        <a:solidFill>
                          <a:schemeClr val="tx1"/>
                        </a:solidFill>
                        <a:latin typeface="+mn-ea"/>
                        <a:ea typeface="+mn-ea"/>
                        <a:cs typeface="Meiryo UI" panose="020B0604030504040204" pitchFamily="50" charset="-128"/>
                      </a:endParaRPr>
                    </a:p>
                  </a:txBody>
                  <a:tcPr marL="72000" marR="72000" marT="36000" marB="36000" anchor="ctr">
                    <a:solidFill>
                      <a:schemeClr val="bg1">
                        <a:lumMod val="85000"/>
                      </a:schemeClr>
                    </a:solidFill>
                  </a:tcPr>
                </a:tc>
                <a:tc gridSpan="3">
                  <a:txBody>
                    <a:bodyPr/>
                    <a:lstStyle/>
                    <a:p>
                      <a:pPr algn="l"/>
                      <a:r>
                        <a:rPr kumimoji="1" lang="en-US" altLang="ja-JP" sz="1000" dirty="0">
                          <a:latin typeface="+mn-ea"/>
                          <a:ea typeface="+mn-ea"/>
                        </a:rPr>
                        <a:t>1</a:t>
                      </a:r>
                      <a:r>
                        <a:rPr kumimoji="1" lang="ja-JP" altLang="en-US" sz="1000" dirty="0">
                          <a:latin typeface="+mn-ea"/>
                          <a:ea typeface="+mn-ea"/>
                        </a:rPr>
                        <a:t>本　</a:t>
                      </a:r>
                      <a:endParaRPr kumimoji="1" lang="en-US" altLang="ja-JP" sz="1000" b="0" dirty="0">
                        <a:solidFill>
                          <a:schemeClr val="tx1"/>
                        </a:solidFill>
                        <a:latin typeface="+mn-ea"/>
                        <a:ea typeface="+mn-ea"/>
                        <a:cs typeface="Meiryo UI" panose="020B0604030504040204" pitchFamily="50" charset="-128"/>
                      </a:endParaRPr>
                    </a:p>
                  </a:txBody>
                  <a:tcPr marL="72000" marR="72000" marT="36000" marB="36000" anchor="ctr">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2"/>
                  </a:ext>
                </a:extLst>
              </a:tr>
              <a:tr h="41923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mn-ea"/>
                          <a:ea typeface="+mn-ea"/>
                          <a:cs typeface="Meiryo UI" panose="020B0604030504040204" pitchFamily="50" charset="-128"/>
                        </a:rPr>
                        <a:t>申込期日</a:t>
                      </a:r>
                    </a:p>
                  </a:txBody>
                  <a:tcPr marL="72000" marR="72000" marT="36000" marB="36000" anchor="ctr">
                    <a:solidFill>
                      <a:schemeClr val="bg1">
                        <a:lumMod val="85000"/>
                      </a:schemeClr>
                    </a:solidFill>
                  </a:tcPr>
                </a:tc>
                <a:tc gridSpan="3">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1000" b="0" dirty="0">
                          <a:solidFill>
                            <a:schemeClr val="tx1"/>
                          </a:solidFill>
                          <a:latin typeface="+mn-ea"/>
                          <a:ea typeface="+mn-ea"/>
                          <a:cs typeface="Meiryo UI" panose="020B0604030504040204" pitchFamily="50" charset="-128"/>
                        </a:rPr>
                        <a:t>編集タイアップと同時申し込み</a:t>
                      </a:r>
                    </a:p>
                  </a:txBody>
                  <a:tcPr marL="72000" marR="72000" marT="36000" marB="36000" anchor="ctr">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3"/>
                  </a:ext>
                </a:extLst>
              </a:tr>
              <a:tr h="419234">
                <a:tc>
                  <a:txBody>
                    <a:bodyPr/>
                    <a:lstStyle/>
                    <a:p>
                      <a:pPr algn="ctr"/>
                      <a:r>
                        <a:rPr kumimoji="1" lang="ja-JP" altLang="en-US" sz="1000" dirty="0">
                          <a:latin typeface="+mn-ea"/>
                          <a:ea typeface="+mn-ea"/>
                        </a:rPr>
                        <a:t>オリエンシート</a:t>
                      </a:r>
                      <a:endParaRPr kumimoji="1" lang="en-US" altLang="ja-JP" sz="1000" dirty="0">
                        <a:latin typeface="+mn-ea"/>
                        <a:ea typeface="+mn-ea"/>
                      </a:endParaRPr>
                    </a:p>
                  </a:txBody>
                  <a:tcPr marL="72000" marR="72000" marT="36000" marB="36000" anchor="ctr">
                    <a:solidFill>
                      <a:schemeClr val="bg1">
                        <a:lumMod val="85000"/>
                      </a:schemeClr>
                    </a:solidFill>
                  </a:tcPr>
                </a:tc>
                <a:tc gridSpan="3">
                  <a:txBody>
                    <a:bodyPr/>
                    <a:lstStyle/>
                    <a:p>
                      <a:pPr algn="l"/>
                      <a:r>
                        <a:rPr kumimoji="1" lang="ja-JP" altLang="en-US" sz="1000" b="0" dirty="0">
                          <a:solidFill>
                            <a:schemeClr val="tx1"/>
                          </a:solidFill>
                          <a:latin typeface="+mn-ea"/>
                          <a:ea typeface="+mn-ea"/>
                          <a:cs typeface="Meiryo UI" panose="020B0604030504040204" pitchFamily="50" charset="-128"/>
                        </a:rPr>
                        <a:t>編集タイアップと同時開催</a:t>
                      </a:r>
                    </a:p>
                  </a:txBody>
                  <a:tcPr marL="72000" marR="72000" marT="36000" marB="36000" anchor="ctr">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4"/>
                  </a:ext>
                </a:extLst>
              </a:tr>
              <a:tr h="308524">
                <a:tc>
                  <a:txBody>
                    <a:bodyPr/>
                    <a:lstStyle/>
                    <a:p>
                      <a:pPr algn="ctr"/>
                      <a:r>
                        <a:rPr kumimoji="1" lang="ja-JP" altLang="en-US" sz="1000" b="0" dirty="0">
                          <a:solidFill>
                            <a:schemeClr val="tx1"/>
                          </a:solidFill>
                          <a:latin typeface="+mn-ea"/>
                          <a:ea typeface="+mn-ea"/>
                          <a:cs typeface="Meiryo UI" panose="020B0604030504040204" pitchFamily="50" charset="-128"/>
                        </a:rPr>
                        <a:t>クチコミ</a:t>
                      </a:r>
                    </a:p>
                  </a:txBody>
                  <a:tcPr marL="72000" marR="72000" marT="36000" marB="36000" anchor="ctr">
                    <a:solidFill>
                      <a:schemeClr val="bg1">
                        <a:lumMod val="85000"/>
                      </a:schemeClr>
                    </a:solidFill>
                  </a:tcPr>
                </a:tc>
                <a:tc gridSpan="3">
                  <a:txBody>
                    <a:bodyPr/>
                    <a:lstStyle/>
                    <a:p>
                      <a:pPr algn="l"/>
                      <a:r>
                        <a:rPr kumimoji="1" lang="ja-JP" altLang="en-US" sz="1000" b="0" dirty="0">
                          <a:solidFill>
                            <a:schemeClr val="tx1"/>
                          </a:solidFill>
                          <a:latin typeface="+mn-ea"/>
                          <a:ea typeface="+mn-ea"/>
                          <a:cs typeface="Meiryo UI" panose="020B0604030504040204" pitchFamily="50" charset="-128"/>
                        </a:rPr>
                        <a:t>５件まで掲載可</a:t>
                      </a:r>
                    </a:p>
                  </a:txBody>
                  <a:tcPr marL="72000" marR="72000" marT="36000" marB="36000" anchor="ctr">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5"/>
                  </a:ext>
                </a:extLst>
              </a:tr>
              <a:tr h="486984">
                <a:tc>
                  <a:txBody>
                    <a:bodyPr/>
                    <a:lstStyle/>
                    <a:p>
                      <a:pPr algn="ctr"/>
                      <a:r>
                        <a:rPr kumimoji="1" lang="ja-JP" altLang="en-US" sz="1000" dirty="0">
                          <a:latin typeface="+mn-ea"/>
                          <a:ea typeface="+mn-ea"/>
                        </a:rPr>
                        <a:t>プレゼント</a:t>
                      </a:r>
                      <a:endParaRPr kumimoji="1" lang="en-US" altLang="ja-JP" sz="1000" dirty="0">
                        <a:latin typeface="+mn-ea"/>
                        <a:ea typeface="+mn-ea"/>
                      </a:endParaRPr>
                    </a:p>
                    <a:p>
                      <a:pPr algn="ctr"/>
                      <a:r>
                        <a:rPr kumimoji="1" lang="ja-JP" altLang="en-US" sz="1000" dirty="0">
                          <a:latin typeface="+mn-ea"/>
                          <a:ea typeface="+mn-ea"/>
                        </a:rPr>
                        <a:t>オプション</a:t>
                      </a:r>
                      <a:endParaRPr kumimoji="1" lang="ja-JP" altLang="en-US" sz="1000" b="0" dirty="0">
                        <a:solidFill>
                          <a:schemeClr val="tx1"/>
                        </a:solidFill>
                        <a:latin typeface="+mn-ea"/>
                        <a:ea typeface="+mn-ea"/>
                        <a:cs typeface="Meiryo UI" panose="020B0604030504040204" pitchFamily="50" charset="-128"/>
                      </a:endParaRPr>
                    </a:p>
                  </a:txBody>
                  <a:tcPr marL="72000" marR="72000" marT="36000" marB="36000" anchor="ctr">
                    <a:solidFill>
                      <a:schemeClr val="bg1">
                        <a:lumMod val="85000"/>
                      </a:schemeClr>
                    </a:solidFill>
                  </a:tcPr>
                </a:tc>
                <a:tc gridSpan="3">
                  <a:txBody>
                    <a:bodyPr/>
                    <a:lstStyle/>
                    <a:p>
                      <a:pPr algn="l"/>
                      <a:r>
                        <a:rPr kumimoji="1" lang="ja-JP" altLang="en-US" sz="1000" dirty="0">
                          <a:latin typeface="+mn-ea"/>
                          <a:ea typeface="+mn-ea"/>
                        </a:rPr>
                        <a:t>不可</a:t>
                      </a:r>
                      <a:endParaRPr kumimoji="1" lang="ja-JP" altLang="en-US" sz="1000" b="0" dirty="0">
                        <a:solidFill>
                          <a:schemeClr val="tx1"/>
                        </a:solidFill>
                        <a:latin typeface="+mn-ea"/>
                        <a:ea typeface="+mn-ea"/>
                        <a:cs typeface="Meiryo UI" panose="020B0604030504040204" pitchFamily="50" charset="-128"/>
                      </a:endParaRPr>
                    </a:p>
                  </a:txBody>
                  <a:tcPr marL="72000" marR="72000" marT="36000" marB="36000" anchor="ctr">
                    <a:solidFill>
                      <a:schemeClr val="bg1">
                        <a:lumMod val="95000"/>
                      </a:schemeClr>
                    </a:solidFill>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6"/>
                  </a:ext>
                </a:extLst>
              </a:tr>
            </a:tbl>
          </a:graphicData>
        </a:graphic>
      </p:graphicFrame>
      <p:sp>
        <p:nvSpPr>
          <p:cNvPr id="57" name="下矢印 56"/>
          <p:cNvSpPr/>
          <p:nvPr/>
        </p:nvSpPr>
        <p:spPr>
          <a:xfrm rot="2700000">
            <a:off x="1625467" y="2140290"/>
            <a:ext cx="351617" cy="306420"/>
          </a:xfrm>
          <a:prstGeom prst="downArrow">
            <a:avLst/>
          </a:prstGeom>
          <a:solidFill>
            <a:schemeClr val="bg1">
              <a:lumMod val="85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8" name="下矢印 57"/>
          <p:cNvSpPr/>
          <p:nvPr/>
        </p:nvSpPr>
        <p:spPr>
          <a:xfrm rot="18900000">
            <a:off x="3209643" y="2137723"/>
            <a:ext cx="351617" cy="306420"/>
          </a:xfrm>
          <a:prstGeom prst="downArrow">
            <a:avLst/>
          </a:prstGeom>
          <a:solidFill>
            <a:schemeClr val="bg1">
              <a:lumMod val="85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59" name="図 5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331263" y="5805264"/>
            <a:ext cx="901657" cy="648335"/>
          </a:xfrm>
          <a:prstGeom prst="rect">
            <a:avLst/>
          </a:prstGeom>
        </p:spPr>
      </p:pic>
      <p:pic>
        <p:nvPicPr>
          <p:cNvPr id="60" name="図 5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50825" y="5805264"/>
            <a:ext cx="901657" cy="648335"/>
          </a:xfrm>
          <a:prstGeom prst="rect">
            <a:avLst/>
          </a:prstGeom>
        </p:spPr>
      </p:pic>
      <p:sp>
        <p:nvSpPr>
          <p:cNvPr id="61" name="テキスト プレースホルダ 27"/>
          <p:cNvSpPr txBox="1">
            <a:spLocks/>
          </p:cNvSpPr>
          <p:nvPr/>
        </p:nvSpPr>
        <p:spPr>
          <a:xfrm>
            <a:off x="-4440" y="1101745"/>
            <a:ext cx="9823331" cy="743079"/>
          </a:xfrm>
          <a:prstGeom prst="rect">
            <a:avLst/>
          </a:prstGeom>
        </p:spPr>
        <p:txBody>
          <a:bodyPr vert="horz" anchor="ctr"/>
          <a:lstStyle>
            <a:lvl1pPr marL="0" indent="-342900" algn="just" rtl="0" eaLnBrk="0" fontAlgn="base" hangingPunct="0">
              <a:spcBef>
                <a:spcPct val="20000"/>
              </a:spcBef>
              <a:spcAft>
                <a:spcPct val="0"/>
              </a:spcAft>
              <a:buFontTx/>
              <a:buNone/>
              <a:defRPr kumimoji="1" sz="1200" b="0">
                <a:solidFill>
                  <a:schemeClr val="tx1">
                    <a:lumMod val="65000"/>
                    <a:lumOff val="35000"/>
                  </a:schemeClr>
                </a:solidFill>
                <a:latin typeface="+mj-lt"/>
                <a:ea typeface="+mj-ea"/>
                <a:cs typeface="Meiryo UI" pitchFamily="50" charset="-128"/>
              </a:defRPr>
            </a:lvl1pPr>
            <a:lvl2pPr marL="0" indent="-285750" algn="l" rtl="0" eaLnBrk="0" fontAlgn="base" hangingPunct="0">
              <a:spcBef>
                <a:spcPct val="20000"/>
              </a:spcBef>
              <a:spcAft>
                <a:spcPct val="0"/>
              </a:spcAft>
              <a:buFontTx/>
              <a:buNone/>
              <a:defRPr kumimoji="1" sz="1200">
                <a:solidFill>
                  <a:schemeClr val="tx1"/>
                </a:solidFill>
                <a:latin typeface="+mn-lt"/>
                <a:ea typeface="+mn-ea"/>
                <a:cs typeface="Meiryo UI" pitchFamily="50" charset="-128"/>
              </a:defRPr>
            </a:lvl2pPr>
            <a:lvl3pPr marL="1143000" indent="-228600" algn="l" rtl="0" eaLnBrk="0" fontAlgn="base" hangingPunct="0">
              <a:spcBef>
                <a:spcPct val="20000"/>
              </a:spcBef>
              <a:spcAft>
                <a:spcPct val="0"/>
              </a:spcAft>
              <a:buChar char="•"/>
              <a:defRPr kumimoji="1" sz="2400">
                <a:solidFill>
                  <a:schemeClr val="tx1"/>
                </a:solidFill>
                <a:latin typeface="+mn-lt"/>
                <a:ea typeface="+mn-ea"/>
                <a:cs typeface="Meiryo UI" pitchFamily="50" charset="-128"/>
              </a:defRPr>
            </a:lvl3pPr>
            <a:lvl4pPr marL="1600200" indent="-228600" algn="l" rtl="0" eaLnBrk="0" fontAlgn="base" hangingPunct="0">
              <a:spcBef>
                <a:spcPct val="20000"/>
              </a:spcBef>
              <a:spcAft>
                <a:spcPct val="0"/>
              </a:spcAft>
              <a:buChar char="–"/>
              <a:defRPr kumimoji="1" sz="2000">
                <a:solidFill>
                  <a:schemeClr val="tx1"/>
                </a:solidFill>
                <a:latin typeface="+mn-lt"/>
                <a:ea typeface="+mn-ea"/>
                <a:cs typeface="Meiryo UI" pitchFamily="50" charset="-128"/>
              </a:defRPr>
            </a:lvl4pPr>
            <a:lvl5pPr marL="2057400" indent="-228600" algn="l" rtl="0" eaLnBrk="0" fontAlgn="base" hangingPunct="0">
              <a:spcBef>
                <a:spcPct val="20000"/>
              </a:spcBef>
              <a:spcAft>
                <a:spcPct val="0"/>
              </a:spcAft>
              <a:buChar char="»"/>
              <a:defRPr kumimoji="1" sz="2000">
                <a:solidFill>
                  <a:schemeClr val="tx1"/>
                </a:solidFill>
                <a:latin typeface="+mn-lt"/>
                <a:ea typeface="+mn-ea"/>
                <a:cs typeface="Meiryo UI" pitchFamily="50" charset="-128"/>
              </a:defRPr>
            </a:lvl5pPr>
            <a:lvl6pPr marL="2514600" indent="-228600" algn="l" rtl="0" fontAlgn="base">
              <a:spcBef>
                <a:spcPct val="20000"/>
              </a:spcBef>
              <a:spcAft>
                <a:spcPct val="0"/>
              </a:spcAft>
              <a:buChar char="»"/>
              <a:defRPr kumimoji="1" sz="2000">
                <a:solidFill>
                  <a:schemeClr val="tx1"/>
                </a:solidFill>
                <a:latin typeface="+mn-lt"/>
                <a:ea typeface="+mn-ea"/>
              </a:defRPr>
            </a:lvl6pPr>
            <a:lvl7pPr marL="2971800" indent="-228600" algn="l" rtl="0" fontAlgn="base">
              <a:spcBef>
                <a:spcPct val="20000"/>
              </a:spcBef>
              <a:spcAft>
                <a:spcPct val="0"/>
              </a:spcAft>
              <a:buChar char="»"/>
              <a:defRPr kumimoji="1" sz="2000">
                <a:solidFill>
                  <a:schemeClr val="tx1"/>
                </a:solidFill>
                <a:latin typeface="+mn-lt"/>
                <a:ea typeface="+mn-ea"/>
              </a:defRPr>
            </a:lvl7pPr>
            <a:lvl8pPr marL="3429000" indent="-228600" algn="l" rtl="0" fontAlgn="base">
              <a:spcBef>
                <a:spcPct val="20000"/>
              </a:spcBef>
              <a:spcAft>
                <a:spcPct val="0"/>
              </a:spcAft>
              <a:buChar char="»"/>
              <a:defRPr kumimoji="1" sz="2000">
                <a:solidFill>
                  <a:schemeClr val="tx1"/>
                </a:solidFill>
                <a:latin typeface="+mn-lt"/>
                <a:ea typeface="+mn-ea"/>
              </a:defRPr>
            </a:lvl8pPr>
            <a:lvl9pPr marL="3886200" indent="-228600" algn="l" rtl="0" fontAlgn="base">
              <a:spcBef>
                <a:spcPct val="20000"/>
              </a:spcBef>
              <a:spcAft>
                <a:spcPct val="0"/>
              </a:spcAft>
              <a:buChar char="»"/>
              <a:defRPr kumimoji="1" sz="2000">
                <a:solidFill>
                  <a:schemeClr val="tx1"/>
                </a:solidFill>
                <a:latin typeface="+mn-lt"/>
                <a:ea typeface="+mn-ea"/>
              </a:defRPr>
            </a:lvl9pPr>
          </a:lstStyle>
          <a:p>
            <a:pPr algn="ctr"/>
            <a:r>
              <a:rPr lang="ja-JP" altLang="en-US" sz="1600" b="1" dirty="0">
                <a:solidFill>
                  <a:schemeClr val="tx1">
                    <a:lumMod val="85000"/>
                    <a:lumOff val="15000"/>
                  </a:schemeClr>
                </a:solidFill>
                <a:latin typeface="+mn-ea"/>
                <a:ea typeface="+mn-ea"/>
              </a:rPr>
              <a:t>モノ軸の訴求に圧倒的な強みのある「編集タイアップ」とコト軸の訴求に強みをもつ</a:t>
            </a:r>
            <a:endParaRPr lang="en-US" altLang="ja-JP" sz="1600" b="1" dirty="0">
              <a:solidFill>
                <a:schemeClr val="tx1">
                  <a:lumMod val="85000"/>
                  <a:lumOff val="15000"/>
                </a:schemeClr>
              </a:solidFill>
              <a:latin typeface="+mn-ea"/>
              <a:ea typeface="+mn-ea"/>
            </a:endParaRPr>
          </a:p>
          <a:p>
            <a:pPr algn="ctr"/>
            <a:r>
              <a:rPr lang="ja-JP" altLang="en-US" sz="1600" b="1" dirty="0">
                <a:solidFill>
                  <a:schemeClr val="tx1">
                    <a:lumMod val="85000"/>
                    <a:lumOff val="15000"/>
                  </a:schemeClr>
                </a:solidFill>
                <a:latin typeface="+mn-ea"/>
                <a:ea typeface="+mn-ea"/>
              </a:rPr>
              <a:t>「</a:t>
            </a:r>
            <a:r>
              <a:rPr lang="en-US" altLang="ja-JP" sz="1600" b="1" dirty="0">
                <a:solidFill>
                  <a:schemeClr val="tx1">
                    <a:lumMod val="85000"/>
                    <a:lumOff val="15000"/>
                  </a:schemeClr>
                </a:solidFill>
                <a:latin typeface="+mn-ea"/>
                <a:ea typeface="+mn-ea"/>
              </a:rPr>
              <a:t>biche</a:t>
            </a:r>
            <a:r>
              <a:rPr lang="ja-JP" altLang="en-US" sz="1600" b="1" dirty="0">
                <a:solidFill>
                  <a:schemeClr val="tx1">
                    <a:lumMod val="85000"/>
                    <a:lumOff val="15000"/>
                  </a:schemeClr>
                </a:solidFill>
                <a:latin typeface="+mn-ea"/>
                <a:ea typeface="+mn-ea"/>
              </a:rPr>
              <a:t>タイアップ」をかけ合わせることで、顕在層から潜在層まで幅広いユーザーにアプローチ。</a:t>
            </a:r>
            <a:endParaRPr lang="en-US" altLang="ja-JP" sz="1600" b="1" dirty="0">
              <a:solidFill>
                <a:schemeClr val="tx1">
                  <a:lumMod val="85000"/>
                  <a:lumOff val="15000"/>
                </a:schemeClr>
              </a:solidFill>
              <a:latin typeface="+mn-ea"/>
              <a:ea typeface="+mn-ea"/>
            </a:endParaRPr>
          </a:p>
        </p:txBody>
      </p:sp>
      <p:sp>
        <p:nvSpPr>
          <p:cNvPr id="62" name="テキスト ボックス 61"/>
          <p:cNvSpPr txBox="1"/>
          <p:nvPr/>
        </p:nvSpPr>
        <p:spPr>
          <a:xfrm>
            <a:off x="5270500" y="4869740"/>
            <a:ext cx="3754554" cy="215444"/>
          </a:xfrm>
          <a:prstGeom prst="rect">
            <a:avLst/>
          </a:prstGeom>
          <a:noFill/>
        </p:spPr>
        <p:txBody>
          <a:bodyPr wrap="none" rtlCol="0">
            <a:spAutoFit/>
          </a:bodyPr>
          <a:lstStyle/>
          <a:p>
            <a:r>
              <a:rPr kumimoji="1" lang="en-US" altLang="ja-JP" sz="800" dirty="0"/>
              <a:t>※</a:t>
            </a:r>
            <a:r>
              <a:rPr kumimoji="1" lang="ja-JP" altLang="en-US" sz="800" dirty="0"/>
              <a:t>サイト改修</a:t>
            </a:r>
            <a:r>
              <a:rPr lang="ja-JP" altLang="en-US" sz="800" dirty="0"/>
              <a:t>に</a:t>
            </a:r>
            <a:r>
              <a:rPr kumimoji="1" lang="ja-JP" altLang="en-US" sz="800" dirty="0"/>
              <a:t>よりデザインや構成など仕様が変更される場合がございます。</a:t>
            </a:r>
          </a:p>
        </p:txBody>
      </p:sp>
      <p:sp>
        <p:nvSpPr>
          <p:cNvPr id="26" name="正方形/長方形 25"/>
          <p:cNvSpPr/>
          <p:nvPr/>
        </p:nvSpPr>
        <p:spPr>
          <a:xfrm>
            <a:off x="3199284" y="2978567"/>
            <a:ext cx="1296144" cy="2669741"/>
          </a:xfrm>
          <a:prstGeom prst="rect">
            <a:avLst/>
          </a:prstGeom>
          <a:solidFill>
            <a:srgbClr val="7BE9E4">
              <a:alpha val="50196"/>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400" b="1" spc="-150" dirty="0">
                <a:solidFill>
                  <a:schemeClr val="tx1"/>
                </a:solidFill>
                <a:latin typeface="+mn-ea"/>
                <a:cs typeface="Meiryo UI" panose="020B0604030504040204" pitchFamily="50" charset="-128"/>
              </a:rPr>
              <a:t>＠ｃｏｓｍｅ</a:t>
            </a:r>
            <a:endParaRPr kumimoji="1" lang="en-US" altLang="ja-JP" sz="1400" b="1" spc="-150" dirty="0">
              <a:solidFill>
                <a:schemeClr val="tx1"/>
              </a:solidFill>
              <a:latin typeface="+mn-ea"/>
              <a:cs typeface="Meiryo UI" panose="020B0604030504040204" pitchFamily="50" charset="-128"/>
            </a:endParaRPr>
          </a:p>
          <a:p>
            <a:pPr algn="ctr"/>
            <a:r>
              <a:rPr kumimoji="1" lang="ja-JP" altLang="en-US" sz="1300" b="1" spc="-150" dirty="0">
                <a:solidFill>
                  <a:schemeClr val="tx1"/>
                </a:solidFill>
                <a:latin typeface="+mn-ea"/>
                <a:cs typeface="Meiryo UI" panose="020B0604030504040204" pitchFamily="50" charset="-128"/>
              </a:rPr>
              <a:t>編集タイアップ</a:t>
            </a:r>
          </a:p>
        </p:txBody>
      </p:sp>
      <p:sp>
        <p:nvSpPr>
          <p:cNvPr id="27" name="十字形 26"/>
          <p:cNvSpPr>
            <a:spLocks/>
          </p:cNvSpPr>
          <p:nvPr/>
        </p:nvSpPr>
        <p:spPr>
          <a:xfrm rot="2700000">
            <a:off x="2586104" y="3935845"/>
            <a:ext cx="516156" cy="516156"/>
          </a:xfrm>
          <a:prstGeom prst="plus">
            <a:avLst>
              <a:gd name="adj" fmla="val 34091"/>
            </a:avLst>
          </a:prstGeom>
          <a:solidFill>
            <a:srgbClr val="33CC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eiryo UI" panose="020B0604030504040204" pitchFamily="50" charset="-128"/>
              <a:ea typeface="Meiryo UI" panose="020B0604030504040204" pitchFamily="50" charset="-128"/>
              <a:cs typeface="Meiryo UI" panose="020B0604030504040204" pitchFamily="50" charset="-128"/>
            </a:endParaRPr>
          </a:p>
        </p:txBody>
      </p:sp>
      <p:grpSp>
        <p:nvGrpSpPr>
          <p:cNvPr id="29" name="グループ化 28"/>
          <p:cNvGrpSpPr/>
          <p:nvPr/>
        </p:nvGrpSpPr>
        <p:grpSpPr>
          <a:xfrm>
            <a:off x="416496" y="2708920"/>
            <a:ext cx="2068007" cy="2987885"/>
            <a:chOff x="204332" y="3189995"/>
            <a:chExt cx="2068007" cy="2987885"/>
          </a:xfrm>
        </p:grpSpPr>
        <p:grpSp>
          <p:nvGrpSpPr>
            <p:cNvPr id="31" name="グループ化 30"/>
            <p:cNvGrpSpPr/>
            <p:nvPr/>
          </p:nvGrpSpPr>
          <p:grpSpPr>
            <a:xfrm>
              <a:off x="204332" y="3189995"/>
              <a:ext cx="2068007" cy="2987885"/>
              <a:chOff x="204332" y="3189995"/>
              <a:chExt cx="2068007" cy="2987885"/>
            </a:xfrm>
          </p:grpSpPr>
          <p:sp>
            <p:nvSpPr>
              <p:cNvPr id="36" name="正方形/長方形 35"/>
              <p:cNvSpPr/>
              <p:nvPr/>
            </p:nvSpPr>
            <p:spPr>
              <a:xfrm>
                <a:off x="1065561" y="3436474"/>
                <a:ext cx="1176738" cy="2741406"/>
              </a:xfrm>
              <a:prstGeom prst="rect">
                <a:avLst/>
              </a:prstGeom>
              <a:solidFill>
                <a:schemeClr val="bg1"/>
              </a:solidFill>
              <a:ln>
                <a:solidFill>
                  <a:schemeClr val="bg1">
                    <a:lumMod val="75000"/>
                  </a:schemeClr>
                </a:solid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n-ea"/>
                  <a:cs typeface="Meiryo UI" panose="020B0604030504040204" pitchFamily="50" charset="-128"/>
                </a:endParaRPr>
              </a:p>
            </p:txBody>
          </p:sp>
          <p:pic>
            <p:nvPicPr>
              <p:cNvPr id="37" name="Picture 7"/>
              <p:cNvPicPr>
                <a:picLocks noChangeAspect="1" noChangeArrowheads="1"/>
              </p:cNvPicPr>
              <p:nvPr/>
            </p:nvPicPr>
            <p:blipFill rotWithShape="1">
              <a:blip r:embed="rId3">
                <a:extLst>
                  <a:ext uri="{28A0092B-C50C-407E-A947-70E740481C1C}">
                    <a14:useLocalDpi xmlns:a14="http://schemas.microsoft.com/office/drawing/2010/main"/>
                  </a:ext>
                </a:extLst>
              </a:blip>
              <a:srcRect t="20094" b="8188"/>
              <a:stretch/>
            </p:blipFill>
            <p:spPr bwMode="auto">
              <a:xfrm>
                <a:off x="1106515" y="3502579"/>
                <a:ext cx="1135784" cy="2485526"/>
              </a:xfrm>
              <a:prstGeom prst="rect">
                <a:avLst/>
              </a:prstGeom>
              <a:noFill/>
              <a:ln w="9525">
                <a:noFill/>
                <a:miter lim="800000"/>
                <a:headEnd/>
                <a:tailEnd/>
              </a:ln>
              <a:extLst>
                <a:ext uri="{909E8E84-426E-40DD-AFC4-6F175D3DCCD1}">
                  <a14:hiddenFill xmlns:a14="http://schemas.microsoft.com/office/drawing/2010/main">
                    <a:solidFill>
                      <a:schemeClr val="accent1"/>
                    </a:solidFill>
                  </a14:hiddenFill>
                </a:ext>
              </a:extLst>
            </p:spPr>
          </p:pic>
          <p:pic>
            <p:nvPicPr>
              <p:cNvPr id="38"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2937" y="5923756"/>
                <a:ext cx="800684" cy="183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テキスト ボックス 38"/>
              <p:cNvSpPr txBox="1"/>
              <p:nvPr/>
            </p:nvSpPr>
            <p:spPr>
              <a:xfrm>
                <a:off x="1340116" y="5959925"/>
                <a:ext cx="626325" cy="186205"/>
              </a:xfrm>
              <a:prstGeom prst="rect">
                <a:avLst/>
              </a:prstGeom>
              <a:noFill/>
            </p:spPr>
            <p:txBody>
              <a:bodyPr wrap="none" rtlCol="0">
                <a:spAutoFit/>
              </a:bodyPr>
              <a:lstStyle/>
              <a:p>
                <a:pPr algn="ctr"/>
                <a:r>
                  <a:rPr lang="ja-JP" altLang="en-US" sz="500" dirty="0">
                    <a:solidFill>
                      <a:schemeClr val="bg1"/>
                    </a:solidFill>
                    <a:latin typeface="+mn-ea"/>
                  </a:rPr>
                  <a:t>詳細はコチラ</a:t>
                </a:r>
                <a:endParaRPr kumimoji="1" lang="ja-JP" altLang="en-US" sz="500" dirty="0">
                  <a:solidFill>
                    <a:schemeClr val="bg1"/>
                  </a:solidFill>
                  <a:latin typeface="+mn-ea"/>
                </a:endParaRPr>
              </a:p>
            </p:txBody>
          </p:sp>
          <p:pic>
            <p:nvPicPr>
              <p:cNvPr id="40" name="Picture 4"/>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386987" y="4656804"/>
                <a:ext cx="586259" cy="11274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3" name="正方形/長方形 42"/>
              <p:cNvSpPr/>
              <p:nvPr/>
            </p:nvSpPr>
            <p:spPr>
              <a:xfrm>
                <a:off x="1120369" y="5780069"/>
                <a:ext cx="573603" cy="70487"/>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n-ea"/>
                  <a:cs typeface="Meiryo UI" panose="020B0604030504040204" pitchFamily="50" charset="-128"/>
                </a:endParaRPr>
              </a:p>
            </p:txBody>
          </p:sp>
          <p:sp>
            <p:nvSpPr>
              <p:cNvPr id="44" name="フローチャート : せん孔テープ 43"/>
              <p:cNvSpPr/>
              <p:nvPr/>
            </p:nvSpPr>
            <p:spPr>
              <a:xfrm>
                <a:off x="1078283" y="3367687"/>
                <a:ext cx="1194056" cy="166624"/>
              </a:xfrm>
              <a:prstGeom prst="flowChartPunchedTape">
                <a:avLst/>
              </a:prstGeom>
              <a:solidFill>
                <a:schemeClr val="bg1"/>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n-ea"/>
                  <a:cs typeface="Meiryo UI" panose="020B0604030504040204" pitchFamily="50" charset="-128"/>
                </a:endParaRPr>
              </a:p>
            </p:txBody>
          </p:sp>
          <p:sp>
            <p:nvSpPr>
              <p:cNvPr id="48" name="正方形/長方形 47"/>
              <p:cNvSpPr/>
              <p:nvPr/>
            </p:nvSpPr>
            <p:spPr>
              <a:xfrm>
                <a:off x="1100804" y="5913420"/>
                <a:ext cx="1096296" cy="5920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n-ea"/>
                  <a:cs typeface="Meiryo UI" panose="020B0604030504040204" pitchFamily="50" charset="-128"/>
                </a:endParaRPr>
              </a:p>
            </p:txBody>
          </p:sp>
          <p:pic>
            <p:nvPicPr>
              <p:cNvPr id="63" name="Picture 3"/>
              <p:cNvPicPr>
                <a:picLocks noChangeAspect="1" noChangeArrowheads="1"/>
              </p:cNvPicPr>
              <p:nvPr/>
            </p:nvPicPr>
            <p:blipFill rotWithShape="1">
              <a:blip r:embed="rId6">
                <a:extLst>
                  <a:ext uri="{28A0092B-C50C-407E-A947-70E740481C1C}">
                    <a14:useLocalDpi xmlns:a14="http://schemas.microsoft.com/office/drawing/2010/main" val="0"/>
                  </a:ext>
                </a:extLst>
              </a:blip>
              <a:srcRect b="8809"/>
              <a:stretch/>
            </p:blipFill>
            <p:spPr bwMode="auto">
              <a:xfrm>
                <a:off x="204332" y="3189995"/>
                <a:ext cx="1135784" cy="2961118"/>
              </a:xfrm>
              <a:prstGeom prst="rect">
                <a:avLst/>
              </a:prstGeom>
              <a:noFill/>
              <a:ln w="3175">
                <a:solidFill>
                  <a:schemeClr val="bg1">
                    <a:lumMod val="85000"/>
                  </a:schemeClr>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grpSp>
        <p:sp>
          <p:nvSpPr>
            <p:cNvPr id="35" name="テキスト ボックス 34"/>
            <p:cNvSpPr txBox="1"/>
            <p:nvPr/>
          </p:nvSpPr>
          <p:spPr>
            <a:xfrm>
              <a:off x="1044018" y="3829050"/>
              <a:ext cx="405880" cy="200055"/>
            </a:xfrm>
            <a:prstGeom prst="rect">
              <a:avLst/>
            </a:prstGeom>
            <a:noFill/>
          </p:spPr>
          <p:txBody>
            <a:bodyPr wrap="none" rtlCol="0">
              <a:spAutoFit/>
            </a:bodyPr>
            <a:lstStyle/>
            <a:p>
              <a:r>
                <a:rPr kumimoji="1" lang="ja-JP" altLang="en-US" sz="700" dirty="0"/>
                <a:t>（</a:t>
              </a:r>
              <a:r>
                <a:rPr kumimoji="1" lang="en-US" altLang="ja-JP" sz="700" dirty="0"/>
                <a:t>PR)</a:t>
              </a:r>
            </a:p>
          </p:txBody>
        </p:sp>
      </p:grpSp>
      <p:sp>
        <p:nvSpPr>
          <p:cNvPr id="64" name="円形吹き出し 63"/>
          <p:cNvSpPr/>
          <p:nvPr/>
        </p:nvSpPr>
        <p:spPr>
          <a:xfrm>
            <a:off x="751012" y="2274305"/>
            <a:ext cx="914400" cy="624549"/>
          </a:xfrm>
          <a:prstGeom prst="wedgeEllipseCallout">
            <a:avLst>
              <a:gd name="adj1" fmla="val 39896"/>
              <a:gd name="adj2" fmla="val 60655"/>
            </a:avLst>
          </a:prstGeom>
          <a:solidFill>
            <a:srgbClr val="CAE7FA"/>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ja-JP" altLang="en-US"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コト</a:t>
            </a:r>
            <a:r>
              <a:rPr kumimoji="1" lang="ja-JP" altLang="en-US"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軸</a:t>
            </a:r>
            <a:endParaRPr kumimoji="1" lang="en-US" altLang="ja-JP"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1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アプローチ</a:t>
            </a:r>
            <a:endParaRPr lang="en-US" altLang="ja-JP" sz="11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
        <p:nvSpPr>
          <p:cNvPr id="65" name="正方形/長方形 64"/>
          <p:cNvSpPr/>
          <p:nvPr/>
        </p:nvSpPr>
        <p:spPr>
          <a:xfrm>
            <a:off x="5270500" y="5153346"/>
            <a:ext cx="4435028" cy="1149133"/>
          </a:xfrm>
          <a:prstGeom prst="rect">
            <a:avLst/>
          </a:prstGeom>
          <a:solidFill>
            <a:schemeClr val="bg1"/>
          </a:solidFill>
          <a:ln w="85725">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wrap="square" tIns="144000" rIns="108000" bIns="72000" rtlCol="0" anchor="ctr">
            <a:spAutoFit/>
          </a:bodyPr>
          <a:lstStyle/>
          <a:p>
            <a:pPr algn="r" defTabSz="914400">
              <a:defRPr/>
            </a:pPr>
            <a:r>
              <a:rPr lang="ja-JP" altLang="en-US" sz="1300" b="1" dirty="0">
                <a:solidFill>
                  <a:schemeClr val="tx1">
                    <a:lumMod val="50000"/>
                    <a:lumOff val="50000"/>
                  </a:schemeClr>
                </a:solidFill>
                <a:latin typeface="+mn-ea"/>
              </a:rPr>
              <a:t>編集タイアップオプション </a:t>
            </a:r>
            <a:r>
              <a:rPr lang="ja-JP" altLang="en-US" sz="1300" b="1" spc="-300" dirty="0">
                <a:solidFill>
                  <a:schemeClr val="tx1">
                    <a:lumMod val="50000"/>
                    <a:lumOff val="50000"/>
                  </a:schemeClr>
                </a:solidFill>
                <a:latin typeface="+mn-ea"/>
              </a:rPr>
              <a:t>＠ｃｏｓｍｅ ｂｉｃｈｅ</a:t>
            </a:r>
            <a:r>
              <a:rPr lang="ja-JP" altLang="en-US" sz="1300" b="1" spc="-150" dirty="0">
                <a:solidFill>
                  <a:schemeClr val="tx1">
                    <a:lumMod val="50000"/>
                    <a:lumOff val="50000"/>
                  </a:schemeClr>
                </a:solidFill>
                <a:latin typeface="+mn-ea"/>
              </a:rPr>
              <a:t>タイアップ</a:t>
            </a:r>
            <a:r>
              <a:rPr lang="en-US" altLang="ja-JP" sz="3600" b="1" i="1" u="sng" dirty="0">
                <a:solidFill>
                  <a:srgbClr val="FF5574"/>
                </a:solidFill>
                <a:latin typeface="+mn-ea"/>
              </a:rPr>
              <a:t>\1,500,000</a:t>
            </a:r>
          </a:p>
          <a:p>
            <a:pPr algn="r" defTabSz="914400">
              <a:defRPr/>
            </a:pPr>
            <a:r>
              <a:rPr lang="zh-TW" altLang="en-US" sz="1050" dirty="0">
                <a:solidFill>
                  <a:schemeClr val="tx1">
                    <a:lumMod val="50000"/>
                    <a:lumOff val="50000"/>
                  </a:schemeClr>
                </a:solidFill>
                <a:latin typeface="+mn-ea"/>
              </a:rPr>
              <a:t>掲載費￥</a:t>
            </a:r>
            <a:r>
              <a:rPr lang="en-US" altLang="zh-TW" sz="1050" dirty="0">
                <a:solidFill>
                  <a:schemeClr val="tx1">
                    <a:lumMod val="50000"/>
                    <a:lumOff val="50000"/>
                  </a:schemeClr>
                </a:solidFill>
                <a:latin typeface="+mn-ea"/>
              </a:rPr>
              <a:t>1,200,000(</a:t>
            </a:r>
            <a:r>
              <a:rPr lang="zh-TW" altLang="en-US" sz="1050" dirty="0">
                <a:solidFill>
                  <a:schemeClr val="tx1">
                    <a:lumMod val="50000"/>
                    <a:lumOff val="50000"/>
                  </a:schemeClr>
                </a:solidFill>
                <a:latin typeface="+mn-ea"/>
              </a:rPr>
              <a:t>Ｇ</a:t>
            </a:r>
            <a:r>
              <a:rPr lang="en-US" altLang="zh-TW" sz="1050" dirty="0">
                <a:solidFill>
                  <a:schemeClr val="tx1">
                    <a:lumMod val="50000"/>
                    <a:lumOff val="50000"/>
                  </a:schemeClr>
                </a:solidFill>
                <a:latin typeface="+mn-ea"/>
              </a:rPr>
              <a:t>)</a:t>
            </a:r>
            <a:r>
              <a:rPr lang="zh-TW" altLang="en-US" sz="1050" dirty="0">
                <a:solidFill>
                  <a:schemeClr val="tx1">
                    <a:lumMod val="50000"/>
                    <a:lumOff val="50000"/>
                  </a:schemeClr>
                </a:solidFill>
                <a:latin typeface="+mn-ea"/>
              </a:rPr>
              <a:t> </a:t>
            </a:r>
            <a:r>
              <a:rPr lang="ja-JP" altLang="en-US" sz="1050" dirty="0">
                <a:solidFill>
                  <a:schemeClr val="tx1">
                    <a:lumMod val="50000"/>
                    <a:lumOff val="50000"/>
                  </a:schemeClr>
                </a:solidFill>
                <a:latin typeface="+mn-ea"/>
              </a:rPr>
              <a:t>　 </a:t>
            </a:r>
            <a:r>
              <a:rPr lang="zh-TW" altLang="en-US" sz="1050" dirty="0">
                <a:solidFill>
                  <a:schemeClr val="tx1">
                    <a:lumMod val="50000"/>
                    <a:lumOff val="50000"/>
                  </a:schemeClr>
                </a:solidFill>
                <a:latin typeface="+mn-ea"/>
              </a:rPr>
              <a:t>制作費：￥</a:t>
            </a:r>
            <a:r>
              <a:rPr lang="en-US" altLang="zh-TW" sz="1050" dirty="0">
                <a:solidFill>
                  <a:schemeClr val="tx1">
                    <a:lumMod val="50000"/>
                    <a:lumOff val="50000"/>
                  </a:schemeClr>
                </a:solidFill>
                <a:latin typeface="+mn-ea"/>
              </a:rPr>
              <a:t>300,000(</a:t>
            </a:r>
            <a:r>
              <a:rPr lang="zh-TW" altLang="en-US" sz="1050" dirty="0">
                <a:solidFill>
                  <a:schemeClr val="tx1">
                    <a:lumMod val="50000"/>
                    <a:lumOff val="50000"/>
                  </a:schemeClr>
                </a:solidFill>
                <a:latin typeface="+mn-ea"/>
              </a:rPr>
              <a:t>Ｎ</a:t>
            </a:r>
            <a:r>
              <a:rPr lang="en-US" altLang="zh-TW" sz="1050" dirty="0">
                <a:solidFill>
                  <a:schemeClr val="tx1">
                    <a:lumMod val="50000"/>
                    <a:lumOff val="50000"/>
                  </a:schemeClr>
                </a:solidFill>
                <a:latin typeface="+mn-ea"/>
              </a:rPr>
              <a:t>)  </a:t>
            </a:r>
          </a:p>
        </p:txBody>
      </p:sp>
      <p:sp>
        <p:nvSpPr>
          <p:cNvPr id="66" name="円形吹き出し 65"/>
          <p:cNvSpPr/>
          <p:nvPr/>
        </p:nvSpPr>
        <p:spPr>
          <a:xfrm>
            <a:off x="3343300" y="2354018"/>
            <a:ext cx="914400" cy="624549"/>
          </a:xfrm>
          <a:prstGeom prst="wedgeEllipseCallout">
            <a:avLst>
              <a:gd name="adj1" fmla="val 32564"/>
              <a:gd name="adj2" fmla="val 64178"/>
            </a:avLst>
          </a:prstGeom>
          <a:solidFill>
            <a:srgbClr val="7CE0DE"/>
          </a:solidFill>
          <a:ln>
            <a:no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ja-JP" altLang="en-US"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モノ軸</a:t>
            </a:r>
            <a:endParaRPr kumimoji="1" lang="en-US" altLang="ja-JP" sz="14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a:p>
            <a:pPr algn="ctr"/>
            <a:r>
              <a:rPr lang="ja-JP" altLang="en-US" sz="11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rPr>
              <a:t>アプローチ</a:t>
            </a:r>
            <a:endParaRPr kumimoji="1" lang="ja-JP" altLang="en-US" sz="1100" b="1" dirty="0">
              <a:solidFill>
                <a:schemeClr val="accent4">
                  <a:lumMod val="75000"/>
                </a:schemeClr>
              </a:solidFill>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5214198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スライド番号プレースホルダー 2"/>
          <p:cNvSpPr>
            <a:spLocks noGrp="1"/>
          </p:cNvSpPr>
          <p:nvPr>
            <p:ph type="sldNum" sz="quarter" idx="12"/>
          </p:nvPr>
        </p:nvSpPr>
        <p:spPr>
          <a:xfrm>
            <a:off x="4853501" y="6585250"/>
            <a:ext cx="527095" cy="259873"/>
          </a:xfrm>
        </p:spPr>
        <p:txBody>
          <a:bodyPr/>
          <a:lstStyle/>
          <a:p>
            <a:fld id="{D1BB40C7-AB44-C647-B8F2-09508EB95348}" type="slidenum">
              <a:rPr lang="ja-JP" altLang="en-US" smtClean="0">
                <a:latin typeface="+mn-ea"/>
              </a:rPr>
              <a:pPr/>
              <a:t>25</a:t>
            </a:fld>
            <a:endParaRPr lang="ja-JP" altLang="en-US" dirty="0">
              <a:latin typeface="+mn-ea"/>
            </a:endParaRPr>
          </a:p>
        </p:txBody>
      </p:sp>
      <p:pic>
        <p:nvPicPr>
          <p:cNvPr id="54" name="Picture 6" descr="C:\Users\iwasakis\Desktop\[PNG]LINE_icon_2.0 (1)\[PNG]LINE_icon\LINE_icon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24291" y="1758057"/>
            <a:ext cx="806847" cy="806847"/>
          </a:xfrm>
          <a:prstGeom prst="rect">
            <a:avLst/>
          </a:prstGeom>
          <a:noFill/>
          <a:extLst>
            <a:ext uri="{909E8E84-426E-40DD-AFC4-6F175D3DCCD1}">
              <a14:hiddenFill xmlns:a14="http://schemas.microsoft.com/office/drawing/2010/main">
                <a:solidFill>
                  <a:srgbClr val="FFFFFF"/>
                </a:solidFill>
              </a14:hiddenFill>
            </a:ext>
          </a:extLst>
        </p:spPr>
      </p:pic>
      <p:pic>
        <p:nvPicPr>
          <p:cNvPr id="55" name="図 5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00472" y="4581128"/>
            <a:ext cx="1035255" cy="744397"/>
          </a:xfrm>
          <a:prstGeom prst="rect">
            <a:avLst/>
          </a:prstGeom>
        </p:spPr>
      </p:pic>
      <p:pic>
        <p:nvPicPr>
          <p:cNvPr id="56" name="Picture 2" descr="C:\Users\iwasakis\Downloads\icon-54.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rot="1849739">
            <a:off x="829387" y="5027886"/>
            <a:ext cx="487406" cy="487406"/>
          </a:xfrm>
          <a:prstGeom prst="rect">
            <a:avLst/>
          </a:prstGeom>
          <a:noFill/>
          <a:extLst>
            <a:ext uri="{909E8E84-426E-40DD-AFC4-6F175D3DCCD1}">
              <a14:hiddenFill xmlns:a14="http://schemas.microsoft.com/office/drawing/2010/main">
                <a:solidFill>
                  <a:srgbClr val="FFFFFF"/>
                </a:solidFill>
              </a14:hiddenFill>
            </a:ext>
          </a:extLst>
        </p:spPr>
      </p:pic>
      <p:grpSp>
        <p:nvGrpSpPr>
          <p:cNvPr id="59" name="グループ化 58"/>
          <p:cNvGrpSpPr/>
          <p:nvPr/>
        </p:nvGrpSpPr>
        <p:grpSpPr>
          <a:xfrm>
            <a:off x="3616490" y="2483740"/>
            <a:ext cx="1394975" cy="2153603"/>
            <a:chOff x="3182057" y="1838321"/>
            <a:chExt cx="782378" cy="1409239"/>
          </a:xfrm>
        </p:grpSpPr>
        <p:pic>
          <p:nvPicPr>
            <p:cNvPr id="60" name="Picture 11"/>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3188278" y="1838321"/>
              <a:ext cx="776157" cy="1409239"/>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2" name="Picture 2" descr="C:\Users\iwasakis\Desktop\unnamed.jp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b="6621"/>
            <a:stretch/>
          </p:blipFill>
          <p:spPr bwMode="auto">
            <a:xfrm>
              <a:off x="3182057" y="1839347"/>
              <a:ext cx="781492" cy="480225"/>
            </a:xfrm>
            <a:prstGeom prst="rect">
              <a:avLst/>
            </a:prstGeom>
            <a:noFill/>
            <a:extLst>
              <a:ext uri="{909E8E84-426E-40DD-AFC4-6F175D3DCCD1}">
                <a14:hiddenFill xmlns:a14="http://schemas.microsoft.com/office/drawing/2010/main">
                  <a:solidFill>
                    <a:srgbClr val="FFFFFF"/>
                  </a:solidFill>
                </a14:hiddenFill>
              </a:ext>
            </a:extLst>
          </p:spPr>
        </p:pic>
      </p:grpSp>
      <p:sp>
        <p:nvSpPr>
          <p:cNvPr id="80" name="正方形/長方形 79"/>
          <p:cNvSpPr/>
          <p:nvPr/>
        </p:nvSpPr>
        <p:spPr>
          <a:xfrm>
            <a:off x="1568624" y="5682734"/>
            <a:ext cx="2880320" cy="861774"/>
          </a:xfrm>
          <a:prstGeom prst="rect">
            <a:avLst/>
          </a:prstGeom>
        </p:spPr>
        <p:txBody>
          <a:bodyPr wrap="square">
            <a:spAutoFit/>
          </a:bodyPr>
          <a:lstStyle/>
          <a:p>
            <a:r>
              <a:rPr lang="en-US" altLang="ja-JP" sz="1000" dirty="0">
                <a:solidFill>
                  <a:prstClr val="black">
                    <a:lumMod val="65000"/>
                    <a:lumOff val="35000"/>
                  </a:prstClr>
                </a:solidFill>
                <a:latin typeface="メイリオ ボールド"/>
                <a:ea typeface="メイリオ ボールド"/>
              </a:rPr>
              <a:t>※</a:t>
            </a:r>
            <a:r>
              <a:rPr lang="ja-JP" altLang="en-US" sz="1000" dirty="0">
                <a:solidFill>
                  <a:prstClr val="black">
                    <a:lumMod val="65000"/>
                    <a:lumOff val="35000"/>
                  </a:prstClr>
                </a:solidFill>
                <a:latin typeface="メイリオ ボールド"/>
                <a:ea typeface="メイリオ ボールド"/>
              </a:rPr>
              <a:t>友だち登録者数は想定人数となり、</a:t>
            </a:r>
            <a:endParaRPr lang="en-US" altLang="ja-JP" sz="1000" dirty="0">
              <a:solidFill>
                <a:prstClr val="black">
                  <a:lumMod val="65000"/>
                  <a:lumOff val="35000"/>
                </a:prstClr>
              </a:solidFill>
              <a:latin typeface="メイリオ ボールド"/>
              <a:ea typeface="メイリオ ボールド"/>
            </a:endParaRPr>
          </a:p>
          <a:p>
            <a:r>
              <a:rPr lang="ja-JP" altLang="en-US" sz="1000" dirty="0">
                <a:solidFill>
                  <a:prstClr val="black">
                    <a:lumMod val="65000"/>
                    <a:lumOff val="35000"/>
                  </a:prstClr>
                </a:solidFill>
                <a:latin typeface="メイリオ ボールド"/>
                <a:ea typeface="メイリオ ボールド"/>
              </a:rPr>
              <a:t>　保証は致しかねます。ご了承ください。</a:t>
            </a:r>
            <a:endParaRPr lang="en-US" altLang="ja-JP" sz="1000" dirty="0">
              <a:solidFill>
                <a:prstClr val="black">
                  <a:lumMod val="65000"/>
                  <a:lumOff val="35000"/>
                </a:prstClr>
              </a:solidFill>
              <a:latin typeface="メイリオ ボールド"/>
              <a:ea typeface="メイリオ ボールド"/>
            </a:endParaRPr>
          </a:p>
          <a:p>
            <a:r>
              <a:rPr lang="en-US" altLang="ja-JP" sz="1000" dirty="0">
                <a:solidFill>
                  <a:prstClr val="black">
                    <a:lumMod val="65000"/>
                    <a:lumOff val="35000"/>
                  </a:prstClr>
                </a:solidFill>
                <a:latin typeface="メイリオ ボールド"/>
                <a:ea typeface="メイリオ ボールド"/>
              </a:rPr>
              <a:t>※LINE</a:t>
            </a:r>
            <a:r>
              <a:rPr lang="ja-JP" altLang="en-US" sz="1000" dirty="0">
                <a:solidFill>
                  <a:prstClr val="black">
                    <a:lumMod val="65000"/>
                    <a:lumOff val="35000"/>
                  </a:prstClr>
                </a:solidFill>
                <a:latin typeface="メイリオ ボールド"/>
                <a:ea typeface="メイリオ ボールド"/>
              </a:rPr>
              <a:t>の仕様変更にともない</a:t>
            </a:r>
            <a:endParaRPr lang="en-US" altLang="ja-JP" sz="1000" dirty="0">
              <a:solidFill>
                <a:prstClr val="black">
                  <a:lumMod val="65000"/>
                  <a:lumOff val="35000"/>
                </a:prstClr>
              </a:solidFill>
              <a:latin typeface="メイリオ ボールド"/>
              <a:ea typeface="メイリオ ボールド"/>
            </a:endParaRPr>
          </a:p>
          <a:p>
            <a:r>
              <a:rPr lang="ja-JP" altLang="en-US" sz="1000" dirty="0">
                <a:solidFill>
                  <a:prstClr val="black">
                    <a:lumMod val="65000"/>
                    <a:lumOff val="35000"/>
                  </a:prstClr>
                </a:solidFill>
                <a:latin typeface="メイリオ ボールド"/>
                <a:ea typeface="メイリオ ボールド"/>
              </a:rPr>
              <a:t>　見え方や仕様が変わる場合があります。</a:t>
            </a:r>
            <a:endParaRPr lang="ja-JP" altLang="en-US" sz="1000" dirty="0"/>
          </a:p>
          <a:p>
            <a:endParaRPr lang="ja-JP" altLang="en-US" sz="1000" dirty="0"/>
          </a:p>
        </p:txBody>
      </p:sp>
      <p:sp>
        <p:nvSpPr>
          <p:cNvPr id="81" name="テキスト ボックス 80"/>
          <p:cNvSpPr txBox="1"/>
          <p:nvPr/>
        </p:nvSpPr>
        <p:spPr>
          <a:xfrm>
            <a:off x="-31494" y="1104003"/>
            <a:ext cx="9935733" cy="584775"/>
          </a:xfrm>
          <a:prstGeom prst="rect">
            <a:avLst/>
          </a:prstGeom>
          <a:noFill/>
        </p:spPr>
        <p:txBody>
          <a:bodyPr wrap="none" rtlCol="0" anchor="ctr">
            <a:spAutoFit/>
          </a:bodyPr>
          <a:lstStyle/>
          <a:p>
            <a:pPr algn="ctr"/>
            <a:r>
              <a:rPr lang="ja-JP" altLang="en-US" sz="1600" b="1" dirty="0">
                <a:solidFill>
                  <a:schemeClr val="tx1">
                    <a:lumMod val="65000"/>
                    <a:lumOff val="35000"/>
                  </a:schemeClr>
                </a:solidFill>
                <a:latin typeface="+mj-ea"/>
              </a:rPr>
              <a:t>＠ｃｏｓｍｅの公式</a:t>
            </a:r>
            <a:r>
              <a:rPr lang="en-US" altLang="ja-JP" sz="1600" b="1" dirty="0">
                <a:solidFill>
                  <a:schemeClr val="tx1">
                    <a:lumMod val="65000"/>
                    <a:lumOff val="35000"/>
                  </a:schemeClr>
                </a:solidFill>
                <a:latin typeface="+mj-ea"/>
              </a:rPr>
              <a:t>LINE</a:t>
            </a:r>
            <a:r>
              <a:rPr lang="ja-JP" altLang="en-US" sz="1600" b="1" dirty="0">
                <a:solidFill>
                  <a:schemeClr val="tx1">
                    <a:lumMod val="65000"/>
                    <a:lumOff val="35000"/>
                  </a:schemeClr>
                </a:solidFill>
                <a:latin typeface="+mj-ea"/>
              </a:rPr>
              <a:t>アカウントで直接的なアクションにつながる「</a:t>
            </a:r>
            <a:r>
              <a:rPr lang="en-US" altLang="ja-JP" sz="1600" b="1" dirty="0">
                <a:solidFill>
                  <a:schemeClr val="tx1">
                    <a:lumMod val="65000"/>
                    <a:lumOff val="35000"/>
                  </a:schemeClr>
                </a:solidFill>
                <a:latin typeface="+mj-ea"/>
              </a:rPr>
              <a:t>PUSH</a:t>
            </a:r>
            <a:r>
              <a:rPr lang="ja-JP" altLang="en-US" sz="1600" b="1" dirty="0">
                <a:solidFill>
                  <a:schemeClr val="tx1">
                    <a:lumMod val="65000"/>
                    <a:lumOff val="35000"/>
                  </a:schemeClr>
                </a:solidFill>
                <a:latin typeface="+mj-ea"/>
              </a:rPr>
              <a:t>型コミュニケーション」</a:t>
            </a:r>
            <a:endParaRPr lang="en-US" altLang="ja-JP" sz="1600" b="1" dirty="0">
              <a:solidFill>
                <a:schemeClr val="tx1">
                  <a:lumMod val="65000"/>
                  <a:lumOff val="35000"/>
                </a:schemeClr>
              </a:solidFill>
              <a:latin typeface="+mj-ea"/>
            </a:endParaRPr>
          </a:p>
          <a:p>
            <a:pPr algn="ctr"/>
            <a:r>
              <a:rPr lang="ja-JP" altLang="en-US" sz="1600" b="1" dirty="0">
                <a:solidFill>
                  <a:srgbClr val="FF5574"/>
                </a:solidFill>
                <a:latin typeface="+mj-ea"/>
              </a:rPr>
              <a:t>編集タイアップ以上のプラン限定の追加誘導オプション</a:t>
            </a:r>
            <a:r>
              <a:rPr lang="ja-JP" altLang="en-US" sz="1600" b="1" dirty="0">
                <a:solidFill>
                  <a:schemeClr val="tx1">
                    <a:lumMod val="65000"/>
                    <a:lumOff val="35000"/>
                  </a:schemeClr>
                </a:solidFill>
                <a:latin typeface="+mj-ea"/>
              </a:rPr>
              <a:t>です。</a:t>
            </a:r>
          </a:p>
        </p:txBody>
      </p:sp>
      <p:graphicFrame>
        <p:nvGraphicFramePr>
          <p:cNvPr id="82" name="表 81"/>
          <p:cNvGraphicFramePr>
            <a:graphicFrameLocks noGrp="1"/>
          </p:cNvGraphicFramePr>
          <p:nvPr>
            <p:extLst>
              <p:ext uri="{D42A27DB-BD31-4B8C-83A1-F6EECF244321}">
                <p14:modId xmlns:p14="http://schemas.microsoft.com/office/powerpoint/2010/main" val="4175978902"/>
              </p:ext>
            </p:extLst>
          </p:nvPr>
        </p:nvGraphicFramePr>
        <p:xfrm>
          <a:off x="5313040" y="1700808"/>
          <a:ext cx="4318681" cy="3178301"/>
        </p:xfrm>
        <a:graphic>
          <a:graphicData uri="http://schemas.openxmlformats.org/drawingml/2006/table">
            <a:tbl>
              <a:tblPr firstRow="1" bandRow="1">
                <a:tableStyleId>{5C22544A-7EE6-4342-B048-85BDC9FD1C3A}</a:tableStyleId>
              </a:tblPr>
              <a:tblGrid>
                <a:gridCol w="1221478">
                  <a:extLst>
                    <a:ext uri="{9D8B030D-6E8A-4147-A177-3AD203B41FA5}">
                      <a16:colId xmlns:a16="http://schemas.microsoft.com/office/drawing/2014/main" xmlns="" val="20000"/>
                    </a:ext>
                  </a:extLst>
                </a:gridCol>
                <a:gridCol w="3097203">
                  <a:extLst>
                    <a:ext uri="{9D8B030D-6E8A-4147-A177-3AD203B41FA5}">
                      <a16:colId xmlns:a16="http://schemas.microsoft.com/office/drawing/2014/main" xmlns="" val="20001"/>
                    </a:ext>
                  </a:extLst>
                </a:gridCol>
              </a:tblGrid>
              <a:tr h="254087">
                <a:tc>
                  <a:txBody>
                    <a:bodyPr/>
                    <a:lstStyle/>
                    <a:p>
                      <a:pPr algn="ctr"/>
                      <a:r>
                        <a:rPr kumimoji="1" lang="ja-JP" altLang="en-US"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内容</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メッセージ投稿</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xmlns="" val="10000"/>
                  </a:ext>
                </a:extLst>
              </a:tr>
              <a:tr h="303193">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配信形式</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テキスト１枠＋画像</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枠のセットで</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メッセージ　</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テキスト１枠＋画像</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枠＋画像</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枠のセットで</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メッセージ</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1"/>
                  </a:ext>
                </a:extLst>
              </a:tr>
              <a:tr h="581976">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配信＆投稿日</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lumMod val="95000"/>
                              <a:lumOff val="5000"/>
                            </a:schemeClr>
                          </a:solidFill>
                          <a:latin typeface="+mn-ea"/>
                          <a:ea typeface="+mn-ea"/>
                          <a:cs typeface="Meiryo UI" panose="020B0604030504040204" pitchFamily="50" charset="-128"/>
                        </a:rPr>
                        <a:t>お申込み時に配信希望</a:t>
                      </a:r>
                      <a:r>
                        <a:rPr kumimoji="1" lang="ja-JP" altLang="en-US" sz="800" b="0" u="sng" dirty="0">
                          <a:solidFill>
                            <a:schemeClr val="tx1">
                              <a:lumMod val="95000"/>
                              <a:lumOff val="5000"/>
                            </a:schemeClr>
                          </a:solidFill>
                          <a:latin typeface="+mn-ea"/>
                          <a:ea typeface="+mn-ea"/>
                          <a:cs typeface="Meiryo UI" panose="020B0604030504040204" pitchFamily="50" charset="-128"/>
                        </a:rPr>
                        <a:t>日時</a:t>
                      </a:r>
                      <a:r>
                        <a:rPr kumimoji="1" lang="ja-JP" altLang="en-US" sz="800" b="0" dirty="0">
                          <a:solidFill>
                            <a:schemeClr val="tx1">
                              <a:lumMod val="95000"/>
                              <a:lumOff val="5000"/>
                            </a:schemeClr>
                          </a:solidFill>
                          <a:latin typeface="+mn-ea"/>
                          <a:ea typeface="+mn-ea"/>
                          <a:cs typeface="Meiryo UI" panose="020B0604030504040204" pitchFamily="50" charset="-128"/>
                        </a:rPr>
                        <a:t>をご記載ください。</a:t>
                      </a:r>
                      <a:endParaRPr kumimoji="1" lang="en-US" altLang="ja-JP" sz="800" b="0" dirty="0">
                        <a:solidFill>
                          <a:schemeClr val="tx1">
                            <a:lumMod val="95000"/>
                            <a:lumOff val="5000"/>
                          </a:schemeClr>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kern="1200" dirty="0">
                          <a:solidFill>
                            <a:schemeClr val="tx1">
                              <a:lumMod val="95000"/>
                              <a:lumOff val="5000"/>
                            </a:schemeClr>
                          </a:solidFill>
                          <a:latin typeface="+mn-ea"/>
                          <a:ea typeface="+mn-ea"/>
                          <a:cs typeface="+mn-cs"/>
                        </a:rPr>
                        <a:t>時間についての指定がない場合は</a:t>
                      </a:r>
                      <a:r>
                        <a:rPr kumimoji="1" lang="en-US" altLang="ja-JP" sz="800" b="0" kern="1200">
                          <a:solidFill>
                            <a:schemeClr val="tx1">
                              <a:lumMod val="95000"/>
                              <a:lumOff val="5000"/>
                            </a:schemeClr>
                          </a:solidFill>
                          <a:latin typeface="+mn-ea"/>
                          <a:ea typeface="+mn-ea"/>
                          <a:cs typeface="+mn-cs"/>
                        </a:rPr>
                        <a:t>17</a:t>
                      </a:r>
                      <a:r>
                        <a:rPr kumimoji="1" lang="ja-JP" altLang="en-US" sz="800" b="0" kern="1200">
                          <a:solidFill>
                            <a:schemeClr val="tx1">
                              <a:lumMod val="95000"/>
                              <a:lumOff val="5000"/>
                            </a:schemeClr>
                          </a:solidFill>
                          <a:latin typeface="+mn-ea"/>
                          <a:ea typeface="+mn-ea"/>
                          <a:cs typeface="+mn-cs"/>
                        </a:rPr>
                        <a:t>時に配信致します。</a:t>
                      </a:r>
                      <a:endParaRPr kumimoji="1" lang="en-US" altLang="ja-JP" sz="800" b="0" dirty="0">
                        <a:solidFill>
                          <a:schemeClr val="tx1">
                            <a:lumMod val="95000"/>
                            <a:lumOff val="5000"/>
                          </a:schemeClr>
                        </a:solidFill>
                        <a:latin typeface="+mn-ea"/>
                        <a:ea typeface="+mn-ea"/>
                        <a:cs typeface="Meiryo UI" panose="020B0604030504040204" pitchFamily="50" charset="-128"/>
                      </a:endParaRPr>
                    </a:p>
                    <a:p>
                      <a:pPr algn="l"/>
                      <a:r>
                        <a:rPr kumimoji="1" lang="ja-JP" altLang="en-US" sz="800" b="0">
                          <a:solidFill>
                            <a:schemeClr val="tx1">
                              <a:lumMod val="95000"/>
                              <a:lumOff val="5000"/>
                            </a:schemeClr>
                          </a:solidFill>
                          <a:latin typeface="+mn-ea"/>
                          <a:ea typeface="+mn-ea"/>
                          <a:cs typeface="Meiryo UI" panose="020B0604030504040204" pitchFamily="50" charset="-128"/>
                        </a:rPr>
                        <a:t>配信</a:t>
                      </a:r>
                      <a:r>
                        <a:rPr kumimoji="1" lang="ja-JP" altLang="en-US" sz="800" b="0" dirty="0">
                          <a:solidFill>
                            <a:schemeClr val="tx1">
                              <a:lumMod val="95000"/>
                              <a:lumOff val="5000"/>
                            </a:schemeClr>
                          </a:solidFill>
                          <a:latin typeface="+mn-ea"/>
                          <a:ea typeface="+mn-ea"/>
                          <a:cs typeface="Meiryo UI" panose="020B0604030504040204" pitchFamily="50" charset="-128"/>
                        </a:rPr>
                        <a:t>日につきましては、ご希望に添えない場合が</a:t>
                      </a:r>
                      <a:r>
                        <a:rPr kumimoji="1" lang="ja-JP" altLang="en-US" sz="800" b="0">
                          <a:solidFill>
                            <a:schemeClr val="tx1">
                              <a:lumMod val="95000"/>
                              <a:lumOff val="5000"/>
                            </a:schemeClr>
                          </a:solidFill>
                          <a:latin typeface="+mn-ea"/>
                          <a:ea typeface="+mn-ea"/>
                          <a:cs typeface="Meiryo UI" panose="020B0604030504040204" pitchFamily="50" charset="-128"/>
                        </a:rPr>
                        <a:t>ございます</a:t>
                      </a:r>
                      <a:r>
                        <a:rPr kumimoji="1" lang="ja-JP" altLang="en-US" sz="800" b="0">
                          <a:solidFill>
                            <a:schemeClr val="tx1">
                              <a:lumMod val="65000"/>
                              <a:lumOff val="35000"/>
                            </a:schemeClr>
                          </a:solidFill>
                          <a:latin typeface="+mn-ea"/>
                          <a:ea typeface="+mn-ea"/>
                          <a:cs typeface="Meiryo UI" panose="020B0604030504040204" pitchFamily="50" charset="-128"/>
                        </a:rPr>
                        <a:t>。</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2"/>
                  </a:ext>
                </a:extLst>
              </a:tr>
              <a:tr h="435865">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クリエイティブ</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＠ｃｏｓｍｅ編集部にて制作・配信</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画像サイズ：</a:t>
                      </a:r>
                      <a:r>
                        <a:rPr kumimoji="1" lang="en-US" altLang="ja-JP"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1040×1040pix</a:t>
                      </a: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固定（画像</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分割なし）</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テキスト：</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150</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200</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文字程度</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クリエイティブパターンについては次のページを参照ください。</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3"/>
                  </a:ext>
                </a:extLst>
              </a:tr>
              <a:tr h="254087">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申込締切</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タイアップと同時申込み</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4"/>
                  </a:ext>
                </a:extLst>
              </a:tr>
              <a:tr h="437160">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リンク</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r>
                        <a:rPr kumimoji="1" lang="ja-JP" altLang="en-US" sz="800" b="0" dirty="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00" b="0" dirty="0">
                          <a:solidFill>
                            <a:schemeClr val="tx1">
                              <a:lumMod val="75000"/>
                              <a:lumOff val="25000"/>
                            </a:schemeClr>
                          </a:solidFill>
                          <a:latin typeface="Meiryo UI" panose="020B0604030504040204" pitchFamily="50" charset="-128"/>
                          <a:ea typeface="Meiryo UI" panose="020B0604030504040204" pitchFamily="50" charset="-128"/>
                          <a:cs typeface="+mn-cs"/>
                        </a:rPr>
                        <a:t>リンクは</a:t>
                      </a:r>
                      <a:r>
                        <a:rPr lang="ja-JP" altLang="en-US" sz="800" b="0" dirty="0">
                          <a:solidFill>
                            <a:schemeClr val="tx1">
                              <a:lumMod val="75000"/>
                              <a:lumOff val="25000"/>
                            </a:schemeClr>
                          </a:solidFill>
                          <a:latin typeface="Meiryo UI" panose="020B0604030504040204" pitchFamily="50" charset="-128"/>
                          <a:ea typeface="Meiryo UI" panose="020B0604030504040204" pitchFamily="50" charset="-128"/>
                        </a:rPr>
                        <a:t>最大３カ所、テキスト内のＵＲＬは最大２つまで</a:t>
                      </a:r>
                      <a:endParaRPr lang="en-US" altLang="ja-JP" sz="800" b="0" dirty="0">
                        <a:solidFill>
                          <a:schemeClr val="tx1">
                            <a:lumMod val="75000"/>
                            <a:lumOff val="25000"/>
                          </a:schemeClr>
                        </a:solidFill>
                        <a:latin typeface="Meiryo UI" panose="020B0604030504040204" pitchFamily="50" charset="-128"/>
                        <a:ea typeface="Meiryo UI" panose="020B0604030504040204" pitchFamily="50" charset="-128"/>
                      </a:endParaRPr>
                    </a:p>
                    <a:p>
                      <a:r>
                        <a:rPr lang="ja-JP" altLang="en-US" sz="800" dirty="0">
                          <a:solidFill>
                            <a:schemeClr val="tx1">
                              <a:lumMod val="65000"/>
                              <a:lumOff val="35000"/>
                            </a:schemeClr>
                          </a:solidFill>
                          <a:latin typeface="Meiryo UI" panose="020B0604030504040204" pitchFamily="50" charset="-128"/>
                          <a:ea typeface="Meiryo UI" panose="020B0604030504040204" pitchFamily="50" charset="-128"/>
                        </a:rPr>
                        <a:t>・</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誘導先は、同時申込み頂くタイアップページのみ利用可</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5"/>
                  </a:ext>
                </a:extLst>
              </a:tr>
              <a:tr h="775471">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注意事項</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・事前にアイスタイル・</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LINE</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両社の可否判断が必要となります。</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・編集タイアップ以上のメニューがオプションの対象になります。</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・提供クレジットの記載が必須となります。</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6"/>
                  </a:ext>
                </a:extLst>
              </a:tr>
            </a:tbl>
          </a:graphicData>
        </a:graphic>
      </p:graphicFrame>
      <p:sp>
        <p:nvSpPr>
          <p:cNvPr id="83" name="正方形/長方形 82"/>
          <p:cNvSpPr/>
          <p:nvPr/>
        </p:nvSpPr>
        <p:spPr>
          <a:xfrm>
            <a:off x="5317718" y="5011987"/>
            <a:ext cx="4256994" cy="1341494"/>
          </a:xfrm>
          <a:prstGeom prst="rect">
            <a:avLst/>
          </a:prstGeom>
          <a:solidFill>
            <a:schemeClr val="bg1"/>
          </a:solidFill>
          <a:ln w="85725">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tIns="144000" rIns="216000" bIns="72000" rtlCol="0" anchor="ctr">
            <a:spAutoFit/>
          </a:bodyPr>
          <a:lstStyle/>
          <a:p>
            <a:r>
              <a:rPr lang="en-US" altLang="ja-JP" sz="1200" b="1" dirty="0">
                <a:solidFill>
                  <a:schemeClr val="tx1">
                    <a:lumMod val="65000"/>
                    <a:lumOff val="35000"/>
                  </a:schemeClr>
                </a:solidFill>
                <a:latin typeface="+mn-ea"/>
              </a:rPr>
              <a:t>『 </a:t>
            </a:r>
            <a:r>
              <a:rPr lang="ja-JP" altLang="en-US" sz="1200" b="1" dirty="0">
                <a:solidFill>
                  <a:schemeClr val="tx1">
                    <a:lumMod val="65000"/>
                    <a:lumOff val="35000"/>
                  </a:schemeClr>
                </a:solidFill>
                <a:latin typeface="+mn-ea"/>
              </a:rPr>
              <a:t>＠ｃｏｓｍｅ公式</a:t>
            </a:r>
            <a:r>
              <a:rPr lang="en-US" altLang="ja-JP" sz="1200" b="1" dirty="0">
                <a:solidFill>
                  <a:schemeClr val="tx1">
                    <a:lumMod val="65000"/>
                    <a:lumOff val="35000"/>
                  </a:schemeClr>
                </a:solidFill>
                <a:latin typeface="+mn-ea"/>
              </a:rPr>
              <a:t>』LINE</a:t>
            </a:r>
            <a:r>
              <a:rPr lang="ja-JP" altLang="en-US" sz="1200" b="1" dirty="0">
                <a:solidFill>
                  <a:schemeClr val="tx1">
                    <a:lumMod val="65000"/>
                    <a:lumOff val="35000"/>
                  </a:schemeClr>
                </a:solidFill>
                <a:latin typeface="+mn-ea"/>
              </a:rPr>
              <a:t>コラボアカウント</a:t>
            </a:r>
          </a:p>
          <a:p>
            <a:r>
              <a:rPr lang="ja-JP" altLang="en-US" sz="1200" b="1" dirty="0">
                <a:solidFill>
                  <a:schemeClr val="tx1">
                    <a:lumMod val="65000"/>
                    <a:lumOff val="35000"/>
                  </a:schemeClr>
                </a:solidFill>
                <a:latin typeface="+mn-ea"/>
              </a:rPr>
              <a:t>　タイアップ追加誘導オプション（メッセージ）</a:t>
            </a:r>
            <a:endParaRPr lang="en-US" altLang="ja-JP" sz="1200" b="1" dirty="0">
              <a:solidFill>
                <a:schemeClr val="tx1">
                  <a:lumMod val="65000"/>
                  <a:lumOff val="35000"/>
                </a:schemeClr>
              </a:solidFill>
              <a:latin typeface="+mn-ea"/>
            </a:endParaRPr>
          </a:p>
          <a:p>
            <a:endParaRPr lang="ja-JP" altLang="en-US" sz="500" b="1" dirty="0">
              <a:solidFill>
                <a:srgbClr val="FF5574"/>
              </a:solidFill>
              <a:latin typeface="+mn-ea"/>
            </a:endParaRPr>
          </a:p>
          <a:p>
            <a:pPr algn="r"/>
            <a:r>
              <a:rPr lang="en-US" altLang="ja-JP" sz="2800" b="1" i="1" u="sng" dirty="0">
                <a:solidFill>
                  <a:srgbClr val="FF5574"/>
                </a:solidFill>
                <a:latin typeface="+mn-ea"/>
              </a:rPr>
              <a:t>¥ 4</a:t>
            </a:r>
            <a:r>
              <a:rPr lang="en-US" altLang="ja-JP" sz="2800" b="1" i="1" u="sng" dirty="0" smtClean="0">
                <a:solidFill>
                  <a:srgbClr val="FF5574"/>
                </a:solidFill>
                <a:latin typeface="+mn-ea"/>
              </a:rPr>
              <a:t>,000,000</a:t>
            </a:r>
            <a:endParaRPr lang="en-US" altLang="ja-JP" sz="2800" b="1" i="1" u="sng" dirty="0">
              <a:solidFill>
                <a:srgbClr val="FF5574"/>
              </a:solidFill>
              <a:latin typeface="+mn-ea"/>
            </a:endParaRPr>
          </a:p>
          <a:p>
            <a:pPr lvl="0" algn="r"/>
            <a:r>
              <a:rPr lang="ja-JP" altLang="en-US" sz="800" dirty="0">
                <a:solidFill>
                  <a:prstClr val="white">
                    <a:lumMod val="50000"/>
                  </a:prstClr>
                </a:solidFill>
                <a:latin typeface="メイリオ"/>
              </a:rPr>
              <a:t>掲載費：</a:t>
            </a:r>
            <a:r>
              <a:rPr lang="en-US" altLang="ja-JP" sz="800" dirty="0">
                <a:solidFill>
                  <a:prstClr val="white">
                    <a:lumMod val="50000"/>
                  </a:prstClr>
                </a:solidFill>
                <a:latin typeface="メイリオ"/>
              </a:rPr>
              <a:t>¥</a:t>
            </a:r>
            <a:r>
              <a:rPr lang="en-US" altLang="ja-JP" sz="800" dirty="0" smtClean="0">
                <a:solidFill>
                  <a:prstClr val="white">
                    <a:lumMod val="50000"/>
                  </a:prstClr>
                </a:solidFill>
                <a:latin typeface="メイリオ"/>
              </a:rPr>
              <a:t>3,900,000</a:t>
            </a:r>
            <a:r>
              <a:rPr lang="en-US" altLang="ja-JP" sz="800" dirty="0">
                <a:solidFill>
                  <a:prstClr val="white">
                    <a:lumMod val="50000"/>
                  </a:prstClr>
                </a:solidFill>
                <a:latin typeface="メイリオ"/>
              </a:rPr>
              <a:t>(</a:t>
            </a:r>
            <a:r>
              <a:rPr lang="ja-JP" altLang="en-US" sz="800" dirty="0">
                <a:solidFill>
                  <a:prstClr val="white">
                    <a:lumMod val="50000"/>
                  </a:prstClr>
                </a:solidFill>
                <a:latin typeface="メイリオ"/>
              </a:rPr>
              <a:t>Ｇ</a:t>
            </a:r>
            <a:r>
              <a:rPr lang="en-US" altLang="ja-JP" sz="800" dirty="0">
                <a:solidFill>
                  <a:prstClr val="white">
                    <a:lumMod val="50000"/>
                  </a:prstClr>
                </a:solidFill>
                <a:latin typeface="メイリオ"/>
              </a:rPr>
              <a:t>)</a:t>
            </a:r>
            <a:r>
              <a:rPr lang="ja-JP" altLang="en-US" sz="800" dirty="0">
                <a:solidFill>
                  <a:prstClr val="white">
                    <a:lumMod val="50000"/>
                  </a:prstClr>
                </a:solidFill>
                <a:latin typeface="メイリオ"/>
              </a:rPr>
              <a:t>　制作費：</a:t>
            </a:r>
            <a:r>
              <a:rPr lang="en-US" altLang="ja-JP" sz="800" dirty="0">
                <a:solidFill>
                  <a:prstClr val="white">
                    <a:lumMod val="50000"/>
                  </a:prstClr>
                </a:solidFill>
                <a:latin typeface="メイリオ"/>
              </a:rPr>
              <a:t>\100,000(</a:t>
            </a:r>
            <a:r>
              <a:rPr lang="ja-JP" altLang="en-US" sz="800" dirty="0">
                <a:solidFill>
                  <a:prstClr val="white">
                    <a:lumMod val="50000"/>
                  </a:prstClr>
                </a:solidFill>
                <a:latin typeface="メイリオ"/>
              </a:rPr>
              <a:t>Ｎ</a:t>
            </a:r>
            <a:r>
              <a:rPr lang="en-US" altLang="ja-JP" sz="800" dirty="0">
                <a:solidFill>
                  <a:prstClr val="white">
                    <a:lumMod val="50000"/>
                  </a:prstClr>
                </a:solidFill>
                <a:latin typeface="メイリオ"/>
              </a:rPr>
              <a:t>)</a:t>
            </a:r>
            <a:r>
              <a:rPr lang="ja-JP" altLang="en-US" sz="800" dirty="0">
                <a:solidFill>
                  <a:prstClr val="white">
                    <a:lumMod val="50000"/>
                  </a:prstClr>
                </a:solidFill>
                <a:latin typeface="メイリオ"/>
              </a:rPr>
              <a:t>～</a:t>
            </a:r>
            <a:endParaRPr lang="en-US" altLang="ja-JP" sz="800" dirty="0">
              <a:solidFill>
                <a:prstClr val="white">
                  <a:lumMod val="50000"/>
                </a:prstClr>
              </a:solidFill>
              <a:latin typeface="メイリオ"/>
            </a:endParaRPr>
          </a:p>
          <a:p>
            <a:pPr lvl="0" algn="r"/>
            <a:r>
              <a:rPr lang="en-US" altLang="ja-JP" sz="800" dirty="0">
                <a:solidFill>
                  <a:prstClr val="white">
                    <a:lumMod val="50000"/>
                  </a:prstClr>
                </a:solidFill>
                <a:latin typeface="メイリオ"/>
              </a:rPr>
              <a:t>※</a:t>
            </a:r>
            <a:r>
              <a:rPr lang="ja-JP" altLang="en-US" sz="800" dirty="0">
                <a:solidFill>
                  <a:prstClr val="white">
                    <a:lumMod val="50000"/>
                  </a:prstClr>
                </a:solidFill>
                <a:latin typeface="メイリオ"/>
              </a:rPr>
              <a:t>複数画像配信の場合は、制作費は別途見積もり</a:t>
            </a:r>
            <a:endParaRPr lang="en-US" altLang="ja-JP" sz="800" dirty="0">
              <a:solidFill>
                <a:prstClr val="white">
                  <a:lumMod val="50000"/>
                </a:prstClr>
              </a:solidFill>
              <a:latin typeface="メイリオ"/>
            </a:endParaRPr>
          </a:p>
        </p:txBody>
      </p:sp>
      <p:sp>
        <p:nvSpPr>
          <p:cNvPr id="84" name="円/楕円 83"/>
          <p:cNvSpPr/>
          <p:nvPr/>
        </p:nvSpPr>
        <p:spPr>
          <a:xfrm>
            <a:off x="128464" y="5507325"/>
            <a:ext cx="1398503" cy="840219"/>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lvl="0" algn="ctr"/>
            <a:r>
              <a:rPr lang="ja-JP" altLang="en-US" sz="1050" dirty="0">
                <a:solidFill>
                  <a:prstClr val="black">
                    <a:lumMod val="65000"/>
                    <a:lumOff val="35000"/>
                  </a:prstClr>
                </a:solidFill>
                <a:latin typeface="メイリオ ボールド"/>
                <a:ea typeface="メイリオ ボールド"/>
              </a:rPr>
              <a:t>想定友だち数</a:t>
            </a:r>
            <a:endParaRPr lang="en-US" altLang="ja-JP" sz="1050" dirty="0">
              <a:solidFill>
                <a:prstClr val="black">
                  <a:lumMod val="65000"/>
                  <a:lumOff val="35000"/>
                </a:prstClr>
              </a:solidFill>
              <a:latin typeface="メイリオ ボールド"/>
              <a:ea typeface="メイリオ ボールド"/>
            </a:endParaRPr>
          </a:p>
          <a:p>
            <a:pPr lvl="0" algn="ctr"/>
            <a:endParaRPr lang="ja-JP" altLang="en-US" sz="1050" dirty="0">
              <a:solidFill>
                <a:prstClr val="black">
                  <a:lumMod val="65000"/>
                  <a:lumOff val="35000"/>
                </a:prstClr>
              </a:solidFill>
              <a:latin typeface="メイリオ ボールド"/>
              <a:ea typeface="メイリオ ボールド"/>
            </a:endParaRPr>
          </a:p>
        </p:txBody>
      </p:sp>
      <p:sp>
        <p:nvSpPr>
          <p:cNvPr id="85" name="正方形/長方形 84"/>
          <p:cNvSpPr/>
          <p:nvPr/>
        </p:nvSpPr>
        <p:spPr>
          <a:xfrm>
            <a:off x="198333" y="5856792"/>
            <a:ext cx="1341719" cy="369332"/>
          </a:xfrm>
          <a:prstGeom prst="rect">
            <a:avLst/>
          </a:prstGeom>
        </p:spPr>
        <p:txBody>
          <a:bodyPr wrap="square">
            <a:spAutoFit/>
          </a:bodyPr>
          <a:lstStyle/>
          <a:p>
            <a:pPr lvl="0" algn="ctr"/>
            <a:r>
              <a:rPr lang="en-US" altLang="ja-JP" dirty="0" smtClean="0">
                <a:solidFill>
                  <a:prstClr val="black">
                    <a:lumMod val="65000"/>
                    <a:lumOff val="35000"/>
                  </a:prstClr>
                </a:solidFill>
                <a:latin typeface="メイリオ ボールド"/>
                <a:ea typeface="メイリオ ボールド"/>
              </a:rPr>
              <a:t>175</a:t>
            </a:r>
            <a:r>
              <a:rPr lang="ja-JP" altLang="en-US" dirty="0" smtClean="0">
                <a:solidFill>
                  <a:prstClr val="black">
                    <a:lumMod val="65000"/>
                    <a:lumOff val="35000"/>
                  </a:prstClr>
                </a:solidFill>
                <a:latin typeface="メイリオ ボールド"/>
                <a:ea typeface="メイリオ ボールド"/>
              </a:rPr>
              <a:t>万人</a:t>
            </a:r>
            <a:r>
              <a:rPr lang="en-US" altLang="ja-JP" sz="1050" dirty="0" smtClean="0">
                <a:solidFill>
                  <a:prstClr val="black">
                    <a:lumMod val="65000"/>
                    <a:lumOff val="35000"/>
                  </a:prstClr>
                </a:solidFill>
                <a:latin typeface="メイリオ ボールド"/>
                <a:ea typeface="メイリオ ボールド"/>
              </a:rPr>
              <a:t>※</a:t>
            </a:r>
            <a:endParaRPr lang="ja-JP" altLang="en-US" sz="900" dirty="0">
              <a:solidFill>
                <a:prstClr val="black">
                  <a:lumMod val="65000"/>
                  <a:lumOff val="35000"/>
                </a:prstClr>
              </a:solidFill>
              <a:latin typeface="メイリオ ボールド"/>
              <a:ea typeface="メイリオ ボールド"/>
            </a:endParaRPr>
          </a:p>
        </p:txBody>
      </p:sp>
      <p:sp>
        <p:nvSpPr>
          <p:cNvPr id="86" name="タイトル 3"/>
          <p:cNvSpPr>
            <a:spLocks noGrp="1"/>
          </p:cNvSpPr>
          <p:nvPr>
            <p:ph type="title"/>
          </p:nvPr>
        </p:nvSpPr>
        <p:spPr>
          <a:xfrm>
            <a:off x="0" y="63500"/>
            <a:ext cx="9906000" cy="901037"/>
          </a:xfrm>
        </p:spPr>
        <p:txBody>
          <a:bodyPr>
            <a:noAutofit/>
          </a:bodyPr>
          <a:lstStyle/>
          <a:p>
            <a:r>
              <a:rPr lang="ja-JP" altLang="en-US" dirty="0"/>
              <a:t>＠ｃｏｓｍｅ公式 </a:t>
            </a:r>
            <a:r>
              <a:rPr lang="en-US" altLang="ja-JP" dirty="0">
                <a:latin typeface="+mn-ea"/>
              </a:rPr>
              <a:t>LINE</a:t>
            </a:r>
            <a:r>
              <a:rPr lang="ja-JP" altLang="en-US" dirty="0">
                <a:latin typeface="+mn-ea"/>
              </a:rPr>
              <a:t>アカウント</a:t>
            </a:r>
            <a:r>
              <a:rPr lang="en-US" altLang="ja-JP" dirty="0">
                <a:latin typeface="+mn-ea"/>
              </a:rPr>
              <a:t/>
            </a:r>
            <a:br>
              <a:rPr lang="en-US" altLang="ja-JP" dirty="0">
                <a:latin typeface="+mn-ea"/>
              </a:rPr>
            </a:br>
            <a:r>
              <a:rPr lang="ja-JP" altLang="en-US" dirty="0">
                <a:latin typeface="+mn-ea"/>
              </a:rPr>
              <a:t>「タイアップ追加誘導 オプション</a:t>
            </a:r>
            <a:r>
              <a:rPr lang="ja-JP" altLang="en-US" dirty="0"/>
              <a:t>（メッセージ）」</a:t>
            </a:r>
            <a:endParaRPr kumimoji="1" lang="ja-JP" altLang="en-US" dirty="0"/>
          </a:p>
        </p:txBody>
      </p:sp>
      <p:sp>
        <p:nvSpPr>
          <p:cNvPr id="39" name="正方形/長方形 38"/>
          <p:cNvSpPr/>
          <p:nvPr/>
        </p:nvSpPr>
        <p:spPr>
          <a:xfrm>
            <a:off x="1926436" y="1797731"/>
            <a:ext cx="1082348" cy="246221"/>
          </a:xfrm>
          <a:prstGeom prst="rect">
            <a:avLst/>
          </a:prstGeom>
          <a:noFill/>
        </p:spPr>
        <p:txBody>
          <a:bodyPr wrap="none">
            <a:spAutoFit/>
          </a:bodyPr>
          <a:lstStyle/>
          <a:p>
            <a:pPr algn="ctr"/>
            <a:r>
              <a:rPr lang="en-US" altLang="ja-JP" sz="1000" b="1" dirty="0">
                <a:solidFill>
                  <a:schemeClr val="tx1">
                    <a:lumMod val="50000"/>
                    <a:lumOff val="50000"/>
                  </a:schemeClr>
                </a:solidFill>
                <a:latin typeface="+mn-ea"/>
                <a:cs typeface="Meiryo UI" pitchFamily="50" charset="-128"/>
              </a:rPr>
              <a:t>【</a:t>
            </a:r>
            <a:r>
              <a:rPr lang="ja-JP" altLang="en-US" sz="1000" b="1" dirty="0">
                <a:solidFill>
                  <a:schemeClr val="tx1">
                    <a:lumMod val="50000"/>
                    <a:lumOff val="50000"/>
                  </a:schemeClr>
                </a:solidFill>
                <a:latin typeface="+mn-ea"/>
                <a:cs typeface="Meiryo UI" pitchFamily="50" charset="-128"/>
              </a:rPr>
              <a:t>メッセージ</a:t>
            </a:r>
            <a:r>
              <a:rPr lang="en-US" altLang="ja-JP" sz="1000" b="1" dirty="0">
                <a:solidFill>
                  <a:schemeClr val="tx1">
                    <a:lumMod val="50000"/>
                    <a:lumOff val="50000"/>
                  </a:schemeClr>
                </a:solidFill>
                <a:latin typeface="+mn-ea"/>
                <a:cs typeface="Meiryo UI" pitchFamily="50" charset="-128"/>
              </a:rPr>
              <a:t>】</a:t>
            </a:r>
          </a:p>
        </p:txBody>
      </p:sp>
      <p:grpSp>
        <p:nvGrpSpPr>
          <p:cNvPr id="42" name="グループ化 41"/>
          <p:cNvGrpSpPr/>
          <p:nvPr/>
        </p:nvGrpSpPr>
        <p:grpSpPr>
          <a:xfrm>
            <a:off x="3614171" y="1916832"/>
            <a:ext cx="1338829" cy="404120"/>
            <a:chOff x="3708005" y="2560894"/>
            <a:chExt cx="1338829" cy="404120"/>
          </a:xfrm>
        </p:grpSpPr>
        <p:sp>
          <p:nvSpPr>
            <p:cNvPr id="43" name="正方形/長方形 42"/>
            <p:cNvSpPr/>
            <p:nvPr/>
          </p:nvSpPr>
          <p:spPr>
            <a:xfrm>
              <a:off x="3708005" y="2564904"/>
              <a:ext cx="1338829" cy="400110"/>
            </a:xfrm>
            <a:prstGeom prst="rect">
              <a:avLst/>
            </a:prstGeom>
            <a:noFill/>
          </p:spPr>
          <p:txBody>
            <a:bodyPr wrap="none">
              <a:spAutoFit/>
            </a:bodyPr>
            <a:lstStyle/>
            <a:p>
              <a:pPr algn="ctr"/>
              <a:r>
                <a:rPr lang="ja-JP" altLang="en-US" sz="1000" b="1" dirty="0">
                  <a:solidFill>
                    <a:srgbClr val="FF0000"/>
                  </a:solidFill>
                  <a:latin typeface="+mn-ea"/>
                  <a:cs typeface="Meiryo UI" pitchFamily="50" charset="-128"/>
                </a:rPr>
                <a:t>＠ｃｏｓｍｅ内</a:t>
              </a:r>
              <a:endParaRPr lang="en-US" altLang="ja-JP" sz="1000" b="1" dirty="0">
                <a:solidFill>
                  <a:srgbClr val="FF0000"/>
                </a:solidFill>
                <a:latin typeface="+mn-ea"/>
                <a:cs typeface="Meiryo UI" pitchFamily="50" charset="-128"/>
              </a:endParaRPr>
            </a:p>
            <a:p>
              <a:pPr algn="ctr"/>
              <a:r>
                <a:rPr lang="ja-JP" altLang="en-US" sz="1000" b="1" dirty="0">
                  <a:solidFill>
                    <a:srgbClr val="4EB691"/>
                  </a:solidFill>
                  <a:latin typeface="+mn-ea"/>
                  <a:cs typeface="Meiryo UI" pitchFamily="50" charset="-128"/>
                </a:rPr>
                <a:t>タイアップページへ</a:t>
              </a:r>
              <a:endParaRPr lang="en-US" altLang="ja-JP" sz="1000" b="1" dirty="0">
                <a:solidFill>
                  <a:srgbClr val="4EB691"/>
                </a:solidFill>
                <a:latin typeface="+mn-ea"/>
                <a:cs typeface="Meiryo UI" pitchFamily="50" charset="-128"/>
              </a:endParaRPr>
            </a:p>
          </p:txBody>
        </p:sp>
        <p:pic>
          <p:nvPicPr>
            <p:cNvPr id="44" name="Picture 2" descr="Y:\共通管理\105_ロゴ_ブランドブック_サイト画像_表記規定\ロゴ\＠ｃｏｓｍｅ\＠ｃｏｓｍｅ\＠ｃｏｓｍｅ_logo_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09568" y="2560894"/>
              <a:ext cx="1105809" cy="172131"/>
            </a:xfrm>
            <a:prstGeom prst="rect">
              <a:avLst/>
            </a:prstGeom>
            <a:noFill/>
            <a:extLst>
              <a:ext uri="{909E8E84-426E-40DD-AFC4-6F175D3DCCD1}">
                <a14:hiddenFill xmlns:a14="http://schemas.microsoft.com/office/drawing/2010/main">
                  <a:solidFill>
                    <a:srgbClr val="FFFFFF"/>
                  </a:solidFill>
                </a14:hiddenFill>
              </a:ext>
            </a:extLst>
          </p:spPr>
        </p:pic>
      </p:grpSp>
      <p:sp>
        <p:nvSpPr>
          <p:cNvPr id="79" name="左中かっこ 78"/>
          <p:cNvSpPr/>
          <p:nvPr/>
        </p:nvSpPr>
        <p:spPr>
          <a:xfrm>
            <a:off x="1043690" y="2492896"/>
            <a:ext cx="452926" cy="2159936"/>
          </a:xfrm>
          <a:prstGeom prst="leftBrace">
            <a:avLst/>
          </a:prstGeom>
          <a:ln>
            <a:solidFill>
              <a:srgbClr val="4EB69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p>
        </p:txBody>
      </p:sp>
      <p:sp>
        <p:nvSpPr>
          <p:cNvPr id="89" name="正方形/長方形 22"/>
          <p:cNvSpPr>
            <a:spLocks noChangeArrowheads="1"/>
          </p:cNvSpPr>
          <p:nvPr/>
        </p:nvSpPr>
        <p:spPr bwMode="auto">
          <a:xfrm>
            <a:off x="660003" y="3356992"/>
            <a:ext cx="895921" cy="302955"/>
          </a:xfrm>
          <a:prstGeom prst="roundRect">
            <a:avLst>
              <a:gd name="adj" fmla="val 50000"/>
            </a:avLst>
          </a:prstGeom>
          <a:solidFill>
            <a:srgbClr val="4EB691"/>
          </a:solidFill>
          <a:ln>
            <a:noFill/>
          </a:ln>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endParaRPr lang="ja-JP" altLang="en-US" sz="800" dirty="0">
              <a:solidFill>
                <a:srgbClr val="4EB691"/>
              </a:solidFill>
              <a:latin typeface="メイリオ" pitchFamily="50" charset="-128"/>
              <a:ea typeface="メイリオ" pitchFamily="50" charset="-128"/>
              <a:cs typeface="メイリオ" pitchFamily="50" charset="-128"/>
            </a:endParaRPr>
          </a:p>
        </p:txBody>
      </p:sp>
      <p:sp>
        <p:nvSpPr>
          <p:cNvPr id="90" name="正方形/長方形 26"/>
          <p:cNvSpPr>
            <a:spLocks noChangeArrowheads="1"/>
          </p:cNvSpPr>
          <p:nvPr/>
        </p:nvSpPr>
        <p:spPr bwMode="auto">
          <a:xfrm>
            <a:off x="689774" y="3392573"/>
            <a:ext cx="86416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900" b="1" dirty="0">
                <a:solidFill>
                  <a:schemeClr val="bg1"/>
                </a:solidFill>
                <a:latin typeface="メイリオ" pitchFamily="50" charset="-128"/>
                <a:ea typeface="メイリオ" pitchFamily="50" charset="-128"/>
                <a:cs typeface="メイリオ" pitchFamily="50" charset="-128"/>
              </a:rPr>
              <a:t>1</a:t>
            </a:r>
            <a:r>
              <a:rPr lang="ja-JP" altLang="en-US" sz="900" b="1" dirty="0">
                <a:solidFill>
                  <a:schemeClr val="bg1"/>
                </a:solidFill>
                <a:latin typeface="メイリオ" pitchFamily="50" charset="-128"/>
                <a:ea typeface="メイリオ" pitchFamily="50" charset="-128"/>
                <a:cs typeface="メイリオ" pitchFamily="50" charset="-128"/>
              </a:rPr>
              <a:t>メッセージ</a:t>
            </a:r>
          </a:p>
        </p:txBody>
      </p:sp>
      <p:pic>
        <p:nvPicPr>
          <p:cNvPr id="37"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60322" y="2106825"/>
            <a:ext cx="1366115" cy="3076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5" name="直線矢印コネクタ 44"/>
          <p:cNvCxnSpPr/>
          <p:nvPr/>
        </p:nvCxnSpPr>
        <p:spPr>
          <a:xfrm>
            <a:off x="3128960" y="4293096"/>
            <a:ext cx="487530" cy="0"/>
          </a:xfrm>
          <a:prstGeom prst="straightConnector1">
            <a:avLst/>
          </a:prstGeom>
          <a:ln w="57150">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sp>
        <p:nvSpPr>
          <p:cNvPr id="48" name="正方形/長方形 47"/>
          <p:cNvSpPr/>
          <p:nvPr/>
        </p:nvSpPr>
        <p:spPr>
          <a:xfrm>
            <a:off x="2001821" y="2423739"/>
            <a:ext cx="817315" cy="112513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49"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45350" y="2562818"/>
            <a:ext cx="684402" cy="643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0"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97725" y="2423739"/>
            <a:ext cx="696231" cy="11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1" name="テキスト ボックス 50"/>
          <p:cNvSpPr txBox="1"/>
          <p:nvPr/>
        </p:nvSpPr>
        <p:spPr>
          <a:xfrm>
            <a:off x="2033749" y="3224960"/>
            <a:ext cx="803425" cy="169277"/>
          </a:xfrm>
          <a:prstGeom prst="rect">
            <a:avLst/>
          </a:prstGeom>
          <a:solidFill>
            <a:schemeClr val="bg1"/>
          </a:solidFill>
        </p:spPr>
        <p:txBody>
          <a:bodyPr wrap="none" rtlCol="0">
            <a:spAutoFit/>
          </a:bodyPr>
          <a:lstStyle/>
          <a:p>
            <a:r>
              <a:rPr lang="en-US" altLang="ja-JP" sz="500" u="sng" dirty="0">
                <a:solidFill>
                  <a:schemeClr val="tx2"/>
                </a:solidFill>
                <a:latin typeface="+mn-ea"/>
              </a:rPr>
              <a:t>http://s.cosme.net/</a:t>
            </a:r>
            <a:endParaRPr kumimoji="1" lang="ja-JP" altLang="en-US" sz="500" u="sng" dirty="0">
              <a:solidFill>
                <a:schemeClr val="tx2"/>
              </a:solidFill>
              <a:latin typeface="+mn-ea"/>
            </a:endParaRPr>
          </a:p>
        </p:txBody>
      </p:sp>
      <p:sp>
        <p:nvSpPr>
          <p:cNvPr id="65" name="正方形/長方形 64"/>
          <p:cNvSpPr/>
          <p:nvPr/>
        </p:nvSpPr>
        <p:spPr>
          <a:xfrm>
            <a:off x="2055635" y="3247896"/>
            <a:ext cx="763501" cy="143441"/>
          </a:xfrm>
          <a:prstGeom prst="rect">
            <a:avLst/>
          </a:prstGeom>
          <a:noFill/>
          <a:ln w="28575">
            <a:solidFill>
              <a:srgbClr val="FF557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cxnSp>
        <p:nvCxnSpPr>
          <p:cNvPr id="72" name="直線矢印コネクタ 71"/>
          <p:cNvCxnSpPr/>
          <p:nvPr/>
        </p:nvCxnSpPr>
        <p:spPr>
          <a:xfrm>
            <a:off x="2857495" y="3325738"/>
            <a:ext cx="758995" cy="0"/>
          </a:xfrm>
          <a:prstGeom prst="straightConnector1">
            <a:avLst/>
          </a:prstGeom>
          <a:ln w="57150">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sp>
        <p:nvSpPr>
          <p:cNvPr id="73" name="円/楕円 72"/>
          <p:cNvSpPr/>
          <p:nvPr/>
        </p:nvSpPr>
        <p:spPr>
          <a:xfrm>
            <a:off x="2572069" y="4764202"/>
            <a:ext cx="1329845" cy="574783"/>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lvl="0" algn="ctr"/>
            <a:r>
              <a:rPr lang="ja-JP" altLang="en-US" sz="800" dirty="0">
                <a:solidFill>
                  <a:prstClr val="black">
                    <a:lumMod val="65000"/>
                    <a:lumOff val="35000"/>
                  </a:prstClr>
                </a:solidFill>
                <a:latin typeface="メイリオ ボールド"/>
                <a:ea typeface="メイリオ ボールド"/>
              </a:rPr>
              <a:t>テキストリンク</a:t>
            </a:r>
            <a:endParaRPr lang="en-US" altLang="ja-JP" sz="800" dirty="0">
              <a:solidFill>
                <a:prstClr val="black">
                  <a:lumMod val="65000"/>
                  <a:lumOff val="35000"/>
                </a:prstClr>
              </a:solidFill>
              <a:latin typeface="メイリオ ボールド"/>
              <a:ea typeface="メイリオ ボールド"/>
            </a:endParaRPr>
          </a:p>
          <a:p>
            <a:pPr lvl="0" algn="ctr"/>
            <a:r>
              <a:rPr lang="ja-JP" altLang="en-US" sz="800" dirty="0">
                <a:solidFill>
                  <a:prstClr val="black">
                    <a:lumMod val="65000"/>
                    <a:lumOff val="35000"/>
                  </a:prstClr>
                </a:solidFill>
                <a:latin typeface="メイリオ ボールド"/>
                <a:ea typeface="メイリオ ボールド"/>
              </a:rPr>
              <a:t>画像からタイアップへ誘導</a:t>
            </a:r>
          </a:p>
        </p:txBody>
      </p:sp>
      <p:sp>
        <p:nvSpPr>
          <p:cNvPr id="5" name="テキスト ボックス 4"/>
          <p:cNvSpPr txBox="1"/>
          <p:nvPr/>
        </p:nvSpPr>
        <p:spPr>
          <a:xfrm>
            <a:off x="1955054" y="3392956"/>
            <a:ext cx="595035" cy="153888"/>
          </a:xfrm>
          <a:prstGeom prst="rect">
            <a:avLst/>
          </a:prstGeom>
          <a:noFill/>
        </p:spPr>
        <p:txBody>
          <a:bodyPr wrap="none" rtlCol="0">
            <a:spAutoFit/>
          </a:bodyPr>
          <a:lstStyle/>
          <a:p>
            <a:r>
              <a:rPr kumimoji="1" lang="ja-JP" altLang="en-US" sz="400" dirty="0">
                <a:solidFill>
                  <a:schemeClr val="tx1">
                    <a:lumMod val="50000"/>
                    <a:lumOff val="50000"/>
                  </a:schemeClr>
                </a:solidFill>
              </a:rPr>
              <a:t>提供：ブランド名</a:t>
            </a:r>
          </a:p>
        </p:txBody>
      </p:sp>
    </p:spTree>
    <p:extLst>
      <p:ext uri="{BB962C8B-B14F-4D97-AF65-F5344CB8AC3E}">
        <p14:creationId xmlns:p14="http://schemas.microsoft.com/office/powerpoint/2010/main" val="651949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a:xfrm>
            <a:off x="155662" y="303490"/>
            <a:ext cx="9410700" cy="650080"/>
          </a:xfrm>
        </p:spPr>
        <p:txBody>
          <a:bodyPr>
            <a:noAutofit/>
          </a:bodyPr>
          <a:lstStyle/>
          <a:p>
            <a:r>
              <a:rPr lang="en-US" altLang="ja-JP" sz="2000" dirty="0">
                <a:latin typeface="+mj-ea"/>
                <a:ea typeface="+mj-ea"/>
              </a:rPr>
              <a:t>『 </a:t>
            </a:r>
            <a:r>
              <a:rPr lang="ja-JP" altLang="en-US" sz="2000" dirty="0">
                <a:latin typeface="+mj-ea"/>
                <a:ea typeface="+mj-ea"/>
              </a:rPr>
              <a:t>＠ｃｏｓｍｅ公式</a:t>
            </a:r>
            <a:r>
              <a:rPr lang="en-US" altLang="ja-JP" sz="2000" dirty="0">
                <a:latin typeface="+mj-ea"/>
                <a:ea typeface="+mj-ea"/>
              </a:rPr>
              <a:t>』LINE</a:t>
            </a:r>
            <a:r>
              <a:rPr lang="ja-JP" altLang="en-US" sz="2000" dirty="0" smtClean="0">
                <a:latin typeface="+mj-ea"/>
                <a:ea typeface="+mj-ea"/>
              </a:rPr>
              <a:t>コラボアカウント　タイアップ追加誘導オプション</a:t>
            </a:r>
            <a:r>
              <a:rPr lang="en-US" altLang="ja-JP" sz="2000" dirty="0" smtClean="0">
                <a:latin typeface="+mj-ea"/>
                <a:ea typeface="+mj-ea"/>
              </a:rPr>
              <a:t/>
            </a:r>
            <a:br>
              <a:rPr lang="en-US" altLang="ja-JP" sz="2000" dirty="0" smtClean="0">
                <a:latin typeface="+mj-ea"/>
                <a:ea typeface="+mj-ea"/>
              </a:rPr>
            </a:br>
            <a:r>
              <a:rPr lang="ja-JP" altLang="en-US" sz="2000" dirty="0" smtClean="0">
                <a:latin typeface="+mj-ea"/>
                <a:ea typeface="+mj-ea"/>
              </a:rPr>
              <a:t>（メッセージ）クリエイティブパターンと提供クレジット</a:t>
            </a:r>
            <a:endParaRPr kumimoji="1" lang="ja-JP" altLang="en-US" sz="2000" dirty="0">
              <a:latin typeface="+mj-ea"/>
              <a:ea typeface="+mj-ea"/>
            </a:endParaRPr>
          </a:p>
        </p:txBody>
      </p:sp>
      <p:sp>
        <p:nvSpPr>
          <p:cNvPr id="47" name="テキスト ボックス 46"/>
          <p:cNvSpPr txBox="1"/>
          <p:nvPr/>
        </p:nvSpPr>
        <p:spPr>
          <a:xfrm>
            <a:off x="374248" y="1116370"/>
            <a:ext cx="1947969" cy="307777"/>
          </a:xfrm>
          <a:prstGeom prst="rect">
            <a:avLst/>
          </a:prstGeom>
          <a:noFill/>
        </p:spPr>
        <p:txBody>
          <a:bodyPr wrap="none" rtlCol="0">
            <a:spAutoFit/>
          </a:bodyPr>
          <a:lstStyle/>
          <a:p>
            <a:r>
              <a:rPr kumimoji="1" lang="ja-JP" altLang="en-US" sz="1400" dirty="0">
                <a:solidFill>
                  <a:schemeClr val="tx1">
                    <a:lumMod val="65000"/>
                    <a:lumOff val="35000"/>
                  </a:schemeClr>
                </a:solidFill>
                <a:latin typeface="Meiryo UI" panose="020B0604030504040204" pitchFamily="50" charset="-128"/>
                <a:ea typeface="Meiryo UI" panose="020B0604030504040204" pitchFamily="50" charset="-128"/>
              </a:rPr>
              <a:t>■クリエイティブについて</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3" name="正方形/長方形 72"/>
          <p:cNvSpPr/>
          <p:nvPr/>
        </p:nvSpPr>
        <p:spPr>
          <a:xfrm>
            <a:off x="416496" y="1407352"/>
            <a:ext cx="4547097" cy="523220"/>
          </a:xfrm>
          <a:prstGeom prst="rect">
            <a:avLst/>
          </a:prstGeom>
        </p:spPr>
        <p:txBody>
          <a:bodyPr wrap="square">
            <a:spAutoFit/>
          </a:bodyPr>
          <a:lstStyle/>
          <a:p>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・一度の配信で最大</a:t>
            </a:r>
            <a:r>
              <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rPr>
              <a:t>3</a:t>
            </a:r>
            <a:r>
              <a:rPr lang="ja-JP" altLang="en-US" sz="1400" b="0" dirty="0" err="1">
                <a:solidFill>
                  <a:schemeClr val="tx1">
                    <a:lumMod val="65000"/>
                    <a:lumOff val="35000"/>
                  </a:schemeClr>
                </a:solidFill>
                <a:latin typeface="Meiryo UI" panose="020B0604030504040204" pitchFamily="50" charset="-128"/>
                <a:ea typeface="Meiryo UI" panose="020B0604030504040204" pitchFamily="50" charset="-128"/>
              </a:rPr>
              <a:t>つまで</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配信可能です。</a:t>
            </a:r>
            <a:endPar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・配信パターンは</a:t>
            </a:r>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以下</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の</a:t>
            </a:r>
            <a:r>
              <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rPr>
              <a:t>2</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種となります</a:t>
            </a:r>
            <a:endPar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4" name="テキスト ボックス 73"/>
          <p:cNvSpPr txBox="1"/>
          <p:nvPr/>
        </p:nvSpPr>
        <p:spPr>
          <a:xfrm>
            <a:off x="6321152" y="1124744"/>
            <a:ext cx="1728358" cy="307777"/>
          </a:xfrm>
          <a:prstGeom prst="rect">
            <a:avLst/>
          </a:prstGeom>
          <a:noFill/>
        </p:spPr>
        <p:txBody>
          <a:bodyPr wrap="none" rtlCol="0">
            <a:spAutoFit/>
          </a:bodyPr>
          <a:lstStyle/>
          <a:p>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■画像分割パターン</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5" name="テキスト ボックス 74"/>
          <p:cNvSpPr txBox="1"/>
          <p:nvPr/>
        </p:nvSpPr>
        <p:spPr>
          <a:xfrm>
            <a:off x="6334652" y="2001482"/>
            <a:ext cx="979755" cy="307777"/>
          </a:xfrm>
          <a:prstGeom prst="rect">
            <a:avLst/>
          </a:prstGeom>
          <a:noFill/>
        </p:spPr>
        <p:txBody>
          <a:bodyPr wrap="none" rtlCol="0">
            <a:spAutoFit/>
          </a:bodyPr>
          <a:lstStyle/>
          <a:p>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■リンク数</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6" name="正方形/長方形 75"/>
          <p:cNvSpPr/>
          <p:nvPr/>
        </p:nvSpPr>
        <p:spPr>
          <a:xfrm>
            <a:off x="6393160" y="2330141"/>
            <a:ext cx="4213787" cy="523220"/>
          </a:xfrm>
          <a:prstGeom prst="rect">
            <a:avLst/>
          </a:prstGeom>
        </p:spPr>
        <p:txBody>
          <a:bodyPr wrap="square">
            <a:spAutoFit/>
          </a:bodyPr>
          <a:lstStyle/>
          <a:p>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・最大３カ所、</a:t>
            </a:r>
            <a:r>
              <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rPr>
              <a:t>URL</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は</a:t>
            </a:r>
            <a:r>
              <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rPr>
              <a:t>3</a:t>
            </a:r>
            <a:r>
              <a:rPr lang="ja-JP" altLang="en-US" sz="1400" b="0" dirty="0" err="1">
                <a:solidFill>
                  <a:schemeClr val="tx1">
                    <a:lumMod val="65000"/>
                    <a:lumOff val="35000"/>
                  </a:schemeClr>
                </a:solidFill>
                <a:latin typeface="Meiryo UI" panose="020B0604030504040204" pitchFamily="50" charset="-128"/>
                <a:ea typeface="Meiryo UI" panose="020B0604030504040204" pitchFamily="50" charset="-128"/>
              </a:rPr>
              <a:t>つまで</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となります。</a:t>
            </a:r>
            <a:endPar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・リンク先はタイアップになります。</a:t>
            </a:r>
            <a:endPar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7" name="正方形/長方形 76"/>
          <p:cNvSpPr/>
          <p:nvPr/>
        </p:nvSpPr>
        <p:spPr>
          <a:xfrm>
            <a:off x="6393161" y="1412776"/>
            <a:ext cx="3656856" cy="307777"/>
          </a:xfrm>
          <a:prstGeom prst="rect">
            <a:avLst/>
          </a:prstGeom>
        </p:spPr>
        <p:txBody>
          <a:bodyPr wrap="square">
            <a:spAutoFit/>
          </a:bodyPr>
          <a:lstStyle/>
          <a:p>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・画像の分割はできません。</a:t>
            </a:r>
            <a:endPar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8" name="Text Box 40"/>
          <p:cNvSpPr txBox="1">
            <a:spLocks noChangeArrowheads="1"/>
          </p:cNvSpPr>
          <p:nvPr/>
        </p:nvSpPr>
        <p:spPr bwMode="auto">
          <a:xfrm>
            <a:off x="374248" y="5733256"/>
            <a:ext cx="5996154"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dirty="0">
                <a:solidFill>
                  <a:schemeClr val="tx1">
                    <a:lumMod val="65000"/>
                    <a:lumOff val="35000"/>
                  </a:schemeClr>
                </a:solidFill>
                <a:latin typeface="Meiryo UI" pitchFamily="50" charset="-128"/>
                <a:ea typeface="Meiryo UI" pitchFamily="50" charset="-128"/>
                <a:cs typeface="Meiryo UI" pitchFamily="50" charset="-128"/>
              </a:rPr>
              <a:t>■テンプレート・入稿フォーマット　ダウンロード</a:t>
            </a:r>
            <a:endParaRPr lang="en-US" altLang="en-US" sz="1400" b="0" dirty="0">
              <a:latin typeface="Meiryo UI" pitchFamily="50" charset="-128"/>
              <a:ea typeface="Meiryo UI" pitchFamily="50" charset="-128"/>
              <a:cs typeface="Meiryo UI" pitchFamily="50" charset="-128"/>
            </a:endParaRPr>
          </a:p>
          <a:p>
            <a:pPr eaLnBrk="1" hangingPunct="1">
              <a:lnSpc>
                <a:spcPct val="200000"/>
              </a:lnSpc>
              <a:spcBef>
                <a:spcPct val="0"/>
              </a:spcBef>
              <a:buFontTx/>
              <a:buNone/>
            </a:pPr>
            <a:r>
              <a:rPr lang="en-US" altLang="en-US" sz="1200" b="0" dirty="0">
                <a:latin typeface="Meiryo UI" pitchFamily="50" charset="-128"/>
                <a:ea typeface="Meiryo UI" pitchFamily="50" charset="-128"/>
                <a:cs typeface="Meiryo UI" pitchFamily="50" charset="-128"/>
              </a:rPr>
              <a:t>http://</a:t>
            </a:r>
            <a:r>
              <a:rPr lang="en-US" altLang="en-US" sz="1200" b="0" dirty="0" smtClean="0">
                <a:latin typeface="Meiryo UI" pitchFamily="50" charset="-128"/>
                <a:ea typeface="Meiryo UI" pitchFamily="50" charset="-128"/>
                <a:cs typeface="Meiryo UI" pitchFamily="50" charset="-128"/>
              </a:rPr>
              <a:t>www.istyle.co.jp/File/0001/201</a:t>
            </a:r>
            <a:r>
              <a:rPr lang="en-US" altLang="ja-JP" sz="1200" b="0" dirty="0" smtClean="0">
                <a:latin typeface="Meiryo UI" pitchFamily="50" charset="-128"/>
                <a:ea typeface="Meiryo UI" pitchFamily="50" charset="-128"/>
                <a:cs typeface="Meiryo UI" pitchFamily="50" charset="-128"/>
              </a:rPr>
              <a:t>8</a:t>
            </a:r>
            <a:r>
              <a:rPr lang="en-US" altLang="ja-JP" sz="1200" dirty="0">
                <a:latin typeface="Meiryo UI" pitchFamily="50" charset="-128"/>
                <a:ea typeface="Meiryo UI" pitchFamily="50" charset="-128"/>
                <a:cs typeface="Meiryo UI" pitchFamily="50" charset="-128"/>
              </a:rPr>
              <a:t>01</a:t>
            </a:r>
            <a:r>
              <a:rPr lang="en-US" altLang="en-US" sz="1200" b="0" dirty="0" smtClean="0">
                <a:latin typeface="Meiryo UI" pitchFamily="50" charset="-128"/>
                <a:ea typeface="Meiryo UI" pitchFamily="50" charset="-128"/>
                <a:cs typeface="Meiryo UI" pitchFamily="50" charset="-128"/>
              </a:rPr>
              <a:t>_atcosmeline_nyuko.zip</a:t>
            </a:r>
            <a:endParaRPr lang="ja-JP" altLang="en-US" sz="1200" b="0" dirty="0">
              <a:latin typeface="Meiryo UI" pitchFamily="50" charset="-128"/>
              <a:ea typeface="Meiryo UI" pitchFamily="50" charset="-128"/>
              <a:cs typeface="Meiryo UI" pitchFamily="50" charset="-128"/>
            </a:endParaRPr>
          </a:p>
        </p:txBody>
      </p:sp>
      <p:sp>
        <p:nvSpPr>
          <p:cNvPr id="26" name="スライド番号プレースホルダー 3"/>
          <p:cNvSpPr>
            <a:spLocks noGrp="1"/>
          </p:cNvSpPr>
          <p:nvPr>
            <p:ph type="sldNum" sz="quarter" idx="4294967295"/>
          </p:nvPr>
        </p:nvSpPr>
        <p:spPr>
          <a:xfrm>
            <a:off x="5007600" y="6585250"/>
            <a:ext cx="527095" cy="259873"/>
          </a:xfrm>
          <a:prstGeom prst="rect">
            <a:avLst/>
          </a:prstGeom>
        </p:spPr>
        <p:txBody>
          <a:bodyPr/>
          <a:lstStyle/>
          <a:p>
            <a:fld id="{D1BB40C7-AB44-C647-B8F2-09508EB95348}" type="slidenum">
              <a:rPr lang="ja-JP" altLang="en-US" sz="1200" b="1" smtClean="0">
                <a:solidFill>
                  <a:schemeClr val="bg1">
                    <a:lumMod val="75000"/>
                  </a:schemeClr>
                </a:solidFill>
              </a:rPr>
              <a:pPr/>
              <a:t>26</a:t>
            </a:fld>
            <a:endParaRPr lang="ja-JP" altLang="en-US" sz="1200" b="1" dirty="0">
              <a:solidFill>
                <a:schemeClr val="bg1">
                  <a:lumMod val="75000"/>
                </a:schemeClr>
              </a:solidFill>
            </a:endParaRPr>
          </a:p>
        </p:txBody>
      </p:sp>
      <p:grpSp>
        <p:nvGrpSpPr>
          <p:cNvPr id="4" name="グループ化 3"/>
          <p:cNvGrpSpPr/>
          <p:nvPr/>
        </p:nvGrpSpPr>
        <p:grpSpPr>
          <a:xfrm>
            <a:off x="3800872" y="1556792"/>
            <a:ext cx="2299259" cy="2750279"/>
            <a:chOff x="4232920" y="1556813"/>
            <a:chExt cx="2299259" cy="2750279"/>
          </a:xfrm>
        </p:grpSpPr>
        <p:sp>
          <p:nvSpPr>
            <p:cNvPr id="31" name="正方形/長方形 67"/>
            <p:cNvSpPr>
              <a:spLocks noChangeArrowheads="1"/>
            </p:cNvSpPr>
            <p:nvPr/>
          </p:nvSpPr>
          <p:spPr bwMode="auto">
            <a:xfrm>
              <a:off x="4232920" y="1776684"/>
              <a:ext cx="2299259" cy="2530408"/>
            </a:xfrm>
            <a:prstGeom prst="rect">
              <a:avLst/>
            </a:prstGeom>
            <a:noFill/>
            <a:ln w="19050">
              <a:solidFill>
                <a:srgbClr val="00C300"/>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90000" tIns="46800" rIns="90000" bIns="46800"/>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defTabSz="914400"/>
              <a:endParaRPr kumimoji="0" lang="ja-JP" altLang="en-US" sz="1600">
                <a:latin typeface="Arial" pitchFamily="34" charset="0"/>
                <a:ea typeface="HGP創英角ｺﾞｼｯｸUB" pitchFamily="50" charset="-128"/>
              </a:endParaRPr>
            </a:p>
          </p:txBody>
        </p:sp>
        <p:sp>
          <p:nvSpPr>
            <p:cNvPr id="32" name="テキスト ボックス 84"/>
            <p:cNvSpPr txBox="1">
              <a:spLocks noChangeArrowheads="1"/>
            </p:cNvSpPr>
            <p:nvPr/>
          </p:nvSpPr>
          <p:spPr bwMode="auto">
            <a:xfrm>
              <a:off x="4270879" y="4021033"/>
              <a:ext cx="224115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0" rIns="72000" bIns="0">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endParaRPr lang="en-US" altLang="ja-JP" sz="500" b="1" dirty="0">
                <a:latin typeface="メイリオ" pitchFamily="50" charset="-128"/>
                <a:ea typeface="メイリオ" pitchFamily="50" charset="-128"/>
                <a:cs typeface="メイリオ" pitchFamily="50" charset="-128"/>
              </a:endParaRPr>
            </a:p>
            <a:p>
              <a:pPr eaLnBrk="1" hangingPunct="1"/>
              <a:r>
                <a:rPr lang="ja-JP" altLang="en-US" sz="800" dirty="0">
                  <a:solidFill>
                    <a:schemeClr val="tx1">
                      <a:lumMod val="65000"/>
                      <a:lumOff val="35000"/>
                    </a:schemeClr>
                  </a:solidFill>
                  <a:latin typeface="メイリオ" pitchFamily="50" charset="-128"/>
                  <a:ea typeface="メイリオ" pitchFamily="50" charset="-128"/>
                  <a:cs typeface="メイリオ" pitchFamily="50" charset="-128"/>
                </a:rPr>
                <a:t>テキスト末尾に</a:t>
              </a:r>
              <a:r>
                <a:rPr lang="en-US" altLang="ja-JP" sz="800" dirty="0">
                  <a:solidFill>
                    <a:schemeClr val="tx1">
                      <a:lumMod val="65000"/>
                      <a:lumOff val="35000"/>
                    </a:schemeClr>
                  </a:solidFill>
                  <a:latin typeface="メイリオ" pitchFamily="50" charset="-128"/>
                  <a:ea typeface="メイリオ" pitchFamily="50" charset="-128"/>
                  <a:cs typeface="メイリオ" pitchFamily="50" charset="-128"/>
                </a:rPr>
                <a:t>『</a:t>
              </a:r>
              <a:r>
                <a:rPr lang="ja-JP" altLang="en-US" sz="800" dirty="0">
                  <a:solidFill>
                    <a:schemeClr val="tx1">
                      <a:lumMod val="65000"/>
                      <a:lumOff val="35000"/>
                    </a:schemeClr>
                  </a:solidFill>
                  <a:latin typeface="メイリオ" pitchFamily="50" charset="-128"/>
                  <a:ea typeface="メイリオ" pitchFamily="50" charset="-128"/>
                  <a:cs typeface="メイリオ" pitchFamily="50" charset="-128"/>
                </a:rPr>
                <a:t>提供：ブランド名</a:t>
              </a:r>
              <a:r>
                <a:rPr lang="en-US" altLang="ja-JP" sz="800" dirty="0">
                  <a:solidFill>
                    <a:schemeClr val="tx1">
                      <a:lumMod val="65000"/>
                      <a:lumOff val="35000"/>
                    </a:schemeClr>
                  </a:solidFill>
                  <a:latin typeface="メイリオ" pitchFamily="50" charset="-128"/>
                  <a:ea typeface="メイリオ" pitchFamily="50" charset="-128"/>
                  <a:cs typeface="メイリオ" pitchFamily="50" charset="-128"/>
                </a:rPr>
                <a:t>』</a:t>
              </a:r>
              <a:r>
                <a:rPr lang="ja-JP" altLang="en-US" sz="800" dirty="0">
                  <a:solidFill>
                    <a:schemeClr val="tx1">
                      <a:lumMod val="65000"/>
                      <a:lumOff val="35000"/>
                    </a:schemeClr>
                  </a:solidFill>
                  <a:latin typeface="メイリオ" pitchFamily="50" charset="-128"/>
                  <a:ea typeface="メイリオ" pitchFamily="50" charset="-128"/>
                  <a:cs typeface="メイリオ" pitchFamily="50" charset="-128"/>
                </a:rPr>
                <a:t>を記載</a:t>
              </a:r>
              <a:endParaRPr lang="en-US" altLang="ja-JP" sz="800" dirty="0">
                <a:solidFill>
                  <a:schemeClr val="tx1">
                    <a:lumMod val="65000"/>
                    <a:lumOff val="35000"/>
                  </a:schemeClr>
                </a:solidFill>
                <a:latin typeface="メイリオ" pitchFamily="50" charset="-128"/>
                <a:ea typeface="メイリオ" pitchFamily="50" charset="-128"/>
                <a:cs typeface="メイリオ" pitchFamily="50" charset="-128"/>
              </a:endParaRPr>
            </a:p>
          </p:txBody>
        </p:sp>
        <p:sp>
          <p:nvSpPr>
            <p:cNvPr id="33" name="角丸四角形 70"/>
            <p:cNvSpPr>
              <a:spLocks noChangeArrowheads="1"/>
            </p:cNvSpPr>
            <p:nvPr/>
          </p:nvSpPr>
          <p:spPr bwMode="auto">
            <a:xfrm>
              <a:off x="4383766" y="1556813"/>
              <a:ext cx="1935162" cy="382587"/>
            </a:xfrm>
            <a:prstGeom prst="roundRect">
              <a:avLst>
                <a:gd name="adj" fmla="val 50000"/>
              </a:avLst>
            </a:prstGeom>
            <a:solidFill>
              <a:srgbClr val="00C300"/>
            </a:solidFill>
            <a:ln>
              <a:noFill/>
            </a:ln>
            <a:extLst>
              <a:ext uri="{91240B29-F687-4F45-9708-019B960494DF}">
                <a14:hiddenLine xmlns:a14="http://schemas.microsoft.com/office/drawing/2010/main" w="3175">
                  <a:solidFill>
                    <a:srgbClr val="000000"/>
                  </a:solidFill>
                  <a:round/>
                  <a:headEnd type="oval" w="med" len="med"/>
                  <a:tailEnd type="triangle" w="med" len="med"/>
                </a14:hiddenLine>
              </a:ext>
            </a:extLst>
          </p:spPr>
          <p:txBody>
            <a:bodyPr lIns="90000" tIns="46800" rIns="90000" bIns="46800" anchor="ct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algn="ctr" defTabSz="914400"/>
              <a:r>
                <a:rPr kumimoji="0" lang="ja-JP" altLang="en-US" sz="1200" dirty="0">
                  <a:solidFill>
                    <a:srgbClr val="FFFFFF"/>
                  </a:solidFill>
                  <a:latin typeface="メイリオ" pitchFamily="50" charset="-128"/>
                  <a:ea typeface="メイリオ" pitchFamily="50" charset="-128"/>
                  <a:cs typeface="メイリオ" pitchFamily="50" charset="-128"/>
                </a:rPr>
                <a:t>テキスト部分</a:t>
              </a:r>
            </a:p>
          </p:txBody>
        </p:sp>
        <p:grpSp>
          <p:nvGrpSpPr>
            <p:cNvPr id="34" name="グループ化 33"/>
            <p:cNvGrpSpPr/>
            <p:nvPr/>
          </p:nvGrpSpPr>
          <p:grpSpPr>
            <a:xfrm>
              <a:off x="4558911" y="2011089"/>
              <a:ext cx="1636364" cy="2065983"/>
              <a:chOff x="4223880" y="3284984"/>
              <a:chExt cx="1636364" cy="2065983"/>
            </a:xfrm>
          </p:grpSpPr>
          <p:pic>
            <p:nvPicPr>
              <p:cNvPr id="3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352" b="25519"/>
              <a:stretch/>
            </p:blipFill>
            <p:spPr bwMode="auto">
              <a:xfrm>
                <a:off x="4223880" y="3284984"/>
                <a:ext cx="1636364" cy="2065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テキスト ボックス 35"/>
              <p:cNvSpPr txBox="1"/>
              <p:nvPr/>
            </p:nvSpPr>
            <p:spPr>
              <a:xfrm>
                <a:off x="4495984" y="5144760"/>
                <a:ext cx="800219" cy="138742"/>
              </a:xfrm>
              <a:prstGeom prst="rect">
                <a:avLst/>
              </a:prstGeom>
              <a:solidFill>
                <a:schemeClr val="bg1"/>
              </a:solidFill>
            </p:spPr>
            <p:txBody>
              <a:bodyPr wrap="none" rtlCol="0">
                <a:spAutoFit/>
              </a:bodyPr>
              <a:lstStyle/>
              <a:p>
                <a:r>
                  <a:rPr kumimoji="1" lang="ja-JP" altLang="en-US" sz="600" b="1" dirty="0">
                    <a:solidFill>
                      <a:schemeClr val="tx1">
                        <a:lumMod val="50000"/>
                        <a:lumOff val="50000"/>
                      </a:schemeClr>
                    </a:solidFill>
                  </a:rPr>
                  <a:t>提供：ブランド名</a:t>
                </a:r>
              </a:p>
            </p:txBody>
          </p:sp>
        </p:grpSp>
      </p:grpSp>
      <p:sp>
        <p:nvSpPr>
          <p:cNvPr id="37" name="テキスト ボックス 36"/>
          <p:cNvSpPr txBox="1"/>
          <p:nvPr/>
        </p:nvSpPr>
        <p:spPr>
          <a:xfrm>
            <a:off x="3800872" y="1124744"/>
            <a:ext cx="1930337" cy="307777"/>
          </a:xfrm>
          <a:prstGeom prst="rect">
            <a:avLst/>
          </a:prstGeom>
          <a:noFill/>
        </p:spPr>
        <p:txBody>
          <a:bodyPr wrap="none" rtlCol="0">
            <a:spAutoFit/>
          </a:bodyPr>
          <a:lstStyle/>
          <a:p>
            <a:r>
              <a:rPr kumimoji="1" lang="ja-JP" altLang="en-US" sz="1400" dirty="0">
                <a:solidFill>
                  <a:schemeClr val="tx1">
                    <a:lumMod val="65000"/>
                    <a:lumOff val="35000"/>
                  </a:schemeClr>
                </a:solidFill>
                <a:latin typeface="Meiryo UI" panose="020B0604030504040204" pitchFamily="50" charset="-128"/>
                <a:ea typeface="Meiryo UI" panose="020B0604030504040204" pitchFamily="50" charset="-128"/>
              </a:rPr>
              <a:t>■</a:t>
            </a:r>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提供クレジットについて</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grpSp>
        <p:nvGrpSpPr>
          <p:cNvPr id="38" name="グループ化 37"/>
          <p:cNvGrpSpPr/>
          <p:nvPr/>
        </p:nvGrpSpPr>
        <p:grpSpPr>
          <a:xfrm>
            <a:off x="560512" y="2160377"/>
            <a:ext cx="2390398" cy="2811673"/>
            <a:chOff x="560512" y="2160377"/>
            <a:chExt cx="2390398" cy="2811673"/>
          </a:xfrm>
        </p:grpSpPr>
        <p:sp>
          <p:nvSpPr>
            <p:cNvPr id="39" name="正方形/長方形 38"/>
            <p:cNvSpPr/>
            <p:nvPr/>
          </p:nvSpPr>
          <p:spPr>
            <a:xfrm>
              <a:off x="716487" y="2712714"/>
              <a:ext cx="787190" cy="688207"/>
            </a:xfrm>
            <a:prstGeom prst="rect">
              <a:avLst/>
            </a:prstGeom>
            <a:solidFill>
              <a:schemeClr val="bg1"/>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100" dirty="0">
                  <a:solidFill>
                    <a:schemeClr val="tx1">
                      <a:lumMod val="50000"/>
                      <a:lumOff val="50000"/>
                    </a:schemeClr>
                  </a:solidFill>
                  <a:latin typeface="Meiryo UI" panose="020B0604030504040204" pitchFamily="50" charset="-128"/>
                  <a:ea typeface="Meiryo UI" panose="020B0604030504040204" pitchFamily="50" charset="-128"/>
                </a:rPr>
                <a:t>テキスト</a:t>
              </a:r>
            </a:p>
          </p:txBody>
        </p:sp>
        <p:sp>
          <p:nvSpPr>
            <p:cNvPr id="40" name="正方形/長方形 39"/>
            <p:cNvSpPr/>
            <p:nvPr/>
          </p:nvSpPr>
          <p:spPr>
            <a:xfrm>
              <a:off x="716487" y="3459024"/>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41" name="正方形/長方形 40"/>
            <p:cNvSpPr/>
            <p:nvPr/>
          </p:nvSpPr>
          <p:spPr>
            <a:xfrm>
              <a:off x="1773932" y="2708623"/>
              <a:ext cx="787190" cy="688207"/>
            </a:xfrm>
            <a:prstGeom prst="rect">
              <a:avLst/>
            </a:prstGeom>
            <a:solidFill>
              <a:schemeClr val="bg1"/>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100" dirty="0">
                  <a:solidFill>
                    <a:schemeClr val="tx1">
                      <a:lumMod val="50000"/>
                      <a:lumOff val="50000"/>
                    </a:schemeClr>
                  </a:solidFill>
                  <a:latin typeface="Meiryo UI" panose="020B0604030504040204" pitchFamily="50" charset="-128"/>
                  <a:ea typeface="Meiryo UI" panose="020B0604030504040204" pitchFamily="50" charset="-128"/>
                </a:rPr>
                <a:t>テキスト</a:t>
              </a:r>
            </a:p>
          </p:txBody>
        </p:sp>
        <p:sp>
          <p:nvSpPr>
            <p:cNvPr id="42" name="正方形/長方形 41"/>
            <p:cNvSpPr/>
            <p:nvPr/>
          </p:nvSpPr>
          <p:spPr>
            <a:xfrm>
              <a:off x="1773932" y="3467633"/>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1773932" y="4224386"/>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➁</a:t>
              </a:r>
              <a:endParaRPr kumimoji="1" lang="en-US" altLang="ja-JP"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44" name="テキスト ボックス 43"/>
            <p:cNvSpPr txBox="1"/>
            <p:nvPr/>
          </p:nvSpPr>
          <p:spPr>
            <a:xfrm>
              <a:off x="659206" y="2394951"/>
              <a:ext cx="904415" cy="276999"/>
            </a:xfrm>
            <a:prstGeom prst="rect">
              <a:avLst/>
            </a:prstGeom>
            <a:noFill/>
            <a:ln>
              <a:noFill/>
            </a:ln>
          </p:spPr>
          <p:txBody>
            <a:bodyPr wrap="none" rtlCol="0">
              <a:spAutoFit/>
            </a:bodyPr>
            <a:lstStyle/>
            <a:p>
              <a:r>
                <a:rPr kumimoji="1" lang="en-US" altLang="ja-JP" sz="1200" b="0" dirty="0">
                  <a:solidFill>
                    <a:schemeClr val="tx1">
                      <a:lumMod val="65000"/>
                      <a:lumOff val="35000"/>
                    </a:schemeClr>
                  </a:solidFill>
                  <a:latin typeface="Meiryo UI" panose="020B0604030504040204" pitchFamily="50" charset="-128"/>
                  <a:ea typeface="Meiryo UI" panose="020B0604030504040204" pitchFamily="50" charset="-128"/>
                </a:rPr>
                <a:t>【</a:t>
              </a:r>
              <a:r>
                <a:rPr lang="en-US" altLang="ja-JP" sz="1200" b="0" dirty="0">
                  <a:solidFill>
                    <a:schemeClr val="tx1">
                      <a:lumMod val="65000"/>
                      <a:lumOff val="35000"/>
                    </a:schemeClr>
                  </a:solidFill>
                  <a:latin typeface="Meiryo UI" panose="020B0604030504040204" pitchFamily="50" charset="-128"/>
                  <a:ea typeface="Meiryo UI" panose="020B0604030504040204" pitchFamily="50" charset="-128"/>
                </a:rPr>
                <a:t>2</a:t>
              </a:r>
              <a:r>
                <a:rPr lang="ja-JP" altLang="en-US" sz="1200" b="0" dirty="0">
                  <a:solidFill>
                    <a:schemeClr val="tx1">
                      <a:lumMod val="65000"/>
                      <a:lumOff val="35000"/>
                    </a:schemeClr>
                  </a:solidFill>
                  <a:latin typeface="Meiryo UI" panose="020B0604030504040204" pitchFamily="50" charset="-128"/>
                  <a:ea typeface="Meiryo UI" panose="020B0604030504040204" pitchFamily="50" charset="-128"/>
                </a:rPr>
                <a:t>枠配信</a:t>
              </a:r>
              <a:r>
                <a:rPr kumimoji="1" lang="en-US" altLang="ja-JP" sz="1200" b="0" dirty="0">
                  <a:solidFill>
                    <a:schemeClr val="tx1">
                      <a:lumMod val="65000"/>
                      <a:lumOff val="35000"/>
                    </a:schemeClr>
                  </a:solidFill>
                  <a:latin typeface="Meiryo UI" panose="020B0604030504040204" pitchFamily="50" charset="-128"/>
                  <a:ea typeface="Meiryo UI" panose="020B0604030504040204" pitchFamily="50" charset="-128"/>
                </a:rPr>
                <a:t>】</a:t>
              </a:r>
              <a:endParaRPr kumimoji="1" lang="ja-JP" altLang="en-US" sz="1200" b="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45" name="テキスト ボックス 44"/>
            <p:cNvSpPr txBox="1"/>
            <p:nvPr/>
          </p:nvSpPr>
          <p:spPr>
            <a:xfrm>
              <a:off x="1667318" y="2371414"/>
              <a:ext cx="904415" cy="276999"/>
            </a:xfrm>
            <a:prstGeom prst="rect">
              <a:avLst/>
            </a:prstGeom>
            <a:noFill/>
            <a:ln>
              <a:noFill/>
            </a:ln>
          </p:spPr>
          <p:txBody>
            <a:bodyPr wrap="none" rtlCol="0">
              <a:spAutoFit/>
            </a:bodyPr>
            <a:lstStyle/>
            <a:p>
              <a:r>
                <a:rPr kumimoji="1" lang="en-US" altLang="ja-JP" sz="1200" b="0" dirty="0">
                  <a:solidFill>
                    <a:schemeClr val="tx1">
                      <a:lumMod val="65000"/>
                      <a:lumOff val="35000"/>
                    </a:schemeClr>
                  </a:solidFill>
                  <a:latin typeface="Meiryo UI" panose="020B0604030504040204" pitchFamily="50" charset="-128"/>
                  <a:ea typeface="Meiryo UI" panose="020B0604030504040204" pitchFamily="50" charset="-128"/>
                </a:rPr>
                <a:t>【</a:t>
              </a:r>
              <a:r>
                <a:rPr lang="en-US" altLang="ja-JP" sz="1200" b="0" dirty="0">
                  <a:solidFill>
                    <a:schemeClr val="tx1">
                      <a:lumMod val="65000"/>
                      <a:lumOff val="35000"/>
                    </a:schemeClr>
                  </a:solidFill>
                  <a:latin typeface="Meiryo UI" panose="020B0604030504040204" pitchFamily="50" charset="-128"/>
                  <a:ea typeface="Meiryo UI" panose="020B0604030504040204" pitchFamily="50" charset="-128"/>
                </a:rPr>
                <a:t>3</a:t>
              </a:r>
              <a:r>
                <a:rPr lang="ja-JP" altLang="en-US" sz="1200" b="0" dirty="0">
                  <a:solidFill>
                    <a:schemeClr val="tx1">
                      <a:lumMod val="65000"/>
                      <a:lumOff val="35000"/>
                    </a:schemeClr>
                  </a:solidFill>
                  <a:latin typeface="Meiryo UI" panose="020B0604030504040204" pitchFamily="50" charset="-128"/>
                  <a:ea typeface="Meiryo UI" panose="020B0604030504040204" pitchFamily="50" charset="-128"/>
                </a:rPr>
                <a:t>枠配信</a:t>
              </a:r>
              <a:r>
                <a:rPr kumimoji="1" lang="en-US" altLang="ja-JP" sz="1200" b="0" dirty="0">
                  <a:solidFill>
                    <a:schemeClr val="tx1">
                      <a:lumMod val="65000"/>
                      <a:lumOff val="35000"/>
                    </a:schemeClr>
                  </a:solidFill>
                  <a:latin typeface="Meiryo UI" panose="020B0604030504040204" pitchFamily="50" charset="-128"/>
                  <a:ea typeface="Meiryo UI" panose="020B0604030504040204" pitchFamily="50" charset="-128"/>
                </a:rPr>
                <a:t>】</a:t>
              </a:r>
              <a:endParaRPr kumimoji="1" lang="ja-JP" altLang="en-US" sz="1200" b="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46" name="テキスト ボックス 45"/>
            <p:cNvSpPr txBox="1"/>
            <p:nvPr/>
          </p:nvSpPr>
          <p:spPr>
            <a:xfrm>
              <a:off x="560512" y="2160377"/>
              <a:ext cx="2390398" cy="276999"/>
            </a:xfrm>
            <a:prstGeom prst="rect">
              <a:avLst/>
            </a:prstGeom>
            <a:noFill/>
          </p:spPr>
          <p:txBody>
            <a:bodyPr wrap="none" rtlCol="0">
              <a:spAutoFit/>
            </a:bodyPr>
            <a:lstStyle/>
            <a:p>
              <a:r>
                <a:rPr lang="ja-JP" altLang="en-US" sz="1200" dirty="0">
                  <a:latin typeface="Meiryo UI" panose="020B0604030504040204" pitchFamily="50" charset="-128"/>
                  <a:ea typeface="Meiryo UI" panose="020B0604030504040204" pitchFamily="50" charset="-128"/>
                </a:rPr>
                <a:t>クリエイティブの</a:t>
              </a:r>
              <a:r>
                <a:rPr kumimoji="1" lang="ja-JP" altLang="en-US" sz="1200" dirty="0">
                  <a:latin typeface="Meiryo UI" panose="020B0604030504040204" pitchFamily="50" charset="-128"/>
                  <a:ea typeface="Meiryo UI" panose="020B0604030504040204" pitchFamily="50" charset="-128"/>
                </a:rPr>
                <a:t>組み合わせ</a:t>
              </a:r>
              <a:r>
                <a:rPr lang="ja-JP" altLang="en-US" sz="1200" dirty="0">
                  <a:latin typeface="Meiryo UI" panose="020B0604030504040204" pitchFamily="50" charset="-128"/>
                  <a:ea typeface="Meiryo UI" panose="020B0604030504040204" pitchFamily="50" charset="-128"/>
                </a:rPr>
                <a:t>パターン</a:t>
              </a:r>
              <a:endParaRPr kumimoji="1" lang="ja-JP" altLang="en-US" sz="1200" dirty="0">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678387" y="3207970"/>
              <a:ext cx="697627" cy="169277"/>
            </a:xfrm>
            <a:prstGeom prst="rect">
              <a:avLst/>
            </a:prstGeom>
            <a:noFill/>
          </p:spPr>
          <p:txBody>
            <a:bodyPr wrap="none" rtlCol="0">
              <a:spAutoFit/>
            </a:bodyPr>
            <a:lstStyle/>
            <a:p>
              <a:r>
                <a:rPr kumimoji="1" lang="ja-JP" altLang="en-US" sz="500" dirty="0">
                  <a:solidFill>
                    <a:schemeClr val="tx1">
                      <a:lumMod val="50000"/>
                      <a:lumOff val="50000"/>
                    </a:schemeClr>
                  </a:solidFill>
                </a:rPr>
                <a:t>提供：ブランド名</a:t>
              </a:r>
            </a:p>
          </p:txBody>
        </p:sp>
        <p:sp>
          <p:nvSpPr>
            <p:cNvPr id="49" name="テキスト ボックス 48"/>
            <p:cNvSpPr txBox="1"/>
            <p:nvPr/>
          </p:nvSpPr>
          <p:spPr>
            <a:xfrm>
              <a:off x="1744418" y="3227553"/>
              <a:ext cx="697627" cy="169277"/>
            </a:xfrm>
            <a:prstGeom prst="rect">
              <a:avLst/>
            </a:prstGeom>
            <a:noFill/>
          </p:spPr>
          <p:txBody>
            <a:bodyPr wrap="none" rtlCol="0">
              <a:spAutoFit/>
            </a:bodyPr>
            <a:lstStyle/>
            <a:p>
              <a:r>
                <a:rPr kumimoji="1" lang="ja-JP" altLang="en-US" sz="500" dirty="0">
                  <a:solidFill>
                    <a:schemeClr val="tx1">
                      <a:lumMod val="50000"/>
                      <a:lumOff val="50000"/>
                    </a:schemeClr>
                  </a:solidFill>
                </a:rPr>
                <a:t>提供：ブランド名</a:t>
              </a:r>
            </a:p>
          </p:txBody>
        </p:sp>
        <p:sp>
          <p:nvSpPr>
            <p:cNvPr id="50" name="正方形/長方形 49"/>
            <p:cNvSpPr/>
            <p:nvPr/>
          </p:nvSpPr>
          <p:spPr>
            <a:xfrm>
              <a:off x="687912" y="2685525"/>
              <a:ext cx="847134" cy="1509331"/>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1" name="正方形/長方形 50"/>
            <p:cNvSpPr/>
            <p:nvPr/>
          </p:nvSpPr>
          <p:spPr>
            <a:xfrm>
              <a:off x="1745989" y="2675783"/>
              <a:ext cx="847134" cy="2296267"/>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498546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スライド番号プレースホルダー 2"/>
          <p:cNvSpPr>
            <a:spLocks noGrp="1"/>
          </p:cNvSpPr>
          <p:nvPr>
            <p:ph type="sldNum" sz="quarter" idx="12"/>
          </p:nvPr>
        </p:nvSpPr>
        <p:spPr>
          <a:xfrm>
            <a:off x="4853501" y="6585250"/>
            <a:ext cx="527095" cy="259873"/>
          </a:xfrm>
        </p:spPr>
        <p:txBody>
          <a:bodyPr/>
          <a:lstStyle/>
          <a:p>
            <a:fld id="{D1BB40C7-AB44-C647-B8F2-09508EB95348}" type="slidenum">
              <a:rPr lang="ja-JP" altLang="en-US" smtClean="0">
                <a:latin typeface="+mn-ea"/>
              </a:rPr>
              <a:pPr/>
              <a:t>27</a:t>
            </a:fld>
            <a:endParaRPr lang="ja-JP" altLang="en-US" dirty="0">
              <a:latin typeface="+mn-ea"/>
            </a:endParaRPr>
          </a:p>
        </p:txBody>
      </p:sp>
      <p:pic>
        <p:nvPicPr>
          <p:cNvPr id="29" name="Picture 6" descr="C:\Users\iwasakis\Desktop\[PNG]LINE_icon_2.0 (1)\[PNG]LINE_icon\LINE_icon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639" y="4326164"/>
            <a:ext cx="806847" cy="806847"/>
          </a:xfrm>
          <a:prstGeom prst="rect">
            <a:avLst/>
          </a:prstGeom>
          <a:noFill/>
          <a:extLst>
            <a:ext uri="{909E8E84-426E-40DD-AFC4-6F175D3DCCD1}">
              <a14:hiddenFill xmlns:a14="http://schemas.microsoft.com/office/drawing/2010/main">
                <a:solidFill>
                  <a:srgbClr val="FFFFFF"/>
                </a:solidFill>
              </a14:hiddenFill>
            </a:ext>
          </a:extLst>
        </p:spPr>
      </p:pic>
      <p:sp>
        <p:nvSpPr>
          <p:cNvPr id="30" name="左中かっこ 29"/>
          <p:cNvSpPr/>
          <p:nvPr/>
        </p:nvSpPr>
        <p:spPr>
          <a:xfrm>
            <a:off x="536449" y="2165892"/>
            <a:ext cx="293986" cy="1839172"/>
          </a:xfrm>
          <a:prstGeom prst="leftBrace">
            <a:avLst/>
          </a:prstGeom>
          <a:ln>
            <a:solidFill>
              <a:srgbClr val="4EB69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p>
        </p:txBody>
      </p:sp>
      <p:sp>
        <p:nvSpPr>
          <p:cNvPr id="31" name="正方形/長方形 22"/>
          <p:cNvSpPr>
            <a:spLocks noChangeArrowheads="1"/>
          </p:cNvSpPr>
          <p:nvPr/>
        </p:nvSpPr>
        <p:spPr bwMode="auto">
          <a:xfrm>
            <a:off x="201062" y="2849408"/>
            <a:ext cx="895921" cy="302955"/>
          </a:xfrm>
          <a:prstGeom prst="roundRect">
            <a:avLst>
              <a:gd name="adj" fmla="val 50000"/>
            </a:avLst>
          </a:prstGeom>
          <a:solidFill>
            <a:srgbClr val="4EB691"/>
          </a:solidFill>
          <a:ln>
            <a:noFill/>
          </a:ln>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endParaRPr lang="ja-JP" altLang="en-US" sz="800" dirty="0">
              <a:solidFill>
                <a:srgbClr val="4EB691"/>
              </a:solidFill>
              <a:latin typeface="メイリオ" pitchFamily="50" charset="-128"/>
              <a:ea typeface="メイリオ" pitchFamily="50" charset="-128"/>
              <a:cs typeface="メイリオ" pitchFamily="50" charset="-128"/>
            </a:endParaRPr>
          </a:p>
        </p:txBody>
      </p:sp>
      <p:sp>
        <p:nvSpPr>
          <p:cNvPr id="32" name="正方形/長方形 26"/>
          <p:cNvSpPr>
            <a:spLocks noChangeArrowheads="1"/>
          </p:cNvSpPr>
          <p:nvPr/>
        </p:nvSpPr>
        <p:spPr bwMode="auto">
          <a:xfrm>
            <a:off x="216938" y="2883877"/>
            <a:ext cx="86416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900" b="1" dirty="0">
                <a:solidFill>
                  <a:schemeClr val="bg1"/>
                </a:solidFill>
                <a:latin typeface="メイリオ" pitchFamily="50" charset="-128"/>
                <a:ea typeface="メイリオ" pitchFamily="50" charset="-128"/>
                <a:cs typeface="メイリオ" pitchFamily="50" charset="-128"/>
              </a:rPr>
              <a:t>1</a:t>
            </a:r>
            <a:r>
              <a:rPr lang="ja-JP" altLang="en-US" sz="900" b="1" dirty="0">
                <a:solidFill>
                  <a:schemeClr val="bg1"/>
                </a:solidFill>
                <a:latin typeface="メイリオ" pitchFamily="50" charset="-128"/>
                <a:ea typeface="メイリオ" pitchFamily="50" charset="-128"/>
                <a:cs typeface="メイリオ" pitchFamily="50" charset="-128"/>
              </a:rPr>
              <a:t>メッセージ</a:t>
            </a:r>
          </a:p>
        </p:txBody>
      </p:sp>
      <p:pic>
        <p:nvPicPr>
          <p:cNvPr id="34" name="Picture 6" descr="\\Fs\個人用\motekid\141221サービス資料リニューアル\デザイン\150609_01アイコン（透過）\クリア　icon_png\icon-3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192922" y="2785806"/>
            <a:ext cx="832086" cy="832086"/>
          </a:xfrm>
          <a:prstGeom prst="rect">
            <a:avLst/>
          </a:prstGeom>
          <a:noFill/>
          <a:extLst>
            <a:ext uri="{909E8E84-426E-40DD-AFC4-6F175D3DCCD1}">
              <a14:hiddenFill xmlns:a14="http://schemas.microsoft.com/office/drawing/2010/main">
                <a:solidFill>
                  <a:srgbClr val="FFFFFF"/>
                </a:solidFill>
              </a14:hiddenFill>
            </a:ext>
          </a:extLst>
        </p:spPr>
      </p:pic>
      <p:sp>
        <p:nvSpPr>
          <p:cNvPr id="35" name="正方形/長方形 34"/>
          <p:cNvSpPr/>
          <p:nvPr/>
        </p:nvSpPr>
        <p:spPr>
          <a:xfrm>
            <a:off x="4103818" y="2645450"/>
            <a:ext cx="954107" cy="246221"/>
          </a:xfrm>
          <a:prstGeom prst="rect">
            <a:avLst/>
          </a:prstGeom>
          <a:noFill/>
        </p:spPr>
        <p:txBody>
          <a:bodyPr wrap="none">
            <a:spAutoFit/>
          </a:bodyPr>
          <a:lstStyle/>
          <a:p>
            <a:pPr algn="ctr"/>
            <a:r>
              <a:rPr lang="ja-JP" altLang="en-US" sz="1000" b="1" dirty="0">
                <a:solidFill>
                  <a:srgbClr val="FF0000"/>
                </a:solidFill>
                <a:latin typeface="メイリオ"/>
                <a:cs typeface="Meiryo UI" pitchFamily="50" charset="-128"/>
              </a:rPr>
              <a:t>店頭へ誘致！</a:t>
            </a:r>
            <a:endParaRPr lang="ja-JP" altLang="en-US" sz="2400" b="1" dirty="0">
              <a:solidFill>
                <a:srgbClr val="FF0000"/>
              </a:solidFill>
            </a:endParaRPr>
          </a:p>
        </p:txBody>
      </p:sp>
      <p:sp>
        <p:nvSpPr>
          <p:cNvPr id="56" name="正方形/長方形 55"/>
          <p:cNvSpPr/>
          <p:nvPr/>
        </p:nvSpPr>
        <p:spPr>
          <a:xfrm>
            <a:off x="2822083" y="1941260"/>
            <a:ext cx="1338829" cy="246221"/>
          </a:xfrm>
          <a:prstGeom prst="rect">
            <a:avLst/>
          </a:prstGeom>
          <a:noFill/>
        </p:spPr>
        <p:txBody>
          <a:bodyPr wrap="none">
            <a:spAutoFit/>
          </a:bodyPr>
          <a:lstStyle/>
          <a:p>
            <a:pPr algn="ctr"/>
            <a:r>
              <a:rPr lang="en-US" altLang="ja-JP" sz="1000" b="1" dirty="0">
                <a:solidFill>
                  <a:schemeClr val="tx1">
                    <a:lumMod val="50000"/>
                    <a:lumOff val="50000"/>
                  </a:schemeClr>
                </a:solidFill>
                <a:latin typeface="メイリオ"/>
                <a:cs typeface="Meiryo UI" pitchFamily="50" charset="-128"/>
              </a:rPr>
              <a:t>【</a:t>
            </a:r>
            <a:r>
              <a:rPr lang="ja-JP" altLang="en-US" sz="1000" b="1" dirty="0">
                <a:solidFill>
                  <a:schemeClr val="tx1">
                    <a:lumMod val="50000"/>
                    <a:lumOff val="50000"/>
                  </a:schemeClr>
                </a:solidFill>
                <a:latin typeface="メイリオ"/>
                <a:cs typeface="Meiryo UI" pitchFamily="50" charset="-128"/>
              </a:rPr>
              <a:t>クーポンページ</a:t>
            </a:r>
            <a:r>
              <a:rPr lang="en-US" altLang="ja-JP" sz="1000" b="1" dirty="0">
                <a:solidFill>
                  <a:schemeClr val="tx1">
                    <a:lumMod val="50000"/>
                    <a:lumOff val="50000"/>
                  </a:schemeClr>
                </a:solidFill>
                <a:latin typeface="メイリオ"/>
                <a:cs typeface="Meiryo UI" pitchFamily="50" charset="-128"/>
              </a:rPr>
              <a:t>】</a:t>
            </a:r>
          </a:p>
        </p:txBody>
      </p:sp>
      <p:sp>
        <p:nvSpPr>
          <p:cNvPr id="57" name="正方形/長方形 56"/>
          <p:cNvSpPr/>
          <p:nvPr/>
        </p:nvSpPr>
        <p:spPr>
          <a:xfrm>
            <a:off x="1082390" y="1940064"/>
            <a:ext cx="1082349" cy="246221"/>
          </a:xfrm>
          <a:prstGeom prst="rect">
            <a:avLst/>
          </a:prstGeom>
          <a:noFill/>
        </p:spPr>
        <p:txBody>
          <a:bodyPr wrap="none">
            <a:spAutoFit/>
          </a:bodyPr>
          <a:lstStyle/>
          <a:p>
            <a:pPr algn="ctr"/>
            <a:r>
              <a:rPr lang="en-US" altLang="ja-JP" sz="1000" b="1" dirty="0">
                <a:solidFill>
                  <a:schemeClr val="tx1">
                    <a:lumMod val="50000"/>
                    <a:lumOff val="50000"/>
                  </a:schemeClr>
                </a:solidFill>
                <a:latin typeface="メイリオ"/>
                <a:cs typeface="Meiryo UI" pitchFamily="50" charset="-128"/>
              </a:rPr>
              <a:t>【</a:t>
            </a:r>
            <a:r>
              <a:rPr lang="ja-JP" altLang="en-US" sz="1000" b="1" dirty="0">
                <a:solidFill>
                  <a:schemeClr val="tx1">
                    <a:lumMod val="50000"/>
                    <a:lumOff val="50000"/>
                  </a:schemeClr>
                </a:solidFill>
                <a:latin typeface="メイリオ"/>
                <a:cs typeface="Meiryo UI" pitchFamily="50" charset="-128"/>
              </a:rPr>
              <a:t>メッセージ</a:t>
            </a:r>
            <a:r>
              <a:rPr lang="en-US" altLang="ja-JP" sz="1000" b="1" dirty="0">
                <a:solidFill>
                  <a:schemeClr val="tx1">
                    <a:lumMod val="50000"/>
                    <a:lumOff val="50000"/>
                  </a:schemeClr>
                </a:solidFill>
                <a:latin typeface="メイリオ"/>
                <a:cs typeface="Meiryo UI" pitchFamily="50" charset="-128"/>
              </a:rPr>
              <a:t>】</a:t>
            </a:r>
          </a:p>
        </p:txBody>
      </p:sp>
      <p:grpSp>
        <p:nvGrpSpPr>
          <p:cNvPr id="63" name="グループ化 62"/>
          <p:cNvGrpSpPr/>
          <p:nvPr/>
        </p:nvGrpSpPr>
        <p:grpSpPr>
          <a:xfrm>
            <a:off x="1128744" y="2128499"/>
            <a:ext cx="1050183" cy="1869034"/>
            <a:chOff x="1026842" y="2281963"/>
            <a:chExt cx="1366116" cy="2253366"/>
          </a:xfrm>
        </p:grpSpPr>
        <p:pic>
          <p:nvPicPr>
            <p:cNvPr id="64"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 b="50833"/>
            <a:stretch/>
          </p:blipFill>
          <p:spPr bwMode="auto">
            <a:xfrm>
              <a:off x="1026843" y="2281963"/>
              <a:ext cx="1366115" cy="1512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5" name="正方形/長方形 64"/>
            <p:cNvSpPr/>
            <p:nvPr/>
          </p:nvSpPr>
          <p:spPr>
            <a:xfrm>
              <a:off x="1275676" y="2610956"/>
              <a:ext cx="779797" cy="11002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66"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5201" y="2737955"/>
              <a:ext cx="684402" cy="643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7576" y="2598876"/>
              <a:ext cx="696231" cy="11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8" name="テキスト ボックス 67"/>
            <p:cNvSpPr txBox="1"/>
            <p:nvPr/>
          </p:nvSpPr>
          <p:spPr>
            <a:xfrm>
              <a:off x="1231244" y="3400097"/>
              <a:ext cx="771895" cy="296852"/>
            </a:xfrm>
            <a:prstGeom prst="rect">
              <a:avLst/>
            </a:prstGeom>
            <a:solidFill>
              <a:schemeClr val="bg1"/>
            </a:solidFill>
          </p:spPr>
          <p:txBody>
            <a:bodyPr wrap="square" rtlCol="0">
              <a:spAutoFit/>
            </a:bodyPr>
            <a:lstStyle/>
            <a:p>
              <a:r>
                <a:rPr lang="en-US" altLang="ja-JP" sz="500" u="sng" dirty="0">
                  <a:solidFill>
                    <a:schemeClr val="tx2"/>
                  </a:solidFill>
                  <a:latin typeface="+mn-ea"/>
                </a:rPr>
                <a:t>http://s.cosme.net/</a:t>
              </a:r>
              <a:endParaRPr kumimoji="1" lang="ja-JP" altLang="en-US" sz="500" u="sng" dirty="0">
                <a:solidFill>
                  <a:schemeClr val="tx2"/>
                </a:solidFill>
                <a:latin typeface="+mn-ea"/>
              </a:endParaRPr>
            </a:p>
          </p:txBody>
        </p:sp>
        <p:sp>
          <p:nvSpPr>
            <p:cNvPr id="69" name="正方形/長方形 68"/>
            <p:cNvSpPr/>
            <p:nvPr/>
          </p:nvSpPr>
          <p:spPr>
            <a:xfrm>
              <a:off x="1026842" y="3766666"/>
              <a:ext cx="1366115" cy="768663"/>
            </a:xfrm>
            <a:prstGeom prst="rect">
              <a:avLst/>
            </a:prstGeom>
            <a:solidFill>
              <a:srgbClr val="90C1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pic>
          <p:nvPicPr>
            <p:cNvPr id="70" name="Picture 3" descr="C:\Users\nagasawar\Desktop\無題2.png"/>
            <p:cNvPicPr>
              <a:picLocks noChangeAspect="1" noChangeArrowheads="1"/>
            </p:cNvPicPr>
            <p:nvPr/>
          </p:nvPicPr>
          <p:blipFill rotWithShape="1">
            <a:blip r:embed="rId8">
              <a:extLst>
                <a:ext uri="{28A0092B-C50C-407E-A947-70E740481C1C}">
                  <a14:useLocalDpi xmlns:a14="http://schemas.microsoft.com/office/drawing/2010/main" val="0"/>
                </a:ext>
              </a:extLst>
            </a:blip>
            <a:srcRect l="4085" t="7312" r="4248" b="3595"/>
            <a:stretch/>
          </p:blipFill>
          <p:spPr bwMode="auto">
            <a:xfrm>
              <a:off x="1039234" y="3787710"/>
              <a:ext cx="166907" cy="162221"/>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4" descr="C:\Users\nagasawar\Desktop\無題3.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66154" y="3811023"/>
              <a:ext cx="418871" cy="46199"/>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 descr="C:\Users\nagasawar\Desktop\無題.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8996" y="3889501"/>
              <a:ext cx="932057" cy="590940"/>
            </a:xfrm>
            <a:prstGeom prst="rect">
              <a:avLst/>
            </a:prstGeom>
            <a:noFill/>
            <a:extLst>
              <a:ext uri="{909E8E84-426E-40DD-AFC4-6F175D3DCCD1}">
                <a14:hiddenFill xmlns:a14="http://schemas.microsoft.com/office/drawing/2010/main">
                  <a:solidFill>
                    <a:srgbClr val="FFFFFF"/>
                  </a:solidFill>
                </a14:hiddenFill>
              </a:ext>
            </a:extLst>
          </p:spPr>
        </p:pic>
        <p:sp>
          <p:nvSpPr>
            <p:cNvPr id="73" name="正方形/長方形 72"/>
            <p:cNvSpPr/>
            <p:nvPr/>
          </p:nvSpPr>
          <p:spPr>
            <a:xfrm>
              <a:off x="1200401" y="3961172"/>
              <a:ext cx="45719" cy="519269"/>
            </a:xfrm>
            <a:prstGeom prst="rect">
              <a:avLst/>
            </a:prstGeom>
            <a:solidFill>
              <a:srgbClr val="90C1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4" name="正方形/長方形 73"/>
            <p:cNvSpPr/>
            <p:nvPr/>
          </p:nvSpPr>
          <p:spPr>
            <a:xfrm>
              <a:off x="1231244" y="3889836"/>
              <a:ext cx="919810" cy="590604"/>
            </a:xfrm>
            <a:prstGeom prst="rect">
              <a:avLst/>
            </a:prstGeom>
            <a:noFill/>
            <a:ln w="28575">
              <a:solidFill>
                <a:srgbClr val="FF557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pic>
        <p:nvPicPr>
          <p:cNvPr id="75" name="図 74"/>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79769" y="4282422"/>
            <a:ext cx="1252658" cy="900721"/>
          </a:xfrm>
          <a:prstGeom prst="rect">
            <a:avLst/>
          </a:prstGeom>
        </p:spPr>
      </p:pic>
      <p:pic>
        <p:nvPicPr>
          <p:cNvPr id="76" name="Picture 2" descr="C:\Users\iwasakis\Downloads\icon-54.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rot="1849739">
            <a:off x="1664541" y="4710567"/>
            <a:ext cx="536147" cy="536147"/>
          </a:xfrm>
          <a:prstGeom prst="rect">
            <a:avLst/>
          </a:prstGeom>
          <a:noFill/>
          <a:extLst>
            <a:ext uri="{909E8E84-426E-40DD-AFC4-6F175D3DCCD1}">
              <a14:hiddenFill xmlns:a14="http://schemas.microsoft.com/office/drawing/2010/main">
                <a:solidFill>
                  <a:srgbClr val="FFFFFF"/>
                </a:solidFill>
              </a14:hiddenFill>
            </a:ext>
          </a:extLst>
        </p:spPr>
      </p:pic>
      <p:sp>
        <p:nvSpPr>
          <p:cNvPr id="77" name="テキスト ボックス 76"/>
          <p:cNvSpPr txBox="1"/>
          <p:nvPr/>
        </p:nvSpPr>
        <p:spPr>
          <a:xfrm>
            <a:off x="1256691" y="1116643"/>
            <a:ext cx="7366119" cy="584775"/>
          </a:xfrm>
          <a:prstGeom prst="rect">
            <a:avLst/>
          </a:prstGeom>
          <a:noFill/>
        </p:spPr>
        <p:txBody>
          <a:bodyPr wrap="none" rtlCol="0" anchor="ctr">
            <a:spAutoFit/>
          </a:bodyPr>
          <a:lstStyle/>
          <a:p>
            <a:pPr algn="ctr"/>
            <a:r>
              <a:rPr lang="ja-JP" altLang="en-US" sz="1600" b="1" dirty="0">
                <a:solidFill>
                  <a:srgbClr val="FF5574"/>
                </a:solidFill>
                <a:latin typeface="+mj-ea"/>
              </a:rPr>
              <a:t>編集タイアップ以上のプラン限定！ </a:t>
            </a:r>
            <a:r>
              <a:rPr lang="en-US" altLang="ja-JP" sz="1600" b="1" dirty="0">
                <a:solidFill>
                  <a:schemeClr val="tx1">
                    <a:lumMod val="65000"/>
                    <a:lumOff val="35000"/>
                  </a:schemeClr>
                </a:solidFill>
                <a:latin typeface="+mj-ea"/>
              </a:rPr>
              <a:t>LINE</a:t>
            </a:r>
            <a:r>
              <a:rPr lang="ja-JP" altLang="en-US" sz="1600" b="1" dirty="0">
                <a:solidFill>
                  <a:schemeClr val="tx1">
                    <a:lumMod val="65000"/>
                    <a:lumOff val="35000"/>
                  </a:schemeClr>
                </a:solidFill>
                <a:latin typeface="+mj-ea"/>
              </a:rPr>
              <a:t>メッセージにてクーポンを配布。</a:t>
            </a:r>
            <a:endParaRPr lang="en-US" altLang="ja-JP" sz="1600" b="1" dirty="0">
              <a:solidFill>
                <a:schemeClr val="tx1">
                  <a:lumMod val="65000"/>
                  <a:lumOff val="35000"/>
                </a:schemeClr>
              </a:solidFill>
              <a:latin typeface="+mj-ea"/>
            </a:endParaRPr>
          </a:p>
          <a:p>
            <a:pPr algn="ctr"/>
            <a:r>
              <a:rPr lang="ja-JP" altLang="en-US" sz="1600" b="1" dirty="0">
                <a:solidFill>
                  <a:schemeClr val="tx1">
                    <a:lumMod val="65000"/>
                    <a:lumOff val="35000"/>
                  </a:schemeClr>
                </a:solidFill>
                <a:latin typeface="+mj-ea"/>
              </a:rPr>
              <a:t>店頭送客に有効なプランが活用いただけます。</a:t>
            </a:r>
          </a:p>
        </p:txBody>
      </p:sp>
      <p:pic>
        <p:nvPicPr>
          <p:cNvPr id="78" name="図 77"/>
          <p:cNvPicPr>
            <a:picLocks noChangeAspect="1"/>
          </p:cNvPicPr>
          <p:nvPr/>
        </p:nvPicPr>
        <p:blipFill rotWithShape="1">
          <a:blip r:embed="rId13" cstate="email">
            <a:extLst>
              <a:ext uri="{BEBA8EAE-BF5A-486C-A8C5-ECC9F3942E4B}">
                <a14:imgProps xmlns:a14="http://schemas.microsoft.com/office/drawing/2010/main">
                  <a14:imgLayer r:embed="rId14">
                    <a14:imgEffect>
                      <a14:backgroundRemoval t="0" b="100000" l="0" r="100000">
                        <a14:backgroundMark x1="69841" y1="20879" x2="69841" y2="20879"/>
                        <a14:backgroundMark x1="66667" y1="17582" x2="70635" y2="82418"/>
                        <a14:backgroundMark x1="61905" y1="25275" x2="67460" y2="81319"/>
                        <a14:backgroundMark x1="63492" y1="61538" x2="63492" y2="65934"/>
                        <a14:backgroundMark x1="63492" y1="68132" x2="66667" y2="72527"/>
                      </a14:backgroundRemoval>
                    </a14:imgEffect>
                  </a14:imgLayer>
                </a14:imgProps>
              </a:ext>
              <a:ext uri="{28A0092B-C50C-407E-A947-70E740481C1C}">
                <a14:useLocalDpi xmlns:a14="http://schemas.microsoft.com/office/drawing/2010/main"/>
              </a:ext>
            </a:extLst>
          </a:blip>
          <a:srcRect r="27610"/>
          <a:stretch/>
        </p:blipFill>
        <p:spPr>
          <a:xfrm>
            <a:off x="4580871" y="3273022"/>
            <a:ext cx="588268" cy="584323"/>
          </a:xfrm>
          <a:prstGeom prst="rect">
            <a:avLst/>
          </a:prstGeom>
        </p:spPr>
      </p:pic>
      <p:pic>
        <p:nvPicPr>
          <p:cNvPr id="79" name="Picture 2" descr="C:\Users\iwasakis\Downloads\icon-54.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rot="20290676">
            <a:off x="4540318" y="3611912"/>
            <a:ext cx="213413" cy="213413"/>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0" name="表 79"/>
          <p:cNvGraphicFramePr>
            <a:graphicFrameLocks noGrp="1"/>
          </p:cNvGraphicFramePr>
          <p:nvPr>
            <p:extLst>
              <p:ext uri="{D42A27DB-BD31-4B8C-83A1-F6EECF244321}">
                <p14:modId xmlns:p14="http://schemas.microsoft.com/office/powerpoint/2010/main" val="3324105062"/>
              </p:ext>
            </p:extLst>
          </p:nvPr>
        </p:nvGraphicFramePr>
        <p:xfrm>
          <a:off x="5318909" y="1715411"/>
          <a:ext cx="4318681" cy="3499983"/>
        </p:xfrm>
        <a:graphic>
          <a:graphicData uri="http://schemas.openxmlformats.org/drawingml/2006/table">
            <a:tbl>
              <a:tblPr firstRow="1" bandRow="1">
                <a:tableStyleId>{5C22544A-7EE6-4342-B048-85BDC9FD1C3A}</a:tableStyleId>
              </a:tblPr>
              <a:tblGrid>
                <a:gridCol w="1221478">
                  <a:extLst>
                    <a:ext uri="{9D8B030D-6E8A-4147-A177-3AD203B41FA5}">
                      <a16:colId xmlns:a16="http://schemas.microsoft.com/office/drawing/2014/main" xmlns="" val="20000"/>
                    </a:ext>
                  </a:extLst>
                </a:gridCol>
                <a:gridCol w="3097203">
                  <a:extLst>
                    <a:ext uri="{9D8B030D-6E8A-4147-A177-3AD203B41FA5}">
                      <a16:colId xmlns:a16="http://schemas.microsoft.com/office/drawing/2014/main" xmlns="" val="20001"/>
                    </a:ext>
                  </a:extLst>
                </a:gridCol>
              </a:tblGrid>
              <a:tr h="292195">
                <a:tc>
                  <a:txBody>
                    <a:bodyPr/>
                    <a:lstStyle/>
                    <a:p>
                      <a:pPr algn="ctr"/>
                      <a:r>
                        <a:rPr kumimoji="1" lang="ja-JP" altLang="en-US"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内容</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メッセージ投稿</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xmlns="" val="10000"/>
                  </a:ext>
                </a:extLst>
              </a:tr>
              <a:tr h="423471">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配信形式</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画像</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枠＋クーポン</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枠＋クーポンページ　</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テキスト</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枠＋クーポン</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枠＋クーポンページ　</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テキスト</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枠＋画像</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枠＋クーポン</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枠＋クーポンページ</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1"/>
                  </a:ext>
                </a:extLst>
              </a:tr>
              <a:tr h="423471">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配信＆投稿日</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lumMod val="95000"/>
                              <a:lumOff val="5000"/>
                            </a:schemeClr>
                          </a:solidFill>
                          <a:latin typeface="+mn-ea"/>
                          <a:ea typeface="+mn-ea"/>
                          <a:cs typeface="Meiryo UI" panose="020B0604030504040204" pitchFamily="50" charset="-128"/>
                        </a:rPr>
                        <a:t>お申込み時に配信希望</a:t>
                      </a:r>
                      <a:r>
                        <a:rPr kumimoji="1" lang="ja-JP" altLang="en-US" sz="800" b="0" u="sng" dirty="0">
                          <a:solidFill>
                            <a:schemeClr val="tx1">
                              <a:lumMod val="95000"/>
                              <a:lumOff val="5000"/>
                            </a:schemeClr>
                          </a:solidFill>
                          <a:latin typeface="+mn-ea"/>
                          <a:ea typeface="+mn-ea"/>
                          <a:cs typeface="Meiryo UI" panose="020B0604030504040204" pitchFamily="50" charset="-128"/>
                        </a:rPr>
                        <a:t>日時</a:t>
                      </a:r>
                      <a:r>
                        <a:rPr kumimoji="1" lang="ja-JP" altLang="en-US" sz="800" b="0" dirty="0">
                          <a:solidFill>
                            <a:schemeClr val="tx1">
                              <a:lumMod val="95000"/>
                              <a:lumOff val="5000"/>
                            </a:schemeClr>
                          </a:solidFill>
                          <a:latin typeface="+mn-ea"/>
                          <a:ea typeface="+mn-ea"/>
                          <a:cs typeface="Meiryo UI" panose="020B0604030504040204" pitchFamily="50" charset="-128"/>
                        </a:rPr>
                        <a:t>をご記載ください。</a:t>
                      </a:r>
                      <a:endParaRPr kumimoji="1" lang="en-US" altLang="ja-JP" sz="800" b="0" dirty="0">
                        <a:solidFill>
                          <a:schemeClr val="tx1">
                            <a:lumMod val="95000"/>
                            <a:lumOff val="5000"/>
                          </a:schemeClr>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kern="1200" dirty="0">
                          <a:solidFill>
                            <a:schemeClr val="tx1">
                              <a:lumMod val="95000"/>
                              <a:lumOff val="5000"/>
                            </a:schemeClr>
                          </a:solidFill>
                          <a:latin typeface="+mn-ea"/>
                          <a:ea typeface="+mn-ea"/>
                          <a:cs typeface="+mn-cs"/>
                        </a:rPr>
                        <a:t>時間についての指定がない場合は</a:t>
                      </a:r>
                      <a:r>
                        <a:rPr kumimoji="1" lang="en-US" altLang="ja-JP" sz="800" b="0" kern="1200" dirty="0">
                          <a:solidFill>
                            <a:schemeClr val="tx1">
                              <a:lumMod val="95000"/>
                              <a:lumOff val="5000"/>
                            </a:schemeClr>
                          </a:solidFill>
                          <a:latin typeface="+mn-ea"/>
                          <a:ea typeface="+mn-ea"/>
                          <a:cs typeface="+mn-cs"/>
                        </a:rPr>
                        <a:t>17</a:t>
                      </a:r>
                      <a:r>
                        <a:rPr kumimoji="1" lang="ja-JP" altLang="en-US" sz="800" b="0" kern="1200" dirty="0">
                          <a:solidFill>
                            <a:schemeClr val="tx1">
                              <a:lumMod val="95000"/>
                              <a:lumOff val="5000"/>
                            </a:schemeClr>
                          </a:solidFill>
                          <a:latin typeface="+mn-ea"/>
                          <a:ea typeface="+mn-ea"/>
                          <a:cs typeface="+mn-cs"/>
                        </a:rPr>
                        <a:t>時に配信致します。</a:t>
                      </a:r>
                      <a:endParaRPr kumimoji="1" lang="en-US" altLang="ja-JP" sz="800" b="0" dirty="0">
                        <a:solidFill>
                          <a:schemeClr val="tx1">
                            <a:lumMod val="95000"/>
                            <a:lumOff val="5000"/>
                          </a:schemeClr>
                        </a:solidFill>
                        <a:latin typeface="+mn-ea"/>
                        <a:ea typeface="+mn-ea"/>
                        <a:cs typeface="Meiryo UI" panose="020B0604030504040204" pitchFamily="50" charset="-128"/>
                      </a:endParaRPr>
                    </a:p>
                    <a:p>
                      <a:pPr algn="l"/>
                      <a:r>
                        <a:rPr kumimoji="1" lang="ja-JP" altLang="en-US" sz="800" b="0" dirty="0">
                          <a:solidFill>
                            <a:schemeClr val="tx1">
                              <a:lumMod val="95000"/>
                              <a:lumOff val="5000"/>
                            </a:schemeClr>
                          </a:solidFill>
                          <a:latin typeface="+mn-ea"/>
                          <a:ea typeface="+mn-ea"/>
                          <a:cs typeface="Meiryo UI" panose="020B0604030504040204" pitchFamily="50" charset="-128"/>
                        </a:rPr>
                        <a:t>配信日につきましては、ご希望に添えない場合がございます</a:t>
                      </a:r>
                      <a:r>
                        <a:rPr kumimoji="1" lang="ja-JP" altLang="en-US" sz="800" b="0" dirty="0">
                          <a:solidFill>
                            <a:schemeClr val="tx1">
                              <a:lumMod val="65000"/>
                              <a:lumOff val="35000"/>
                            </a:schemeClr>
                          </a:solidFill>
                          <a:latin typeface="+mn-ea"/>
                          <a:ea typeface="+mn-ea"/>
                          <a:cs typeface="Meiryo UI" panose="020B0604030504040204" pitchFamily="50" charset="-128"/>
                        </a:rPr>
                        <a:t>。</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2"/>
                  </a:ext>
                </a:extLst>
              </a:tr>
              <a:tr h="61788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solidFill>
                          <a:latin typeface="+mn-ea"/>
                          <a:ea typeface="+mn-ea"/>
                          <a:cs typeface="Meiryo UI" panose="020B0604030504040204" pitchFamily="50" charset="-128"/>
                        </a:rPr>
                        <a:t>クリエイティブ</a:t>
                      </a:r>
                      <a:r>
                        <a:rPr kumimoji="1" lang="en-US" altLang="ja-JP" sz="800" b="0" dirty="0" smtClean="0">
                          <a:solidFill>
                            <a:schemeClr val="tx1"/>
                          </a:solidFill>
                          <a:latin typeface="+mn-ea"/>
                          <a:ea typeface="+mn-ea"/>
                          <a:cs typeface="Meiryo UI" panose="020B0604030504040204" pitchFamily="50" charset="-128"/>
                        </a:rPr>
                        <a:t/>
                      </a:r>
                      <a:br>
                        <a:rPr kumimoji="1" lang="en-US" altLang="ja-JP" sz="800" b="0" dirty="0" smtClean="0">
                          <a:solidFill>
                            <a:schemeClr val="tx1"/>
                          </a:solidFill>
                          <a:latin typeface="+mn-ea"/>
                          <a:ea typeface="+mn-ea"/>
                          <a:cs typeface="Meiryo UI" panose="020B0604030504040204" pitchFamily="50" charset="-128"/>
                        </a:rPr>
                      </a:br>
                      <a:r>
                        <a:rPr kumimoji="1" lang="ja-JP" altLang="en-US" sz="800" b="0" dirty="0" smtClean="0">
                          <a:solidFill>
                            <a:schemeClr val="tx1"/>
                          </a:solidFill>
                          <a:latin typeface="+mn-ea"/>
                          <a:ea typeface="+mn-ea"/>
                          <a:cs typeface="Meiryo UI" panose="020B0604030504040204" pitchFamily="50" charset="-128"/>
                        </a:rPr>
                        <a:t>（メッセージ）</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lvl="0" indent="0" algn="l">
                        <a:buFontTx/>
                        <a:buNone/>
                      </a:pPr>
                      <a:r>
                        <a:rPr kumimoji="1" lang="ja-JP" altLang="en-US" sz="800" b="0" dirty="0" smtClean="0">
                          <a:solidFill>
                            <a:schemeClr val="tx1"/>
                          </a:solidFill>
                          <a:latin typeface="+mn-ea"/>
                          <a:ea typeface="+mn-ea"/>
                        </a:rPr>
                        <a:t>画像の分割は不可（詳細は次のページを参照ください）</a:t>
                      </a:r>
                      <a:endParaRPr kumimoji="1" lang="en-US" altLang="ja-JP" sz="800" b="0" dirty="0" smtClean="0">
                        <a:solidFill>
                          <a:schemeClr val="tx1"/>
                        </a:solidFill>
                        <a:latin typeface="+mn-ea"/>
                        <a:ea typeface="+mn-ea"/>
                      </a:endParaRPr>
                    </a:p>
                    <a:p>
                      <a:pPr marL="0" indent="0" algn="l">
                        <a:buFontTx/>
                        <a:buNone/>
                      </a:pPr>
                      <a:r>
                        <a:rPr kumimoji="1" lang="ja-JP" altLang="en-US" sz="800" b="0" dirty="0" smtClean="0">
                          <a:solidFill>
                            <a:schemeClr val="tx1"/>
                          </a:solidFill>
                          <a:latin typeface="+mn-ea"/>
                          <a:ea typeface="+mn-ea"/>
                          <a:cs typeface="Meiryo UI" panose="020B0604030504040204" pitchFamily="50" charset="-128"/>
                        </a:rPr>
                        <a:t>画像　横</a:t>
                      </a:r>
                      <a:r>
                        <a:rPr kumimoji="1" lang="en-US" altLang="ja-JP" sz="800" b="0" dirty="0" smtClean="0">
                          <a:solidFill>
                            <a:schemeClr val="tx1"/>
                          </a:solidFill>
                          <a:latin typeface="+mn-ea"/>
                          <a:ea typeface="+mn-ea"/>
                          <a:cs typeface="Meiryo UI" panose="020B0604030504040204" pitchFamily="50" charset="-128"/>
                        </a:rPr>
                        <a:t>1040×</a:t>
                      </a:r>
                      <a:r>
                        <a:rPr kumimoji="1" lang="ja-JP" altLang="en-US" sz="800" b="0" dirty="0" smtClean="0">
                          <a:solidFill>
                            <a:schemeClr val="tx1"/>
                          </a:solidFill>
                          <a:latin typeface="+mn-ea"/>
                          <a:ea typeface="+mn-ea"/>
                          <a:cs typeface="Meiryo UI" panose="020B0604030504040204" pitchFamily="50" charset="-128"/>
                        </a:rPr>
                        <a:t>縦</a:t>
                      </a:r>
                      <a:r>
                        <a:rPr kumimoji="1" lang="en-US" altLang="ja-JP" sz="800" b="0" dirty="0" smtClean="0">
                          <a:solidFill>
                            <a:schemeClr val="tx1"/>
                          </a:solidFill>
                          <a:latin typeface="+mn-ea"/>
                          <a:ea typeface="+mn-ea"/>
                          <a:cs typeface="Meiryo UI" panose="020B0604030504040204" pitchFamily="50" charset="-128"/>
                        </a:rPr>
                        <a:t>1040pix</a:t>
                      </a:r>
                      <a:r>
                        <a:rPr kumimoji="1" lang="ja-JP" altLang="en-US" sz="800" b="0" dirty="0" smtClean="0">
                          <a:solidFill>
                            <a:schemeClr val="tx1"/>
                          </a:solidFill>
                          <a:latin typeface="+mn-ea"/>
                          <a:ea typeface="+mn-ea"/>
                          <a:cs typeface="Meiryo UI" panose="020B0604030504040204" pitchFamily="50" charset="-128"/>
                        </a:rPr>
                        <a:t>（固定）　容量</a:t>
                      </a:r>
                      <a:r>
                        <a:rPr kumimoji="1" lang="en-US" altLang="ja-JP" sz="800" b="0" dirty="0" smtClean="0">
                          <a:solidFill>
                            <a:schemeClr val="tx1"/>
                          </a:solidFill>
                          <a:latin typeface="+mn-ea"/>
                          <a:ea typeface="+mn-ea"/>
                          <a:cs typeface="Meiryo UI" panose="020B0604030504040204" pitchFamily="50" charset="-128"/>
                        </a:rPr>
                        <a:t>500KB</a:t>
                      </a:r>
                      <a:r>
                        <a:rPr kumimoji="1" lang="ja-JP" altLang="en-US" sz="800" b="0" dirty="0" smtClean="0">
                          <a:solidFill>
                            <a:schemeClr val="tx1"/>
                          </a:solidFill>
                          <a:latin typeface="+mn-ea"/>
                          <a:ea typeface="+mn-ea"/>
                          <a:cs typeface="Meiryo UI" panose="020B0604030504040204" pitchFamily="50" charset="-128"/>
                        </a:rPr>
                        <a:t>以内</a:t>
                      </a:r>
                      <a:endParaRPr kumimoji="1" lang="en-US" altLang="ja-JP" sz="800" b="0" dirty="0" smtClean="0">
                        <a:solidFill>
                          <a:schemeClr val="tx1"/>
                        </a:solidFill>
                        <a:latin typeface="+mn-ea"/>
                        <a:ea typeface="+mn-ea"/>
                        <a:cs typeface="Meiryo UI" panose="020B0604030504040204" pitchFamily="50" charset="-128"/>
                      </a:endParaRPr>
                    </a:p>
                    <a:p>
                      <a:pPr marL="0" indent="0" algn="l">
                        <a:buFontTx/>
                        <a:buNone/>
                      </a:pPr>
                      <a:r>
                        <a:rPr kumimoji="1" lang="ja-JP" altLang="en-US" sz="800" b="0" dirty="0" smtClean="0">
                          <a:solidFill>
                            <a:schemeClr val="tx1"/>
                          </a:solidFill>
                          <a:latin typeface="+mn-ea"/>
                          <a:ea typeface="+mn-ea"/>
                        </a:rPr>
                        <a:t>ファイル形式　</a:t>
                      </a:r>
                      <a:r>
                        <a:rPr kumimoji="1" lang="en-US" altLang="ja-JP" sz="800" b="0" dirty="0" smtClean="0">
                          <a:solidFill>
                            <a:schemeClr val="tx1"/>
                          </a:solidFill>
                          <a:latin typeface="+mn-ea"/>
                          <a:ea typeface="+mn-ea"/>
                        </a:rPr>
                        <a:t>JPG</a:t>
                      </a:r>
                      <a:r>
                        <a:rPr kumimoji="1" lang="ja-JP" altLang="en-US" sz="800" b="0" dirty="0" smtClean="0">
                          <a:solidFill>
                            <a:schemeClr val="tx1"/>
                          </a:solidFill>
                          <a:latin typeface="+mn-ea"/>
                          <a:ea typeface="+mn-ea"/>
                        </a:rPr>
                        <a:t>・</a:t>
                      </a:r>
                      <a:r>
                        <a:rPr kumimoji="1" lang="en-US" altLang="ja-JP" sz="800" b="0" dirty="0" smtClean="0">
                          <a:solidFill>
                            <a:schemeClr val="tx1"/>
                          </a:solidFill>
                          <a:latin typeface="+mn-ea"/>
                          <a:ea typeface="+mn-ea"/>
                        </a:rPr>
                        <a:t>PNG</a:t>
                      </a:r>
                      <a:r>
                        <a:rPr kumimoji="1" lang="ja-JP" altLang="en-US" sz="800" b="0" dirty="0" smtClean="0">
                          <a:solidFill>
                            <a:schemeClr val="tx1"/>
                          </a:solidFill>
                          <a:latin typeface="+mn-ea"/>
                          <a:ea typeface="+mn-ea"/>
                        </a:rPr>
                        <a:t>（</a:t>
                      </a:r>
                      <a:r>
                        <a:rPr kumimoji="1" lang="en-US" altLang="ja-JP" sz="800" b="0" dirty="0" smtClean="0">
                          <a:solidFill>
                            <a:schemeClr val="tx1"/>
                          </a:solidFill>
                          <a:latin typeface="+mn-ea"/>
                          <a:ea typeface="+mn-ea"/>
                        </a:rPr>
                        <a:t>GIF</a:t>
                      </a:r>
                      <a:r>
                        <a:rPr kumimoji="1" lang="ja-JP" altLang="en-US" sz="800" b="0" dirty="0" smtClean="0">
                          <a:solidFill>
                            <a:schemeClr val="tx1"/>
                          </a:solidFill>
                          <a:latin typeface="+mn-ea"/>
                          <a:ea typeface="+mn-ea"/>
                        </a:rPr>
                        <a:t>は不可）</a:t>
                      </a:r>
                      <a:endParaRPr kumimoji="1" lang="en-US" altLang="ja-JP" sz="800" b="0" dirty="0" smtClean="0">
                        <a:solidFill>
                          <a:schemeClr val="tx1"/>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クリエイティブパターンについては次のページを参照ください。</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3"/>
                  </a:ext>
                </a:extLst>
              </a:tr>
              <a:tr h="659352">
                <a:tc>
                  <a:txBody>
                    <a:bodyPr/>
                    <a:lstStyle/>
                    <a:p>
                      <a:pPr algn="ct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クーポンページ</a:t>
                      </a:r>
                      <a:endPar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solidFill>
                          <a:latin typeface="+mn-ea"/>
                          <a:ea typeface="+mn-ea"/>
                          <a:cs typeface="Meiryo UI" panose="020B0604030504040204" pitchFamily="50" charset="-128"/>
                        </a:rPr>
                        <a:t>テキスト（①説明文 ②使用方法</a:t>
                      </a:r>
                      <a:r>
                        <a:rPr kumimoji="1" lang="ja-JP" altLang="en-US" sz="800" b="0" baseline="0" dirty="0" smtClean="0">
                          <a:solidFill>
                            <a:schemeClr val="tx1"/>
                          </a:solidFill>
                          <a:latin typeface="+mn-ea"/>
                          <a:ea typeface="+mn-ea"/>
                          <a:cs typeface="Meiryo UI" panose="020B0604030504040204" pitchFamily="50" charset="-128"/>
                        </a:rPr>
                        <a:t> </a:t>
                      </a:r>
                      <a:r>
                        <a:rPr kumimoji="1" lang="ja-JP" altLang="en-US" sz="800" b="0" dirty="0" smtClean="0">
                          <a:solidFill>
                            <a:schemeClr val="tx1"/>
                          </a:solidFill>
                          <a:latin typeface="+mn-ea"/>
                          <a:ea typeface="+mn-ea"/>
                          <a:cs typeface="Meiryo UI" panose="020B0604030504040204" pitchFamily="50" charset="-128"/>
                        </a:rPr>
                        <a:t>③注意事項など必要に応じて）</a:t>
                      </a:r>
                    </a:p>
                    <a:p>
                      <a:pPr algn="l"/>
                      <a:r>
                        <a:rPr kumimoji="1" lang="ja-JP" altLang="en-US" sz="800" b="0" dirty="0" smtClean="0">
                          <a:solidFill>
                            <a:schemeClr val="tx1"/>
                          </a:solidFill>
                          <a:latin typeface="+mn-ea"/>
                          <a:ea typeface="+mn-ea"/>
                          <a:cs typeface="Meiryo UI" panose="020B0604030504040204" pitchFamily="50" charset="-128"/>
                        </a:rPr>
                        <a:t>クーポン使用可能回数：「１回限り・何度も使用可能」を選択可</a:t>
                      </a:r>
                    </a:p>
                    <a:p>
                      <a:pPr algn="l"/>
                      <a:r>
                        <a:rPr kumimoji="1" lang="ja-JP" altLang="en-US" sz="800" b="0" dirty="0" smtClean="0">
                          <a:solidFill>
                            <a:schemeClr val="tx1"/>
                          </a:solidFill>
                          <a:latin typeface="+mn-ea"/>
                          <a:ea typeface="+mn-ea"/>
                          <a:cs typeface="Meiryo UI" panose="020B0604030504040204" pitchFamily="50" charset="-128"/>
                        </a:rPr>
                        <a:t>クーポンの共有（する・しない）を選択可</a:t>
                      </a:r>
                      <a:endParaRPr kumimoji="1" lang="en-US" altLang="ja-JP" sz="800" b="0" dirty="0" smtClean="0">
                        <a:solidFill>
                          <a:schemeClr val="tx1"/>
                        </a:solidFill>
                        <a:latin typeface="+mn-ea"/>
                        <a:ea typeface="+mn-ea"/>
                        <a:cs typeface="Meiryo UI" panose="020B0604030504040204" pitchFamily="50" charset="-128"/>
                      </a:endParaRPr>
                    </a:p>
                    <a:p>
                      <a:pPr marL="0" indent="0" algn="l">
                        <a:buFontTx/>
                        <a:buNone/>
                      </a:pPr>
                      <a:r>
                        <a:rPr kumimoji="1" lang="ja-JP" altLang="en-US" sz="800" b="0" dirty="0" smtClean="0">
                          <a:solidFill>
                            <a:schemeClr val="tx1"/>
                          </a:solidFill>
                          <a:latin typeface="+mn-ea"/>
                          <a:ea typeface="+mn-ea"/>
                          <a:cs typeface="Meiryo UI" panose="020B0604030504040204" pitchFamily="50" charset="-128"/>
                        </a:rPr>
                        <a:t>画像：横</a:t>
                      </a:r>
                      <a:r>
                        <a:rPr kumimoji="1" lang="en-US" altLang="ja-JP" sz="800" b="0" dirty="0" smtClean="0">
                          <a:solidFill>
                            <a:schemeClr val="tx1"/>
                          </a:solidFill>
                          <a:latin typeface="+mn-ea"/>
                          <a:ea typeface="+mn-ea"/>
                          <a:cs typeface="Meiryo UI" panose="020B0604030504040204" pitchFamily="50" charset="-128"/>
                        </a:rPr>
                        <a:t>1040×</a:t>
                      </a:r>
                      <a:r>
                        <a:rPr kumimoji="1" lang="ja-JP" altLang="en-US" sz="800" b="0" dirty="0" smtClean="0">
                          <a:solidFill>
                            <a:schemeClr val="tx1"/>
                          </a:solidFill>
                          <a:latin typeface="+mn-ea"/>
                          <a:ea typeface="+mn-ea"/>
                          <a:cs typeface="Meiryo UI" panose="020B0604030504040204" pitchFamily="50" charset="-128"/>
                        </a:rPr>
                        <a:t>縦</a:t>
                      </a:r>
                      <a:r>
                        <a:rPr kumimoji="1" lang="en-US" altLang="ja-JP" sz="800" b="0" dirty="0" smtClean="0">
                          <a:solidFill>
                            <a:schemeClr val="tx1"/>
                          </a:solidFill>
                          <a:latin typeface="+mn-ea"/>
                          <a:ea typeface="+mn-ea"/>
                          <a:cs typeface="Meiryo UI" panose="020B0604030504040204" pitchFamily="50" charset="-128"/>
                        </a:rPr>
                        <a:t>1040pix</a:t>
                      </a:r>
                      <a:r>
                        <a:rPr kumimoji="1" lang="ja-JP" altLang="en-US" sz="800" b="0" dirty="0" smtClean="0">
                          <a:solidFill>
                            <a:schemeClr val="tx1"/>
                          </a:solidFill>
                          <a:latin typeface="+mn-ea"/>
                          <a:ea typeface="+mn-ea"/>
                          <a:cs typeface="Meiryo UI" panose="020B0604030504040204" pitchFamily="50" charset="-128"/>
                        </a:rPr>
                        <a:t>（固定）　容量</a:t>
                      </a:r>
                      <a:r>
                        <a:rPr kumimoji="1" lang="en-US" altLang="ja-JP" sz="800" b="0" dirty="0" smtClean="0">
                          <a:solidFill>
                            <a:schemeClr val="tx1"/>
                          </a:solidFill>
                          <a:latin typeface="+mn-ea"/>
                          <a:ea typeface="+mn-ea"/>
                          <a:cs typeface="Meiryo UI" panose="020B0604030504040204" pitchFamily="50" charset="-128"/>
                        </a:rPr>
                        <a:t>500KB</a:t>
                      </a:r>
                      <a:r>
                        <a:rPr kumimoji="1" lang="ja-JP" altLang="en-US" sz="800" b="0" dirty="0" smtClean="0">
                          <a:solidFill>
                            <a:schemeClr val="tx1"/>
                          </a:solidFill>
                          <a:latin typeface="+mn-ea"/>
                          <a:ea typeface="+mn-ea"/>
                          <a:cs typeface="Meiryo UI" panose="020B0604030504040204" pitchFamily="50" charset="-128"/>
                        </a:rPr>
                        <a:t>以内、</a:t>
                      </a:r>
                      <a:r>
                        <a:rPr kumimoji="1" lang="en-US" altLang="ja-JP" sz="800" b="0" smtClean="0">
                          <a:solidFill>
                            <a:schemeClr val="tx1"/>
                          </a:solidFill>
                          <a:latin typeface="+mn-ea"/>
                          <a:ea typeface="+mn-ea"/>
                          <a:cs typeface="Meiryo UI" panose="020B0604030504040204" pitchFamily="50" charset="-128"/>
                        </a:rPr>
                        <a:t/>
                      </a:r>
                      <a:br>
                        <a:rPr kumimoji="1" lang="en-US" altLang="ja-JP" sz="800" b="0" smtClean="0">
                          <a:solidFill>
                            <a:schemeClr val="tx1"/>
                          </a:solidFill>
                          <a:latin typeface="+mn-ea"/>
                          <a:ea typeface="+mn-ea"/>
                          <a:cs typeface="Meiryo UI" panose="020B0604030504040204" pitchFamily="50" charset="-128"/>
                        </a:rPr>
                      </a:br>
                      <a:r>
                        <a:rPr kumimoji="1" lang="ja-JP" altLang="en-US" sz="800" b="0" smtClean="0">
                          <a:solidFill>
                            <a:schemeClr val="tx1"/>
                          </a:solidFill>
                          <a:latin typeface="+mn-ea"/>
                          <a:ea typeface="+mn-ea"/>
                        </a:rPr>
                        <a:t>ファイル</a:t>
                      </a:r>
                      <a:r>
                        <a:rPr kumimoji="1" lang="ja-JP" altLang="en-US" sz="800" b="0" dirty="0" smtClean="0">
                          <a:solidFill>
                            <a:schemeClr val="tx1"/>
                          </a:solidFill>
                          <a:latin typeface="+mn-ea"/>
                          <a:ea typeface="+mn-ea"/>
                        </a:rPr>
                        <a:t>形式　</a:t>
                      </a:r>
                      <a:r>
                        <a:rPr kumimoji="1" lang="en-US" altLang="ja-JP" sz="800" b="0" dirty="0" smtClean="0">
                          <a:solidFill>
                            <a:schemeClr val="tx1"/>
                          </a:solidFill>
                          <a:latin typeface="+mn-ea"/>
                          <a:ea typeface="+mn-ea"/>
                        </a:rPr>
                        <a:t>JPG</a:t>
                      </a:r>
                      <a:r>
                        <a:rPr kumimoji="1" lang="ja-JP" altLang="en-US" sz="800" b="0" dirty="0" smtClean="0">
                          <a:solidFill>
                            <a:schemeClr val="tx1"/>
                          </a:solidFill>
                          <a:latin typeface="+mn-ea"/>
                          <a:ea typeface="+mn-ea"/>
                        </a:rPr>
                        <a:t>・</a:t>
                      </a:r>
                      <a:r>
                        <a:rPr kumimoji="1" lang="en-US" altLang="ja-JP" sz="800" b="0" dirty="0" smtClean="0">
                          <a:solidFill>
                            <a:schemeClr val="tx1"/>
                          </a:solidFill>
                          <a:latin typeface="+mn-ea"/>
                          <a:ea typeface="+mn-ea"/>
                        </a:rPr>
                        <a:t>PNG</a:t>
                      </a:r>
                      <a:r>
                        <a:rPr kumimoji="1" lang="ja-JP" altLang="en-US" sz="800" b="0" dirty="0" smtClean="0">
                          <a:solidFill>
                            <a:schemeClr val="tx1"/>
                          </a:solidFill>
                          <a:latin typeface="+mn-ea"/>
                          <a:ea typeface="+mn-ea"/>
                        </a:rPr>
                        <a:t>（</a:t>
                      </a:r>
                      <a:r>
                        <a:rPr kumimoji="1" lang="en-US" altLang="ja-JP" sz="800" b="0" dirty="0" smtClean="0">
                          <a:solidFill>
                            <a:schemeClr val="tx1"/>
                          </a:solidFill>
                          <a:latin typeface="+mn-ea"/>
                          <a:ea typeface="+mn-ea"/>
                        </a:rPr>
                        <a:t>GIF</a:t>
                      </a:r>
                      <a:r>
                        <a:rPr kumimoji="1" lang="ja-JP" altLang="en-US" sz="800" b="0" dirty="0" smtClean="0">
                          <a:solidFill>
                            <a:schemeClr val="tx1"/>
                          </a:solidFill>
                          <a:latin typeface="+mn-ea"/>
                          <a:ea typeface="+mn-ea"/>
                        </a:rPr>
                        <a:t>は不可）</a:t>
                      </a:r>
                      <a:endParaRPr kumimoji="1" lang="en-US" altLang="ja-JP" sz="800" b="0" dirty="0" smtClean="0">
                        <a:solidFill>
                          <a:schemeClr val="tx1"/>
                        </a:solidFill>
                        <a:latin typeface="+mn-ea"/>
                        <a:ea typeface="+mn-ea"/>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4"/>
                  </a:ext>
                </a:extLst>
              </a:tr>
              <a:tr h="305531">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リンク</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画像・テキスト：同時申込み頂くタイアップページのみ利用可</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クーポン：クーポンページに遷移</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5"/>
                  </a:ext>
                </a:extLst>
              </a:tr>
              <a:tr h="292195">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申込締切</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タイアップと同時申込み</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6"/>
                  </a:ext>
                </a:extLst>
              </a:tr>
              <a:tr h="424751">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注意事項</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・事前にアイスタイル・</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LINE</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両社の可否判断が必要となります。</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・編集タイアップ以上のメニューがオプションの対象になります。</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7"/>
                  </a:ext>
                </a:extLst>
              </a:tr>
            </a:tbl>
          </a:graphicData>
        </a:graphic>
      </p:graphicFrame>
      <p:sp>
        <p:nvSpPr>
          <p:cNvPr id="81" name="正方形/長方形 80"/>
          <p:cNvSpPr/>
          <p:nvPr/>
        </p:nvSpPr>
        <p:spPr>
          <a:xfrm>
            <a:off x="5341769" y="5318429"/>
            <a:ext cx="4256994" cy="1202994"/>
          </a:xfrm>
          <a:prstGeom prst="rect">
            <a:avLst/>
          </a:prstGeom>
          <a:solidFill>
            <a:schemeClr val="bg1"/>
          </a:solidFill>
          <a:ln w="85725">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tIns="144000" rIns="216000" bIns="72000" rtlCol="0" anchor="ctr">
            <a:spAutoFit/>
          </a:bodyPr>
          <a:lstStyle/>
          <a:p>
            <a:pPr algn="r"/>
            <a:r>
              <a:rPr lang="en-US" altLang="ja-JP" sz="1400" b="1" dirty="0">
                <a:solidFill>
                  <a:schemeClr val="tx1">
                    <a:lumMod val="50000"/>
                    <a:lumOff val="50000"/>
                  </a:schemeClr>
                </a:solidFill>
                <a:latin typeface="+mn-ea"/>
              </a:rPr>
              <a:t>『 </a:t>
            </a:r>
            <a:r>
              <a:rPr lang="ja-JP" altLang="en-US" sz="1400" b="1" dirty="0">
                <a:solidFill>
                  <a:schemeClr val="tx1">
                    <a:lumMod val="50000"/>
                    <a:lumOff val="50000"/>
                  </a:schemeClr>
                </a:solidFill>
                <a:latin typeface="+mn-ea"/>
              </a:rPr>
              <a:t>＠ｃｏｓｍｅ公式</a:t>
            </a:r>
            <a:r>
              <a:rPr lang="en-US" altLang="ja-JP" sz="1400" b="1" dirty="0">
                <a:solidFill>
                  <a:schemeClr val="tx1">
                    <a:lumMod val="50000"/>
                    <a:lumOff val="50000"/>
                  </a:schemeClr>
                </a:solidFill>
                <a:latin typeface="+mn-ea"/>
              </a:rPr>
              <a:t>』LINE</a:t>
            </a:r>
            <a:r>
              <a:rPr lang="ja-JP" altLang="en-US" sz="1400" b="1" dirty="0">
                <a:solidFill>
                  <a:schemeClr val="tx1">
                    <a:lumMod val="50000"/>
                    <a:lumOff val="50000"/>
                  </a:schemeClr>
                </a:solidFill>
                <a:latin typeface="+mn-ea"/>
              </a:rPr>
              <a:t>コラボアカウント</a:t>
            </a:r>
          </a:p>
          <a:p>
            <a:pPr algn="r"/>
            <a:r>
              <a:rPr lang="ja-JP" altLang="en-US" sz="1400" b="1" dirty="0">
                <a:solidFill>
                  <a:schemeClr val="tx1">
                    <a:lumMod val="50000"/>
                    <a:lumOff val="50000"/>
                  </a:schemeClr>
                </a:solidFill>
                <a:latin typeface="+mn-ea"/>
              </a:rPr>
              <a:t>タイアップ追加誘導 オプション</a:t>
            </a:r>
            <a:r>
              <a:rPr lang="ja-JP" altLang="en-US" sz="1400" b="1" dirty="0">
                <a:solidFill>
                  <a:schemeClr val="tx1">
                    <a:lumMod val="50000"/>
                    <a:lumOff val="50000"/>
                  </a:schemeClr>
                </a:solidFill>
              </a:rPr>
              <a:t>（クーポン） </a:t>
            </a:r>
            <a:endParaRPr lang="ja-JP" altLang="en-US" sz="500" b="1" dirty="0">
              <a:solidFill>
                <a:srgbClr val="FF5574"/>
              </a:solidFill>
              <a:latin typeface="+mn-ea"/>
            </a:endParaRPr>
          </a:p>
          <a:p>
            <a:pPr algn="r"/>
            <a:r>
              <a:rPr lang="en-US" altLang="ja-JP" sz="2800" b="1" i="1" u="sng" dirty="0">
                <a:solidFill>
                  <a:srgbClr val="FF5574"/>
                </a:solidFill>
                <a:latin typeface="+mn-ea"/>
              </a:rPr>
              <a:t>¥ 4</a:t>
            </a:r>
            <a:r>
              <a:rPr lang="en-US" altLang="ja-JP" sz="2800" b="1" i="1" u="sng" dirty="0" smtClean="0">
                <a:solidFill>
                  <a:srgbClr val="FF5574"/>
                </a:solidFill>
                <a:latin typeface="+mn-ea"/>
              </a:rPr>
              <a:t>,000,000</a:t>
            </a:r>
            <a:endParaRPr lang="en-US" altLang="ja-JP" sz="2800" b="1" i="1" u="sng" dirty="0">
              <a:solidFill>
                <a:srgbClr val="FF5574"/>
              </a:solidFill>
              <a:latin typeface="+mn-ea"/>
            </a:endParaRPr>
          </a:p>
          <a:p>
            <a:pPr lvl="0" algn="r"/>
            <a:r>
              <a:rPr lang="ja-JP" altLang="en-US" sz="800" dirty="0">
                <a:solidFill>
                  <a:prstClr val="white">
                    <a:lumMod val="50000"/>
                  </a:prstClr>
                </a:solidFill>
                <a:latin typeface="メイリオ"/>
              </a:rPr>
              <a:t>掲載費：</a:t>
            </a:r>
            <a:r>
              <a:rPr lang="en-US" altLang="ja-JP" sz="800" dirty="0">
                <a:solidFill>
                  <a:prstClr val="white">
                    <a:lumMod val="50000"/>
                  </a:prstClr>
                </a:solidFill>
                <a:latin typeface="メイリオ"/>
              </a:rPr>
              <a:t>¥</a:t>
            </a:r>
            <a:r>
              <a:rPr lang="en-US" altLang="ja-JP" sz="800" dirty="0" smtClean="0">
                <a:solidFill>
                  <a:prstClr val="white">
                    <a:lumMod val="50000"/>
                  </a:prstClr>
                </a:solidFill>
                <a:latin typeface="メイリオ"/>
              </a:rPr>
              <a:t>3,900,000</a:t>
            </a:r>
            <a:r>
              <a:rPr lang="en-US" altLang="ja-JP" sz="800" dirty="0">
                <a:solidFill>
                  <a:prstClr val="white">
                    <a:lumMod val="50000"/>
                  </a:prstClr>
                </a:solidFill>
                <a:latin typeface="メイリオ"/>
              </a:rPr>
              <a:t>(</a:t>
            </a:r>
            <a:r>
              <a:rPr lang="ja-JP" altLang="en-US" sz="800" dirty="0">
                <a:solidFill>
                  <a:prstClr val="white">
                    <a:lumMod val="50000"/>
                  </a:prstClr>
                </a:solidFill>
                <a:latin typeface="メイリオ"/>
              </a:rPr>
              <a:t>Ｇ</a:t>
            </a:r>
            <a:r>
              <a:rPr lang="en-US" altLang="ja-JP" sz="800" dirty="0">
                <a:solidFill>
                  <a:prstClr val="white">
                    <a:lumMod val="50000"/>
                  </a:prstClr>
                </a:solidFill>
                <a:latin typeface="メイリオ"/>
              </a:rPr>
              <a:t>)</a:t>
            </a:r>
            <a:r>
              <a:rPr lang="ja-JP" altLang="en-US" sz="800" dirty="0">
                <a:solidFill>
                  <a:prstClr val="white">
                    <a:lumMod val="50000"/>
                  </a:prstClr>
                </a:solidFill>
                <a:latin typeface="メイリオ"/>
              </a:rPr>
              <a:t>　制作費：</a:t>
            </a:r>
            <a:r>
              <a:rPr lang="en-US" altLang="ja-JP" sz="800" dirty="0">
                <a:solidFill>
                  <a:prstClr val="white">
                    <a:lumMod val="50000"/>
                  </a:prstClr>
                </a:solidFill>
                <a:latin typeface="メイリオ"/>
              </a:rPr>
              <a:t>\100,000(</a:t>
            </a:r>
            <a:r>
              <a:rPr lang="ja-JP" altLang="en-US" sz="800" dirty="0">
                <a:solidFill>
                  <a:prstClr val="white">
                    <a:lumMod val="50000"/>
                  </a:prstClr>
                </a:solidFill>
                <a:latin typeface="メイリオ"/>
              </a:rPr>
              <a:t>Ｎ</a:t>
            </a:r>
            <a:r>
              <a:rPr lang="en-US" altLang="ja-JP" sz="800" dirty="0">
                <a:solidFill>
                  <a:prstClr val="white">
                    <a:lumMod val="50000"/>
                  </a:prstClr>
                </a:solidFill>
                <a:latin typeface="メイリオ"/>
              </a:rPr>
              <a:t>)</a:t>
            </a:r>
          </a:p>
        </p:txBody>
      </p:sp>
      <p:sp>
        <p:nvSpPr>
          <p:cNvPr id="83" name="円/楕円 82"/>
          <p:cNvSpPr/>
          <p:nvPr/>
        </p:nvSpPr>
        <p:spPr>
          <a:xfrm>
            <a:off x="200472" y="5469101"/>
            <a:ext cx="1398503" cy="840219"/>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lvl="0" algn="ctr"/>
            <a:r>
              <a:rPr lang="ja-JP" altLang="en-US" sz="1050" dirty="0">
                <a:solidFill>
                  <a:prstClr val="black">
                    <a:lumMod val="65000"/>
                    <a:lumOff val="35000"/>
                  </a:prstClr>
                </a:solidFill>
                <a:latin typeface="メイリオ ボールド"/>
                <a:ea typeface="メイリオ ボールド"/>
              </a:rPr>
              <a:t>想定友だち数</a:t>
            </a:r>
            <a:endParaRPr lang="en-US" altLang="ja-JP" sz="1050" dirty="0">
              <a:solidFill>
                <a:prstClr val="black">
                  <a:lumMod val="65000"/>
                  <a:lumOff val="35000"/>
                </a:prstClr>
              </a:solidFill>
              <a:latin typeface="メイリオ ボールド"/>
              <a:ea typeface="メイリオ ボールド"/>
            </a:endParaRPr>
          </a:p>
          <a:p>
            <a:pPr lvl="0" algn="ctr"/>
            <a:endParaRPr lang="ja-JP" altLang="en-US" sz="1050" dirty="0">
              <a:solidFill>
                <a:prstClr val="black">
                  <a:lumMod val="65000"/>
                  <a:lumOff val="35000"/>
                </a:prstClr>
              </a:solidFill>
              <a:latin typeface="メイリオ ボールド"/>
              <a:ea typeface="メイリオ ボールド"/>
            </a:endParaRPr>
          </a:p>
        </p:txBody>
      </p:sp>
      <p:sp>
        <p:nvSpPr>
          <p:cNvPr id="84" name="正方形/長方形 83"/>
          <p:cNvSpPr/>
          <p:nvPr/>
        </p:nvSpPr>
        <p:spPr>
          <a:xfrm>
            <a:off x="261547" y="5779403"/>
            <a:ext cx="1341719" cy="369332"/>
          </a:xfrm>
          <a:prstGeom prst="rect">
            <a:avLst/>
          </a:prstGeom>
        </p:spPr>
        <p:txBody>
          <a:bodyPr wrap="square">
            <a:spAutoFit/>
          </a:bodyPr>
          <a:lstStyle/>
          <a:p>
            <a:pPr lvl="0" algn="ctr"/>
            <a:r>
              <a:rPr lang="en-US" altLang="ja-JP" dirty="0" smtClean="0">
                <a:solidFill>
                  <a:prstClr val="black">
                    <a:lumMod val="65000"/>
                    <a:lumOff val="35000"/>
                  </a:prstClr>
                </a:solidFill>
                <a:latin typeface="メイリオ ボールド"/>
                <a:ea typeface="メイリオ ボールド"/>
              </a:rPr>
              <a:t>175</a:t>
            </a:r>
            <a:r>
              <a:rPr lang="ja-JP" altLang="en-US" dirty="0" smtClean="0">
                <a:solidFill>
                  <a:prstClr val="black">
                    <a:lumMod val="65000"/>
                    <a:lumOff val="35000"/>
                  </a:prstClr>
                </a:solidFill>
                <a:latin typeface="メイリオ ボールド"/>
                <a:ea typeface="メイリオ ボールド"/>
              </a:rPr>
              <a:t>万人</a:t>
            </a:r>
            <a:r>
              <a:rPr lang="en-US" altLang="ja-JP" sz="1050" dirty="0" smtClean="0">
                <a:solidFill>
                  <a:prstClr val="black">
                    <a:lumMod val="65000"/>
                    <a:lumOff val="35000"/>
                  </a:prstClr>
                </a:solidFill>
                <a:latin typeface="メイリオ ボールド"/>
                <a:ea typeface="メイリオ ボールド"/>
              </a:rPr>
              <a:t>※</a:t>
            </a:r>
            <a:endParaRPr lang="ja-JP" altLang="en-US" sz="900" dirty="0">
              <a:solidFill>
                <a:prstClr val="black">
                  <a:lumMod val="65000"/>
                  <a:lumOff val="35000"/>
                </a:prstClr>
              </a:solidFill>
              <a:latin typeface="メイリオ ボールド"/>
              <a:ea typeface="メイリオ ボールド"/>
            </a:endParaRPr>
          </a:p>
        </p:txBody>
      </p:sp>
      <p:sp>
        <p:nvSpPr>
          <p:cNvPr id="99" name="タイトル 3"/>
          <p:cNvSpPr txBox="1">
            <a:spLocks/>
          </p:cNvSpPr>
          <p:nvPr/>
        </p:nvSpPr>
        <p:spPr>
          <a:xfrm>
            <a:off x="241495" y="63500"/>
            <a:ext cx="9421053" cy="901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kumimoji="1" sz="3000" b="1" kern="1200">
                <a:solidFill>
                  <a:srgbClr val="4EB691"/>
                </a:solidFill>
                <a:latin typeface="Alte Haas Grotesk"/>
                <a:ea typeface=""/>
                <a:cs typeface="メイリオ"/>
              </a:defRPr>
            </a:lvl1pPr>
          </a:lstStyle>
          <a:p>
            <a:r>
              <a:rPr lang="ja-JP" altLang="en-US" dirty="0"/>
              <a:t>＠ｃｏｓｍｅ公式 </a:t>
            </a:r>
            <a:r>
              <a:rPr lang="en-US" altLang="ja-JP" dirty="0">
                <a:latin typeface="+mn-ea"/>
              </a:rPr>
              <a:t>LINE</a:t>
            </a:r>
            <a:r>
              <a:rPr lang="ja-JP" altLang="en-US" dirty="0">
                <a:latin typeface="+mn-ea"/>
              </a:rPr>
              <a:t>アカウント</a:t>
            </a:r>
            <a:r>
              <a:rPr lang="en-US" altLang="ja-JP" dirty="0">
                <a:latin typeface="+mn-ea"/>
              </a:rPr>
              <a:t/>
            </a:r>
            <a:br>
              <a:rPr lang="en-US" altLang="ja-JP" dirty="0">
                <a:latin typeface="+mn-ea"/>
              </a:rPr>
            </a:br>
            <a:r>
              <a:rPr lang="ja-JP" altLang="en-US" dirty="0">
                <a:latin typeface="+mn-ea"/>
              </a:rPr>
              <a:t>「タイアップ追加誘導 オプション</a:t>
            </a:r>
            <a:r>
              <a:rPr lang="ja-JP" altLang="en-US" dirty="0" smtClean="0"/>
              <a:t>（クーポン）</a:t>
            </a:r>
            <a:r>
              <a:rPr lang="ja-JP" altLang="en-US" dirty="0"/>
              <a:t>」</a:t>
            </a:r>
          </a:p>
        </p:txBody>
      </p:sp>
      <p:pic>
        <p:nvPicPr>
          <p:cNvPr id="105" name="Picture 4"/>
          <p:cNvPicPr>
            <a:picLocks noChangeAspect="1" noChangeArrowheads="1"/>
          </p:cNvPicPr>
          <p:nvPr/>
        </p:nvPicPr>
        <p:blipFill rotWithShape="1">
          <a:blip r:embed="rId15">
            <a:extLst>
              <a:ext uri="{28A0092B-C50C-407E-A947-70E740481C1C}">
                <a14:useLocalDpi xmlns:a14="http://schemas.microsoft.com/office/drawing/2010/main" val="0"/>
              </a:ext>
            </a:extLst>
          </a:blip>
          <a:srcRect t="821" r="4407"/>
          <a:stretch/>
        </p:blipFill>
        <p:spPr bwMode="auto">
          <a:xfrm>
            <a:off x="2958091" y="2141665"/>
            <a:ext cx="1136165" cy="1988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18" name="直線矢印コネクタ 117"/>
          <p:cNvCxnSpPr/>
          <p:nvPr/>
        </p:nvCxnSpPr>
        <p:spPr>
          <a:xfrm flipV="1">
            <a:off x="2072680" y="3707071"/>
            <a:ext cx="936104" cy="1"/>
          </a:xfrm>
          <a:prstGeom prst="straightConnector1">
            <a:avLst/>
          </a:prstGeom>
          <a:ln w="22225">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pic>
        <p:nvPicPr>
          <p:cNvPr id="123" name="Picture 5"/>
          <p:cNvPicPr>
            <a:picLocks noChangeAspect="1" noChangeArrowheads="1"/>
          </p:cNvPicPr>
          <p:nvPr/>
        </p:nvPicPr>
        <p:blipFill>
          <a:blip r:embed="rId16">
            <a:extLst>
              <a:ext uri="{28A0092B-C50C-407E-A947-70E740481C1C}">
                <a14:useLocalDpi xmlns:a14="http://schemas.microsoft.com/office/drawing/2010/main"/>
              </a:ext>
            </a:extLst>
          </a:blip>
          <a:srcRect/>
          <a:stretch>
            <a:fillRect/>
          </a:stretch>
        </p:blipFill>
        <p:spPr bwMode="auto">
          <a:xfrm>
            <a:off x="2935441" y="4130198"/>
            <a:ext cx="1181463" cy="4582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4" name="四角形吹き出し 123"/>
          <p:cNvSpPr/>
          <p:nvPr/>
        </p:nvSpPr>
        <p:spPr>
          <a:xfrm>
            <a:off x="2690049" y="4782033"/>
            <a:ext cx="2479090" cy="588427"/>
          </a:xfrm>
          <a:prstGeom prst="wedgeRectCallout">
            <a:avLst>
              <a:gd name="adj1" fmla="val -21997"/>
              <a:gd name="adj2" fmla="val -92265"/>
            </a:avLst>
          </a:prstGeom>
          <a:solidFill>
            <a:schemeClr val="bg1"/>
          </a:solidFill>
          <a:ln w="3175">
            <a:solidFill>
              <a:schemeClr val="bg1">
                <a:lumMod val="7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lvl="0"/>
            <a:r>
              <a:rPr lang="ja-JP" altLang="en-US" sz="1000" b="1" dirty="0">
                <a:solidFill>
                  <a:prstClr val="black">
                    <a:lumMod val="50000"/>
                    <a:lumOff val="50000"/>
                  </a:prstClr>
                </a:solidFill>
                <a:latin typeface="メイリオ"/>
                <a:cs typeface="Meiryo UI" pitchFamily="50" charset="-128"/>
              </a:rPr>
              <a:t>「１回限り」クーポンはページの１番下にボタンが表示され、タップすることで２回目以降の使用ができなくなります。</a:t>
            </a:r>
            <a:endParaRPr lang="en-US" altLang="ja-JP" sz="1000" b="1" dirty="0">
              <a:solidFill>
                <a:prstClr val="black">
                  <a:lumMod val="50000"/>
                  <a:lumOff val="50000"/>
                </a:prstClr>
              </a:solidFill>
              <a:latin typeface="メイリオ"/>
              <a:cs typeface="Meiryo UI" pitchFamily="50" charset="-128"/>
            </a:endParaRPr>
          </a:p>
        </p:txBody>
      </p:sp>
      <p:sp>
        <p:nvSpPr>
          <p:cNvPr id="125" name="正方形/長方形 124"/>
          <p:cNvSpPr/>
          <p:nvPr/>
        </p:nvSpPr>
        <p:spPr>
          <a:xfrm>
            <a:off x="2936776" y="4155287"/>
            <a:ext cx="1158090" cy="425841"/>
          </a:xfrm>
          <a:prstGeom prst="rect">
            <a:avLst/>
          </a:prstGeom>
          <a:noFill/>
          <a:ln w="28575">
            <a:solidFill>
              <a:srgbClr val="FF0000"/>
            </a:solidFill>
            <a:prstDash val="sys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6" name="正方形/長方形 45"/>
          <p:cNvSpPr/>
          <p:nvPr/>
        </p:nvSpPr>
        <p:spPr>
          <a:xfrm>
            <a:off x="1875706" y="3535496"/>
            <a:ext cx="1344984" cy="215444"/>
          </a:xfrm>
          <a:prstGeom prst="rect">
            <a:avLst/>
          </a:prstGeom>
        </p:spPr>
        <p:txBody>
          <a:bodyPr wrap="square">
            <a:spAutoFit/>
          </a:bodyPr>
          <a:lstStyle/>
          <a:p>
            <a:pPr lvl="0" algn="ctr"/>
            <a:r>
              <a:rPr lang="ja-JP" altLang="en-US" sz="800" dirty="0">
                <a:solidFill>
                  <a:prstClr val="black">
                    <a:lumMod val="65000"/>
                    <a:lumOff val="35000"/>
                  </a:prstClr>
                </a:solidFill>
                <a:latin typeface="メイリオ ボールド"/>
                <a:ea typeface="メイリオ ボールド"/>
              </a:rPr>
              <a:t>クーポンに遷移</a:t>
            </a:r>
          </a:p>
        </p:txBody>
      </p:sp>
      <p:sp>
        <p:nvSpPr>
          <p:cNvPr id="44" name="正方形/長方形 43"/>
          <p:cNvSpPr/>
          <p:nvPr/>
        </p:nvSpPr>
        <p:spPr>
          <a:xfrm>
            <a:off x="1640632" y="5668506"/>
            <a:ext cx="2880320" cy="784830"/>
          </a:xfrm>
          <a:prstGeom prst="rect">
            <a:avLst/>
          </a:prstGeom>
        </p:spPr>
        <p:txBody>
          <a:bodyPr wrap="square">
            <a:spAutoFit/>
          </a:bodyPr>
          <a:lstStyle/>
          <a:p>
            <a:r>
              <a:rPr lang="en-US" altLang="ja-JP" sz="900" dirty="0">
                <a:solidFill>
                  <a:prstClr val="black">
                    <a:lumMod val="65000"/>
                    <a:lumOff val="35000"/>
                  </a:prstClr>
                </a:solidFill>
                <a:latin typeface="メイリオ ボールド"/>
                <a:ea typeface="メイリオ ボールド"/>
              </a:rPr>
              <a:t>※</a:t>
            </a:r>
            <a:r>
              <a:rPr lang="ja-JP" altLang="en-US" sz="900" dirty="0">
                <a:solidFill>
                  <a:prstClr val="black">
                    <a:lumMod val="65000"/>
                    <a:lumOff val="35000"/>
                  </a:prstClr>
                </a:solidFill>
                <a:latin typeface="メイリオ ボールド"/>
                <a:ea typeface="メイリオ ボールド"/>
              </a:rPr>
              <a:t>友だち登録者数は想定人数となり、</a:t>
            </a:r>
            <a:endParaRPr lang="en-US" altLang="ja-JP" sz="900" dirty="0">
              <a:solidFill>
                <a:prstClr val="black">
                  <a:lumMod val="65000"/>
                  <a:lumOff val="35000"/>
                </a:prstClr>
              </a:solidFill>
              <a:latin typeface="メイリオ ボールド"/>
              <a:ea typeface="メイリオ ボールド"/>
            </a:endParaRPr>
          </a:p>
          <a:p>
            <a:r>
              <a:rPr lang="ja-JP" altLang="en-US" sz="900" dirty="0">
                <a:solidFill>
                  <a:prstClr val="black">
                    <a:lumMod val="65000"/>
                    <a:lumOff val="35000"/>
                  </a:prstClr>
                </a:solidFill>
                <a:latin typeface="メイリオ ボールド"/>
                <a:ea typeface="メイリオ ボールド"/>
              </a:rPr>
              <a:t>　保証は致しかねます。ご了承ください。</a:t>
            </a:r>
            <a:endParaRPr lang="en-US" altLang="ja-JP" sz="900" dirty="0">
              <a:solidFill>
                <a:prstClr val="black">
                  <a:lumMod val="65000"/>
                  <a:lumOff val="35000"/>
                </a:prstClr>
              </a:solidFill>
              <a:latin typeface="メイリオ ボールド"/>
              <a:ea typeface="メイリオ ボールド"/>
            </a:endParaRPr>
          </a:p>
          <a:p>
            <a:r>
              <a:rPr lang="en-US" altLang="ja-JP" sz="900" dirty="0">
                <a:solidFill>
                  <a:prstClr val="black">
                    <a:lumMod val="65000"/>
                    <a:lumOff val="35000"/>
                  </a:prstClr>
                </a:solidFill>
                <a:latin typeface="メイリオ ボールド"/>
                <a:ea typeface="メイリオ ボールド"/>
              </a:rPr>
              <a:t>※LINE</a:t>
            </a:r>
            <a:r>
              <a:rPr lang="ja-JP" altLang="en-US" sz="900" dirty="0">
                <a:solidFill>
                  <a:prstClr val="black">
                    <a:lumMod val="65000"/>
                    <a:lumOff val="35000"/>
                  </a:prstClr>
                </a:solidFill>
                <a:latin typeface="メイリオ ボールド"/>
                <a:ea typeface="メイリオ ボールド"/>
              </a:rPr>
              <a:t>の仕様変更にともない</a:t>
            </a:r>
            <a:endParaRPr lang="en-US" altLang="ja-JP" sz="900" dirty="0">
              <a:solidFill>
                <a:prstClr val="black">
                  <a:lumMod val="65000"/>
                  <a:lumOff val="35000"/>
                </a:prstClr>
              </a:solidFill>
              <a:latin typeface="メイリオ ボールド"/>
              <a:ea typeface="メイリオ ボールド"/>
            </a:endParaRPr>
          </a:p>
          <a:p>
            <a:r>
              <a:rPr lang="ja-JP" altLang="en-US" sz="900" dirty="0">
                <a:solidFill>
                  <a:prstClr val="black">
                    <a:lumMod val="65000"/>
                    <a:lumOff val="35000"/>
                  </a:prstClr>
                </a:solidFill>
                <a:latin typeface="メイリオ ボールド"/>
                <a:ea typeface="メイリオ ボールド"/>
              </a:rPr>
              <a:t>　見え方や仕様が変わる場合があります。</a:t>
            </a:r>
            <a:endParaRPr lang="ja-JP" altLang="en-US" sz="900" dirty="0"/>
          </a:p>
          <a:p>
            <a:endParaRPr lang="ja-JP" altLang="en-US" sz="900" dirty="0"/>
          </a:p>
        </p:txBody>
      </p:sp>
      <p:pic>
        <p:nvPicPr>
          <p:cNvPr id="45"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l="521" t="47975" r="-521" b="8256"/>
          <a:stretch/>
        </p:blipFill>
        <p:spPr bwMode="auto">
          <a:xfrm>
            <a:off x="1146101" y="2314972"/>
            <a:ext cx="1026383" cy="1011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7" name="円形吹き出し 46"/>
          <p:cNvSpPr/>
          <p:nvPr/>
        </p:nvSpPr>
        <p:spPr>
          <a:xfrm>
            <a:off x="2072680" y="2425804"/>
            <a:ext cx="1060525" cy="523523"/>
          </a:xfrm>
          <a:prstGeom prst="wedgeEllipseCallout">
            <a:avLst>
              <a:gd name="adj1" fmla="val -66111"/>
              <a:gd name="adj2" fmla="val 57079"/>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lvl="0" algn="ctr"/>
            <a:endParaRPr lang="ja-JP" altLang="en-US" sz="800" dirty="0">
              <a:solidFill>
                <a:prstClr val="black">
                  <a:lumMod val="65000"/>
                  <a:lumOff val="35000"/>
                </a:prstClr>
              </a:solidFill>
              <a:latin typeface="メイリオ ボールド"/>
              <a:ea typeface="メイリオ ボールド"/>
            </a:endParaRPr>
          </a:p>
        </p:txBody>
      </p:sp>
      <p:sp>
        <p:nvSpPr>
          <p:cNvPr id="48" name="正方形/長方形 47"/>
          <p:cNvSpPr/>
          <p:nvPr/>
        </p:nvSpPr>
        <p:spPr>
          <a:xfrm>
            <a:off x="1932615" y="2535287"/>
            <a:ext cx="1288076" cy="338554"/>
          </a:xfrm>
          <a:prstGeom prst="rect">
            <a:avLst/>
          </a:prstGeom>
        </p:spPr>
        <p:txBody>
          <a:bodyPr wrap="square">
            <a:spAutoFit/>
          </a:bodyPr>
          <a:lstStyle/>
          <a:p>
            <a:pPr lvl="0" algn="ctr"/>
            <a:r>
              <a:rPr lang="ja-JP" altLang="en-US" sz="800" dirty="0">
                <a:solidFill>
                  <a:prstClr val="black">
                    <a:lumMod val="65000"/>
                    <a:lumOff val="35000"/>
                  </a:prstClr>
                </a:solidFill>
                <a:latin typeface="メイリオ ボールド"/>
                <a:ea typeface="メイリオ ボールド"/>
              </a:rPr>
              <a:t>画像から</a:t>
            </a:r>
            <a:endParaRPr lang="en-US" altLang="ja-JP" sz="800" dirty="0">
              <a:solidFill>
                <a:prstClr val="black">
                  <a:lumMod val="65000"/>
                  <a:lumOff val="35000"/>
                </a:prstClr>
              </a:solidFill>
              <a:latin typeface="メイリオ ボールド"/>
              <a:ea typeface="メイリオ ボールド"/>
            </a:endParaRPr>
          </a:p>
          <a:p>
            <a:pPr lvl="0" algn="ctr"/>
            <a:r>
              <a:rPr lang="ja-JP" altLang="en-US" sz="800" dirty="0">
                <a:solidFill>
                  <a:prstClr val="black">
                    <a:lumMod val="65000"/>
                    <a:lumOff val="35000"/>
                  </a:prstClr>
                </a:solidFill>
                <a:latin typeface="メイリオ ボールド"/>
                <a:ea typeface="メイリオ ボールド"/>
              </a:rPr>
              <a:t>タイアップページへ</a:t>
            </a:r>
            <a:endParaRPr lang="en-US" altLang="ja-JP" sz="800" dirty="0">
              <a:solidFill>
                <a:prstClr val="black">
                  <a:lumMod val="65000"/>
                  <a:lumOff val="35000"/>
                </a:prstClr>
              </a:solidFill>
              <a:latin typeface="メイリオ ボールド"/>
              <a:ea typeface="メイリオ ボールド"/>
            </a:endParaRPr>
          </a:p>
        </p:txBody>
      </p:sp>
    </p:spTree>
    <p:extLst>
      <p:ext uri="{BB962C8B-B14F-4D97-AF65-F5344CB8AC3E}">
        <p14:creationId xmlns:p14="http://schemas.microsoft.com/office/powerpoint/2010/main" val="34810203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a:xfrm>
            <a:off x="155662" y="303490"/>
            <a:ext cx="9410700" cy="650080"/>
          </a:xfrm>
        </p:spPr>
        <p:txBody>
          <a:bodyPr>
            <a:noAutofit/>
          </a:bodyPr>
          <a:lstStyle/>
          <a:p>
            <a:r>
              <a:rPr lang="en-US" altLang="ja-JP" sz="2000" dirty="0">
                <a:latin typeface="+mj-ea"/>
              </a:rPr>
              <a:t>『 </a:t>
            </a:r>
            <a:r>
              <a:rPr lang="ja-JP" altLang="en-US" sz="2000" dirty="0">
                <a:latin typeface="+mj-ea"/>
              </a:rPr>
              <a:t>＠ｃｏｓｍｅ公式</a:t>
            </a:r>
            <a:r>
              <a:rPr lang="en-US" altLang="ja-JP" sz="2000" dirty="0">
                <a:latin typeface="+mj-ea"/>
              </a:rPr>
              <a:t>』LINE</a:t>
            </a:r>
            <a:r>
              <a:rPr lang="ja-JP" altLang="en-US" sz="2000" dirty="0">
                <a:latin typeface="+mj-ea"/>
              </a:rPr>
              <a:t>コラボアカウント　タイアップ追加誘導オプション</a:t>
            </a:r>
            <a:r>
              <a:rPr lang="en-US" altLang="ja-JP" sz="2000" dirty="0">
                <a:latin typeface="+mj-ea"/>
              </a:rPr>
              <a:t/>
            </a:r>
            <a:br>
              <a:rPr lang="en-US" altLang="ja-JP" sz="2000" dirty="0">
                <a:latin typeface="+mj-ea"/>
              </a:rPr>
            </a:br>
            <a:r>
              <a:rPr lang="ja-JP" altLang="en-US" sz="2000" dirty="0" smtClean="0">
                <a:latin typeface="+mj-ea"/>
              </a:rPr>
              <a:t>（</a:t>
            </a:r>
            <a:r>
              <a:rPr lang="ja-JP" altLang="en-US" sz="2000" dirty="0">
                <a:latin typeface="+mj-ea"/>
              </a:rPr>
              <a:t>クーポン</a:t>
            </a:r>
            <a:r>
              <a:rPr lang="ja-JP" altLang="en-US" sz="2000" dirty="0" smtClean="0">
                <a:latin typeface="+mj-ea"/>
              </a:rPr>
              <a:t>）</a:t>
            </a:r>
            <a:r>
              <a:rPr lang="ja-JP" altLang="en-US" sz="2000" dirty="0">
                <a:latin typeface="+mj-ea"/>
              </a:rPr>
              <a:t>クリエイティブパターンと提供クレジット</a:t>
            </a:r>
            <a:endParaRPr kumimoji="1" lang="ja-JP" altLang="en-US" sz="2000" dirty="0"/>
          </a:p>
        </p:txBody>
      </p:sp>
      <p:sp>
        <p:nvSpPr>
          <p:cNvPr id="47" name="テキスト ボックス 46"/>
          <p:cNvSpPr txBox="1"/>
          <p:nvPr/>
        </p:nvSpPr>
        <p:spPr>
          <a:xfrm>
            <a:off x="604609" y="1116370"/>
            <a:ext cx="1947969" cy="307777"/>
          </a:xfrm>
          <a:prstGeom prst="rect">
            <a:avLst/>
          </a:prstGeom>
          <a:noFill/>
        </p:spPr>
        <p:txBody>
          <a:bodyPr wrap="none" rtlCol="0">
            <a:spAutoFit/>
          </a:bodyPr>
          <a:lstStyle/>
          <a:p>
            <a:r>
              <a:rPr kumimoji="1" lang="ja-JP" altLang="en-US" sz="1400" dirty="0">
                <a:solidFill>
                  <a:schemeClr val="tx1">
                    <a:lumMod val="65000"/>
                    <a:lumOff val="35000"/>
                  </a:schemeClr>
                </a:solidFill>
                <a:latin typeface="Meiryo UI" panose="020B0604030504040204" pitchFamily="50" charset="-128"/>
                <a:ea typeface="Meiryo UI" panose="020B0604030504040204" pitchFamily="50" charset="-128"/>
              </a:rPr>
              <a:t>■クリエイティブについて</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1" name="テキスト ボックス 70"/>
          <p:cNvSpPr txBox="1"/>
          <p:nvPr/>
        </p:nvSpPr>
        <p:spPr>
          <a:xfrm>
            <a:off x="771759" y="1424147"/>
            <a:ext cx="3060670" cy="1015663"/>
          </a:xfrm>
          <a:prstGeom prst="rect">
            <a:avLst/>
          </a:prstGeom>
          <a:noFill/>
          <a:ln>
            <a:noFill/>
          </a:ln>
        </p:spPr>
        <p:txBody>
          <a:bodyPr wrap="square" rtlCol="0">
            <a:spAutoFit/>
          </a:bodyPr>
          <a:lstStyle/>
          <a:p>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配信パターンは以下</a:t>
            </a:r>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の</a:t>
            </a:r>
            <a:r>
              <a:rPr lang="en-US" altLang="ja-JP" sz="1200" dirty="0" smtClean="0">
                <a:solidFill>
                  <a:schemeClr val="tx1">
                    <a:lumMod val="65000"/>
                    <a:lumOff val="35000"/>
                  </a:schemeClr>
                </a:solidFill>
                <a:latin typeface="Meiryo UI" panose="020B0604030504040204" pitchFamily="50" charset="-128"/>
                <a:ea typeface="Meiryo UI" panose="020B0604030504040204" pitchFamily="50" charset="-128"/>
              </a:rPr>
              <a:t>3</a:t>
            </a:r>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種</a:t>
            </a:r>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と</a:t>
            </a:r>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なります</a:t>
            </a:r>
            <a:endParaRPr lang="en-US" altLang="ja-JP" sz="1200" dirty="0" smtClean="0">
              <a:solidFill>
                <a:schemeClr val="tx1">
                  <a:lumMod val="65000"/>
                  <a:lumOff val="35000"/>
                </a:schemeClr>
              </a:solidFill>
              <a:latin typeface="Meiryo UI" panose="020B0604030504040204" pitchFamily="50" charset="-128"/>
              <a:ea typeface="Meiryo UI" panose="020B0604030504040204" pitchFamily="50" charset="-128"/>
            </a:endParaRPr>
          </a:p>
          <a:p>
            <a:endParaRPr lang="en-US" altLang="ja-JP" sz="1200" dirty="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①テキスト</a:t>
            </a:r>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＋クーポン</a:t>
            </a:r>
            <a:endParaRPr lang="en-US" altLang="ja-JP" sz="1200" dirty="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➁</a:t>
            </a:r>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画像</a:t>
            </a:r>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＋クーポン</a:t>
            </a:r>
            <a:endParaRPr lang="en-US" altLang="ja-JP" sz="1200" dirty="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➂</a:t>
            </a:r>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テキスト</a:t>
            </a:r>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＋画像＋クーポン</a:t>
            </a:r>
            <a:endParaRPr lang="en-US" altLang="ja-JP" sz="12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4" name="テキスト ボックス 73"/>
          <p:cNvSpPr txBox="1"/>
          <p:nvPr/>
        </p:nvSpPr>
        <p:spPr>
          <a:xfrm>
            <a:off x="3832429" y="1116370"/>
            <a:ext cx="1930337" cy="307777"/>
          </a:xfrm>
          <a:prstGeom prst="rect">
            <a:avLst/>
          </a:prstGeom>
          <a:noFill/>
        </p:spPr>
        <p:txBody>
          <a:bodyPr wrap="none" rtlCol="0">
            <a:spAutoFit/>
          </a:bodyPr>
          <a:lstStyle/>
          <a:p>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■提供クレジットについて</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26" name="スライド番号プレースホルダー 3"/>
          <p:cNvSpPr>
            <a:spLocks noGrp="1"/>
          </p:cNvSpPr>
          <p:nvPr>
            <p:ph type="sldNum" sz="quarter" idx="4294967295"/>
          </p:nvPr>
        </p:nvSpPr>
        <p:spPr>
          <a:xfrm>
            <a:off x="5007600" y="6585250"/>
            <a:ext cx="527095" cy="259873"/>
          </a:xfrm>
          <a:prstGeom prst="rect">
            <a:avLst/>
          </a:prstGeom>
        </p:spPr>
        <p:txBody>
          <a:bodyPr/>
          <a:lstStyle/>
          <a:p>
            <a:fld id="{D1BB40C7-AB44-C647-B8F2-09508EB95348}" type="slidenum">
              <a:rPr lang="ja-JP" altLang="en-US" sz="1200" b="1" smtClean="0">
                <a:solidFill>
                  <a:schemeClr val="bg1">
                    <a:lumMod val="75000"/>
                  </a:schemeClr>
                </a:solidFill>
              </a:rPr>
              <a:pPr/>
              <a:t>28</a:t>
            </a:fld>
            <a:endParaRPr lang="ja-JP" altLang="en-US" sz="1200" b="1" dirty="0">
              <a:solidFill>
                <a:schemeClr val="bg1">
                  <a:lumMod val="75000"/>
                </a:schemeClr>
              </a:solidFill>
            </a:endParaRPr>
          </a:p>
        </p:txBody>
      </p:sp>
      <p:sp>
        <p:nvSpPr>
          <p:cNvPr id="31" name="正方形/長方形 67"/>
          <p:cNvSpPr>
            <a:spLocks noChangeArrowheads="1"/>
          </p:cNvSpPr>
          <p:nvPr/>
        </p:nvSpPr>
        <p:spPr bwMode="auto">
          <a:xfrm>
            <a:off x="6537175" y="2058155"/>
            <a:ext cx="2651353" cy="3315061"/>
          </a:xfrm>
          <a:prstGeom prst="rect">
            <a:avLst/>
          </a:prstGeom>
          <a:noFill/>
          <a:ln w="19050">
            <a:solidFill>
              <a:srgbClr val="00C300"/>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90000" tIns="46800" rIns="90000" bIns="46800"/>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defTabSz="914400"/>
            <a:endParaRPr kumimoji="0" lang="ja-JP" altLang="en-US" sz="1600">
              <a:latin typeface="Arial" pitchFamily="34" charset="0"/>
              <a:ea typeface="HGP創英角ｺﾞｼｯｸUB" pitchFamily="50" charset="-128"/>
            </a:endParaRPr>
          </a:p>
        </p:txBody>
      </p:sp>
      <p:sp>
        <p:nvSpPr>
          <p:cNvPr id="32" name="角丸四角形 70"/>
          <p:cNvSpPr>
            <a:spLocks noChangeArrowheads="1"/>
          </p:cNvSpPr>
          <p:nvPr/>
        </p:nvSpPr>
        <p:spPr bwMode="auto">
          <a:xfrm>
            <a:off x="6897216" y="1866861"/>
            <a:ext cx="1935162" cy="382587"/>
          </a:xfrm>
          <a:prstGeom prst="roundRect">
            <a:avLst>
              <a:gd name="adj" fmla="val 50000"/>
            </a:avLst>
          </a:prstGeom>
          <a:solidFill>
            <a:srgbClr val="00C300"/>
          </a:solidFill>
          <a:ln>
            <a:noFill/>
          </a:ln>
          <a:extLst>
            <a:ext uri="{91240B29-F687-4F45-9708-019B960494DF}">
              <a14:hiddenLine xmlns:a14="http://schemas.microsoft.com/office/drawing/2010/main" w="3175">
                <a:solidFill>
                  <a:srgbClr val="000000"/>
                </a:solidFill>
                <a:round/>
                <a:headEnd type="oval" w="med" len="med"/>
                <a:tailEnd type="triangle" w="med" len="med"/>
              </a14:hiddenLine>
            </a:ext>
          </a:extLst>
        </p:spPr>
        <p:txBody>
          <a:bodyPr lIns="90000" tIns="46800" rIns="90000" bIns="46800" anchor="ct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algn="ctr" defTabSz="914400"/>
            <a:r>
              <a:rPr kumimoji="0" lang="ja-JP" altLang="en-US" sz="1200" dirty="0">
                <a:solidFill>
                  <a:srgbClr val="FFFFFF"/>
                </a:solidFill>
                <a:latin typeface="メイリオ" pitchFamily="50" charset="-128"/>
                <a:ea typeface="メイリオ" pitchFamily="50" charset="-128"/>
                <a:cs typeface="メイリオ" pitchFamily="50" charset="-128"/>
              </a:rPr>
              <a:t>画像の場合</a:t>
            </a:r>
          </a:p>
        </p:txBody>
      </p:sp>
      <p:grpSp>
        <p:nvGrpSpPr>
          <p:cNvPr id="33" name="グループ化 32"/>
          <p:cNvGrpSpPr/>
          <p:nvPr/>
        </p:nvGrpSpPr>
        <p:grpSpPr>
          <a:xfrm>
            <a:off x="6537175" y="2227411"/>
            <a:ext cx="2383632" cy="2135664"/>
            <a:chOff x="6304284" y="2044700"/>
            <a:chExt cx="2166938" cy="1941513"/>
          </a:xfrm>
        </p:grpSpPr>
        <p:pic>
          <p:nvPicPr>
            <p:cNvPr id="34" name="Picture 19" descr="C:\Users\JP11684\Desktop\資料\000_テンプレートファイル\リッチ\メッセージ\PR表記_24p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3372" y="2192338"/>
              <a:ext cx="1728787" cy="1728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35" name="直線矢印コネクタ 80"/>
            <p:cNvCxnSpPr>
              <a:cxnSpLocks noChangeShapeType="1"/>
            </p:cNvCxnSpPr>
            <p:nvPr/>
          </p:nvCxnSpPr>
          <p:spPr bwMode="auto">
            <a:xfrm>
              <a:off x="6623372" y="3986213"/>
              <a:ext cx="1727200" cy="0"/>
            </a:xfrm>
            <a:prstGeom prst="straightConnector1">
              <a:avLst/>
            </a:prstGeom>
            <a:noFill/>
            <a:ln w="12700">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36" name="直線矢印コネクタ 81"/>
            <p:cNvCxnSpPr>
              <a:cxnSpLocks noChangeShapeType="1"/>
            </p:cNvCxnSpPr>
            <p:nvPr/>
          </p:nvCxnSpPr>
          <p:spPr bwMode="auto">
            <a:xfrm>
              <a:off x="8471222" y="2192338"/>
              <a:ext cx="0" cy="1728787"/>
            </a:xfrm>
            <a:prstGeom prst="straightConnector1">
              <a:avLst/>
            </a:prstGeom>
            <a:noFill/>
            <a:ln w="12700">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38" name="直線矢印コネクタ 81"/>
            <p:cNvCxnSpPr>
              <a:cxnSpLocks noChangeShapeType="1"/>
            </p:cNvCxnSpPr>
            <p:nvPr/>
          </p:nvCxnSpPr>
          <p:spPr bwMode="auto">
            <a:xfrm>
              <a:off x="8394750" y="2162175"/>
              <a:ext cx="0" cy="1758950"/>
            </a:xfrm>
            <a:prstGeom prst="straightConnector1">
              <a:avLst/>
            </a:prstGeom>
            <a:noFill/>
            <a:ln w="12700">
              <a:solidFill>
                <a:srgbClr val="FF0000"/>
              </a:solidFill>
              <a:prstDash val="sysDash"/>
              <a:round/>
              <a:headEnd/>
              <a:tailEnd/>
            </a:ln>
            <a:extLst>
              <a:ext uri="{909E8E84-426E-40DD-AFC4-6F175D3DCCD1}">
                <a14:hiddenFill xmlns:a14="http://schemas.microsoft.com/office/drawing/2010/main">
                  <a:noFill/>
                </a14:hiddenFill>
              </a:ext>
            </a:extLst>
          </p:spPr>
        </p:cxnSp>
        <p:cxnSp>
          <p:nvCxnSpPr>
            <p:cNvPr id="39" name="直線矢印コネクタ 81"/>
            <p:cNvCxnSpPr>
              <a:cxnSpLocks noChangeShapeType="1"/>
            </p:cNvCxnSpPr>
            <p:nvPr/>
          </p:nvCxnSpPr>
          <p:spPr bwMode="auto">
            <a:xfrm flipH="1">
              <a:off x="6631037" y="2217738"/>
              <a:ext cx="1795463" cy="0"/>
            </a:xfrm>
            <a:prstGeom prst="straightConnector1">
              <a:avLst/>
            </a:prstGeom>
            <a:noFill/>
            <a:ln w="12700">
              <a:solidFill>
                <a:srgbClr val="FF0000"/>
              </a:solidFill>
              <a:prstDash val="sysDash"/>
              <a:round/>
              <a:headEnd/>
              <a:tailEnd/>
            </a:ln>
            <a:extLst>
              <a:ext uri="{909E8E84-426E-40DD-AFC4-6F175D3DCCD1}">
                <a14:hiddenFill xmlns:a14="http://schemas.microsoft.com/office/drawing/2010/main">
                  <a:noFill/>
                </a14:hiddenFill>
              </a:ext>
            </a:extLst>
          </p:spPr>
        </p:cxnSp>
        <p:sp>
          <p:nvSpPr>
            <p:cNvPr id="40" name="テキスト ボックス 82"/>
            <p:cNvSpPr txBox="1">
              <a:spLocks noChangeArrowheads="1"/>
            </p:cNvSpPr>
            <p:nvPr/>
          </p:nvSpPr>
          <p:spPr bwMode="auto">
            <a:xfrm>
              <a:off x="6304284" y="2133600"/>
              <a:ext cx="3381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r>
                <a:rPr lang="en-US" altLang="ja-JP" sz="500">
                  <a:latin typeface="メイリオ" pitchFamily="50" charset="-128"/>
                  <a:ea typeface="メイリオ" pitchFamily="50" charset="-128"/>
                  <a:cs typeface="メイリオ" pitchFamily="50" charset="-128"/>
                </a:rPr>
                <a:t>10px</a:t>
              </a:r>
              <a:endParaRPr lang="ja-JP" altLang="en-US" sz="500">
                <a:latin typeface="メイリオ" pitchFamily="50" charset="-128"/>
                <a:ea typeface="メイリオ" pitchFamily="50" charset="-128"/>
                <a:cs typeface="メイリオ" pitchFamily="50" charset="-128"/>
              </a:endParaRPr>
            </a:p>
          </p:txBody>
        </p:sp>
        <p:sp>
          <p:nvSpPr>
            <p:cNvPr id="41" name="テキスト ボックス 82"/>
            <p:cNvSpPr txBox="1">
              <a:spLocks noChangeArrowheads="1"/>
            </p:cNvSpPr>
            <p:nvPr/>
          </p:nvSpPr>
          <p:spPr bwMode="auto">
            <a:xfrm>
              <a:off x="7980187" y="2044700"/>
              <a:ext cx="3397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r>
                <a:rPr lang="en-US" altLang="ja-JP" sz="500">
                  <a:latin typeface="メイリオ" pitchFamily="50" charset="-128"/>
                  <a:ea typeface="メイリオ" pitchFamily="50" charset="-128"/>
                  <a:cs typeface="メイリオ" pitchFamily="50" charset="-128"/>
                </a:rPr>
                <a:t>10px</a:t>
              </a:r>
              <a:endParaRPr lang="ja-JP" altLang="en-US" sz="500">
                <a:latin typeface="メイリオ" pitchFamily="50" charset="-128"/>
                <a:ea typeface="メイリオ" pitchFamily="50" charset="-128"/>
                <a:cs typeface="メイリオ" pitchFamily="50" charset="-128"/>
              </a:endParaRPr>
            </a:p>
          </p:txBody>
        </p:sp>
      </p:grpSp>
      <p:sp>
        <p:nvSpPr>
          <p:cNvPr id="44" name="正方形/長方形 67"/>
          <p:cNvSpPr>
            <a:spLocks noChangeArrowheads="1"/>
          </p:cNvSpPr>
          <p:nvPr/>
        </p:nvSpPr>
        <p:spPr bwMode="auto">
          <a:xfrm>
            <a:off x="3791966" y="2064694"/>
            <a:ext cx="2529185" cy="3308522"/>
          </a:xfrm>
          <a:prstGeom prst="rect">
            <a:avLst/>
          </a:prstGeom>
          <a:noFill/>
          <a:ln w="19050">
            <a:solidFill>
              <a:srgbClr val="00C300"/>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90000" tIns="46800" rIns="90000" bIns="46800"/>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defTabSz="914400"/>
            <a:endParaRPr kumimoji="0" lang="ja-JP" altLang="en-US" sz="1600">
              <a:latin typeface="Arial" pitchFamily="34" charset="0"/>
              <a:ea typeface="HGP創英角ｺﾞｼｯｸUB" pitchFamily="50" charset="-128"/>
            </a:endParaRPr>
          </a:p>
        </p:txBody>
      </p:sp>
      <p:sp>
        <p:nvSpPr>
          <p:cNvPr id="45" name="テキスト ボックス 84"/>
          <p:cNvSpPr txBox="1">
            <a:spLocks noChangeArrowheads="1"/>
          </p:cNvSpPr>
          <p:nvPr/>
        </p:nvSpPr>
        <p:spPr bwMode="auto">
          <a:xfrm>
            <a:off x="3944888" y="4597097"/>
            <a:ext cx="224115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0" rIns="72000" bIns="0">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endParaRPr lang="en-US" altLang="ja-JP" sz="500" b="1" dirty="0">
              <a:latin typeface="メイリオ" pitchFamily="50" charset="-128"/>
              <a:ea typeface="メイリオ" pitchFamily="50" charset="-128"/>
              <a:cs typeface="メイリオ" pitchFamily="50" charset="-128"/>
            </a:endParaRPr>
          </a:p>
          <a:p>
            <a:pPr eaLnBrk="1" hangingPunct="1"/>
            <a:r>
              <a:rPr lang="ja-JP" altLang="en-US" sz="800" dirty="0">
                <a:latin typeface="メイリオ" pitchFamily="50" charset="-128"/>
                <a:ea typeface="メイリオ" pitchFamily="50" charset="-128"/>
                <a:cs typeface="メイリオ" pitchFamily="50" charset="-128"/>
              </a:rPr>
              <a:t>テキスト末尾に</a:t>
            </a:r>
            <a:r>
              <a:rPr lang="en-US" altLang="ja-JP" sz="800" dirty="0">
                <a:latin typeface="メイリオ" pitchFamily="50" charset="-128"/>
                <a:ea typeface="メイリオ" pitchFamily="50" charset="-128"/>
                <a:cs typeface="メイリオ" pitchFamily="50" charset="-128"/>
              </a:rPr>
              <a:t>『</a:t>
            </a:r>
            <a:r>
              <a:rPr lang="ja-JP" altLang="en-US" sz="800" dirty="0">
                <a:latin typeface="メイリオ" pitchFamily="50" charset="-128"/>
                <a:ea typeface="メイリオ" pitchFamily="50" charset="-128"/>
                <a:cs typeface="メイリオ" pitchFamily="50" charset="-128"/>
              </a:rPr>
              <a:t>提供：ブランド名</a:t>
            </a:r>
            <a:r>
              <a:rPr lang="en-US" altLang="ja-JP" sz="800" dirty="0">
                <a:latin typeface="メイリオ" pitchFamily="50" charset="-128"/>
                <a:ea typeface="メイリオ" pitchFamily="50" charset="-128"/>
                <a:cs typeface="メイリオ" pitchFamily="50" charset="-128"/>
              </a:rPr>
              <a:t>』</a:t>
            </a:r>
            <a:r>
              <a:rPr lang="ja-JP" altLang="en-US" sz="800" dirty="0">
                <a:latin typeface="メイリオ" pitchFamily="50" charset="-128"/>
                <a:ea typeface="メイリオ" pitchFamily="50" charset="-128"/>
                <a:cs typeface="メイリオ" pitchFamily="50" charset="-128"/>
              </a:rPr>
              <a:t>を記載</a:t>
            </a:r>
            <a:endParaRPr lang="en-US" altLang="ja-JP" sz="800" dirty="0">
              <a:latin typeface="メイリオ" pitchFamily="50" charset="-128"/>
              <a:ea typeface="メイリオ" pitchFamily="50" charset="-128"/>
              <a:cs typeface="メイリオ" pitchFamily="50" charset="-128"/>
            </a:endParaRPr>
          </a:p>
        </p:txBody>
      </p:sp>
      <p:sp>
        <p:nvSpPr>
          <p:cNvPr id="46" name="角丸四角形 70"/>
          <p:cNvSpPr>
            <a:spLocks noChangeArrowheads="1"/>
          </p:cNvSpPr>
          <p:nvPr/>
        </p:nvSpPr>
        <p:spPr bwMode="auto">
          <a:xfrm>
            <a:off x="4057775" y="1844824"/>
            <a:ext cx="1935162" cy="382587"/>
          </a:xfrm>
          <a:prstGeom prst="roundRect">
            <a:avLst>
              <a:gd name="adj" fmla="val 50000"/>
            </a:avLst>
          </a:prstGeom>
          <a:solidFill>
            <a:srgbClr val="00C300"/>
          </a:solidFill>
          <a:ln>
            <a:noFill/>
          </a:ln>
          <a:extLst>
            <a:ext uri="{91240B29-F687-4F45-9708-019B960494DF}">
              <a14:hiddenLine xmlns:a14="http://schemas.microsoft.com/office/drawing/2010/main" w="3175">
                <a:solidFill>
                  <a:srgbClr val="000000"/>
                </a:solidFill>
                <a:round/>
                <a:headEnd type="oval" w="med" len="med"/>
                <a:tailEnd type="triangle" w="med" len="med"/>
              </a14:hiddenLine>
            </a:ext>
          </a:extLst>
        </p:spPr>
        <p:txBody>
          <a:bodyPr lIns="90000" tIns="46800" rIns="90000" bIns="46800" anchor="ct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algn="ctr" defTabSz="914400"/>
            <a:r>
              <a:rPr kumimoji="0" lang="ja-JP" altLang="en-US" sz="1200" dirty="0">
                <a:solidFill>
                  <a:srgbClr val="FFFFFF"/>
                </a:solidFill>
                <a:latin typeface="メイリオ" pitchFamily="50" charset="-128"/>
                <a:ea typeface="メイリオ" pitchFamily="50" charset="-128"/>
                <a:cs typeface="メイリオ" pitchFamily="50" charset="-128"/>
              </a:rPr>
              <a:t>テキスト表記の場合</a:t>
            </a:r>
          </a:p>
        </p:txBody>
      </p:sp>
      <p:grpSp>
        <p:nvGrpSpPr>
          <p:cNvPr id="6" name="グループ化 5"/>
          <p:cNvGrpSpPr/>
          <p:nvPr/>
        </p:nvGrpSpPr>
        <p:grpSpPr>
          <a:xfrm>
            <a:off x="4232920" y="2371129"/>
            <a:ext cx="1636364" cy="2065983"/>
            <a:chOff x="4223880" y="3284984"/>
            <a:chExt cx="1636364" cy="2065983"/>
          </a:xfrm>
        </p:grpSpPr>
        <p:pic>
          <p:nvPicPr>
            <p:cNvPr id="4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352" b="25519"/>
            <a:stretch/>
          </p:blipFill>
          <p:spPr bwMode="auto">
            <a:xfrm>
              <a:off x="4223880" y="3284984"/>
              <a:ext cx="1636364" cy="2065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4495984" y="5145590"/>
              <a:ext cx="800219" cy="138742"/>
            </a:xfrm>
            <a:prstGeom prst="rect">
              <a:avLst/>
            </a:prstGeom>
            <a:solidFill>
              <a:schemeClr val="bg1"/>
            </a:solidFill>
          </p:spPr>
          <p:txBody>
            <a:bodyPr wrap="none" rtlCol="0">
              <a:spAutoFit/>
            </a:bodyPr>
            <a:lstStyle/>
            <a:p>
              <a:r>
                <a:rPr kumimoji="1" lang="ja-JP" altLang="en-US" sz="600" b="1" dirty="0">
                  <a:solidFill>
                    <a:schemeClr val="tx1">
                      <a:lumMod val="50000"/>
                      <a:lumOff val="50000"/>
                    </a:schemeClr>
                  </a:solidFill>
                </a:rPr>
                <a:t>提供：ブランド名</a:t>
              </a:r>
            </a:p>
          </p:txBody>
        </p:sp>
      </p:grpSp>
      <p:sp>
        <p:nvSpPr>
          <p:cNvPr id="8" name="正方形/長方形 7"/>
          <p:cNvSpPr/>
          <p:nvPr/>
        </p:nvSpPr>
        <p:spPr>
          <a:xfrm>
            <a:off x="8188597" y="2428607"/>
            <a:ext cx="594733" cy="89095"/>
          </a:xfrm>
          <a:prstGeom prst="rect">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dirty="0"/>
          </a:p>
        </p:txBody>
      </p:sp>
      <p:sp>
        <p:nvSpPr>
          <p:cNvPr id="49" name="テキスト ボックス 48"/>
          <p:cNvSpPr txBox="1"/>
          <p:nvPr/>
        </p:nvSpPr>
        <p:spPr>
          <a:xfrm>
            <a:off x="8188967" y="2391594"/>
            <a:ext cx="681039" cy="153888"/>
          </a:xfrm>
          <a:prstGeom prst="rect">
            <a:avLst/>
          </a:prstGeom>
          <a:noFill/>
        </p:spPr>
        <p:txBody>
          <a:bodyPr wrap="square" rtlCol="0">
            <a:spAutoFit/>
          </a:bodyPr>
          <a:lstStyle/>
          <a:p>
            <a:r>
              <a:rPr lang="ja-JP" altLang="en-US" sz="400" b="1" dirty="0">
                <a:latin typeface="+mj-ea"/>
                <a:ea typeface="+mj-ea"/>
              </a:rPr>
              <a:t>［</a:t>
            </a:r>
            <a:r>
              <a:rPr lang="en-US" altLang="ja-JP" sz="400" b="1" dirty="0">
                <a:latin typeface="+mj-ea"/>
                <a:ea typeface="+mj-ea"/>
              </a:rPr>
              <a:t>PR</a:t>
            </a:r>
            <a:r>
              <a:rPr lang="ja-JP" altLang="en-US" sz="400" b="1" dirty="0">
                <a:latin typeface="+mj-ea"/>
                <a:ea typeface="+mj-ea"/>
              </a:rPr>
              <a:t>］ブランド名</a:t>
            </a:r>
            <a:endParaRPr kumimoji="1" lang="ja-JP" altLang="en-US" sz="400" b="1" dirty="0">
              <a:latin typeface="+mj-ea"/>
              <a:ea typeface="+mj-ea"/>
            </a:endParaRPr>
          </a:p>
        </p:txBody>
      </p:sp>
      <p:sp>
        <p:nvSpPr>
          <p:cNvPr id="50" name="正方形/長方形 79"/>
          <p:cNvSpPr>
            <a:spLocks noChangeArrowheads="1"/>
          </p:cNvSpPr>
          <p:nvPr/>
        </p:nvSpPr>
        <p:spPr bwMode="auto">
          <a:xfrm>
            <a:off x="8272588" y="2417753"/>
            <a:ext cx="464852" cy="64611"/>
          </a:xfrm>
          <a:prstGeom prst="rect">
            <a:avLst/>
          </a:prstGeom>
          <a:noFill/>
          <a:ln w="12700">
            <a:solidFill>
              <a:srgbClr val="FF0000"/>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90000" tIns="46800" rIns="90000" bIns="46800"/>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defTabSz="914400"/>
            <a:endParaRPr kumimoji="0" lang="ja-JP" altLang="en-US" sz="1600">
              <a:latin typeface="Arial" pitchFamily="34" charset="0"/>
              <a:ea typeface="HGP創英角ｺﾞｼｯｸUB" pitchFamily="50" charset="-128"/>
            </a:endParaRPr>
          </a:p>
        </p:txBody>
      </p:sp>
      <p:sp>
        <p:nvSpPr>
          <p:cNvPr id="51" name="テキスト ボックス 82"/>
          <p:cNvSpPr txBox="1">
            <a:spLocks noChangeArrowheads="1"/>
          </p:cNvSpPr>
          <p:nvPr/>
        </p:nvSpPr>
        <p:spPr bwMode="auto">
          <a:xfrm>
            <a:off x="8842065" y="3239123"/>
            <a:ext cx="4191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r>
              <a:rPr lang="en-US" altLang="ja-JP" sz="500" dirty="0">
                <a:latin typeface="メイリオ" pitchFamily="50" charset="-128"/>
                <a:ea typeface="メイリオ" pitchFamily="50" charset="-128"/>
                <a:cs typeface="メイリオ" pitchFamily="50" charset="-128"/>
              </a:rPr>
              <a:t>1040px</a:t>
            </a:r>
            <a:endParaRPr lang="ja-JP" altLang="en-US" sz="500" dirty="0">
              <a:latin typeface="メイリオ" pitchFamily="50" charset="-128"/>
              <a:ea typeface="メイリオ" pitchFamily="50" charset="-128"/>
              <a:cs typeface="メイリオ" pitchFamily="50" charset="-128"/>
            </a:endParaRPr>
          </a:p>
        </p:txBody>
      </p:sp>
      <p:sp>
        <p:nvSpPr>
          <p:cNvPr id="10" name="正方形/長方形 9"/>
          <p:cNvSpPr/>
          <p:nvPr/>
        </p:nvSpPr>
        <p:spPr>
          <a:xfrm>
            <a:off x="6639246" y="4618384"/>
            <a:ext cx="2549282" cy="600164"/>
          </a:xfrm>
          <a:prstGeom prst="rect">
            <a:avLst/>
          </a:prstGeom>
        </p:spPr>
        <p:txBody>
          <a:bodyPr wrap="square">
            <a:spAutoFit/>
          </a:bodyPr>
          <a:lstStyle/>
          <a:p>
            <a:r>
              <a:rPr lang="ja-JP" altLang="en-US" sz="800" dirty="0">
                <a:latin typeface="メイリオ" pitchFamily="50" charset="-128"/>
                <a:ea typeface="メイリオ" pitchFamily="50" charset="-128"/>
                <a:cs typeface="メイリオ" pitchFamily="50" charset="-128"/>
              </a:rPr>
              <a:t>・右上に</a:t>
            </a:r>
            <a:r>
              <a:rPr lang="en-US" altLang="ja-JP" sz="800" dirty="0">
                <a:latin typeface="メイリオ" pitchFamily="50" charset="-128"/>
                <a:ea typeface="メイリオ" pitchFamily="50" charset="-128"/>
                <a:cs typeface="メイリオ" pitchFamily="50" charset="-128"/>
              </a:rPr>
              <a:t>『[PR]</a:t>
            </a:r>
            <a:r>
              <a:rPr lang="ja-JP" altLang="en-US" sz="800" dirty="0">
                <a:latin typeface="メイリオ" pitchFamily="50" charset="-128"/>
                <a:ea typeface="メイリオ" pitchFamily="50" charset="-128"/>
                <a:cs typeface="メイリオ" pitchFamily="50" charset="-128"/>
              </a:rPr>
              <a:t>ブランド名</a:t>
            </a:r>
            <a:r>
              <a:rPr lang="en-US" altLang="ja-JP" sz="800" dirty="0">
                <a:latin typeface="メイリオ" pitchFamily="50" charset="-128"/>
                <a:ea typeface="メイリオ" pitchFamily="50" charset="-128"/>
                <a:cs typeface="メイリオ" pitchFamily="50" charset="-128"/>
              </a:rPr>
              <a:t>』</a:t>
            </a:r>
            <a:r>
              <a:rPr lang="ja-JP" altLang="en-US" sz="800" dirty="0">
                <a:latin typeface="メイリオ" pitchFamily="50" charset="-128"/>
                <a:ea typeface="メイリオ" pitchFamily="50" charset="-128"/>
                <a:cs typeface="メイリオ" pitchFamily="50" charset="-128"/>
              </a:rPr>
              <a:t>の表記を視認性が</a:t>
            </a:r>
            <a:endParaRPr lang="en-US" altLang="ja-JP" sz="800" dirty="0">
              <a:latin typeface="メイリオ" pitchFamily="50" charset="-128"/>
              <a:ea typeface="メイリオ" pitchFamily="50" charset="-128"/>
              <a:cs typeface="メイリオ" pitchFamily="50" charset="-128"/>
            </a:endParaRPr>
          </a:p>
          <a:p>
            <a:r>
              <a:rPr lang="ja-JP" altLang="en-US" sz="800" dirty="0">
                <a:latin typeface="メイリオ" pitchFamily="50" charset="-128"/>
                <a:ea typeface="メイリオ" pitchFamily="50" charset="-128"/>
                <a:cs typeface="メイリオ" pitchFamily="50" charset="-128"/>
              </a:rPr>
              <a:t>　確保できるサイズ・色で明示してください</a:t>
            </a:r>
            <a:r>
              <a:rPr lang="ja-JP" altLang="en-US" sz="900" dirty="0">
                <a:latin typeface="メイリオ" pitchFamily="50" charset="-128"/>
                <a:ea typeface="メイリオ" pitchFamily="50" charset="-128"/>
                <a:cs typeface="メイリオ" pitchFamily="50" charset="-128"/>
              </a:rPr>
              <a:t>。</a:t>
            </a:r>
            <a:endParaRPr lang="en-US" altLang="ja-JP" sz="800" dirty="0">
              <a:latin typeface="メイリオ" pitchFamily="50" charset="-128"/>
              <a:ea typeface="メイリオ" pitchFamily="50" charset="-128"/>
              <a:cs typeface="メイリオ" pitchFamily="50" charset="-128"/>
            </a:endParaRPr>
          </a:p>
          <a:p>
            <a:r>
              <a:rPr lang="ja-JP" altLang="en-US" sz="800" dirty="0">
                <a:latin typeface="メイリオ" pitchFamily="50" charset="-128"/>
                <a:ea typeface="メイリオ" pitchFamily="50" charset="-128"/>
                <a:cs typeface="メイリオ" pitchFamily="50" charset="-128"/>
              </a:rPr>
              <a:t>・上端・右端の余白は各</a:t>
            </a:r>
            <a:r>
              <a:rPr lang="en-US" altLang="ja-JP" sz="800" dirty="0">
                <a:latin typeface="メイリオ" pitchFamily="50" charset="-128"/>
                <a:ea typeface="メイリオ" pitchFamily="50" charset="-128"/>
                <a:cs typeface="メイリオ" pitchFamily="50" charset="-128"/>
              </a:rPr>
              <a:t>10px</a:t>
            </a:r>
            <a:r>
              <a:rPr lang="ja-JP" altLang="en-US" sz="800" dirty="0">
                <a:latin typeface="メイリオ" pitchFamily="50" charset="-128"/>
                <a:ea typeface="メイリオ" pitchFamily="50" charset="-128"/>
                <a:cs typeface="メイリオ" pitchFamily="50" charset="-128"/>
              </a:rPr>
              <a:t>確保してください。</a:t>
            </a:r>
            <a:endParaRPr lang="en-US" altLang="ja-JP" sz="800" dirty="0">
              <a:latin typeface="メイリオ" pitchFamily="50" charset="-128"/>
              <a:ea typeface="メイリオ" pitchFamily="50" charset="-128"/>
              <a:cs typeface="メイリオ" pitchFamily="50" charset="-128"/>
            </a:endParaRPr>
          </a:p>
          <a:p>
            <a:r>
              <a:rPr lang="ja-JP" altLang="en-US" sz="800" dirty="0">
                <a:latin typeface="メイリオ" pitchFamily="50" charset="-128"/>
                <a:ea typeface="メイリオ" pitchFamily="50" charset="-128"/>
                <a:cs typeface="メイリオ" pitchFamily="50" charset="-128"/>
              </a:rPr>
              <a:t>・テキストサイズは</a:t>
            </a:r>
            <a:r>
              <a:rPr lang="en-US" altLang="ja-JP" sz="800" dirty="0">
                <a:latin typeface="メイリオ" pitchFamily="50" charset="-128"/>
                <a:ea typeface="メイリオ" pitchFamily="50" charset="-128"/>
                <a:cs typeface="メイリオ" pitchFamily="50" charset="-128"/>
              </a:rPr>
              <a:t>24</a:t>
            </a:r>
            <a:r>
              <a:rPr lang="ja-JP" altLang="en-US" sz="800" dirty="0">
                <a:latin typeface="メイリオ" pitchFamily="50" charset="-128"/>
                <a:ea typeface="メイリオ" pitchFamily="50" charset="-128"/>
                <a:cs typeface="メイリオ" pitchFamily="50" charset="-128"/>
              </a:rPr>
              <a:t>以上を推奨します。</a:t>
            </a:r>
            <a:endParaRPr lang="en-US" altLang="ja-JP" sz="800" dirty="0">
              <a:latin typeface="メイリオ" pitchFamily="50" charset="-128"/>
              <a:ea typeface="メイリオ" pitchFamily="50" charset="-128"/>
              <a:cs typeface="メイリオ" pitchFamily="50" charset="-128"/>
            </a:endParaRPr>
          </a:p>
        </p:txBody>
      </p:sp>
      <p:sp>
        <p:nvSpPr>
          <p:cNvPr id="58" name="テキスト ボックス 57"/>
          <p:cNvSpPr txBox="1"/>
          <p:nvPr/>
        </p:nvSpPr>
        <p:spPr>
          <a:xfrm>
            <a:off x="3791966" y="1457717"/>
            <a:ext cx="5754691" cy="276999"/>
          </a:xfrm>
          <a:prstGeom prst="rect">
            <a:avLst/>
          </a:prstGeom>
          <a:noFill/>
          <a:ln>
            <a:noFill/>
          </a:ln>
        </p:spPr>
        <p:txBody>
          <a:bodyPr wrap="square" rtlCol="0">
            <a:spAutoFit/>
          </a:bodyPr>
          <a:lstStyle/>
          <a:p>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一番上のクリエイティブにいれてください。画像とテキストでは記載する場所と表記がかわります。</a:t>
            </a:r>
            <a:endParaRPr lang="en-US" altLang="ja-JP" sz="12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43" name="テキスト ボックス 42"/>
          <p:cNvSpPr txBox="1"/>
          <p:nvPr/>
        </p:nvSpPr>
        <p:spPr>
          <a:xfrm>
            <a:off x="3791966" y="5517232"/>
            <a:ext cx="1728358" cy="307777"/>
          </a:xfrm>
          <a:prstGeom prst="rect">
            <a:avLst/>
          </a:prstGeom>
          <a:noFill/>
        </p:spPr>
        <p:txBody>
          <a:bodyPr wrap="none" rtlCol="0">
            <a:spAutoFit/>
          </a:bodyPr>
          <a:lstStyle/>
          <a:p>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■画像分割パターン</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48" name="正方形/長方形 47"/>
          <p:cNvSpPr/>
          <p:nvPr/>
        </p:nvSpPr>
        <p:spPr>
          <a:xfrm>
            <a:off x="3885307" y="5814789"/>
            <a:ext cx="3656856" cy="307777"/>
          </a:xfrm>
          <a:prstGeom prst="rect">
            <a:avLst/>
          </a:prstGeom>
        </p:spPr>
        <p:txBody>
          <a:bodyPr wrap="square">
            <a:spAutoFit/>
          </a:bodyPr>
          <a:lstStyle/>
          <a:p>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・画像の分割はできません。</a:t>
            </a:r>
            <a:endPar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52" name="テキスト ボックス 51"/>
          <p:cNvSpPr txBox="1"/>
          <p:nvPr/>
        </p:nvSpPr>
        <p:spPr>
          <a:xfrm>
            <a:off x="6419249" y="5498780"/>
            <a:ext cx="979755" cy="307777"/>
          </a:xfrm>
          <a:prstGeom prst="rect">
            <a:avLst/>
          </a:prstGeom>
          <a:noFill/>
        </p:spPr>
        <p:txBody>
          <a:bodyPr wrap="none" rtlCol="0">
            <a:spAutoFit/>
          </a:bodyPr>
          <a:lstStyle/>
          <a:p>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■リンク数</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53" name="正方形/長方形 52"/>
          <p:cNvSpPr/>
          <p:nvPr/>
        </p:nvSpPr>
        <p:spPr>
          <a:xfrm>
            <a:off x="6427354" y="5827439"/>
            <a:ext cx="3206166" cy="523220"/>
          </a:xfrm>
          <a:prstGeom prst="rect">
            <a:avLst/>
          </a:prstGeom>
        </p:spPr>
        <p:txBody>
          <a:bodyPr wrap="square">
            <a:spAutoFit/>
          </a:bodyPr>
          <a:lstStyle/>
          <a:p>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・最大３カ所、</a:t>
            </a:r>
            <a:r>
              <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rPr>
              <a:t>URL</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は</a:t>
            </a:r>
            <a:r>
              <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rPr>
              <a:t>3</a:t>
            </a:r>
            <a:r>
              <a:rPr lang="ja-JP" altLang="en-US" sz="1400" b="0" dirty="0" err="1">
                <a:solidFill>
                  <a:schemeClr val="tx1">
                    <a:lumMod val="65000"/>
                    <a:lumOff val="35000"/>
                  </a:schemeClr>
                </a:solidFill>
                <a:latin typeface="Meiryo UI" panose="020B0604030504040204" pitchFamily="50" charset="-128"/>
                <a:ea typeface="Meiryo UI" panose="020B0604030504040204" pitchFamily="50" charset="-128"/>
              </a:rPr>
              <a:t>つまで</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となります。</a:t>
            </a:r>
            <a:endPar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・リンク先はタイアップとクーポンになります。</a:t>
            </a:r>
            <a:endPar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endParaRPr>
          </a:p>
        </p:txBody>
      </p:sp>
      <p:grpSp>
        <p:nvGrpSpPr>
          <p:cNvPr id="55" name="グループ化 54"/>
          <p:cNvGrpSpPr/>
          <p:nvPr/>
        </p:nvGrpSpPr>
        <p:grpSpPr>
          <a:xfrm>
            <a:off x="776071" y="2492896"/>
            <a:ext cx="2154312" cy="3972380"/>
            <a:chOff x="776071" y="2492896"/>
            <a:chExt cx="2154312" cy="3972380"/>
          </a:xfrm>
        </p:grpSpPr>
        <p:grpSp>
          <p:nvGrpSpPr>
            <p:cNvPr id="56" name="グループ化 55"/>
            <p:cNvGrpSpPr/>
            <p:nvPr/>
          </p:nvGrpSpPr>
          <p:grpSpPr>
            <a:xfrm>
              <a:off x="776536" y="2492896"/>
              <a:ext cx="2153847" cy="1403021"/>
              <a:chOff x="776536" y="2890075"/>
              <a:chExt cx="2153847" cy="1403021"/>
            </a:xfrm>
          </p:grpSpPr>
          <p:sp>
            <p:nvSpPr>
              <p:cNvPr id="72" name="正方形/長方形 71"/>
              <p:cNvSpPr/>
              <p:nvPr/>
            </p:nvSpPr>
            <p:spPr>
              <a:xfrm>
                <a:off x="781819" y="2905467"/>
                <a:ext cx="952500" cy="832731"/>
              </a:xfrm>
              <a:prstGeom prst="rect">
                <a:avLst/>
              </a:prstGeom>
              <a:solidFill>
                <a:schemeClr val="bg1"/>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100" dirty="0">
                    <a:solidFill>
                      <a:schemeClr val="tx1">
                        <a:lumMod val="50000"/>
                        <a:lumOff val="50000"/>
                      </a:schemeClr>
                    </a:solidFill>
                    <a:latin typeface="Meiryo UI" panose="020B0604030504040204" pitchFamily="50" charset="-128"/>
                    <a:ea typeface="Meiryo UI" panose="020B0604030504040204" pitchFamily="50" charset="-128"/>
                  </a:rPr>
                  <a:t>テキスト</a:t>
                </a:r>
              </a:p>
            </p:txBody>
          </p:sp>
          <p:sp>
            <p:nvSpPr>
              <p:cNvPr id="73" name="正方形/長方形 72"/>
              <p:cNvSpPr/>
              <p:nvPr/>
            </p:nvSpPr>
            <p:spPr>
              <a:xfrm>
                <a:off x="776536" y="3800495"/>
                <a:ext cx="952500" cy="492601"/>
              </a:xfrm>
              <a:prstGeom prst="rect">
                <a:avLst/>
              </a:prstGeom>
              <a:solidFill>
                <a:schemeClr val="accent1">
                  <a:lumMod val="20000"/>
                  <a:lumOff val="80000"/>
                </a:schemeClr>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a:solidFill>
                      <a:schemeClr val="tx1">
                        <a:lumMod val="50000"/>
                        <a:lumOff val="50000"/>
                      </a:schemeClr>
                    </a:solidFill>
                    <a:latin typeface="Meiryo UI" panose="020B0604030504040204" pitchFamily="50" charset="-128"/>
                    <a:ea typeface="Meiryo UI" panose="020B0604030504040204" pitchFamily="50" charset="-128"/>
                  </a:rPr>
                  <a:t>クーポン</a:t>
                </a:r>
              </a:p>
            </p:txBody>
          </p:sp>
          <p:sp>
            <p:nvSpPr>
              <p:cNvPr id="75" name="テキスト ボックス 74"/>
              <p:cNvSpPr txBox="1"/>
              <p:nvPr/>
            </p:nvSpPr>
            <p:spPr>
              <a:xfrm>
                <a:off x="781313" y="3559210"/>
                <a:ext cx="902811" cy="200055"/>
              </a:xfrm>
              <a:prstGeom prst="rect">
                <a:avLst/>
              </a:prstGeom>
              <a:noFill/>
            </p:spPr>
            <p:txBody>
              <a:bodyPr wrap="none" rtlCol="0">
                <a:spAutoFit/>
              </a:bodyPr>
              <a:lstStyle/>
              <a:p>
                <a:r>
                  <a:rPr kumimoji="1" lang="ja-JP" altLang="en-US" sz="700" dirty="0">
                    <a:solidFill>
                      <a:schemeClr val="tx1">
                        <a:lumMod val="50000"/>
                        <a:lumOff val="50000"/>
                      </a:schemeClr>
                    </a:solidFill>
                  </a:rPr>
                  <a:t>提供：ブランド名</a:t>
                </a:r>
              </a:p>
            </p:txBody>
          </p:sp>
          <p:sp>
            <p:nvSpPr>
              <p:cNvPr id="76" name="正方形/長方形 75"/>
              <p:cNvSpPr/>
              <p:nvPr/>
            </p:nvSpPr>
            <p:spPr>
              <a:xfrm>
                <a:off x="1917045" y="2909002"/>
                <a:ext cx="952500" cy="832731"/>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77" name="正方形/長方形 76"/>
              <p:cNvSpPr/>
              <p:nvPr/>
            </p:nvSpPr>
            <p:spPr>
              <a:xfrm>
                <a:off x="1910128" y="3800494"/>
                <a:ext cx="952500" cy="492601"/>
              </a:xfrm>
              <a:prstGeom prst="rect">
                <a:avLst/>
              </a:prstGeom>
              <a:solidFill>
                <a:schemeClr val="accent1">
                  <a:lumMod val="20000"/>
                  <a:lumOff val="80000"/>
                </a:schemeClr>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a:solidFill>
                      <a:schemeClr val="tx1">
                        <a:lumMod val="50000"/>
                        <a:lumOff val="50000"/>
                      </a:schemeClr>
                    </a:solidFill>
                    <a:latin typeface="Meiryo UI" panose="020B0604030504040204" pitchFamily="50" charset="-128"/>
                    <a:ea typeface="Meiryo UI" panose="020B0604030504040204" pitchFamily="50" charset="-128"/>
                  </a:rPr>
                  <a:t>クーポン</a:t>
                </a:r>
              </a:p>
            </p:txBody>
          </p:sp>
          <p:sp>
            <p:nvSpPr>
              <p:cNvPr id="78" name="テキスト ボックス 77"/>
              <p:cNvSpPr txBox="1"/>
              <p:nvPr/>
            </p:nvSpPr>
            <p:spPr>
              <a:xfrm>
                <a:off x="2118942" y="2890075"/>
                <a:ext cx="811441" cy="184666"/>
              </a:xfrm>
              <a:prstGeom prst="rect">
                <a:avLst/>
              </a:prstGeom>
              <a:noFill/>
            </p:spPr>
            <p:txBody>
              <a:bodyPr wrap="none" rtlCol="0">
                <a:spAutoFit/>
              </a:bodyPr>
              <a:lstStyle/>
              <a:p>
                <a:r>
                  <a:rPr kumimoji="1" lang="ja-JP" altLang="en-US" sz="600" dirty="0"/>
                  <a:t>［</a:t>
                </a:r>
                <a:r>
                  <a:rPr kumimoji="1" lang="en-US" altLang="ja-JP" sz="600" dirty="0"/>
                  <a:t>PR</a:t>
                </a:r>
                <a:r>
                  <a:rPr kumimoji="1" lang="ja-JP" altLang="en-US" sz="600" dirty="0"/>
                  <a:t>］ブランド名</a:t>
                </a:r>
              </a:p>
            </p:txBody>
          </p:sp>
        </p:grpSp>
        <p:sp>
          <p:nvSpPr>
            <p:cNvPr id="57" name="正方形/長方形 56"/>
            <p:cNvSpPr/>
            <p:nvPr/>
          </p:nvSpPr>
          <p:spPr>
            <a:xfrm>
              <a:off x="776071" y="5081183"/>
              <a:ext cx="952500" cy="832731"/>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64" name="正方形/長方形 63"/>
            <p:cNvSpPr/>
            <p:nvPr/>
          </p:nvSpPr>
          <p:spPr>
            <a:xfrm>
              <a:off x="776774" y="5972675"/>
              <a:ext cx="952500" cy="492601"/>
            </a:xfrm>
            <a:prstGeom prst="rect">
              <a:avLst/>
            </a:prstGeom>
            <a:solidFill>
              <a:schemeClr val="accent1">
                <a:lumMod val="20000"/>
                <a:lumOff val="80000"/>
              </a:schemeClr>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a:solidFill>
                    <a:schemeClr val="tx1">
                      <a:lumMod val="50000"/>
                      <a:lumOff val="50000"/>
                    </a:schemeClr>
                  </a:solidFill>
                  <a:latin typeface="Meiryo UI" panose="020B0604030504040204" pitchFamily="50" charset="-128"/>
                  <a:ea typeface="Meiryo UI" panose="020B0604030504040204" pitchFamily="50" charset="-128"/>
                </a:rPr>
                <a:t>クーポン</a:t>
              </a:r>
            </a:p>
          </p:txBody>
        </p:sp>
        <p:sp>
          <p:nvSpPr>
            <p:cNvPr id="65" name="正方形/長方形 64"/>
            <p:cNvSpPr/>
            <p:nvPr/>
          </p:nvSpPr>
          <p:spPr>
            <a:xfrm>
              <a:off x="781819" y="4203325"/>
              <a:ext cx="952500" cy="832731"/>
            </a:xfrm>
            <a:prstGeom prst="rect">
              <a:avLst/>
            </a:prstGeom>
            <a:solidFill>
              <a:schemeClr val="bg1"/>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100" dirty="0">
                  <a:solidFill>
                    <a:schemeClr val="tx1">
                      <a:lumMod val="50000"/>
                      <a:lumOff val="50000"/>
                    </a:schemeClr>
                  </a:solidFill>
                  <a:latin typeface="Meiryo UI" panose="020B0604030504040204" pitchFamily="50" charset="-128"/>
                  <a:ea typeface="Meiryo UI" panose="020B0604030504040204" pitchFamily="50" charset="-128"/>
                </a:rPr>
                <a:t>テキスト</a:t>
              </a:r>
            </a:p>
          </p:txBody>
        </p:sp>
        <p:sp>
          <p:nvSpPr>
            <p:cNvPr id="66" name="テキスト ボックス 65"/>
            <p:cNvSpPr txBox="1"/>
            <p:nvPr/>
          </p:nvSpPr>
          <p:spPr>
            <a:xfrm>
              <a:off x="825760" y="4842676"/>
              <a:ext cx="902811" cy="200055"/>
            </a:xfrm>
            <a:prstGeom prst="rect">
              <a:avLst/>
            </a:prstGeom>
            <a:noFill/>
          </p:spPr>
          <p:txBody>
            <a:bodyPr wrap="none" rtlCol="0">
              <a:spAutoFit/>
            </a:bodyPr>
            <a:lstStyle/>
            <a:p>
              <a:r>
                <a:rPr kumimoji="1" lang="ja-JP" altLang="en-US" sz="700" dirty="0">
                  <a:solidFill>
                    <a:schemeClr val="tx1">
                      <a:lumMod val="50000"/>
                      <a:lumOff val="50000"/>
                    </a:schemeClr>
                  </a:solidFill>
                </a:rPr>
                <a:t>提供：ブランド名</a:t>
              </a:r>
            </a:p>
          </p:txBody>
        </p:sp>
      </p:grpSp>
      <p:sp>
        <p:nvSpPr>
          <p:cNvPr id="79" name="正方形/長方形 78"/>
          <p:cNvSpPr/>
          <p:nvPr/>
        </p:nvSpPr>
        <p:spPr>
          <a:xfrm>
            <a:off x="738674" y="2470036"/>
            <a:ext cx="1029166" cy="1461884"/>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0" name="正方形/長方形 79"/>
          <p:cNvSpPr/>
          <p:nvPr/>
        </p:nvSpPr>
        <p:spPr>
          <a:xfrm>
            <a:off x="1881674" y="2470036"/>
            <a:ext cx="1029166" cy="1461884"/>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1" name="正方形/長方形 80"/>
          <p:cNvSpPr/>
          <p:nvPr/>
        </p:nvSpPr>
        <p:spPr>
          <a:xfrm>
            <a:off x="738674" y="4160788"/>
            <a:ext cx="1029166" cy="2360962"/>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652928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329" b="99342" l="0" r="98658"/>
                    </a14:imgEffect>
                  </a14:imgLayer>
                </a14:imgProps>
              </a:ext>
              <a:ext uri="{28A0092B-C50C-407E-A947-70E740481C1C}">
                <a14:useLocalDpi xmlns:a14="http://schemas.microsoft.com/office/drawing/2010/main" val="0"/>
              </a:ext>
            </a:extLst>
          </a:blip>
          <a:srcRect l="3249" r="3239"/>
          <a:stretch/>
        </p:blipFill>
        <p:spPr bwMode="auto">
          <a:xfrm>
            <a:off x="1280592" y="2229580"/>
            <a:ext cx="1605853" cy="35036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 name="スライド番号プレースホルダー 2"/>
          <p:cNvSpPr>
            <a:spLocks noGrp="1"/>
          </p:cNvSpPr>
          <p:nvPr>
            <p:ph type="sldNum" sz="quarter" idx="12"/>
          </p:nvPr>
        </p:nvSpPr>
        <p:spPr>
          <a:xfrm>
            <a:off x="4853501" y="6585250"/>
            <a:ext cx="527095" cy="259873"/>
          </a:xfrm>
        </p:spPr>
        <p:txBody>
          <a:bodyPr/>
          <a:lstStyle/>
          <a:p>
            <a:fld id="{D1BB40C7-AB44-C647-B8F2-09508EB95348}" type="slidenum">
              <a:rPr lang="ja-JP" altLang="en-US" smtClean="0">
                <a:latin typeface="+mn-ea"/>
              </a:rPr>
              <a:pPr/>
              <a:t>29</a:t>
            </a:fld>
            <a:endParaRPr lang="ja-JP" altLang="en-US" dirty="0">
              <a:latin typeface="+mn-ea"/>
            </a:endParaRPr>
          </a:p>
        </p:txBody>
      </p:sp>
      <p:sp>
        <p:nvSpPr>
          <p:cNvPr id="37" name="テキスト ボックス 36"/>
          <p:cNvSpPr txBox="1"/>
          <p:nvPr/>
        </p:nvSpPr>
        <p:spPr>
          <a:xfrm>
            <a:off x="560512" y="1085835"/>
            <a:ext cx="8642050" cy="830997"/>
          </a:xfrm>
          <a:prstGeom prst="rect">
            <a:avLst/>
          </a:prstGeom>
          <a:noFill/>
        </p:spPr>
        <p:txBody>
          <a:bodyPr wrap="square" rtlCol="0" anchor="ctr">
            <a:spAutoFit/>
          </a:bodyPr>
          <a:lstStyle/>
          <a:p>
            <a:pPr algn="ctr"/>
            <a:r>
              <a:rPr lang="ja-JP" altLang="en-US" sz="1600" b="1" dirty="0">
                <a:solidFill>
                  <a:srgbClr val="FF5574"/>
                </a:solidFill>
                <a:latin typeface="+mj-ea"/>
              </a:rPr>
              <a:t>編集タイアップ以上のプラン限定！</a:t>
            </a:r>
            <a:r>
              <a:rPr lang="en-US" altLang="ja-JP" sz="1600" b="1" dirty="0">
                <a:solidFill>
                  <a:schemeClr val="tx1">
                    <a:lumMod val="65000"/>
                    <a:lumOff val="35000"/>
                  </a:schemeClr>
                </a:solidFill>
                <a:latin typeface="+mj-ea"/>
              </a:rPr>
              <a:t>LINE</a:t>
            </a:r>
            <a:r>
              <a:rPr lang="ja-JP" altLang="en-US" sz="1600" b="1" dirty="0">
                <a:solidFill>
                  <a:schemeClr val="tx1">
                    <a:lumMod val="65000"/>
                    <a:lumOff val="35000"/>
                  </a:schemeClr>
                </a:solidFill>
                <a:latin typeface="+mj-ea"/>
              </a:rPr>
              <a:t>のタイムラインを閲覧するメンバーへの告知施策。</a:t>
            </a:r>
            <a:endParaRPr lang="en-US" altLang="ja-JP" sz="1600" b="1" dirty="0">
              <a:solidFill>
                <a:schemeClr val="tx1">
                  <a:lumMod val="65000"/>
                  <a:lumOff val="35000"/>
                </a:schemeClr>
              </a:solidFill>
              <a:latin typeface="+mj-ea"/>
            </a:endParaRPr>
          </a:p>
          <a:p>
            <a:pPr algn="ctr"/>
            <a:r>
              <a:rPr lang="ja-JP" altLang="en-US" sz="1600" b="1" dirty="0">
                <a:solidFill>
                  <a:schemeClr val="tx1">
                    <a:lumMod val="65000"/>
                    <a:lumOff val="35000"/>
                  </a:schemeClr>
                </a:solidFill>
                <a:latin typeface="+mj-ea"/>
              </a:rPr>
              <a:t>若年層を中心としたプロモーションに有効です。</a:t>
            </a:r>
          </a:p>
          <a:p>
            <a:pPr algn="ctr"/>
            <a:endParaRPr lang="ja-JP" altLang="en-US" sz="1600" b="1" dirty="0">
              <a:solidFill>
                <a:schemeClr val="tx1">
                  <a:lumMod val="65000"/>
                  <a:lumOff val="35000"/>
                </a:schemeClr>
              </a:solidFill>
              <a:latin typeface="+mj-ea"/>
            </a:endParaRPr>
          </a:p>
        </p:txBody>
      </p:sp>
      <p:pic>
        <p:nvPicPr>
          <p:cNvPr id="39" name="Picture 6" descr="C:\Users\iwasakis\Desktop\[PNG]LINE_icon_2.0 (1)\[PNG]LINE_icon\LINE_icon01.pn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13705" y="2190105"/>
            <a:ext cx="806847" cy="806847"/>
          </a:xfrm>
          <a:prstGeom prst="rect">
            <a:avLst/>
          </a:prstGeom>
          <a:noFill/>
          <a:extLst>
            <a:ext uri="{909E8E84-426E-40DD-AFC4-6F175D3DCCD1}">
              <a14:hiddenFill xmlns:a14="http://schemas.microsoft.com/office/drawing/2010/main">
                <a:solidFill>
                  <a:srgbClr val="FFFFFF"/>
                </a:solidFill>
              </a14:hiddenFill>
            </a:ext>
          </a:extLst>
        </p:spPr>
      </p:pic>
      <p:sp>
        <p:nvSpPr>
          <p:cNvPr id="47" name="左中かっこ 46"/>
          <p:cNvSpPr/>
          <p:nvPr/>
        </p:nvSpPr>
        <p:spPr>
          <a:xfrm>
            <a:off x="673022" y="2493595"/>
            <a:ext cx="452926" cy="2613523"/>
          </a:xfrm>
          <a:prstGeom prst="leftBrace">
            <a:avLst/>
          </a:prstGeom>
          <a:ln>
            <a:solidFill>
              <a:srgbClr val="4EB69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dirty="0"/>
          </a:p>
        </p:txBody>
      </p:sp>
      <p:sp>
        <p:nvSpPr>
          <p:cNvPr id="88" name="正方形/長方形 22"/>
          <p:cNvSpPr>
            <a:spLocks noChangeArrowheads="1"/>
          </p:cNvSpPr>
          <p:nvPr/>
        </p:nvSpPr>
        <p:spPr bwMode="auto">
          <a:xfrm>
            <a:off x="265935" y="3648878"/>
            <a:ext cx="895921" cy="302955"/>
          </a:xfrm>
          <a:prstGeom prst="roundRect">
            <a:avLst>
              <a:gd name="adj" fmla="val 50000"/>
            </a:avLst>
          </a:prstGeom>
          <a:solidFill>
            <a:srgbClr val="4EB691"/>
          </a:solidFill>
          <a:ln>
            <a:noFill/>
          </a:ln>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eaLnBrk="1" hangingPunct="1"/>
            <a:endParaRPr lang="ja-JP" altLang="en-US" sz="800" dirty="0">
              <a:solidFill>
                <a:srgbClr val="4EB691"/>
              </a:solidFill>
              <a:latin typeface="メイリオ" pitchFamily="50" charset="-128"/>
              <a:ea typeface="メイリオ" pitchFamily="50" charset="-128"/>
              <a:cs typeface="メイリオ" pitchFamily="50" charset="-128"/>
            </a:endParaRPr>
          </a:p>
        </p:txBody>
      </p:sp>
      <p:sp>
        <p:nvSpPr>
          <p:cNvPr id="89" name="正方形/長方形 26"/>
          <p:cNvSpPr>
            <a:spLocks noChangeArrowheads="1"/>
          </p:cNvSpPr>
          <p:nvPr/>
        </p:nvSpPr>
        <p:spPr bwMode="auto">
          <a:xfrm>
            <a:off x="295706" y="3684459"/>
            <a:ext cx="86416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900" b="1" dirty="0">
                <a:solidFill>
                  <a:schemeClr val="bg1"/>
                </a:solidFill>
                <a:latin typeface="メイリオ" pitchFamily="50" charset="-128"/>
                <a:ea typeface="メイリオ" pitchFamily="50" charset="-128"/>
                <a:cs typeface="メイリオ" pitchFamily="50" charset="-128"/>
              </a:rPr>
              <a:t>1</a:t>
            </a:r>
            <a:r>
              <a:rPr lang="ja-JP" altLang="en-US" sz="900" b="1" dirty="0">
                <a:solidFill>
                  <a:schemeClr val="bg1"/>
                </a:solidFill>
                <a:latin typeface="メイリオ" pitchFamily="50" charset="-128"/>
                <a:ea typeface="メイリオ" pitchFamily="50" charset="-128"/>
                <a:cs typeface="メイリオ" pitchFamily="50" charset="-128"/>
              </a:rPr>
              <a:t>メッセージ</a:t>
            </a:r>
          </a:p>
        </p:txBody>
      </p:sp>
      <p:graphicFrame>
        <p:nvGraphicFramePr>
          <p:cNvPr id="93" name="表 92"/>
          <p:cNvGraphicFramePr>
            <a:graphicFrameLocks noGrp="1"/>
          </p:cNvGraphicFramePr>
          <p:nvPr>
            <p:extLst>
              <p:ext uri="{D42A27DB-BD31-4B8C-83A1-F6EECF244321}">
                <p14:modId xmlns:p14="http://schemas.microsoft.com/office/powerpoint/2010/main" val="231769811"/>
              </p:ext>
            </p:extLst>
          </p:nvPr>
        </p:nvGraphicFramePr>
        <p:xfrm>
          <a:off x="5304121" y="1844824"/>
          <a:ext cx="4433952" cy="3280624"/>
        </p:xfrm>
        <a:graphic>
          <a:graphicData uri="http://schemas.openxmlformats.org/drawingml/2006/table">
            <a:tbl>
              <a:tblPr firstRow="1" bandRow="1">
                <a:tableStyleId>{5C22544A-7EE6-4342-B048-85BDC9FD1C3A}</a:tableStyleId>
              </a:tblPr>
              <a:tblGrid>
                <a:gridCol w="1138302">
                  <a:extLst>
                    <a:ext uri="{9D8B030D-6E8A-4147-A177-3AD203B41FA5}">
                      <a16:colId xmlns:a16="http://schemas.microsoft.com/office/drawing/2014/main" xmlns="" val="20000"/>
                    </a:ext>
                  </a:extLst>
                </a:gridCol>
                <a:gridCol w="3295650">
                  <a:extLst>
                    <a:ext uri="{9D8B030D-6E8A-4147-A177-3AD203B41FA5}">
                      <a16:colId xmlns:a16="http://schemas.microsoft.com/office/drawing/2014/main" xmlns="" val="20001"/>
                    </a:ext>
                  </a:extLst>
                </a:gridCol>
              </a:tblGrid>
              <a:tr h="322854">
                <a:tc>
                  <a:txBody>
                    <a:bodyPr/>
                    <a:lstStyle/>
                    <a:p>
                      <a:pPr algn="ctr"/>
                      <a:r>
                        <a:rPr kumimoji="1" lang="ja-JP" altLang="en-US"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内容</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ctr"/>
                      <a:r>
                        <a:rPr kumimoji="1" lang="ja-JP" altLang="en-US" sz="800" b="1"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メッセージ投稿</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extLst>
                  <a:ext uri="{0D108BD9-81ED-4DB2-BD59-A6C34878D82A}">
                    <a16:rowId xmlns:a16="http://schemas.microsoft.com/office/drawing/2014/main" xmlns="" val="10000"/>
                  </a:ext>
                </a:extLst>
              </a:tr>
              <a:tr h="325218">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配信形式</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画像</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枠＋テキスト１枠の</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セットで</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メッセージ　</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1"/>
                  </a:ext>
                </a:extLst>
              </a:tr>
              <a:tr h="416328">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配信＆投稿日</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lumMod val="95000"/>
                              <a:lumOff val="5000"/>
                            </a:schemeClr>
                          </a:solidFill>
                          <a:latin typeface="+mn-ea"/>
                          <a:ea typeface="+mn-ea"/>
                          <a:cs typeface="Meiryo UI" panose="020B0604030504040204" pitchFamily="50" charset="-128"/>
                        </a:rPr>
                        <a:t>お申込み時に配信希望</a:t>
                      </a:r>
                      <a:r>
                        <a:rPr kumimoji="1" lang="ja-JP" altLang="en-US" sz="800" b="0" u="sng" dirty="0">
                          <a:solidFill>
                            <a:schemeClr val="tx1">
                              <a:lumMod val="95000"/>
                              <a:lumOff val="5000"/>
                            </a:schemeClr>
                          </a:solidFill>
                          <a:latin typeface="+mn-ea"/>
                          <a:ea typeface="+mn-ea"/>
                          <a:cs typeface="Meiryo UI" panose="020B0604030504040204" pitchFamily="50" charset="-128"/>
                        </a:rPr>
                        <a:t>日時</a:t>
                      </a:r>
                      <a:r>
                        <a:rPr kumimoji="1" lang="ja-JP" altLang="en-US" sz="800" b="0" dirty="0">
                          <a:solidFill>
                            <a:schemeClr val="tx1">
                              <a:lumMod val="95000"/>
                              <a:lumOff val="5000"/>
                            </a:schemeClr>
                          </a:solidFill>
                          <a:latin typeface="+mn-ea"/>
                          <a:ea typeface="+mn-ea"/>
                          <a:cs typeface="Meiryo UI" panose="020B0604030504040204" pitchFamily="50" charset="-128"/>
                        </a:rPr>
                        <a:t>をご記載ください。</a:t>
                      </a:r>
                      <a:endParaRPr kumimoji="1" lang="en-US" altLang="ja-JP" sz="800" b="0" dirty="0">
                        <a:solidFill>
                          <a:schemeClr val="tx1">
                            <a:lumMod val="95000"/>
                            <a:lumOff val="5000"/>
                          </a:schemeClr>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kern="1200" dirty="0">
                          <a:solidFill>
                            <a:schemeClr val="tx1">
                              <a:lumMod val="95000"/>
                              <a:lumOff val="5000"/>
                            </a:schemeClr>
                          </a:solidFill>
                          <a:latin typeface="+mn-ea"/>
                          <a:ea typeface="+mn-ea"/>
                          <a:cs typeface="+mn-cs"/>
                        </a:rPr>
                        <a:t>時間についての指定がない場合は</a:t>
                      </a:r>
                      <a:r>
                        <a:rPr kumimoji="1" lang="en-US" altLang="ja-JP" sz="800" b="0" kern="1200" dirty="0">
                          <a:solidFill>
                            <a:schemeClr val="tx1">
                              <a:lumMod val="95000"/>
                              <a:lumOff val="5000"/>
                            </a:schemeClr>
                          </a:solidFill>
                          <a:latin typeface="+mn-ea"/>
                          <a:ea typeface="+mn-ea"/>
                          <a:cs typeface="+mn-cs"/>
                        </a:rPr>
                        <a:t>17</a:t>
                      </a:r>
                      <a:r>
                        <a:rPr kumimoji="1" lang="ja-JP" altLang="en-US" sz="800" b="0" kern="1200" dirty="0">
                          <a:solidFill>
                            <a:schemeClr val="tx1">
                              <a:lumMod val="95000"/>
                              <a:lumOff val="5000"/>
                            </a:schemeClr>
                          </a:solidFill>
                          <a:latin typeface="+mn-ea"/>
                          <a:ea typeface="+mn-ea"/>
                          <a:cs typeface="+mn-cs"/>
                        </a:rPr>
                        <a:t>時に配信致します。</a:t>
                      </a:r>
                      <a:endParaRPr kumimoji="1" lang="en-US" altLang="ja-JP" sz="800" b="0" dirty="0">
                        <a:solidFill>
                          <a:schemeClr val="tx1">
                            <a:lumMod val="95000"/>
                            <a:lumOff val="5000"/>
                          </a:schemeClr>
                        </a:solidFill>
                        <a:latin typeface="+mn-ea"/>
                        <a:ea typeface="+mn-ea"/>
                        <a:cs typeface="Meiryo UI" panose="020B0604030504040204" pitchFamily="50" charset="-128"/>
                      </a:endParaRPr>
                    </a:p>
                    <a:p>
                      <a:pPr algn="l"/>
                      <a:r>
                        <a:rPr kumimoji="1" lang="ja-JP" altLang="en-US" sz="800" b="0" dirty="0">
                          <a:solidFill>
                            <a:schemeClr val="tx1">
                              <a:lumMod val="95000"/>
                              <a:lumOff val="5000"/>
                            </a:schemeClr>
                          </a:solidFill>
                          <a:latin typeface="+mn-ea"/>
                          <a:ea typeface="+mn-ea"/>
                          <a:cs typeface="Meiryo UI" panose="020B0604030504040204" pitchFamily="50" charset="-128"/>
                        </a:rPr>
                        <a:t>配信日につきましては、ご希望に添えない場合がございます</a:t>
                      </a:r>
                      <a:r>
                        <a:rPr kumimoji="1" lang="ja-JP" altLang="en-US" sz="800" b="0" dirty="0">
                          <a:solidFill>
                            <a:schemeClr val="tx1">
                              <a:lumMod val="65000"/>
                              <a:lumOff val="35000"/>
                            </a:schemeClr>
                          </a:solidFill>
                          <a:latin typeface="+mn-ea"/>
                          <a:ea typeface="+mn-ea"/>
                          <a:cs typeface="Meiryo UI" panose="020B0604030504040204" pitchFamily="50" charset="-128"/>
                        </a:rPr>
                        <a:t>。</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2"/>
                  </a:ext>
                </a:extLst>
              </a:tr>
              <a:tr h="552003">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クリエイティブ</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＠ｃｏｓｍｅ編集部にて制作・配信</a:t>
                      </a:r>
                    </a:p>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・テキスト　</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150</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250</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文字程度</a:t>
                      </a:r>
                    </a:p>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・画像　横</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1038×</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縦</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500</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en-US" altLang="ja-JP"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800pix</a:t>
                      </a: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以内　容量</a:t>
                      </a:r>
                      <a:r>
                        <a:rPr kumimoji="1" lang="en-US" altLang="ja-JP"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500kbt</a:t>
                      </a:r>
                      <a:r>
                        <a:rPr kumimoji="1" lang="ja-JP" altLang="en-US" sz="800" b="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以内</a:t>
                      </a: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　</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・テキストと画像の組み合わせになります。</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3"/>
                  </a:ext>
                </a:extLst>
              </a:tr>
              <a:tr h="265686">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申込締切</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タイアップと同時申込み</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4"/>
                  </a:ext>
                </a:extLst>
              </a:tr>
              <a:tr h="381537">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リンク</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・誘導先</a:t>
                      </a:r>
                      <a:r>
                        <a:rPr kumimoji="1" lang="en-US" altLang="ja-JP"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同時申込み頂くタイアップページのみ利用可</a:t>
                      </a:r>
                      <a:endParaRPr kumimoji="1" lang="en-US" altLang="ja-JP"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・リンクはテキストのみ、画像からのリンクはありません。</a:t>
                      </a:r>
                      <a:endParaRPr kumimoji="1" lang="en-US" altLang="ja-JP"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r>
              <a:tr h="413555">
                <a:tc>
                  <a:txBody>
                    <a:bodyPr/>
                    <a:lstStyle/>
                    <a:p>
                      <a:pPr algn="ct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提供クレジット</a:t>
                      </a:r>
                      <a:endPar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・テキスト末尾に提供クレジットの記載が必須となります。</a:t>
                      </a:r>
                      <a:endParaRPr kumimoji="1" lang="en-US" altLang="ja-JP"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　「提供：ブランド名」と記載ください。</a:t>
                      </a:r>
                      <a:endParaRPr kumimoji="1" lang="en-US" altLang="ja-JP"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5"/>
                  </a:ext>
                </a:extLst>
              </a:tr>
              <a:tr h="574334">
                <a:tc>
                  <a:txBody>
                    <a:bodyPr/>
                    <a:lstStyle/>
                    <a:p>
                      <a:pPr algn="ct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注意事項</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・事前にアイスタイル・</a:t>
                      </a:r>
                      <a:r>
                        <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LINE</a:t>
                      </a: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両社の可否判断が必要となります。</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rPr>
                        <a:t>・編集タイアップ以上のメニューがオプションの対象になります</a:t>
                      </a:r>
                      <a:r>
                        <a:rPr kumimoji="1" lang="ja-JP" altLang="en-US" sz="800" b="0" dirty="0" smtClean="0">
                          <a:solidFill>
                            <a:schemeClr val="tx1"/>
                          </a:solidFill>
                          <a:latin typeface="Meiryo UI" panose="020B0604030504040204" pitchFamily="50" charset="-128"/>
                          <a:ea typeface="Meiryo UI" panose="020B0604030504040204" pitchFamily="50" charset="-128"/>
                          <a:cs typeface="Meiryo UI" panose="020B0604030504040204" pitchFamily="50" charset="-128"/>
                        </a:rPr>
                        <a:t>。</a:t>
                      </a:r>
                      <a:endParaRPr kumimoji="1" lang="en-US" altLang="ja-JP" sz="800" b="0" dirty="0">
                        <a:solidFill>
                          <a:schemeClr val="tx1"/>
                        </a:solidFill>
                        <a:latin typeface="Meiryo UI" panose="020B0604030504040204" pitchFamily="50" charset="-128"/>
                        <a:ea typeface="Meiryo UI" panose="020B0604030504040204" pitchFamily="50" charset="-128"/>
                        <a:cs typeface="Meiryo UI" panose="020B0604030504040204"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6"/>
                  </a:ext>
                </a:extLst>
              </a:tr>
            </a:tbl>
          </a:graphicData>
        </a:graphic>
      </p:graphicFrame>
      <p:sp>
        <p:nvSpPr>
          <p:cNvPr id="94" name="正方形/長方形 93"/>
          <p:cNvSpPr/>
          <p:nvPr/>
        </p:nvSpPr>
        <p:spPr>
          <a:xfrm>
            <a:off x="5341769" y="5229200"/>
            <a:ext cx="4256994" cy="1218383"/>
          </a:xfrm>
          <a:prstGeom prst="rect">
            <a:avLst/>
          </a:prstGeom>
          <a:solidFill>
            <a:schemeClr val="bg1"/>
          </a:solidFill>
          <a:ln w="85725">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tIns="144000" rIns="216000" bIns="72000" rtlCol="0" anchor="ctr">
            <a:spAutoFit/>
          </a:bodyPr>
          <a:lstStyle/>
          <a:p>
            <a:r>
              <a:rPr lang="en-US" altLang="ja-JP" sz="1200" b="1" dirty="0">
                <a:solidFill>
                  <a:schemeClr val="tx1">
                    <a:lumMod val="65000"/>
                    <a:lumOff val="35000"/>
                  </a:schemeClr>
                </a:solidFill>
                <a:latin typeface="+mn-ea"/>
              </a:rPr>
              <a:t>『 </a:t>
            </a:r>
            <a:r>
              <a:rPr lang="ja-JP" altLang="en-US" sz="1200" b="1" dirty="0">
                <a:solidFill>
                  <a:schemeClr val="tx1">
                    <a:lumMod val="65000"/>
                    <a:lumOff val="35000"/>
                  </a:schemeClr>
                </a:solidFill>
                <a:latin typeface="+mn-ea"/>
              </a:rPr>
              <a:t>＠ｃｏｓｍｅ公式</a:t>
            </a:r>
            <a:r>
              <a:rPr lang="en-US" altLang="ja-JP" sz="1200" b="1" dirty="0">
                <a:solidFill>
                  <a:schemeClr val="tx1">
                    <a:lumMod val="65000"/>
                    <a:lumOff val="35000"/>
                  </a:schemeClr>
                </a:solidFill>
                <a:latin typeface="+mn-ea"/>
              </a:rPr>
              <a:t>』LINE</a:t>
            </a:r>
            <a:r>
              <a:rPr lang="ja-JP" altLang="en-US" sz="1200" b="1" dirty="0">
                <a:solidFill>
                  <a:schemeClr val="tx1">
                    <a:lumMod val="65000"/>
                    <a:lumOff val="35000"/>
                  </a:schemeClr>
                </a:solidFill>
                <a:latin typeface="+mn-ea"/>
              </a:rPr>
              <a:t>コラボアカウント</a:t>
            </a:r>
          </a:p>
          <a:p>
            <a:r>
              <a:rPr lang="ja-JP" altLang="en-US" sz="1200" b="1" dirty="0">
                <a:solidFill>
                  <a:schemeClr val="tx1">
                    <a:lumMod val="65000"/>
                    <a:lumOff val="35000"/>
                  </a:schemeClr>
                </a:solidFill>
                <a:latin typeface="+mn-ea"/>
              </a:rPr>
              <a:t>タイアップ追加誘導オプション（タイムライン）</a:t>
            </a:r>
          </a:p>
          <a:p>
            <a:endParaRPr lang="ja-JP" altLang="en-US" sz="500" b="1" dirty="0">
              <a:solidFill>
                <a:srgbClr val="FF5574"/>
              </a:solidFill>
              <a:latin typeface="+mn-ea"/>
            </a:endParaRPr>
          </a:p>
          <a:p>
            <a:pPr algn="r"/>
            <a:r>
              <a:rPr lang="en-US" altLang="ja-JP" sz="2800" b="1" i="1" u="sng" dirty="0">
                <a:solidFill>
                  <a:srgbClr val="FF5574"/>
                </a:solidFill>
                <a:latin typeface="+mn-ea"/>
              </a:rPr>
              <a:t>¥ 1,600,000</a:t>
            </a:r>
          </a:p>
          <a:p>
            <a:pPr lvl="0" algn="r"/>
            <a:r>
              <a:rPr lang="ja-JP" altLang="en-US" sz="800" dirty="0">
                <a:solidFill>
                  <a:prstClr val="white">
                    <a:lumMod val="50000"/>
                  </a:prstClr>
                </a:solidFill>
                <a:latin typeface="メイリオ"/>
              </a:rPr>
              <a:t>掲載費：</a:t>
            </a:r>
            <a:r>
              <a:rPr lang="en-US" altLang="ja-JP" sz="800" dirty="0">
                <a:solidFill>
                  <a:prstClr val="white">
                    <a:lumMod val="50000"/>
                  </a:prstClr>
                </a:solidFill>
                <a:latin typeface="メイリオ"/>
              </a:rPr>
              <a:t>¥1,500,000(</a:t>
            </a:r>
            <a:r>
              <a:rPr lang="ja-JP" altLang="en-US" sz="800" dirty="0">
                <a:solidFill>
                  <a:prstClr val="white">
                    <a:lumMod val="50000"/>
                  </a:prstClr>
                </a:solidFill>
                <a:latin typeface="メイリオ"/>
              </a:rPr>
              <a:t>Ｇ</a:t>
            </a:r>
            <a:r>
              <a:rPr lang="en-US" altLang="ja-JP" sz="800" dirty="0">
                <a:solidFill>
                  <a:prstClr val="white">
                    <a:lumMod val="50000"/>
                  </a:prstClr>
                </a:solidFill>
                <a:latin typeface="メイリオ"/>
              </a:rPr>
              <a:t>)</a:t>
            </a:r>
            <a:r>
              <a:rPr lang="ja-JP" altLang="en-US" sz="800" dirty="0">
                <a:solidFill>
                  <a:prstClr val="white">
                    <a:lumMod val="50000"/>
                  </a:prstClr>
                </a:solidFill>
                <a:latin typeface="メイリオ"/>
              </a:rPr>
              <a:t>　制作費：</a:t>
            </a:r>
            <a:r>
              <a:rPr lang="en-US" altLang="ja-JP" sz="800" dirty="0">
                <a:solidFill>
                  <a:prstClr val="white">
                    <a:lumMod val="50000"/>
                  </a:prstClr>
                </a:solidFill>
                <a:latin typeface="メイリオ"/>
              </a:rPr>
              <a:t>\100,000(</a:t>
            </a:r>
            <a:r>
              <a:rPr lang="ja-JP" altLang="en-US" sz="800" dirty="0">
                <a:solidFill>
                  <a:prstClr val="white">
                    <a:lumMod val="50000"/>
                  </a:prstClr>
                </a:solidFill>
                <a:latin typeface="メイリオ"/>
              </a:rPr>
              <a:t>Ｎ</a:t>
            </a:r>
            <a:r>
              <a:rPr lang="en-US" altLang="ja-JP" sz="800" dirty="0">
                <a:solidFill>
                  <a:prstClr val="white">
                    <a:lumMod val="50000"/>
                  </a:prstClr>
                </a:solidFill>
                <a:latin typeface="メイリオ"/>
              </a:rPr>
              <a:t>)</a:t>
            </a:r>
            <a:endParaRPr lang="ja-JP" altLang="en-US" sz="800" dirty="0">
              <a:solidFill>
                <a:prstClr val="white">
                  <a:lumMod val="50000"/>
                </a:prstClr>
              </a:solidFill>
              <a:latin typeface="メイリオ"/>
            </a:endParaRPr>
          </a:p>
        </p:txBody>
      </p:sp>
      <p:sp>
        <p:nvSpPr>
          <p:cNvPr id="95" name="タイトル 3"/>
          <p:cNvSpPr txBox="1">
            <a:spLocks/>
          </p:cNvSpPr>
          <p:nvPr/>
        </p:nvSpPr>
        <p:spPr>
          <a:xfrm>
            <a:off x="0" y="63500"/>
            <a:ext cx="9906000" cy="901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kumimoji="1" sz="3000" b="1" kern="1200">
                <a:solidFill>
                  <a:srgbClr val="4EB691"/>
                </a:solidFill>
                <a:latin typeface="Alte Haas Grotesk"/>
                <a:ea typeface=""/>
                <a:cs typeface="メイリオ"/>
              </a:defRPr>
            </a:lvl1pPr>
          </a:lstStyle>
          <a:p>
            <a:r>
              <a:rPr lang="ja-JP" altLang="en-US" dirty="0"/>
              <a:t>＠ｃｏｓｍｅ公式 </a:t>
            </a:r>
            <a:r>
              <a:rPr lang="en-US" altLang="ja-JP" dirty="0">
                <a:latin typeface="+mn-ea"/>
              </a:rPr>
              <a:t>LINE</a:t>
            </a:r>
            <a:r>
              <a:rPr lang="ja-JP" altLang="en-US" dirty="0">
                <a:latin typeface="+mn-ea"/>
              </a:rPr>
              <a:t>アカウント</a:t>
            </a:r>
            <a:r>
              <a:rPr lang="en-US" altLang="ja-JP" dirty="0">
                <a:latin typeface="+mn-ea"/>
              </a:rPr>
              <a:t/>
            </a:r>
            <a:br>
              <a:rPr lang="en-US" altLang="ja-JP" dirty="0">
                <a:latin typeface="+mn-ea"/>
              </a:rPr>
            </a:br>
            <a:r>
              <a:rPr lang="ja-JP" altLang="en-US" dirty="0">
                <a:latin typeface="+mn-ea"/>
              </a:rPr>
              <a:t>「タイアップ追加誘導 オプション</a:t>
            </a:r>
            <a:r>
              <a:rPr lang="ja-JP" altLang="en-US" sz="2800" dirty="0"/>
              <a:t>（タイムライン）</a:t>
            </a:r>
            <a:r>
              <a:rPr lang="ja-JP" altLang="en-US" dirty="0"/>
              <a:t>」</a:t>
            </a:r>
          </a:p>
        </p:txBody>
      </p:sp>
      <p:sp>
        <p:nvSpPr>
          <p:cNvPr id="49" name="円/楕円 48"/>
          <p:cNvSpPr/>
          <p:nvPr/>
        </p:nvSpPr>
        <p:spPr>
          <a:xfrm>
            <a:off x="128464" y="5570767"/>
            <a:ext cx="1398503" cy="840219"/>
          </a:xfrm>
          <a:prstGeom prst="ellipse">
            <a:avLst/>
          </a:prstGeom>
          <a:solidFill>
            <a:srgbClr val="FFFF00"/>
          </a:solidFill>
          <a:ln>
            <a:noFill/>
          </a:ln>
          <a:effectLst/>
        </p:spPr>
        <p:style>
          <a:lnRef idx="1">
            <a:schemeClr val="accent1"/>
          </a:lnRef>
          <a:fillRef idx="3">
            <a:schemeClr val="accent1"/>
          </a:fillRef>
          <a:effectRef idx="2">
            <a:schemeClr val="accent1"/>
          </a:effectRef>
          <a:fontRef idx="minor">
            <a:schemeClr val="lt1"/>
          </a:fontRef>
        </p:style>
        <p:txBody>
          <a:bodyPr rtlCol="0" anchor="t"/>
          <a:lstStyle/>
          <a:p>
            <a:pPr lvl="0" algn="ctr"/>
            <a:r>
              <a:rPr lang="ja-JP" altLang="en-US" sz="1050" dirty="0">
                <a:solidFill>
                  <a:prstClr val="black">
                    <a:lumMod val="65000"/>
                    <a:lumOff val="35000"/>
                  </a:prstClr>
                </a:solidFill>
                <a:latin typeface="メイリオ ボールド"/>
                <a:ea typeface="メイリオ ボールド"/>
              </a:rPr>
              <a:t>想定友だち数</a:t>
            </a:r>
            <a:endParaRPr lang="en-US" altLang="ja-JP" sz="1050" dirty="0">
              <a:solidFill>
                <a:prstClr val="black">
                  <a:lumMod val="65000"/>
                  <a:lumOff val="35000"/>
                </a:prstClr>
              </a:solidFill>
              <a:latin typeface="メイリオ ボールド"/>
              <a:ea typeface="メイリオ ボールド"/>
            </a:endParaRPr>
          </a:p>
          <a:p>
            <a:pPr lvl="0" algn="ctr"/>
            <a:endParaRPr lang="ja-JP" altLang="en-US" sz="1050" dirty="0">
              <a:solidFill>
                <a:prstClr val="black">
                  <a:lumMod val="65000"/>
                  <a:lumOff val="35000"/>
                </a:prstClr>
              </a:solidFill>
              <a:latin typeface="メイリオ ボールド"/>
              <a:ea typeface="メイリオ ボールド"/>
            </a:endParaRPr>
          </a:p>
        </p:txBody>
      </p:sp>
      <p:sp>
        <p:nvSpPr>
          <p:cNvPr id="50" name="正方形/長方形 49"/>
          <p:cNvSpPr/>
          <p:nvPr/>
        </p:nvSpPr>
        <p:spPr>
          <a:xfrm>
            <a:off x="223292" y="5883000"/>
            <a:ext cx="1341719" cy="369332"/>
          </a:xfrm>
          <a:prstGeom prst="rect">
            <a:avLst/>
          </a:prstGeom>
        </p:spPr>
        <p:txBody>
          <a:bodyPr wrap="square">
            <a:spAutoFit/>
          </a:bodyPr>
          <a:lstStyle/>
          <a:p>
            <a:pPr lvl="0" algn="ctr"/>
            <a:r>
              <a:rPr lang="en-US" altLang="ja-JP" dirty="0" smtClean="0">
                <a:solidFill>
                  <a:prstClr val="black">
                    <a:lumMod val="65000"/>
                    <a:lumOff val="35000"/>
                  </a:prstClr>
                </a:solidFill>
                <a:latin typeface="メイリオ ボールド"/>
                <a:ea typeface="メイリオ ボールド"/>
              </a:rPr>
              <a:t>175</a:t>
            </a:r>
            <a:r>
              <a:rPr lang="ja-JP" altLang="en-US" dirty="0" smtClean="0">
                <a:solidFill>
                  <a:prstClr val="black">
                    <a:lumMod val="65000"/>
                    <a:lumOff val="35000"/>
                  </a:prstClr>
                </a:solidFill>
                <a:latin typeface="メイリオ ボールド"/>
                <a:ea typeface="メイリオ ボールド"/>
              </a:rPr>
              <a:t>万人</a:t>
            </a:r>
            <a:r>
              <a:rPr lang="en-US" altLang="ja-JP" sz="1050" dirty="0" smtClean="0">
                <a:solidFill>
                  <a:prstClr val="black">
                    <a:lumMod val="65000"/>
                    <a:lumOff val="35000"/>
                  </a:prstClr>
                </a:solidFill>
                <a:latin typeface="メイリオ ボールド"/>
                <a:ea typeface="メイリオ ボールド"/>
              </a:rPr>
              <a:t>※</a:t>
            </a:r>
            <a:endParaRPr lang="ja-JP" altLang="en-US" sz="900" dirty="0">
              <a:solidFill>
                <a:prstClr val="black">
                  <a:lumMod val="65000"/>
                  <a:lumOff val="35000"/>
                </a:prstClr>
              </a:solidFill>
              <a:latin typeface="メイリオ ボールド"/>
              <a:ea typeface="メイリオ ボールド"/>
            </a:endParaRPr>
          </a:p>
        </p:txBody>
      </p:sp>
      <p:cxnSp>
        <p:nvCxnSpPr>
          <p:cNvPr id="57" name="直線矢印コネクタ 56"/>
          <p:cNvCxnSpPr/>
          <p:nvPr/>
        </p:nvCxnSpPr>
        <p:spPr>
          <a:xfrm>
            <a:off x="2902992" y="3958085"/>
            <a:ext cx="580984" cy="0"/>
          </a:xfrm>
          <a:prstGeom prst="straightConnector1">
            <a:avLst/>
          </a:prstGeom>
          <a:ln w="57150">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grpSp>
        <p:nvGrpSpPr>
          <p:cNvPr id="58" name="グループ化 57"/>
          <p:cNvGrpSpPr/>
          <p:nvPr/>
        </p:nvGrpSpPr>
        <p:grpSpPr>
          <a:xfrm>
            <a:off x="3546741" y="2636912"/>
            <a:ext cx="1534473" cy="2368963"/>
            <a:chOff x="3182057" y="1838321"/>
            <a:chExt cx="782378" cy="1409239"/>
          </a:xfrm>
        </p:grpSpPr>
        <p:pic>
          <p:nvPicPr>
            <p:cNvPr id="59" name="Picture 11"/>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3188278" y="1838321"/>
              <a:ext cx="776157" cy="1409239"/>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0" name="Picture 2" descr="C:\Users\iwasakis\Desktop\unnamed.jpg"/>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b="6621"/>
            <a:stretch/>
          </p:blipFill>
          <p:spPr bwMode="auto">
            <a:xfrm>
              <a:off x="3182057" y="1839347"/>
              <a:ext cx="781492" cy="4802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62" name="グループ化 61"/>
          <p:cNvGrpSpPr/>
          <p:nvPr/>
        </p:nvGrpSpPr>
        <p:grpSpPr>
          <a:xfrm>
            <a:off x="3614171" y="2220657"/>
            <a:ext cx="1338829" cy="404120"/>
            <a:chOff x="3708005" y="2560894"/>
            <a:chExt cx="1338829" cy="404120"/>
          </a:xfrm>
        </p:grpSpPr>
        <p:sp>
          <p:nvSpPr>
            <p:cNvPr id="63" name="正方形/長方形 62"/>
            <p:cNvSpPr/>
            <p:nvPr/>
          </p:nvSpPr>
          <p:spPr>
            <a:xfrm>
              <a:off x="3708005" y="2564904"/>
              <a:ext cx="1338829" cy="400110"/>
            </a:xfrm>
            <a:prstGeom prst="rect">
              <a:avLst/>
            </a:prstGeom>
            <a:noFill/>
          </p:spPr>
          <p:txBody>
            <a:bodyPr wrap="none">
              <a:spAutoFit/>
            </a:bodyPr>
            <a:lstStyle/>
            <a:p>
              <a:pPr algn="ctr"/>
              <a:r>
                <a:rPr lang="ja-JP" altLang="en-US" sz="1000" b="1" dirty="0">
                  <a:solidFill>
                    <a:srgbClr val="FF0000"/>
                  </a:solidFill>
                  <a:latin typeface="+mn-ea"/>
                  <a:cs typeface="Meiryo UI" pitchFamily="50" charset="-128"/>
                </a:rPr>
                <a:t>＠ｃｏｓｍｅ内</a:t>
              </a:r>
              <a:endParaRPr lang="en-US" altLang="ja-JP" sz="1000" b="1" dirty="0">
                <a:solidFill>
                  <a:srgbClr val="FF0000"/>
                </a:solidFill>
                <a:latin typeface="+mn-ea"/>
                <a:cs typeface="Meiryo UI" pitchFamily="50" charset="-128"/>
              </a:endParaRPr>
            </a:p>
            <a:p>
              <a:pPr algn="ctr"/>
              <a:r>
                <a:rPr lang="ja-JP" altLang="en-US" sz="1000" b="1" dirty="0">
                  <a:solidFill>
                    <a:srgbClr val="4EB691"/>
                  </a:solidFill>
                  <a:latin typeface="+mn-ea"/>
                  <a:cs typeface="Meiryo UI" pitchFamily="50" charset="-128"/>
                </a:rPr>
                <a:t>タイアップページへ</a:t>
              </a:r>
              <a:endParaRPr lang="en-US" altLang="ja-JP" sz="1000" b="1" dirty="0">
                <a:solidFill>
                  <a:srgbClr val="4EB691"/>
                </a:solidFill>
                <a:latin typeface="+mn-ea"/>
                <a:cs typeface="Meiryo UI" pitchFamily="50" charset="-128"/>
              </a:endParaRPr>
            </a:p>
          </p:txBody>
        </p:sp>
        <p:pic>
          <p:nvPicPr>
            <p:cNvPr id="64" name="Picture 2" descr="Y:\共通管理\105_ロゴ_ブランドブック_サイト画像_表記規定\ロゴ\＠ｃｏｓｍｅ\＠ｃｏｓｍｅ\＠ｃｏｓｍｅ_logo_s.jp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3809568" y="2560894"/>
              <a:ext cx="1105809" cy="172131"/>
            </a:xfrm>
            <a:prstGeom prst="rect">
              <a:avLst/>
            </a:prstGeom>
            <a:noFill/>
            <a:extLst>
              <a:ext uri="{909E8E84-426E-40DD-AFC4-6F175D3DCCD1}">
                <a14:hiddenFill xmlns:a14="http://schemas.microsoft.com/office/drawing/2010/main">
                  <a:solidFill>
                    <a:srgbClr val="FFFFFF"/>
                  </a:solidFill>
                </a14:hiddenFill>
              </a:ext>
            </a:extLst>
          </p:spPr>
        </p:pic>
      </p:grpSp>
      <p:sp>
        <p:nvSpPr>
          <p:cNvPr id="65" name="正方形/長方形 64"/>
          <p:cNvSpPr/>
          <p:nvPr/>
        </p:nvSpPr>
        <p:spPr>
          <a:xfrm>
            <a:off x="1568624" y="5812522"/>
            <a:ext cx="2880320" cy="784830"/>
          </a:xfrm>
          <a:prstGeom prst="rect">
            <a:avLst/>
          </a:prstGeom>
        </p:spPr>
        <p:txBody>
          <a:bodyPr wrap="square">
            <a:spAutoFit/>
          </a:bodyPr>
          <a:lstStyle/>
          <a:p>
            <a:r>
              <a:rPr lang="en-US" altLang="ja-JP" sz="900" dirty="0">
                <a:solidFill>
                  <a:prstClr val="black">
                    <a:lumMod val="65000"/>
                    <a:lumOff val="35000"/>
                  </a:prstClr>
                </a:solidFill>
                <a:latin typeface="メイリオ ボールド"/>
                <a:ea typeface="メイリオ ボールド"/>
              </a:rPr>
              <a:t>※</a:t>
            </a:r>
            <a:r>
              <a:rPr lang="ja-JP" altLang="en-US" sz="900" dirty="0">
                <a:solidFill>
                  <a:prstClr val="black">
                    <a:lumMod val="65000"/>
                    <a:lumOff val="35000"/>
                  </a:prstClr>
                </a:solidFill>
                <a:latin typeface="メイリオ ボールド"/>
                <a:ea typeface="メイリオ ボールド"/>
              </a:rPr>
              <a:t>友だち登録者数は想定人数となり、</a:t>
            </a:r>
            <a:endParaRPr lang="en-US" altLang="ja-JP" sz="900" dirty="0">
              <a:solidFill>
                <a:prstClr val="black">
                  <a:lumMod val="65000"/>
                  <a:lumOff val="35000"/>
                </a:prstClr>
              </a:solidFill>
              <a:latin typeface="メイリオ ボールド"/>
              <a:ea typeface="メイリオ ボールド"/>
            </a:endParaRPr>
          </a:p>
          <a:p>
            <a:r>
              <a:rPr lang="ja-JP" altLang="en-US" sz="900" dirty="0">
                <a:solidFill>
                  <a:prstClr val="black">
                    <a:lumMod val="65000"/>
                    <a:lumOff val="35000"/>
                  </a:prstClr>
                </a:solidFill>
                <a:latin typeface="メイリオ ボールド"/>
                <a:ea typeface="メイリオ ボールド"/>
              </a:rPr>
              <a:t>　保証は致しかねます。ご了承ください。</a:t>
            </a:r>
            <a:endParaRPr lang="en-US" altLang="ja-JP" sz="900" dirty="0">
              <a:solidFill>
                <a:prstClr val="black">
                  <a:lumMod val="65000"/>
                  <a:lumOff val="35000"/>
                </a:prstClr>
              </a:solidFill>
              <a:latin typeface="メイリオ ボールド"/>
              <a:ea typeface="メイリオ ボールド"/>
            </a:endParaRPr>
          </a:p>
          <a:p>
            <a:r>
              <a:rPr lang="en-US" altLang="ja-JP" sz="900" dirty="0">
                <a:solidFill>
                  <a:prstClr val="black">
                    <a:lumMod val="65000"/>
                    <a:lumOff val="35000"/>
                  </a:prstClr>
                </a:solidFill>
                <a:latin typeface="メイリオ ボールド"/>
                <a:ea typeface="メイリオ ボールド"/>
              </a:rPr>
              <a:t>※LINE</a:t>
            </a:r>
            <a:r>
              <a:rPr lang="ja-JP" altLang="en-US" sz="900" dirty="0">
                <a:solidFill>
                  <a:prstClr val="black">
                    <a:lumMod val="65000"/>
                    <a:lumOff val="35000"/>
                  </a:prstClr>
                </a:solidFill>
                <a:latin typeface="メイリオ ボールド"/>
                <a:ea typeface="メイリオ ボールド"/>
              </a:rPr>
              <a:t>の仕様変更にともない</a:t>
            </a:r>
            <a:endParaRPr lang="en-US" altLang="ja-JP" sz="900" dirty="0">
              <a:solidFill>
                <a:prstClr val="black">
                  <a:lumMod val="65000"/>
                  <a:lumOff val="35000"/>
                </a:prstClr>
              </a:solidFill>
              <a:latin typeface="メイリオ ボールド"/>
              <a:ea typeface="メイリオ ボールド"/>
            </a:endParaRPr>
          </a:p>
          <a:p>
            <a:r>
              <a:rPr lang="ja-JP" altLang="en-US" sz="900" dirty="0">
                <a:solidFill>
                  <a:prstClr val="black">
                    <a:lumMod val="65000"/>
                    <a:lumOff val="35000"/>
                  </a:prstClr>
                </a:solidFill>
                <a:latin typeface="メイリオ ボールド"/>
                <a:ea typeface="メイリオ ボールド"/>
              </a:rPr>
              <a:t>　見え方や仕様が変わる場合があります。</a:t>
            </a:r>
            <a:endParaRPr lang="ja-JP" altLang="en-US" sz="900" dirty="0"/>
          </a:p>
          <a:p>
            <a:endParaRPr lang="ja-JP" altLang="en-US" sz="900" dirty="0"/>
          </a:p>
        </p:txBody>
      </p:sp>
      <p:sp>
        <p:nvSpPr>
          <p:cNvPr id="66" name="正方形/長方形 65"/>
          <p:cNvSpPr/>
          <p:nvPr/>
        </p:nvSpPr>
        <p:spPr>
          <a:xfrm>
            <a:off x="1523299" y="2048148"/>
            <a:ext cx="1210589" cy="246221"/>
          </a:xfrm>
          <a:prstGeom prst="rect">
            <a:avLst/>
          </a:prstGeom>
          <a:noFill/>
        </p:spPr>
        <p:txBody>
          <a:bodyPr wrap="none">
            <a:spAutoFit/>
          </a:bodyPr>
          <a:lstStyle/>
          <a:p>
            <a:pPr algn="ctr"/>
            <a:r>
              <a:rPr lang="en-US" altLang="ja-JP" sz="1000" b="1" dirty="0">
                <a:solidFill>
                  <a:schemeClr val="tx1">
                    <a:lumMod val="50000"/>
                    <a:lumOff val="50000"/>
                  </a:schemeClr>
                </a:solidFill>
                <a:latin typeface="+mn-ea"/>
                <a:cs typeface="Meiryo UI" pitchFamily="50" charset="-128"/>
              </a:rPr>
              <a:t>【</a:t>
            </a:r>
            <a:r>
              <a:rPr lang="ja-JP" altLang="en-US" sz="1000" b="1" dirty="0">
                <a:solidFill>
                  <a:schemeClr val="tx1">
                    <a:lumMod val="50000"/>
                    <a:lumOff val="50000"/>
                  </a:schemeClr>
                </a:solidFill>
                <a:latin typeface="+mn-ea"/>
                <a:cs typeface="Meiryo UI" pitchFamily="50" charset="-128"/>
              </a:rPr>
              <a:t>タイムライン</a:t>
            </a:r>
            <a:r>
              <a:rPr lang="en-US" altLang="ja-JP" sz="1000" b="1" dirty="0">
                <a:solidFill>
                  <a:schemeClr val="tx1">
                    <a:lumMod val="50000"/>
                    <a:lumOff val="50000"/>
                  </a:schemeClr>
                </a:solidFill>
                <a:latin typeface="+mn-ea"/>
                <a:cs typeface="Meiryo UI" pitchFamily="50" charset="-128"/>
              </a:rPr>
              <a:t>】</a:t>
            </a:r>
          </a:p>
        </p:txBody>
      </p:sp>
      <p:pic>
        <p:nvPicPr>
          <p:cNvPr id="32"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52600" y="5111180"/>
            <a:ext cx="1467327" cy="1900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2387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正方形/長方形 7"/>
          <p:cNvSpPr/>
          <p:nvPr/>
        </p:nvSpPr>
        <p:spPr>
          <a:xfrm>
            <a:off x="0" y="1054911"/>
            <a:ext cx="9906000" cy="584775"/>
          </a:xfrm>
          <a:prstGeom prst="rect">
            <a:avLst/>
          </a:prstGeom>
        </p:spPr>
        <p:txBody>
          <a:bodyPr wrap="square">
            <a:spAutoFit/>
          </a:bodyPr>
          <a:lstStyle/>
          <a:p>
            <a:pPr algn="ctr">
              <a:defRPr/>
            </a:pPr>
            <a:r>
              <a:rPr lang="ja-JP" altLang="en-US" sz="1600" b="1" dirty="0">
                <a:solidFill>
                  <a:schemeClr val="tx1">
                    <a:lumMod val="65000"/>
                    <a:lumOff val="35000"/>
                  </a:schemeClr>
                </a:solidFill>
                <a:latin typeface="+mn-ea"/>
              </a:rPr>
              <a:t>＠ｃｏｓｍｅ編集タイアップで掲載した、クチコミ等のデータを</a:t>
            </a:r>
            <a:endParaRPr lang="en-US" altLang="ja-JP" sz="1600" b="1" dirty="0">
              <a:solidFill>
                <a:schemeClr val="tx1">
                  <a:lumMod val="65000"/>
                  <a:lumOff val="35000"/>
                </a:schemeClr>
              </a:solidFill>
              <a:latin typeface="+mn-ea"/>
            </a:endParaRPr>
          </a:p>
          <a:p>
            <a:pPr algn="ctr">
              <a:defRPr/>
            </a:pPr>
            <a:r>
              <a:rPr lang="ja-JP" altLang="en-US" sz="1600" b="1" dirty="0">
                <a:solidFill>
                  <a:schemeClr val="tx1">
                    <a:lumMod val="65000"/>
                    <a:lumOff val="35000"/>
                  </a:schemeClr>
                </a:solidFill>
                <a:latin typeface="+mn-ea"/>
              </a:rPr>
              <a:t>二次利用としてクライアント様ブランドサイトや店頭販促ツール等にお使い頂けます。</a:t>
            </a:r>
          </a:p>
        </p:txBody>
      </p:sp>
      <p:sp>
        <p:nvSpPr>
          <p:cNvPr id="9" name="角丸四角形 8"/>
          <p:cNvSpPr/>
          <p:nvPr/>
        </p:nvSpPr>
        <p:spPr>
          <a:xfrm>
            <a:off x="409900" y="1790462"/>
            <a:ext cx="2876467" cy="4698094"/>
          </a:xfrm>
          <a:prstGeom prst="roundRect">
            <a:avLst>
              <a:gd name="adj" fmla="val 4643"/>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n-ea"/>
            </a:endParaRPr>
          </a:p>
        </p:txBody>
      </p:sp>
      <p:sp>
        <p:nvSpPr>
          <p:cNvPr id="10" name="角丸四角形 9"/>
          <p:cNvSpPr/>
          <p:nvPr/>
        </p:nvSpPr>
        <p:spPr>
          <a:xfrm>
            <a:off x="6349847" y="1791496"/>
            <a:ext cx="3211664" cy="3152063"/>
          </a:xfrm>
          <a:prstGeom prst="roundRect">
            <a:avLst>
              <a:gd name="adj" fmla="val 3828"/>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n-ea"/>
            </a:endParaRPr>
          </a:p>
        </p:txBody>
      </p:sp>
      <p:sp>
        <p:nvSpPr>
          <p:cNvPr id="11" name="角丸四角形 10"/>
          <p:cNvSpPr/>
          <p:nvPr/>
        </p:nvSpPr>
        <p:spPr>
          <a:xfrm>
            <a:off x="3417249" y="1790461"/>
            <a:ext cx="2808312" cy="4676979"/>
          </a:xfrm>
          <a:prstGeom prst="roundRect">
            <a:avLst>
              <a:gd name="adj" fmla="val 4672"/>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n-ea"/>
            </a:endParaRPr>
          </a:p>
        </p:txBody>
      </p:sp>
      <p:sp>
        <p:nvSpPr>
          <p:cNvPr id="12" name="AutoShape 9"/>
          <p:cNvSpPr>
            <a:spLocks noChangeArrowheads="1"/>
          </p:cNvSpPr>
          <p:nvPr/>
        </p:nvSpPr>
        <p:spPr bwMode="auto">
          <a:xfrm>
            <a:off x="658808" y="1628800"/>
            <a:ext cx="2376264" cy="324085"/>
          </a:xfrm>
          <a:prstGeom prst="roundRect">
            <a:avLst>
              <a:gd name="adj" fmla="val 19560"/>
            </a:avLst>
          </a:prstGeom>
          <a:solidFill>
            <a:srgbClr val="4EB691"/>
          </a:solidFill>
          <a:ln>
            <a:solidFill>
              <a:srgbClr val="4EB691"/>
            </a:solidFill>
          </a:ln>
          <a:effectLst/>
          <a:extLst/>
        </p:spPr>
        <p:txBody>
          <a:bodyPr wrap="none" anchor="ctr"/>
          <a:lstStyle/>
          <a:p>
            <a:pPr lvl="0" algn="ctr" fontAlgn="ctr">
              <a:spcBef>
                <a:spcPct val="0"/>
              </a:spcBef>
              <a:spcAft>
                <a:spcPct val="0"/>
              </a:spcAft>
            </a:pPr>
            <a:r>
              <a:rPr lang="ja-JP" altLang="en-US" sz="1600" b="1" dirty="0">
                <a:solidFill>
                  <a:schemeClr val="bg1"/>
                </a:solidFill>
                <a:latin typeface="+mn-ea"/>
                <a:cs typeface="Meiryo UI" pitchFamily="50" charset="-128"/>
              </a:rPr>
              <a:t>①モニターデータ</a:t>
            </a:r>
            <a:r>
              <a:rPr lang="ja-JP" altLang="en-US" sz="1050" b="1" dirty="0">
                <a:solidFill>
                  <a:schemeClr val="bg1"/>
                </a:solidFill>
                <a:latin typeface="+mn-ea"/>
                <a:cs typeface="Meiryo UI" pitchFamily="50" charset="-128"/>
              </a:rPr>
              <a:t>（一式）</a:t>
            </a:r>
          </a:p>
        </p:txBody>
      </p:sp>
      <p:sp>
        <p:nvSpPr>
          <p:cNvPr id="13" name="AutoShape 9"/>
          <p:cNvSpPr>
            <a:spLocks noChangeArrowheads="1"/>
          </p:cNvSpPr>
          <p:nvPr/>
        </p:nvSpPr>
        <p:spPr bwMode="auto">
          <a:xfrm>
            <a:off x="6555837" y="1628800"/>
            <a:ext cx="2672717" cy="323324"/>
          </a:xfrm>
          <a:prstGeom prst="roundRect">
            <a:avLst>
              <a:gd name="adj" fmla="val 19560"/>
            </a:avLst>
          </a:prstGeom>
          <a:solidFill>
            <a:srgbClr val="4EB691"/>
          </a:solidFill>
          <a:ln>
            <a:solidFill>
              <a:srgbClr val="4EB691"/>
            </a:solidFill>
          </a:ln>
          <a:effectLst/>
          <a:extLst/>
        </p:spPr>
        <p:txBody>
          <a:bodyPr wrap="none" anchor="ctr"/>
          <a:lstStyle/>
          <a:p>
            <a:pPr lvl="0" algn="ctr" fontAlgn="ctr">
              <a:spcBef>
                <a:spcPct val="0"/>
              </a:spcBef>
              <a:spcAft>
                <a:spcPct val="0"/>
              </a:spcAft>
            </a:pPr>
            <a:r>
              <a:rPr lang="ja-JP" altLang="en-US" sz="1600" b="1" dirty="0">
                <a:solidFill>
                  <a:schemeClr val="bg1"/>
                </a:solidFill>
                <a:latin typeface="+mn-ea"/>
                <a:cs typeface="Meiryo UI" pitchFamily="50" charset="-128"/>
              </a:rPr>
              <a:t>③クチコミデータ</a:t>
            </a:r>
            <a:r>
              <a:rPr lang="ja-JP" altLang="en-US" sz="1050" b="1" dirty="0">
                <a:solidFill>
                  <a:schemeClr val="bg1"/>
                </a:solidFill>
                <a:latin typeface="+mn-ea"/>
                <a:cs typeface="Meiryo UI" pitchFamily="50" charset="-128"/>
              </a:rPr>
              <a:t>（</a:t>
            </a:r>
            <a:r>
              <a:rPr lang="en-US" altLang="ja-JP" sz="1050" b="1" dirty="0">
                <a:solidFill>
                  <a:schemeClr val="bg1"/>
                </a:solidFill>
                <a:latin typeface="+mn-ea"/>
                <a:cs typeface="Meiryo UI" pitchFamily="50" charset="-128"/>
              </a:rPr>
              <a:t>10</a:t>
            </a:r>
            <a:r>
              <a:rPr lang="ja-JP" altLang="en-US" sz="1050" b="1" dirty="0">
                <a:solidFill>
                  <a:schemeClr val="bg1"/>
                </a:solidFill>
                <a:latin typeface="+mn-ea"/>
                <a:cs typeface="Meiryo UI" pitchFamily="50" charset="-128"/>
              </a:rPr>
              <a:t>件まで）</a:t>
            </a:r>
          </a:p>
        </p:txBody>
      </p:sp>
      <p:sp>
        <p:nvSpPr>
          <p:cNvPr id="14" name="AutoShape 9"/>
          <p:cNvSpPr>
            <a:spLocks noChangeArrowheads="1"/>
          </p:cNvSpPr>
          <p:nvPr/>
        </p:nvSpPr>
        <p:spPr bwMode="auto">
          <a:xfrm>
            <a:off x="3633272" y="1628800"/>
            <a:ext cx="2314166" cy="325392"/>
          </a:xfrm>
          <a:prstGeom prst="roundRect">
            <a:avLst>
              <a:gd name="adj" fmla="val 19560"/>
            </a:avLst>
          </a:prstGeom>
          <a:solidFill>
            <a:srgbClr val="4EB691"/>
          </a:solidFill>
          <a:ln>
            <a:solidFill>
              <a:srgbClr val="4EB691"/>
            </a:solidFill>
          </a:ln>
          <a:effectLst/>
          <a:extLst/>
        </p:spPr>
        <p:txBody>
          <a:bodyPr wrap="none" anchor="ctr"/>
          <a:lstStyle/>
          <a:p>
            <a:pPr lvl="0" algn="ctr" fontAlgn="ctr">
              <a:spcBef>
                <a:spcPct val="0"/>
              </a:spcBef>
              <a:spcAft>
                <a:spcPct val="0"/>
              </a:spcAft>
            </a:pPr>
            <a:r>
              <a:rPr lang="ja-JP" altLang="en-US" sz="1600" b="1" dirty="0">
                <a:solidFill>
                  <a:schemeClr val="bg1"/>
                </a:solidFill>
                <a:latin typeface="+mn-ea"/>
                <a:cs typeface="Meiryo UI" pitchFamily="50" charset="-128"/>
              </a:rPr>
              <a:t>②分析データ</a:t>
            </a:r>
            <a:r>
              <a:rPr lang="ja-JP" altLang="en-US" sz="1050" b="1" dirty="0">
                <a:solidFill>
                  <a:schemeClr val="bg1"/>
                </a:solidFill>
                <a:latin typeface="+mn-ea"/>
                <a:cs typeface="Meiryo UI" pitchFamily="50" charset="-128"/>
              </a:rPr>
              <a:t>（</a:t>
            </a:r>
            <a:r>
              <a:rPr lang="en-US" altLang="ja-JP" sz="1050" b="1" dirty="0">
                <a:solidFill>
                  <a:schemeClr val="bg1"/>
                </a:solidFill>
                <a:latin typeface="+mn-ea"/>
                <a:cs typeface="Meiryo UI" pitchFamily="50" charset="-128"/>
              </a:rPr>
              <a:t>1</a:t>
            </a:r>
            <a:r>
              <a:rPr lang="ja-JP" altLang="en-US" sz="1050" b="1" dirty="0">
                <a:solidFill>
                  <a:schemeClr val="bg1"/>
                </a:solidFill>
                <a:latin typeface="+mn-ea"/>
                <a:cs typeface="Meiryo UI" pitchFamily="50" charset="-128"/>
              </a:rPr>
              <a:t>分析）</a:t>
            </a:r>
          </a:p>
        </p:txBody>
      </p:sp>
      <p:sp>
        <p:nvSpPr>
          <p:cNvPr id="15" name="テキスト ボックス 14"/>
          <p:cNvSpPr txBox="1"/>
          <p:nvPr/>
        </p:nvSpPr>
        <p:spPr>
          <a:xfrm>
            <a:off x="501858" y="2048934"/>
            <a:ext cx="2784509" cy="415498"/>
          </a:xfrm>
          <a:prstGeom prst="rect">
            <a:avLst/>
          </a:prstGeom>
          <a:noFill/>
        </p:spPr>
        <p:txBody>
          <a:bodyPr wrap="square" rtlCol="0" anchor="t">
            <a:spAutoFit/>
          </a:bodyPr>
          <a:lstStyle/>
          <a:p>
            <a:pPr algn="ctr"/>
            <a:r>
              <a:rPr lang="ja-JP" altLang="en-US" sz="1050" b="1" dirty="0">
                <a:solidFill>
                  <a:schemeClr val="tx1">
                    <a:lumMod val="75000"/>
                    <a:lumOff val="25000"/>
                  </a:schemeClr>
                </a:solidFill>
                <a:latin typeface="+mn-ea"/>
                <a:cs typeface="Meiryo UI" panose="020B0604030504040204" pitchFamily="50" charset="-128"/>
              </a:rPr>
              <a:t>商品モニターの感想コメントや</a:t>
            </a:r>
            <a:endParaRPr lang="en-US" altLang="ja-JP" sz="1050" b="1" dirty="0">
              <a:solidFill>
                <a:schemeClr val="tx1">
                  <a:lumMod val="75000"/>
                  <a:lumOff val="25000"/>
                </a:schemeClr>
              </a:solidFill>
              <a:latin typeface="+mn-ea"/>
              <a:cs typeface="Meiryo UI" panose="020B0604030504040204" pitchFamily="50" charset="-128"/>
            </a:endParaRPr>
          </a:p>
          <a:p>
            <a:pPr algn="ctr"/>
            <a:r>
              <a:rPr lang="ja-JP" altLang="en-US" sz="1050" b="1" dirty="0">
                <a:solidFill>
                  <a:schemeClr val="tx1">
                    <a:lumMod val="75000"/>
                    <a:lumOff val="25000"/>
                  </a:schemeClr>
                </a:solidFill>
                <a:latin typeface="+mn-ea"/>
                <a:cs typeface="Meiryo UI" panose="020B0604030504040204" pitchFamily="50" charset="-128"/>
              </a:rPr>
              <a:t>集計データを活用いただけます</a:t>
            </a:r>
            <a:endParaRPr lang="en-US" altLang="ja-JP" sz="1050" b="1" dirty="0">
              <a:solidFill>
                <a:schemeClr val="tx1">
                  <a:lumMod val="75000"/>
                  <a:lumOff val="25000"/>
                </a:schemeClr>
              </a:solidFill>
              <a:latin typeface="+mn-ea"/>
              <a:cs typeface="Meiryo UI" panose="020B0604030504040204" pitchFamily="50" charset="-128"/>
            </a:endParaRPr>
          </a:p>
        </p:txBody>
      </p:sp>
      <p:sp>
        <p:nvSpPr>
          <p:cNvPr id="16" name="テキスト ボックス 15"/>
          <p:cNvSpPr txBox="1"/>
          <p:nvPr/>
        </p:nvSpPr>
        <p:spPr>
          <a:xfrm>
            <a:off x="6337497" y="2048934"/>
            <a:ext cx="3020628" cy="415498"/>
          </a:xfrm>
          <a:prstGeom prst="rect">
            <a:avLst/>
          </a:prstGeom>
          <a:noFill/>
        </p:spPr>
        <p:txBody>
          <a:bodyPr wrap="square" rtlCol="0" anchor="t">
            <a:spAutoFit/>
          </a:bodyPr>
          <a:lstStyle/>
          <a:p>
            <a:pPr algn="ctr"/>
            <a:r>
              <a:rPr lang="ja-JP" altLang="en-US" sz="1050" b="1" dirty="0">
                <a:solidFill>
                  <a:schemeClr val="tx1">
                    <a:lumMod val="75000"/>
                    <a:lumOff val="25000"/>
                  </a:schemeClr>
                </a:solidFill>
                <a:latin typeface="+mn-ea"/>
                <a:cs typeface="Meiryo UI" panose="020B0604030504040204" pitchFamily="50" charset="-128"/>
              </a:rPr>
              <a:t>タイアップの掲載用に編集した</a:t>
            </a:r>
            <a:endParaRPr lang="en-US" altLang="ja-JP" sz="1050" b="1" dirty="0">
              <a:solidFill>
                <a:schemeClr val="tx1">
                  <a:lumMod val="75000"/>
                  <a:lumOff val="25000"/>
                </a:schemeClr>
              </a:solidFill>
              <a:latin typeface="+mn-ea"/>
              <a:cs typeface="Meiryo UI" panose="020B0604030504040204" pitchFamily="50" charset="-128"/>
            </a:endParaRPr>
          </a:p>
          <a:p>
            <a:pPr algn="ctr"/>
            <a:r>
              <a:rPr lang="ja-JP" altLang="en-US" sz="1050" b="1" dirty="0">
                <a:solidFill>
                  <a:schemeClr val="tx1">
                    <a:lumMod val="75000"/>
                    <a:lumOff val="25000"/>
                  </a:schemeClr>
                </a:solidFill>
                <a:latin typeface="+mn-ea"/>
                <a:cs typeface="Meiryo UI" panose="020B0604030504040204" pitchFamily="50" charset="-128"/>
              </a:rPr>
              <a:t>クチコミを活用いただけます</a:t>
            </a:r>
            <a:endParaRPr lang="en-US" altLang="ja-JP" sz="1050" b="1" dirty="0">
              <a:solidFill>
                <a:schemeClr val="tx1">
                  <a:lumMod val="75000"/>
                  <a:lumOff val="25000"/>
                </a:schemeClr>
              </a:solidFill>
              <a:latin typeface="+mn-ea"/>
              <a:cs typeface="Meiryo UI" panose="020B0604030504040204" pitchFamily="50" charset="-128"/>
            </a:endParaRPr>
          </a:p>
        </p:txBody>
      </p:sp>
      <p:sp>
        <p:nvSpPr>
          <p:cNvPr id="17" name="テキスト ボックス 16"/>
          <p:cNvSpPr txBox="1"/>
          <p:nvPr/>
        </p:nvSpPr>
        <p:spPr>
          <a:xfrm>
            <a:off x="3439528" y="2048934"/>
            <a:ext cx="2786033" cy="415498"/>
          </a:xfrm>
          <a:prstGeom prst="rect">
            <a:avLst/>
          </a:prstGeom>
          <a:noFill/>
        </p:spPr>
        <p:txBody>
          <a:bodyPr wrap="square" rtlCol="0" anchor="t">
            <a:spAutoFit/>
          </a:bodyPr>
          <a:lstStyle/>
          <a:p>
            <a:pPr algn="ctr"/>
            <a:r>
              <a:rPr lang="ja-JP" altLang="en-US" sz="1050" b="1" dirty="0">
                <a:solidFill>
                  <a:schemeClr val="tx1">
                    <a:lumMod val="75000"/>
                    <a:lumOff val="25000"/>
                  </a:schemeClr>
                </a:solidFill>
                <a:latin typeface="+mn-ea"/>
                <a:cs typeface="Meiryo UI" panose="020B0604030504040204" pitchFamily="50" charset="-128"/>
              </a:rPr>
              <a:t>＠ｃｏｓｍｅのクチコミ集計による</a:t>
            </a:r>
            <a:endParaRPr lang="en-US" altLang="ja-JP" sz="1050" b="1" dirty="0">
              <a:solidFill>
                <a:schemeClr val="tx1">
                  <a:lumMod val="75000"/>
                  <a:lumOff val="25000"/>
                </a:schemeClr>
              </a:solidFill>
              <a:latin typeface="+mn-ea"/>
              <a:cs typeface="Meiryo UI" panose="020B0604030504040204" pitchFamily="50" charset="-128"/>
            </a:endParaRPr>
          </a:p>
          <a:p>
            <a:pPr algn="ctr"/>
            <a:r>
              <a:rPr lang="en-US" altLang="ja-JP" sz="1050" b="1" dirty="0">
                <a:solidFill>
                  <a:schemeClr val="tx1">
                    <a:lumMod val="75000"/>
                    <a:lumOff val="25000"/>
                  </a:schemeClr>
                </a:solidFill>
                <a:latin typeface="+mn-ea"/>
                <a:cs typeface="Meiryo UI" panose="020B0604030504040204" pitchFamily="50" charset="-128"/>
              </a:rPr>
              <a:t>5</a:t>
            </a:r>
            <a:r>
              <a:rPr lang="ja-JP" altLang="en-US" sz="1050" b="1" dirty="0">
                <a:solidFill>
                  <a:schemeClr val="tx1">
                    <a:lumMod val="75000"/>
                    <a:lumOff val="25000"/>
                  </a:schemeClr>
                </a:solidFill>
                <a:latin typeface="+mn-ea"/>
                <a:cs typeface="Meiryo UI" panose="020B0604030504040204" pitchFamily="50" charset="-128"/>
              </a:rPr>
              <a:t>種の分析データを活用いただけます</a:t>
            </a:r>
            <a:endParaRPr lang="en-US" altLang="ja-JP" sz="1050" b="1" dirty="0">
              <a:solidFill>
                <a:schemeClr val="tx1">
                  <a:lumMod val="75000"/>
                  <a:lumOff val="25000"/>
                </a:schemeClr>
              </a:solidFill>
              <a:latin typeface="+mn-ea"/>
              <a:cs typeface="Meiryo UI" panose="020B0604030504040204" pitchFamily="50" charset="-128"/>
            </a:endParaRPr>
          </a:p>
        </p:txBody>
      </p:sp>
      <p:pic>
        <p:nvPicPr>
          <p:cNvPr id="25" name="Picture 3"/>
          <p:cNvPicPr>
            <a:picLocks noChangeAspect="1" noChangeArrowheads="1"/>
          </p:cNvPicPr>
          <p:nvPr/>
        </p:nvPicPr>
        <p:blipFill>
          <a:blip r:embed="rId2" cstate="print">
            <a:extLst>
              <a:ext uri="{28A0092B-C50C-407E-A947-70E740481C1C}">
                <a14:useLocalDpi xmlns:a14="http://schemas.microsoft.com/office/drawing/2010/main"/>
              </a:ext>
            </a:extLst>
          </a:blip>
          <a:srcRect/>
          <a:stretch>
            <a:fillRect/>
          </a:stretch>
        </p:blipFill>
        <p:spPr bwMode="auto">
          <a:xfrm>
            <a:off x="3563685" y="2684777"/>
            <a:ext cx="1222306" cy="7795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 name="Picture 4"/>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497764" y="3649620"/>
            <a:ext cx="1227267" cy="780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1" name="テキスト ボックス 30"/>
          <p:cNvSpPr txBox="1"/>
          <p:nvPr/>
        </p:nvSpPr>
        <p:spPr>
          <a:xfrm>
            <a:off x="3441378" y="4519763"/>
            <a:ext cx="2492990" cy="246221"/>
          </a:xfrm>
          <a:prstGeom prst="rect">
            <a:avLst/>
          </a:prstGeom>
          <a:noFill/>
        </p:spPr>
        <p:txBody>
          <a:bodyPr wrap="none" rtlCol="0">
            <a:spAutoFit/>
          </a:bodyPr>
          <a:lstStyle/>
          <a:p>
            <a:r>
              <a:rPr lang="ja-JP" altLang="en-US" sz="1000" b="1" dirty="0">
                <a:latin typeface="+mn-ea"/>
              </a:rPr>
              <a:t>⑤</a:t>
            </a:r>
            <a:r>
              <a:rPr lang="en-US" altLang="ja-JP" sz="1000" b="1" dirty="0">
                <a:latin typeface="+mn-ea"/>
              </a:rPr>
              <a:t>【</a:t>
            </a:r>
            <a:r>
              <a:rPr lang="ja-JP" altLang="en-US" sz="1000" b="1" dirty="0">
                <a:latin typeface="+mn-ea"/>
              </a:rPr>
              <a:t>クチコミ投稿数推移と評価点推移</a:t>
            </a:r>
            <a:r>
              <a:rPr lang="en-US" altLang="ja-JP" sz="1000" b="1" dirty="0">
                <a:latin typeface="+mn-ea"/>
              </a:rPr>
              <a:t>】</a:t>
            </a:r>
            <a:endParaRPr kumimoji="1" lang="ja-JP" altLang="en-US" sz="1000" b="1" dirty="0">
              <a:latin typeface="+mn-ea"/>
            </a:endParaRPr>
          </a:p>
        </p:txBody>
      </p:sp>
      <p:sp>
        <p:nvSpPr>
          <p:cNvPr id="32" name="テキスト ボックス 31"/>
          <p:cNvSpPr txBox="1"/>
          <p:nvPr/>
        </p:nvSpPr>
        <p:spPr>
          <a:xfrm>
            <a:off x="3490908" y="2471124"/>
            <a:ext cx="2005677" cy="276999"/>
          </a:xfrm>
          <a:prstGeom prst="rect">
            <a:avLst/>
          </a:prstGeom>
          <a:noFill/>
        </p:spPr>
        <p:txBody>
          <a:bodyPr wrap="none" rtlCol="0">
            <a:spAutoFit/>
          </a:bodyPr>
          <a:lstStyle/>
          <a:p>
            <a:r>
              <a:rPr lang="ja-JP" altLang="en-US" sz="1200" b="1" dirty="0">
                <a:latin typeface="+mn-ea"/>
              </a:rPr>
              <a:t>①</a:t>
            </a:r>
            <a:r>
              <a:rPr lang="ja-JP" altLang="en-US" sz="1000" b="1" dirty="0">
                <a:latin typeface="+mn-ea"/>
              </a:rPr>
              <a:t>クチコミ投稿効果集計データ</a:t>
            </a:r>
            <a:endParaRPr kumimoji="1" lang="ja-JP" altLang="en-US" sz="1000" b="1" dirty="0">
              <a:latin typeface="+mn-ea"/>
            </a:endParaRPr>
          </a:p>
        </p:txBody>
      </p:sp>
      <p:sp>
        <p:nvSpPr>
          <p:cNvPr id="33" name="テキスト ボックス 32"/>
          <p:cNvSpPr txBox="1"/>
          <p:nvPr/>
        </p:nvSpPr>
        <p:spPr>
          <a:xfrm>
            <a:off x="3490908" y="3439580"/>
            <a:ext cx="1749197" cy="276999"/>
          </a:xfrm>
          <a:prstGeom prst="rect">
            <a:avLst/>
          </a:prstGeom>
          <a:noFill/>
        </p:spPr>
        <p:txBody>
          <a:bodyPr wrap="none" rtlCol="0">
            <a:spAutoFit/>
          </a:bodyPr>
          <a:lstStyle/>
          <a:p>
            <a:r>
              <a:rPr lang="ja-JP" altLang="en-US" sz="1200" b="1" dirty="0">
                <a:latin typeface="+mn-ea"/>
              </a:rPr>
              <a:t>③</a:t>
            </a:r>
            <a:r>
              <a:rPr lang="ja-JP" altLang="en-US" sz="1000" b="1" dirty="0">
                <a:latin typeface="+mn-ea"/>
              </a:rPr>
              <a:t>クチコミ投稿数と評価点</a:t>
            </a:r>
            <a:endParaRPr kumimoji="1" lang="ja-JP" altLang="en-US" sz="1000" b="1" dirty="0">
              <a:latin typeface="+mn-ea"/>
            </a:endParaRPr>
          </a:p>
        </p:txBody>
      </p:sp>
      <p:pic>
        <p:nvPicPr>
          <p:cNvPr id="34" name="Picture 2" descr="Y:\@cosme過去掲載物・素材\11_【PC広告】過去掲載物\01_ブランドページ\2015\エクセル\150408\20150408_エクセル.jpg"/>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5150620" y="2893440"/>
            <a:ext cx="796959" cy="799322"/>
          </a:xfrm>
          <a:prstGeom prst="ellipse">
            <a:avLst/>
          </a:prstGeom>
          <a:noFill/>
          <a:extLst>
            <a:ext uri="{909E8E84-426E-40DD-AFC4-6F175D3DCCD1}">
              <a14:hiddenFill xmlns:a14="http://schemas.microsoft.com/office/drawing/2010/main">
                <a:solidFill>
                  <a:srgbClr val="FFFFFF"/>
                </a:solidFill>
              </a14:hiddenFill>
            </a:ext>
          </a:extLst>
        </p:spPr>
      </p:pic>
      <p:sp>
        <p:nvSpPr>
          <p:cNvPr id="35" name="テキスト ボックス 34"/>
          <p:cNvSpPr txBox="1"/>
          <p:nvPr/>
        </p:nvSpPr>
        <p:spPr>
          <a:xfrm>
            <a:off x="4796057" y="2684795"/>
            <a:ext cx="1364476" cy="276999"/>
          </a:xfrm>
          <a:prstGeom prst="rect">
            <a:avLst/>
          </a:prstGeom>
          <a:noFill/>
        </p:spPr>
        <p:txBody>
          <a:bodyPr wrap="none" rtlCol="0">
            <a:spAutoFit/>
          </a:bodyPr>
          <a:lstStyle/>
          <a:p>
            <a:r>
              <a:rPr lang="ja-JP" altLang="en-US" sz="1200" b="1" dirty="0">
                <a:latin typeface="+mn-ea"/>
              </a:rPr>
              <a:t>②</a:t>
            </a:r>
            <a:r>
              <a:rPr lang="ja-JP" altLang="en-US" sz="1000" b="1" dirty="0">
                <a:latin typeface="+mn-ea"/>
              </a:rPr>
              <a:t>評価点集計データ</a:t>
            </a:r>
            <a:endParaRPr kumimoji="1" lang="ja-JP" altLang="en-US" sz="1000" b="1" dirty="0">
              <a:latin typeface="+mn-ea"/>
            </a:endParaRPr>
          </a:p>
        </p:txBody>
      </p:sp>
      <p:sp>
        <p:nvSpPr>
          <p:cNvPr id="37" name="テキスト ボックス 36"/>
          <p:cNvSpPr txBox="1"/>
          <p:nvPr/>
        </p:nvSpPr>
        <p:spPr>
          <a:xfrm>
            <a:off x="4880327" y="3645024"/>
            <a:ext cx="851515" cy="276999"/>
          </a:xfrm>
          <a:prstGeom prst="rect">
            <a:avLst/>
          </a:prstGeom>
          <a:noFill/>
        </p:spPr>
        <p:txBody>
          <a:bodyPr wrap="none" rtlCol="0">
            <a:spAutoFit/>
          </a:bodyPr>
          <a:lstStyle/>
          <a:p>
            <a:r>
              <a:rPr lang="ja-JP" altLang="en-US" sz="1200" b="1" dirty="0">
                <a:latin typeface="+mn-ea"/>
              </a:rPr>
              <a:t>④</a:t>
            </a:r>
            <a:r>
              <a:rPr lang="ja-JP" altLang="en-US" sz="1000" b="1" dirty="0">
                <a:latin typeface="+mn-ea"/>
              </a:rPr>
              <a:t>リピート</a:t>
            </a:r>
            <a:endParaRPr kumimoji="1" lang="ja-JP" altLang="en-US" sz="1000" b="1" dirty="0">
              <a:latin typeface="+mn-ea"/>
            </a:endParaRPr>
          </a:p>
        </p:txBody>
      </p:sp>
      <p:sp>
        <p:nvSpPr>
          <p:cNvPr id="41" name="テキスト ボックス 40"/>
          <p:cNvSpPr txBox="1"/>
          <p:nvPr/>
        </p:nvSpPr>
        <p:spPr>
          <a:xfrm>
            <a:off x="1928664" y="3715203"/>
            <a:ext cx="1097573" cy="459700"/>
          </a:xfrm>
          <a:prstGeom prst="roundRect">
            <a:avLst/>
          </a:prstGeom>
          <a:solidFill>
            <a:srgbClr val="ECF7F5"/>
          </a:solidFill>
          <a:ln>
            <a:noFill/>
          </a:ln>
        </p:spPr>
        <p:txBody>
          <a:bodyPr wrap="square" rtlCol="0">
            <a:spAutoFit/>
          </a:bodyPr>
          <a:lstStyle/>
          <a:p>
            <a:pPr algn="ctr"/>
            <a:r>
              <a:rPr lang="ja-JP" altLang="en-US" sz="700" b="1" dirty="0">
                <a:solidFill>
                  <a:srgbClr val="499585"/>
                </a:solidFill>
                <a:latin typeface="+mn-ea"/>
              </a:rPr>
              <a:t>モニター集計データ</a:t>
            </a:r>
            <a:endParaRPr lang="en-US" altLang="ja-JP" sz="700" b="1" dirty="0">
              <a:solidFill>
                <a:srgbClr val="499585"/>
              </a:solidFill>
              <a:latin typeface="+mn-ea"/>
            </a:endParaRPr>
          </a:p>
          <a:p>
            <a:pPr algn="ctr"/>
            <a:r>
              <a:rPr lang="ja-JP" altLang="en-US" sz="700" b="1" dirty="0">
                <a:solidFill>
                  <a:srgbClr val="499585"/>
                </a:solidFill>
                <a:latin typeface="+mn-ea"/>
              </a:rPr>
              <a:t>を商品パッケージや</a:t>
            </a:r>
            <a:endParaRPr lang="en-US" altLang="ja-JP" sz="700" b="1" dirty="0">
              <a:solidFill>
                <a:srgbClr val="499585"/>
              </a:solidFill>
              <a:latin typeface="+mn-ea"/>
            </a:endParaRPr>
          </a:p>
          <a:p>
            <a:pPr algn="ctr"/>
            <a:r>
              <a:rPr lang="ja-JP" altLang="en-US" sz="700" b="1" dirty="0">
                <a:solidFill>
                  <a:srgbClr val="499585"/>
                </a:solidFill>
                <a:latin typeface="+mn-ea"/>
              </a:rPr>
              <a:t>シールなどに利用</a:t>
            </a:r>
            <a:endParaRPr kumimoji="1" lang="ja-JP" altLang="en-US" sz="700" b="1" dirty="0">
              <a:solidFill>
                <a:srgbClr val="499585"/>
              </a:solidFill>
              <a:latin typeface="+mn-ea"/>
            </a:endParaRPr>
          </a:p>
        </p:txBody>
      </p:sp>
      <p:pic>
        <p:nvPicPr>
          <p:cNvPr id="42" name="図 41"/>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bwMode="auto">
          <a:xfrm>
            <a:off x="552128" y="4745773"/>
            <a:ext cx="1300503" cy="964638"/>
          </a:xfrm>
          <a:prstGeom prst="rect">
            <a:avLst/>
          </a:prstGeom>
          <a:noFill/>
          <a:ln w="3175">
            <a:solidFill>
              <a:schemeClr val="bg2">
                <a:lumMod val="90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48" name="正方形/長方形 47"/>
          <p:cNvSpPr/>
          <p:nvPr/>
        </p:nvSpPr>
        <p:spPr>
          <a:xfrm>
            <a:off x="559748" y="5040788"/>
            <a:ext cx="1275985" cy="192941"/>
          </a:xfrm>
          <a:prstGeom prst="rect">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latin typeface="Meiryo UI" panose="020B0604030504040204" pitchFamily="50" charset="-128"/>
              <a:ea typeface="Meiryo UI" panose="020B0604030504040204" pitchFamily="50" charset="-128"/>
              <a:cs typeface="Meiryo UI" panose="020B0604030504040204" pitchFamily="50" charset="-128"/>
            </a:endParaRPr>
          </a:p>
        </p:txBody>
      </p:sp>
      <p:sp>
        <p:nvSpPr>
          <p:cNvPr id="51" name="テキスト ボックス 50"/>
          <p:cNvSpPr txBox="1"/>
          <p:nvPr/>
        </p:nvSpPr>
        <p:spPr>
          <a:xfrm>
            <a:off x="766696" y="4553538"/>
            <a:ext cx="982961" cy="200055"/>
          </a:xfrm>
          <a:prstGeom prst="rect">
            <a:avLst/>
          </a:prstGeom>
          <a:noFill/>
        </p:spPr>
        <p:txBody>
          <a:bodyPr wrap="none" rtlCol="0">
            <a:spAutoFit/>
          </a:bodyPr>
          <a:lstStyle/>
          <a:p>
            <a:pPr algn="ctr"/>
            <a:r>
              <a:rPr lang="en-US" altLang="ja-JP" sz="700" dirty="0">
                <a:latin typeface="+mn-ea"/>
              </a:rPr>
              <a:t>[</a:t>
            </a:r>
            <a:r>
              <a:rPr lang="ja-JP" altLang="en-US" sz="700" dirty="0">
                <a:latin typeface="+mn-ea"/>
              </a:rPr>
              <a:t>タイアップページ</a:t>
            </a:r>
            <a:r>
              <a:rPr lang="en-US" altLang="ja-JP" sz="700" dirty="0">
                <a:latin typeface="+mn-ea"/>
              </a:rPr>
              <a:t>]</a:t>
            </a:r>
          </a:p>
        </p:txBody>
      </p:sp>
      <p:sp>
        <p:nvSpPr>
          <p:cNvPr id="55" name="テキスト ボックス 54"/>
          <p:cNvSpPr txBox="1"/>
          <p:nvPr/>
        </p:nvSpPr>
        <p:spPr>
          <a:xfrm>
            <a:off x="3638096" y="5630238"/>
            <a:ext cx="2383819" cy="415498"/>
          </a:xfrm>
          <a:prstGeom prst="rect">
            <a:avLst/>
          </a:prstGeom>
          <a:noFill/>
        </p:spPr>
        <p:txBody>
          <a:bodyPr wrap="square" rtlCol="0">
            <a:spAutoFit/>
          </a:bodyPr>
          <a:lstStyle/>
          <a:p>
            <a:r>
              <a:rPr lang="en-US" altLang="ja-JP" sz="700" dirty="0">
                <a:solidFill>
                  <a:schemeClr val="tx1">
                    <a:lumMod val="75000"/>
                    <a:lumOff val="25000"/>
                  </a:schemeClr>
                </a:solidFill>
                <a:latin typeface="+mn-ea"/>
              </a:rPr>
              <a:t>※</a:t>
            </a:r>
            <a:r>
              <a:rPr lang="ja-JP" altLang="en-US" sz="700" dirty="0">
                <a:solidFill>
                  <a:schemeClr val="tx1">
                    <a:lumMod val="75000"/>
                    <a:lumOff val="25000"/>
                  </a:schemeClr>
                </a:solidFill>
                <a:latin typeface="+mn-ea"/>
              </a:rPr>
              <a:t>タイアップ上に掲載する分析データは一定の基準を設けており、＠ｃｏｓｍｅ編集部提案のデータとなります。その他ご要望のデータについてはご相談下さい</a:t>
            </a:r>
          </a:p>
        </p:txBody>
      </p:sp>
      <p:sp>
        <p:nvSpPr>
          <p:cNvPr id="60" name="テキスト ボックス 59"/>
          <p:cNvSpPr txBox="1"/>
          <p:nvPr/>
        </p:nvSpPr>
        <p:spPr>
          <a:xfrm>
            <a:off x="3556450" y="6111499"/>
            <a:ext cx="2324641" cy="338554"/>
          </a:xfrm>
          <a:prstGeom prst="rect">
            <a:avLst/>
          </a:prstGeom>
          <a:noFill/>
        </p:spPr>
        <p:txBody>
          <a:bodyPr wrap="square" rtlCol="0" anchor="t">
            <a:spAutoFit/>
          </a:bodyPr>
          <a:lstStyle/>
          <a:p>
            <a:pPr algn="ctr"/>
            <a:endParaRPr lang="en-US" altLang="ja-JP" sz="800" b="1" u="sng" dirty="0">
              <a:solidFill>
                <a:schemeClr val="tx1">
                  <a:lumMod val="75000"/>
                  <a:lumOff val="25000"/>
                </a:schemeClr>
              </a:solidFill>
              <a:latin typeface="+mn-ea"/>
              <a:cs typeface="Meiryo UI" panose="020B0604030504040204" pitchFamily="50" charset="-128"/>
            </a:endParaRPr>
          </a:p>
          <a:p>
            <a:pPr algn="ctr"/>
            <a:r>
              <a:rPr lang="ja-JP" altLang="en-US" sz="800" dirty="0">
                <a:solidFill>
                  <a:schemeClr val="tx1">
                    <a:lumMod val="75000"/>
                    <a:lumOff val="25000"/>
                  </a:schemeClr>
                </a:solidFill>
                <a:latin typeface="+mn-ea"/>
                <a:cs typeface="Meiryo UI" panose="020B0604030504040204" pitchFamily="50" charset="-128"/>
              </a:rPr>
              <a:t>例）①➁の</a:t>
            </a:r>
            <a:r>
              <a:rPr lang="en-US" altLang="ja-JP" sz="800" dirty="0">
                <a:solidFill>
                  <a:schemeClr val="tx1">
                    <a:lumMod val="75000"/>
                    <a:lumOff val="25000"/>
                  </a:schemeClr>
                </a:solidFill>
                <a:latin typeface="+mn-ea"/>
                <a:cs typeface="Meiryo UI" panose="020B0604030504040204" pitchFamily="50" charset="-128"/>
              </a:rPr>
              <a:t>2</a:t>
            </a:r>
            <a:r>
              <a:rPr lang="ja-JP" altLang="en-US" sz="800" dirty="0">
                <a:solidFill>
                  <a:schemeClr val="tx1">
                    <a:lumMod val="75000"/>
                    <a:lumOff val="25000"/>
                  </a:schemeClr>
                </a:solidFill>
                <a:latin typeface="+mn-ea"/>
                <a:cs typeface="Meiryo UI" panose="020B0604030504040204" pitchFamily="50" charset="-128"/>
              </a:rPr>
              <a:t>データご利用は</a:t>
            </a:r>
            <a:r>
              <a:rPr lang="en-US" altLang="ja-JP" sz="800" dirty="0">
                <a:solidFill>
                  <a:schemeClr val="tx1">
                    <a:lumMod val="75000"/>
                    <a:lumOff val="25000"/>
                  </a:schemeClr>
                </a:solidFill>
                <a:latin typeface="+mn-ea"/>
                <a:cs typeface="Meiryo UI" panose="020B0604030504040204" pitchFamily="50" charset="-128"/>
              </a:rPr>
              <a:t>200</a:t>
            </a:r>
            <a:r>
              <a:rPr lang="ja-JP" altLang="en-US" sz="800" dirty="0">
                <a:solidFill>
                  <a:schemeClr val="tx1">
                    <a:lumMod val="75000"/>
                    <a:lumOff val="25000"/>
                  </a:schemeClr>
                </a:solidFill>
                <a:latin typeface="+mn-ea"/>
                <a:cs typeface="Meiryo UI" panose="020B0604030504040204" pitchFamily="50" charset="-128"/>
              </a:rPr>
              <a:t>万円</a:t>
            </a:r>
            <a:endParaRPr lang="en-US" altLang="ja-JP" sz="800" dirty="0">
              <a:solidFill>
                <a:schemeClr val="tx1">
                  <a:lumMod val="75000"/>
                  <a:lumOff val="25000"/>
                </a:schemeClr>
              </a:solidFill>
              <a:latin typeface="+mn-ea"/>
              <a:cs typeface="Meiryo UI" panose="020B0604030504040204" pitchFamily="50" charset="-128"/>
            </a:endParaRPr>
          </a:p>
        </p:txBody>
      </p:sp>
      <p:sp>
        <p:nvSpPr>
          <p:cNvPr id="63" name="角丸四角形吹き出し 62"/>
          <p:cNvSpPr/>
          <p:nvPr/>
        </p:nvSpPr>
        <p:spPr>
          <a:xfrm>
            <a:off x="4812712" y="3874166"/>
            <a:ext cx="1270206" cy="370214"/>
          </a:xfrm>
          <a:prstGeom prst="wedgeRoundRectCallout">
            <a:avLst>
              <a:gd name="adj1" fmla="val -20833"/>
              <a:gd name="adj2" fmla="val 71321"/>
              <a:gd name="adj3" fmla="val 16667"/>
            </a:avLst>
          </a:prstGeom>
          <a:gradFill flip="none" rotWithShape="1">
            <a:gsLst>
              <a:gs pos="0">
                <a:srgbClr val="D2EADC">
                  <a:shade val="30000"/>
                  <a:satMod val="115000"/>
                </a:srgbClr>
              </a:gs>
              <a:gs pos="100000">
                <a:schemeClr val="bg1"/>
              </a:gs>
              <a:gs pos="0">
                <a:srgbClr val="D2EADC">
                  <a:shade val="100000"/>
                  <a:satMod val="115000"/>
                </a:srgbClr>
              </a:gs>
            </a:gsLst>
            <a:lin ang="2700000" scaled="1"/>
            <a:tileRect/>
          </a:gradFill>
          <a:ln w="12700">
            <a:solidFill>
              <a:srgbClr val="A9D8BC"/>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4" name="テキスト ボックス 63"/>
          <p:cNvSpPr txBox="1"/>
          <p:nvPr/>
        </p:nvSpPr>
        <p:spPr>
          <a:xfrm>
            <a:off x="4820056" y="3888895"/>
            <a:ext cx="1261884" cy="323165"/>
          </a:xfrm>
          <a:prstGeom prst="rect">
            <a:avLst/>
          </a:prstGeom>
          <a:noFill/>
        </p:spPr>
        <p:txBody>
          <a:bodyPr wrap="none" rtlCol="0">
            <a:spAutoFit/>
          </a:bodyPr>
          <a:lstStyle/>
          <a:p>
            <a:pPr algn="ctr"/>
            <a:r>
              <a:rPr lang="en-US" altLang="ja-JP" sz="700" b="1" dirty="0">
                <a:solidFill>
                  <a:srgbClr val="00B050"/>
                </a:solidFill>
                <a:latin typeface="HG丸ｺﾞｼｯｸM-PRO" panose="020F0600000000000000" pitchFamily="50" charset="-128"/>
                <a:ea typeface="HG丸ｺﾞｼｯｸM-PRO" panose="020F0600000000000000" pitchFamily="50" charset="-128"/>
              </a:rPr>
              <a:t>@</a:t>
            </a:r>
            <a:r>
              <a:rPr lang="ja-JP" altLang="en-US" sz="700" b="1" dirty="0">
                <a:solidFill>
                  <a:srgbClr val="00B050"/>
                </a:solidFill>
                <a:latin typeface="HG丸ｺﾞｼｯｸM-PRO" panose="020F0600000000000000" pitchFamily="50" charset="-128"/>
                <a:ea typeface="HG丸ｺﾞｼｯｸM-PRO" panose="020F0600000000000000" pitchFamily="50" charset="-128"/>
              </a:rPr>
              <a:t>ｃｏｓｍｅメンバーの</a:t>
            </a:r>
            <a:endParaRPr lang="en-US" altLang="ja-JP" sz="700" b="1" dirty="0">
              <a:solidFill>
                <a:srgbClr val="00B050"/>
              </a:solidFill>
              <a:latin typeface="HG丸ｺﾞｼｯｸM-PRO" panose="020F0600000000000000" pitchFamily="50" charset="-128"/>
              <a:ea typeface="HG丸ｺﾞｼｯｸM-PRO" panose="020F0600000000000000" pitchFamily="50" charset="-128"/>
            </a:endParaRPr>
          </a:p>
          <a:p>
            <a:pPr algn="ctr"/>
            <a:r>
              <a:rPr lang="en-US" altLang="ja-JP" sz="800" b="1" dirty="0">
                <a:solidFill>
                  <a:srgbClr val="00B050"/>
                </a:solidFill>
                <a:latin typeface="HG丸ｺﾞｼｯｸM-PRO" panose="020F0600000000000000" pitchFamily="50" charset="-128"/>
                <a:ea typeface="HG丸ｺﾞｼｯｸM-PRO" panose="020F0600000000000000" pitchFamily="50" charset="-128"/>
              </a:rPr>
              <a:t>6</a:t>
            </a:r>
            <a:r>
              <a:rPr lang="ja-JP" altLang="en-US" sz="800" b="1" dirty="0">
                <a:solidFill>
                  <a:srgbClr val="00B050"/>
                </a:solidFill>
                <a:latin typeface="HG丸ｺﾞｼｯｸM-PRO" panose="020F0600000000000000" pitchFamily="50" charset="-128"/>
                <a:ea typeface="HG丸ｺﾞｼｯｸM-PRO" panose="020F0600000000000000" pitchFamily="50" charset="-128"/>
              </a:rPr>
              <a:t>人に</a:t>
            </a:r>
            <a:r>
              <a:rPr lang="en-US" altLang="ja-JP" sz="800" b="1" dirty="0">
                <a:solidFill>
                  <a:srgbClr val="00B050"/>
                </a:solidFill>
                <a:latin typeface="HG丸ｺﾞｼｯｸM-PRO" panose="020F0600000000000000" pitchFamily="50" charset="-128"/>
                <a:ea typeface="HG丸ｺﾞｼｯｸM-PRO" panose="020F0600000000000000" pitchFamily="50" charset="-128"/>
              </a:rPr>
              <a:t>1</a:t>
            </a:r>
            <a:r>
              <a:rPr lang="ja-JP" altLang="en-US" sz="800" b="1" dirty="0">
                <a:solidFill>
                  <a:srgbClr val="00B050"/>
                </a:solidFill>
                <a:latin typeface="HG丸ｺﾞｼｯｸM-PRO" panose="020F0600000000000000" pitchFamily="50" charset="-128"/>
                <a:ea typeface="HG丸ｺﾞｼｯｸM-PRO" panose="020F0600000000000000" pitchFamily="50" charset="-128"/>
              </a:rPr>
              <a:t>人がリピート！</a:t>
            </a:r>
            <a:endParaRPr lang="en-US" altLang="ja-JP" sz="800" b="1" dirty="0">
              <a:solidFill>
                <a:srgbClr val="00B050"/>
              </a:solidFill>
              <a:latin typeface="HG丸ｺﾞｼｯｸM-PRO" panose="020F0600000000000000" pitchFamily="50" charset="-128"/>
              <a:ea typeface="HG丸ｺﾞｼｯｸM-PRO" panose="020F0600000000000000" pitchFamily="50" charset="-128"/>
            </a:endParaRPr>
          </a:p>
        </p:txBody>
      </p:sp>
      <p:cxnSp>
        <p:nvCxnSpPr>
          <p:cNvPr id="66" name="直線コネクタ 65"/>
          <p:cNvCxnSpPr/>
          <p:nvPr/>
        </p:nvCxnSpPr>
        <p:spPr>
          <a:xfrm>
            <a:off x="3599417" y="2442473"/>
            <a:ext cx="2422498" cy="0"/>
          </a:xfrm>
          <a:prstGeom prst="line">
            <a:avLst/>
          </a:prstGeom>
          <a:ln w="22225">
            <a:solidFill>
              <a:srgbClr val="D2EADC"/>
            </a:solidFill>
          </a:ln>
          <a:effectLst/>
        </p:spPr>
        <p:style>
          <a:lnRef idx="2">
            <a:schemeClr val="accent1"/>
          </a:lnRef>
          <a:fillRef idx="0">
            <a:schemeClr val="accent1"/>
          </a:fillRef>
          <a:effectRef idx="1">
            <a:schemeClr val="accent1"/>
          </a:effectRef>
          <a:fontRef idx="minor">
            <a:schemeClr val="tx1"/>
          </a:fontRef>
        </p:style>
      </p:cxnSp>
      <p:cxnSp>
        <p:nvCxnSpPr>
          <p:cNvPr id="67" name="直線コネクタ 66"/>
          <p:cNvCxnSpPr/>
          <p:nvPr/>
        </p:nvCxnSpPr>
        <p:spPr>
          <a:xfrm>
            <a:off x="6609184" y="2431728"/>
            <a:ext cx="2599528" cy="0"/>
          </a:xfrm>
          <a:prstGeom prst="line">
            <a:avLst/>
          </a:prstGeom>
          <a:ln w="22225">
            <a:solidFill>
              <a:srgbClr val="D2EADC"/>
            </a:solidFill>
          </a:ln>
          <a:effectLst/>
        </p:spPr>
        <p:style>
          <a:lnRef idx="2">
            <a:schemeClr val="accent1"/>
          </a:lnRef>
          <a:fillRef idx="0">
            <a:schemeClr val="accent1"/>
          </a:fillRef>
          <a:effectRef idx="1">
            <a:schemeClr val="accent1"/>
          </a:effectRef>
          <a:fontRef idx="minor">
            <a:schemeClr val="tx1"/>
          </a:fontRef>
        </p:style>
      </p:cxnSp>
      <p:cxnSp>
        <p:nvCxnSpPr>
          <p:cNvPr id="68" name="直線コネクタ 67"/>
          <p:cNvCxnSpPr/>
          <p:nvPr/>
        </p:nvCxnSpPr>
        <p:spPr>
          <a:xfrm>
            <a:off x="623867" y="2449988"/>
            <a:ext cx="2422498" cy="0"/>
          </a:xfrm>
          <a:prstGeom prst="line">
            <a:avLst/>
          </a:prstGeom>
          <a:ln w="22225">
            <a:solidFill>
              <a:srgbClr val="D2EADC"/>
            </a:solidFill>
          </a:ln>
          <a:effectLst/>
        </p:spPr>
        <p:style>
          <a:lnRef idx="2">
            <a:schemeClr val="accent1"/>
          </a:lnRef>
          <a:fillRef idx="0">
            <a:schemeClr val="accent1"/>
          </a:fillRef>
          <a:effectRef idx="1">
            <a:schemeClr val="accent1"/>
          </a:effectRef>
          <a:fontRef idx="minor">
            <a:schemeClr val="tx1"/>
          </a:fontRef>
        </p:style>
      </p:cxnSp>
      <p:grpSp>
        <p:nvGrpSpPr>
          <p:cNvPr id="75" name="グループ化 74"/>
          <p:cNvGrpSpPr/>
          <p:nvPr/>
        </p:nvGrpSpPr>
        <p:grpSpPr>
          <a:xfrm>
            <a:off x="6563710" y="2609623"/>
            <a:ext cx="1727004" cy="1933457"/>
            <a:chOff x="6576057" y="2392787"/>
            <a:chExt cx="1790857" cy="2004943"/>
          </a:xfrm>
        </p:grpSpPr>
        <p:pic>
          <p:nvPicPr>
            <p:cNvPr id="29" name="Picture 5"/>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a:stretch/>
          </p:blipFill>
          <p:spPr bwMode="auto">
            <a:xfrm>
              <a:off x="6576057" y="2392787"/>
              <a:ext cx="1790857" cy="2004943"/>
            </a:xfrm>
            <a:prstGeom prst="rect">
              <a:avLst/>
            </a:prstGeom>
            <a:noFill/>
            <a:ln w="9525">
              <a:solidFill>
                <a:schemeClr val="bg1">
                  <a:lumMod val="6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30" name="正方形/長方形 29"/>
            <p:cNvSpPr/>
            <p:nvPr/>
          </p:nvSpPr>
          <p:spPr>
            <a:xfrm>
              <a:off x="6685331" y="3427990"/>
              <a:ext cx="1625697" cy="940705"/>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latin typeface="+mn-ea"/>
                <a:cs typeface="Meiryo UI" panose="020B0604030504040204" pitchFamily="50" charset="-128"/>
              </a:endParaRPr>
            </a:p>
          </p:txBody>
        </p:sp>
        <p:pic>
          <p:nvPicPr>
            <p:cNvPr id="1027" name="Picture 3"/>
            <p:cNvPicPr>
              <a:picLocks noChangeAspect="1" noChangeArrowheads="1"/>
            </p:cNvPicPr>
            <p:nvPr/>
          </p:nvPicPr>
          <p:blipFill rotWithShape="1">
            <a:blip r:embed="rId7" cstate="print">
              <a:extLst>
                <a:ext uri="{28A0092B-C50C-407E-A947-70E740481C1C}">
                  <a14:useLocalDpi xmlns:a14="http://schemas.microsoft.com/office/drawing/2010/main"/>
                </a:ext>
              </a:extLst>
            </a:blip>
            <a:srcRect/>
            <a:stretch/>
          </p:blipFill>
          <p:spPr bwMode="auto">
            <a:xfrm>
              <a:off x="6613594" y="2400873"/>
              <a:ext cx="1719263" cy="9292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4" name="テキスト ボックス 73"/>
            <p:cNvSpPr txBox="1"/>
            <p:nvPr/>
          </p:nvSpPr>
          <p:spPr>
            <a:xfrm>
              <a:off x="7406417" y="2432460"/>
              <a:ext cx="819373" cy="246221"/>
            </a:xfrm>
            <a:prstGeom prst="rect">
              <a:avLst/>
            </a:prstGeom>
            <a:solidFill>
              <a:schemeClr val="bg1"/>
            </a:solidFill>
          </p:spPr>
          <p:txBody>
            <a:bodyPr wrap="square" lIns="0" rIns="0" rtlCol="0">
              <a:spAutoFit/>
            </a:bodyPr>
            <a:lstStyle/>
            <a:p>
              <a:r>
                <a:rPr lang="en-US" altLang="ja-JP" sz="500" b="1" dirty="0">
                  <a:solidFill>
                    <a:schemeClr val="accent2">
                      <a:lumMod val="40000"/>
                      <a:lumOff val="60000"/>
                    </a:schemeClr>
                  </a:solidFill>
                  <a:latin typeface="+mn-ea"/>
                </a:rPr>
                <a:t>2016</a:t>
              </a:r>
              <a:r>
                <a:rPr lang="ja-JP" altLang="en-US" sz="500" b="1" dirty="0">
                  <a:solidFill>
                    <a:schemeClr val="accent2">
                      <a:lumMod val="40000"/>
                      <a:lumOff val="60000"/>
                    </a:schemeClr>
                  </a:solidFill>
                  <a:latin typeface="+mn-ea"/>
                </a:rPr>
                <a:t>年のトレンドカラーで</a:t>
              </a:r>
              <a:endParaRPr lang="en-US" altLang="ja-JP" sz="500" b="1" dirty="0">
                <a:solidFill>
                  <a:schemeClr val="accent2">
                    <a:lumMod val="40000"/>
                    <a:lumOff val="60000"/>
                  </a:schemeClr>
                </a:solidFill>
                <a:latin typeface="+mn-ea"/>
              </a:endParaRPr>
            </a:p>
            <a:p>
              <a:r>
                <a:rPr lang="ja-JP" altLang="en-US" sz="500" b="1" dirty="0">
                  <a:solidFill>
                    <a:schemeClr val="accent2">
                      <a:lumMod val="40000"/>
                      <a:lumOff val="60000"/>
                    </a:schemeClr>
                  </a:solidFill>
                  <a:latin typeface="+mn-ea"/>
                </a:rPr>
                <a:t>指先に</a:t>
              </a:r>
              <a:r>
                <a:rPr kumimoji="1" lang="ja-JP" altLang="en-US" sz="500" b="1" dirty="0">
                  <a:solidFill>
                    <a:schemeClr val="accent2">
                      <a:lumMod val="40000"/>
                      <a:lumOff val="60000"/>
                    </a:schemeClr>
                  </a:solidFill>
                  <a:latin typeface="+mn-ea"/>
                </a:rPr>
                <a:t>夏気分を先取り</a:t>
              </a:r>
              <a:r>
                <a:rPr lang="ja-JP" altLang="en-US" sz="500" b="1" dirty="0">
                  <a:solidFill>
                    <a:schemeClr val="accent2">
                      <a:lumMod val="40000"/>
                      <a:lumOff val="60000"/>
                    </a:schemeClr>
                  </a:solidFill>
                  <a:latin typeface="+mn-ea"/>
                </a:rPr>
                <a:t>♪</a:t>
              </a:r>
              <a:endParaRPr kumimoji="1" lang="ja-JP" altLang="en-US" sz="500" b="1" dirty="0">
                <a:solidFill>
                  <a:schemeClr val="accent2">
                    <a:lumMod val="40000"/>
                    <a:lumOff val="60000"/>
                  </a:schemeClr>
                </a:solidFill>
                <a:latin typeface="+mn-ea"/>
              </a:endParaRPr>
            </a:p>
          </p:txBody>
        </p:sp>
        <p:pic>
          <p:nvPicPr>
            <p:cNvPr id="1029" name="Picture 5"/>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325475" y="3146500"/>
              <a:ext cx="960372" cy="141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1034" name="Picture 10"/>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r="-11774"/>
          <a:stretch/>
        </p:blipFill>
        <p:spPr bwMode="auto">
          <a:xfrm>
            <a:off x="8502555" y="2592923"/>
            <a:ext cx="770925" cy="19991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4" name="正方形/長方形 83"/>
          <p:cNvSpPr/>
          <p:nvPr/>
        </p:nvSpPr>
        <p:spPr>
          <a:xfrm>
            <a:off x="8481505" y="2975293"/>
            <a:ext cx="727207" cy="1578245"/>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latin typeface="+mn-ea"/>
              <a:cs typeface="Meiryo UI" panose="020B0604030504040204" pitchFamily="50" charset="-128"/>
            </a:endParaRPr>
          </a:p>
        </p:txBody>
      </p:sp>
      <p:grpSp>
        <p:nvGrpSpPr>
          <p:cNvPr id="79" name="グループ化 78"/>
          <p:cNvGrpSpPr/>
          <p:nvPr/>
        </p:nvGrpSpPr>
        <p:grpSpPr>
          <a:xfrm>
            <a:off x="3742132" y="4736030"/>
            <a:ext cx="2098570" cy="888159"/>
            <a:chOff x="3484501" y="4388146"/>
            <a:chExt cx="2543175" cy="1076325"/>
          </a:xfrm>
        </p:grpSpPr>
        <p:pic>
          <p:nvPicPr>
            <p:cNvPr id="1036" name="Picture 12"/>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3484501" y="4388146"/>
              <a:ext cx="2543175" cy="10763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4" name="Picture 429" descr="\\Fs\サービス開発本部\サービス開発部\部共通\006サービス資料テンプレート\【完成版】素材\アイコン\150612icon\_コスメ_スキンケア商品\icon2-09.png"/>
            <p:cNvPicPr>
              <a:picLocks noChangeAspect="1" noChangeArrowheads="1"/>
            </p:cNvPicPr>
            <p:nvPr/>
          </p:nvPicPr>
          <p:blipFill>
            <a:blip r:embed="rId11" cstate="print">
              <a:extLst>
                <a:ext uri="{28A0092B-C50C-407E-A947-70E740481C1C}">
                  <a14:useLocalDpi xmlns:a14="http://schemas.microsoft.com/office/drawing/2010/main"/>
                </a:ext>
              </a:extLst>
            </a:blip>
            <a:srcRect/>
            <a:stretch>
              <a:fillRect/>
            </a:stretch>
          </p:blipFill>
          <p:spPr bwMode="auto">
            <a:xfrm>
              <a:off x="4338002" y="4945608"/>
              <a:ext cx="209383" cy="197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 name="Picture 429" descr="\\Fs\サービス開発本部\サービス開発部\部共通\006サービス資料テンプレート\【完成版】素材\アイコン\150612icon\_コスメ_スキンケア商品\icon2-09.png"/>
            <p:cNvPicPr>
              <a:picLocks noChangeAspect="1" noChangeArrowheads="1"/>
            </p:cNvPicPr>
            <p:nvPr/>
          </p:nvPicPr>
          <p:blipFill>
            <a:blip r:embed="rId12" cstate="print">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bwMode="auto">
            <a:xfrm>
              <a:off x="4527442" y="4881507"/>
              <a:ext cx="236345" cy="222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7" name="テキスト ボックス 96"/>
          <p:cNvSpPr txBox="1"/>
          <p:nvPr/>
        </p:nvSpPr>
        <p:spPr>
          <a:xfrm>
            <a:off x="3382304" y="6063598"/>
            <a:ext cx="2641004" cy="246221"/>
          </a:xfrm>
          <a:prstGeom prst="rect">
            <a:avLst/>
          </a:prstGeom>
          <a:noFill/>
        </p:spPr>
        <p:txBody>
          <a:bodyPr wrap="square" rtlCol="0" anchor="t">
            <a:spAutoFit/>
          </a:bodyPr>
          <a:lstStyle/>
          <a:p>
            <a:pPr algn="ctr"/>
            <a:r>
              <a:rPr lang="en-US" altLang="ja-JP" sz="1000" b="1" dirty="0">
                <a:solidFill>
                  <a:srgbClr val="FF0000"/>
                </a:solidFill>
                <a:latin typeface="+mn-ea"/>
                <a:cs typeface="Meiryo UI" panose="020B0604030504040204" pitchFamily="50" charset="-128"/>
              </a:rPr>
              <a:t>1</a:t>
            </a:r>
            <a:r>
              <a:rPr lang="ja-JP" altLang="en-US" sz="1000" b="1" dirty="0" err="1">
                <a:solidFill>
                  <a:srgbClr val="FF0000"/>
                </a:solidFill>
                <a:latin typeface="+mn-ea"/>
                <a:cs typeface="Meiryo UI" panose="020B0604030504040204" pitchFamily="50" charset="-128"/>
              </a:rPr>
              <a:t>つの</a:t>
            </a:r>
            <a:r>
              <a:rPr lang="ja-JP" altLang="en-US" sz="1000" b="1" dirty="0">
                <a:solidFill>
                  <a:srgbClr val="FF0000"/>
                </a:solidFill>
                <a:latin typeface="+mn-ea"/>
                <a:cs typeface="Meiryo UI" panose="020B0604030504040204" pitchFamily="50" charset="-128"/>
              </a:rPr>
              <a:t>分析データにつき</a:t>
            </a:r>
            <a:r>
              <a:rPr lang="en-US" altLang="ja-JP" sz="1000" b="1" dirty="0">
                <a:solidFill>
                  <a:srgbClr val="FF0000"/>
                </a:solidFill>
                <a:latin typeface="+mn-ea"/>
                <a:cs typeface="Meiryo UI" panose="020B0604030504040204" pitchFamily="50" charset="-128"/>
              </a:rPr>
              <a:t>1</a:t>
            </a:r>
            <a:r>
              <a:rPr lang="ja-JP" altLang="en-US" sz="1000" b="1" dirty="0">
                <a:solidFill>
                  <a:srgbClr val="FF0000"/>
                </a:solidFill>
                <a:latin typeface="+mn-ea"/>
                <a:cs typeface="Meiryo UI" panose="020B0604030504040204" pitchFamily="50" charset="-128"/>
              </a:rPr>
              <a:t>申込みが必要です</a:t>
            </a:r>
            <a:endParaRPr lang="en-US" altLang="ja-JP" sz="1000" b="1" dirty="0">
              <a:solidFill>
                <a:srgbClr val="FF0000"/>
              </a:solidFill>
              <a:latin typeface="+mn-ea"/>
              <a:cs typeface="Meiryo UI" panose="020B0604030504040204" pitchFamily="50" charset="-128"/>
            </a:endParaRPr>
          </a:p>
        </p:txBody>
      </p:sp>
      <p:sp>
        <p:nvSpPr>
          <p:cNvPr id="98" name="テキスト ボックス 97"/>
          <p:cNvSpPr txBox="1"/>
          <p:nvPr/>
        </p:nvSpPr>
        <p:spPr>
          <a:xfrm>
            <a:off x="2121823" y="4553476"/>
            <a:ext cx="1030977" cy="459700"/>
          </a:xfrm>
          <a:prstGeom prst="roundRect">
            <a:avLst/>
          </a:prstGeom>
          <a:solidFill>
            <a:schemeClr val="accent6">
              <a:lumMod val="20000"/>
              <a:lumOff val="80000"/>
            </a:schemeClr>
          </a:solidFill>
        </p:spPr>
        <p:txBody>
          <a:bodyPr wrap="none" rtlCol="0">
            <a:spAutoFit/>
          </a:bodyPr>
          <a:lstStyle/>
          <a:p>
            <a:pPr algn="ctr"/>
            <a:r>
              <a:rPr kumimoji="1" lang="ja-JP" altLang="en-US" sz="700" dirty="0">
                <a:solidFill>
                  <a:srgbClr val="FF0000"/>
                </a:solidFill>
                <a:latin typeface="+mn-ea"/>
              </a:rPr>
              <a:t>モニターの満足度</a:t>
            </a:r>
            <a:r>
              <a:rPr lang="ja-JP" altLang="en-US" sz="700" dirty="0">
                <a:solidFill>
                  <a:srgbClr val="FF0000"/>
                </a:solidFill>
                <a:latin typeface="+mn-ea"/>
              </a:rPr>
              <a:t>と</a:t>
            </a:r>
            <a:endParaRPr lang="en-US" altLang="ja-JP" sz="700" dirty="0">
              <a:solidFill>
                <a:srgbClr val="FF0000"/>
              </a:solidFill>
              <a:latin typeface="+mn-ea"/>
            </a:endParaRPr>
          </a:p>
          <a:p>
            <a:pPr algn="ctr"/>
            <a:r>
              <a:rPr lang="ja-JP" altLang="en-US" sz="700" dirty="0">
                <a:solidFill>
                  <a:srgbClr val="FF0000"/>
                </a:solidFill>
                <a:latin typeface="+mn-ea"/>
              </a:rPr>
              <a:t>使用感のコメントを</a:t>
            </a:r>
            <a:endParaRPr lang="en-US" altLang="ja-JP" sz="700" dirty="0">
              <a:solidFill>
                <a:srgbClr val="FF0000"/>
              </a:solidFill>
              <a:latin typeface="+mn-ea"/>
            </a:endParaRPr>
          </a:p>
          <a:p>
            <a:pPr algn="ctr"/>
            <a:r>
              <a:rPr kumimoji="1" lang="ja-JP" altLang="en-US" sz="700" dirty="0">
                <a:solidFill>
                  <a:srgbClr val="FF0000"/>
                </a:solidFill>
                <a:latin typeface="+mn-ea"/>
              </a:rPr>
              <a:t>ブランドサイトでも</a:t>
            </a:r>
            <a:endParaRPr kumimoji="1" lang="en-US" altLang="ja-JP" sz="700" dirty="0">
              <a:solidFill>
                <a:srgbClr val="FF0000"/>
              </a:solidFill>
              <a:latin typeface="+mn-ea"/>
            </a:endParaRPr>
          </a:p>
        </p:txBody>
      </p:sp>
      <p:sp>
        <p:nvSpPr>
          <p:cNvPr id="102" name="テキスト ボックス 101"/>
          <p:cNvSpPr txBox="1"/>
          <p:nvPr/>
        </p:nvSpPr>
        <p:spPr>
          <a:xfrm>
            <a:off x="2115349" y="5034610"/>
            <a:ext cx="893193" cy="200055"/>
          </a:xfrm>
          <a:prstGeom prst="rect">
            <a:avLst/>
          </a:prstGeom>
          <a:noFill/>
        </p:spPr>
        <p:txBody>
          <a:bodyPr wrap="none" rtlCol="0">
            <a:spAutoFit/>
          </a:bodyPr>
          <a:lstStyle/>
          <a:p>
            <a:r>
              <a:rPr lang="en-US" altLang="ja-JP" sz="700" dirty="0">
                <a:latin typeface="+mn-ea"/>
              </a:rPr>
              <a:t>[</a:t>
            </a:r>
            <a:r>
              <a:rPr lang="ja-JP" altLang="en-US" sz="700" dirty="0">
                <a:latin typeface="+mn-ea"/>
              </a:rPr>
              <a:t>ブランドサイト</a:t>
            </a:r>
            <a:r>
              <a:rPr lang="en-US" altLang="ja-JP" sz="700" dirty="0">
                <a:latin typeface="+mn-ea"/>
              </a:rPr>
              <a:t>]</a:t>
            </a:r>
            <a:endParaRPr kumimoji="1" lang="ja-JP" altLang="en-US" sz="700" dirty="0">
              <a:latin typeface="+mn-ea"/>
            </a:endParaRPr>
          </a:p>
        </p:txBody>
      </p:sp>
      <p:pic>
        <p:nvPicPr>
          <p:cNvPr id="104" name="Picture 15"/>
          <p:cNvPicPr>
            <a:picLocks noChangeAspect="1" noChangeArrowheads="1"/>
          </p:cNvPicPr>
          <p:nvPr/>
        </p:nvPicPr>
        <p:blipFill>
          <a:blip r:embed="rId13" cstate="print">
            <a:duotone>
              <a:schemeClr val="accent2">
                <a:shade val="45000"/>
                <a:satMod val="135000"/>
              </a:schemeClr>
              <a:prstClr val="white"/>
            </a:duotone>
            <a:extLst>
              <a:ext uri="{BEBA8EAE-BF5A-486C-A8C5-ECC9F3942E4B}">
                <a14:imgProps xmlns:a14="http://schemas.microsoft.com/office/drawing/2010/main">
                  <a14:imgLayer r:embed="rId14">
                    <a14:imgEffect>
                      <a14:backgroundRemoval t="10000" b="90000" l="10000" r="90000">
                        <a14:foregroundMark x1="48333" y1="52500" x2="48333" y2="52500"/>
                        <a14:foregroundMark x1="41667" y1="35833" x2="41667" y2="35833"/>
                        <a14:foregroundMark x1="37500" y1="48333" x2="40833" y2="50833"/>
                        <a14:foregroundMark x1="46667" y1="43333" x2="46667" y2="43333"/>
                        <a14:foregroundMark x1="43333" y1="43333" x2="43333" y2="43333"/>
                        <a14:foregroundMark x1="37500" y1="43333" x2="37500" y2="43333"/>
                        <a14:foregroundMark x1="35833" y1="45000" x2="35833" y2="45000"/>
                        <a14:foregroundMark x1="37500" y1="47500" x2="37500" y2="47500"/>
                        <a14:foregroundMark x1="37500" y1="47500" x2="37500" y2="47500"/>
                        <a14:foregroundMark x1="43333" y1="63333" x2="43333" y2="63333"/>
                        <a14:foregroundMark x1="46667" y1="65833" x2="46667" y2="65833"/>
                        <a14:foregroundMark x1="47500" y1="61667" x2="47500" y2="61667"/>
                        <a14:foregroundMark x1="34167" y1="35833" x2="34167" y2="35833"/>
                        <a14:foregroundMark x1="28333" y1="48333" x2="28333" y2="51667"/>
                        <a14:foregroundMark x1="25000" y1="54167" x2="25000" y2="54167"/>
                        <a14:foregroundMark x1="54167" y1="45000" x2="54167" y2="45000"/>
                        <a14:foregroundMark x1="60000" y1="67500" x2="60000" y2="67500"/>
                        <a14:foregroundMark x1="69167" y1="69167" x2="69167" y2="69167"/>
                      </a14:backgroundRemoval>
                    </a14:imgEffect>
                  </a14:imgLayer>
                </a14:imgProps>
              </a:ext>
              <a:ext uri="{28A0092B-C50C-407E-A947-70E740481C1C}">
                <a14:useLocalDpi xmlns:a14="http://schemas.microsoft.com/office/drawing/2010/main"/>
              </a:ext>
            </a:extLst>
          </a:blip>
          <a:srcRect/>
          <a:stretch>
            <a:fillRect/>
          </a:stretch>
        </p:blipFill>
        <p:spPr bwMode="auto">
          <a:xfrm flipH="1" flipV="1">
            <a:off x="1836878" y="4912639"/>
            <a:ext cx="440677" cy="4406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5" name="Picture 15"/>
          <p:cNvPicPr>
            <a:picLocks noChangeAspect="1" noChangeArrowheads="1"/>
          </p:cNvPicPr>
          <p:nvPr/>
        </p:nvPicPr>
        <p:blipFill>
          <a:blip r:embed="rId15" cstate="print">
            <a:duotone>
              <a:schemeClr val="accent2">
                <a:shade val="45000"/>
                <a:satMod val="135000"/>
              </a:schemeClr>
              <a:prstClr val="white"/>
            </a:duotone>
            <a:extLst>
              <a:ext uri="{BEBA8EAE-BF5A-486C-A8C5-ECC9F3942E4B}">
                <a14:imgProps xmlns:a14="http://schemas.microsoft.com/office/drawing/2010/main">
                  <a14:imgLayer r:embed="rId16">
                    <a14:imgEffect>
                      <a14:backgroundRemoval t="10000" b="90000" l="10000" r="90000">
                        <a14:foregroundMark x1="48333" y1="52500" x2="48333" y2="52500"/>
                        <a14:foregroundMark x1="41667" y1="35833" x2="41667" y2="35833"/>
                        <a14:foregroundMark x1="37500" y1="48333" x2="40833" y2="50833"/>
                        <a14:foregroundMark x1="46667" y1="43333" x2="46667" y2="43333"/>
                        <a14:foregroundMark x1="43333" y1="43333" x2="43333" y2="43333"/>
                        <a14:foregroundMark x1="37500" y1="43333" x2="37500" y2="43333"/>
                        <a14:foregroundMark x1="35833" y1="45000" x2="35833" y2="45000"/>
                        <a14:foregroundMark x1="37500" y1="47500" x2="37500" y2="47500"/>
                        <a14:foregroundMark x1="37500" y1="47500" x2="37500" y2="47500"/>
                        <a14:foregroundMark x1="43333" y1="63333" x2="43333" y2="63333"/>
                        <a14:foregroundMark x1="46667" y1="65833" x2="46667" y2="65833"/>
                        <a14:foregroundMark x1="47500" y1="61667" x2="47500" y2="61667"/>
                        <a14:foregroundMark x1="34167" y1="35833" x2="34167" y2="35833"/>
                        <a14:foregroundMark x1="28333" y1="48333" x2="28333" y2="51667"/>
                        <a14:foregroundMark x1="25000" y1="54167" x2="25000" y2="54167"/>
                        <a14:foregroundMark x1="54167" y1="45000" x2="54167" y2="45000"/>
                        <a14:foregroundMark x1="60000" y1="67500" x2="60000" y2="67500"/>
                        <a14:foregroundMark x1="69167" y1="69167" x2="69167" y2="69167"/>
                      </a14:backgroundRemoval>
                    </a14:imgEffect>
                  </a14:imgLayer>
                </a14:imgProps>
              </a:ext>
              <a:ext uri="{28A0092B-C50C-407E-A947-70E740481C1C}">
                <a14:useLocalDpi xmlns:a14="http://schemas.microsoft.com/office/drawing/2010/main"/>
              </a:ext>
            </a:extLst>
          </a:blip>
          <a:srcRect/>
          <a:stretch>
            <a:fillRect/>
          </a:stretch>
        </p:blipFill>
        <p:spPr bwMode="auto">
          <a:xfrm flipV="1">
            <a:off x="807523" y="3447281"/>
            <a:ext cx="400615" cy="4006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6" name="テキスト ボックス 105"/>
          <p:cNvSpPr txBox="1"/>
          <p:nvPr/>
        </p:nvSpPr>
        <p:spPr>
          <a:xfrm>
            <a:off x="6496289" y="4655763"/>
            <a:ext cx="3065222" cy="230832"/>
          </a:xfrm>
          <a:prstGeom prst="rect">
            <a:avLst/>
          </a:prstGeom>
          <a:noFill/>
        </p:spPr>
        <p:txBody>
          <a:bodyPr wrap="square" rtlCol="0" anchor="t">
            <a:spAutoFit/>
          </a:bodyPr>
          <a:lstStyle/>
          <a:p>
            <a:r>
              <a:rPr lang="en-US" altLang="ja-JP" sz="900" b="1" dirty="0">
                <a:latin typeface="+mn-ea"/>
                <a:cs typeface="Meiryo UI" panose="020B0604030504040204" pitchFamily="50" charset="-128"/>
              </a:rPr>
              <a:t>※1</a:t>
            </a:r>
            <a:r>
              <a:rPr lang="ja-JP" altLang="en-US" sz="900" b="1" dirty="0">
                <a:latin typeface="+mn-ea"/>
                <a:cs typeface="Meiryo UI" panose="020B0604030504040204" pitchFamily="50" charset="-128"/>
              </a:rPr>
              <a:t>申込でクチコミ</a:t>
            </a:r>
            <a:r>
              <a:rPr lang="en-US" altLang="ja-JP" sz="900" b="1" dirty="0">
                <a:latin typeface="+mn-ea"/>
                <a:cs typeface="Meiryo UI" panose="020B0604030504040204" pitchFamily="50" charset="-128"/>
              </a:rPr>
              <a:t>10</a:t>
            </a:r>
            <a:r>
              <a:rPr lang="ja-JP" altLang="en-US" sz="900" b="1" dirty="0">
                <a:latin typeface="+mn-ea"/>
                <a:cs typeface="Meiryo UI" panose="020B0604030504040204" pitchFamily="50" charset="-128"/>
              </a:rPr>
              <a:t>件までご利用いただけます。</a:t>
            </a:r>
            <a:endParaRPr lang="en-US" altLang="ja-JP" sz="900" b="1" dirty="0">
              <a:latin typeface="+mn-ea"/>
              <a:cs typeface="Meiryo UI" panose="020B0604030504040204" pitchFamily="50" charset="-128"/>
            </a:endParaRPr>
          </a:p>
        </p:txBody>
      </p:sp>
      <p:sp>
        <p:nvSpPr>
          <p:cNvPr id="108" name="テキスト ボックス 107"/>
          <p:cNvSpPr txBox="1"/>
          <p:nvPr/>
        </p:nvSpPr>
        <p:spPr>
          <a:xfrm>
            <a:off x="1014141" y="3600541"/>
            <a:ext cx="897921" cy="200055"/>
          </a:xfrm>
          <a:prstGeom prst="rect">
            <a:avLst/>
          </a:prstGeom>
          <a:noFill/>
        </p:spPr>
        <p:txBody>
          <a:bodyPr wrap="square" rtlCol="0">
            <a:spAutoFit/>
          </a:bodyPr>
          <a:lstStyle/>
          <a:p>
            <a:pPr algn="ctr"/>
            <a:r>
              <a:rPr lang="en-US" altLang="ja-JP" sz="700" dirty="0">
                <a:latin typeface="+mn-ea"/>
              </a:rPr>
              <a:t>[</a:t>
            </a:r>
            <a:r>
              <a:rPr lang="ja-JP" altLang="en-US" sz="700" dirty="0">
                <a:latin typeface="+mn-ea"/>
              </a:rPr>
              <a:t>商品パッケージ</a:t>
            </a:r>
            <a:r>
              <a:rPr lang="en-US" altLang="ja-JP" sz="700" dirty="0">
                <a:latin typeface="+mn-ea"/>
              </a:rPr>
              <a:t>]</a:t>
            </a:r>
          </a:p>
        </p:txBody>
      </p:sp>
      <p:sp>
        <p:nvSpPr>
          <p:cNvPr id="109" name="正方形/長方形 108"/>
          <p:cNvSpPr/>
          <p:nvPr/>
        </p:nvSpPr>
        <p:spPr>
          <a:xfrm>
            <a:off x="6337497" y="4988732"/>
            <a:ext cx="3224014" cy="1526160"/>
          </a:xfrm>
          <a:prstGeom prst="rect">
            <a:avLst/>
          </a:prstGeom>
          <a:solidFill>
            <a:schemeClr val="bg1"/>
          </a:solidFill>
          <a:ln w="85725">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wrap="square" tIns="144000" rIns="216000" bIns="72000" rtlCol="0" anchor="ctr">
            <a:spAutoFit/>
          </a:bodyPr>
          <a:lstStyle/>
          <a:p>
            <a:pPr algn="r"/>
            <a:r>
              <a:rPr lang="ja-JP" altLang="en-US" sz="2000" b="1" i="1" u="sng" dirty="0">
                <a:solidFill>
                  <a:srgbClr val="FF5574"/>
                </a:solidFill>
                <a:latin typeface="+mn-ea"/>
              </a:rPr>
              <a:t>各</a:t>
            </a:r>
            <a:r>
              <a:rPr lang="en-US" altLang="ja-JP" sz="2800" b="1" i="1" u="sng" dirty="0">
                <a:solidFill>
                  <a:srgbClr val="FF5574"/>
                </a:solidFill>
                <a:latin typeface="+mn-ea"/>
              </a:rPr>
              <a:t>¥1,000,000</a:t>
            </a:r>
            <a:r>
              <a:rPr lang="en-US" altLang="ja-JP" b="1" i="1" u="sng" dirty="0">
                <a:solidFill>
                  <a:srgbClr val="FF5574"/>
                </a:solidFill>
                <a:latin typeface="+mn-ea"/>
              </a:rPr>
              <a:t>(N)</a:t>
            </a:r>
            <a:endParaRPr lang="ja-JP" altLang="en-US" b="1" i="1" u="sng" dirty="0">
              <a:solidFill>
                <a:srgbClr val="FF5574"/>
              </a:solidFill>
              <a:latin typeface="+mn-ea"/>
            </a:endParaRPr>
          </a:p>
          <a:p>
            <a:pPr>
              <a:defRPr/>
            </a:pPr>
            <a:r>
              <a:rPr lang="ja-JP" altLang="en-US" sz="900" dirty="0">
                <a:solidFill>
                  <a:schemeClr val="tx1">
                    <a:lumMod val="50000"/>
                    <a:lumOff val="50000"/>
                  </a:schemeClr>
                </a:solidFill>
                <a:latin typeface="+mn-ea"/>
              </a:rPr>
              <a:t>・</a:t>
            </a:r>
            <a:r>
              <a:rPr lang="ja-JP" altLang="en-US" sz="800" dirty="0">
                <a:solidFill>
                  <a:schemeClr val="tx1">
                    <a:lumMod val="50000"/>
                    <a:lumOff val="50000"/>
                  </a:schemeClr>
                </a:solidFill>
                <a:latin typeface="+mn-ea"/>
              </a:rPr>
              <a:t>別途クリエイティブ審査費：</a:t>
            </a:r>
            <a:r>
              <a:rPr lang="en-US" altLang="ja-JP" sz="800" dirty="0">
                <a:solidFill>
                  <a:schemeClr val="tx1">
                    <a:lumMod val="50000"/>
                    <a:lumOff val="50000"/>
                  </a:schemeClr>
                </a:solidFill>
                <a:latin typeface="+mn-ea"/>
              </a:rPr>
              <a:t>\50,000(</a:t>
            </a:r>
            <a:r>
              <a:rPr lang="ja-JP" altLang="en-US" sz="800" dirty="0">
                <a:solidFill>
                  <a:schemeClr val="tx1">
                    <a:lumMod val="50000"/>
                    <a:lumOff val="50000"/>
                  </a:schemeClr>
                </a:solidFill>
                <a:latin typeface="+mn-ea"/>
              </a:rPr>
              <a:t>Ｎ</a:t>
            </a:r>
            <a:r>
              <a:rPr lang="en-US" altLang="ja-JP" sz="800" dirty="0">
                <a:solidFill>
                  <a:schemeClr val="tx1">
                    <a:lumMod val="50000"/>
                    <a:lumOff val="50000"/>
                  </a:schemeClr>
                </a:solidFill>
                <a:latin typeface="+mn-ea"/>
              </a:rPr>
              <a:t>)/</a:t>
            </a:r>
            <a:r>
              <a:rPr lang="ja-JP" altLang="en-US" sz="800" dirty="0">
                <a:solidFill>
                  <a:schemeClr val="tx1">
                    <a:lumMod val="50000"/>
                    <a:lumOff val="50000"/>
                  </a:schemeClr>
                </a:solidFill>
                <a:latin typeface="+mn-ea"/>
              </a:rPr>
              <a:t>点</a:t>
            </a:r>
            <a:endParaRPr lang="en-US" altLang="ja-JP" sz="800" dirty="0">
              <a:solidFill>
                <a:schemeClr val="tx1">
                  <a:lumMod val="50000"/>
                  <a:lumOff val="50000"/>
                </a:schemeClr>
              </a:solidFill>
              <a:latin typeface="+mn-ea"/>
            </a:endParaRPr>
          </a:p>
          <a:p>
            <a:pPr>
              <a:defRPr/>
            </a:pPr>
            <a:r>
              <a:rPr lang="ja-JP" altLang="en-US" sz="800" dirty="0">
                <a:solidFill>
                  <a:schemeClr val="tx1">
                    <a:lumMod val="50000"/>
                    <a:lumOff val="50000"/>
                  </a:schemeClr>
                </a:solidFill>
                <a:latin typeface="+mn-ea"/>
              </a:rPr>
              <a:t>・利用可能期間：初回クリエイティブ校了から１年間</a:t>
            </a:r>
            <a:endParaRPr lang="en-US" altLang="ja-JP" sz="800" dirty="0">
              <a:solidFill>
                <a:schemeClr val="tx1">
                  <a:lumMod val="50000"/>
                  <a:lumOff val="50000"/>
                </a:schemeClr>
              </a:solidFill>
              <a:latin typeface="+mn-ea"/>
            </a:endParaRPr>
          </a:p>
          <a:p>
            <a:pPr>
              <a:defRPr/>
            </a:pPr>
            <a:r>
              <a:rPr lang="ja-JP" altLang="en-US" sz="800" dirty="0">
                <a:solidFill>
                  <a:schemeClr val="tx1">
                    <a:lumMod val="50000"/>
                    <a:lumOff val="50000"/>
                  </a:schemeClr>
                </a:solidFill>
                <a:latin typeface="+mn-ea"/>
              </a:rPr>
              <a:t>・申込可能期間：対象タイアップ掲載開始後</a:t>
            </a:r>
            <a:r>
              <a:rPr lang="en-US" altLang="ja-JP" sz="800" dirty="0">
                <a:solidFill>
                  <a:schemeClr val="tx1">
                    <a:lumMod val="50000"/>
                    <a:lumOff val="50000"/>
                  </a:schemeClr>
                </a:solidFill>
                <a:latin typeface="+mn-ea"/>
              </a:rPr>
              <a:t>12w</a:t>
            </a:r>
            <a:r>
              <a:rPr lang="ja-JP" altLang="en-US" sz="800" dirty="0">
                <a:solidFill>
                  <a:schemeClr val="tx1">
                    <a:lumMod val="50000"/>
                    <a:lumOff val="50000"/>
                  </a:schemeClr>
                </a:solidFill>
                <a:latin typeface="+mn-ea"/>
              </a:rPr>
              <a:t>以内</a:t>
            </a:r>
            <a:endParaRPr lang="en-US" altLang="ja-JP" sz="800" dirty="0">
              <a:solidFill>
                <a:schemeClr val="tx1">
                  <a:lumMod val="50000"/>
                  <a:lumOff val="50000"/>
                </a:schemeClr>
              </a:solidFill>
              <a:latin typeface="+mn-ea"/>
            </a:endParaRPr>
          </a:p>
          <a:p>
            <a:pPr>
              <a:defRPr/>
            </a:pPr>
            <a:r>
              <a:rPr lang="en-US" altLang="ja-JP" sz="800" dirty="0">
                <a:solidFill>
                  <a:schemeClr val="tx1">
                    <a:lumMod val="50000"/>
                    <a:lumOff val="50000"/>
                  </a:schemeClr>
                </a:solidFill>
                <a:latin typeface="+mn-ea"/>
              </a:rPr>
              <a:t>※</a:t>
            </a:r>
            <a:r>
              <a:rPr lang="ja-JP" altLang="en-US" sz="800" dirty="0">
                <a:solidFill>
                  <a:schemeClr val="tx1">
                    <a:lumMod val="50000"/>
                    <a:lumOff val="50000"/>
                  </a:schemeClr>
                </a:solidFill>
                <a:latin typeface="+mn-ea"/>
              </a:rPr>
              <a:t>各種ツール制作はクライアント様になります。</a:t>
            </a:r>
            <a:endParaRPr lang="en-US" altLang="ja-JP" sz="800" dirty="0">
              <a:solidFill>
                <a:schemeClr val="tx1">
                  <a:lumMod val="50000"/>
                  <a:lumOff val="50000"/>
                </a:schemeClr>
              </a:solidFill>
              <a:latin typeface="+mn-ea"/>
            </a:endParaRPr>
          </a:p>
          <a:p>
            <a:pPr>
              <a:defRPr/>
            </a:pPr>
            <a:r>
              <a:rPr lang="en-US" altLang="ja-JP" sz="800" dirty="0">
                <a:solidFill>
                  <a:schemeClr val="tx1">
                    <a:lumMod val="50000"/>
                    <a:lumOff val="50000"/>
                  </a:schemeClr>
                </a:solidFill>
                <a:latin typeface="+mn-ea"/>
              </a:rPr>
              <a:t>※</a:t>
            </a:r>
            <a:r>
              <a:rPr lang="ja-JP" altLang="en-US" sz="800" dirty="0">
                <a:solidFill>
                  <a:schemeClr val="tx1">
                    <a:lumMod val="50000"/>
                    <a:lumOff val="50000"/>
                  </a:schemeClr>
                </a:solidFill>
                <a:latin typeface="+mn-ea"/>
              </a:rPr>
              <a:t>データの編集は不可となります。</a:t>
            </a:r>
            <a:endParaRPr lang="en-US" altLang="ja-JP" sz="800" dirty="0">
              <a:solidFill>
                <a:schemeClr val="tx1">
                  <a:lumMod val="50000"/>
                  <a:lumOff val="50000"/>
                </a:schemeClr>
              </a:solidFill>
              <a:latin typeface="+mn-ea"/>
            </a:endParaRPr>
          </a:p>
          <a:p>
            <a:pPr>
              <a:defRPr/>
            </a:pPr>
            <a:r>
              <a:rPr lang="en-US" altLang="ja-JP" sz="800" dirty="0">
                <a:solidFill>
                  <a:schemeClr val="tx1">
                    <a:lumMod val="50000"/>
                    <a:lumOff val="50000"/>
                  </a:schemeClr>
                </a:solidFill>
                <a:latin typeface="+mn-ea"/>
              </a:rPr>
              <a:t>※</a:t>
            </a:r>
            <a:r>
              <a:rPr lang="ja-JP" altLang="en-US" sz="800" dirty="0">
                <a:solidFill>
                  <a:schemeClr val="tx1">
                    <a:lumMod val="50000"/>
                    <a:lumOff val="50000"/>
                  </a:schemeClr>
                </a:solidFill>
                <a:latin typeface="+mn-ea"/>
              </a:rPr>
              <a:t>編集タイアップ以上のメニューが対象です</a:t>
            </a:r>
            <a:r>
              <a:rPr lang="ja-JP" altLang="en-US" sz="800" dirty="0" smtClean="0">
                <a:solidFill>
                  <a:schemeClr val="tx1">
                    <a:lumMod val="50000"/>
                    <a:lumOff val="50000"/>
                  </a:schemeClr>
                </a:solidFill>
                <a:latin typeface="+mn-ea"/>
              </a:rPr>
              <a:t>。</a:t>
            </a:r>
            <a:endParaRPr lang="en-US" altLang="ja-JP" sz="800" dirty="0" smtClean="0">
              <a:solidFill>
                <a:schemeClr val="tx1">
                  <a:lumMod val="50000"/>
                  <a:lumOff val="50000"/>
                </a:schemeClr>
              </a:solidFill>
              <a:latin typeface="+mn-ea"/>
            </a:endParaRPr>
          </a:p>
          <a:p>
            <a:pPr>
              <a:defRPr/>
            </a:pPr>
            <a:r>
              <a:rPr lang="en-US" altLang="ja-JP" sz="800" dirty="0" smtClean="0">
                <a:solidFill>
                  <a:srgbClr val="FF5574"/>
                </a:solidFill>
                <a:latin typeface="+mn-ea"/>
              </a:rPr>
              <a:t>※</a:t>
            </a:r>
            <a:r>
              <a:rPr lang="ja-JP" altLang="en-US" sz="800" dirty="0" smtClean="0">
                <a:solidFill>
                  <a:srgbClr val="FF5574"/>
                </a:solidFill>
                <a:latin typeface="+mn-ea"/>
              </a:rPr>
              <a:t>Ｐ</a:t>
            </a:r>
            <a:r>
              <a:rPr lang="en-US" altLang="ja-JP" sz="800" dirty="0" smtClean="0">
                <a:solidFill>
                  <a:srgbClr val="FF5574"/>
                </a:solidFill>
                <a:latin typeface="+mn-ea"/>
              </a:rPr>
              <a:t>34</a:t>
            </a:r>
            <a:r>
              <a:rPr lang="ja-JP" altLang="en-US" sz="800" dirty="0" smtClean="0">
                <a:solidFill>
                  <a:srgbClr val="FF5574"/>
                </a:solidFill>
                <a:latin typeface="+mn-ea"/>
              </a:rPr>
              <a:t>～</a:t>
            </a:r>
            <a:r>
              <a:rPr lang="en-US" altLang="ja-JP" sz="800" dirty="0" smtClean="0">
                <a:solidFill>
                  <a:srgbClr val="FF5574"/>
                </a:solidFill>
                <a:latin typeface="+mn-ea"/>
              </a:rPr>
              <a:t>35</a:t>
            </a:r>
            <a:r>
              <a:rPr lang="ja-JP" altLang="en-US" sz="800" dirty="0" smtClean="0">
                <a:solidFill>
                  <a:srgbClr val="FF5574"/>
                </a:solidFill>
                <a:latin typeface="+mn-ea"/>
              </a:rPr>
              <a:t>の</a:t>
            </a:r>
            <a:r>
              <a:rPr lang="ja-JP" altLang="en-US" sz="800" dirty="0">
                <a:solidFill>
                  <a:srgbClr val="FF5574"/>
                </a:solidFill>
                <a:latin typeface="+mn-ea"/>
              </a:rPr>
              <a:t>「</a:t>
            </a:r>
            <a:r>
              <a:rPr lang="ja-JP" altLang="en-US" sz="800" dirty="0" smtClean="0">
                <a:solidFill>
                  <a:srgbClr val="FF5574"/>
                </a:solidFill>
                <a:latin typeface="+mn-ea"/>
              </a:rPr>
              <a:t>注意事項」も合わせてご確認ください</a:t>
            </a:r>
            <a:r>
              <a:rPr lang="ja-JP" altLang="en-US" sz="800" dirty="0" smtClean="0">
                <a:solidFill>
                  <a:schemeClr val="tx1">
                    <a:lumMod val="50000"/>
                    <a:lumOff val="50000"/>
                  </a:schemeClr>
                </a:solidFill>
                <a:latin typeface="+mn-ea"/>
              </a:rPr>
              <a:t>。</a:t>
            </a:r>
            <a:endParaRPr lang="en-US" altLang="ja-JP" sz="800" dirty="0">
              <a:solidFill>
                <a:schemeClr val="tx1">
                  <a:lumMod val="50000"/>
                  <a:lumOff val="50000"/>
                </a:schemeClr>
              </a:solidFill>
              <a:latin typeface="+mn-ea"/>
            </a:endParaRPr>
          </a:p>
        </p:txBody>
      </p:sp>
      <p:sp>
        <p:nvSpPr>
          <p:cNvPr id="110" name="テキスト ボックス 109"/>
          <p:cNvSpPr txBox="1"/>
          <p:nvPr/>
        </p:nvSpPr>
        <p:spPr>
          <a:xfrm>
            <a:off x="467448" y="6093296"/>
            <a:ext cx="2732265" cy="369332"/>
          </a:xfrm>
          <a:prstGeom prst="rect">
            <a:avLst/>
          </a:prstGeom>
          <a:noFill/>
        </p:spPr>
        <p:txBody>
          <a:bodyPr wrap="square" rtlCol="0" anchor="t">
            <a:spAutoFit/>
          </a:bodyPr>
          <a:lstStyle/>
          <a:p>
            <a:pPr algn="ctr"/>
            <a:r>
              <a:rPr lang="en-US" altLang="ja-JP" sz="900" b="1" dirty="0">
                <a:latin typeface="+mn-ea"/>
                <a:cs typeface="Meiryo UI" panose="020B0604030504040204" pitchFamily="50" charset="-128"/>
              </a:rPr>
              <a:t>※</a:t>
            </a:r>
            <a:r>
              <a:rPr lang="ja-JP" altLang="en-US" sz="900" b="1" dirty="0">
                <a:latin typeface="+mn-ea"/>
                <a:cs typeface="Meiryo UI" panose="020B0604030504040204" pitchFamily="50" charset="-128"/>
              </a:rPr>
              <a:t>タイアップ掲載されたモニターデータを</a:t>
            </a:r>
            <a:endParaRPr lang="en-US" altLang="ja-JP" sz="900" b="1" dirty="0">
              <a:latin typeface="+mn-ea"/>
              <a:cs typeface="Meiryo UI" panose="020B0604030504040204" pitchFamily="50" charset="-128"/>
            </a:endParaRPr>
          </a:p>
          <a:p>
            <a:pPr algn="ctr"/>
            <a:r>
              <a:rPr lang="ja-JP" altLang="en-US" sz="900" b="1" dirty="0">
                <a:latin typeface="+mn-ea"/>
                <a:cs typeface="Meiryo UI" panose="020B0604030504040204" pitchFamily="50" charset="-128"/>
              </a:rPr>
              <a:t>一式としてご利用いただけます。</a:t>
            </a:r>
            <a:endParaRPr lang="en-US" altLang="ja-JP" sz="900" b="1" dirty="0">
              <a:latin typeface="+mn-ea"/>
              <a:cs typeface="Meiryo UI" panose="020B0604030504040204" pitchFamily="50" charset="-128"/>
            </a:endParaRPr>
          </a:p>
        </p:txBody>
      </p:sp>
      <p:grpSp>
        <p:nvGrpSpPr>
          <p:cNvPr id="5" name="グループ化 4"/>
          <p:cNvGrpSpPr/>
          <p:nvPr/>
        </p:nvGrpSpPr>
        <p:grpSpPr>
          <a:xfrm>
            <a:off x="1124635" y="2649235"/>
            <a:ext cx="2077258" cy="948031"/>
            <a:chOff x="1124635" y="2093081"/>
            <a:chExt cx="2077258" cy="948031"/>
          </a:xfrm>
        </p:grpSpPr>
        <p:sp>
          <p:nvSpPr>
            <p:cNvPr id="40" name="テキスト ボックス 39"/>
            <p:cNvSpPr txBox="1"/>
            <p:nvPr/>
          </p:nvSpPr>
          <p:spPr>
            <a:xfrm>
              <a:off x="1527083" y="2093081"/>
              <a:ext cx="897921" cy="200055"/>
            </a:xfrm>
            <a:prstGeom prst="rect">
              <a:avLst/>
            </a:prstGeom>
            <a:noFill/>
          </p:spPr>
          <p:txBody>
            <a:bodyPr wrap="square" rtlCol="0">
              <a:spAutoFit/>
            </a:bodyPr>
            <a:lstStyle/>
            <a:p>
              <a:pPr algn="ctr"/>
              <a:r>
                <a:rPr lang="ja-JP" altLang="en-US" sz="700" dirty="0">
                  <a:latin typeface="+mn-ea"/>
                </a:rPr>
                <a:t>タイアップページ</a:t>
              </a:r>
              <a:endParaRPr lang="en-US" altLang="ja-JP" sz="700" dirty="0">
                <a:latin typeface="+mn-ea"/>
              </a:endParaRPr>
            </a:p>
          </p:txBody>
        </p:sp>
        <p:pic>
          <p:nvPicPr>
            <p:cNvPr id="19" name="Picture 5"/>
            <p:cNvPicPr>
              <a:picLocks noChangeAspect="1" noChangeArrowheads="1"/>
            </p:cNvPicPr>
            <p:nvPr/>
          </p:nvPicPr>
          <p:blipFill rotWithShape="1">
            <a:blip r:embed="rId17" cstate="print">
              <a:extLst>
                <a:ext uri="{28A0092B-C50C-407E-A947-70E740481C1C}">
                  <a14:useLocalDpi xmlns:a14="http://schemas.microsoft.com/office/drawing/2010/main"/>
                </a:ext>
              </a:extLst>
            </a:blip>
            <a:srcRect/>
            <a:stretch/>
          </p:blipFill>
          <p:spPr bwMode="auto">
            <a:xfrm>
              <a:off x="1124635" y="2114755"/>
              <a:ext cx="2077258" cy="926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0" name="Picture 5"/>
            <p:cNvPicPr>
              <a:picLocks noChangeAspect="1" noChangeArrowheads="1"/>
            </p:cNvPicPr>
            <p:nvPr/>
          </p:nvPicPr>
          <p:blipFill rotWithShape="1">
            <a:blip r:embed="rId18" cstate="print">
              <a:extLst>
                <a:ext uri="{28A0092B-C50C-407E-A947-70E740481C1C}">
                  <a14:useLocalDpi xmlns:a14="http://schemas.microsoft.com/office/drawing/2010/main"/>
                </a:ext>
              </a:extLst>
            </a:blip>
            <a:srcRect/>
            <a:stretch/>
          </p:blipFill>
          <p:spPr bwMode="auto">
            <a:xfrm>
              <a:off x="1255099" y="2229010"/>
              <a:ext cx="838326" cy="705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17961" dir="13500000" algn="ctr" rotWithShape="0">
                      <a:srgbClr val="2F4D71"/>
                    </a:outerShdw>
                  </a:effectLst>
                </a14:hiddenEffects>
              </a:ext>
            </a:extLst>
          </p:spPr>
        </p:pic>
        <p:sp>
          <p:nvSpPr>
            <p:cNvPr id="49" name="正方形/長方形 48"/>
            <p:cNvSpPr/>
            <p:nvPr/>
          </p:nvSpPr>
          <p:spPr>
            <a:xfrm>
              <a:off x="1255099" y="2119196"/>
              <a:ext cx="813177" cy="101968"/>
            </a:xfrm>
            <a:prstGeom prst="rect">
              <a:avLst/>
            </a:prstGeom>
            <a:solidFill>
              <a:srgbClr val="ECF7F5"/>
            </a:solidFill>
            <a:ln w="12700">
              <a:solidFill>
                <a:srgbClr val="D2EADC"/>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78" name="テキスト ボックス 77"/>
          <p:cNvSpPr txBox="1"/>
          <p:nvPr/>
        </p:nvSpPr>
        <p:spPr>
          <a:xfrm>
            <a:off x="1305468" y="2492896"/>
            <a:ext cx="1331844" cy="200055"/>
          </a:xfrm>
          <a:prstGeom prst="rect">
            <a:avLst/>
          </a:prstGeom>
          <a:noFill/>
        </p:spPr>
        <p:txBody>
          <a:bodyPr wrap="square" rtlCol="0">
            <a:spAutoFit/>
          </a:bodyPr>
          <a:lstStyle/>
          <a:p>
            <a:pPr algn="ctr"/>
            <a:r>
              <a:rPr lang="en-US" altLang="ja-JP" sz="700" dirty="0">
                <a:latin typeface="+mn-ea"/>
              </a:rPr>
              <a:t>[</a:t>
            </a:r>
            <a:r>
              <a:rPr lang="ja-JP" altLang="en-US" sz="700" dirty="0">
                <a:latin typeface="+mn-ea"/>
              </a:rPr>
              <a:t>タイアップページ</a:t>
            </a:r>
            <a:r>
              <a:rPr lang="en-US" altLang="ja-JP" sz="700" dirty="0">
                <a:latin typeface="+mn-ea"/>
              </a:rPr>
              <a:t>]</a:t>
            </a:r>
          </a:p>
        </p:txBody>
      </p:sp>
      <p:sp>
        <p:nvSpPr>
          <p:cNvPr id="81" name="テキスト ボックス 80"/>
          <p:cNvSpPr txBox="1"/>
          <p:nvPr/>
        </p:nvSpPr>
        <p:spPr>
          <a:xfrm>
            <a:off x="1200025" y="2739519"/>
            <a:ext cx="915323" cy="169277"/>
          </a:xfrm>
          <a:prstGeom prst="rect">
            <a:avLst/>
          </a:prstGeom>
          <a:solidFill>
            <a:srgbClr val="67D34D"/>
          </a:solidFill>
        </p:spPr>
        <p:txBody>
          <a:bodyPr wrap="square" lIns="0" rIns="0" rtlCol="0">
            <a:spAutoFit/>
          </a:bodyPr>
          <a:lstStyle/>
          <a:p>
            <a:pPr algn="ctr"/>
            <a:r>
              <a:rPr lang="ja-JP" altLang="en-US" sz="500" dirty="0">
                <a:solidFill>
                  <a:schemeClr val="bg1"/>
                </a:solidFill>
                <a:effectLst>
                  <a:glow rad="228600">
                    <a:schemeClr val="accent5">
                      <a:satMod val="175000"/>
                      <a:alpha val="40000"/>
                    </a:schemeClr>
                  </a:glow>
                </a:effectLst>
              </a:rPr>
              <a:t>モニターメンバーの評価は？</a:t>
            </a:r>
            <a:endParaRPr kumimoji="1" lang="ja-JP" altLang="en-US" sz="500" dirty="0">
              <a:solidFill>
                <a:schemeClr val="bg1"/>
              </a:solidFill>
              <a:effectLst>
                <a:glow rad="228600">
                  <a:schemeClr val="accent5">
                    <a:satMod val="175000"/>
                    <a:alpha val="40000"/>
                  </a:schemeClr>
                </a:glow>
              </a:effectLst>
            </a:endParaRPr>
          </a:p>
        </p:txBody>
      </p:sp>
      <p:sp>
        <p:nvSpPr>
          <p:cNvPr id="82" name="円/楕円 81"/>
          <p:cNvSpPr/>
          <p:nvPr/>
        </p:nvSpPr>
        <p:spPr>
          <a:xfrm>
            <a:off x="1224899" y="2866842"/>
            <a:ext cx="671260" cy="609915"/>
          </a:xfrm>
          <a:prstGeom prst="ellips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latin typeface="+mn-ea"/>
            </a:endParaRPr>
          </a:p>
        </p:txBody>
      </p:sp>
      <p:grpSp>
        <p:nvGrpSpPr>
          <p:cNvPr id="52" name="グループ化 51"/>
          <p:cNvGrpSpPr/>
          <p:nvPr/>
        </p:nvGrpSpPr>
        <p:grpSpPr>
          <a:xfrm>
            <a:off x="576853" y="3731712"/>
            <a:ext cx="1241774" cy="716262"/>
            <a:chOff x="576853" y="3409774"/>
            <a:chExt cx="1241774" cy="716262"/>
          </a:xfrm>
        </p:grpSpPr>
        <p:pic>
          <p:nvPicPr>
            <p:cNvPr id="18" name="Picture 2"/>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576853" y="3409774"/>
              <a:ext cx="1241774" cy="716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Lst>
          </p:spPr>
        </p:pic>
        <p:sp>
          <p:nvSpPr>
            <p:cNvPr id="22" name="正方形/長方形 21"/>
            <p:cNvSpPr/>
            <p:nvPr/>
          </p:nvSpPr>
          <p:spPr>
            <a:xfrm>
              <a:off x="829913" y="3457450"/>
              <a:ext cx="857467" cy="170160"/>
            </a:xfrm>
            <a:prstGeom prst="rect">
              <a:avLst/>
            </a:prstGeom>
            <a:solidFill>
              <a:schemeClr val="tx2">
                <a:lumMod val="75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4" name="テキスト ボックス 23"/>
            <p:cNvSpPr txBox="1"/>
            <p:nvPr/>
          </p:nvSpPr>
          <p:spPr>
            <a:xfrm>
              <a:off x="746661" y="3435013"/>
              <a:ext cx="915635" cy="230832"/>
            </a:xfrm>
            <a:prstGeom prst="rect">
              <a:avLst/>
            </a:prstGeom>
            <a:noFill/>
          </p:spPr>
          <p:txBody>
            <a:bodyPr wrap="none" rtlCol="0">
              <a:spAutoFit/>
            </a:bodyPr>
            <a:lstStyle/>
            <a:p>
              <a:r>
                <a:rPr kumimoji="1" lang="en-US" altLang="ja-JP" sz="900" b="1" i="1" dirty="0">
                  <a:ln>
                    <a:solidFill>
                      <a:schemeClr val="bg1">
                        <a:lumMod val="95000"/>
                      </a:schemeClr>
                    </a:solidFill>
                  </a:ln>
                  <a:solidFill>
                    <a:schemeClr val="bg1"/>
                  </a:solidFill>
                  <a:latin typeface="Times New Roman" panose="02020603050405020304" pitchFamily="18" charset="0"/>
                  <a:cs typeface="Times New Roman" panose="02020603050405020304" pitchFamily="18" charset="0"/>
                </a:rPr>
                <a:t>Relax Bath solt</a:t>
              </a:r>
              <a:endParaRPr kumimoji="1" lang="ja-JP" altLang="en-US" sz="900" b="1" i="1" dirty="0">
                <a:ln>
                  <a:solidFill>
                    <a:schemeClr val="bg1">
                      <a:lumMod val="95000"/>
                    </a:schemeClr>
                  </a:solidFill>
                </a:ln>
                <a:solidFill>
                  <a:schemeClr val="bg1"/>
                </a:solidFill>
                <a:latin typeface="Times New Roman" panose="02020603050405020304" pitchFamily="18" charset="0"/>
                <a:cs typeface="Times New Roman" panose="02020603050405020304" pitchFamily="18" charset="0"/>
              </a:endParaRPr>
            </a:p>
          </p:txBody>
        </p:sp>
        <p:pic>
          <p:nvPicPr>
            <p:cNvPr id="1026" name="Picture 2" descr="http://www.fixabay.com/images/Nature/3zgzilfmpaq.jpg"/>
            <p:cNvPicPr>
              <a:picLocks noChangeAspect="1" noChangeArrowheads="1"/>
            </p:cNvPicPr>
            <p:nvPr/>
          </p:nvPicPr>
          <p:blipFill rotWithShape="1">
            <a:blip r:embed="rId20" cstate="print">
              <a:extLst>
                <a:ext uri="{28A0092B-C50C-407E-A947-70E740481C1C}">
                  <a14:useLocalDpi xmlns:a14="http://schemas.microsoft.com/office/drawing/2010/main"/>
                </a:ext>
              </a:extLst>
            </a:blip>
            <a:srcRect/>
            <a:stretch/>
          </p:blipFill>
          <p:spPr bwMode="auto">
            <a:xfrm>
              <a:off x="604809" y="3645970"/>
              <a:ext cx="1176366" cy="441557"/>
            </a:xfrm>
            <a:prstGeom prst="rect">
              <a:avLst/>
            </a:prstGeom>
            <a:noFill/>
            <a:extLst>
              <a:ext uri="{909E8E84-426E-40DD-AFC4-6F175D3DCCD1}">
                <a14:hiddenFill xmlns:a14="http://schemas.microsoft.com/office/drawing/2010/main">
                  <a:solidFill>
                    <a:srgbClr val="FFFFFF"/>
                  </a:solidFill>
                </a14:hiddenFill>
              </a:ext>
            </a:extLst>
          </p:spPr>
        </p:pic>
        <p:sp>
          <p:nvSpPr>
            <p:cNvPr id="27" name="テキスト ボックス 26"/>
            <p:cNvSpPr txBox="1"/>
            <p:nvPr/>
          </p:nvSpPr>
          <p:spPr>
            <a:xfrm>
              <a:off x="758064" y="3753375"/>
              <a:ext cx="366571" cy="275523"/>
            </a:xfrm>
            <a:prstGeom prst="roundRect">
              <a:avLst/>
            </a:prstGeom>
            <a:solidFill>
              <a:srgbClr val="4EB691"/>
            </a:solidFill>
            <a:ln w="9525">
              <a:solidFill>
                <a:srgbClr val="FAB300"/>
              </a:solidFill>
            </a:ln>
          </p:spPr>
          <p:txBody>
            <a:bodyPr wrap="square" lIns="0" tIns="0" rIns="0" bIns="0" rtlCol="0">
              <a:noAutofit/>
            </a:bodyPr>
            <a:lstStyle/>
            <a:p>
              <a:pPr algn="ctr"/>
              <a:r>
                <a:rPr kumimoji="1" lang="en-US" altLang="ja-JP" sz="1100" b="1" i="1" spc="-150" dirty="0">
                  <a:solidFill>
                    <a:srgbClr val="ECF7F5"/>
                  </a:solidFill>
                  <a:latin typeface="Times New Roman" panose="02020603050405020304" pitchFamily="18" charset="0"/>
                  <a:ea typeface="HGPｺﾞｼｯｸE" panose="020B0900000000000000" pitchFamily="50" charset="-128"/>
                  <a:cs typeface="Times New Roman" panose="02020603050405020304" pitchFamily="18" charset="0"/>
                </a:rPr>
                <a:t>91</a:t>
              </a:r>
              <a:r>
                <a:rPr kumimoji="1" lang="en-US" altLang="ja-JP" sz="800" b="1" i="1" spc="-150" dirty="0">
                  <a:solidFill>
                    <a:srgbClr val="ECF7F5"/>
                  </a:solidFill>
                  <a:latin typeface="Times New Roman" panose="02020603050405020304" pitchFamily="18" charset="0"/>
                  <a:ea typeface="HGPｺﾞｼｯｸE" panose="020B0900000000000000" pitchFamily="50" charset="-128"/>
                  <a:cs typeface="Times New Roman" panose="02020603050405020304" pitchFamily="18" charset="0"/>
                </a:rPr>
                <a:t>%</a:t>
              </a:r>
            </a:p>
          </p:txBody>
        </p:sp>
        <p:pic>
          <p:nvPicPr>
            <p:cNvPr id="86" name="図 85" descr="@cosme_logo.png"/>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809066" y="3900901"/>
              <a:ext cx="198894" cy="59005"/>
            </a:xfrm>
            <a:prstGeom prst="rect">
              <a:avLst/>
            </a:prstGeom>
          </p:spPr>
        </p:pic>
        <p:sp>
          <p:nvSpPr>
            <p:cNvPr id="88" name="円/楕円 87"/>
            <p:cNvSpPr/>
            <p:nvPr/>
          </p:nvSpPr>
          <p:spPr>
            <a:xfrm>
              <a:off x="726423" y="3712149"/>
              <a:ext cx="428954" cy="401047"/>
            </a:xfrm>
            <a:prstGeom prst="ellips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latin typeface="+mn-ea"/>
              </a:endParaRPr>
            </a:p>
          </p:txBody>
        </p:sp>
        <p:sp>
          <p:nvSpPr>
            <p:cNvPr id="91" name="テキスト ボックス 90"/>
            <p:cNvSpPr txBox="1"/>
            <p:nvPr/>
          </p:nvSpPr>
          <p:spPr>
            <a:xfrm>
              <a:off x="651401" y="3915555"/>
              <a:ext cx="586633" cy="138499"/>
            </a:xfrm>
            <a:prstGeom prst="rect">
              <a:avLst/>
            </a:prstGeom>
            <a:noFill/>
          </p:spPr>
          <p:txBody>
            <a:bodyPr wrap="square" lIns="0" rIns="0" rtlCol="0">
              <a:spAutoFit/>
            </a:bodyPr>
            <a:lstStyle/>
            <a:p>
              <a:pPr algn="ctr"/>
              <a:r>
                <a:rPr lang="ja-JP" altLang="en-US" sz="300" dirty="0">
                  <a:solidFill>
                    <a:schemeClr val="bg1"/>
                  </a:solidFill>
                  <a:effectLst>
                    <a:glow rad="228600">
                      <a:schemeClr val="accent5">
                        <a:satMod val="175000"/>
                        <a:alpha val="40000"/>
                      </a:schemeClr>
                    </a:glow>
                  </a:effectLst>
                </a:rPr>
                <a:t>モニターメンバー</a:t>
              </a:r>
              <a:endParaRPr lang="en-US" altLang="ja-JP" sz="300" dirty="0">
                <a:solidFill>
                  <a:schemeClr val="bg1"/>
                </a:solidFill>
                <a:effectLst>
                  <a:glow rad="228600">
                    <a:schemeClr val="accent5">
                      <a:satMod val="175000"/>
                      <a:alpha val="40000"/>
                    </a:schemeClr>
                  </a:glow>
                </a:effectLst>
              </a:endParaRPr>
            </a:p>
          </p:txBody>
        </p:sp>
        <p:sp>
          <p:nvSpPr>
            <p:cNvPr id="92" name="テキスト ボックス 91"/>
            <p:cNvSpPr txBox="1"/>
            <p:nvPr/>
          </p:nvSpPr>
          <p:spPr>
            <a:xfrm>
              <a:off x="776150" y="3751860"/>
              <a:ext cx="139756" cy="86558"/>
            </a:xfrm>
            <a:prstGeom prst="ellipse">
              <a:avLst/>
            </a:prstGeom>
            <a:noFill/>
          </p:spPr>
          <p:txBody>
            <a:bodyPr wrap="none" lIns="0" tIns="0" rIns="0" bIns="0" rtlCol="0">
              <a:noAutofit/>
            </a:bodyPr>
            <a:lstStyle/>
            <a:p>
              <a:pPr algn="ctr"/>
              <a:r>
                <a:rPr lang="en-US" altLang="ja-JP" sz="400" b="1" dirty="0">
                  <a:solidFill>
                    <a:srgbClr val="FFC000"/>
                  </a:solidFill>
                  <a:latin typeface="Times New Roman" panose="02020603050405020304" pitchFamily="18" charset="0"/>
                  <a:ea typeface="HGPｺﾞｼｯｸE" panose="020B0900000000000000" pitchFamily="50" charset="-128"/>
                  <a:cs typeface="Times New Roman" panose="02020603050405020304" pitchFamily="18" charset="0"/>
                </a:rPr>
                <a:t>YES</a:t>
              </a:r>
              <a:endParaRPr kumimoji="1" lang="en-US" altLang="ja-JP" sz="400" b="1" dirty="0">
                <a:solidFill>
                  <a:srgbClr val="FFC000"/>
                </a:solidFill>
                <a:latin typeface="Times New Roman" panose="02020603050405020304" pitchFamily="18" charset="0"/>
                <a:ea typeface="HGPｺﾞｼｯｸE" panose="020B0900000000000000" pitchFamily="50" charset="-128"/>
                <a:cs typeface="Times New Roman" panose="02020603050405020304" pitchFamily="18" charset="0"/>
              </a:endParaRPr>
            </a:p>
          </p:txBody>
        </p:sp>
        <p:sp>
          <p:nvSpPr>
            <p:cNvPr id="95" name="円/楕円 94"/>
            <p:cNvSpPr/>
            <p:nvPr/>
          </p:nvSpPr>
          <p:spPr>
            <a:xfrm>
              <a:off x="1645126" y="3798236"/>
              <a:ext cx="81148" cy="76695"/>
            </a:xfrm>
            <a:prstGeom prst="ellipse">
              <a:avLst/>
            </a:prstGeom>
            <a:gradFill flip="none" rotWithShape="1">
              <a:gsLst>
                <a:gs pos="0">
                  <a:srgbClr val="FFD347">
                    <a:shade val="30000"/>
                    <a:satMod val="115000"/>
                  </a:srgbClr>
                </a:gs>
                <a:gs pos="50000">
                  <a:srgbClr val="FFD347">
                    <a:shade val="67500"/>
                    <a:satMod val="115000"/>
                  </a:srgbClr>
                </a:gs>
                <a:gs pos="100000">
                  <a:srgbClr val="FFD347">
                    <a:shade val="100000"/>
                    <a:satMod val="115000"/>
                  </a:srgbClr>
                </a:gs>
              </a:gsLst>
              <a:lin ang="2700000" scaled="1"/>
              <a:tileRect/>
            </a:gra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9" name="円/楕円 98"/>
            <p:cNvSpPr/>
            <p:nvPr/>
          </p:nvSpPr>
          <p:spPr>
            <a:xfrm>
              <a:off x="1542134" y="3862682"/>
              <a:ext cx="73772" cy="69723"/>
            </a:xfrm>
            <a:prstGeom prst="ellipse">
              <a:avLst/>
            </a:prstGeom>
            <a:gradFill flip="none" rotWithShape="1">
              <a:gsLst>
                <a:gs pos="0">
                  <a:srgbClr val="FFD347">
                    <a:shade val="30000"/>
                    <a:satMod val="115000"/>
                  </a:srgbClr>
                </a:gs>
                <a:gs pos="50000">
                  <a:srgbClr val="FFD347">
                    <a:shade val="67500"/>
                    <a:satMod val="115000"/>
                  </a:srgbClr>
                </a:gs>
                <a:gs pos="100000">
                  <a:srgbClr val="FFD347">
                    <a:shade val="100000"/>
                    <a:satMod val="115000"/>
                  </a:srgbClr>
                </a:gs>
              </a:gsLst>
              <a:lin ang="2700000" scaled="1"/>
              <a:tileRect/>
            </a:gra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0" name="テキスト ボックス 99"/>
            <p:cNvSpPr txBox="1"/>
            <p:nvPr/>
          </p:nvSpPr>
          <p:spPr>
            <a:xfrm>
              <a:off x="1128826" y="3783806"/>
              <a:ext cx="470474" cy="169277"/>
            </a:xfrm>
            <a:prstGeom prst="rect">
              <a:avLst/>
            </a:prstGeom>
            <a:noFill/>
          </p:spPr>
          <p:txBody>
            <a:bodyPr wrap="square" rtlCol="0">
              <a:spAutoFit/>
            </a:bodyPr>
            <a:lstStyle/>
            <a:p>
              <a:r>
                <a:rPr lang="ja-JP" altLang="en-US" sz="100" i="1" dirty="0">
                  <a:solidFill>
                    <a:schemeClr val="bg1"/>
                  </a:solidFill>
                  <a:latin typeface="Times New Roman" panose="02020603050405020304" pitchFamily="18" charset="0"/>
                  <a:cs typeface="Times New Roman" panose="02020603050405020304" pitchFamily="18" charset="0"/>
                </a:rPr>
                <a:t>うみのめぐみをたっぷりふくんだミネラルがやさしくしっとりとした肌とみちびきますうみのめぐみをたっぷりふくんだミネラルがやさしくしっとりとした肌とみちびきます</a:t>
              </a:r>
            </a:p>
            <a:p>
              <a:r>
                <a:rPr lang="ja-JP" altLang="en-US" sz="100" i="1" dirty="0">
                  <a:solidFill>
                    <a:schemeClr val="bg1"/>
                  </a:solidFill>
                  <a:latin typeface="Times New Roman" panose="02020603050405020304" pitchFamily="18" charset="0"/>
                  <a:cs typeface="Times New Roman" panose="02020603050405020304" pitchFamily="18" charset="0"/>
                </a:rPr>
                <a:t>うみのめぐみをたっぷりふくんだ</a:t>
              </a:r>
              <a:endParaRPr lang="ja-JP" altLang="en-US" sz="200" i="1" dirty="0">
                <a:solidFill>
                  <a:schemeClr val="bg1"/>
                </a:solidFill>
                <a:latin typeface="Times New Roman" panose="02020603050405020304" pitchFamily="18" charset="0"/>
                <a:cs typeface="Times New Roman" panose="02020603050405020304" pitchFamily="18" charset="0"/>
              </a:endParaRPr>
            </a:p>
          </p:txBody>
        </p:sp>
      </p:grpSp>
      <p:sp>
        <p:nvSpPr>
          <p:cNvPr id="53" name="正方形/長方形 52"/>
          <p:cNvSpPr/>
          <p:nvPr/>
        </p:nvSpPr>
        <p:spPr>
          <a:xfrm>
            <a:off x="552129" y="4747528"/>
            <a:ext cx="1063778" cy="213176"/>
          </a:xfrm>
          <a:prstGeom prst="rect">
            <a:avLst/>
          </a:prstGeom>
          <a:gradFill flip="none" rotWithShape="1">
            <a:gsLst>
              <a:gs pos="24000">
                <a:srgbClr val="FFFFF7"/>
              </a:gs>
              <a:gs pos="0">
                <a:schemeClr val="bg1"/>
              </a:gs>
              <a:gs pos="100000">
                <a:srgbClr val="FFFFE7">
                  <a:shade val="100000"/>
                  <a:satMod val="115000"/>
                </a:srgbClr>
              </a:gs>
            </a:gsLst>
            <a:lin ang="16200000" scaled="1"/>
            <a:tileRect/>
          </a:gra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01" name="円/楕円 100"/>
          <p:cNvSpPr/>
          <p:nvPr/>
        </p:nvSpPr>
        <p:spPr>
          <a:xfrm>
            <a:off x="1573594" y="4739398"/>
            <a:ext cx="296232" cy="269304"/>
          </a:xfrm>
          <a:prstGeom prst="ellipse">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latin typeface="+mn-ea"/>
            </a:endParaRPr>
          </a:p>
        </p:txBody>
      </p:sp>
      <p:sp>
        <p:nvSpPr>
          <p:cNvPr id="103" name="テキスト ボックス 102"/>
          <p:cNvSpPr txBox="1"/>
          <p:nvPr/>
        </p:nvSpPr>
        <p:spPr>
          <a:xfrm>
            <a:off x="409900" y="4754947"/>
            <a:ext cx="1331034" cy="246221"/>
          </a:xfrm>
          <a:prstGeom prst="rect">
            <a:avLst/>
          </a:prstGeom>
          <a:noFill/>
        </p:spPr>
        <p:txBody>
          <a:bodyPr wrap="square" lIns="0" rIns="0" rtlCol="0">
            <a:spAutoFit/>
          </a:bodyPr>
          <a:lstStyle/>
          <a:p>
            <a:pPr algn="ctr"/>
            <a:r>
              <a:rPr lang="ja-JP" altLang="en-US" sz="500" b="1" dirty="0">
                <a:solidFill>
                  <a:schemeClr val="bg2">
                    <a:lumMod val="75000"/>
                  </a:schemeClr>
                </a:solidFill>
              </a:rPr>
              <a:t>＼だから私は手放せない／</a:t>
            </a:r>
            <a:endParaRPr lang="en-US" altLang="ja-JP" sz="500" b="1" dirty="0">
              <a:solidFill>
                <a:schemeClr val="bg2">
                  <a:lumMod val="75000"/>
                </a:schemeClr>
              </a:solidFill>
            </a:endParaRPr>
          </a:p>
          <a:p>
            <a:pPr algn="ctr"/>
            <a:r>
              <a:rPr lang="ja-JP" altLang="en-US" sz="500" b="1" dirty="0">
                <a:solidFill>
                  <a:schemeClr val="bg2">
                    <a:lumMod val="75000"/>
                  </a:schemeClr>
                </a:solidFill>
              </a:rPr>
              <a:t>人気の秘密をクチコミからチェック</a:t>
            </a:r>
            <a:endParaRPr kumimoji="1" lang="ja-JP" altLang="en-US" sz="500" b="1" dirty="0">
              <a:solidFill>
                <a:schemeClr val="bg2">
                  <a:lumMod val="75000"/>
                </a:schemeClr>
              </a:solidFill>
            </a:endParaRPr>
          </a:p>
        </p:txBody>
      </p:sp>
      <p:grpSp>
        <p:nvGrpSpPr>
          <p:cNvPr id="61" name="グループ化 60"/>
          <p:cNvGrpSpPr/>
          <p:nvPr/>
        </p:nvGrpSpPr>
        <p:grpSpPr>
          <a:xfrm>
            <a:off x="1852631" y="5220163"/>
            <a:ext cx="1330297" cy="827653"/>
            <a:chOff x="1852631" y="5082704"/>
            <a:chExt cx="1330297" cy="827653"/>
          </a:xfrm>
        </p:grpSpPr>
        <p:pic>
          <p:nvPicPr>
            <p:cNvPr id="43" name="Picture 2"/>
            <p:cNvPicPr>
              <a:picLocks noChangeAspect="1" noChangeArrowheads="1"/>
            </p:cNvPicPr>
            <p:nvPr/>
          </p:nvPicPr>
          <p:blipFill rotWithShape="1">
            <a:blip r:embed="rId22" cstate="print">
              <a:extLst>
                <a:ext uri="{28A0092B-C50C-407E-A947-70E740481C1C}">
                  <a14:useLocalDpi xmlns:a14="http://schemas.microsoft.com/office/drawing/2010/main"/>
                </a:ext>
              </a:extLst>
            </a:blip>
            <a:srcRect l="-4189" b="-1644"/>
            <a:stretch/>
          </p:blipFill>
          <p:spPr bwMode="auto">
            <a:xfrm>
              <a:off x="1852631" y="5365607"/>
              <a:ext cx="1303716" cy="544750"/>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sp>
          <p:nvSpPr>
            <p:cNvPr id="112" name="正方形/長方形 111"/>
            <p:cNvSpPr/>
            <p:nvPr/>
          </p:nvSpPr>
          <p:spPr>
            <a:xfrm>
              <a:off x="2007643" y="5111791"/>
              <a:ext cx="1148704" cy="253815"/>
            </a:xfrm>
            <a:prstGeom prst="rect">
              <a:avLst/>
            </a:prstGeom>
            <a:gradFill flip="none" rotWithShape="1">
              <a:gsLst>
                <a:gs pos="24000">
                  <a:srgbClr val="FFFFF7"/>
                </a:gs>
                <a:gs pos="0">
                  <a:schemeClr val="bg1"/>
                </a:gs>
                <a:gs pos="100000">
                  <a:srgbClr val="FFB7B7"/>
                </a:gs>
              </a:gsLst>
              <a:lin ang="16200000" scaled="1"/>
              <a:tileRect/>
            </a:gra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54" name="Picture 3"/>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0" b="97934" l="385" r="100000"/>
                      </a14:imgEffect>
                    </a14:imgLayer>
                  </a14:imgProps>
                </a:ext>
                <a:ext uri="{28A0092B-C50C-407E-A947-70E740481C1C}">
                  <a14:useLocalDpi xmlns:a14="http://schemas.microsoft.com/office/drawing/2010/main"/>
                </a:ext>
              </a:extLst>
            </a:blip>
            <a:srcRect/>
            <a:stretch>
              <a:fillRect/>
            </a:stretch>
          </p:blipFill>
          <p:spPr bwMode="auto">
            <a:xfrm>
              <a:off x="2029461" y="5141995"/>
              <a:ext cx="207792" cy="193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6" name="Picture 3"/>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97934" l="385" r="100000"/>
                      </a14:imgEffect>
                    </a14:imgLayer>
                  </a14:imgProps>
                </a:ext>
                <a:ext uri="{28A0092B-C50C-407E-A947-70E740481C1C}">
                  <a14:useLocalDpi xmlns:a14="http://schemas.microsoft.com/office/drawing/2010/main"/>
                </a:ext>
              </a:extLst>
            </a:blip>
            <a:srcRect/>
            <a:stretch>
              <a:fillRect/>
            </a:stretch>
          </p:blipFill>
          <p:spPr bwMode="auto">
            <a:xfrm>
              <a:off x="2221246" y="5201513"/>
              <a:ext cx="129023" cy="120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7" name="Picture 3"/>
            <p:cNvPicPr>
              <a:picLocks noChangeAspect="1" noChangeArrowheads="1"/>
            </p:cNvPicPr>
            <p:nvPr/>
          </p:nvPicPr>
          <p:blipFill>
            <a:blip r:embed="rId25" cstate="print">
              <a:extLst>
                <a:ext uri="{BEBA8EAE-BF5A-486C-A8C5-ECC9F3942E4B}">
                  <a14:imgProps xmlns:a14="http://schemas.microsoft.com/office/drawing/2010/main">
                    <a14:imgLayer r:embed="rId26">
                      <a14:imgEffect>
                        <a14:backgroundRemoval t="0" b="97934" l="385" r="100000"/>
                      </a14:imgEffect>
                    </a14:imgLayer>
                  </a14:imgProps>
                </a:ext>
                <a:ext uri="{28A0092B-C50C-407E-A947-70E740481C1C}">
                  <a14:useLocalDpi xmlns:a14="http://schemas.microsoft.com/office/drawing/2010/main"/>
                </a:ext>
              </a:extLst>
            </a:blip>
            <a:srcRect/>
            <a:stretch>
              <a:fillRect/>
            </a:stretch>
          </p:blipFill>
          <p:spPr bwMode="auto">
            <a:xfrm>
              <a:off x="2145046" y="5285333"/>
              <a:ext cx="129023" cy="1200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テキスト ボックス 56"/>
            <p:cNvSpPr txBox="1"/>
            <p:nvPr/>
          </p:nvSpPr>
          <p:spPr>
            <a:xfrm>
              <a:off x="2212988" y="5082704"/>
              <a:ext cx="691215" cy="169277"/>
            </a:xfrm>
            <a:prstGeom prst="rect">
              <a:avLst/>
            </a:prstGeom>
            <a:noFill/>
          </p:spPr>
          <p:txBody>
            <a:bodyPr wrap="none" rtlCol="0">
              <a:spAutoFit/>
            </a:bodyPr>
            <a:lstStyle/>
            <a:p>
              <a:r>
                <a:rPr lang="en-US" altLang="ja-JP" sz="500" b="1" i="1" dirty="0">
                  <a:solidFill>
                    <a:srgbClr val="C00000"/>
                  </a:solidFill>
                  <a:latin typeface="Times New Roman" panose="02020603050405020304" pitchFamily="18" charset="0"/>
                  <a:cs typeface="Times New Roman" panose="02020603050405020304" pitchFamily="18" charset="0"/>
                </a:rPr>
                <a:t> luxury </a:t>
              </a:r>
              <a:r>
                <a:rPr kumimoji="1" lang="en-US" altLang="ja-JP" sz="500" b="1" i="1" dirty="0">
                  <a:solidFill>
                    <a:srgbClr val="C00000"/>
                  </a:solidFill>
                  <a:latin typeface="Times New Roman" panose="02020603050405020304" pitchFamily="18" charset="0"/>
                  <a:cs typeface="Times New Roman" panose="02020603050405020304" pitchFamily="18" charset="0"/>
                </a:rPr>
                <a:t>Rose</a:t>
              </a:r>
              <a:r>
                <a:rPr lang="ja-JP" altLang="en-US" sz="500" b="1" i="1" dirty="0">
                  <a:solidFill>
                    <a:srgbClr val="C00000"/>
                  </a:solidFill>
                  <a:latin typeface="Times New Roman" panose="02020603050405020304" pitchFamily="18" charset="0"/>
                  <a:cs typeface="Times New Roman" panose="02020603050405020304" pitchFamily="18" charset="0"/>
                </a:rPr>
                <a:t> </a:t>
              </a:r>
              <a:r>
                <a:rPr lang="en-US" altLang="ja-JP" sz="500" b="1" i="1" dirty="0">
                  <a:solidFill>
                    <a:srgbClr val="C00000"/>
                  </a:solidFill>
                  <a:latin typeface="Times New Roman" panose="02020603050405020304" pitchFamily="18" charset="0"/>
                  <a:cs typeface="Times New Roman" panose="02020603050405020304" pitchFamily="18" charset="0"/>
                </a:rPr>
                <a:t>rouge</a:t>
              </a:r>
              <a:endParaRPr kumimoji="1" lang="ja-JP" altLang="en-US" sz="500" b="1" i="1" dirty="0">
                <a:solidFill>
                  <a:srgbClr val="C00000"/>
                </a:solidFill>
                <a:latin typeface="Times New Roman" panose="02020603050405020304" pitchFamily="18" charset="0"/>
                <a:cs typeface="Times New Roman" panose="02020603050405020304" pitchFamily="18" charset="0"/>
              </a:endParaRPr>
            </a:p>
          </p:txBody>
        </p:sp>
        <p:pic>
          <p:nvPicPr>
            <p:cNvPr id="123" name="Picture 9"/>
            <p:cNvPicPr>
              <a:picLocks noChangeAspect="1" noChangeArrowheads="1"/>
            </p:cNvPicPr>
            <p:nvPr/>
          </p:nvPicPr>
          <p:blipFill>
            <a:blip r:embed="rId27" cstate="print">
              <a:extLst>
                <a:ext uri="{BEBA8EAE-BF5A-486C-A8C5-ECC9F3942E4B}">
                  <a14:imgProps xmlns:a14="http://schemas.microsoft.com/office/drawing/2010/main">
                    <a14:imgLayer r:embed="rId28">
                      <a14:imgEffect>
                        <a14:backgroundRemoval t="0" b="100000" l="0" r="97500"/>
                      </a14:imgEffect>
                    </a14:imgLayer>
                  </a14:imgProps>
                </a:ext>
                <a:ext uri="{28A0092B-C50C-407E-A947-70E740481C1C}">
                  <a14:useLocalDpi xmlns:a14="http://schemas.microsoft.com/office/drawing/2010/main"/>
                </a:ext>
              </a:extLst>
            </a:blip>
            <a:srcRect/>
            <a:stretch>
              <a:fillRect/>
            </a:stretch>
          </p:blipFill>
          <p:spPr bwMode="auto">
            <a:xfrm>
              <a:off x="2800633" y="5205224"/>
              <a:ext cx="70329" cy="243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6" name="Picture 3"/>
            <p:cNvPicPr>
              <a:picLocks noChangeAspect="1" noChangeArrowheads="1"/>
            </p:cNvPicPr>
            <p:nvPr/>
          </p:nvPicPr>
          <p:blipFill>
            <a:blip r:embed="rId23" cstate="print">
              <a:extLst>
                <a:ext uri="{BEBA8EAE-BF5A-486C-A8C5-ECC9F3942E4B}">
                  <a14:imgProps xmlns:a14="http://schemas.microsoft.com/office/drawing/2010/main">
                    <a14:imgLayer r:embed="rId24">
                      <a14:imgEffect>
                        <a14:backgroundRemoval t="0" b="97934" l="385" r="100000"/>
                      </a14:imgEffect>
                    </a14:imgLayer>
                  </a14:imgProps>
                </a:ext>
                <a:ext uri="{28A0092B-C50C-407E-A947-70E740481C1C}">
                  <a14:useLocalDpi xmlns:a14="http://schemas.microsoft.com/office/drawing/2010/main"/>
                </a:ext>
              </a:extLst>
            </a:blip>
            <a:srcRect/>
            <a:stretch>
              <a:fillRect/>
            </a:stretch>
          </p:blipFill>
          <p:spPr bwMode="auto">
            <a:xfrm>
              <a:off x="2181861" y="5294395"/>
              <a:ext cx="207792" cy="1934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7" name="Picture 9"/>
            <p:cNvPicPr>
              <a:picLocks noChangeAspect="1" noChangeArrowheads="1"/>
            </p:cNvPicPr>
            <p:nvPr/>
          </p:nvPicPr>
          <p:blipFill>
            <a:blip r:embed="rId27" cstate="print">
              <a:extLst>
                <a:ext uri="{BEBA8EAE-BF5A-486C-A8C5-ECC9F3942E4B}">
                  <a14:imgProps xmlns:a14="http://schemas.microsoft.com/office/drawing/2010/main">
                    <a14:imgLayer r:embed="rId28">
                      <a14:imgEffect>
                        <a14:backgroundRemoval t="0" b="100000" l="0" r="97500"/>
                      </a14:imgEffect>
                    </a14:imgLayer>
                  </a14:imgProps>
                </a:ext>
                <a:ext uri="{28A0092B-C50C-407E-A947-70E740481C1C}">
                  <a14:useLocalDpi xmlns:a14="http://schemas.microsoft.com/office/drawing/2010/main"/>
                </a:ext>
              </a:extLst>
            </a:blip>
            <a:srcRect/>
            <a:stretch>
              <a:fillRect/>
            </a:stretch>
          </p:blipFill>
          <p:spPr bwMode="auto">
            <a:xfrm>
              <a:off x="2853323" y="5203131"/>
              <a:ext cx="70329" cy="243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8" name="Picture 9"/>
            <p:cNvPicPr>
              <a:picLocks noChangeAspect="1" noChangeArrowheads="1"/>
            </p:cNvPicPr>
            <p:nvPr/>
          </p:nvPicPr>
          <p:blipFill>
            <a:blip r:embed="rId27" cstate="print">
              <a:extLst>
                <a:ext uri="{BEBA8EAE-BF5A-486C-A8C5-ECC9F3942E4B}">
                  <a14:imgProps xmlns:a14="http://schemas.microsoft.com/office/drawing/2010/main">
                    <a14:imgLayer r:embed="rId28">
                      <a14:imgEffect>
                        <a14:backgroundRemoval t="0" b="100000" l="0" r="97500"/>
                      </a14:imgEffect>
                    </a14:imgLayer>
                  </a14:imgProps>
                </a:ext>
                <a:ext uri="{28A0092B-C50C-407E-A947-70E740481C1C}">
                  <a14:useLocalDpi xmlns:a14="http://schemas.microsoft.com/office/drawing/2010/main"/>
                </a:ext>
              </a:extLst>
            </a:blip>
            <a:srcRect/>
            <a:stretch>
              <a:fillRect/>
            </a:stretch>
          </p:blipFill>
          <p:spPr bwMode="auto">
            <a:xfrm>
              <a:off x="2898807" y="5199845"/>
              <a:ext cx="70329" cy="243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9" name="Picture 9"/>
            <p:cNvPicPr>
              <a:picLocks noChangeAspect="1" noChangeArrowheads="1"/>
            </p:cNvPicPr>
            <p:nvPr/>
          </p:nvPicPr>
          <p:blipFill>
            <a:blip r:embed="rId27" cstate="print">
              <a:extLst>
                <a:ext uri="{BEBA8EAE-BF5A-486C-A8C5-ECC9F3942E4B}">
                  <a14:imgProps xmlns:a14="http://schemas.microsoft.com/office/drawing/2010/main">
                    <a14:imgLayer r:embed="rId28">
                      <a14:imgEffect>
                        <a14:backgroundRemoval t="0" b="100000" l="0" r="97500"/>
                      </a14:imgEffect>
                    </a14:imgLayer>
                  </a14:imgProps>
                </a:ext>
                <a:ext uri="{28A0092B-C50C-407E-A947-70E740481C1C}">
                  <a14:useLocalDpi xmlns:a14="http://schemas.microsoft.com/office/drawing/2010/main"/>
                </a:ext>
              </a:extLst>
            </a:blip>
            <a:srcRect/>
            <a:stretch>
              <a:fillRect/>
            </a:stretch>
          </p:blipFill>
          <p:spPr bwMode="auto">
            <a:xfrm>
              <a:off x="2943768" y="5199845"/>
              <a:ext cx="70329" cy="243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0" name="Picture 9"/>
            <p:cNvPicPr>
              <a:picLocks noChangeAspect="1" noChangeArrowheads="1"/>
            </p:cNvPicPr>
            <p:nvPr/>
          </p:nvPicPr>
          <p:blipFill>
            <a:blip r:embed="rId27" cstate="print">
              <a:extLst>
                <a:ext uri="{BEBA8EAE-BF5A-486C-A8C5-ECC9F3942E4B}">
                  <a14:imgProps xmlns:a14="http://schemas.microsoft.com/office/drawing/2010/main">
                    <a14:imgLayer r:embed="rId28">
                      <a14:imgEffect>
                        <a14:backgroundRemoval t="0" b="100000" l="0" r="97500"/>
                      </a14:imgEffect>
                    </a14:imgLayer>
                  </a14:imgProps>
                </a:ext>
                <a:ext uri="{28A0092B-C50C-407E-A947-70E740481C1C}">
                  <a14:useLocalDpi xmlns:a14="http://schemas.microsoft.com/office/drawing/2010/main"/>
                </a:ext>
              </a:extLst>
            </a:blip>
            <a:srcRect/>
            <a:stretch>
              <a:fillRect/>
            </a:stretch>
          </p:blipFill>
          <p:spPr bwMode="auto">
            <a:xfrm>
              <a:off x="2999817" y="5200286"/>
              <a:ext cx="70329" cy="2435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1" name="Picture 3"/>
            <p:cNvPicPr>
              <a:picLocks noChangeAspect="1" noChangeArrowheads="1"/>
            </p:cNvPicPr>
            <p:nvPr/>
          </p:nvPicPr>
          <p:blipFill>
            <a:blip r:embed="rId29" cstate="print">
              <a:extLst>
                <a:ext uri="{BEBA8EAE-BF5A-486C-A8C5-ECC9F3942E4B}">
                  <a14:imgProps xmlns:a14="http://schemas.microsoft.com/office/drawing/2010/main">
                    <a14:imgLayer r:embed="rId30">
                      <a14:imgEffect>
                        <a14:backgroundRemoval t="0" b="97934" l="385" r="100000"/>
                      </a14:imgEffect>
                    </a14:imgLayer>
                  </a14:imgProps>
                </a:ext>
                <a:ext uri="{28A0092B-C50C-407E-A947-70E740481C1C}">
                  <a14:useLocalDpi xmlns:a14="http://schemas.microsoft.com/office/drawing/2010/main"/>
                </a:ext>
              </a:extLst>
            </a:blip>
            <a:srcRect/>
            <a:stretch>
              <a:fillRect/>
            </a:stretch>
          </p:blipFill>
          <p:spPr bwMode="auto">
            <a:xfrm>
              <a:off x="2931500" y="5408134"/>
              <a:ext cx="251428" cy="234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2" name="Picture 5" descr="http://3.bp.blogspot.com/-JM_fsVvnI0w/UX-OcgBb9MI/AAAAAAAAQ4s/QZYHqsvK0Cc/s1600/kuchibeni.png"/>
            <p:cNvPicPr>
              <a:picLocks noChangeAspect="1" noChangeArrowheads="1"/>
            </p:cNvPicPr>
            <p:nvPr/>
          </p:nvPicPr>
          <p:blipFill>
            <a:blip r:embed="rId31" cstate="print">
              <a:extLst>
                <a:ext uri="{28A0092B-C50C-407E-A947-70E740481C1C}">
                  <a14:useLocalDpi xmlns:a14="http://schemas.microsoft.com/office/drawing/2010/main"/>
                </a:ext>
              </a:extLst>
            </a:blip>
            <a:srcRect/>
            <a:stretch>
              <a:fillRect/>
            </a:stretch>
          </p:blipFill>
          <p:spPr bwMode="auto">
            <a:xfrm rot="-1500000">
              <a:off x="2344820" y="5255033"/>
              <a:ext cx="156972" cy="184404"/>
            </a:xfrm>
            <a:prstGeom prst="rect">
              <a:avLst/>
            </a:prstGeom>
            <a:noFill/>
            <a:extLst>
              <a:ext uri="{909E8E84-426E-40DD-AFC4-6F175D3DCCD1}">
                <a14:hiddenFill xmlns:a14="http://schemas.microsoft.com/office/drawing/2010/main">
                  <a:solidFill>
                    <a:srgbClr val="FFFFFF"/>
                  </a:solidFill>
                </a14:hiddenFill>
              </a:ext>
            </a:extLst>
          </p:spPr>
        </p:pic>
        <p:sp>
          <p:nvSpPr>
            <p:cNvPr id="133" name="円/楕円 132"/>
            <p:cNvSpPr/>
            <p:nvPr/>
          </p:nvSpPr>
          <p:spPr>
            <a:xfrm>
              <a:off x="2513322" y="5220243"/>
              <a:ext cx="180714" cy="180714"/>
            </a:xfrm>
            <a:prstGeom prst="ellipse">
              <a:avLst/>
            </a:prstGeom>
            <a:solidFill>
              <a:srgbClr val="FFB7B7"/>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5" name="テキスト ボックス 134"/>
            <p:cNvSpPr txBox="1"/>
            <p:nvPr/>
          </p:nvSpPr>
          <p:spPr>
            <a:xfrm>
              <a:off x="2438425" y="5198395"/>
              <a:ext cx="327334" cy="215444"/>
            </a:xfrm>
            <a:prstGeom prst="rect">
              <a:avLst/>
            </a:prstGeom>
            <a:noFill/>
          </p:spPr>
          <p:txBody>
            <a:bodyPr wrap="none" rtlCol="0">
              <a:spAutoFit/>
            </a:bodyPr>
            <a:lstStyle/>
            <a:p>
              <a:pPr algn="ctr"/>
              <a:r>
                <a:rPr kumimoji="1" lang="en-US" altLang="ja-JP" sz="400" b="1" dirty="0">
                  <a:solidFill>
                    <a:schemeClr val="bg1"/>
                  </a:solidFill>
                </a:rPr>
                <a:t>9/1</a:t>
              </a:r>
            </a:p>
            <a:p>
              <a:pPr algn="ctr"/>
              <a:r>
                <a:rPr lang="en-US" altLang="ja-JP" sz="400" b="1" dirty="0">
                  <a:solidFill>
                    <a:schemeClr val="bg1"/>
                  </a:solidFill>
                </a:rPr>
                <a:t>debut</a:t>
              </a:r>
              <a:endParaRPr kumimoji="1" lang="ja-JP" altLang="en-US" sz="400" b="1" dirty="0">
                <a:solidFill>
                  <a:schemeClr val="bg1"/>
                </a:solidFill>
              </a:endParaRPr>
            </a:p>
          </p:txBody>
        </p:sp>
        <p:sp>
          <p:nvSpPr>
            <p:cNvPr id="137" name="正方形/長方形 136"/>
            <p:cNvSpPr/>
            <p:nvPr/>
          </p:nvSpPr>
          <p:spPr>
            <a:xfrm>
              <a:off x="2070657" y="5586530"/>
              <a:ext cx="1020206" cy="276109"/>
            </a:xfrm>
            <a:prstGeom prst="rect">
              <a:avLst/>
            </a:prstGeom>
            <a:noFill/>
            <a:ln w="19050">
              <a:solidFill>
                <a:srgbClr val="00B0F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latin typeface="Meiryo UI" panose="020B0604030504040204" pitchFamily="50" charset="-128"/>
                <a:ea typeface="Meiryo UI" panose="020B0604030504040204" pitchFamily="50" charset="-128"/>
                <a:cs typeface="Meiryo UI" panose="020B0604030504040204" pitchFamily="50" charset="-128"/>
              </a:endParaRPr>
            </a:p>
          </p:txBody>
        </p:sp>
        <p:sp>
          <p:nvSpPr>
            <p:cNvPr id="138" name="円/楕円 137"/>
            <p:cNvSpPr/>
            <p:nvPr/>
          </p:nvSpPr>
          <p:spPr>
            <a:xfrm>
              <a:off x="1946978" y="5369593"/>
              <a:ext cx="244820" cy="222565"/>
            </a:xfrm>
            <a:prstGeom prst="ellipse">
              <a:avLst/>
            </a:prstGeom>
            <a:ln w="28575">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ja-JP" altLang="en-US">
                <a:latin typeface="+mn-ea"/>
              </a:endParaRPr>
            </a:p>
          </p:txBody>
        </p:sp>
      </p:grpSp>
      <p:sp>
        <p:nvSpPr>
          <p:cNvPr id="3" name="タイトル 2"/>
          <p:cNvSpPr>
            <a:spLocks noGrp="1"/>
          </p:cNvSpPr>
          <p:nvPr>
            <p:ph type="title"/>
          </p:nvPr>
        </p:nvSpPr>
        <p:spPr>
          <a:xfrm>
            <a:off x="0" y="245798"/>
            <a:ext cx="9906000" cy="650080"/>
          </a:xfrm>
        </p:spPr>
        <p:txBody>
          <a:bodyPr>
            <a:normAutofit/>
          </a:bodyPr>
          <a:lstStyle/>
          <a:p>
            <a:r>
              <a:rPr kumimoji="1" lang="ja-JP" altLang="en-US" dirty="0"/>
              <a:t>タイアップページ データ</a:t>
            </a:r>
            <a:r>
              <a:rPr lang="ja-JP" altLang="en-US" dirty="0"/>
              <a:t>二</a:t>
            </a:r>
            <a:r>
              <a:rPr kumimoji="1" lang="ja-JP" altLang="en-US" dirty="0"/>
              <a:t>次</a:t>
            </a:r>
            <a:r>
              <a:rPr lang="ja-JP" altLang="en-US" dirty="0"/>
              <a:t>利用</a:t>
            </a:r>
            <a:endParaRPr kumimoji="1" lang="ja-JP" altLang="en-US" dirty="0"/>
          </a:p>
        </p:txBody>
      </p:sp>
      <p:sp>
        <p:nvSpPr>
          <p:cNvPr id="119"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30</a:t>
            </a:fld>
            <a:endParaRPr lang="ja-JP" altLang="en-US" dirty="0"/>
          </a:p>
        </p:txBody>
      </p:sp>
    </p:spTree>
    <p:extLst>
      <p:ext uri="{BB962C8B-B14F-4D97-AF65-F5344CB8AC3E}">
        <p14:creationId xmlns:p14="http://schemas.microsoft.com/office/powerpoint/2010/main" val="35075883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角丸四角形 103"/>
          <p:cNvSpPr/>
          <p:nvPr/>
        </p:nvSpPr>
        <p:spPr>
          <a:xfrm>
            <a:off x="3488716" y="3203724"/>
            <a:ext cx="2080347" cy="3177604"/>
          </a:xfrm>
          <a:prstGeom prst="roundRect">
            <a:avLst>
              <a:gd name="adj" fmla="val 4672"/>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b"/>
          <a:lstStyle/>
          <a:p>
            <a:pPr algn="ctr"/>
            <a:endParaRPr kumimoji="1" lang="ja-JP" altLang="en-US" sz="1100" dirty="0">
              <a:solidFill>
                <a:schemeClr val="tx1">
                  <a:lumMod val="50000"/>
                  <a:lumOff val="50000"/>
                </a:schemeClr>
              </a:solidFill>
              <a:latin typeface="+mn-ea"/>
            </a:endParaRPr>
          </a:p>
        </p:txBody>
      </p:sp>
      <p:sp>
        <p:nvSpPr>
          <p:cNvPr id="71" name="角丸四角形 70"/>
          <p:cNvSpPr/>
          <p:nvPr/>
        </p:nvSpPr>
        <p:spPr>
          <a:xfrm>
            <a:off x="827439" y="3275732"/>
            <a:ext cx="2072357" cy="3105596"/>
          </a:xfrm>
          <a:prstGeom prst="roundRect">
            <a:avLst>
              <a:gd name="adj" fmla="val 4672"/>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b"/>
          <a:lstStyle/>
          <a:p>
            <a:pPr algn="ctr"/>
            <a:endParaRPr kumimoji="1" lang="ja-JP" altLang="en-US" sz="1100" dirty="0">
              <a:solidFill>
                <a:schemeClr val="tx1">
                  <a:lumMod val="50000"/>
                  <a:lumOff val="50000"/>
                </a:schemeClr>
              </a:solidFill>
              <a:latin typeface="+mn-ea"/>
            </a:endParaRPr>
          </a:p>
        </p:txBody>
      </p:sp>
      <p:sp>
        <p:nvSpPr>
          <p:cNvPr id="56" name="スライド番号プレースホルダー 5"/>
          <p:cNvSpPr>
            <a:spLocks noGrp="1"/>
          </p:cNvSpPr>
          <p:nvPr>
            <p:ph type="sldNum" sz="quarter" idx="12"/>
          </p:nvPr>
        </p:nvSpPr>
        <p:spPr/>
        <p:txBody>
          <a:bodyPr/>
          <a:lstStyle/>
          <a:p>
            <a:fld id="{D1BB40C7-AB44-C647-B8F2-09508EB95348}" type="slidenum">
              <a:rPr lang="ja-JP" altLang="en-US" smtClean="0"/>
              <a:pPr/>
              <a:t>31</a:t>
            </a:fld>
            <a:endParaRPr lang="ja-JP" altLang="en-US" dirty="0"/>
          </a:p>
        </p:txBody>
      </p:sp>
      <p:sp>
        <p:nvSpPr>
          <p:cNvPr id="4" name="テキスト プレースホルダー 3"/>
          <p:cNvSpPr>
            <a:spLocks noGrp="1"/>
          </p:cNvSpPr>
          <p:nvPr>
            <p:ph type="body" sz="quarter" idx="4294967295"/>
          </p:nvPr>
        </p:nvSpPr>
        <p:spPr>
          <a:xfrm>
            <a:off x="776536" y="1137538"/>
            <a:ext cx="8341491" cy="588962"/>
          </a:xfrm>
          <a:prstGeom prst="rect">
            <a:avLst/>
          </a:prstGeom>
        </p:spPr>
        <p:txBody>
          <a:bodyPr/>
          <a:lstStyle/>
          <a:p>
            <a:pPr indent="0" algn="ctr">
              <a:buNone/>
            </a:pPr>
            <a:r>
              <a:rPr lang="ja-JP" altLang="en-US" sz="1600" dirty="0">
                <a:solidFill>
                  <a:schemeClr val="tx1">
                    <a:lumMod val="50000"/>
                    <a:lumOff val="50000"/>
                  </a:schemeClr>
                </a:solidFill>
                <a:latin typeface="+mj-ea"/>
                <a:ea typeface="+mj-ea"/>
              </a:rPr>
              <a:t>＠ｃｏｓｍｅの編集</a:t>
            </a:r>
            <a:r>
              <a:rPr lang="ja-JP" altLang="en-US" sz="1600" dirty="0" smtClean="0">
                <a:solidFill>
                  <a:schemeClr val="tx1">
                    <a:lumMod val="50000"/>
                    <a:lumOff val="50000"/>
                  </a:schemeClr>
                </a:solidFill>
                <a:latin typeface="+mj-ea"/>
                <a:ea typeface="+mj-ea"/>
              </a:rPr>
              <a:t>タイアップ</a:t>
            </a:r>
            <a:r>
              <a:rPr lang="ja-JP" altLang="en-US" sz="1600" dirty="0">
                <a:solidFill>
                  <a:schemeClr val="tx1">
                    <a:lumMod val="50000"/>
                    <a:lumOff val="50000"/>
                  </a:schemeClr>
                </a:solidFill>
                <a:latin typeface="+mj-ea"/>
                <a:ea typeface="+mj-ea"/>
              </a:rPr>
              <a:t>と</a:t>
            </a:r>
            <a:r>
              <a:rPr lang="ja-JP" altLang="en-US" sz="1600" dirty="0" smtClean="0">
                <a:solidFill>
                  <a:schemeClr val="tx1">
                    <a:lumMod val="50000"/>
                    <a:lumOff val="50000"/>
                  </a:schemeClr>
                </a:solidFill>
                <a:latin typeface="+mj-ea"/>
                <a:ea typeface="+mj-ea"/>
              </a:rPr>
              <a:t>して掲載したページを貴社が運営する</a:t>
            </a:r>
            <a:endParaRPr lang="en-US" altLang="ja-JP" sz="1600" dirty="0" smtClean="0">
              <a:solidFill>
                <a:schemeClr val="tx1">
                  <a:lumMod val="50000"/>
                  <a:lumOff val="50000"/>
                </a:schemeClr>
              </a:solidFill>
              <a:latin typeface="+mj-ea"/>
              <a:ea typeface="+mj-ea"/>
            </a:endParaRPr>
          </a:p>
          <a:p>
            <a:pPr indent="0" algn="ctr">
              <a:buNone/>
            </a:pPr>
            <a:r>
              <a:rPr lang="ja-JP" altLang="en-US" sz="1600" dirty="0" smtClean="0">
                <a:solidFill>
                  <a:schemeClr val="tx1">
                    <a:lumMod val="50000"/>
                    <a:lumOff val="50000"/>
                  </a:schemeClr>
                </a:solidFill>
                <a:latin typeface="+mj-ea"/>
                <a:ea typeface="+mj-ea"/>
              </a:rPr>
              <a:t>オンラインメディアに限り、</a:t>
            </a:r>
            <a:r>
              <a:rPr lang="en-US" altLang="ja-JP" sz="1600" dirty="0" smtClean="0">
                <a:solidFill>
                  <a:schemeClr val="tx1">
                    <a:lumMod val="50000"/>
                    <a:lumOff val="50000"/>
                  </a:schemeClr>
                </a:solidFill>
                <a:latin typeface="+mj-ea"/>
                <a:ea typeface="+mj-ea"/>
              </a:rPr>
              <a:t>1</a:t>
            </a:r>
            <a:r>
              <a:rPr lang="ja-JP" altLang="en-US" sz="1600" dirty="0" smtClean="0">
                <a:solidFill>
                  <a:schemeClr val="tx1">
                    <a:lumMod val="50000"/>
                    <a:lumOff val="50000"/>
                  </a:schemeClr>
                </a:solidFill>
                <a:latin typeface="+mj-ea"/>
                <a:ea typeface="+mj-ea"/>
              </a:rPr>
              <a:t>年間、二次利用としてご活用</a:t>
            </a:r>
            <a:r>
              <a:rPr lang="ja-JP" altLang="en-US" sz="1600" dirty="0">
                <a:solidFill>
                  <a:schemeClr val="tx1">
                    <a:lumMod val="50000"/>
                    <a:lumOff val="50000"/>
                  </a:schemeClr>
                </a:solidFill>
                <a:latin typeface="+mj-ea"/>
                <a:ea typeface="+mj-ea"/>
              </a:rPr>
              <a:t>いただけます</a:t>
            </a:r>
            <a:r>
              <a:rPr lang="ja-JP" altLang="en-US" sz="1600" dirty="0" smtClean="0">
                <a:solidFill>
                  <a:schemeClr val="tx1">
                    <a:lumMod val="50000"/>
                    <a:lumOff val="50000"/>
                  </a:schemeClr>
                </a:solidFill>
                <a:latin typeface="+mj-ea"/>
                <a:ea typeface="+mj-ea"/>
              </a:rPr>
              <a:t>。</a:t>
            </a:r>
            <a:endParaRPr lang="ja-JP" altLang="en-US" sz="1600" dirty="0">
              <a:solidFill>
                <a:schemeClr val="tx1">
                  <a:lumMod val="50000"/>
                  <a:lumOff val="50000"/>
                </a:schemeClr>
              </a:solidFill>
              <a:latin typeface="+mj-ea"/>
              <a:ea typeface="+mj-ea"/>
            </a:endParaRPr>
          </a:p>
        </p:txBody>
      </p:sp>
      <p:sp>
        <p:nvSpPr>
          <p:cNvPr id="3" name="タイトル 2"/>
          <p:cNvSpPr>
            <a:spLocks noGrp="1"/>
          </p:cNvSpPr>
          <p:nvPr>
            <p:ph type="title" idx="4294967295"/>
          </p:nvPr>
        </p:nvSpPr>
        <p:spPr>
          <a:xfrm>
            <a:off x="502096" y="246063"/>
            <a:ext cx="8915400" cy="649287"/>
          </a:xfrm>
        </p:spPr>
        <p:txBody>
          <a:bodyPr>
            <a:noAutofit/>
          </a:bodyPr>
          <a:lstStyle/>
          <a:p>
            <a:r>
              <a:rPr lang="ja-JP" altLang="en-US" dirty="0" smtClean="0"/>
              <a:t>タイアップページ　デジタル二次</a:t>
            </a:r>
            <a:r>
              <a:rPr lang="ja-JP" altLang="en-US" dirty="0"/>
              <a:t>利用</a:t>
            </a:r>
            <a:endParaRPr lang="en-US" altLang="ja-JP" sz="1800" dirty="0"/>
          </a:p>
        </p:txBody>
      </p:sp>
      <p:sp>
        <p:nvSpPr>
          <p:cNvPr id="5" name="テキスト ボックス 4"/>
          <p:cNvSpPr txBox="1"/>
          <p:nvPr/>
        </p:nvSpPr>
        <p:spPr>
          <a:xfrm>
            <a:off x="6681192" y="768720"/>
            <a:ext cx="3281668" cy="253916"/>
          </a:xfrm>
          <a:prstGeom prst="rect">
            <a:avLst/>
          </a:prstGeom>
          <a:noFill/>
        </p:spPr>
        <p:txBody>
          <a:bodyPr wrap="none" rtlCol="0">
            <a:spAutoFit/>
          </a:bodyPr>
          <a:lstStyle/>
          <a:p>
            <a:r>
              <a:rPr kumimoji="1" lang="ja-JP" altLang="en-US" sz="1050" dirty="0" smtClean="0">
                <a:solidFill>
                  <a:schemeClr val="bg1">
                    <a:lumMod val="50000"/>
                  </a:schemeClr>
                </a:solidFill>
              </a:rPr>
              <a:t>対象：編集タイアップ、プレミアム編集タイアップ</a:t>
            </a:r>
            <a:endParaRPr kumimoji="1" lang="en-US" altLang="ja-JP" sz="1050" dirty="0" smtClean="0">
              <a:solidFill>
                <a:schemeClr val="bg1">
                  <a:lumMod val="50000"/>
                </a:schemeClr>
              </a:solidFill>
            </a:endParaRPr>
          </a:p>
        </p:txBody>
      </p:sp>
      <p:grpSp>
        <p:nvGrpSpPr>
          <p:cNvPr id="62" name="グループ化 61"/>
          <p:cNvGrpSpPr/>
          <p:nvPr/>
        </p:nvGrpSpPr>
        <p:grpSpPr>
          <a:xfrm>
            <a:off x="1328644" y="3947341"/>
            <a:ext cx="1116458" cy="2145955"/>
            <a:chOff x="6326337" y="2307067"/>
            <a:chExt cx="1159758" cy="2971088"/>
          </a:xfrm>
        </p:grpSpPr>
        <p:grpSp>
          <p:nvGrpSpPr>
            <p:cNvPr id="63" name="グループ化 62"/>
            <p:cNvGrpSpPr/>
            <p:nvPr/>
          </p:nvGrpSpPr>
          <p:grpSpPr>
            <a:xfrm>
              <a:off x="6326337" y="2307067"/>
              <a:ext cx="1159758" cy="2971088"/>
              <a:chOff x="6413240" y="2390654"/>
              <a:chExt cx="945603" cy="2709234"/>
            </a:xfrm>
          </p:grpSpPr>
          <p:pic>
            <p:nvPicPr>
              <p:cNvPr id="6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413678" y="2467977"/>
                <a:ext cx="937399" cy="26319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7" name="Picture 2" descr="C:\Users\iwasakis\Desktop\unname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13240" y="2390654"/>
                <a:ext cx="945603" cy="695544"/>
              </a:xfrm>
              <a:prstGeom prst="rect">
                <a:avLst/>
              </a:prstGeom>
              <a:noFill/>
              <a:extLst>
                <a:ext uri="{909E8E84-426E-40DD-AFC4-6F175D3DCCD1}">
                  <a14:hiddenFill xmlns:a14="http://schemas.microsoft.com/office/drawing/2010/main">
                    <a:solidFill>
                      <a:srgbClr val="FFFFFF"/>
                    </a:solidFill>
                  </a14:hiddenFill>
                </a:ext>
              </a:extLst>
            </p:spPr>
          </p:pic>
        </p:grpSp>
        <p:sp>
          <p:nvSpPr>
            <p:cNvPr id="64" name="正方形/長方形 63"/>
            <p:cNvSpPr/>
            <p:nvPr/>
          </p:nvSpPr>
          <p:spPr>
            <a:xfrm>
              <a:off x="6432476" y="4410592"/>
              <a:ext cx="396950" cy="295261"/>
            </a:xfrm>
            <a:prstGeom prst="rect">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sp>
        <p:nvSpPr>
          <p:cNvPr id="72" name="AutoShape 9"/>
          <p:cNvSpPr>
            <a:spLocks noChangeArrowheads="1"/>
          </p:cNvSpPr>
          <p:nvPr/>
        </p:nvSpPr>
        <p:spPr bwMode="auto">
          <a:xfrm>
            <a:off x="1049865" y="3072858"/>
            <a:ext cx="1640117" cy="349808"/>
          </a:xfrm>
          <a:prstGeom prst="roundRect">
            <a:avLst>
              <a:gd name="adj" fmla="val 19560"/>
            </a:avLst>
          </a:prstGeom>
          <a:solidFill>
            <a:srgbClr val="4EB691"/>
          </a:solidFill>
          <a:ln>
            <a:solidFill>
              <a:srgbClr val="4EB691"/>
            </a:solidFill>
          </a:ln>
          <a:effectLst/>
          <a:extLst/>
        </p:spPr>
        <p:txBody>
          <a:bodyPr wrap="none" anchor="ctr"/>
          <a:lstStyle/>
          <a:p>
            <a:pPr lvl="0" algn="ctr" fontAlgn="ctr">
              <a:spcBef>
                <a:spcPct val="0"/>
              </a:spcBef>
              <a:spcAft>
                <a:spcPct val="0"/>
              </a:spcAft>
            </a:pPr>
            <a:r>
              <a:rPr lang="ja-JP" altLang="en-US" sz="1400" b="1" dirty="0" smtClean="0">
                <a:solidFill>
                  <a:schemeClr val="bg1"/>
                </a:solidFill>
                <a:latin typeface="+mn-ea"/>
                <a:cs typeface="Meiryo UI" pitchFamily="50" charset="-128"/>
              </a:rPr>
              <a:t>編集タイアップ</a:t>
            </a:r>
            <a:endParaRPr lang="en-US" altLang="ja-JP" sz="1400" b="1" dirty="0">
              <a:solidFill>
                <a:schemeClr val="bg1"/>
              </a:solidFill>
              <a:latin typeface="+mn-ea"/>
              <a:cs typeface="Meiryo UI" pitchFamily="50" charset="-128"/>
            </a:endParaRPr>
          </a:p>
        </p:txBody>
      </p:sp>
      <p:grpSp>
        <p:nvGrpSpPr>
          <p:cNvPr id="73" name="グループ化 72"/>
          <p:cNvGrpSpPr/>
          <p:nvPr/>
        </p:nvGrpSpPr>
        <p:grpSpPr>
          <a:xfrm>
            <a:off x="4016896" y="4043426"/>
            <a:ext cx="1116458" cy="1905854"/>
            <a:chOff x="6326337" y="2307067"/>
            <a:chExt cx="1159758" cy="2398786"/>
          </a:xfrm>
        </p:grpSpPr>
        <p:grpSp>
          <p:nvGrpSpPr>
            <p:cNvPr id="74" name="グループ化 73"/>
            <p:cNvGrpSpPr/>
            <p:nvPr/>
          </p:nvGrpSpPr>
          <p:grpSpPr>
            <a:xfrm>
              <a:off x="6326337" y="2307067"/>
              <a:ext cx="1159758" cy="2398786"/>
              <a:chOff x="6413240" y="2390654"/>
              <a:chExt cx="945603" cy="2187371"/>
            </a:xfrm>
          </p:grpSpPr>
          <p:pic>
            <p:nvPicPr>
              <p:cNvPr id="76" name="Picture 2"/>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b="19828"/>
              <a:stretch/>
            </p:blipFill>
            <p:spPr bwMode="auto">
              <a:xfrm>
                <a:off x="6413678" y="2467977"/>
                <a:ext cx="937399" cy="2110048"/>
              </a:xfrm>
              <a:prstGeom prst="rect">
                <a:avLst/>
              </a:prstGeom>
              <a:noFill/>
              <a:ln w="9525">
                <a:solidFill>
                  <a:schemeClr val="bg1">
                    <a:lumMod val="8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77" name="Picture 2" descr="C:\Users\iwasakis\Desktop\unnamed.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13240" y="2390654"/>
                <a:ext cx="945603" cy="695544"/>
              </a:xfrm>
              <a:prstGeom prst="rect">
                <a:avLst/>
              </a:prstGeom>
              <a:noFill/>
              <a:ln>
                <a:solidFill>
                  <a:schemeClr val="bg1">
                    <a:lumMod val="85000"/>
                  </a:schemeClr>
                </a:solidFill>
              </a:ln>
              <a:extLst>
                <a:ext uri="{909E8E84-426E-40DD-AFC4-6F175D3DCCD1}">
                  <a14:hiddenFill xmlns:a14="http://schemas.microsoft.com/office/drawing/2010/main">
                    <a:solidFill>
                      <a:srgbClr val="FFFFFF"/>
                    </a:solidFill>
                  </a14:hiddenFill>
                </a:ext>
              </a:extLst>
            </p:spPr>
          </p:pic>
        </p:grpSp>
        <p:sp>
          <p:nvSpPr>
            <p:cNvPr id="75" name="正方形/長方形 74"/>
            <p:cNvSpPr/>
            <p:nvPr/>
          </p:nvSpPr>
          <p:spPr>
            <a:xfrm>
              <a:off x="6432476" y="4410592"/>
              <a:ext cx="396950" cy="295261"/>
            </a:xfrm>
            <a:prstGeom prst="rect">
              <a:avLst/>
            </a:prstGeom>
            <a:solidFill>
              <a:schemeClr val="bg1">
                <a:lumMod val="65000"/>
              </a:schemeClr>
            </a:solidFill>
            <a:ln>
              <a:solidFill>
                <a:schemeClr val="bg1">
                  <a:lumMod val="8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grpSp>
      <p:sp>
        <p:nvSpPr>
          <p:cNvPr id="78" name="円形吹き出し 77"/>
          <p:cNvSpPr/>
          <p:nvPr/>
        </p:nvSpPr>
        <p:spPr>
          <a:xfrm>
            <a:off x="2720938" y="2732296"/>
            <a:ext cx="639378" cy="552688"/>
          </a:xfrm>
          <a:prstGeom prst="wedgeEllipseCallout">
            <a:avLst>
              <a:gd name="adj1" fmla="val 52660"/>
              <a:gd name="adj2" fmla="val 30330"/>
            </a:avLst>
          </a:prstGeom>
          <a:solidFill>
            <a:srgbClr val="FF0000">
              <a:alpha val="30196"/>
            </a:srgb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1200" dirty="0" smtClean="0">
                <a:solidFill>
                  <a:schemeClr val="tx1"/>
                </a:solidFill>
                <a:latin typeface="Meiryo UI" panose="020B0604030504040204" pitchFamily="50" charset="-128"/>
                <a:ea typeface="Meiryo UI" panose="020B0604030504040204" pitchFamily="50" charset="-128"/>
              </a:rPr>
              <a:t>1</a:t>
            </a:r>
            <a:r>
              <a:rPr kumimoji="1" lang="ja-JP" altLang="en-US" sz="1200" dirty="0" smtClean="0">
                <a:solidFill>
                  <a:schemeClr val="tx1"/>
                </a:solidFill>
                <a:latin typeface="Meiryo UI" panose="020B0604030504040204" pitchFamily="50" charset="-128"/>
                <a:ea typeface="Meiryo UI" panose="020B0604030504040204" pitchFamily="50" charset="-128"/>
              </a:rPr>
              <a:t>年間</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pic>
        <p:nvPicPr>
          <p:cNvPr id="81" name="Picture 2" descr="C:\Users\yokomurak\Documents\Photo\ロゴ\@cosme_logo_b.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20966" y="3543088"/>
            <a:ext cx="1213984" cy="191203"/>
          </a:xfrm>
          <a:prstGeom prst="rect">
            <a:avLst/>
          </a:prstGeom>
          <a:noFill/>
          <a:extLst>
            <a:ext uri="{909E8E84-426E-40DD-AFC4-6F175D3DCCD1}">
              <a14:hiddenFill xmlns:a14="http://schemas.microsoft.com/office/drawing/2010/main">
                <a:solidFill>
                  <a:srgbClr val="FFFFFF"/>
                </a:solidFill>
              </a14:hiddenFill>
            </a:ext>
          </a:extLst>
        </p:spPr>
      </p:pic>
      <p:grpSp>
        <p:nvGrpSpPr>
          <p:cNvPr id="6" name="グループ化 5"/>
          <p:cNvGrpSpPr/>
          <p:nvPr/>
        </p:nvGrpSpPr>
        <p:grpSpPr>
          <a:xfrm>
            <a:off x="1800732" y="1983279"/>
            <a:ext cx="6824676" cy="653633"/>
            <a:chOff x="1208584" y="1917993"/>
            <a:chExt cx="6824676" cy="653633"/>
          </a:xfrm>
        </p:grpSpPr>
        <p:grpSp>
          <p:nvGrpSpPr>
            <p:cNvPr id="13" name="グループ化 12"/>
            <p:cNvGrpSpPr/>
            <p:nvPr/>
          </p:nvGrpSpPr>
          <p:grpSpPr>
            <a:xfrm>
              <a:off x="1208584" y="2060848"/>
              <a:ext cx="6824676" cy="510778"/>
              <a:chOff x="464104" y="1988840"/>
              <a:chExt cx="6824676" cy="510778"/>
            </a:xfrm>
          </p:grpSpPr>
          <p:sp>
            <p:nvSpPr>
              <p:cNvPr id="10" name="ホームベース 9"/>
              <p:cNvSpPr/>
              <p:nvPr/>
            </p:nvSpPr>
            <p:spPr>
              <a:xfrm>
                <a:off x="1737798" y="2001540"/>
                <a:ext cx="2142387" cy="216024"/>
              </a:xfrm>
              <a:prstGeom prst="homePlate">
                <a:avLst/>
              </a:prstGeom>
              <a:solidFill>
                <a:srgbClr val="A9D8BC"/>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pPr algn="ctr"/>
                <a:r>
                  <a:rPr kumimoji="1" lang="en-US" altLang="ja-JP" sz="1400" dirty="0" smtClean="0">
                    <a:latin typeface="+mn-ea"/>
                  </a:rPr>
                  <a:t>4</a:t>
                </a:r>
                <a:r>
                  <a:rPr kumimoji="1" lang="ja-JP" altLang="en-US" sz="1400" dirty="0" smtClean="0">
                    <a:latin typeface="+mn-ea"/>
                  </a:rPr>
                  <a:t>週間掲載</a:t>
                </a:r>
              </a:p>
            </p:txBody>
          </p:sp>
          <p:sp>
            <p:nvSpPr>
              <p:cNvPr id="83" name="ホームベース 82"/>
              <p:cNvSpPr/>
              <p:nvPr/>
            </p:nvSpPr>
            <p:spPr>
              <a:xfrm>
                <a:off x="1731977" y="2264172"/>
                <a:ext cx="5556803" cy="216024"/>
              </a:xfrm>
              <a:prstGeom prst="homePlate">
                <a:avLst/>
              </a:prstGeom>
              <a:solidFill>
                <a:srgbClr val="FF0000">
                  <a:alpha val="31000"/>
                </a:srgbClr>
              </a:solidFill>
              <a:ln w="28575">
                <a:noFill/>
              </a:ln>
              <a:effectLst/>
            </p:spPr>
            <p:style>
              <a:lnRef idx="1">
                <a:schemeClr val="accent1"/>
              </a:lnRef>
              <a:fillRef idx="3">
                <a:schemeClr val="accent1"/>
              </a:fillRef>
              <a:effectRef idx="2">
                <a:schemeClr val="accent1"/>
              </a:effectRef>
              <a:fontRef idx="minor">
                <a:schemeClr val="lt1"/>
              </a:fontRef>
            </p:style>
            <p:txBody>
              <a:bodyPr lIns="0" tIns="0" rIns="0" bIns="0" rtlCol="0" anchor="b"/>
              <a:lstStyle/>
              <a:p>
                <a:r>
                  <a:rPr lang="ja-JP" altLang="en-US" sz="1400" dirty="0" smtClean="0">
                    <a:solidFill>
                      <a:schemeClr val="bg1"/>
                    </a:solidFill>
                    <a:latin typeface="+mj-ea"/>
                    <a:ea typeface="+mj-ea"/>
                  </a:rPr>
                  <a:t>　　　  </a:t>
                </a:r>
                <a:r>
                  <a:rPr lang="en-US" altLang="ja-JP" sz="1400" dirty="0" smtClean="0">
                    <a:solidFill>
                      <a:schemeClr val="bg1"/>
                    </a:solidFill>
                    <a:latin typeface="+mn-ea"/>
                  </a:rPr>
                  <a:t>1</a:t>
                </a:r>
                <a:r>
                  <a:rPr lang="ja-JP" altLang="en-US" sz="1400" dirty="0" smtClean="0">
                    <a:solidFill>
                      <a:schemeClr val="bg1"/>
                    </a:solidFill>
                    <a:latin typeface="+mn-ea"/>
                  </a:rPr>
                  <a:t>年間</a:t>
                </a:r>
                <a:r>
                  <a:rPr lang="ja-JP" altLang="en-US" sz="1400" dirty="0">
                    <a:solidFill>
                      <a:schemeClr val="bg1"/>
                    </a:solidFill>
                    <a:latin typeface="+mn-ea"/>
                  </a:rPr>
                  <a:t>提供</a:t>
                </a:r>
                <a:endParaRPr kumimoji="1" lang="ja-JP" altLang="en-US" sz="1400" dirty="0" smtClean="0">
                  <a:solidFill>
                    <a:schemeClr val="bg1"/>
                  </a:solidFill>
                  <a:latin typeface="+mn-ea"/>
                </a:endParaRPr>
              </a:p>
            </p:txBody>
          </p:sp>
          <p:sp>
            <p:nvSpPr>
              <p:cNvPr id="12" name="テキスト ボックス 11"/>
              <p:cNvSpPr txBox="1"/>
              <p:nvPr/>
            </p:nvSpPr>
            <p:spPr>
              <a:xfrm>
                <a:off x="464104" y="1988840"/>
                <a:ext cx="1196166" cy="510778"/>
              </a:xfrm>
              <a:prstGeom prst="roundRect">
                <a:avLst/>
              </a:prstGeom>
              <a:solidFill>
                <a:schemeClr val="bg1"/>
              </a:solidFill>
              <a:ln>
                <a:solidFill>
                  <a:schemeClr val="tx1">
                    <a:lumMod val="50000"/>
                    <a:lumOff val="50000"/>
                  </a:schemeClr>
                </a:solidFill>
                <a:prstDash val="sysDash"/>
              </a:ln>
            </p:spPr>
            <p:txBody>
              <a:bodyPr wrap="square" rtlCol="0">
                <a:spAutoFit/>
              </a:bodyPr>
              <a:lstStyle/>
              <a:p>
                <a:pPr algn="ctr"/>
                <a:r>
                  <a:rPr lang="ja-JP" altLang="en-US" sz="1200" dirty="0" smtClean="0">
                    <a:solidFill>
                      <a:schemeClr val="tx1">
                        <a:lumMod val="50000"/>
                        <a:lumOff val="50000"/>
                      </a:schemeClr>
                    </a:solidFill>
                  </a:rPr>
                  <a:t>タイアップ</a:t>
                </a:r>
                <a:endParaRPr lang="en-US" altLang="ja-JP" sz="1200" dirty="0" smtClean="0">
                  <a:solidFill>
                    <a:schemeClr val="tx1">
                      <a:lumMod val="50000"/>
                      <a:lumOff val="50000"/>
                    </a:schemeClr>
                  </a:solidFill>
                </a:endParaRPr>
              </a:p>
              <a:p>
                <a:pPr algn="ctr"/>
                <a:r>
                  <a:rPr kumimoji="1" lang="ja-JP" altLang="en-US" sz="1200" dirty="0" smtClean="0">
                    <a:solidFill>
                      <a:schemeClr val="tx1">
                        <a:lumMod val="50000"/>
                        <a:lumOff val="50000"/>
                      </a:schemeClr>
                    </a:solidFill>
                  </a:rPr>
                  <a:t>掲載開始から</a:t>
                </a:r>
                <a:endParaRPr kumimoji="1" lang="ja-JP" altLang="en-US" sz="1200" dirty="0">
                  <a:solidFill>
                    <a:schemeClr val="tx1">
                      <a:lumMod val="50000"/>
                      <a:lumOff val="50000"/>
                    </a:schemeClr>
                  </a:solidFill>
                </a:endParaRPr>
              </a:p>
            </p:txBody>
          </p:sp>
        </p:grpSp>
        <p:sp>
          <p:nvSpPr>
            <p:cNvPr id="14" name="テキスト ボックス 13"/>
            <p:cNvSpPr txBox="1"/>
            <p:nvPr/>
          </p:nvSpPr>
          <p:spPr>
            <a:xfrm>
              <a:off x="4629689" y="1917993"/>
              <a:ext cx="3043531" cy="430887"/>
            </a:xfrm>
            <a:prstGeom prst="rect">
              <a:avLst/>
            </a:prstGeom>
            <a:noFill/>
          </p:spPr>
          <p:txBody>
            <a:bodyPr wrap="square" rtlCol="0">
              <a:spAutoFit/>
            </a:bodyPr>
            <a:lstStyle/>
            <a:p>
              <a:r>
                <a:rPr kumimoji="1" lang="ja-JP" altLang="en-US" sz="1100" dirty="0" smtClean="0"/>
                <a:t>タイアップの掲載が終了しても</a:t>
              </a:r>
              <a:r>
                <a:rPr kumimoji="1" lang="ja-JP" altLang="en-US" sz="1100" b="1" dirty="0" smtClean="0">
                  <a:solidFill>
                    <a:srgbClr val="FF5574"/>
                  </a:solidFill>
                </a:rPr>
                <a:t>訴求力の高いクリエイティブをご活用</a:t>
              </a:r>
              <a:r>
                <a:rPr kumimoji="1" lang="ja-JP" altLang="en-US" sz="1100" dirty="0" smtClean="0"/>
                <a:t>いただけます</a:t>
              </a:r>
              <a:endParaRPr kumimoji="1" lang="ja-JP" altLang="en-US" sz="1100" dirty="0"/>
            </a:p>
          </p:txBody>
        </p:sp>
      </p:grpSp>
      <p:sp>
        <p:nvSpPr>
          <p:cNvPr id="103" name="円形吹き出し 102"/>
          <p:cNvSpPr/>
          <p:nvPr/>
        </p:nvSpPr>
        <p:spPr>
          <a:xfrm>
            <a:off x="316202" y="2742828"/>
            <a:ext cx="639378" cy="552688"/>
          </a:xfrm>
          <a:prstGeom prst="wedgeEllipseCallout">
            <a:avLst>
              <a:gd name="adj1" fmla="val 58619"/>
              <a:gd name="adj2" fmla="val 21139"/>
            </a:avLst>
          </a:prstGeom>
          <a:solidFill>
            <a:srgbClr val="A9D8BC">
              <a:alpha val="50196"/>
            </a:srgb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en-US" altLang="ja-JP" sz="1200" dirty="0" smtClean="0">
                <a:solidFill>
                  <a:schemeClr val="tx1"/>
                </a:solidFill>
                <a:latin typeface="Meiryo UI" panose="020B0604030504040204" pitchFamily="50" charset="-128"/>
                <a:ea typeface="Meiryo UI" panose="020B0604030504040204" pitchFamily="50" charset="-128"/>
              </a:rPr>
              <a:t>4</a:t>
            </a:r>
            <a:r>
              <a:rPr kumimoji="1" lang="ja-JP" altLang="en-US" sz="1200" dirty="0" smtClean="0">
                <a:solidFill>
                  <a:schemeClr val="tx1"/>
                </a:solidFill>
                <a:latin typeface="Meiryo UI" panose="020B0604030504040204" pitchFamily="50" charset="-128"/>
                <a:ea typeface="Meiryo UI" panose="020B0604030504040204" pitchFamily="50" charset="-128"/>
              </a:rPr>
              <a:t>週間</a:t>
            </a:r>
            <a:endParaRPr kumimoji="1" lang="ja-JP" altLang="en-US" sz="1200" dirty="0">
              <a:solidFill>
                <a:schemeClr val="tx1"/>
              </a:solidFill>
              <a:latin typeface="Meiryo UI" panose="020B0604030504040204" pitchFamily="50" charset="-128"/>
              <a:ea typeface="Meiryo UI" panose="020B0604030504040204" pitchFamily="50" charset="-128"/>
            </a:endParaRPr>
          </a:p>
        </p:txBody>
      </p:sp>
      <p:sp>
        <p:nvSpPr>
          <p:cNvPr id="105" name="AutoShape 9"/>
          <p:cNvSpPr>
            <a:spLocks noChangeArrowheads="1"/>
          </p:cNvSpPr>
          <p:nvPr/>
        </p:nvSpPr>
        <p:spPr bwMode="auto">
          <a:xfrm>
            <a:off x="3584848" y="3052815"/>
            <a:ext cx="1895465" cy="349808"/>
          </a:xfrm>
          <a:prstGeom prst="roundRect">
            <a:avLst>
              <a:gd name="adj" fmla="val 19560"/>
            </a:avLst>
          </a:prstGeom>
          <a:solidFill>
            <a:srgbClr val="FF5574"/>
          </a:solidFill>
          <a:ln>
            <a:solidFill>
              <a:srgbClr val="FF5574"/>
            </a:solidFill>
          </a:ln>
          <a:effectLst/>
          <a:extLst/>
        </p:spPr>
        <p:txBody>
          <a:bodyPr wrap="none" anchor="ctr"/>
          <a:lstStyle/>
          <a:p>
            <a:pPr lvl="0" algn="ctr" fontAlgn="ctr">
              <a:spcBef>
                <a:spcPct val="0"/>
              </a:spcBef>
              <a:spcAft>
                <a:spcPct val="0"/>
              </a:spcAft>
            </a:pPr>
            <a:r>
              <a:rPr lang="ja-JP" altLang="en-US" sz="1200" b="1" dirty="0" smtClean="0">
                <a:solidFill>
                  <a:schemeClr val="bg1"/>
                </a:solidFill>
                <a:latin typeface="+mn-ea"/>
                <a:cs typeface="Meiryo UI" pitchFamily="50" charset="-128"/>
              </a:rPr>
              <a:t>デジタルデータ二次利用</a:t>
            </a:r>
            <a:endParaRPr lang="ja-JP" altLang="en-US" sz="1200" b="1" dirty="0">
              <a:solidFill>
                <a:schemeClr val="bg1"/>
              </a:solidFill>
              <a:latin typeface="+mn-ea"/>
              <a:cs typeface="Meiryo UI" pitchFamily="50" charset="-128"/>
            </a:endParaRPr>
          </a:p>
        </p:txBody>
      </p:sp>
      <p:pic>
        <p:nvPicPr>
          <p:cNvPr id="108" name="Picture 4" descr="C:\Users\nagasawar\Downloads\icon-48.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89318" y="3390754"/>
            <a:ext cx="542302" cy="542302"/>
          </a:xfrm>
          <a:prstGeom prst="rect">
            <a:avLst/>
          </a:prstGeom>
          <a:noFill/>
          <a:extLst>
            <a:ext uri="{909E8E84-426E-40DD-AFC4-6F175D3DCCD1}">
              <a14:hiddenFill xmlns:a14="http://schemas.microsoft.com/office/drawing/2010/main">
                <a:solidFill>
                  <a:srgbClr val="FFFFFF"/>
                </a:solidFill>
              </a14:hiddenFill>
            </a:ext>
          </a:extLst>
        </p:spPr>
      </p:pic>
      <p:sp>
        <p:nvSpPr>
          <p:cNvPr id="9" name="正方形/長方形 8"/>
          <p:cNvSpPr/>
          <p:nvPr/>
        </p:nvSpPr>
        <p:spPr>
          <a:xfrm>
            <a:off x="5847005" y="5085184"/>
            <a:ext cx="3498481" cy="1323439"/>
          </a:xfrm>
          <a:prstGeom prst="rect">
            <a:avLst/>
          </a:prstGeom>
          <a:noFill/>
        </p:spPr>
        <p:txBody>
          <a:bodyPr wrap="square">
            <a:spAutoFit/>
          </a:bodyPr>
          <a:lstStyle/>
          <a:p>
            <a:r>
              <a:rPr lang="en-US" altLang="ja-JP" sz="800" dirty="0">
                <a:latin typeface="+mn-ea"/>
              </a:rPr>
              <a:t>※</a:t>
            </a:r>
            <a:r>
              <a:rPr lang="ja-JP" altLang="en-US" sz="800" dirty="0" smtClean="0">
                <a:latin typeface="+mn-ea"/>
              </a:rPr>
              <a:t>クリエイティブの著作権</a:t>
            </a:r>
            <a:r>
              <a:rPr lang="ja-JP" altLang="en-US" sz="800" dirty="0">
                <a:latin typeface="+mn-ea"/>
              </a:rPr>
              <a:t>は株式会社アイスタイルに帰属します</a:t>
            </a:r>
            <a:r>
              <a:rPr lang="ja-JP" altLang="en-US" sz="800" dirty="0" smtClean="0">
                <a:latin typeface="+mn-ea"/>
              </a:rPr>
              <a:t>。</a:t>
            </a:r>
            <a:endParaRPr lang="en-US" altLang="ja-JP" sz="800" dirty="0" smtClean="0">
              <a:latin typeface="+mn-ea"/>
            </a:endParaRPr>
          </a:p>
          <a:p>
            <a:r>
              <a:rPr lang="ja-JP" altLang="en-US" sz="800" dirty="0">
                <a:latin typeface="+mn-ea"/>
              </a:rPr>
              <a:t>　</a:t>
            </a:r>
            <a:r>
              <a:rPr lang="ja-JP" altLang="en-US" sz="800" dirty="0" smtClean="0">
                <a:latin typeface="+mn-ea"/>
              </a:rPr>
              <a:t>利用</a:t>
            </a:r>
            <a:r>
              <a:rPr lang="ja-JP" altLang="en-US" sz="800" dirty="0">
                <a:latin typeface="+mn-ea"/>
              </a:rPr>
              <a:t>する際は、下記の表記が必須となります。</a:t>
            </a:r>
          </a:p>
          <a:p>
            <a:r>
              <a:rPr lang="ja-JP" altLang="en-US" sz="800" dirty="0">
                <a:latin typeface="+mn-ea"/>
              </a:rPr>
              <a:t>　＠ｃｏｓｍｅでの掲載期間：</a:t>
            </a:r>
            <a:r>
              <a:rPr lang="en-US" altLang="ja-JP" sz="800" dirty="0" err="1">
                <a:latin typeface="+mn-ea"/>
              </a:rPr>
              <a:t>yyyy</a:t>
            </a:r>
            <a:r>
              <a:rPr lang="ja-JP" altLang="en-US" sz="800" dirty="0">
                <a:latin typeface="+mn-ea"/>
              </a:rPr>
              <a:t>年</a:t>
            </a:r>
            <a:r>
              <a:rPr lang="en-US" altLang="ja-JP" sz="800" dirty="0">
                <a:latin typeface="+mn-ea"/>
              </a:rPr>
              <a:t>mm</a:t>
            </a:r>
            <a:r>
              <a:rPr lang="ja-JP" altLang="en-US" sz="800" dirty="0">
                <a:latin typeface="+mn-ea"/>
              </a:rPr>
              <a:t>月</a:t>
            </a:r>
            <a:r>
              <a:rPr lang="en-US" altLang="ja-JP" sz="800" dirty="0" err="1">
                <a:latin typeface="+mn-ea"/>
              </a:rPr>
              <a:t>dd</a:t>
            </a:r>
            <a:r>
              <a:rPr lang="ja-JP" altLang="en-US" sz="800" dirty="0">
                <a:latin typeface="+mn-ea"/>
              </a:rPr>
              <a:t>日～</a:t>
            </a:r>
            <a:r>
              <a:rPr lang="en-US" altLang="ja-JP" sz="800" dirty="0" err="1">
                <a:latin typeface="+mn-ea"/>
              </a:rPr>
              <a:t>yyyy</a:t>
            </a:r>
            <a:r>
              <a:rPr lang="ja-JP" altLang="en-US" sz="800" dirty="0">
                <a:latin typeface="+mn-ea"/>
              </a:rPr>
              <a:t>年</a:t>
            </a:r>
            <a:r>
              <a:rPr lang="en-US" altLang="ja-JP" sz="800" dirty="0">
                <a:latin typeface="+mn-ea"/>
              </a:rPr>
              <a:t>mm</a:t>
            </a:r>
            <a:r>
              <a:rPr lang="ja-JP" altLang="en-US" sz="800" dirty="0">
                <a:latin typeface="+mn-ea"/>
              </a:rPr>
              <a:t>月</a:t>
            </a:r>
            <a:r>
              <a:rPr lang="en-US" altLang="ja-JP" sz="800" dirty="0" err="1">
                <a:latin typeface="+mn-ea"/>
              </a:rPr>
              <a:t>dd</a:t>
            </a:r>
            <a:r>
              <a:rPr lang="ja-JP" altLang="en-US" sz="800" dirty="0" smtClean="0">
                <a:latin typeface="+mn-ea"/>
              </a:rPr>
              <a:t>日</a:t>
            </a:r>
            <a:endParaRPr lang="en-US" altLang="ja-JP" sz="800" dirty="0" smtClean="0">
              <a:latin typeface="+mn-ea"/>
            </a:endParaRPr>
          </a:p>
          <a:p>
            <a:r>
              <a:rPr lang="ja-JP" altLang="en-US" sz="800" dirty="0">
                <a:latin typeface="+mn-ea"/>
              </a:rPr>
              <a:t>　</a:t>
            </a:r>
            <a:r>
              <a:rPr lang="ja-JP" altLang="en-US" sz="800" dirty="0" smtClean="0">
                <a:latin typeface="+mn-ea"/>
              </a:rPr>
              <a:t>提供元</a:t>
            </a:r>
            <a:r>
              <a:rPr lang="ja-JP" altLang="en-US" sz="800" dirty="0">
                <a:latin typeface="+mn-ea"/>
              </a:rPr>
              <a:t>：アイスタイル</a:t>
            </a:r>
          </a:p>
          <a:p>
            <a:pPr>
              <a:defRPr/>
            </a:pPr>
            <a:r>
              <a:rPr lang="en-US" altLang="ja-JP" sz="800" dirty="0">
                <a:latin typeface="+mn-ea"/>
              </a:rPr>
              <a:t>※</a:t>
            </a:r>
            <a:r>
              <a:rPr lang="ja-JP" altLang="en-US" sz="800" dirty="0" smtClean="0">
                <a:latin typeface="+mn-ea"/>
              </a:rPr>
              <a:t>薬機法</a:t>
            </a:r>
            <a:r>
              <a:rPr lang="ja-JP" altLang="en-US" sz="800" dirty="0">
                <a:latin typeface="+mn-ea"/>
              </a:rPr>
              <a:t>については貴社の判断と責任においてご利用ください。</a:t>
            </a:r>
            <a:endParaRPr lang="en-US" altLang="ja-JP" sz="800" dirty="0">
              <a:latin typeface="+mn-ea"/>
            </a:endParaRPr>
          </a:p>
          <a:p>
            <a:r>
              <a:rPr lang="ja-JP" altLang="en-US" sz="800" dirty="0">
                <a:latin typeface="+mn-ea"/>
              </a:rPr>
              <a:t>　また、ページ内素材に権利不備があり、第三者の権利を侵害した</a:t>
            </a:r>
            <a:endParaRPr lang="en-US" altLang="ja-JP" sz="800" dirty="0">
              <a:latin typeface="+mn-ea"/>
            </a:endParaRPr>
          </a:p>
          <a:p>
            <a:r>
              <a:rPr lang="ja-JP" altLang="en-US" sz="800" dirty="0">
                <a:latin typeface="+mn-ea"/>
              </a:rPr>
              <a:t>　という理由で、損害賠償請求等何らかの請求が生じたとしても、</a:t>
            </a:r>
            <a:endParaRPr lang="en-US" altLang="ja-JP" sz="800" dirty="0">
              <a:latin typeface="+mn-ea"/>
            </a:endParaRPr>
          </a:p>
          <a:p>
            <a:r>
              <a:rPr lang="ja-JP" altLang="en-US" sz="800" dirty="0">
                <a:latin typeface="+mn-ea"/>
              </a:rPr>
              <a:t>　弊社は責任を一切負いかねます</a:t>
            </a:r>
            <a:r>
              <a:rPr lang="ja-JP" altLang="en-US" sz="800" dirty="0" smtClean="0">
                <a:latin typeface="+mn-ea"/>
              </a:rPr>
              <a:t>。</a:t>
            </a:r>
            <a:endParaRPr lang="en-US" altLang="ja-JP" sz="800" dirty="0" smtClean="0">
              <a:latin typeface="+mn-ea"/>
            </a:endParaRPr>
          </a:p>
          <a:p>
            <a:r>
              <a:rPr lang="en-US" altLang="ja-JP" sz="800" dirty="0">
                <a:latin typeface="+mn-ea"/>
              </a:rPr>
              <a:t>※</a:t>
            </a:r>
            <a:r>
              <a:rPr lang="ja-JP" altLang="en-US" sz="800" dirty="0">
                <a:latin typeface="+mn-ea"/>
              </a:rPr>
              <a:t>ページ内で使用しているランキング、クチコミ、モニターデータ</a:t>
            </a:r>
            <a:r>
              <a:rPr lang="ja-JP" altLang="en-US" sz="800" dirty="0" smtClean="0">
                <a:latin typeface="+mn-ea"/>
              </a:rPr>
              <a:t>、</a:t>
            </a:r>
            <a:endParaRPr lang="en-US" altLang="ja-JP" sz="800" dirty="0" smtClean="0">
              <a:latin typeface="+mn-ea"/>
            </a:endParaRPr>
          </a:p>
          <a:p>
            <a:r>
              <a:rPr lang="ja-JP" altLang="en-US" sz="800" dirty="0">
                <a:latin typeface="+mn-ea"/>
              </a:rPr>
              <a:t>　</a:t>
            </a:r>
            <a:r>
              <a:rPr lang="ja-JP" altLang="en-US" sz="800" dirty="0" smtClean="0">
                <a:latin typeface="+mn-ea"/>
              </a:rPr>
              <a:t>ベストコスメデータ</a:t>
            </a:r>
            <a:r>
              <a:rPr lang="ja-JP" altLang="en-US" sz="800" dirty="0">
                <a:latin typeface="+mn-ea"/>
              </a:rPr>
              <a:t>の利用費は、本二次利用費に含みます。</a:t>
            </a:r>
            <a:endParaRPr lang="en-US" altLang="ja-JP" sz="800" dirty="0">
              <a:latin typeface="+mn-ea"/>
            </a:endParaRPr>
          </a:p>
        </p:txBody>
      </p:sp>
      <p:sp>
        <p:nvSpPr>
          <p:cNvPr id="44" name="正方形/長方形 43"/>
          <p:cNvSpPr/>
          <p:nvPr/>
        </p:nvSpPr>
        <p:spPr>
          <a:xfrm>
            <a:off x="5877666" y="3056129"/>
            <a:ext cx="3467821" cy="1957047"/>
          </a:xfrm>
          <a:prstGeom prst="rect">
            <a:avLst/>
          </a:prstGeom>
          <a:solidFill>
            <a:schemeClr val="bg1"/>
          </a:solidFill>
          <a:ln w="57150">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wrap="square" tIns="144000" rIns="108000" bIns="72000" rtlCol="0" anchor="ctr">
            <a:spAutoFit/>
          </a:bodyPr>
          <a:lstStyle/>
          <a:p>
            <a:pPr algn="ctr"/>
            <a:r>
              <a:rPr lang="ja-JP" altLang="en-US" b="1" i="1" dirty="0" smtClean="0">
                <a:solidFill>
                  <a:schemeClr val="tx1">
                    <a:lumMod val="50000"/>
                    <a:lumOff val="50000"/>
                  </a:schemeClr>
                </a:solidFill>
                <a:latin typeface="+mn-ea"/>
              </a:rPr>
              <a:t>デジタルデータ二次利用</a:t>
            </a:r>
            <a:r>
              <a:rPr lang="en-US" altLang="ja-JP" sz="2800" b="1" i="1" u="sng" dirty="0" smtClean="0">
                <a:solidFill>
                  <a:srgbClr val="FF5574"/>
                </a:solidFill>
                <a:latin typeface="+mn-ea"/>
              </a:rPr>
              <a:t>¥</a:t>
            </a:r>
            <a:r>
              <a:rPr lang="en-US" altLang="ja-JP" sz="3200" b="1" i="1" u="sng" dirty="0" smtClean="0">
                <a:solidFill>
                  <a:srgbClr val="FF5574"/>
                </a:solidFill>
                <a:latin typeface="+mn-ea"/>
              </a:rPr>
              <a:t>1,000,000</a:t>
            </a:r>
            <a:r>
              <a:rPr lang="en-US" altLang="ja-JP" b="1" i="1" u="sng" dirty="0" smtClean="0">
                <a:solidFill>
                  <a:srgbClr val="FF5574"/>
                </a:solidFill>
                <a:latin typeface="+mn-ea"/>
              </a:rPr>
              <a:t>(G)</a:t>
            </a:r>
            <a:endParaRPr lang="ja-JP" altLang="en-US" b="1" i="1" u="sng" dirty="0">
              <a:solidFill>
                <a:srgbClr val="FF5574"/>
              </a:solidFill>
              <a:latin typeface="+mn-ea"/>
            </a:endParaRPr>
          </a:p>
          <a:p>
            <a:r>
              <a:rPr lang="ja-JP" altLang="en-US" sz="900" dirty="0" smtClean="0">
                <a:solidFill>
                  <a:schemeClr val="tx1">
                    <a:lumMod val="50000"/>
                    <a:lumOff val="50000"/>
                  </a:schemeClr>
                </a:solidFill>
                <a:latin typeface="+mn-ea"/>
              </a:rPr>
              <a:t>・利用</a:t>
            </a:r>
            <a:r>
              <a:rPr lang="ja-JP" altLang="en-US" sz="900" dirty="0">
                <a:solidFill>
                  <a:schemeClr val="tx1">
                    <a:lumMod val="50000"/>
                    <a:lumOff val="50000"/>
                  </a:schemeClr>
                </a:solidFill>
                <a:latin typeface="+mn-ea"/>
              </a:rPr>
              <a:t>可能期間：タイアップ掲載開始から１年間</a:t>
            </a:r>
          </a:p>
          <a:p>
            <a:r>
              <a:rPr lang="ja-JP" altLang="en-US" sz="900" dirty="0">
                <a:solidFill>
                  <a:schemeClr val="tx1">
                    <a:lumMod val="50000"/>
                    <a:lumOff val="50000"/>
                  </a:schemeClr>
                </a:solidFill>
                <a:latin typeface="+mn-ea"/>
              </a:rPr>
              <a:t>・利用可能箇所：広告主が運営する</a:t>
            </a:r>
            <a:r>
              <a:rPr lang="ja-JP" altLang="en-US" sz="900" dirty="0" smtClean="0">
                <a:solidFill>
                  <a:schemeClr val="tx1">
                    <a:lumMod val="50000"/>
                    <a:lumOff val="50000"/>
                  </a:schemeClr>
                </a:solidFill>
                <a:latin typeface="+mn-ea"/>
              </a:rPr>
              <a:t>オンラインメディア</a:t>
            </a:r>
            <a:endParaRPr lang="en-US" altLang="ja-JP" sz="900" dirty="0" smtClean="0">
              <a:solidFill>
                <a:schemeClr val="tx1">
                  <a:lumMod val="50000"/>
                  <a:lumOff val="50000"/>
                </a:schemeClr>
              </a:solidFill>
              <a:latin typeface="+mn-ea"/>
            </a:endParaRPr>
          </a:p>
          <a:p>
            <a:r>
              <a:rPr lang="ja-JP" altLang="en-US" sz="900" b="1" dirty="0" smtClean="0">
                <a:solidFill>
                  <a:schemeClr val="tx1">
                    <a:lumMod val="50000"/>
                    <a:lumOff val="50000"/>
                  </a:schemeClr>
                </a:solidFill>
                <a:latin typeface="+mn-ea"/>
              </a:rPr>
              <a:t>＜納品</a:t>
            </a:r>
            <a:r>
              <a:rPr lang="ja-JP" altLang="en-US" sz="900" b="1" dirty="0">
                <a:solidFill>
                  <a:schemeClr val="tx1">
                    <a:lumMod val="50000"/>
                    <a:lumOff val="50000"/>
                  </a:schemeClr>
                </a:solidFill>
                <a:latin typeface="+mn-ea"/>
              </a:rPr>
              <a:t>について</a:t>
            </a:r>
            <a:r>
              <a:rPr lang="ja-JP" altLang="en-US" sz="900" b="1" dirty="0" smtClean="0">
                <a:solidFill>
                  <a:schemeClr val="tx1">
                    <a:lumMod val="50000"/>
                    <a:lumOff val="50000"/>
                  </a:schemeClr>
                </a:solidFill>
                <a:latin typeface="+mn-ea"/>
              </a:rPr>
              <a:t>＞</a:t>
            </a:r>
            <a:endParaRPr lang="en-US" altLang="ja-JP" sz="900" b="1" dirty="0" smtClean="0">
              <a:solidFill>
                <a:schemeClr val="tx1">
                  <a:lumMod val="50000"/>
                  <a:lumOff val="50000"/>
                </a:schemeClr>
              </a:solidFill>
              <a:latin typeface="+mn-ea"/>
            </a:endParaRPr>
          </a:p>
          <a:p>
            <a:r>
              <a:rPr lang="ja-JP" altLang="en-US" sz="900" dirty="0" smtClean="0">
                <a:solidFill>
                  <a:schemeClr val="tx1">
                    <a:lumMod val="50000"/>
                    <a:lumOff val="50000"/>
                  </a:schemeClr>
                </a:solidFill>
                <a:latin typeface="+mn-ea"/>
              </a:rPr>
              <a:t>　データ形式</a:t>
            </a:r>
            <a:r>
              <a:rPr lang="ja-JP" altLang="en-US" sz="900" dirty="0">
                <a:solidFill>
                  <a:schemeClr val="tx1">
                    <a:lumMod val="50000"/>
                    <a:lumOff val="50000"/>
                  </a:schemeClr>
                </a:solidFill>
                <a:latin typeface="+mn-ea"/>
              </a:rPr>
              <a:t>：</a:t>
            </a:r>
            <a:r>
              <a:rPr lang="en-US" altLang="ja-JP" sz="900" dirty="0" err="1">
                <a:solidFill>
                  <a:schemeClr val="tx1">
                    <a:lumMod val="50000"/>
                    <a:lumOff val="50000"/>
                  </a:schemeClr>
                </a:solidFill>
                <a:latin typeface="+mn-ea"/>
              </a:rPr>
              <a:t>png</a:t>
            </a:r>
            <a:r>
              <a:rPr lang="ja-JP" altLang="en-US" sz="900" dirty="0" err="1">
                <a:solidFill>
                  <a:schemeClr val="tx1">
                    <a:lumMod val="50000"/>
                    <a:lumOff val="50000"/>
                  </a:schemeClr>
                </a:solidFill>
                <a:latin typeface="+mn-ea"/>
              </a:rPr>
              <a:t>、</a:t>
            </a:r>
            <a:r>
              <a:rPr lang="ja-JP" altLang="en-US" sz="900" dirty="0">
                <a:solidFill>
                  <a:schemeClr val="tx1">
                    <a:lumMod val="50000"/>
                    <a:lumOff val="50000"/>
                  </a:schemeClr>
                </a:solidFill>
                <a:latin typeface="+mn-ea"/>
              </a:rPr>
              <a:t>または</a:t>
            </a:r>
            <a:r>
              <a:rPr lang="en-US" altLang="ja-JP" sz="900" dirty="0">
                <a:solidFill>
                  <a:schemeClr val="tx1">
                    <a:lumMod val="50000"/>
                    <a:lumOff val="50000"/>
                  </a:schemeClr>
                </a:solidFill>
                <a:latin typeface="+mn-ea"/>
              </a:rPr>
              <a:t>jpg</a:t>
            </a:r>
            <a:r>
              <a:rPr lang="ja-JP" altLang="en-US" sz="900" dirty="0">
                <a:solidFill>
                  <a:schemeClr val="tx1">
                    <a:lumMod val="50000"/>
                    <a:lumOff val="50000"/>
                  </a:schemeClr>
                </a:solidFill>
                <a:latin typeface="+mn-ea"/>
              </a:rPr>
              <a:t>　</a:t>
            </a:r>
            <a:endParaRPr lang="en-US" altLang="ja-JP" sz="900" dirty="0">
              <a:solidFill>
                <a:schemeClr val="tx1">
                  <a:lumMod val="50000"/>
                  <a:lumOff val="50000"/>
                </a:schemeClr>
              </a:solidFill>
              <a:latin typeface="+mn-ea"/>
            </a:endParaRPr>
          </a:p>
          <a:p>
            <a:r>
              <a:rPr lang="ja-JP" altLang="en-US" sz="900" dirty="0" smtClean="0">
                <a:solidFill>
                  <a:schemeClr val="tx1">
                    <a:lumMod val="50000"/>
                    <a:lumOff val="50000"/>
                  </a:schemeClr>
                </a:solidFill>
                <a:latin typeface="+mn-ea"/>
              </a:rPr>
              <a:t>　画像調整：掲載</a:t>
            </a:r>
            <a:r>
              <a:rPr lang="ja-JP" altLang="en-US" sz="900" dirty="0">
                <a:solidFill>
                  <a:schemeClr val="tx1">
                    <a:lumMod val="50000"/>
                    <a:lumOff val="50000"/>
                  </a:schemeClr>
                </a:solidFill>
                <a:latin typeface="+mn-ea"/>
              </a:rPr>
              <a:t>ページの＠ｃｏｓｍｅ</a:t>
            </a:r>
            <a:r>
              <a:rPr lang="ja-JP" altLang="en-US" sz="900" dirty="0" smtClean="0">
                <a:solidFill>
                  <a:schemeClr val="tx1">
                    <a:lumMod val="50000"/>
                    <a:lumOff val="50000"/>
                  </a:schemeClr>
                </a:solidFill>
                <a:latin typeface="+mn-ea"/>
              </a:rPr>
              <a:t>のプレゼント</a:t>
            </a:r>
            <a:r>
              <a:rPr lang="ja-JP" altLang="en-US" sz="900" dirty="0">
                <a:solidFill>
                  <a:schemeClr val="tx1">
                    <a:lumMod val="50000"/>
                    <a:lumOff val="50000"/>
                  </a:schemeClr>
                </a:solidFill>
                <a:latin typeface="+mn-ea"/>
              </a:rPr>
              <a:t>部分</a:t>
            </a:r>
            <a:r>
              <a:rPr lang="ja-JP" altLang="en-US" sz="900" dirty="0" smtClean="0">
                <a:solidFill>
                  <a:schemeClr val="tx1">
                    <a:lumMod val="50000"/>
                    <a:lumOff val="50000"/>
                  </a:schemeClr>
                </a:solidFill>
                <a:latin typeface="+mn-ea"/>
              </a:rPr>
              <a:t>を</a:t>
            </a:r>
            <a:endParaRPr lang="en-US" altLang="ja-JP" sz="900" dirty="0" smtClean="0">
              <a:solidFill>
                <a:schemeClr val="tx1">
                  <a:lumMod val="50000"/>
                  <a:lumOff val="50000"/>
                </a:schemeClr>
              </a:solidFill>
              <a:latin typeface="+mn-ea"/>
            </a:endParaRPr>
          </a:p>
          <a:p>
            <a:r>
              <a:rPr lang="ja-JP" altLang="en-US" sz="900" dirty="0">
                <a:solidFill>
                  <a:schemeClr val="tx1">
                    <a:lumMod val="50000"/>
                    <a:lumOff val="50000"/>
                  </a:schemeClr>
                </a:solidFill>
                <a:latin typeface="+mn-ea"/>
              </a:rPr>
              <a:t>　</a:t>
            </a:r>
            <a:r>
              <a:rPr lang="ja-JP" altLang="en-US" sz="900" dirty="0" smtClean="0">
                <a:solidFill>
                  <a:schemeClr val="tx1">
                    <a:lumMod val="50000"/>
                    <a:lumOff val="50000"/>
                  </a:schemeClr>
                </a:solidFill>
                <a:latin typeface="+mn-ea"/>
              </a:rPr>
              <a:t>削除</a:t>
            </a:r>
            <a:r>
              <a:rPr lang="ja-JP" altLang="en-US" sz="900" dirty="0">
                <a:solidFill>
                  <a:schemeClr val="tx1">
                    <a:lumMod val="50000"/>
                    <a:lumOff val="50000"/>
                  </a:schemeClr>
                </a:solidFill>
                <a:latin typeface="+mn-ea"/>
              </a:rPr>
              <a:t>して</a:t>
            </a:r>
            <a:r>
              <a:rPr lang="ja-JP" altLang="en-US" sz="900" dirty="0" smtClean="0">
                <a:solidFill>
                  <a:schemeClr val="tx1">
                    <a:lumMod val="50000"/>
                    <a:lumOff val="50000"/>
                  </a:schemeClr>
                </a:solidFill>
                <a:latin typeface="+mn-ea"/>
              </a:rPr>
              <a:t>納品。それ</a:t>
            </a:r>
            <a:r>
              <a:rPr lang="ja-JP" altLang="en-US" sz="900" dirty="0">
                <a:solidFill>
                  <a:schemeClr val="tx1">
                    <a:lumMod val="50000"/>
                    <a:lumOff val="50000"/>
                  </a:schemeClr>
                </a:solidFill>
                <a:latin typeface="+mn-ea"/>
              </a:rPr>
              <a:t>以外の修正（トルツメのみ）が発生</a:t>
            </a:r>
            <a:r>
              <a:rPr lang="ja-JP" altLang="en-US" sz="900" dirty="0" smtClean="0">
                <a:solidFill>
                  <a:schemeClr val="tx1">
                    <a:lumMod val="50000"/>
                    <a:lumOff val="50000"/>
                  </a:schemeClr>
                </a:solidFill>
                <a:latin typeface="+mn-ea"/>
              </a:rPr>
              <a:t>する　</a:t>
            </a:r>
            <a:endParaRPr lang="en-US" altLang="ja-JP" sz="900" dirty="0" smtClean="0">
              <a:solidFill>
                <a:schemeClr val="tx1">
                  <a:lumMod val="50000"/>
                  <a:lumOff val="50000"/>
                </a:schemeClr>
              </a:solidFill>
              <a:latin typeface="+mn-ea"/>
            </a:endParaRPr>
          </a:p>
          <a:p>
            <a:r>
              <a:rPr lang="ja-JP" altLang="en-US" sz="900" dirty="0">
                <a:solidFill>
                  <a:schemeClr val="tx1">
                    <a:lumMod val="50000"/>
                    <a:lumOff val="50000"/>
                  </a:schemeClr>
                </a:solidFill>
                <a:latin typeface="+mn-ea"/>
              </a:rPr>
              <a:t>　</a:t>
            </a:r>
            <a:r>
              <a:rPr lang="ja-JP" altLang="en-US" sz="900" dirty="0" smtClean="0">
                <a:solidFill>
                  <a:schemeClr val="tx1">
                    <a:lumMod val="50000"/>
                    <a:lumOff val="50000"/>
                  </a:schemeClr>
                </a:solidFill>
                <a:latin typeface="+mn-ea"/>
              </a:rPr>
              <a:t>場合、別途</a:t>
            </a:r>
            <a:r>
              <a:rPr lang="ja-JP" altLang="en-US" sz="900" dirty="0">
                <a:solidFill>
                  <a:schemeClr val="tx1">
                    <a:lumMod val="50000"/>
                    <a:lumOff val="50000"/>
                  </a:schemeClr>
                </a:solidFill>
                <a:latin typeface="+mn-ea"/>
              </a:rPr>
              <a:t>費用をいただきます</a:t>
            </a:r>
            <a:r>
              <a:rPr lang="ja-JP" altLang="en-US" sz="900" dirty="0" smtClean="0">
                <a:solidFill>
                  <a:schemeClr val="tx1">
                    <a:lumMod val="50000"/>
                    <a:lumOff val="50000"/>
                  </a:schemeClr>
                </a:solidFill>
                <a:latin typeface="+mn-ea"/>
              </a:rPr>
              <a:t>。</a:t>
            </a:r>
            <a:endParaRPr lang="en-US" altLang="ja-JP" sz="900" dirty="0" smtClean="0">
              <a:solidFill>
                <a:schemeClr val="tx1">
                  <a:lumMod val="50000"/>
                  <a:lumOff val="50000"/>
                </a:schemeClr>
              </a:solidFill>
              <a:latin typeface="+mn-ea"/>
            </a:endParaRPr>
          </a:p>
        </p:txBody>
      </p:sp>
      <p:sp>
        <p:nvSpPr>
          <p:cNvPr id="45" name="二等辺三角形 44"/>
          <p:cNvSpPr/>
          <p:nvPr/>
        </p:nvSpPr>
        <p:spPr>
          <a:xfrm rot="5400000">
            <a:off x="3054134" y="4722386"/>
            <a:ext cx="209828" cy="180886"/>
          </a:xfrm>
          <a:prstGeom prst="triangle">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latin typeface="+mn-ea"/>
            </a:endParaRPr>
          </a:p>
        </p:txBody>
      </p:sp>
      <p:sp>
        <p:nvSpPr>
          <p:cNvPr id="15" name="テキスト ボックス 14"/>
          <p:cNvSpPr txBox="1"/>
          <p:nvPr/>
        </p:nvSpPr>
        <p:spPr>
          <a:xfrm>
            <a:off x="4304928" y="3553271"/>
            <a:ext cx="1107996" cy="276999"/>
          </a:xfrm>
          <a:prstGeom prst="rect">
            <a:avLst/>
          </a:prstGeom>
          <a:noFill/>
        </p:spPr>
        <p:txBody>
          <a:bodyPr wrap="none" rtlCol="0">
            <a:spAutoFit/>
          </a:bodyPr>
          <a:lstStyle/>
          <a:p>
            <a:r>
              <a:rPr kumimoji="1" lang="ja-JP" altLang="en-US" sz="1200" b="1" dirty="0" smtClean="0">
                <a:solidFill>
                  <a:schemeClr val="tx1">
                    <a:lumMod val="50000"/>
                    <a:lumOff val="50000"/>
                  </a:schemeClr>
                </a:solidFill>
              </a:rPr>
              <a:t>貴社メディア</a:t>
            </a:r>
            <a:endParaRPr kumimoji="1" lang="ja-JP" altLang="en-US" sz="1200" b="1" dirty="0">
              <a:solidFill>
                <a:schemeClr val="tx1">
                  <a:lumMod val="50000"/>
                  <a:lumOff val="50000"/>
                </a:schemeClr>
              </a:solidFill>
            </a:endParaRPr>
          </a:p>
        </p:txBody>
      </p:sp>
    </p:spTree>
    <p:extLst>
      <p:ext uri="{BB962C8B-B14F-4D97-AF65-F5344CB8AC3E}">
        <p14:creationId xmlns:p14="http://schemas.microsoft.com/office/powerpoint/2010/main" val="37088630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テキスト ボックス 76"/>
          <p:cNvSpPr txBox="1"/>
          <p:nvPr/>
        </p:nvSpPr>
        <p:spPr>
          <a:xfrm>
            <a:off x="406293" y="1239753"/>
            <a:ext cx="9066906" cy="338554"/>
          </a:xfrm>
          <a:prstGeom prst="rect">
            <a:avLst/>
          </a:prstGeom>
          <a:noFill/>
        </p:spPr>
        <p:txBody>
          <a:bodyPr wrap="none" rtlCol="0" anchor="ctr">
            <a:spAutoFit/>
          </a:bodyPr>
          <a:lstStyle/>
          <a:p>
            <a:pPr algn="ctr"/>
            <a:r>
              <a:rPr lang="ja-JP" altLang="en-US" sz="1600" b="1" dirty="0">
                <a:solidFill>
                  <a:schemeClr val="tx1">
                    <a:lumMod val="65000"/>
                    <a:lumOff val="35000"/>
                  </a:schemeClr>
                </a:solidFill>
                <a:latin typeface="+mj-ea"/>
              </a:rPr>
              <a:t>＠ｃｏｓｍｅで掲載した編集タイアップを翻訳、インバウンド向けの</a:t>
            </a:r>
            <a:r>
              <a:rPr lang="en-US" altLang="ja-JP" sz="1600" b="1" dirty="0">
                <a:solidFill>
                  <a:schemeClr val="tx1">
                    <a:lumMod val="65000"/>
                    <a:lumOff val="35000"/>
                  </a:schemeClr>
                </a:solidFill>
                <a:latin typeface="+mj-ea"/>
              </a:rPr>
              <a:t>LP</a:t>
            </a:r>
            <a:r>
              <a:rPr lang="ja-JP" altLang="en-US" sz="1600" b="1" dirty="0">
                <a:solidFill>
                  <a:schemeClr val="tx1">
                    <a:lumMod val="65000"/>
                    <a:lumOff val="35000"/>
                  </a:schemeClr>
                </a:solidFill>
                <a:latin typeface="+mj-ea"/>
              </a:rPr>
              <a:t>としてご活用頂けます。</a:t>
            </a:r>
          </a:p>
        </p:txBody>
      </p:sp>
      <p:sp>
        <p:nvSpPr>
          <p:cNvPr id="81" name="正方形/長方形 80"/>
          <p:cNvSpPr/>
          <p:nvPr/>
        </p:nvSpPr>
        <p:spPr>
          <a:xfrm>
            <a:off x="5385048" y="5157192"/>
            <a:ext cx="4229680" cy="1218383"/>
          </a:xfrm>
          <a:prstGeom prst="rect">
            <a:avLst/>
          </a:prstGeom>
          <a:solidFill>
            <a:schemeClr val="bg1"/>
          </a:solidFill>
          <a:ln w="85725">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wrap="square" tIns="144000" rIns="216000" bIns="72000" rtlCol="0" anchor="ctr">
            <a:spAutoFit/>
          </a:bodyPr>
          <a:lstStyle/>
          <a:p>
            <a:r>
              <a:rPr lang="ja-JP" altLang="en-US" sz="1200" b="1" dirty="0">
                <a:solidFill>
                  <a:schemeClr val="tx1">
                    <a:lumMod val="65000"/>
                    <a:lumOff val="35000"/>
                  </a:schemeClr>
                </a:solidFill>
                <a:latin typeface="+mn-ea"/>
              </a:rPr>
              <a:t>タイアップ翻訳・ホスティングサービス</a:t>
            </a:r>
            <a:endParaRPr lang="en-US" altLang="ja-JP" sz="1200" b="1" dirty="0">
              <a:solidFill>
                <a:schemeClr val="tx1">
                  <a:lumMod val="65000"/>
                  <a:lumOff val="35000"/>
                </a:schemeClr>
              </a:solidFill>
              <a:latin typeface="+mn-ea"/>
            </a:endParaRPr>
          </a:p>
          <a:p>
            <a:endParaRPr lang="en-US" altLang="ja-JP" sz="1200" b="1" dirty="0">
              <a:solidFill>
                <a:schemeClr val="tx1">
                  <a:lumMod val="65000"/>
                  <a:lumOff val="35000"/>
                </a:schemeClr>
              </a:solidFill>
              <a:latin typeface="+mn-ea"/>
            </a:endParaRPr>
          </a:p>
          <a:p>
            <a:endParaRPr lang="ja-JP" altLang="en-US" sz="500" b="1" dirty="0">
              <a:solidFill>
                <a:srgbClr val="FF5574"/>
              </a:solidFill>
              <a:latin typeface="+mn-ea"/>
            </a:endParaRPr>
          </a:p>
          <a:p>
            <a:pPr algn="r"/>
            <a:r>
              <a:rPr lang="en-US" altLang="ja-JP" sz="2800" b="1" i="1" u="sng" dirty="0">
                <a:solidFill>
                  <a:srgbClr val="FF5574"/>
                </a:solidFill>
                <a:latin typeface="+mn-ea"/>
              </a:rPr>
              <a:t>¥ 1,500,000</a:t>
            </a:r>
            <a:r>
              <a:rPr lang="en-US" altLang="ja-JP" sz="2000" b="1" i="1" u="sng" dirty="0">
                <a:solidFill>
                  <a:srgbClr val="FF5574"/>
                </a:solidFill>
                <a:latin typeface="+mn-ea"/>
              </a:rPr>
              <a:t>(G)/ </a:t>
            </a:r>
            <a:r>
              <a:rPr lang="en-US" altLang="ja-JP" sz="1200" b="1" i="1" u="sng" dirty="0">
                <a:solidFill>
                  <a:srgbClr val="FF5574"/>
                </a:solidFill>
                <a:latin typeface="+mn-ea"/>
              </a:rPr>
              <a:t>1</a:t>
            </a:r>
            <a:r>
              <a:rPr lang="ja-JP" altLang="en-US" sz="1200" b="1" i="1" u="sng" dirty="0">
                <a:solidFill>
                  <a:srgbClr val="FF5574"/>
                </a:solidFill>
                <a:latin typeface="+mn-ea"/>
              </a:rPr>
              <a:t>言語</a:t>
            </a:r>
            <a:endParaRPr lang="en-US" altLang="ja-JP" sz="1200" b="1" i="1" u="sng" dirty="0">
              <a:solidFill>
                <a:srgbClr val="FF5574"/>
              </a:solidFill>
              <a:latin typeface="+mn-ea"/>
            </a:endParaRPr>
          </a:p>
          <a:p>
            <a:pPr lvl="0" algn="r"/>
            <a:r>
              <a:rPr lang="ja-JP" altLang="en-US" sz="800" dirty="0">
                <a:solidFill>
                  <a:prstClr val="white">
                    <a:lumMod val="50000"/>
                  </a:prstClr>
                </a:solidFill>
                <a:latin typeface="メイリオ"/>
              </a:rPr>
              <a:t>制作翻訳費：</a:t>
            </a:r>
            <a:r>
              <a:rPr lang="en-US" altLang="ja-JP" sz="800" dirty="0">
                <a:solidFill>
                  <a:prstClr val="white">
                    <a:lumMod val="50000"/>
                  </a:prstClr>
                </a:solidFill>
                <a:latin typeface="メイリオ"/>
              </a:rPr>
              <a:t>\1,500,000(G)</a:t>
            </a:r>
            <a:endParaRPr lang="ja-JP" altLang="en-US" sz="800" dirty="0">
              <a:solidFill>
                <a:prstClr val="white">
                  <a:lumMod val="50000"/>
                </a:prstClr>
              </a:solidFill>
              <a:latin typeface="メイリオ"/>
            </a:endParaRPr>
          </a:p>
        </p:txBody>
      </p:sp>
      <p:sp>
        <p:nvSpPr>
          <p:cNvPr id="99" name="タイトル 3"/>
          <p:cNvSpPr txBox="1">
            <a:spLocks/>
          </p:cNvSpPr>
          <p:nvPr/>
        </p:nvSpPr>
        <p:spPr>
          <a:xfrm>
            <a:off x="241495" y="63500"/>
            <a:ext cx="9421053" cy="901037"/>
          </a:xfrm>
          <a:prstGeom prst="rect">
            <a:avLst/>
          </a:prstGeom>
        </p:spPr>
        <p:txBody>
          <a:bodyPr vert="horz" lIns="91440" tIns="45720" rIns="91440" bIns="45720" rtlCol="0" anchor="ctr">
            <a:noAutofit/>
          </a:bodyPr>
          <a:lstStyle>
            <a:lvl1pPr algn="ctr" defTabSz="457200" rtl="0" eaLnBrk="1" latinLnBrk="0" hangingPunct="1">
              <a:spcBef>
                <a:spcPct val="0"/>
              </a:spcBef>
              <a:buNone/>
              <a:defRPr kumimoji="1" sz="3000" b="1" kern="1200">
                <a:solidFill>
                  <a:srgbClr val="4EB691"/>
                </a:solidFill>
                <a:latin typeface="Alte Haas Grotesk"/>
                <a:ea typeface=""/>
                <a:cs typeface="メイリオ"/>
              </a:defRPr>
            </a:lvl1pPr>
          </a:lstStyle>
          <a:p>
            <a:r>
              <a:rPr lang="ja-JP" altLang="en-US" dirty="0"/>
              <a:t>タイアップ翻訳・ホスティングサービス</a:t>
            </a:r>
            <a:endParaRPr lang="en-US" altLang="ja-JP" dirty="0"/>
          </a:p>
          <a:p>
            <a:r>
              <a:rPr lang="ja-JP" altLang="en-US" sz="1600" dirty="0"/>
              <a:t>～編集タイアップのオプションサービス～</a:t>
            </a:r>
          </a:p>
        </p:txBody>
      </p:sp>
      <p:graphicFrame>
        <p:nvGraphicFramePr>
          <p:cNvPr id="11" name="表 10"/>
          <p:cNvGraphicFramePr>
            <a:graphicFrameLocks noGrp="1"/>
          </p:cNvGraphicFramePr>
          <p:nvPr>
            <p:extLst>
              <p:ext uri="{D42A27DB-BD31-4B8C-83A1-F6EECF244321}">
                <p14:modId xmlns:p14="http://schemas.microsoft.com/office/powerpoint/2010/main" val="3846342192"/>
              </p:ext>
            </p:extLst>
          </p:nvPr>
        </p:nvGraphicFramePr>
        <p:xfrm>
          <a:off x="5341767" y="1703113"/>
          <a:ext cx="4229680" cy="3296394"/>
        </p:xfrm>
        <a:graphic>
          <a:graphicData uri="http://schemas.openxmlformats.org/drawingml/2006/table">
            <a:tbl>
              <a:tblPr firstRow="1" bandRow="1">
                <a:tableStyleId>{5C22544A-7EE6-4342-B048-85BDC9FD1C3A}</a:tableStyleId>
              </a:tblPr>
              <a:tblGrid>
                <a:gridCol w="1057420">
                  <a:extLst>
                    <a:ext uri="{9D8B030D-6E8A-4147-A177-3AD203B41FA5}">
                      <a16:colId xmlns:a16="http://schemas.microsoft.com/office/drawing/2014/main" xmlns="" val="20000"/>
                    </a:ext>
                  </a:extLst>
                </a:gridCol>
                <a:gridCol w="3172260">
                  <a:extLst>
                    <a:ext uri="{9D8B030D-6E8A-4147-A177-3AD203B41FA5}">
                      <a16:colId xmlns:a16="http://schemas.microsoft.com/office/drawing/2014/main" xmlns="" val="20001"/>
                    </a:ext>
                  </a:extLst>
                </a:gridCol>
              </a:tblGrid>
              <a:tr h="293559">
                <a:tc>
                  <a:txBody>
                    <a:bodyPr/>
                    <a:lstStyle/>
                    <a:p>
                      <a:pPr algn="ctr"/>
                      <a:r>
                        <a:rPr kumimoji="1" lang="ja-JP" altLang="en-US" sz="800" b="0" dirty="0">
                          <a:solidFill>
                            <a:schemeClr val="tx1"/>
                          </a:solidFill>
                          <a:latin typeface="+mn-ea"/>
                          <a:ea typeface="+mn-ea"/>
                          <a:cs typeface="Meiryo UI" panose="020B0604030504040204" pitchFamily="50" charset="-128"/>
                        </a:rPr>
                        <a:t>掲載期間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kumimoji="1" lang="en-US" altLang="ja-JP" sz="800" b="0" dirty="0">
                          <a:solidFill>
                            <a:schemeClr val="tx1"/>
                          </a:solidFill>
                          <a:latin typeface="+mn-ea"/>
                          <a:ea typeface="+mn-ea"/>
                          <a:cs typeface="Meiryo UI" panose="020B0604030504040204" pitchFamily="50" charset="-128"/>
                        </a:rPr>
                        <a:t>UP</a:t>
                      </a:r>
                      <a:r>
                        <a:rPr kumimoji="1" lang="ja-JP" altLang="en-US" sz="800" b="0" dirty="0">
                          <a:solidFill>
                            <a:schemeClr val="tx1"/>
                          </a:solidFill>
                          <a:latin typeface="+mn-ea"/>
                          <a:ea typeface="+mn-ea"/>
                          <a:cs typeface="Meiryo UI" panose="020B0604030504040204" pitchFamily="50" charset="-128"/>
                        </a:rPr>
                        <a:t>日より</a:t>
                      </a:r>
                      <a:r>
                        <a:rPr kumimoji="1" lang="en-US" altLang="ja-JP" sz="800" b="0" dirty="0">
                          <a:solidFill>
                            <a:schemeClr val="tx1"/>
                          </a:solidFill>
                          <a:latin typeface="+mn-ea"/>
                          <a:ea typeface="+mn-ea"/>
                          <a:cs typeface="Meiryo UI" panose="020B0604030504040204" pitchFamily="50" charset="-128"/>
                        </a:rPr>
                        <a:t>1</a:t>
                      </a:r>
                      <a:r>
                        <a:rPr kumimoji="1" lang="ja-JP" altLang="en-US" sz="800" b="0" dirty="0">
                          <a:solidFill>
                            <a:schemeClr val="tx1"/>
                          </a:solidFill>
                          <a:latin typeface="+mn-ea"/>
                          <a:ea typeface="+mn-ea"/>
                          <a:cs typeface="Meiryo UI" panose="020B0604030504040204" pitchFamily="50" charset="-128"/>
                        </a:rPr>
                        <a:t>年間</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0"/>
                  </a:ext>
                </a:extLst>
              </a:tr>
              <a:tr h="293559">
                <a:tc>
                  <a:txBody>
                    <a:bodyPr/>
                    <a:lstStyle/>
                    <a:p>
                      <a:pPr algn="ctr"/>
                      <a:r>
                        <a:rPr kumimoji="1" lang="ja-JP" altLang="en-US" sz="800" b="0" dirty="0">
                          <a:solidFill>
                            <a:schemeClr val="tx1"/>
                          </a:solidFill>
                          <a:latin typeface="+mn-ea"/>
                          <a:ea typeface="+mn-ea"/>
                          <a:cs typeface="Meiryo UI" panose="020B0604030504040204" pitchFamily="50" charset="-128"/>
                        </a:rPr>
                        <a:t>ディバイス</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kumimoji="1" lang="ja-JP" altLang="en-US" sz="800" b="0" dirty="0">
                          <a:solidFill>
                            <a:schemeClr val="tx1"/>
                          </a:solidFill>
                          <a:latin typeface="+mn-ea"/>
                          <a:ea typeface="+mn-ea"/>
                          <a:cs typeface="Meiryo UI" panose="020B0604030504040204" pitchFamily="50" charset="-128"/>
                        </a:rPr>
                        <a:t>ＰＣ</a:t>
                      </a:r>
                      <a:r>
                        <a:rPr kumimoji="1" lang="en-US" altLang="ja-JP" sz="800" b="0" dirty="0">
                          <a:solidFill>
                            <a:schemeClr val="tx1"/>
                          </a:solidFill>
                          <a:latin typeface="+mn-ea"/>
                          <a:ea typeface="+mn-ea"/>
                          <a:cs typeface="Meiryo UI" panose="020B0604030504040204" pitchFamily="50" charset="-128"/>
                        </a:rPr>
                        <a:t>/</a:t>
                      </a:r>
                      <a:r>
                        <a:rPr kumimoji="1" lang="ja-JP" altLang="en-US" sz="800" b="0" dirty="0">
                          <a:solidFill>
                            <a:schemeClr val="tx1"/>
                          </a:solidFill>
                          <a:latin typeface="+mn-ea"/>
                          <a:ea typeface="+mn-ea"/>
                          <a:cs typeface="Meiryo UI" panose="020B0604030504040204" pitchFamily="50" charset="-128"/>
                        </a:rPr>
                        <a:t>ＳＰ</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1"/>
                  </a:ext>
                </a:extLst>
              </a:tr>
              <a:tr h="293559">
                <a:tc>
                  <a:txBody>
                    <a:bodyPr/>
                    <a:lstStyle/>
                    <a:p>
                      <a:pPr algn="ctr"/>
                      <a:r>
                        <a:rPr kumimoji="1" lang="ja-JP" altLang="en-US" sz="800" b="0" dirty="0">
                          <a:solidFill>
                            <a:schemeClr val="tx1"/>
                          </a:solidFill>
                          <a:latin typeface="+mn-ea"/>
                          <a:ea typeface="+mn-ea"/>
                          <a:cs typeface="Meiryo UI" panose="020B0604030504040204" pitchFamily="50" charset="-128"/>
                        </a:rPr>
                        <a:t>制作期間目安</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kumimoji="1" lang="ja-JP" altLang="en-US" sz="800" b="0" dirty="0">
                          <a:solidFill>
                            <a:schemeClr val="tx1"/>
                          </a:solidFill>
                          <a:latin typeface="+mn-ea"/>
                          <a:ea typeface="+mn-ea"/>
                          <a:cs typeface="Meiryo UI" panose="020B0604030504040204" pitchFamily="50" charset="-128"/>
                        </a:rPr>
                        <a:t>通常タイアップ（日本語）校了後約</a:t>
                      </a:r>
                      <a:r>
                        <a:rPr kumimoji="1" lang="en-US" altLang="ja-JP" sz="800" b="0" dirty="0">
                          <a:solidFill>
                            <a:schemeClr val="tx1"/>
                          </a:solidFill>
                          <a:latin typeface="+mn-ea"/>
                          <a:ea typeface="+mn-ea"/>
                          <a:cs typeface="Meiryo UI" panose="020B0604030504040204" pitchFamily="50" charset="-128"/>
                        </a:rPr>
                        <a:t>25</a:t>
                      </a:r>
                      <a:r>
                        <a:rPr kumimoji="1" lang="ja-JP" altLang="en-US" sz="800" b="0" dirty="0">
                          <a:solidFill>
                            <a:schemeClr val="tx1"/>
                          </a:solidFill>
                          <a:latin typeface="+mn-ea"/>
                          <a:ea typeface="+mn-ea"/>
                          <a:cs typeface="Meiryo UI" panose="020B0604030504040204" pitchFamily="50" charset="-128"/>
                        </a:rPr>
                        <a:t>営業日目安</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2"/>
                  </a:ext>
                </a:extLst>
              </a:tr>
              <a:tr h="293559">
                <a:tc>
                  <a:txBody>
                    <a:bodyPr/>
                    <a:lstStyle/>
                    <a:p>
                      <a:pPr algn="ctr"/>
                      <a:r>
                        <a:rPr kumimoji="1" lang="ja-JP" altLang="en-US" sz="800" b="0" dirty="0">
                          <a:solidFill>
                            <a:schemeClr val="tx1"/>
                          </a:solidFill>
                          <a:latin typeface="+mn-ea"/>
                          <a:ea typeface="+mn-ea"/>
                          <a:cs typeface="Meiryo UI" panose="020B0604030504040204" pitchFamily="50" charset="-128"/>
                        </a:rPr>
                        <a:t>言語</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kumimoji="1" lang="en-US" altLang="ja-JP" sz="800" b="0" dirty="0">
                          <a:solidFill>
                            <a:schemeClr val="tx1"/>
                          </a:solidFill>
                          <a:latin typeface="+mn-ea"/>
                          <a:ea typeface="+mn-ea"/>
                          <a:cs typeface="Meiryo UI" panose="020B0604030504040204" pitchFamily="50" charset="-128"/>
                        </a:rPr>
                        <a:t>4</a:t>
                      </a:r>
                      <a:r>
                        <a:rPr kumimoji="1" lang="ja-JP" altLang="en-US" sz="800" b="0" dirty="0">
                          <a:solidFill>
                            <a:schemeClr val="tx1"/>
                          </a:solidFill>
                          <a:latin typeface="+mn-ea"/>
                          <a:ea typeface="+mn-ea"/>
                          <a:cs typeface="Meiryo UI" panose="020B0604030504040204" pitchFamily="50" charset="-128"/>
                        </a:rPr>
                        <a:t>言語対応：中国語（簡体字・繁体字）・英語・韓国語</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3"/>
                  </a:ext>
                </a:extLst>
              </a:tr>
              <a:tr h="293559">
                <a:tc>
                  <a:txBody>
                    <a:bodyPr/>
                    <a:lstStyle/>
                    <a:p>
                      <a:pPr algn="ctr"/>
                      <a:r>
                        <a:rPr kumimoji="1" lang="ja-JP" altLang="en-US" sz="800" b="0" dirty="0">
                          <a:solidFill>
                            <a:schemeClr val="tx1"/>
                          </a:solidFill>
                          <a:latin typeface="+mn-ea"/>
                          <a:ea typeface="+mn-ea"/>
                          <a:cs typeface="Meiryo UI" panose="020B0604030504040204" pitchFamily="50" charset="-128"/>
                        </a:rPr>
                        <a:t>誘導枠</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kumimoji="1" lang="ja-JP" altLang="en-US" sz="800" b="0" dirty="0">
                          <a:solidFill>
                            <a:schemeClr val="tx1"/>
                          </a:solidFill>
                          <a:latin typeface="+mn-ea"/>
                          <a:ea typeface="+mn-ea"/>
                          <a:cs typeface="Meiryo UI" panose="020B0604030504040204" pitchFamily="50" charset="-128"/>
                        </a:rPr>
                        <a:t>なし（クライアント様ご手配）</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4"/>
                  </a:ext>
                </a:extLst>
              </a:tr>
              <a:tr h="293559">
                <a:tc>
                  <a:txBody>
                    <a:bodyPr/>
                    <a:lstStyle/>
                    <a:p>
                      <a:pPr algn="ctr"/>
                      <a:r>
                        <a:rPr kumimoji="1" lang="ja-JP" altLang="en-US" sz="800" b="0" dirty="0">
                          <a:solidFill>
                            <a:schemeClr val="tx1"/>
                          </a:solidFill>
                          <a:latin typeface="+mn-ea"/>
                          <a:ea typeface="+mn-ea"/>
                          <a:cs typeface="Meiryo UI" panose="020B0604030504040204" pitchFamily="50" charset="-128"/>
                        </a:rPr>
                        <a:t>申込対象</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algn="l"/>
                      <a:r>
                        <a:rPr kumimoji="1" lang="ja-JP" altLang="en-US" sz="800" b="0" dirty="0">
                          <a:solidFill>
                            <a:schemeClr val="tx1"/>
                          </a:solidFill>
                          <a:latin typeface="+mn-ea"/>
                          <a:ea typeface="+mn-ea"/>
                          <a:cs typeface="Meiryo UI" panose="020B0604030504040204" pitchFamily="50" charset="-128"/>
                        </a:rPr>
                        <a:t>掲載終了後</a:t>
                      </a:r>
                      <a:r>
                        <a:rPr kumimoji="1" lang="en-US" altLang="ja-JP" sz="800" b="0" dirty="0">
                          <a:solidFill>
                            <a:schemeClr val="tx1"/>
                          </a:solidFill>
                          <a:latin typeface="+mn-ea"/>
                          <a:ea typeface="+mn-ea"/>
                          <a:cs typeface="Meiryo UI" panose="020B0604030504040204" pitchFamily="50" charset="-128"/>
                        </a:rPr>
                        <a:t>3</a:t>
                      </a:r>
                      <a:r>
                        <a:rPr kumimoji="1" lang="ja-JP" altLang="en-US" sz="800" b="0" dirty="0">
                          <a:solidFill>
                            <a:schemeClr val="tx1"/>
                          </a:solidFill>
                          <a:latin typeface="+mn-ea"/>
                          <a:ea typeface="+mn-ea"/>
                          <a:cs typeface="Meiryo UI" panose="020B0604030504040204" pitchFamily="50" charset="-128"/>
                        </a:rPr>
                        <a:t>か月以内のタイアップデータ</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5"/>
                  </a:ext>
                </a:extLst>
              </a:tr>
              <a:tr h="1186400">
                <a:tc>
                  <a:txBody>
                    <a:bodyPr/>
                    <a:lstStyle/>
                    <a:p>
                      <a:pPr algn="ctr"/>
                      <a:r>
                        <a:rPr kumimoji="1" lang="ja-JP" altLang="en-US" sz="800" b="0" dirty="0">
                          <a:solidFill>
                            <a:schemeClr val="tx1"/>
                          </a:solidFill>
                          <a:latin typeface="+mn-ea"/>
                          <a:ea typeface="+mn-ea"/>
                          <a:cs typeface="Meiryo UI" panose="020B0604030504040204" pitchFamily="50" charset="-128"/>
                        </a:rPr>
                        <a:t>注意事項</a:t>
                      </a: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fontAlgn="ctr"/>
                      <a:r>
                        <a:rPr kumimoji="1" lang="ja-JP" altLang="en-US" sz="800" kern="1200" dirty="0">
                          <a:solidFill>
                            <a:schemeClr val="tx1"/>
                          </a:solidFill>
                          <a:latin typeface="+mn-lt"/>
                          <a:ea typeface="Meiryo UI" pitchFamily="50" charset="-128"/>
                          <a:cs typeface="+mn-cs"/>
                        </a:rPr>
                        <a:t>他国の法律（薬事）が抵触する恐れのあるスキームは申込不可となります。（越境</a:t>
                      </a:r>
                      <a:r>
                        <a:rPr kumimoji="1" lang="en-US" altLang="ja-JP" sz="800" kern="1200" dirty="0">
                          <a:solidFill>
                            <a:schemeClr val="tx1"/>
                          </a:solidFill>
                          <a:latin typeface="+mn-lt"/>
                          <a:ea typeface="Meiryo UI" pitchFamily="50" charset="-128"/>
                          <a:cs typeface="+mn-cs"/>
                        </a:rPr>
                        <a:t>EC</a:t>
                      </a:r>
                      <a:r>
                        <a:rPr kumimoji="1" lang="ja-JP" altLang="en-US" sz="800" kern="1200" dirty="0">
                          <a:solidFill>
                            <a:schemeClr val="tx1"/>
                          </a:solidFill>
                          <a:latin typeface="+mn-lt"/>
                          <a:ea typeface="Meiryo UI" pitchFamily="50" charset="-128"/>
                          <a:cs typeface="+mn-cs"/>
                        </a:rPr>
                        <a:t>で、該当国から商品を購入できるケースなど）「ご利用用途」、「誘導元クリエイティブ」を事前に確認させていただきました上でのお申込みとなります。</a:t>
                      </a:r>
                      <a:endParaRPr kumimoji="1" lang="en-US" altLang="ja-JP" sz="800" kern="1200" dirty="0">
                        <a:solidFill>
                          <a:schemeClr val="tx1"/>
                        </a:solidFill>
                        <a:latin typeface="+mn-lt"/>
                        <a:ea typeface="Meiryo UI" pitchFamily="50" charset="-128"/>
                        <a:cs typeface="+mn-cs"/>
                      </a:endParaRPr>
                    </a:p>
                    <a:p>
                      <a:pPr fontAlgn="ctr"/>
                      <a:r>
                        <a:rPr lang="en-US" altLang="ja-JP" sz="800" dirty="0">
                          <a:solidFill>
                            <a:schemeClr val="tx1"/>
                          </a:solidFill>
                          <a:latin typeface="ＭＳ Ｐゴシック"/>
                        </a:rPr>
                        <a:t>※</a:t>
                      </a:r>
                      <a:r>
                        <a:rPr lang="ja-JP" altLang="en-US" sz="800" dirty="0">
                          <a:solidFill>
                            <a:schemeClr val="tx1"/>
                          </a:solidFill>
                          <a:latin typeface="ＭＳ Ｐゴシック"/>
                        </a:rPr>
                        <a:t>お申込後のキャンセルはお申込金額の返金はいたしかねます。お申込後に誘導元クリエイティブが不可となった場合も対応いたしかねます。</a:t>
                      </a:r>
                      <a:endParaRPr lang="en-US" altLang="ja-JP" sz="800" dirty="0">
                        <a:solidFill>
                          <a:schemeClr val="tx1"/>
                        </a:solidFill>
                        <a:latin typeface="ＭＳ Ｐゴシック"/>
                      </a:endParaRPr>
                    </a:p>
                    <a:p>
                      <a:pPr fontAlgn="ctr"/>
                      <a:endParaRPr lang="en-US" altLang="ja-JP" sz="800" dirty="0">
                        <a:solidFill>
                          <a:schemeClr val="tx1"/>
                        </a:solidFill>
                        <a:latin typeface="ＭＳ Ｐゴシック"/>
                      </a:endParaRPr>
                    </a:p>
                    <a:p>
                      <a:pPr marL="0" marR="0" indent="0" algn="l" defTabSz="457200" rtl="0" eaLnBrk="1" fontAlgn="ctr" latinLnBrk="0" hangingPunct="1">
                        <a:lnSpc>
                          <a:spcPct val="100000"/>
                        </a:lnSpc>
                        <a:spcBef>
                          <a:spcPts val="0"/>
                        </a:spcBef>
                        <a:spcAft>
                          <a:spcPts val="0"/>
                        </a:spcAft>
                        <a:buClrTx/>
                        <a:buSzTx/>
                        <a:buFontTx/>
                        <a:buNone/>
                        <a:tabLst/>
                        <a:defRPr/>
                      </a:pPr>
                      <a:r>
                        <a:rPr lang="ja-JP" altLang="en-US" sz="800" dirty="0">
                          <a:latin typeface="Meiryo UI" pitchFamily="50" charset="-128"/>
                          <a:ea typeface="Meiryo UI" pitchFamily="50" charset="-128"/>
                        </a:rPr>
                        <a:t>本サービスは、＠ｃｏｓｍｅタイアップを日本語以外の言語を標準語としている方が閲読できるようにするものであり、訴求商品を現地生産商品に変更することや、現地の薬事や法への適用させるなどの再編集は行いませんので、予めご了承ください。</a:t>
                      </a:r>
                      <a:endParaRPr lang="en-US" altLang="ja-JP" sz="800" dirty="0">
                        <a:latin typeface="Meiryo UI" pitchFamily="50" charset="-128"/>
                        <a:ea typeface="Meiryo UI" pitchFamily="50" charset="-128"/>
                      </a:endParaRPr>
                    </a:p>
                  </a:txBody>
                  <a:tcPr marL="72000" marR="72000" marT="36000" marB="3600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xmlns="" val="10006"/>
                  </a:ext>
                </a:extLst>
              </a:tr>
            </a:tbl>
          </a:graphicData>
        </a:graphic>
      </p:graphicFrame>
      <p:pic>
        <p:nvPicPr>
          <p:cNvPr id="14" name="Picture 3" descr="C:\Users\yokomurak\Desktop\00002.jpg"/>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ackgroundRemoval t="557" b="97032" l="936" r="98315"/>
                    </a14:imgEffect>
                  </a14:imgLayer>
                </a14:imgProps>
              </a:ext>
              <a:ext uri="{28A0092B-C50C-407E-A947-70E740481C1C}">
                <a14:useLocalDpi xmlns:a14="http://schemas.microsoft.com/office/drawing/2010/main"/>
              </a:ext>
            </a:extLst>
          </a:blip>
          <a:srcRect/>
          <a:stretch/>
        </p:blipFill>
        <p:spPr bwMode="auto">
          <a:xfrm>
            <a:off x="3128720" y="2191992"/>
            <a:ext cx="1621945" cy="326995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a:stretch/>
        </p:blipFill>
        <p:spPr bwMode="auto">
          <a:xfrm>
            <a:off x="3307742" y="2714583"/>
            <a:ext cx="1261138" cy="2226585"/>
          </a:xfrm>
          <a:prstGeom prst="rect">
            <a:avLst/>
          </a:prstGeom>
          <a:noFill/>
          <a:ln w="190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テキスト ボックス 16"/>
          <p:cNvSpPr txBox="1"/>
          <p:nvPr/>
        </p:nvSpPr>
        <p:spPr>
          <a:xfrm>
            <a:off x="3179792" y="1736515"/>
            <a:ext cx="1517038" cy="646331"/>
          </a:xfrm>
          <a:prstGeom prst="rect">
            <a:avLst/>
          </a:prstGeom>
          <a:noFill/>
        </p:spPr>
        <p:txBody>
          <a:bodyPr wrap="square" rtlCol="0" anchor="ctr">
            <a:spAutoFit/>
          </a:bodyPr>
          <a:lstStyle/>
          <a:p>
            <a:pPr algn="ctr"/>
            <a:r>
              <a:rPr lang="en-US" altLang="ja-JP" sz="1200" dirty="0">
                <a:latin typeface="+mj-ea"/>
                <a:cs typeface="Meiryo UI" panose="020B0604030504040204" pitchFamily="50" charset="-128"/>
              </a:rPr>
              <a:t>PC/ SP</a:t>
            </a:r>
          </a:p>
          <a:p>
            <a:pPr algn="ctr"/>
            <a:r>
              <a:rPr lang="en-US" altLang="ja-JP" sz="1200" dirty="0">
                <a:latin typeface="+mj-ea"/>
                <a:cs typeface="Meiryo UI" panose="020B0604030504040204" pitchFamily="50" charset="-128"/>
              </a:rPr>
              <a:t> </a:t>
            </a:r>
            <a:r>
              <a:rPr lang="ja-JP" altLang="en-US" sz="1200" dirty="0">
                <a:latin typeface="+mj-ea"/>
                <a:cs typeface="Meiryo UI" panose="020B0604030504040204" pitchFamily="50" charset="-128"/>
              </a:rPr>
              <a:t>両ディバイス対応</a:t>
            </a:r>
            <a:endParaRPr lang="en-US" altLang="ja-JP" sz="1200" dirty="0">
              <a:latin typeface="+mj-ea"/>
              <a:cs typeface="Meiryo UI" panose="020B0604030504040204" pitchFamily="50" charset="-128"/>
            </a:endParaRPr>
          </a:p>
        </p:txBody>
      </p:sp>
      <p:sp>
        <p:nvSpPr>
          <p:cNvPr id="21" name="メモ 20"/>
          <p:cNvSpPr/>
          <p:nvPr/>
        </p:nvSpPr>
        <p:spPr>
          <a:xfrm>
            <a:off x="1801921" y="3549502"/>
            <a:ext cx="835080" cy="1327106"/>
          </a:xfrm>
          <a:prstGeom prst="foldedCorner">
            <a:avLst/>
          </a:prstGeom>
          <a:solidFill>
            <a:schemeClr val="bg1"/>
          </a:solid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latin typeface="Meiryo UI" panose="020B0604030504040204" pitchFamily="50" charset="-128"/>
              <a:ea typeface="Meiryo UI" panose="020B0604030504040204" pitchFamily="50" charset="-128"/>
              <a:cs typeface="Meiryo UI" panose="020B0604030504040204" pitchFamily="50" charset="-128"/>
            </a:endParaRPr>
          </a:p>
        </p:txBody>
      </p:sp>
      <p:sp>
        <p:nvSpPr>
          <p:cNvPr id="22" name="テキスト ボックス 21"/>
          <p:cNvSpPr txBox="1"/>
          <p:nvPr/>
        </p:nvSpPr>
        <p:spPr>
          <a:xfrm>
            <a:off x="372242" y="4227125"/>
            <a:ext cx="964569" cy="276999"/>
          </a:xfrm>
          <a:prstGeom prst="rect">
            <a:avLst/>
          </a:prstGeom>
          <a:noFill/>
        </p:spPr>
        <p:txBody>
          <a:bodyPr wrap="square" rtlCol="0" anchor="ctr">
            <a:spAutoFit/>
          </a:bodyPr>
          <a:lstStyle/>
          <a:p>
            <a:pPr algn="ctr"/>
            <a:r>
              <a:rPr lang="ja-JP" altLang="en-US" sz="1200" dirty="0">
                <a:latin typeface="+mn-ea"/>
                <a:cs typeface="Meiryo UI" panose="020B0604030504040204" pitchFamily="50" charset="-128"/>
              </a:rPr>
              <a:t>訪日外国人</a:t>
            </a:r>
            <a:endParaRPr lang="en-US" altLang="ja-JP" sz="1200" dirty="0">
              <a:latin typeface="+mn-ea"/>
              <a:cs typeface="Meiryo UI" panose="020B0604030504040204" pitchFamily="50" charset="-128"/>
            </a:endParaRPr>
          </a:p>
        </p:txBody>
      </p:sp>
      <p:pic>
        <p:nvPicPr>
          <p:cNvPr id="23" name="Picture 2" descr="C:\Users\niwan\Desktop\QRcode(1).gif"/>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2348795" y="4465500"/>
            <a:ext cx="257640" cy="257639"/>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907562" y="3595876"/>
            <a:ext cx="623796" cy="1422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5" name="正方形/長方形 24"/>
          <p:cNvSpPr/>
          <p:nvPr/>
        </p:nvSpPr>
        <p:spPr>
          <a:xfrm>
            <a:off x="1844198" y="3772678"/>
            <a:ext cx="750526" cy="246221"/>
          </a:xfrm>
          <a:prstGeom prst="rect">
            <a:avLst/>
          </a:prstGeom>
        </p:spPr>
        <p:txBody>
          <a:bodyPr wrap="none">
            <a:spAutoFit/>
          </a:bodyPr>
          <a:lstStyle/>
          <a:p>
            <a:pPr algn="ctr"/>
            <a:r>
              <a:rPr lang="ja-JP" altLang="en-US" sz="500" dirty="0">
                <a:solidFill>
                  <a:srgbClr val="000000"/>
                </a:solidFill>
                <a:latin typeface="+mn-ea"/>
              </a:rPr>
              <a:t>日本の＠ｃｏｓｍｅ</a:t>
            </a:r>
            <a:endParaRPr lang="en-US" altLang="ja-JP" sz="500" dirty="0">
              <a:solidFill>
                <a:srgbClr val="000000"/>
              </a:solidFill>
              <a:latin typeface="+mn-ea"/>
            </a:endParaRPr>
          </a:p>
          <a:p>
            <a:pPr algn="ctr"/>
            <a:r>
              <a:rPr lang="ja-JP" altLang="en-US" sz="500" dirty="0">
                <a:solidFill>
                  <a:srgbClr val="000000"/>
                </a:solidFill>
                <a:latin typeface="+mn-ea"/>
              </a:rPr>
              <a:t>タイアップをチェック！</a:t>
            </a:r>
            <a:endParaRPr lang="ja-JP" altLang="en-US" sz="500" dirty="0"/>
          </a:p>
        </p:txBody>
      </p:sp>
      <p:grpSp>
        <p:nvGrpSpPr>
          <p:cNvPr id="26" name="グループ化 25"/>
          <p:cNvGrpSpPr/>
          <p:nvPr/>
        </p:nvGrpSpPr>
        <p:grpSpPr>
          <a:xfrm>
            <a:off x="1676660" y="2132856"/>
            <a:ext cx="1057781" cy="927878"/>
            <a:chOff x="467545" y="1076964"/>
            <a:chExt cx="722478" cy="697128"/>
          </a:xfrm>
        </p:grpSpPr>
        <p:grpSp>
          <p:nvGrpSpPr>
            <p:cNvPr id="27" name="グループ化 26"/>
            <p:cNvGrpSpPr/>
            <p:nvPr/>
          </p:nvGrpSpPr>
          <p:grpSpPr>
            <a:xfrm>
              <a:off x="467545" y="1076964"/>
              <a:ext cx="722478" cy="697128"/>
              <a:chOff x="571609" y="1076964"/>
              <a:chExt cx="618413" cy="596714"/>
            </a:xfrm>
          </p:grpSpPr>
          <p:pic>
            <p:nvPicPr>
              <p:cNvPr id="29" name="Picture 10"/>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99749">
                            <a14:foregroundMark x1="48622" y1="18182" x2="49875" y2="50909"/>
                            <a14:foregroundMark x1="11028" y1="42597" x2="90476" y2="41818"/>
                            <a14:foregroundMark x1="6266" y1="38442" x2="14787" y2="49870"/>
                            <a14:foregroundMark x1="55639" y1="16364" x2="57644" y2="43117"/>
                            <a14:foregroundMark x1="5013" y1="47273" x2="4261" y2="92987"/>
                            <a14:foregroundMark x1="3759" y1="92987" x2="6015" y2="96623"/>
                            <a14:foregroundMark x1="8521" y1="96623" x2="93484" y2="96883"/>
                            <a14:foregroundMark x1="96491" y1="47273" x2="95990" y2="94286"/>
                            <a14:foregroundMark x1="38095" y1="5195" x2="57143" y2="17662"/>
                          </a14:backgroundRemoval>
                        </a14:imgEffect>
                      </a14:imgLayer>
                    </a14:imgProps>
                  </a:ext>
                  <a:ext uri="{28A0092B-C50C-407E-A947-70E740481C1C}">
                    <a14:useLocalDpi xmlns:a14="http://schemas.microsoft.com/office/drawing/2010/main"/>
                  </a:ext>
                </a:extLst>
              </a:blip>
              <a:srcRect/>
              <a:stretch>
                <a:fillRect/>
              </a:stretch>
            </p:blipFill>
            <p:spPr bwMode="auto">
              <a:xfrm>
                <a:off x="571609" y="1076964"/>
                <a:ext cx="618413" cy="5967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0" name="正方形/長方形 29"/>
              <p:cNvSpPr/>
              <p:nvPr/>
            </p:nvSpPr>
            <p:spPr>
              <a:xfrm>
                <a:off x="607367" y="1309102"/>
                <a:ext cx="554683" cy="33486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200">
                  <a:latin typeface="Meiryo UI" panose="020B0604030504040204" pitchFamily="50" charset="-128"/>
                  <a:ea typeface="Meiryo UI" panose="020B0604030504040204" pitchFamily="50" charset="-128"/>
                  <a:cs typeface="Meiryo UI" panose="020B0604030504040204" pitchFamily="50" charset="-128"/>
                </a:endParaRPr>
              </a:p>
            </p:txBody>
          </p:sp>
          <p:pic>
            <p:nvPicPr>
              <p:cNvPr id="31" name="Picture 2"/>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43034" y="1328542"/>
                <a:ext cx="483348" cy="110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2" name="Picture 2" descr="C:\Users\niwan\Desktop\QRcode(1).gif"/>
              <p:cNvPicPr>
                <a:picLocks noChangeAspect="1" noChangeArrowheads="1"/>
              </p:cNvPicPr>
              <p:nvPr/>
            </p:nvPicPr>
            <p:blipFill>
              <a:blip r:embed="rId6" cstate="print">
                <a:extLst>
                  <a:ext uri="{28A0092B-C50C-407E-A947-70E740481C1C}">
                    <a14:useLocalDpi xmlns:a14="http://schemas.microsoft.com/office/drawing/2010/main"/>
                  </a:ext>
                </a:extLst>
              </a:blip>
              <a:srcRect/>
              <a:stretch>
                <a:fillRect/>
              </a:stretch>
            </p:blipFill>
            <p:spPr bwMode="auto">
              <a:xfrm>
                <a:off x="993243" y="1464258"/>
                <a:ext cx="164520" cy="164519"/>
              </a:xfrm>
              <a:prstGeom prst="rect">
                <a:avLst/>
              </a:prstGeom>
              <a:noFill/>
              <a:extLst>
                <a:ext uri="{909E8E84-426E-40DD-AFC4-6F175D3DCCD1}">
                  <a14:hiddenFill xmlns:a14="http://schemas.microsoft.com/office/drawing/2010/main">
                    <a:solidFill>
                      <a:srgbClr val="FFFFFF"/>
                    </a:solidFill>
                  </a14:hiddenFill>
                </a:ext>
              </a:extLst>
            </p:spPr>
          </p:pic>
        </p:grpSp>
        <p:sp>
          <p:nvSpPr>
            <p:cNvPr id="28" name="正方形/長方形 27"/>
            <p:cNvSpPr/>
            <p:nvPr/>
          </p:nvSpPr>
          <p:spPr>
            <a:xfrm>
              <a:off x="503196" y="1548726"/>
              <a:ext cx="639108" cy="161866"/>
            </a:xfrm>
            <a:prstGeom prst="rect">
              <a:avLst/>
            </a:prstGeom>
          </p:spPr>
          <p:txBody>
            <a:bodyPr wrap="square">
              <a:spAutoFit/>
            </a:bodyPr>
            <a:lstStyle/>
            <a:p>
              <a:r>
                <a:rPr lang="ja-JP" altLang="en-US" sz="400" dirty="0">
                  <a:solidFill>
                    <a:srgbClr val="000000"/>
                  </a:solidFill>
                  <a:latin typeface="+mn-ea"/>
                </a:rPr>
                <a:t>日本の＠ｃｏｓｍｅ</a:t>
              </a:r>
              <a:endParaRPr lang="en-US" altLang="ja-JP" sz="400" dirty="0">
                <a:solidFill>
                  <a:srgbClr val="000000"/>
                </a:solidFill>
                <a:latin typeface="+mn-ea"/>
              </a:endParaRPr>
            </a:p>
            <a:p>
              <a:r>
                <a:rPr lang="ja-JP" altLang="en-US" sz="400" dirty="0">
                  <a:solidFill>
                    <a:srgbClr val="000000"/>
                  </a:solidFill>
                  <a:latin typeface="+mn-ea"/>
                </a:rPr>
                <a:t>タイアップをチェック！</a:t>
              </a:r>
              <a:endParaRPr lang="ja-JP" altLang="en-US" sz="400" dirty="0"/>
            </a:p>
          </p:txBody>
        </p:sp>
      </p:grpSp>
      <p:sp>
        <p:nvSpPr>
          <p:cNvPr id="40" name="右中かっこ 39"/>
          <p:cNvSpPr/>
          <p:nvPr/>
        </p:nvSpPr>
        <p:spPr>
          <a:xfrm rot="5400000">
            <a:off x="2118818" y="4630307"/>
            <a:ext cx="278519" cy="1384775"/>
          </a:xfrm>
          <a:prstGeom prst="rightBrac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1" name="テキスト ボックス 40"/>
          <p:cNvSpPr txBox="1"/>
          <p:nvPr/>
        </p:nvSpPr>
        <p:spPr>
          <a:xfrm>
            <a:off x="956403" y="5539556"/>
            <a:ext cx="2611070" cy="469359"/>
          </a:xfrm>
          <a:prstGeom prst="rect">
            <a:avLst/>
          </a:prstGeom>
          <a:noFill/>
        </p:spPr>
        <p:txBody>
          <a:bodyPr wrap="square" rtlCol="0" anchor="ctr">
            <a:spAutoFit/>
          </a:bodyPr>
          <a:lstStyle/>
          <a:p>
            <a:pPr algn="ctr"/>
            <a:r>
              <a:rPr lang="ja-JP" altLang="en-US" sz="1050" dirty="0">
                <a:latin typeface="+mj-ea"/>
                <a:cs typeface="Meiryo UI" panose="020B0604030504040204" pitchFamily="50" charset="-128"/>
              </a:rPr>
              <a:t>クライアント様制作</a:t>
            </a:r>
            <a:endParaRPr lang="en-US" altLang="ja-JP" sz="1050" dirty="0">
              <a:latin typeface="+mj-ea"/>
              <a:cs typeface="Meiryo UI" panose="020B0604030504040204" pitchFamily="50" charset="-128"/>
            </a:endParaRPr>
          </a:p>
          <a:p>
            <a:pPr algn="ctr"/>
            <a:r>
              <a:rPr lang="ja-JP" altLang="en-US" sz="700" dirty="0">
                <a:latin typeface="+mj-ea"/>
                <a:cs typeface="Meiryo UI" panose="020B0604030504040204" pitchFamily="50" charset="-128"/>
              </a:rPr>
              <a:t>制作に利用いただきたいデータはアイスタイルより提供</a:t>
            </a:r>
            <a:endParaRPr lang="en-US" altLang="ja-JP" sz="700" dirty="0">
              <a:latin typeface="+mj-ea"/>
              <a:cs typeface="Meiryo UI" panose="020B0604030504040204" pitchFamily="50" charset="-128"/>
            </a:endParaRPr>
          </a:p>
          <a:p>
            <a:pPr algn="ctr"/>
            <a:r>
              <a:rPr lang="ja-JP" altLang="en-US" sz="700" dirty="0">
                <a:latin typeface="+mj-ea"/>
                <a:cs typeface="Meiryo UI" panose="020B0604030504040204" pitchFamily="50" charset="-128"/>
              </a:rPr>
              <a:t>店舗</a:t>
            </a:r>
            <a:r>
              <a:rPr lang="en-US" altLang="ja-JP" sz="700" dirty="0">
                <a:latin typeface="+mj-ea"/>
                <a:cs typeface="Meiryo UI" panose="020B0604030504040204" pitchFamily="50" charset="-128"/>
              </a:rPr>
              <a:t>POP</a:t>
            </a:r>
            <a:r>
              <a:rPr lang="ja-JP" altLang="en-US" sz="700" dirty="0">
                <a:latin typeface="+mj-ea"/>
                <a:cs typeface="Meiryo UI" panose="020B0604030504040204" pitchFamily="50" charset="-128"/>
              </a:rPr>
              <a:t>などの什器制作対応可能（別途御見積）</a:t>
            </a:r>
            <a:endParaRPr lang="en-US" altLang="ja-JP" sz="700" dirty="0">
              <a:latin typeface="+mj-ea"/>
              <a:cs typeface="Meiryo UI" panose="020B0604030504040204" pitchFamily="50" charset="-128"/>
            </a:endParaRPr>
          </a:p>
        </p:txBody>
      </p:sp>
      <p:cxnSp>
        <p:nvCxnSpPr>
          <p:cNvPr id="3" name="直線コネクタ 2"/>
          <p:cNvCxnSpPr/>
          <p:nvPr/>
        </p:nvCxnSpPr>
        <p:spPr>
          <a:xfrm>
            <a:off x="1924962" y="4077072"/>
            <a:ext cx="606548" cy="0"/>
          </a:xfrm>
          <a:prstGeom prst="line">
            <a:avLst/>
          </a:prstGeom>
          <a:ln w="190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3" name="直線コネクタ 42"/>
          <p:cNvCxnSpPr/>
          <p:nvPr/>
        </p:nvCxnSpPr>
        <p:spPr>
          <a:xfrm>
            <a:off x="1924962" y="4188323"/>
            <a:ext cx="606548" cy="0"/>
          </a:xfrm>
          <a:prstGeom prst="line">
            <a:avLst/>
          </a:prstGeom>
          <a:ln w="190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4" name="直線コネクタ 43"/>
          <p:cNvCxnSpPr/>
          <p:nvPr/>
        </p:nvCxnSpPr>
        <p:spPr>
          <a:xfrm>
            <a:off x="1924962" y="4299574"/>
            <a:ext cx="606548" cy="0"/>
          </a:xfrm>
          <a:prstGeom prst="line">
            <a:avLst/>
          </a:prstGeom>
          <a:ln w="190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45" name="直線コネクタ 44"/>
          <p:cNvCxnSpPr/>
          <p:nvPr/>
        </p:nvCxnSpPr>
        <p:spPr>
          <a:xfrm>
            <a:off x="1924962" y="4410824"/>
            <a:ext cx="606548" cy="0"/>
          </a:xfrm>
          <a:prstGeom prst="line">
            <a:avLst/>
          </a:prstGeom>
          <a:ln w="19050">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46" name="図 45"/>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128464" y="3233364"/>
            <a:ext cx="1452127" cy="1044149"/>
          </a:xfrm>
          <a:prstGeom prst="rect">
            <a:avLst/>
          </a:prstGeom>
        </p:spPr>
      </p:pic>
      <p:cxnSp>
        <p:nvCxnSpPr>
          <p:cNvPr id="48" name="直線矢印コネクタ 47"/>
          <p:cNvCxnSpPr>
            <a:stCxn id="4" idx="3"/>
          </p:cNvCxnSpPr>
          <p:nvPr/>
        </p:nvCxnSpPr>
        <p:spPr>
          <a:xfrm>
            <a:off x="2681197" y="2867341"/>
            <a:ext cx="488583" cy="1153"/>
          </a:xfrm>
          <a:prstGeom prst="straightConnector1">
            <a:avLst/>
          </a:prstGeom>
          <a:ln w="57150">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sp>
        <p:nvSpPr>
          <p:cNvPr id="4" name="正方形/長方形 3"/>
          <p:cNvSpPr/>
          <p:nvPr/>
        </p:nvSpPr>
        <p:spPr>
          <a:xfrm>
            <a:off x="2389841" y="2721663"/>
            <a:ext cx="291356" cy="291356"/>
          </a:xfrm>
          <a:prstGeom prst="rect">
            <a:avLst/>
          </a:prstGeom>
          <a:noFill/>
          <a:ln w="28575">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53" name="直線矢印コネクタ 52"/>
          <p:cNvCxnSpPr>
            <a:stCxn id="54" idx="3"/>
          </p:cNvCxnSpPr>
          <p:nvPr/>
        </p:nvCxnSpPr>
        <p:spPr>
          <a:xfrm>
            <a:off x="2622589" y="4594538"/>
            <a:ext cx="547191" cy="1153"/>
          </a:xfrm>
          <a:prstGeom prst="straightConnector1">
            <a:avLst/>
          </a:prstGeom>
          <a:ln w="57150">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sp>
        <p:nvSpPr>
          <p:cNvPr id="54" name="正方形/長方形 53"/>
          <p:cNvSpPr/>
          <p:nvPr/>
        </p:nvSpPr>
        <p:spPr>
          <a:xfrm>
            <a:off x="2331233" y="4448860"/>
            <a:ext cx="291356" cy="291356"/>
          </a:xfrm>
          <a:prstGeom prst="rect">
            <a:avLst/>
          </a:prstGeom>
          <a:noFill/>
          <a:ln w="28575">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6" name="テキスト ボックス 55"/>
          <p:cNvSpPr txBox="1"/>
          <p:nvPr/>
        </p:nvSpPr>
        <p:spPr>
          <a:xfrm>
            <a:off x="1447031" y="3079993"/>
            <a:ext cx="1517038" cy="276999"/>
          </a:xfrm>
          <a:prstGeom prst="rect">
            <a:avLst/>
          </a:prstGeom>
          <a:noFill/>
        </p:spPr>
        <p:txBody>
          <a:bodyPr wrap="square" rtlCol="0" anchor="ctr">
            <a:spAutoFit/>
          </a:bodyPr>
          <a:lstStyle/>
          <a:p>
            <a:pPr algn="ctr"/>
            <a:r>
              <a:rPr lang="ja-JP" altLang="en-US" sz="1200" dirty="0">
                <a:latin typeface="+mj-ea"/>
                <a:cs typeface="Meiryo UI" panose="020B0604030504040204" pitchFamily="50" charset="-128"/>
              </a:rPr>
              <a:t>店舗販促物</a:t>
            </a:r>
            <a:endParaRPr lang="en-US" altLang="ja-JP" sz="1200" dirty="0">
              <a:latin typeface="+mj-ea"/>
              <a:cs typeface="Meiryo UI" panose="020B0604030504040204" pitchFamily="50" charset="-128"/>
            </a:endParaRPr>
          </a:p>
        </p:txBody>
      </p:sp>
      <p:sp>
        <p:nvSpPr>
          <p:cNvPr id="57" name="テキスト ボックス 56"/>
          <p:cNvSpPr txBox="1"/>
          <p:nvPr/>
        </p:nvSpPr>
        <p:spPr>
          <a:xfrm>
            <a:off x="1476291" y="4952201"/>
            <a:ext cx="1517038" cy="276999"/>
          </a:xfrm>
          <a:prstGeom prst="rect">
            <a:avLst/>
          </a:prstGeom>
          <a:noFill/>
        </p:spPr>
        <p:txBody>
          <a:bodyPr wrap="square" rtlCol="0" anchor="ctr">
            <a:spAutoFit/>
          </a:bodyPr>
          <a:lstStyle/>
          <a:p>
            <a:pPr algn="ctr"/>
            <a:r>
              <a:rPr lang="en-US" altLang="ja-JP" sz="1200" dirty="0">
                <a:latin typeface="+mj-ea"/>
                <a:cs typeface="Meiryo UI" panose="020B0604030504040204" pitchFamily="50" charset="-128"/>
              </a:rPr>
              <a:t>Web</a:t>
            </a:r>
            <a:r>
              <a:rPr lang="ja-JP" altLang="en-US" sz="1200" dirty="0">
                <a:latin typeface="+mj-ea"/>
                <a:cs typeface="Meiryo UI" panose="020B0604030504040204" pitchFamily="50" charset="-128"/>
              </a:rPr>
              <a:t>ページなど</a:t>
            </a:r>
            <a:endParaRPr lang="en-US" altLang="ja-JP" sz="1200" dirty="0">
              <a:latin typeface="+mj-ea"/>
              <a:cs typeface="Meiryo UI" panose="020B0604030504040204" pitchFamily="50" charset="-128"/>
            </a:endParaRPr>
          </a:p>
        </p:txBody>
      </p:sp>
      <p:sp>
        <p:nvSpPr>
          <p:cNvPr id="50" name="円/楕円 49"/>
          <p:cNvSpPr/>
          <p:nvPr/>
        </p:nvSpPr>
        <p:spPr>
          <a:xfrm>
            <a:off x="4248382" y="4797152"/>
            <a:ext cx="914400" cy="914400"/>
          </a:xfrm>
          <a:prstGeom prst="ellipse">
            <a:avLst/>
          </a:prstGeom>
          <a:solidFill>
            <a:srgbClr val="FF5574"/>
          </a:solidFill>
          <a:ln w="28575">
            <a:solidFill>
              <a:schemeClr val="bg1"/>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bg1"/>
              </a:solidFill>
            </a:endParaRPr>
          </a:p>
        </p:txBody>
      </p:sp>
      <p:sp>
        <p:nvSpPr>
          <p:cNvPr id="51" name="テキスト ボックス 50"/>
          <p:cNvSpPr txBox="1"/>
          <p:nvPr/>
        </p:nvSpPr>
        <p:spPr>
          <a:xfrm>
            <a:off x="4228528" y="5086345"/>
            <a:ext cx="954107" cy="400110"/>
          </a:xfrm>
          <a:prstGeom prst="rect">
            <a:avLst/>
          </a:prstGeom>
          <a:noFill/>
        </p:spPr>
        <p:txBody>
          <a:bodyPr wrap="none" rtlCol="0">
            <a:spAutoFit/>
          </a:bodyPr>
          <a:lstStyle/>
          <a:p>
            <a:pPr algn="ctr"/>
            <a:r>
              <a:rPr kumimoji="1" lang="ja-JP" altLang="en-US" sz="1000" b="1" dirty="0">
                <a:solidFill>
                  <a:schemeClr val="bg1"/>
                </a:solidFill>
              </a:rPr>
              <a:t>ホスティング</a:t>
            </a:r>
            <a:endParaRPr kumimoji="1" lang="en-US" altLang="ja-JP" sz="1000" b="1" dirty="0">
              <a:solidFill>
                <a:schemeClr val="bg1"/>
              </a:solidFill>
            </a:endParaRPr>
          </a:p>
          <a:p>
            <a:pPr algn="ctr"/>
            <a:r>
              <a:rPr lang="en-US" altLang="ja-JP" sz="1000" b="1" dirty="0">
                <a:solidFill>
                  <a:schemeClr val="bg1"/>
                </a:solidFill>
              </a:rPr>
              <a:t>1</a:t>
            </a:r>
            <a:r>
              <a:rPr lang="ja-JP" altLang="en-US" sz="1000" b="1" dirty="0">
                <a:solidFill>
                  <a:schemeClr val="bg1"/>
                </a:solidFill>
              </a:rPr>
              <a:t>年間</a:t>
            </a:r>
            <a:endParaRPr kumimoji="1" lang="ja-JP" altLang="en-US" sz="1000" b="1" dirty="0">
              <a:solidFill>
                <a:schemeClr val="bg1"/>
              </a:solidFill>
            </a:endParaRPr>
          </a:p>
        </p:txBody>
      </p:sp>
      <p:sp>
        <p:nvSpPr>
          <p:cNvPr id="49"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32</a:t>
            </a:fld>
            <a:endParaRPr lang="ja-JP" altLang="en-US" dirty="0"/>
          </a:p>
        </p:txBody>
      </p:sp>
    </p:spTree>
    <p:extLst>
      <p:ext uri="{BB962C8B-B14F-4D97-AF65-F5344CB8AC3E}">
        <p14:creationId xmlns:p14="http://schemas.microsoft.com/office/powerpoint/2010/main" val="13294638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3"/>
          <p:cNvGraphicFramePr>
            <a:graphicFrameLocks noGrp="1"/>
          </p:cNvGraphicFramePr>
          <p:nvPr>
            <p:extLst>
              <p:ext uri="{D42A27DB-BD31-4B8C-83A1-F6EECF244321}">
                <p14:modId xmlns:p14="http://schemas.microsoft.com/office/powerpoint/2010/main" val="3368783255"/>
              </p:ext>
            </p:extLst>
          </p:nvPr>
        </p:nvGraphicFramePr>
        <p:xfrm>
          <a:off x="308490" y="1280277"/>
          <a:ext cx="9302751" cy="4649386"/>
        </p:xfrm>
        <a:graphic>
          <a:graphicData uri="http://schemas.openxmlformats.org/drawingml/2006/table">
            <a:tbl>
              <a:tblPr firstRow="1" bandRow="1">
                <a:tableStyleId>{5C22544A-7EE6-4342-B048-85BDC9FD1C3A}</a:tableStyleId>
              </a:tblPr>
              <a:tblGrid>
                <a:gridCol w="1329055">
                  <a:extLst>
                    <a:ext uri="{9D8B030D-6E8A-4147-A177-3AD203B41FA5}">
                      <a16:colId xmlns:a16="http://schemas.microsoft.com/office/drawing/2014/main" xmlns="" val="20000"/>
                    </a:ext>
                  </a:extLst>
                </a:gridCol>
                <a:gridCol w="619443">
                  <a:extLst>
                    <a:ext uri="{9D8B030D-6E8A-4147-A177-3AD203B41FA5}">
                      <a16:colId xmlns:a16="http://schemas.microsoft.com/office/drawing/2014/main" xmlns="" val="20001"/>
                    </a:ext>
                  </a:extLst>
                </a:gridCol>
                <a:gridCol w="619443">
                  <a:extLst>
                    <a:ext uri="{9D8B030D-6E8A-4147-A177-3AD203B41FA5}">
                      <a16:colId xmlns:a16="http://schemas.microsoft.com/office/drawing/2014/main" xmlns="" val="20002"/>
                    </a:ext>
                  </a:extLst>
                </a:gridCol>
                <a:gridCol w="3373755">
                  <a:extLst>
                    <a:ext uri="{9D8B030D-6E8A-4147-A177-3AD203B41FA5}">
                      <a16:colId xmlns:a16="http://schemas.microsoft.com/office/drawing/2014/main" xmlns="" val="20003"/>
                    </a:ext>
                  </a:extLst>
                </a:gridCol>
                <a:gridCol w="3361055">
                  <a:extLst>
                    <a:ext uri="{9D8B030D-6E8A-4147-A177-3AD203B41FA5}">
                      <a16:colId xmlns:a16="http://schemas.microsoft.com/office/drawing/2014/main" xmlns="" val="20004"/>
                    </a:ext>
                  </a:extLst>
                </a:gridCol>
              </a:tblGrid>
              <a:tr h="270721">
                <a:tc>
                  <a:txBody>
                    <a:bodyPr/>
                    <a:lstStyle/>
                    <a:p>
                      <a:pPr algn="ctr"/>
                      <a:r>
                        <a:rPr kumimoji="1" lang="ja-JP" altLang="en-US" sz="1050" b="1" dirty="0">
                          <a:latin typeface="+mn-ea"/>
                          <a:ea typeface="+mn-ea"/>
                        </a:rPr>
                        <a:t>オプション名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latin typeface="+mn-ea"/>
                          <a:ea typeface="+mn-ea"/>
                        </a:rPr>
                        <a:t>対象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latin typeface="+mn-ea"/>
                          <a:ea typeface="+mn-ea"/>
                        </a:rPr>
                        <a:t>付帯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latin typeface="+mn-ea"/>
                          <a:ea typeface="+mn-ea"/>
                        </a:rPr>
                        <a:t>内容詳細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latin typeface="+mn-ea"/>
                          <a:ea typeface="+mn-ea"/>
                        </a:rPr>
                        <a:t>注意事項</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xmlns="" val="10000"/>
                  </a:ext>
                </a:extLst>
              </a:tr>
              <a:tr h="885994">
                <a:tc>
                  <a:txBody>
                    <a:bodyPr/>
                    <a:lstStyle/>
                    <a:p>
                      <a:pPr algn="ctr"/>
                      <a:r>
                        <a:rPr kumimoji="1" lang="ja-JP" altLang="en-US" sz="1050" dirty="0">
                          <a:latin typeface="+mn-ea"/>
                          <a:ea typeface="+mn-ea"/>
                        </a:rPr>
                        <a:t>効果検証</a:t>
                      </a:r>
                      <a:endParaRPr kumimoji="1" lang="en-US" altLang="ja-JP" sz="1050" dirty="0">
                        <a:latin typeface="+mn-ea"/>
                        <a:ea typeface="+mn-ea"/>
                      </a:endParaRPr>
                    </a:p>
                    <a:p>
                      <a:pPr algn="ctr"/>
                      <a:r>
                        <a:rPr kumimoji="1" lang="ja-JP" altLang="en-US" sz="1050" dirty="0">
                          <a:latin typeface="+mn-ea"/>
                          <a:ea typeface="+mn-ea"/>
                        </a:rPr>
                        <a:t>アンケート</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・サンプル数：有効回答全て</a:t>
                      </a:r>
                    </a:p>
                    <a:p>
                      <a:r>
                        <a:rPr kumimoji="1" lang="ja-JP" altLang="en-US" sz="800" dirty="0">
                          <a:latin typeface="+mn-ea"/>
                          <a:ea typeface="+mn-ea"/>
                        </a:rPr>
                        <a:t>・設問数：下記から</a:t>
                      </a:r>
                      <a:r>
                        <a:rPr kumimoji="1" lang="en-US" altLang="ja-JP" sz="800" dirty="0">
                          <a:latin typeface="+mn-ea"/>
                          <a:ea typeface="+mn-ea"/>
                        </a:rPr>
                        <a:t>5</a:t>
                      </a:r>
                      <a:r>
                        <a:rPr kumimoji="1" lang="ja-JP" altLang="en-US" sz="800" dirty="0">
                          <a:latin typeface="+mn-ea"/>
                          <a:ea typeface="+mn-ea"/>
                        </a:rPr>
                        <a:t>問選択</a:t>
                      </a:r>
                    </a:p>
                    <a:p>
                      <a:r>
                        <a:rPr kumimoji="1" lang="ja-JP" altLang="en-US" sz="800" dirty="0">
                          <a:latin typeface="+mn-ea"/>
                          <a:ea typeface="+mn-ea"/>
                        </a:rPr>
                        <a:t>　①肌質②商品認知③商品認知寄与④商品関心喚起寄与</a:t>
                      </a:r>
                    </a:p>
                    <a:p>
                      <a:r>
                        <a:rPr kumimoji="1" lang="ja-JP" altLang="en-US" sz="800" dirty="0">
                          <a:latin typeface="+mn-ea"/>
                          <a:ea typeface="+mn-ea"/>
                        </a:rPr>
                        <a:t>　⑤商品購入喚起寄与⑥店頭来訪喚起寄与</a:t>
                      </a:r>
                    </a:p>
                    <a:p>
                      <a:r>
                        <a:rPr kumimoji="1" lang="ja-JP" altLang="en-US" sz="800" dirty="0">
                          <a:latin typeface="+mn-ea"/>
                          <a:ea typeface="+mn-ea"/>
                        </a:rPr>
                        <a:t>　⑦タイアップ感想（フリーアンサー）</a:t>
                      </a:r>
                    </a:p>
                    <a:p>
                      <a:r>
                        <a:rPr kumimoji="1" lang="ja-JP" altLang="en-US" sz="800" dirty="0">
                          <a:latin typeface="+mn-ea"/>
                          <a:ea typeface="+mn-ea"/>
                        </a:rPr>
                        <a:t>・納品物：簡易集計データ・ローデータ</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・納品物のローデータには、個人情報は含まれません。</a:t>
                      </a:r>
                    </a:p>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780341">
                <a:tc>
                  <a:txBody>
                    <a:bodyPr/>
                    <a:lstStyle/>
                    <a:p>
                      <a:pPr algn="ctr"/>
                      <a:r>
                        <a:rPr kumimoji="1" lang="ja-JP" altLang="en-US" sz="1050" dirty="0">
                          <a:latin typeface="+mn-ea"/>
                          <a:ea typeface="+mn-ea"/>
                        </a:rPr>
                        <a:t>意識調査</a:t>
                      </a:r>
                      <a:endParaRPr kumimoji="1" lang="en-US" altLang="ja-JP" sz="1050" dirty="0">
                        <a:latin typeface="+mn-ea"/>
                        <a:ea typeface="+mn-ea"/>
                      </a:endParaRPr>
                    </a:p>
                    <a:p>
                      <a:pPr algn="ctr"/>
                      <a:r>
                        <a:rPr kumimoji="1" lang="ja-JP" altLang="en-US" sz="1050" dirty="0">
                          <a:latin typeface="+mn-ea"/>
                          <a:ea typeface="+mn-ea"/>
                        </a:rPr>
                        <a:t>アンケート</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・アンケート設計者：＠ｃｏｓｍｅ編集部</a:t>
                      </a:r>
                    </a:p>
                    <a:p>
                      <a:r>
                        <a:rPr kumimoji="1" lang="ja-JP" altLang="en-US" sz="800" dirty="0">
                          <a:latin typeface="+mn-ea"/>
                          <a:ea typeface="+mn-ea"/>
                        </a:rPr>
                        <a:t>・回答対象者：＠ｃｏｓｍｅプロデュースメンバー</a:t>
                      </a:r>
                    </a:p>
                    <a:p>
                      <a:r>
                        <a:rPr kumimoji="1" lang="ja-JP" altLang="en-US" sz="800" dirty="0">
                          <a:latin typeface="+mn-ea"/>
                          <a:ea typeface="+mn-ea"/>
                        </a:rPr>
                        <a:t>・最大設問数：最大</a:t>
                      </a:r>
                      <a:r>
                        <a:rPr kumimoji="1" lang="en-US" altLang="ja-JP" sz="800" dirty="0">
                          <a:latin typeface="+mn-ea"/>
                          <a:ea typeface="+mn-ea"/>
                        </a:rPr>
                        <a:t>10</a:t>
                      </a:r>
                      <a:r>
                        <a:rPr kumimoji="1" lang="ja-JP" altLang="en-US" sz="800" dirty="0">
                          <a:latin typeface="+mn-ea"/>
                          <a:ea typeface="+mn-ea"/>
                        </a:rPr>
                        <a:t>問まで</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・アンケートの設問は＠ｃｏｓｍｅメンバー負荷が高い場合や</a:t>
                      </a:r>
                      <a:endParaRPr kumimoji="1" lang="en-US" altLang="ja-JP" sz="800" dirty="0">
                        <a:latin typeface="+mn-ea"/>
                        <a:ea typeface="+mn-ea"/>
                      </a:endParaRPr>
                    </a:p>
                    <a:p>
                      <a:r>
                        <a:rPr kumimoji="1" lang="ja-JP" altLang="en-US" sz="800" dirty="0">
                          <a:latin typeface="+mn-ea"/>
                          <a:ea typeface="+mn-ea"/>
                        </a:rPr>
                        <a:t>　内容が不適切な場合は、お受けできない場合がございます。</a:t>
                      </a:r>
                    </a:p>
                    <a:p>
                      <a:r>
                        <a:rPr kumimoji="1" lang="ja-JP" altLang="en-US" sz="800" dirty="0">
                          <a:latin typeface="+mn-ea"/>
                          <a:ea typeface="+mn-ea"/>
                        </a:rPr>
                        <a:t>・アンケート回答結果・回答者の属性はご報告致しかねます。</a:t>
                      </a:r>
                      <a:endParaRPr kumimoji="1" lang="en-US" altLang="ja-JP" sz="800" dirty="0">
                        <a:latin typeface="+mn-ea"/>
                        <a:ea typeface="+mn-ea"/>
                      </a:endParaRPr>
                    </a:p>
                    <a:p>
                      <a:r>
                        <a:rPr kumimoji="1" lang="ja-JP" altLang="en-US" sz="800" dirty="0">
                          <a:latin typeface="+mn-ea"/>
                          <a:ea typeface="+mn-ea"/>
                        </a:rPr>
                        <a:t>・アンケート内容の二次利用には、別途お申込みが必要です。</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2"/>
                  </a:ext>
                </a:extLst>
              </a:tr>
              <a:tr h="1279770">
                <a:tc>
                  <a:txBody>
                    <a:bodyPr/>
                    <a:lstStyle/>
                    <a:p>
                      <a:pPr algn="ctr"/>
                      <a:r>
                        <a:rPr kumimoji="1" lang="ja-JP" altLang="en-US" sz="1050" dirty="0">
                          <a:latin typeface="+mn-ea"/>
                          <a:ea typeface="+mn-ea"/>
                        </a:rPr>
                        <a:t>モニター</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・アンケート設計者：＠ｃｏｓｍｅ編集部</a:t>
                      </a:r>
                    </a:p>
                    <a:p>
                      <a:r>
                        <a:rPr kumimoji="1" lang="ja-JP" altLang="en-US" sz="800" dirty="0">
                          <a:latin typeface="+mn-ea"/>
                          <a:ea typeface="+mn-ea"/>
                        </a:rPr>
                        <a:t>・モニター対象者：＠ｃｏｓｍｅプロデュースメンバーより選出</a:t>
                      </a:r>
                    </a:p>
                    <a:p>
                      <a:r>
                        <a:rPr kumimoji="1" lang="ja-JP" altLang="en-US" sz="800" dirty="0">
                          <a:latin typeface="+mn-ea"/>
                          <a:ea typeface="+mn-ea"/>
                        </a:rPr>
                        <a:t>・アンケート設問（募集時・事後アンケートともに、最大</a:t>
                      </a:r>
                      <a:r>
                        <a:rPr kumimoji="1" lang="en-US" altLang="ja-JP" sz="800" dirty="0">
                          <a:latin typeface="+mn-ea"/>
                          <a:ea typeface="+mn-ea"/>
                        </a:rPr>
                        <a:t>10</a:t>
                      </a:r>
                      <a:r>
                        <a:rPr kumimoji="1" lang="ja-JP" altLang="en-US" sz="800" dirty="0">
                          <a:latin typeface="+mn-ea"/>
                          <a:ea typeface="+mn-ea"/>
                        </a:rPr>
                        <a:t>問まで）</a:t>
                      </a:r>
                    </a:p>
                    <a:p>
                      <a:r>
                        <a:rPr kumimoji="1" lang="ja-JP" altLang="en-US" sz="800" dirty="0">
                          <a:latin typeface="+mn-ea"/>
                          <a:ea typeface="+mn-ea"/>
                        </a:rPr>
                        <a:t>・モニター人数（</a:t>
                      </a:r>
                      <a:r>
                        <a:rPr kumimoji="1" lang="en-US" altLang="ja-JP" sz="800" dirty="0">
                          <a:latin typeface="+mn-ea"/>
                          <a:ea typeface="+mn-ea"/>
                        </a:rPr>
                        <a:t>20</a:t>
                      </a:r>
                      <a:r>
                        <a:rPr kumimoji="1" lang="ja-JP" altLang="en-US" sz="800" dirty="0">
                          <a:latin typeface="+mn-ea"/>
                          <a:ea typeface="+mn-ea"/>
                        </a:rPr>
                        <a:t>名）</a:t>
                      </a:r>
                    </a:p>
                    <a:p>
                      <a:endParaRPr kumimoji="1" lang="ja-JP" altLang="en-US" sz="800" dirty="0">
                        <a:latin typeface="+mn-ea"/>
                        <a:ea typeface="+mn-ea"/>
                      </a:endParaRPr>
                    </a:p>
                    <a:p>
                      <a:r>
                        <a:rPr kumimoji="1" lang="ja-JP" altLang="en-US" sz="800" dirty="0">
                          <a:latin typeface="+mn-ea"/>
                          <a:ea typeface="+mn-ea"/>
                        </a:rPr>
                        <a:t>＜内容により下記費用が追加で発生します＞</a:t>
                      </a:r>
                    </a:p>
                    <a:p>
                      <a:r>
                        <a:rPr kumimoji="1" lang="en-US" altLang="ja-JP" sz="800" dirty="0">
                          <a:latin typeface="+mn-ea"/>
                          <a:ea typeface="+mn-ea"/>
                        </a:rPr>
                        <a:t>※</a:t>
                      </a:r>
                      <a:r>
                        <a:rPr kumimoji="1" lang="ja-JP" altLang="en-US" sz="800" dirty="0">
                          <a:latin typeface="+mn-ea"/>
                          <a:ea typeface="+mn-ea"/>
                        </a:rPr>
                        <a:t>商品配送料：別途御見積（＠</a:t>
                      </a:r>
                      <a:r>
                        <a:rPr kumimoji="1" lang="en-US" altLang="ja-JP" sz="800" dirty="0">
                          <a:latin typeface="+mn-ea"/>
                          <a:ea typeface="+mn-ea"/>
                        </a:rPr>
                        <a:t>1,000</a:t>
                      </a:r>
                      <a:r>
                        <a:rPr kumimoji="1" lang="ja-JP" altLang="en-US" sz="800" dirty="0">
                          <a:latin typeface="+mn-ea"/>
                          <a:ea typeface="+mn-ea"/>
                        </a:rPr>
                        <a:t>円</a:t>
                      </a:r>
                      <a:r>
                        <a:rPr kumimoji="1" lang="en-US" altLang="ja-JP" sz="800" dirty="0">
                          <a:latin typeface="+mn-ea"/>
                          <a:ea typeface="+mn-ea"/>
                        </a:rPr>
                        <a:t>(</a:t>
                      </a:r>
                      <a:r>
                        <a:rPr kumimoji="1" lang="ja-JP" altLang="en-US" sz="800" dirty="0">
                          <a:latin typeface="+mn-ea"/>
                          <a:ea typeface="+mn-ea"/>
                        </a:rPr>
                        <a:t>Ｎ</a:t>
                      </a:r>
                      <a:r>
                        <a:rPr kumimoji="1" lang="en-US" altLang="ja-JP" sz="800" dirty="0">
                          <a:solidFill>
                            <a:schemeClr val="tx1"/>
                          </a:solidFill>
                          <a:latin typeface="+mn-ea"/>
                          <a:ea typeface="+mn-ea"/>
                        </a:rPr>
                        <a:t>))</a:t>
                      </a:r>
                      <a:endParaRPr kumimoji="1" lang="ja-JP" altLang="en-US" sz="800" dirty="0">
                        <a:solidFill>
                          <a:schemeClr val="tx1"/>
                        </a:solidFill>
                        <a:latin typeface="+mn-ea"/>
                        <a:ea typeface="+mn-ea"/>
                      </a:endParaRPr>
                    </a:p>
                    <a:p>
                      <a:r>
                        <a:rPr kumimoji="1" lang="en-US" altLang="ja-JP" sz="800" dirty="0">
                          <a:solidFill>
                            <a:schemeClr val="tx1"/>
                          </a:solidFill>
                          <a:latin typeface="+mn-ea"/>
                          <a:ea typeface="+mn-ea"/>
                        </a:rPr>
                        <a:t>※</a:t>
                      </a:r>
                      <a:r>
                        <a:rPr kumimoji="1" lang="ja-JP" altLang="en-US" sz="800" dirty="0">
                          <a:solidFill>
                            <a:schemeClr val="tx1"/>
                          </a:solidFill>
                          <a:latin typeface="+mn-ea"/>
                          <a:ea typeface="+mn-ea"/>
                        </a:rPr>
                        <a:t>モニター増員追加費用：（＠</a:t>
                      </a:r>
                      <a:r>
                        <a:rPr kumimoji="1" lang="en-US" altLang="ja-JP" sz="800" dirty="0">
                          <a:solidFill>
                            <a:schemeClr val="tx1"/>
                          </a:solidFill>
                          <a:latin typeface="+mn-ea"/>
                          <a:ea typeface="+mn-ea"/>
                        </a:rPr>
                        <a:t>2,000</a:t>
                      </a:r>
                      <a:r>
                        <a:rPr kumimoji="1" lang="ja-JP" altLang="en-US" sz="800" dirty="0">
                          <a:solidFill>
                            <a:schemeClr val="tx1"/>
                          </a:solidFill>
                          <a:latin typeface="+mn-ea"/>
                          <a:ea typeface="+mn-ea"/>
                        </a:rPr>
                        <a:t>円</a:t>
                      </a: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Ｎ</a:t>
                      </a: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　</a:t>
                      </a: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増員上限：＋</a:t>
                      </a:r>
                      <a:r>
                        <a:rPr kumimoji="1" lang="en-US" altLang="ja-JP" sz="800" dirty="0">
                          <a:solidFill>
                            <a:schemeClr val="tx1"/>
                          </a:solidFill>
                          <a:latin typeface="+mn-ea"/>
                          <a:ea typeface="+mn-ea"/>
                        </a:rPr>
                        <a:t>10</a:t>
                      </a:r>
                      <a:r>
                        <a:rPr kumimoji="1" lang="ja-JP" altLang="en-US" sz="800" dirty="0">
                          <a:solidFill>
                            <a:schemeClr val="tx1"/>
                          </a:solidFill>
                          <a:latin typeface="+mn-ea"/>
                          <a:ea typeface="+mn-ea"/>
                        </a:rPr>
                        <a:t>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・モニター商材によってはお受けできない場合がございます。</a:t>
                      </a:r>
                    </a:p>
                    <a:p>
                      <a:r>
                        <a:rPr kumimoji="1" lang="ja-JP" altLang="en-US" sz="800" dirty="0">
                          <a:latin typeface="+mn-ea"/>
                          <a:ea typeface="+mn-ea"/>
                        </a:rPr>
                        <a:t>・アンケート回答結果・回答者の属性はご報告致しかねます。</a:t>
                      </a:r>
                    </a:p>
                    <a:p>
                      <a:r>
                        <a:rPr kumimoji="1" lang="ja-JP" altLang="en-US" sz="800" dirty="0">
                          <a:latin typeface="+mn-ea"/>
                          <a:ea typeface="+mn-ea"/>
                        </a:rPr>
                        <a:t>・モニター商品が</a:t>
                      </a:r>
                      <a:r>
                        <a:rPr kumimoji="1" lang="en-US" altLang="ja-JP" sz="800" dirty="0">
                          <a:latin typeface="+mn-ea"/>
                          <a:ea typeface="+mn-ea"/>
                        </a:rPr>
                        <a:t>2</a:t>
                      </a:r>
                      <a:r>
                        <a:rPr kumimoji="1" lang="ja-JP" altLang="en-US" sz="800" dirty="0">
                          <a:latin typeface="+mn-ea"/>
                          <a:ea typeface="+mn-ea"/>
                        </a:rPr>
                        <a:t>商品以上の場合は、追加掲載料、制作費が</a:t>
                      </a:r>
                      <a:endParaRPr kumimoji="1" lang="en-US" altLang="ja-JP" sz="800" dirty="0">
                        <a:latin typeface="+mn-ea"/>
                        <a:ea typeface="+mn-ea"/>
                      </a:endParaRPr>
                    </a:p>
                    <a:p>
                      <a:r>
                        <a:rPr kumimoji="1" lang="ja-JP" altLang="en-US" sz="800" dirty="0">
                          <a:latin typeface="+mn-ea"/>
                          <a:ea typeface="+mn-ea"/>
                        </a:rPr>
                        <a:t>　必要な場合がございます。</a:t>
                      </a:r>
                      <a:endParaRPr kumimoji="1" lang="en-US" altLang="ja-JP" sz="800" dirty="0">
                        <a:latin typeface="+mn-ea"/>
                        <a:ea typeface="+mn-ea"/>
                      </a:endParaRPr>
                    </a:p>
                    <a:p>
                      <a:r>
                        <a:rPr kumimoji="1" lang="ja-JP" altLang="en-US" sz="800" dirty="0">
                          <a:latin typeface="+mn-ea"/>
                          <a:ea typeface="+mn-ea"/>
                        </a:rPr>
                        <a:t>・モニター内容の二次利用には、別途お申込みが必要です。</a:t>
                      </a:r>
                    </a:p>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r h="1279770">
                <a:tc>
                  <a:txBody>
                    <a:bodyPr/>
                    <a:lstStyle/>
                    <a:p>
                      <a:pPr algn="ctr"/>
                      <a:r>
                        <a:rPr kumimoji="1" lang="ja-JP" altLang="en-US" sz="1050" dirty="0">
                          <a:latin typeface="+mn-ea"/>
                          <a:ea typeface="+mn-ea"/>
                        </a:rPr>
                        <a:t>イベント招待</a:t>
                      </a:r>
                      <a:endParaRPr kumimoji="1" lang="en-US" altLang="ja-JP" sz="1050" dirty="0">
                        <a:latin typeface="+mn-ea"/>
                        <a:ea typeface="+mn-ea"/>
                      </a:endParaRPr>
                    </a:p>
                    <a:p>
                      <a:pPr algn="ctr"/>
                      <a:r>
                        <a:rPr kumimoji="1" lang="ja-JP" altLang="en-US" sz="800" dirty="0">
                          <a:latin typeface="+mn-ea"/>
                          <a:ea typeface="+mn-ea"/>
                        </a:rPr>
                        <a:t>（取材・アテンド含む）</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・イベント実施・運営：広告主</a:t>
                      </a:r>
                    </a:p>
                    <a:p>
                      <a:r>
                        <a:rPr kumimoji="1" lang="ja-JP" altLang="en-US" sz="800" dirty="0">
                          <a:latin typeface="+mn-ea"/>
                          <a:ea typeface="+mn-ea"/>
                        </a:rPr>
                        <a:t>・イベント参加対象者：＠ｃｏｓｍｅプロデュースメンバーより</a:t>
                      </a:r>
                      <a:endParaRPr kumimoji="1" lang="en-US" altLang="ja-JP" sz="800" dirty="0">
                        <a:latin typeface="+mn-ea"/>
                        <a:ea typeface="+mn-ea"/>
                      </a:endParaRPr>
                    </a:p>
                    <a:p>
                      <a:r>
                        <a:rPr kumimoji="1" lang="ja-JP" altLang="en-US" sz="800" dirty="0">
                          <a:latin typeface="+mn-ea"/>
                          <a:ea typeface="+mn-ea"/>
                        </a:rPr>
                        <a:t>　選出</a:t>
                      </a:r>
                    </a:p>
                    <a:p>
                      <a:r>
                        <a:rPr kumimoji="1" lang="ja-JP" altLang="en-US" sz="800" dirty="0">
                          <a:latin typeface="+mn-ea"/>
                          <a:ea typeface="+mn-ea"/>
                        </a:rPr>
                        <a:t>・イベント参加者数（～</a:t>
                      </a:r>
                      <a:r>
                        <a:rPr kumimoji="1" lang="en-US" altLang="ja-JP" sz="800" dirty="0">
                          <a:latin typeface="+mn-ea"/>
                          <a:ea typeface="+mn-ea"/>
                        </a:rPr>
                        <a:t>10</a:t>
                      </a:r>
                      <a:r>
                        <a:rPr kumimoji="1" lang="ja-JP" altLang="en-US" sz="800" dirty="0">
                          <a:latin typeface="+mn-ea"/>
                          <a:ea typeface="+mn-ea"/>
                        </a:rPr>
                        <a:t>名）</a:t>
                      </a:r>
                    </a:p>
                    <a:p>
                      <a:endParaRPr kumimoji="1" lang="ja-JP" altLang="en-US" sz="800" dirty="0">
                        <a:latin typeface="+mn-ea"/>
                        <a:ea typeface="+mn-ea"/>
                      </a:endParaRPr>
                    </a:p>
                    <a:p>
                      <a:r>
                        <a:rPr kumimoji="1" lang="ja-JP" altLang="en-US" sz="800" dirty="0">
                          <a:latin typeface="+mn-ea"/>
                          <a:ea typeface="+mn-ea"/>
                        </a:rPr>
                        <a:t>＜内容により下記費用が追加で発生します＞</a:t>
                      </a:r>
                    </a:p>
                    <a:p>
                      <a:r>
                        <a:rPr kumimoji="1" lang="en-US" altLang="ja-JP" sz="800" dirty="0">
                          <a:latin typeface="+mn-ea"/>
                          <a:ea typeface="+mn-ea"/>
                        </a:rPr>
                        <a:t>※</a:t>
                      </a:r>
                      <a:r>
                        <a:rPr kumimoji="1" lang="ja-JP" altLang="en-US" sz="800" dirty="0">
                          <a:latin typeface="+mn-ea"/>
                          <a:ea typeface="+mn-ea"/>
                        </a:rPr>
                        <a:t>参加者増員費：（＠</a:t>
                      </a:r>
                      <a:r>
                        <a:rPr kumimoji="1" lang="en-US" altLang="ja-JP" sz="800" dirty="0">
                          <a:latin typeface="+mn-ea"/>
                          <a:ea typeface="+mn-ea"/>
                        </a:rPr>
                        <a:t>6,000</a:t>
                      </a:r>
                      <a:r>
                        <a:rPr kumimoji="1" lang="ja-JP" altLang="en-US" sz="800" dirty="0">
                          <a:latin typeface="+mn-ea"/>
                          <a:ea typeface="+mn-ea"/>
                        </a:rPr>
                        <a:t>円</a:t>
                      </a:r>
                      <a:r>
                        <a:rPr kumimoji="1" lang="en-US" altLang="ja-JP" sz="800" dirty="0">
                          <a:latin typeface="+mn-ea"/>
                          <a:ea typeface="+mn-ea"/>
                        </a:rPr>
                        <a:t>(</a:t>
                      </a:r>
                      <a:r>
                        <a:rPr kumimoji="1" lang="ja-JP" altLang="en-US" sz="800" dirty="0">
                          <a:latin typeface="+mn-ea"/>
                          <a:ea typeface="+mn-ea"/>
                        </a:rPr>
                        <a:t>Ｎ</a:t>
                      </a:r>
                      <a:r>
                        <a:rPr kumimoji="1" lang="en-US" altLang="ja-JP" sz="800" dirty="0">
                          <a:latin typeface="+mn-ea"/>
                          <a:ea typeface="+mn-ea"/>
                        </a:rPr>
                        <a:t>))</a:t>
                      </a:r>
                      <a:r>
                        <a:rPr kumimoji="1" lang="ja-JP" altLang="en-US" sz="800" dirty="0">
                          <a:latin typeface="+mn-ea"/>
                          <a:ea typeface="+mn-ea"/>
                        </a:rPr>
                        <a:t>　</a:t>
                      </a: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増員上限：＋</a:t>
                      </a:r>
                      <a:r>
                        <a:rPr kumimoji="1" lang="en-US" altLang="ja-JP" sz="800" dirty="0">
                          <a:solidFill>
                            <a:schemeClr val="tx1"/>
                          </a:solidFill>
                          <a:latin typeface="+mn-ea"/>
                          <a:ea typeface="+mn-ea"/>
                        </a:rPr>
                        <a:t>90</a:t>
                      </a:r>
                      <a:r>
                        <a:rPr kumimoji="1" lang="ja-JP" altLang="en-US" sz="800" dirty="0">
                          <a:solidFill>
                            <a:schemeClr val="tx1"/>
                          </a:solidFill>
                          <a:latin typeface="+mn-ea"/>
                          <a:ea typeface="+mn-ea"/>
                        </a:rPr>
                        <a:t>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u="none" dirty="0">
                          <a:latin typeface="+mn-ea"/>
                          <a:ea typeface="+mn-ea"/>
                        </a:rPr>
                        <a:t>・株式会社アイスタイルは、イベント企画、運営は行いません。</a:t>
                      </a:r>
                    </a:p>
                    <a:p>
                      <a:r>
                        <a:rPr kumimoji="1" lang="ja-JP" altLang="en-US" sz="800" dirty="0">
                          <a:latin typeface="+mn-ea"/>
                          <a:ea typeface="+mn-ea"/>
                        </a:rPr>
                        <a:t>（イベントのタイトルおよび内容において、＠ｃｏｓｍｅが</a:t>
                      </a:r>
                      <a:endParaRPr kumimoji="1" lang="en-US" altLang="ja-JP" sz="800" dirty="0">
                        <a:latin typeface="+mn-ea"/>
                        <a:ea typeface="+mn-ea"/>
                      </a:endParaRPr>
                    </a:p>
                    <a:p>
                      <a:r>
                        <a:rPr kumimoji="1" lang="ja-JP" altLang="en-US" sz="800" dirty="0">
                          <a:latin typeface="+mn-ea"/>
                          <a:ea typeface="+mn-ea"/>
                        </a:rPr>
                        <a:t>　主体となっていると誤認される恐れのある表現は不可）</a:t>
                      </a:r>
                    </a:p>
                    <a:p>
                      <a:r>
                        <a:rPr kumimoji="1" lang="ja-JP" altLang="en-US" sz="800" dirty="0">
                          <a:latin typeface="+mn-ea"/>
                          <a:ea typeface="+mn-ea"/>
                        </a:rPr>
                        <a:t>・当日のイベント招待メンバーの参加人数の保証は致しかねます。</a:t>
                      </a:r>
                    </a:p>
                    <a:p>
                      <a:r>
                        <a:rPr kumimoji="1" lang="ja-JP" altLang="en-US" sz="800" dirty="0">
                          <a:latin typeface="+mn-ea"/>
                          <a:ea typeface="+mn-ea"/>
                        </a:rPr>
                        <a:t>・遠方の場合は、お断りする場合がございます。</a:t>
                      </a:r>
                    </a:p>
                    <a:p>
                      <a:r>
                        <a:rPr kumimoji="1" lang="ja-JP" altLang="en-US" sz="800" dirty="0">
                          <a:latin typeface="+mn-ea"/>
                          <a:ea typeface="+mn-ea"/>
                        </a:rPr>
                        <a:t>（実施可となった場合も、別途交通費他、追加費用がかかります。）</a:t>
                      </a:r>
                    </a:p>
                    <a:p>
                      <a:r>
                        <a:rPr kumimoji="1" lang="ja-JP" altLang="en-US" sz="800" dirty="0">
                          <a:latin typeface="+mn-ea"/>
                          <a:ea typeface="+mn-ea"/>
                        </a:rPr>
                        <a:t>・アンケート回答結果・回答者の属性はご報告致しかねます。</a:t>
                      </a:r>
                    </a:p>
                    <a:p>
                      <a:r>
                        <a:rPr kumimoji="1" lang="ja-JP" altLang="en-US" sz="800" dirty="0">
                          <a:latin typeface="+mn-ea"/>
                          <a:ea typeface="+mn-ea"/>
                        </a:rPr>
                        <a:t>・イベント詳細（タイムスケジュール・進行台本）は、</a:t>
                      </a:r>
                      <a:endParaRPr kumimoji="1" lang="en-US" altLang="ja-JP" sz="800" dirty="0">
                        <a:latin typeface="+mn-ea"/>
                        <a:ea typeface="+mn-ea"/>
                      </a:endParaRPr>
                    </a:p>
                    <a:p>
                      <a:r>
                        <a:rPr kumimoji="1" lang="ja-JP" altLang="en-US" sz="800" dirty="0">
                          <a:latin typeface="+mn-ea"/>
                          <a:ea typeface="+mn-ea"/>
                        </a:rPr>
                        <a:t>　イベント実施の</a:t>
                      </a:r>
                      <a:r>
                        <a:rPr kumimoji="1" lang="en-US" altLang="ja-JP" sz="800" dirty="0">
                          <a:latin typeface="+mn-ea"/>
                          <a:ea typeface="+mn-ea"/>
                        </a:rPr>
                        <a:t>7</a:t>
                      </a:r>
                      <a:r>
                        <a:rPr kumimoji="1" lang="ja-JP" altLang="en-US" sz="800" dirty="0">
                          <a:latin typeface="+mn-ea"/>
                          <a:ea typeface="+mn-ea"/>
                        </a:rPr>
                        <a:t>営業日前までにご提出ください。</a:t>
                      </a:r>
                      <a:endParaRPr kumimoji="1" lang="en-US" altLang="ja-JP" sz="800" dirty="0">
                        <a:latin typeface="+mn-ea"/>
                        <a:ea typeface="+mn-ea"/>
                      </a:endParaRPr>
                    </a:p>
                    <a:p>
                      <a:r>
                        <a:rPr kumimoji="1" lang="ja-JP" altLang="en-US" sz="800" dirty="0">
                          <a:latin typeface="+mn-ea"/>
                          <a:ea typeface="+mn-ea"/>
                        </a:rPr>
                        <a:t>・容姿に関する確認：不可</a:t>
                      </a:r>
                      <a:endParaRPr kumimoji="1" lang="en-US" altLang="ja-JP" sz="800" dirty="0">
                        <a:latin typeface="+mn-ea"/>
                        <a:ea typeface="+mn-ea"/>
                      </a:endParaRPr>
                    </a:p>
                    <a:p>
                      <a:r>
                        <a:rPr kumimoji="1" lang="ja-JP" altLang="en-US" sz="800" dirty="0">
                          <a:latin typeface="+mn-ea"/>
                          <a:ea typeface="+mn-ea"/>
                        </a:rPr>
                        <a:t>・取材内容またはメンバーコメントの二次利用：不可</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4"/>
                  </a:ext>
                </a:extLst>
              </a:tr>
            </a:tbl>
          </a:graphicData>
        </a:graphic>
      </p:graphicFrame>
      <p:sp>
        <p:nvSpPr>
          <p:cNvPr id="12" name="タイトル 3"/>
          <p:cNvSpPr>
            <a:spLocks noGrp="1"/>
          </p:cNvSpPr>
          <p:nvPr>
            <p:ph type="title"/>
          </p:nvPr>
        </p:nvSpPr>
        <p:spPr>
          <a:xfrm>
            <a:off x="495300" y="245798"/>
            <a:ext cx="8915400" cy="650080"/>
          </a:xfrm>
        </p:spPr>
        <p:txBody>
          <a:bodyPr/>
          <a:lstStyle/>
          <a:p>
            <a:r>
              <a:rPr kumimoji="1" lang="ja-JP" altLang="en-US" dirty="0" smtClean="0"/>
              <a:t>オプションメニュー</a:t>
            </a:r>
            <a:r>
              <a:rPr kumimoji="1" lang="ja-JP" altLang="en-US" dirty="0"/>
              <a:t>　</a:t>
            </a:r>
            <a:r>
              <a:rPr lang="ja-JP" altLang="en-US" dirty="0"/>
              <a:t>詳細</a:t>
            </a:r>
            <a:endParaRPr kumimoji="1" lang="ja-JP" altLang="en-US" dirty="0"/>
          </a:p>
        </p:txBody>
      </p:sp>
      <p:sp>
        <p:nvSpPr>
          <p:cNvPr id="29" name="AutoShape 149"/>
          <p:cNvSpPr>
            <a:spLocks noChangeArrowheads="1"/>
          </p:cNvSpPr>
          <p:nvPr/>
        </p:nvSpPr>
        <p:spPr bwMode="auto">
          <a:xfrm>
            <a:off x="1723868" y="1730531"/>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プロダクト</a:t>
            </a:r>
          </a:p>
        </p:txBody>
      </p:sp>
      <p:sp>
        <p:nvSpPr>
          <p:cNvPr id="30" name="AutoShape 149"/>
          <p:cNvSpPr>
            <a:spLocks noChangeArrowheads="1"/>
          </p:cNvSpPr>
          <p:nvPr/>
        </p:nvSpPr>
        <p:spPr bwMode="auto">
          <a:xfrm>
            <a:off x="2326165" y="2129310"/>
            <a:ext cx="452756" cy="144462"/>
          </a:xfrm>
          <a:prstGeom prst="roundRect">
            <a:avLst>
              <a:gd name="adj" fmla="val 16667"/>
            </a:avLst>
          </a:prstGeom>
          <a:solidFill>
            <a:srgbClr val="4EB691"/>
          </a:solidFill>
          <a:ln>
            <a:noFill/>
          </a:ln>
          <a:effectLst>
            <a:prstShdw prst="shdw17" dist="17961" dir="2700000">
              <a:schemeClr val="accent1">
                <a:gamma/>
                <a:shade val="60000"/>
                <a:invGamma/>
              </a:schemeClr>
            </a:prstShdw>
          </a:effectLs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31" name="AutoShape 149"/>
          <p:cNvSpPr>
            <a:spLocks noChangeArrowheads="1"/>
          </p:cNvSpPr>
          <p:nvPr/>
        </p:nvSpPr>
        <p:spPr bwMode="auto">
          <a:xfrm>
            <a:off x="2326165" y="1744339"/>
            <a:ext cx="452756" cy="144462"/>
          </a:xfrm>
          <a:prstGeom prst="roundRect">
            <a:avLst>
              <a:gd name="adj" fmla="val 16667"/>
            </a:avLst>
          </a:prstGeom>
          <a:solidFill>
            <a:srgbClr val="4EB691"/>
          </a:solidFill>
          <a:ln>
            <a:noFill/>
          </a:ln>
          <a:effectLst>
            <a:prstShdw prst="shdw17" dist="17961" dir="2700000">
              <a:schemeClr val="accent1">
                <a:gamma/>
                <a:shade val="60000"/>
                <a:invGamma/>
              </a:schemeClr>
            </a:prstShdw>
          </a:effectLs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33" name="AutoShape 149"/>
          <p:cNvSpPr>
            <a:spLocks noChangeArrowheads="1"/>
          </p:cNvSpPr>
          <p:nvPr/>
        </p:nvSpPr>
        <p:spPr bwMode="auto">
          <a:xfrm>
            <a:off x="2326165" y="1936825"/>
            <a:ext cx="452756" cy="144462"/>
          </a:xfrm>
          <a:prstGeom prst="roundRect">
            <a:avLst>
              <a:gd name="adj" fmla="val 16667"/>
            </a:avLst>
          </a:prstGeom>
          <a:solidFill>
            <a:srgbClr val="4EB691"/>
          </a:solidFill>
          <a:ln>
            <a:noFill/>
          </a:ln>
          <a:effectLst>
            <a:prstShdw prst="shdw17" dist="17961" dir="2700000">
              <a:schemeClr val="accent1">
                <a:gamma/>
                <a:shade val="60000"/>
                <a:invGamma/>
              </a:schemeClr>
            </a:prstShdw>
          </a:effectLs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34" name="AutoShape 149"/>
          <p:cNvSpPr>
            <a:spLocks noChangeArrowheads="1"/>
          </p:cNvSpPr>
          <p:nvPr/>
        </p:nvSpPr>
        <p:spPr bwMode="auto">
          <a:xfrm>
            <a:off x="1723868" y="2965350"/>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35" name="AutoShape 149"/>
          <p:cNvSpPr>
            <a:spLocks noChangeArrowheads="1"/>
          </p:cNvSpPr>
          <p:nvPr/>
        </p:nvSpPr>
        <p:spPr bwMode="auto">
          <a:xfrm>
            <a:off x="1723868" y="2756909"/>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36" name="AutoShape 149"/>
          <p:cNvSpPr>
            <a:spLocks noChangeArrowheads="1"/>
          </p:cNvSpPr>
          <p:nvPr/>
        </p:nvSpPr>
        <p:spPr bwMode="auto">
          <a:xfrm>
            <a:off x="1723868" y="2554188"/>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r>
              <a:rPr lang="en-US" altLang="ja-JP" sz="700" dirty="0">
                <a:solidFill>
                  <a:schemeClr val="bg1"/>
                </a:solidFill>
                <a:latin typeface="Meiryo UI" pitchFamily="50" charset="-128"/>
                <a:ea typeface="Meiryo UI" pitchFamily="50" charset="-128"/>
                <a:cs typeface="Meiryo UI" pitchFamily="50" charset="-128"/>
              </a:rPr>
              <a:t>※</a:t>
            </a:r>
            <a:endParaRPr lang="ja-JP" altLang="en-US" sz="700" dirty="0">
              <a:solidFill>
                <a:schemeClr val="bg1"/>
              </a:solidFill>
              <a:latin typeface="Meiryo UI" pitchFamily="50" charset="-128"/>
              <a:ea typeface="Meiryo UI" pitchFamily="50" charset="-128"/>
              <a:cs typeface="Meiryo UI" pitchFamily="50" charset="-128"/>
            </a:endParaRPr>
          </a:p>
        </p:txBody>
      </p:sp>
      <p:sp>
        <p:nvSpPr>
          <p:cNvPr id="37" name="AutoShape 149"/>
          <p:cNvSpPr>
            <a:spLocks noChangeArrowheads="1"/>
          </p:cNvSpPr>
          <p:nvPr/>
        </p:nvSpPr>
        <p:spPr bwMode="auto">
          <a:xfrm>
            <a:off x="2326165" y="2554188"/>
            <a:ext cx="452756" cy="144462"/>
          </a:xfrm>
          <a:prstGeom prst="roundRect">
            <a:avLst>
              <a:gd name="adj" fmla="val 16667"/>
            </a:avLst>
          </a:prstGeom>
          <a:solidFill>
            <a:srgbClr val="4EB691"/>
          </a:solidFill>
          <a:ln>
            <a:noFill/>
          </a:ln>
          <a:effectLst>
            <a:prstShdw prst="shdw17" dist="17961" dir="2700000">
              <a:schemeClr val="accent1">
                <a:gamma/>
                <a:shade val="60000"/>
                <a:invGamma/>
              </a:schemeClr>
            </a:prstShdw>
          </a:effectLs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r>
              <a:rPr lang="en-US" altLang="ja-JP" sz="700" dirty="0">
                <a:solidFill>
                  <a:schemeClr val="bg1"/>
                </a:solidFill>
                <a:latin typeface="Meiryo UI" pitchFamily="50" charset="-128"/>
                <a:ea typeface="Meiryo UI" pitchFamily="50" charset="-128"/>
                <a:cs typeface="Meiryo UI" pitchFamily="50" charset="-128"/>
              </a:rPr>
              <a:t>※</a:t>
            </a:r>
            <a:endParaRPr lang="ja-JP" altLang="en-US" sz="700" dirty="0">
              <a:solidFill>
                <a:schemeClr val="bg1"/>
              </a:solidFill>
              <a:latin typeface="Meiryo UI" pitchFamily="50" charset="-128"/>
              <a:ea typeface="Meiryo UI" pitchFamily="50" charset="-128"/>
              <a:cs typeface="Meiryo UI" pitchFamily="50" charset="-128"/>
            </a:endParaRPr>
          </a:p>
        </p:txBody>
      </p:sp>
      <p:sp>
        <p:nvSpPr>
          <p:cNvPr id="38" name="AutoShape 149"/>
          <p:cNvSpPr>
            <a:spLocks noChangeArrowheads="1"/>
          </p:cNvSpPr>
          <p:nvPr/>
        </p:nvSpPr>
        <p:spPr bwMode="auto">
          <a:xfrm>
            <a:off x="2326165" y="4025094"/>
            <a:ext cx="452756" cy="144462"/>
          </a:xfrm>
          <a:prstGeom prst="roundRect">
            <a:avLst>
              <a:gd name="adj" fmla="val 16667"/>
            </a:avLst>
          </a:prstGeom>
          <a:solidFill>
            <a:srgbClr val="4EB691"/>
          </a:solidFill>
          <a:ln>
            <a:noFill/>
          </a:ln>
          <a:effectLst>
            <a:prstShdw prst="shdw17" dist="17961" dir="2700000">
              <a:schemeClr val="accent1">
                <a:gamma/>
                <a:shade val="60000"/>
                <a:invGamma/>
              </a:schemeClr>
            </a:prstShdw>
          </a:effectLs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39" name="AutoShape 149"/>
          <p:cNvSpPr>
            <a:spLocks noChangeArrowheads="1"/>
          </p:cNvSpPr>
          <p:nvPr/>
        </p:nvSpPr>
        <p:spPr bwMode="auto">
          <a:xfrm>
            <a:off x="2326165" y="3811734"/>
            <a:ext cx="452756" cy="144462"/>
          </a:xfrm>
          <a:prstGeom prst="roundRect">
            <a:avLst>
              <a:gd name="adj" fmla="val 16667"/>
            </a:avLst>
          </a:prstGeom>
          <a:solidFill>
            <a:srgbClr val="4EB691"/>
          </a:solidFill>
          <a:ln>
            <a:noFill/>
          </a:ln>
          <a:effectLst>
            <a:prstShdw prst="shdw17" dist="17961" dir="2700000">
              <a:schemeClr val="accent1">
                <a:gamma/>
                <a:shade val="60000"/>
                <a:invGamma/>
              </a:schemeClr>
            </a:prstShdw>
          </a:effectLs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r>
              <a:rPr lang="en-US" altLang="ja-JP" sz="700" dirty="0">
                <a:solidFill>
                  <a:schemeClr val="bg1"/>
                </a:solidFill>
                <a:latin typeface="Meiryo UI" pitchFamily="50" charset="-128"/>
                <a:ea typeface="Meiryo UI" pitchFamily="50" charset="-128"/>
                <a:cs typeface="Meiryo UI" pitchFamily="50" charset="-128"/>
              </a:rPr>
              <a:t>※</a:t>
            </a:r>
            <a:endParaRPr lang="ja-JP" altLang="en-US" sz="700" dirty="0">
              <a:solidFill>
                <a:schemeClr val="bg1"/>
              </a:solidFill>
              <a:latin typeface="Meiryo UI" pitchFamily="50" charset="-128"/>
              <a:ea typeface="Meiryo UI" pitchFamily="50" charset="-128"/>
              <a:cs typeface="Meiryo UI" pitchFamily="50" charset="-128"/>
            </a:endParaRPr>
          </a:p>
        </p:txBody>
      </p:sp>
      <p:sp>
        <p:nvSpPr>
          <p:cNvPr id="43" name="AutoShape 149"/>
          <p:cNvSpPr>
            <a:spLocks noChangeArrowheads="1"/>
          </p:cNvSpPr>
          <p:nvPr/>
        </p:nvSpPr>
        <p:spPr bwMode="auto">
          <a:xfrm>
            <a:off x="1723868" y="4024622"/>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44" name="AutoShape 149"/>
          <p:cNvSpPr>
            <a:spLocks noChangeArrowheads="1"/>
          </p:cNvSpPr>
          <p:nvPr/>
        </p:nvSpPr>
        <p:spPr bwMode="auto">
          <a:xfrm>
            <a:off x="1723868" y="3811262"/>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r>
              <a:rPr lang="en-US" altLang="ja-JP" sz="700" dirty="0">
                <a:solidFill>
                  <a:schemeClr val="bg1"/>
                </a:solidFill>
                <a:latin typeface="Meiryo UI" pitchFamily="50" charset="-128"/>
                <a:ea typeface="Meiryo UI" pitchFamily="50" charset="-128"/>
                <a:cs typeface="Meiryo UI" pitchFamily="50" charset="-128"/>
              </a:rPr>
              <a:t>※</a:t>
            </a:r>
            <a:endParaRPr lang="ja-JP" altLang="en-US" sz="700" dirty="0">
              <a:solidFill>
                <a:schemeClr val="bg1"/>
              </a:solidFill>
              <a:latin typeface="Meiryo UI" pitchFamily="50" charset="-128"/>
              <a:ea typeface="Meiryo UI" pitchFamily="50" charset="-128"/>
              <a:cs typeface="Meiryo UI" pitchFamily="50" charset="-128"/>
            </a:endParaRPr>
          </a:p>
        </p:txBody>
      </p:sp>
      <p:sp>
        <p:nvSpPr>
          <p:cNvPr id="46" name="Rectangle 256"/>
          <p:cNvSpPr>
            <a:spLocks noChangeArrowheads="1"/>
          </p:cNvSpPr>
          <p:nvPr/>
        </p:nvSpPr>
        <p:spPr bwMode="auto">
          <a:xfrm>
            <a:off x="1549247" y="5940527"/>
            <a:ext cx="4029750" cy="200055"/>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defRPr/>
            </a:pPr>
            <a:r>
              <a:rPr lang="en-US" altLang="ja-JP" sz="700" dirty="0">
                <a:latin typeface="Meiryo UI" panose="020B0604030504040204" pitchFamily="50" charset="-128"/>
                <a:ea typeface="Meiryo UI" panose="020B0604030504040204" pitchFamily="50" charset="-128"/>
                <a:cs typeface="Meiryo UI" panose="020B0604030504040204" pitchFamily="50" charset="-128"/>
              </a:rPr>
              <a:t>※</a:t>
            </a:r>
            <a:r>
              <a:rPr lang="ja-JP" altLang="en-US" sz="700" dirty="0">
                <a:latin typeface="Meiryo UI" panose="020B0604030504040204" pitchFamily="50" charset="-128"/>
                <a:ea typeface="Meiryo UI" panose="020B0604030504040204" pitchFamily="50" charset="-128"/>
                <a:cs typeface="Meiryo UI" panose="020B0604030504040204" pitchFamily="50" charset="-128"/>
              </a:rPr>
              <a:t>：「オプション」もしくは、「タイアップ付帯オプション」としてご選択可。</a:t>
            </a:r>
          </a:p>
        </p:txBody>
      </p:sp>
      <p:sp>
        <p:nvSpPr>
          <p:cNvPr id="49" name="AutoShape 149"/>
          <p:cNvSpPr>
            <a:spLocks noChangeArrowheads="1"/>
          </p:cNvSpPr>
          <p:nvPr/>
        </p:nvSpPr>
        <p:spPr bwMode="auto">
          <a:xfrm>
            <a:off x="5445408" y="6252215"/>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プロダクト</a:t>
            </a:r>
          </a:p>
        </p:txBody>
      </p:sp>
      <p:sp>
        <p:nvSpPr>
          <p:cNvPr id="54" name="テキスト ボックス 53"/>
          <p:cNvSpPr txBox="1"/>
          <p:nvPr/>
        </p:nvSpPr>
        <p:spPr>
          <a:xfrm>
            <a:off x="5898164" y="6224419"/>
            <a:ext cx="3268784" cy="200055"/>
          </a:xfrm>
          <a:prstGeom prst="rect">
            <a:avLst/>
          </a:prstGeom>
          <a:noFill/>
        </p:spPr>
        <p:txBody>
          <a:bodyPr wrap="square" lIns="36000" rtlCol="0" anchor="ctr" anchorCtr="0">
            <a:spAutoFit/>
          </a:bodyPr>
          <a:lstStyle/>
          <a:p>
            <a:r>
              <a:rPr kumimoji="1" lang="ja-JP" altLang="en-US" sz="700" dirty="0"/>
              <a:t>：プロダクトインフォメーション</a:t>
            </a:r>
          </a:p>
        </p:txBody>
      </p:sp>
      <p:sp>
        <p:nvSpPr>
          <p:cNvPr id="40" name="AutoShape 149"/>
          <p:cNvSpPr>
            <a:spLocks noChangeArrowheads="1"/>
          </p:cNvSpPr>
          <p:nvPr/>
        </p:nvSpPr>
        <p:spPr bwMode="auto">
          <a:xfrm>
            <a:off x="2326165" y="5225402"/>
            <a:ext cx="452756" cy="144462"/>
          </a:xfrm>
          <a:prstGeom prst="roundRect">
            <a:avLst>
              <a:gd name="adj" fmla="val 16667"/>
            </a:avLst>
          </a:prstGeom>
          <a:solidFill>
            <a:srgbClr val="4EB691"/>
          </a:solidFill>
          <a:ln>
            <a:noFill/>
          </a:ln>
          <a:effectLst>
            <a:prstShdw prst="shdw17" dist="17961" dir="2700000">
              <a:schemeClr val="accent1">
                <a:gamma/>
                <a:shade val="60000"/>
                <a:invGamma/>
              </a:schemeClr>
            </a:prstShdw>
          </a:effectLs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r>
              <a:rPr lang="en-US" altLang="ja-JP" sz="700" dirty="0">
                <a:solidFill>
                  <a:schemeClr val="bg1"/>
                </a:solidFill>
                <a:latin typeface="Meiryo UI" pitchFamily="50" charset="-128"/>
                <a:ea typeface="Meiryo UI" pitchFamily="50" charset="-128"/>
                <a:cs typeface="Meiryo UI" pitchFamily="50" charset="-128"/>
              </a:rPr>
              <a:t>※</a:t>
            </a:r>
            <a:endParaRPr lang="ja-JP" altLang="en-US" sz="700" dirty="0">
              <a:solidFill>
                <a:schemeClr val="bg1"/>
              </a:solidFill>
              <a:latin typeface="Meiryo UI" pitchFamily="50" charset="-128"/>
              <a:ea typeface="Meiryo UI" pitchFamily="50" charset="-128"/>
              <a:cs typeface="Meiryo UI" pitchFamily="50" charset="-128"/>
            </a:endParaRPr>
          </a:p>
        </p:txBody>
      </p:sp>
      <p:sp>
        <p:nvSpPr>
          <p:cNvPr id="41" name="AutoShape 149"/>
          <p:cNvSpPr>
            <a:spLocks noChangeArrowheads="1"/>
          </p:cNvSpPr>
          <p:nvPr/>
        </p:nvSpPr>
        <p:spPr bwMode="auto">
          <a:xfrm>
            <a:off x="1723868" y="5224930"/>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r>
              <a:rPr lang="en-US" altLang="ja-JP" sz="700" dirty="0">
                <a:solidFill>
                  <a:schemeClr val="bg1"/>
                </a:solidFill>
                <a:latin typeface="Meiryo UI" pitchFamily="50" charset="-128"/>
                <a:ea typeface="Meiryo UI" pitchFamily="50" charset="-128"/>
                <a:cs typeface="Meiryo UI" pitchFamily="50" charset="-128"/>
              </a:rPr>
              <a:t>※</a:t>
            </a:r>
            <a:endParaRPr lang="ja-JP" altLang="en-US" sz="700" dirty="0">
              <a:solidFill>
                <a:schemeClr val="bg1"/>
              </a:solidFill>
              <a:latin typeface="Meiryo UI" pitchFamily="50" charset="-128"/>
              <a:ea typeface="Meiryo UI" pitchFamily="50" charset="-128"/>
              <a:cs typeface="Meiryo UI" pitchFamily="50" charset="-128"/>
            </a:endParaRPr>
          </a:p>
        </p:txBody>
      </p:sp>
      <p:sp>
        <p:nvSpPr>
          <p:cNvPr id="51" name="AutoShape 149"/>
          <p:cNvSpPr>
            <a:spLocks noChangeArrowheads="1"/>
          </p:cNvSpPr>
          <p:nvPr/>
        </p:nvSpPr>
        <p:spPr bwMode="auto">
          <a:xfrm>
            <a:off x="4002089" y="6252215"/>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59" name="テキスト ボックス 58"/>
          <p:cNvSpPr txBox="1"/>
          <p:nvPr/>
        </p:nvSpPr>
        <p:spPr>
          <a:xfrm>
            <a:off x="4454845" y="6224419"/>
            <a:ext cx="3243384" cy="200055"/>
          </a:xfrm>
          <a:prstGeom prst="rect">
            <a:avLst/>
          </a:prstGeom>
          <a:noFill/>
        </p:spPr>
        <p:txBody>
          <a:bodyPr wrap="square" lIns="36000" rtlCol="0" anchor="ctr" anchorCtr="0">
            <a:spAutoFit/>
          </a:bodyPr>
          <a:lstStyle/>
          <a:p>
            <a:r>
              <a:rPr kumimoji="1" lang="ja-JP" altLang="en-US" sz="700" dirty="0"/>
              <a:t>：編集タイアップ</a:t>
            </a:r>
          </a:p>
        </p:txBody>
      </p:sp>
      <p:sp>
        <p:nvSpPr>
          <p:cNvPr id="60" name="AutoShape 149"/>
          <p:cNvSpPr>
            <a:spLocks noChangeArrowheads="1"/>
          </p:cNvSpPr>
          <p:nvPr/>
        </p:nvSpPr>
        <p:spPr bwMode="auto">
          <a:xfrm>
            <a:off x="2176624" y="6252215"/>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62" name="AutoShape 149"/>
          <p:cNvSpPr>
            <a:spLocks noChangeArrowheads="1"/>
          </p:cNvSpPr>
          <p:nvPr/>
        </p:nvSpPr>
        <p:spPr bwMode="auto">
          <a:xfrm>
            <a:off x="329761" y="6252215"/>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63" name="テキスト ボックス 62"/>
          <p:cNvSpPr txBox="1"/>
          <p:nvPr/>
        </p:nvSpPr>
        <p:spPr>
          <a:xfrm>
            <a:off x="782517" y="6224419"/>
            <a:ext cx="3243384" cy="200055"/>
          </a:xfrm>
          <a:prstGeom prst="rect">
            <a:avLst/>
          </a:prstGeom>
          <a:noFill/>
        </p:spPr>
        <p:txBody>
          <a:bodyPr wrap="square" lIns="36000" rtlCol="0" anchor="ctr" anchorCtr="0">
            <a:spAutoFit/>
          </a:bodyPr>
          <a:lstStyle/>
          <a:p>
            <a:r>
              <a:rPr lang="ja-JP" altLang="en-US" sz="700" dirty="0"/>
              <a:t>：プレミアム編集タイアップ</a:t>
            </a:r>
          </a:p>
        </p:txBody>
      </p:sp>
      <p:sp>
        <p:nvSpPr>
          <p:cNvPr id="28"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33</a:t>
            </a:fld>
            <a:endParaRPr lang="ja-JP" altLang="en-US" dirty="0"/>
          </a:p>
        </p:txBody>
      </p:sp>
    </p:spTree>
    <p:extLst>
      <p:ext uri="{BB962C8B-B14F-4D97-AF65-F5344CB8AC3E}">
        <p14:creationId xmlns:p14="http://schemas.microsoft.com/office/powerpoint/2010/main" val="39476882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3"/>
          <p:cNvSpPr>
            <a:spLocks noGrp="1"/>
          </p:cNvSpPr>
          <p:nvPr>
            <p:ph type="title"/>
          </p:nvPr>
        </p:nvSpPr>
        <p:spPr/>
        <p:txBody>
          <a:bodyPr/>
          <a:lstStyle/>
          <a:p>
            <a:r>
              <a:rPr kumimoji="1" lang="ja-JP" altLang="en-US" dirty="0" smtClean="0"/>
              <a:t>オプションメニュー</a:t>
            </a:r>
            <a:r>
              <a:rPr kumimoji="1" lang="ja-JP" altLang="en-US" dirty="0"/>
              <a:t>　</a:t>
            </a:r>
            <a:r>
              <a:rPr lang="ja-JP" altLang="en-US" dirty="0"/>
              <a:t>詳細</a:t>
            </a:r>
            <a:endParaRPr kumimoji="1" lang="ja-JP" altLang="en-US" dirty="0"/>
          </a:p>
        </p:txBody>
      </p:sp>
      <p:graphicFrame>
        <p:nvGraphicFramePr>
          <p:cNvPr id="52" name="表 51"/>
          <p:cNvGraphicFramePr>
            <a:graphicFrameLocks noGrp="1"/>
          </p:cNvGraphicFramePr>
          <p:nvPr>
            <p:extLst>
              <p:ext uri="{D42A27DB-BD31-4B8C-83A1-F6EECF244321}">
                <p14:modId xmlns:p14="http://schemas.microsoft.com/office/powerpoint/2010/main" val="2353485505"/>
              </p:ext>
            </p:extLst>
          </p:nvPr>
        </p:nvGraphicFramePr>
        <p:xfrm>
          <a:off x="283090" y="1054600"/>
          <a:ext cx="9302751" cy="4796138"/>
        </p:xfrm>
        <a:graphic>
          <a:graphicData uri="http://schemas.openxmlformats.org/drawingml/2006/table">
            <a:tbl>
              <a:tblPr firstRow="1" bandRow="1">
                <a:tableStyleId>{5C22544A-7EE6-4342-B048-85BDC9FD1C3A}</a:tableStyleId>
              </a:tblPr>
              <a:tblGrid>
                <a:gridCol w="1329055">
                  <a:extLst>
                    <a:ext uri="{9D8B030D-6E8A-4147-A177-3AD203B41FA5}">
                      <a16:colId xmlns:a16="http://schemas.microsoft.com/office/drawing/2014/main" xmlns="" val="20000"/>
                    </a:ext>
                  </a:extLst>
                </a:gridCol>
                <a:gridCol w="619443">
                  <a:extLst>
                    <a:ext uri="{9D8B030D-6E8A-4147-A177-3AD203B41FA5}">
                      <a16:colId xmlns:a16="http://schemas.microsoft.com/office/drawing/2014/main" xmlns="" val="20001"/>
                    </a:ext>
                  </a:extLst>
                </a:gridCol>
                <a:gridCol w="619443">
                  <a:extLst>
                    <a:ext uri="{9D8B030D-6E8A-4147-A177-3AD203B41FA5}">
                      <a16:colId xmlns:a16="http://schemas.microsoft.com/office/drawing/2014/main" xmlns="" val="20002"/>
                    </a:ext>
                  </a:extLst>
                </a:gridCol>
                <a:gridCol w="3373755">
                  <a:extLst>
                    <a:ext uri="{9D8B030D-6E8A-4147-A177-3AD203B41FA5}">
                      <a16:colId xmlns:a16="http://schemas.microsoft.com/office/drawing/2014/main" xmlns="" val="20003"/>
                    </a:ext>
                  </a:extLst>
                </a:gridCol>
                <a:gridCol w="3361055">
                  <a:extLst>
                    <a:ext uri="{9D8B030D-6E8A-4147-A177-3AD203B41FA5}">
                      <a16:colId xmlns:a16="http://schemas.microsoft.com/office/drawing/2014/main" xmlns="" val="20004"/>
                    </a:ext>
                  </a:extLst>
                </a:gridCol>
              </a:tblGrid>
              <a:tr h="272200">
                <a:tc>
                  <a:txBody>
                    <a:bodyPr/>
                    <a:lstStyle/>
                    <a:p>
                      <a:pPr algn="ctr"/>
                      <a:r>
                        <a:rPr kumimoji="1" lang="ja-JP" altLang="en-US" sz="1050" b="1" dirty="0"/>
                        <a:t>オプション名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対象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付帯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内容詳細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注意事項</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xmlns="" val="10000"/>
                  </a:ext>
                </a:extLst>
              </a:tr>
              <a:tr h="1550717">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座談会</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お試し会</a:t>
                      </a:r>
                    </a:p>
                  </a:txBody>
                  <a:tcPr marL="144000" marR="144000" marT="10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・企画運営：＠ｃｏｓｍｅ編集部</a:t>
                      </a:r>
                    </a:p>
                    <a:p>
                      <a:r>
                        <a:rPr kumimoji="1" lang="ja-JP" altLang="en-US" sz="800" dirty="0">
                          <a:latin typeface="+mn-ea"/>
                          <a:ea typeface="+mn-ea"/>
                        </a:rPr>
                        <a:t>・実施時間：２時間</a:t>
                      </a:r>
                    </a:p>
                    <a:p>
                      <a:r>
                        <a:rPr kumimoji="1" lang="ja-JP" altLang="en-US" sz="800" dirty="0">
                          <a:latin typeface="+mn-ea"/>
                          <a:ea typeface="+mn-ea"/>
                        </a:rPr>
                        <a:t>・実施会場：アイスタイル社内</a:t>
                      </a:r>
                    </a:p>
                    <a:p>
                      <a:r>
                        <a:rPr kumimoji="1" lang="ja-JP" altLang="en-US" sz="800" dirty="0">
                          <a:latin typeface="+mn-ea"/>
                          <a:ea typeface="+mn-ea"/>
                        </a:rPr>
                        <a:t>・参加人数（</a:t>
                      </a:r>
                      <a:r>
                        <a:rPr kumimoji="1" lang="en-US" altLang="ja-JP" sz="800" dirty="0">
                          <a:latin typeface="+mn-ea"/>
                          <a:ea typeface="+mn-ea"/>
                        </a:rPr>
                        <a:t>5</a:t>
                      </a:r>
                      <a:r>
                        <a:rPr kumimoji="1" lang="ja-JP" altLang="en-US" sz="800" dirty="0">
                          <a:latin typeface="+mn-ea"/>
                          <a:ea typeface="+mn-ea"/>
                        </a:rPr>
                        <a:t>名）</a:t>
                      </a:r>
                    </a:p>
                    <a:p>
                      <a:r>
                        <a:rPr kumimoji="1" lang="ja-JP" altLang="en-US" sz="800" dirty="0">
                          <a:latin typeface="+mn-ea"/>
                          <a:ea typeface="+mn-ea"/>
                        </a:rPr>
                        <a:t>・募集時アンケート（最大設問数</a:t>
                      </a:r>
                      <a:r>
                        <a:rPr kumimoji="1" lang="en-US" altLang="ja-JP" sz="800" dirty="0">
                          <a:latin typeface="+mn-ea"/>
                          <a:ea typeface="+mn-ea"/>
                        </a:rPr>
                        <a:t>10</a:t>
                      </a:r>
                      <a:r>
                        <a:rPr kumimoji="1" lang="ja-JP" altLang="en-US" sz="800" dirty="0">
                          <a:latin typeface="+mn-ea"/>
                          <a:ea typeface="+mn-ea"/>
                        </a:rPr>
                        <a:t>問まで）</a:t>
                      </a:r>
                    </a:p>
                    <a:p>
                      <a:r>
                        <a:rPr kumimoji="1" lang="ja-JP" altLang="en-US" sz="800" dirty="0">
                          <a:latin typeface="+mn-ea"/>
                          <a:ea typeface="+mn-ea"/>
                        </a:rPr>
                        <a:t>・座談会・お試し会参加対象者：＠ｃｏｓｍｅプロデュース</a:t>
                      </a:r>
                    </a:p>
                    <a:p>
                      <a:r>
                        <a:rPr kumimoji="1" lang="ja-JP" altLang="en-US" sz="800" dirty="0">
                          <a:latin typeface="+mn-ea"/>
                          <a:ea typeface="+mn-ea"/>
                        </a:rPr>
                        <a:t>　メンバーより選出</a:t>
                      </a:r>
                    </a:p>
                    <a:p>
                      <a:endParaRPr kumimoji="1" lang="ja-JP" altLang="en-US" sz="800" dirty="0">
                        <a:latin typeface="+mn-ea"/>
                        <a:ea typeface="+mn-ea"/>
                      </a:endParaRPr>
                    </a:p>
                    <a:p>
                      <a:r>
                        <a:rPr kumimoji="1" lang="ja-JP" altLang="en-US" sz="800" dirty="0">
                          <a:latin typeface="+mn-ea"/>
                          <a:ea typeface="+mn-ea"/>
                        </a:rPr>
                        <a:t>＜内容により下記費用が追加で発生します＞</a:t>
                      </a:r>
                    </a:p>
                    <a:p>
                      <a:r>
                        <a:rPr kumimoji="1" lang="en-US" altLang="ja-JP" sz="800" dirty="0">
                          <a:latin typeface="+mn-ea"/>
                          <a:ea typeface="+mn-ea"/>
                        </a:rPr>
                        <a:t>※</a:t>
                      </a:r>
                      <a:r>
                        <a:rPr kumimoji="1" lang="ja-JP" altLang="en-US" sz="800" dirty="0">
                          <a:latin typeface="+mn-ea"/>
                          <a:ea typeface="+mn-ea"/>
                        </a:rPr>
                        <a:t>参加者増員追加費用</a:t>
                      </a:r>
                      <a:r>
                        <a:rPr kumimoji="1" lang="ja-JP" altLang="en-US" sz="800" dirty="0">
                          <a:latin typeface="+mn-ea"/>
                          <a:ea typeface="+mn-ea"/>
                          <a:sym typeface="Wingdings" panose="05000000000000000000" pitchFamily="2" charset="2"/>
                        </a:rPr>
                        <a:t>：</a:t>
                      </a:r>
                      <a:r>
                        <a:rPr kumimoji="1" lang="en-US" altLang="ja-JP" sz="800" dirty="0">
                          <a:latin typeface="+mn-ea"/>
                          <a:ea typeface="+mn-ea"/>
                          <a:sym typeface="Wingdings" panose="05000000000000000000" pitchFamily="2" charset="2"/>
                        </a:rPr>
                        <a:t>(</a:t>
                      </a:r>
                      <a:r>
                        <a:rPr kumimoji="1" lang="ja-JP" altLang="en-US" sz="800" dirty="0">
                          <a:latin typeface="+mn-ea"/>
                          <a:ea typeface="+mn-ea"/>
                        </a:rPr>
                        <a:t>＠</a:t>
                      </a:r>
                      <a:r>
                        <a:rPr kumimoji="1" lang="en-US" altLang="ja-JP" sz="800" dirty="0">
                          <a:latin typeface="+mn-ea"/>
                          <a:ea typeface="+mn-ea"/>
                        </a:rPr>
                        <a:t>6,000</a:t>
                      </a:r>
                      <a:r>
                        <a:rPr kumimoji="1" lang="ja-JP" altLang="en-US" sz="800" dirty="0">
                          <a:latin typeface="+mn-ea"/>
                          <a:ea typeface="+mn-ea"/>
                        </a:rPr>
                        <a:t>円</a:t>
                      </a:r>
                      <a:r>
                        <a:rPr kumimoji="1" lang="en-US" altLang="ja-JP" sz="800" dirty="0">
                          <a:latin typeface="+mn-ea"/>
                          <a:ea typeface="+mn-ea"/>
                        </a:rPr>
                        <a:t>(</a:t>
                      </a:r>
                      <a:r>
                        <a:rPr kumimoji="1" lang="ja-JP" altLang="en-US" sz="800" dirty="0">
                          <a:solidFill>
                            <a:schemeClr val="tx1"/>
                          </a:solidFill>
                          <a:latin typeface="+mn-ea"/>
                          <a:ea typeface="+mn-ea"/>
                        </a:rPr>
                        <a:t>Ｎ</a:t>
                      </a:r>
                      <a:r>
                        <a:rPr kumimoji="1" lang="en-US" altLang="ja-JP" sz="800" dirty="0">
                          <a:solidFill>
                            <a:schemeClr val="tx1"/>
                          </a:solidFill>
                          <a:latin typeface="+mn-ea"/>
                          <a:ea typeface="+mn-ea"/>
                        </a:rPr>
                        <a:t>))※</a:t>
                      </a:r>
                      <a:r>
                        <a:rPr kumimoji="1" lang="ja-JP" altLang="en-US" sz="800" dirty="0">
                          <a:solidFill>
                            <a:schemeClr val="tx1"/>
                          </a:solidFill>
                          <a:latin typeface="+mn-ea"/>
                          <a:ea typeface="+mn-ea"/>
                        </a:rPr>
                        <a:t>増員上限：＋２名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・当日の座談会・お試し会招待メンバーの参加人数は保証致し</a:t>
                      </a:r>
                    </a:p>
                    <a:p>
                      <a:r>
                        <a:rPr kumimoji="1" lang="ja-JP" altLang="en-US" sz="800" dirty="0">
                          <a:latin typeface="+mn-ea"/>
                          <a:ea typeface="+mn-ea"/>
                        </a:rPr>
                        <a:t>　かねます。</a:t>
                      </a:r>
                    </a:p>
                    <a:p>
                      <a:r>
                        <a:rPr kumimoji="1" lang="ja-JP" altLang="en-US" sz="800" dirty="0">
                          <a:latin typeface="+mn-ea"/>
                          <a:ea typeface="+mn-ea"/>
                        </a:rPr>
                        <a:t>・参加募集、メンバーへのアンケート結果・メンバー属性、</a:t>
                      </a:r>
                      <a:endParaRPr kumimoji="1" lang="en-US" altLang="ja-JP" sz="800" dirty="0">
                        <a:latin typeface="+mn-ea"/>
                        <a:ea typeface="+mn-ea"/>
                      </a:endParaRPr>
                    </a:p>
                    <a:p>
                      <a:r>
                        <a:rPr kumimoji="1" lang="ja-JP" altLang="en-US" sz="800" dirty="0">
                          <a:latin typeface="+mn-ea"/>
                          <a:ea typeface="+mn-ea"/>
                        </a:rPr>
                        <a:t>　当日の議事録など座談会・お試し会に関するご報告は行えません。</a:t>
                      </a:r>
                      <a:endParaRPr kumimoji="1" lang="en-US" altLang="ja-JP" sz="800" dirty="0">
                        <a:latin typeface="+mn-ea"/>
                        <a:ea typeface="+mn-ea"/>
                      </a:endParaRPr>
                    </a:p>
                    <a:p>
                      <a:r>
                        <a:rPr kumimoji="1" lang="ja-JP" altLang="en-US" sz="800" dirty="0">
                          <a:latin typeface="+mn-ea"/>
                          <a:ea typeface="+mn-ea"/>
                        </a:rPr>
                        <a:t>・容姿に関する確認：不可</a:t>
                      </a:r>
                    </a:p>
                    <a:p>
                      <a:r>
                        <a:rPr kumimoji="1" lang="ja-JP" altLang="en-US" sz="800" dirty="0">
                          <a:latin typeface="+mn-ea"/>
                          <a:ea typeface="+mn-ea"/>
                        </a:rPr>
                        <a:t>・取材内容またはメンバーコメントの二次利用：不可</a:t>
                      </a:r>
                    </a:p>
                    <a:p>
                      <a:r>
                        <a:rPr kumimoji="1" lang="ja-JP" altLang="en-US" sz="800" dirty="0">
                          <a:latin typeface="+mn-ea"/>
                          <a:ea typeface="+mn-ea"/>
                        </a:rPr>
                        <a:t>・商品は基本その場でお試しできるものに限ります。ホームユースを</a:t>
                      </a:r>
                    </a:p>
                    <a:p>
                      <a:r>
                        <a:rPr kumimoji="1" lang="ja-JP" altLang="en-US" sz="800" dirty="0">
                          <a:latin typeface="+mn-ea"/>
                          <a:ea typeface="+mn-ea"/>
                        </a:rPr>
                        <a:t>　必要とする商品の場合は、モニターオプションもお申込下さい。</a:t>
                      </a:r>
                    </a:p>
                    <a:p>
                      <a:endParaRPr kumimoji="1" lang="ja-JP" altLang="en-US" sz="800" dirty="0">
                        <a:latin typeface="+mn-ea"/>
                        <a:ea typeface="+mn-ea"/>
                      </a:endParaRPr>
                    </a:p>
                    <a:p>
                      <a:r>
                        <a:rPr kumimoji="1" lang="ja-JP" altLang="en-US" sz="800" dirty="0">
                          <a:latin typeface="+mn-ea"/>
                          <a:ea typeface="+mn-ea"/>
                        </a:rPr>
                        <a:t>・調査を目的としたメンバーへのインタビューをご希望の場合は、</a:t>
                      </a:r>
                    </a:p>
                    <a:p>
                      <a:r>
                        <a:rPr kumimoji="1" lang="ja-JP" altLang="en-US" sz="800" dirty="0">
                          <a:latin typeface="+mn-ea"/>
                          <a:ea typeface="+mn-ea"/>
                        </a:rPr>
                        <a:t>　別途、リサーチサービスがございますのでお問い合わせください。</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14187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タイアップ</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ページ</a:t>
                      </a: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データ二次利用</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n-ea"/>
                          <a:ea typeface="+mn-ea"/>
                          <a:cs typeface="Meiryo UI" pitchFamily="50" charset="-128"/>
                        </a:rPr>
                        <a:t>（①モニター）</a:t>
                      </a:r>
                    </a:p>
                  </a:txBody>
                  <a:tcPr marL="144000" marR="144000" marT="10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・内容：タイアップに掲載されたモニター結果</a:t>
                      </a:r>
                    </a:p>
                    <a:p>
                      <a:r>
                        <a:rPr kumimoji="1" lang="ja-JP" altLang="en-US" sz="800" dirty="0">
                          <a:latin typeface="+mn-ea"/>
                          <a:ea typeface="+mn-ea"/>
                        </a:rPr>
                        <a:t>・納品物：タイアップ掲載したモニター結果の定量および定性データ　</a:t>
                      </a:r>
                    </a:p>
                    <a:p>
                      <a:r>
                        <a:rPr kumimoji="1" lang="ja-JP" altLang="en-US" sz="800" dirty="0">
                          <a:latin typeface="+mn-ea"/>
                          <a:ea typeface="+mn-ea"/>
                        </a:rPr>
                        <a:t>　</a:t>
                      </a:r>
                      <a:r>
                        <a:rPr kumimoji="1" lang="en-US" altLang="ja-JP" sz="800" dirty="0">
                          <a:latin typeface="+mn-ea"/>
                          <a:ea typeface="+mn-ea"/>
                        </a:rPr>
                        <a:t>@</a:t>
                      </a:r>
                      <a:r>
                        <a:rPr kumimoji="1" lang="ja-JP" altLang="en-US" sz="800" dirty="0">
                          <a:latin typeface="+mn-ea"/>
                          <a:ea typeface="+mn-ea"/>
                        </a:rPr>
                        <a:t>ｃｏｓｍｅロゴデータ、ハンドブック</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・利用可能期間：校了から１年</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・申込み対象：掲載</a:t>
                      </a:r>
                      <a:r>
                        <a:rPr kumimoji="1" lang="en-US" altLang="ja-JP" sz="800" dirty="0">
                          <a:latin typeface="+mn-ea"/>
                          <a:ea typeface="+mn-ea"/>
                        </a:rPr>
                        <a:t>3</a:t>
                      </a:r>
                      <a:r>
                        <a:rPr kumimoji="1" lang="ja-JP" altLang="en-US" sz="800" dirty="0">
                          <a:latin typeface="+mn-ea"/>
                          <a:ea typeface="+mn-ea"/>
                        </a:rPr>
                        <a:t>ヶ月以内のタイアップページデータ</a:t>
                      </a:r>
                      <a:endParaRPr kumimoji="1" lang="en-US" altLang="ja-JP" sz="800" dirty="0">
                        <a:latin typeface="+mn-ea"/>
                        <a:ea typeface="+mn-ea"/>
                      </a:endParaRPr>
                    </a:p>
                    <a:p>
                      <a:r>
                        <a:rPr kumimoji="1" lang="ja-JP" altLang="en-US" sz="800" dirty="0">
                          <a:latin typeface="+mn-ea"/>
                          <a:ea typeface="+mn-ea"/>
                        </a:rPr>
                        <a:t>＜データを使用した製作物はクリエイティブ審査が必要となります。その際、別途下記費用が追加で発生します＞</a:t>
                      </a:r>
                    </a:p>
                    <a:p>
                      <a:r>
                        <a:rPr kumimoji="1" lang="en-US" altLang="ja-JP" sz="800" dirty="0">
                          <a:latin typeface="+mn-ea"/>
                          <a:ea typeface="+mn-ea"/>
                        </a:rPr>
                        <a:t>※</a:t>
                      </a:r>
                      <a:r>
                        <a:rPr kumimoji="1" lang="ja-JP" altLang="en-US" sz="800" dirty="0">
                          <a:latin typeface="+mn-ea"/>
                          <a:ea typeface="+mn-ea"/>
                        </a:rPr>
                        <a:t>クリエイティブ審査費</a:t>
                      </a:r>
                      <a:r>
                        <a:rPr kumimoji="1" lang="ja-JP" altLang="en-US" sz="800" dirty="0">
                          <a:latin typeface="+mn-ea"/>
                          <a:ea typeface="+mn-ea"/>
                          <a:sym typeface="Wingdings" panose="05000000000000000000" pitchFamily="2" charset="2"/>
                        </a:rPr>
                        <a:t>：</a:t>
                      </a:r>
                      <a:r>
                        <a:rPr kumimoji="1" lang="en-US" altLang="ja-JP" sz="800" dirty="0">
                          <a:latin typeface="+mn-ea"/>
                          <a:ea typeface="+mn-ea"/>
                          <a:sym typeface="Wingdings" panose="05000000000000000000" pitchFamily="2" charset="2"/>
                        </a:rPr>
                        <a:t>(1</a:t>
                      </a:r>
                      <a:r>
                        <a:rPr kumimoji="1" lang="ja-JP" altLang="en-US" sz="800" dirty="0">
                          <a:latin typeface="+mn-ea"/>
                          <a:ea typeface="+mn-ea"/>
                          <a:sym typeface="Wingdings" panose="05000000000000000000" pitchFamily="2" charset="2"/>
                        </a:rPr>
                        <a:t>点に付き</a:t>
                      </a:r>
                      <a:r>
                        <a:rPr kumimoji="1" lang="ja-JP" altLang="en-US" sz="800" dirty="0">
                          <a:latin typeface="+mn-ea"/>
                          <a:ea typeface="+mn-ea"/>
                        </a:rPr>
                        <a:t>＠</a:t>
                      </a:r>
                      <a:r>
                        <a:rPr kumimoji="1" lang="en-US" altLang="ja-JP" sz="800" dirty="0">
                          <a:latin typeface="+mn-ea"/>
                          <a:ea typeface="+mn-ea"/>
                        </a:rPr>
                        <a:t>50,000</a:t>
                      </a:r>
                      <a:r>
                        <a:rPr kumimoji="1" lang="ja-JP" altLang="en-US" sz="800" dirty="0">
                          <a:latin typeface="+mn-ea"/>
                          <a:ea typeface="+mn-ea"/>
                        </a:rPr>
                        <a:t>円</a:t>
                      </a:r>
                      <a:r>
                        <a:rPr kumimoji="1" lang="en-US" altLang="ja-JP" sz="800" dirty="0">
                          <a:latin typeface="+mn-ea"/>
                          <a:ea typeface="+mn-ea"/>
                        </a:rPr>
                        <a:t>(</a:t>
                      </a:r>
                      <a:r>
                        <a:rPr kumimoji="1" lang="ja-JP" altLang="en-US" sz="800" dirty="0">
                          <a:solidFill>
                            <a:schemeClr val="tx1"/>
                          </a:solidFill>
                          <a:latin typeface="+mn-ea"/>
                          <a:ea typeface="+mn-ea"/>
                        </a:rPr>
                        <a:t>Ｎ</a:t>
                      </a:r>
                      <a:r>
                        <a:rPr kumimoji="1" lang="en-US" altLang="ja-JP" sz="800" dirty="0">
                          <a:solidFill>
                            <a:schemeClr val="tx1"/>
                          </a:solidFill>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・ご利用時には下記内容の記載が必須となります。</a:t>
                      </a:r>
                      <a:endParaRPr kumimoji="1" lang="en-US" altLang="ja-JP" sz="800" dirty="0">
                        <a:latin typeface="+mn-ea"/>
                        <a:ea typeface="+mn-ea"/>
                      </a:endParaRPr>
                    </a:p>
                    <a:p>
                      <a:r>
                        <a:rPr kumimoji="1" lang="ja-JP" altLang="en-US" sz="800" dirty="0">
                          <a:latin typeface="+mn-ea"/>
                          <a:ea typeface="+mn-ea"/>
                        </a:rPr>
                        <a:t>①</a:t>
                      </a:r>
                      <a:r>
                        <a:rPr kumimoji="1" lang="ja-JP" altLang="en-US" sz="800" u="sng" dirty="0">
                          <a:latin typeface="+mn-ea"/>
                          <a:ea typeface="+mn-ea"/>
                        </a:rPr>
                        <a:t>タイトル</a:t>
                      </a:r>
                      <a:r>
                        <a:rPr kumimoji="1" lang="ja-JP" altLang="en-US" sz="800" dirty="0">
                          <a:latin typeface="+mn-ea"/>
                          <a:ea typeface="+mn-ea"/>
                        </a:rPr>
                        <a:t>：＠ｃｏｓｍｅメンバーからのモニターコメント」等</a:t>
                      </a:r>
                    </a:p>
                    <a:p>
                      <a:r>
                        <a:rPr kumimoji="1" lang="ja-JP" altLang="en-US" sz="800" dirty="0">
                          <a:latin typeface="+mn-ea"/>
                          <a:ea typeface="+mn-ea"/>
                        </a:rPr>
                        <a:t>　モニターコメントであることがわかる表現</a:t>
                      </a:r>
                      <a:endParaRPr kumimoji="1" lang="en-US" altLang="ja-JP" sz="800" dirty="0">
                        <a:latin typeface="+mn-ea"/>
                        <a:ea typeface="+mn-ea"/>
                      </a:endParaRPr>
                    </a:p>
                    <a:p>
                      <a:r>
                        <a:rPr kumimoji="1" lang="ja-JP" altLang="en-US" sz="800" dirty="0">
                          <a:latin typeface="+mn-ea"/>
                          <a:ea typeface="+mn-ea"/>
                        </a:rPr>
                        <a:t>②</a:t>
                      </a:r>
                      <a:r>
                        <a:rPr kumimoji="1" lang="ja-JP" altLang="en-US" sz="800" u="sng" dirty="0">
                          <a:latin typeface="+mn-ea"/>
                          <a:ea typeface="+mn-ea"/>
                        </a:rPr>
                        <a:t>ブランド名・商品名</a:t>
                      </a:r>
                      <a:r>
                        <a:rPr kumimoji="1" lang="en-US" altLang="ja-JP" sz="800" dirty="0">
                          <a:latin typeface="+mn-ea"/>
                          <a:ea typeface="+mn-ea"/>
                        </a:rPr>
                        <a:t>:</a:t>
                      </a:r>
                      <a:r>
                        <a:rPr kumimoji="1" lang="ja-JP" altLang="en-US" sz="800" dirty="0">
                          <a:latin typeface="+mn-ea"/>
                          <a:ea typeface="+mn-ea"/>
                        </a:rPr>
                        <a:t>＠ｃｏｓｍｅのサイト上にあるブランド名／商品名での表記</a:t>
                      </a:r>
                      <a:endParaRPr kumimoji="1" lang="en-US" altLang="ja-JP" sz="800" dirty="0">
                        <a:latin typeface="+mn-ea"/>
                        <a:ea typeface="+mn-ea"/>
                      </a:endParaRPr>
                    </a:p>
                    <a:p>
                      <a:r>
                        <a:rPr kumimoji="1" lang="ja-JP" altLang="en-US" sz="800" dirty="0">
                          <a:latin typeface="+mn-ea"/>
                          <a:ea typeface="+mn-ea"/>
                        </a:rPr>
                        <a:t>③</a:t>
                      </a:r>
                      <a:r>
                        <a:rPr kumimoji="1" lang="ja-JP" altLang="en-US" sz="800" u="sng" dirty="0">
                          <a:latin typeface="+mn-ea"/>
                          <a:ea typeface="+mn-ea"/>
                        </a:rPr>
                        <a:t>ニックネーム、肌質</a:t>
                      </a:r>
                      <a:r>
                        <a:rPr kumimoji="1" lang="en-US" altLang="ja-JP" sz="800" u="sng" dirty="0">
                          <a:latin typeface="+mn-ea"/>
                          <a:ea typeface="+mn-ea"/>
                        </a:rPr>
                        <a:t>(</a:t>
                      </a:r>
                      <a:r>
                        <a:rPr kumimoji="1" lang="ja-JP" altLang="en-US" sz="800" u="sng" dirty="0">
                          <a:latin typeface="+mn-ea"/>
                          <a:ea typeface="+mn-ea"/>
                        </a:rPr>
                        <a:t>髪質</a:t>
                      </a:r>
                      <a:r>
                        <a:rPr kumimoji="1" lang="en-US" altLang="ja-JP" sz="800" u="sng" dirty="0">
                          <a:latin typeface="+mn-ea"/>
                          <a:ea typeface="+mn-ea"/>
                        </a:rPr>
                        <a:t>)</a:t>
                      </a:r>
                      <a:r>
                        <a:rPr kumimoji="1" lang="ja-JP" altLang="en-US" sz="800" u="sng" dirty="0" err="1">
                          <a:latin typeface="+mn-ea"/>
                          <a:ea typeface="+mn-ea"/>
                        </a:rPr>
                        <a:t>、</a:t>
                      </a:r>
                      <a:r>
                        <a:rPr kumimoji="1" lang="ja-JP" altLang="en-US" sz="800" u="sng" dirty="0">
                          <a:latin typeface="+mn-ea"/>
                          <a:ea typeface="+mn-ea"/>
                        </a:rPr>
                        <a:t>年齢</a:t>
                      </a:r>
                      <a:r>
                        <a:rPr kumimoji="1" lang="ja-JP" altLang="en-US" sz="800" u="none" dirty="0">
                          <a:latin typeface="+mn-ea"/>
                          <a:ea typeface="+mn-ea"/>
                        </a:rPr>
                        <a:t>　（</a:t>
                      </a:r>
                      <a:r>
                        <a:rPr kumimoji="1" lang="ja-JP" altLang="en-US" sz="800" dirty="0">
                          <a:latin typeface="+mn-ea"/>
                          <a:ea typeface="+mn-ea"/>
                        </a:rPr>
                        <a:t>編集：不可）</a:t>
                      </a:r>
                    </a:p>
                    <a:p>
                      <a:r>
                        <a:rPr kumimoji="1" lang="ja-JP" altLang="en-US" sz="800" dirty="0">
                          <a:latin typeface="+mn-ea"/>
                          <a:ea typeface="+mn-ea"/>
                        </a:rPr>
                        <a:t>④</a:t>
                      </a:r>
                      <a:r>
                        <a:rPr kumimoji="1" lang="ja-JP" altLang="en-US" sz="800" u="sng" dirty="0">
                          <a:latin typeface="+mn-ea"/>
                          <a:ea typeface="+mn-ea"/>
                        </a:rPr>
                        <a:t>モニターコメント（</a:t>
                      </a:r>
                      <a:r>
                        <a:rPr kumimoji="1" lang="ja-JP" altLang="en-US" sz="800" dirty="0">
                          <a:latin typeface="+mn-ea"/>
                          <a:ea typeface="+mn-ea"/>
                        </a:rPr>
                        <a:t>編集：不可）</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⑤</a:t>
                      </a:r>
                      <a:r>
                        <a:rPr kumimoji="1" lang="ja-JP" altLang="en-US" sz="800" u="sng" dirty="0">
                          <a:latin typeface="+mn-ea"/>
                          <a:ea typeface="+mn-ea"/>
                        </a:rPr>
                        <a:t>＠ｃｏｓｍｅロゴ（</a:t>
                      </a:r>
                      <a:r>
                        <a:rPr kumimoji="1" lang="ja-JP" altLang="en-US" sz="800" dirty="0">
                          <a:latin typeface="+mn-ea"/>
                          <a:ea typeface="+mn-ea"/>
                        </a:rPr>
                        <a:t>編集：不可）</a:t>
                      </a:r>
                      <a:endParaRPr kumimoji="1" lang="ja-JP" altLang="en-US" sz="800" u="sng" dirty="0">
                        <a:latin typeface="+mn-ea"/>
                        <a:ea typeface="+mn-ea"/>
                      </a:endParaRPr>
                    </a:p>
                    <a:p>
                      <a:r>
                        <a:rPr kumimoji="1" lang="ja-JP" altLang="en-US" sz="800" dirty="0">
                          <a:latin typeface="+mn-ea"/>
                          <a:ea typeface="+mn-ea"/>
                        </a:rPr>
                        <a:t>⑥</a:t>
                      </a:r>
                      <a:r>
                        <a:rPr kumimoji="1" lang="ja-JP" altLang="en-US" sz="800" u="sng" dirty="0">
                          <a:latin typeface="+mn-ea"/>
                          <a:ea typeface="+mn-ea"/>
                        </a:rPr>
                        <a:t>モニター集計期間</a:t>
                      </a:r>
                    </a:p>
                    <a:p>
                      <a:r>
                        <a:rPr kumimoji="1" lang="ja-JP" altLang="en-US" sz="800" dirty="0">
                          <a:latin typeface="+mn-ea"/>
                          <a:ea typeface="+mn-ea"/>
                        </a:rPr>
                        <a:t>⑦「</a:t>
                      </a:r>
                      <a:r>
                        <a:rPr kumimoji="1" lang="en-US" altLang="ja-JP" sz="800" dirty="0">
                          <a:latin typeface="+mn-ea"/>
                          <a:ea typeface="+mn-ea"/>
                        </a:rPr>
                        <a:t>※</a:t>
                      </a:r>
                      <a:r>
                        <a:rPr kumimoji="1" lang="ja-JP" altLang="en-US" sz="800" dirty="0">
                          <a:latin typeface="+mn-ea"/>
                          <a:ea typeface="+mn-ea"/>
                        </a:rPr>
                        <a:t>＠ｃｏｓｍｅ調べ」注記（クリエイティブ内に記載）</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⑧「</a:t>
                      </a:r>
                      <a:r>
                        <a:rPr kumimoji="1" lang="en-US" altLang="ja-JP" sz="800" dirty="0">
                          <a:latin typeface="+mn-ea"/>
                          <a:ea typeface="+mn-ea"/>
                        </a:rPr>
                        <a:t>※</a:t>
                      </a:r>
                      <a:r>
                        <a:rPr kumimoji="1" lang="ja-JP" altLang="en-US" sz="800" dirty="0">
                          <a:latin typeface="+mn-ea"/>
                          <a:ea typeface="+mn-ea"/>
                        </a:rPr>
                        <a:t>＠ｃｏｓｍｅメンバーの感想ですので、内容には個人差があります」注記（クリエイティブ内に記載）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2"/>
                  </a:ext>
                </a:extLst>
              </a:tr>
              <a:tr h="141874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タイアップ</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ページ</a:t>
                      </a: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データ二次利用</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mn-ea"/>
                          <a:ea typeface="+mn-ea"/>
                          <a:cs typeface="Meiryo UI" pitchFamily="50" charset="-128"/>
                        </a:rPr>
                        <a:t>（②クチコミ）</a:t>
                      </a:r>
                    </a:p>
                    <a:p>
                      <a:pPr marL="0" marR="0" lvl="0" indent="0" algn="ctr" defTabSz="914400" rtl="0" eaLnBrk="1" fontAlgn="ctr" latinLnBrk="0" hangingPunct="1">
                        <a:lnSpc>
                          <a:spcPct val="100000"/>
                        </a:lnSpc>
                        <a:spcBef>
                          <a:spcPct val="0"/>
                        </a:spcBef>
                        <a:spcAft>
                          <a:spcPct val="0"/>
                        </a:spcAft>
                        <a:buClrTx/>
                        <a:buSzTx/>
                        <a:buFontTx/>
                        <a:buNone/>
                        <a:tabLst/>
                      </a:pPr>
                      <a:endParaRPr kumimoji="1" lang="ja-JP" altLang="en-US" sz="1100" b="0" i="0" u="none" strike="noStrike" cap="none" normalizeH="0" baseline="0" dirty="0">
                        <a:ln>
                          <a:noFill/>
                        </a:ln>
                        <a:solidFill>
                          <a:schemeClr val="tx1"/>
                        </a:solidFill>
                        <a:effectLst/>
                        <a:latin typeface="+mn-ea"/>
                        <a:ea typeface="+mn-ea"/>
                        <a:cs typeface="Meiryo UI" pitchFamily="50" charset="-128"/>
                      </a:endParaRPr>
                    </a:p>
                  </a:txBody>
                  <a:tcPr marL="144000" marR="144000" marT="10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・内容：タイアップに掲載されたクチコミ全文</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800" dirty="0">
                          <a:latin typeface="+mn-ea"/>
                          <a:ea typeface="+mn-ea"/>
                        </a:rPr>
                        <a:t>※</a:t>
                      </a:r>
                      <a:r>
                        <a:rPr kumimoji="1" lang="ja-JP" altLang="en-US" sz="800" dirty="0">
                          <a:latin typeface="+mn-ea"/>
                          <a:ea typeface="+mn-ea"/>
                        </a:rPr>
                        <a:t>タイアップに掲載されているクチコミ以外は対象となりません。</a:t>
                      </a:r>
                    </a:p>
                    <a:p>
                      <a:r>
                        <a:rPr kumimoji="1" lang="ja-JP" altLang="en-US" sz="800" dirty="0">
                          <a:latin typeface="+mn-ea"/>
                          <a:ea typeface="+mn-ea"/>
                        </a:rPr>
                        <a:t>　</a:t>
                      </a:r>
                      <a:r>
                        <a:rPr kumimoji="1" lang="en-US" altLang="ja-JP" sz="800" dirty="0">
                          <a:latin typeface="+mn-ea"/>
                          <a:ea typeface="+mn-ea"/>
                        </a:rPr>
                        <a:t>@</a:t>
                      </a:r>
                      <a:r>
                        <a:rPr kumimoji="1" lang="ja-JP" altLang="en-US" sz="800" dirty="0">
                          <a:latin typeface="+mn-ea"/>
                          <a:ea typeface="+mn-ea"/>
                        </a:rPr>
                        <a:t>ｃｏｓｍｅロゴデータ、ハンドブック</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・利用可能期間：校了から１年</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・申込み対象：掲載</a:t>
                      </a:r>
                      <a:r>
                        <a:rPr kumimoji="1" lang="en-US" altLang="ja-JP" sz="800" dirty="0">
                          <a:latin typeface="+mn-ea"/>
                          <a:ea typeface="+mn-ea"/>
                        </a:rPr>
                        <a:t>3</a:t>
                      </a:r>
                      <a:r>
                        <a:rPr kumimoji="1" lang="ja-JP" altLang="en-US" sz="800" dirty="0">
                          <a:latin typeface="+mn-ea"/>
                          <a:ea typeface="+mn-ea"/>
                        </a:rPr>
                        <a:t>ヶ月以内のタイアップページデータ</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endParaRPr kumimoji="1" lang="en-US" altLang="ja-JP" sz="800" dirty="0">
                        <a:latin typeface="+mn-ea"/>
                        <a:ea typeface="+mn-ea"/>
                      </a:endParaRPr>
                    </a:p>
                    <a:p>
                      <a:r>
                        <a:rPr kumimoji="1" lang="ja-JP" altLang="en-US" sz="800" dirty="0">
                          <a:latin typeface="+mn-ea"/>
                          <a:ea typeface="+mn-ea"/>
                        </a:rPr>
                        <a:t>＜データを使用した製作物はクリエイティブ審査が必要となります。その際、別途下記費用が追加で発生します＞</a:t>
                      </a:r>
                    </a:p>
                    <a:p>
                      <a:r>
                        <a:rPr kumimoji="1" lang="en-US" altLang="ja-JP" sz="800" dirty="0">
                          <a:latin typeface="+mn-ea"/>
                          <a:ea typeface="+mn-ea"/>
                        </a:rPr>
                        <a:t>※</a:t>
                      </a:r>
                      <a:r>
                        <a:rPr kumimoji="1" lang="ja-JP" altLang="en-US" sz="800" dirty="0">
                          <a:latin typeface="+mn-ea"/>
                          <a:ea typeface="+mn-ea"/>
                        </a:rPr>
                        <a:t>クリエイティブ審査費</a:t>
                      </a:r>
                      <a:r>
                        <a:rPr kumimoji="1" lang="ja-JP" altLang="en-US" sz="800" dirty="0">
                          <a:latin typeface="+mn-ea"/>
                          <a:ea typeface="+mn-ea"/>
                          <a:sym typeface="Wingdings" panose="05000000000000000000" pitchFamily="2" charset="2"/>
                        </a:rPr>
                        <a:t>：</a:t>
                      </a:r>
                      <a:r>
                        <a:rPr kumimoji="1" lang="en-US" altLang="ja-JP" sz="800" dirty="0">
                          <a:latin typeface="+mn-ea"/>
                          <a:ea typeface="+mn-ea"/>
                          <a:sym typeface="Wingdings" panose="05000000000000000000" pitchFamily="2" charset="2"/>
                        </a:rPr>
                        <a:t>(1</a:t>
                      </a:r>
                      <a:r>
                        <a:rPr kumimoji="1" lang="ja-JP" altLang="en-US" sz="800" dirty="0">
                          <a:latin typeface="+mn-ea"/>
                          <a:ea typeface="+mn-ea"/>
                          <a:sym typeface="Wingdings" panose="05000000000000000000" pitchFamily="2" charset="2"/>
                        </a:rPr>
                        <a:t>点に付き</a:t>
                      </a:r>
                      <a:r>
                        <a:rPr kumimoji="1" lang="ja-JP" altLang="en-US" sz="800" dirty="0">
                          <a:latin typeface="+mn-ea"/>
                          <a:ea typeface="+mn-ea"/>
                        </a:rPr>
                        <a:t>＠</a:t>
                      </a:r>
                      <a:r>
                        <a:rPr kumimoji="1" lang="en-US" altLang="ja-JP" sz="800" dirty="0">
                          <a:latin typeface="+mn-ea"/>
                          <a:ea typeface="+mn-ea"/>
                        </a:rPr>
                        <a:t>50,000</a:t>
                      </a:r>
                      <a:r>
                        <a:rPr kumimoji="1" lang="ja-JP" altLang="en-US" sz="800" dirty="0">
                          <a:latin typeface="+mn-ea"/>
                          <a:ea typeface="+mn-ea"/>
                        </a:rPr>
                        <a:t>円</a:t>
                      </a:r>
                      <a:r>
                        <a:rPr kumimoji="1" lang="en-US" altLang="ja-JP" sz="800" dirty="0">
                          <a:latin typeface="+mn-ea"/>
                          <a:ea typeface="+mn-ea"/>
                        </a:rPr>
                        <a:t>(</a:t>
                      </a:r>
                      <a:r>
                        <a:rPr kumimoji="1" lang="ja-JP" altLang="en-US" sz="800" dirty="0">
                          <a:solidFill>
                            <a:schemeClr val="tx1"/>
                          </a:solidFill>
                          <a:latin typeface="+mn-ea"/>
                          <a:ea typeface="+mn-ea"/>
                        </a:rPr>
                        <a:t>Ｎ</a:t>
                      </a:r>
                      <a:r>
                        <a:rPr kumimoji="1" lang="en-US" altLang="ja-JP" sz="800" dirty="0">
                          <a:solidFill>
                            <a:schemeClr val="tx1"/>
                          </a:solidFill>
                          <a:latin typeface="+mn-ea"/>
                          <a:ea typeface="+mn-ea"/>
                        </a:rPr>
                        <a:t>))</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・ご利用時には下記内容の記載が必須となります。</a:t>
                      </a:r>
                      <a:endParaRPr kumimoji="1" lang="en-US" altLang="ja-JP" sz="800" dirty="0">
                        <a:latin typeface="+mn-ea"/>
                        <a:ea typeface="+mn-ea"/>
                      </a:endParaRPr>
                    </a:p>
                    <a:p>
                      <a:r>
                        <a:rPr kumimoji="1" lang="ja-JP" altLang="en-US" sz="800" dirty="0">
                          <a:latin typeface="+mn-ea"/>
                          <a:ea typeface="+mn-ea"/>
                        </a:rPr>
                        <a:t>①</a:t>
                      </a:r>
                      <a:r>
                        <a:rPr kumimoji="1" lang="ja-JP" altLang="en-US" sz="800" u="sng" dirty="0">
                          <a:latin typeface="+mn-ea"/>
                          <a:ea typeface="+mn-ea"/>
                        </a:rPr>
                        <a:t>タイトル</a:t>
                      </a:r>
                      <a:r>
                        <a:rPr kumimoji="1" lang="ja-JP" altLang="en-US" sz="800" dirty="0">
                          <a:latin typeface="+mn-ea"/>
                          <a:ea typeface="+mn-ea"/>
                        </a:rPr>
                        <a:t>：　「＠ｃｏｓｍｅに投稿されたクチコミ」</a:t>
                      </a:r>
                    </a:p>
                    <a:p>
                      <a:r>
                        <a:rPr kumimoji="1" lang="ja-JP" altLang="en-US" sz="800" dirty="0">
                          <a:latin typeface="+mn-ea"/>
                          <a:ea typeface="+mn-ea"/>
                        </a:rPr>
                        <a:t>②</a:t>
                      </a:r>
                      <a:r>
                        <a:rPr kumimoji="1" lang="ja-JP" altLang="en-US" sz="800" u="sng" dirty="0">
                          <a:latin typeface="+mn-ea"/>
                          <a:ea typeface="+mn-ea"/>
                        </a:rPr>
                        <a:t>ブランド名・商品名</a:t>
                      </a:r>
                      <a:r>
                        <a:rPr kumimoji="1" lang="ja-JP" altLang="en-US" sz="800" dirty="0">
                          <a:latin typeface="+mn-ea"/>
                          <a:ea typeface="+mn-ea"/>
                        </a:rPr>
                        <a:t>：　＠ｃｏｓｍｅのサイト上にあるブランド名／商品名での表記</a:t>
                      </a:r>
                    </a:p>
                    <a:p>
                      <a:r>
                        <a:rPr kumimoji="1" lang="ja-JP" altLang="en-US" sz="800" dirty="0">
                          <a:latin typeface="+mn-ea"/>
                          <a:ea typeface="+mn-ea"/>
                        </a:rPr>
                        <a:t>③</a:t>
                      </a:r>
                      <a:r>
                        <a:rPr kumimoji="1" lang="ja-JP" altLang="en-US" sz="800" u="sng" dirty="0">
                          <a:latin typeface="+mn-ea"/>
                          <a:ea typeface="+mn-ea"/>
                        </a:rPr>
                        <a:t>ニックネーム、肌質</a:t>
                      </a:r>
                      <a:r>
                        <a:rPr kumimoji="1" lang="en-US" altLang="ja-JP" sz="800" u="sng" dirty="0">
                          <a:latin typeface="+mn-ea"/>
                          <a:ea typeface="+mn-ea"/>
                        </a:rPr>
                        <a:t>(</a:t>
                      </a:r>
                      <a:r>
                        <a:rPr kumimoji="1" lang="ja-JP" altLang="en-US" sz="800" u="sng" dirty="0">
                          <a:latin typeface="+mn-ea"/>
                          <a:ea typeface="+mn-ea"/>
                        </a:rPr>
                        <a:t>髪質</a:t>
                      </a:r>
                      <a:r>
                        <a:rPr kumimoji="1" lang="en-US" altLang="ja-JP" sz="800" u="sng" dirty="0">
                          <a:latin typeface="+mn-ea"/>
                          <a:ea typeface="+mn-ea"/>
                        </a:rPr>
                        <a:t>)</a:t>
                      </a:r>
                      <a:r>
                        <a:rPr kumimoji="1" lang="ja-JP" altLang="en-US" sz="800" u="sng" dirty="0" err="1">
                          <a:latin typeface="+mn-ea"/>
                          <a:ea typeface="+mn-ea"/>
                        </a:rPr>
                        <a:t>、</a:t>
                      </a:r>
                      <a:r>
                        <a:rPr kumimoji="1" lang="ja-JP" altLang="en-US" sz="800" u="sng" dirty="0">
                          <a:latin typeface="+mn-ea"/>
                          <a:ea typeface="+mn-ea"/>
                        </a:rPr>
                        <a:t>年齢</a:t>
                      </a:r>
                      <a:r>
                        <a:rPr kumimoji="1" lang="ja-JP" altLang="en-US" sz="800" u="none" dirty="0">
                          <a:latin typeface="+mn-ea"/>
                          <a:ea typeface="+mn-ea"/>
                        </a:rPr>
                        <a:t>　（</a:t>
                      </a:r>
                      <a:r>
                        <a:rPr kumimoji="1" lang="ja-JP" altLang="en-US" sz="800" dirty="0">
                          <a:latin typeface="+mn-ea"/>
                          <a:ea typeface="+mn-ea"/>
                        </a:rPr>
                        <a:t>編集：不可）</a:t>
                      </a:r>
                    </a:p>
                    <a:p>
                      <a:r>
                        <a:rPr kumimoji="1" lang="ja-JP" altLang="en-US" sz="800" dirty="0">
                          <a:latin typeface="+mn-ea"/>
                          <a:ea typeface="+mn-ea"/>
                        </a:rPr>
                        <a:t>④</a:t>
                      </a:r>
                      <a:r>
                        <a:rPr kumimoji="1" lang="ja-JP" altLang="en-US" sz="800" u="sng" dirty="0">
                          <a:latin typeface="+mn-ea"/>
                          <a:ea typeface="+mn-ea"/>
                        </a:rPr>
                        <a:t>クチコミ</a:t>
                      </a:r>
                      <a:r>
                        <a:rPr kumimoji="1" lang="ja-JP" altLang="en-US" sz="800" dirty="0">
                          <a:latin typeface="+mn-ea"/>
                          <a:ea typeface="+mn-ea"/>
                        </a:rPr>
                        <a:t>（編集：不可）</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⑤</a:t>
                      </a:r>
                      <a:r>
                        <a:rPr kumimoji="1" lang="ja-JP" altLang="en-US" sz="800" u="sng" dirty="0">
                          <a:latin typeface="+mn-ea"/>
                          <a:ea typeface="+mn-ea"/>
                        </a:rPr>
                        <a:t>＠ｃｏｓｍｅロゴ（</a:t>
                      </a:r>
                      <a:r>
                        <a:rPr kumimoji="1" lang="ja-JP" altLang="en-US" sz="800" dirty="0">
                          <a:latin typeface="+mn-ea"/>
                          <a:ea typeface="+mn-ea"/>
                        </a:rPr>
                        <a:t>編集：不可）</a:t>
                      </a:r>
                      <a:endParaRPr kumimoji="1" lang="ja-JP" altLang="en-US" sz="800" u="sng"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⑥「</a:t>
                      </a:r>
                      <a:r>
                        <a:rPr kumimoji="1" lang="en-US" altLang="ja-JP" sz="800" dirty="0">
                          <a:latin typeface="+mn-ea"/>
                          <a:ea typeface="+mn-ea"/>
                        </a:rPr>
                        <a:t>※</a:t>
                      </a:r>
                      <a:r>
                        <a:rPr kumimoji="1" lang="ja-JP" altLang="en-US" sz="800" dirty="0">
                          <a:latin typeface="+mn-ea"/>
                          <a:ea typeface="+mn-ea"/>
                        </a:rPr>
                        <a:t>＠ｃｏｓｍｅメンバーの感想ですので、内容には個人差があります」注記（クリエイティブ内に記載）</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bl>
          </a:graphicData>
        </a:graphic>
      </p:graphicFrame>
      <p:sp>
        <p:nvSpPr>
          <p:cNvPr id="26" name="AutoShape 149"/>
          <p:cNvSpPr>
            <a:spLocks noChangeArrowheads="1"/>
          </p:cNvSpPr>
          <p:nvPr/>
        </p:nvSpPr>
        <p:spPr bwMode="auto">
          <a:xfrm>
            <a:off x="2314414" y="1978052"/>
            <a:ext cx="452756" cy="144462"/>
          </a:xfrm>
          <a:prstGeom prst="roundRect">
            <a:avLst>
              <a:gd name="adj" fmla="val 16667"/>
            </a:avLst>
          </a:prstGeom>
          <a:solidFill>
            <a:srgbClr val="4EB691"/>
          </a:solidFill>
          <a:ln>
            <a:noFill/>
          </a:ln>
          <a:effectLst>
            <a:prstShdw prst="shdw17" dist="17961" dir="2700000">
              <a:schemeClr val="accent1">
                <a:gamma/>
                <a:shade val="60000"/>
                <a:invGamma/>
              </a:schemeClr>
            </a:prstShdw>
          </a:effectLs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r>
              <a:rPr lang="en-US" altLang="ja-JP" sz="700" dirty="0">
                <a:solidFill>
                  <a:schemeClr val="bg1"/>
                </a:solidFill>
                <a:latin typeface="Meiryo UI" pitchFamily="50" charset="-128"/>
                <a:ea typeface="Meiryo UI" pitchFamily="50" charset="-128"/>
                <a:cs typeface="Meiryo UI" pitchFamily="50" charset="-128"/>
              </a:rPr>
              <a:t>※</a:t>
            </a:r>
            <a:endParaRPr lang="ja-JP" altLang="en-US" sz="700" dirty="0">
              <a:solidFill>
                <a:schemeClr val="bg1"/>
              </a:solidFill>
              <a:latin typeface="Meiryo UI" pitchFamily="50" charset="-128"/>
              <a:ea typeface="Meiryo UI" pitchFamily="50" charset="-128"/>
              <a:cs typeface="Meiryo UI" pitchFamily="50" charset="-128"/>
            </a:endParaRPr>
          </a:p>
        </p:txBody>
      </p:sp>
      <p:sp>
        <p:nvSpPr>
          <p:cNvPr id="27" name="AutoShape 149"/>
          <p:cNvSpPr>
            <a:spLocks noChangeArrowheads="1"/>
          </p:cNvSpPr>
          <p:nvPr/>
        </p:nvSpPr>
        <p:spPr bwMode="auto">
          <a:xfrm>
            <a:off x="1690526" y="1974407"/>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r>
              <a:rPr lang="en-US" altLang="ja-JP" sz="700" dirty="0">
                <a:solidFill>
                  <a:schemeClr val="bg1"/>
                </a:solidFill>
                <a:latin typeface="Meiryo UI" pitchFamily="50" charset="-128"/>
                <a:ea typeface="Meiryo UI" pitchFamily="50" charset="-128"/>
                <a:cs typeface="Meiryo UI" pitchFamily="50" charset="-128"/>
              </a:rPr>
              <a:t>※</a:t>
            </a:r>
            <a:endParaRPr lang="ja-JP" altLang="en-US" sz="700" dirty="0">
              <a:solidFill>
                <a:schemeClr val="bg1"/>
              </a:solidFill>
              <a:latin typeface="Meiryo UI" pitchFamily="50" charset="-128"/>
              <a:ea typeface="Meiryo UI" pitchFamily="50" charset="-128"/>
              <a:cs typeface="Meiryo UI" pitchFamily="50" charset="-128"/>
            </a:endParaRPr>
          </a:p>
        </p:txBody>
      </p:sp>
      <p:sp>
        <p:nvSpPr>
          <p:cNvPr id="25" name="AutoShape 149"/>
          <p:cNvSpPr>
            <a:spLocks noChangeArrowheads="1"/>
          </p:cNvSpPr>
          <p:nvPr/>
        </p:nvSpPr>
        <p:spPr bwMode="auto">
          <a:xfrm>
            <a:off x="1690526" y="3731287"/>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30" name="AutoShape 149"/>
          <p:cNvSpPr>
            <a:spLocks noChangeArrowheads="1"/>
          </p:cNvSpPr>
          <p:nvPr/>
        </p:nvSpPr>
        <p:spPr bwMode="auto">
          <a:xfrm>
            <a:off x="1690526" y="3501148"/>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31" name="AutoShape 149"/>
          <p:cNvSpPr>
            <a:spLocks noChangeArrowheads="1"/>
          </p:cNvSpPr>
          <p:nvPr/>
        </p:nvSpPr>
        <p:spPr bwMode="auto">
          <a:xfrm>
            <a:off x="1668458" y="5436788"/>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32" name="AutoShape 149"/>
          <p:cNvSpPr>
            <a:spLocks noChangeArrowheads="1"/>
          </p:cNvSpPr>
          <p:nvPr/>
        </p:nvSpPr>
        <p:spPr bwMode="auto">
          <a:xfrm>
            <a:off x="1668458" y="5231918"/>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33" name="AutoShape 149"/>
          <p:cNvSpPr>
            <a:spLocks noChangeArrowheads="1"/>
          </p:cNvSpPr>
          <p:nvPr/>
        </p:nvSpPr>
        <p:spPr bwMode="auto">
          <a:xfrm>
            <a:off x="1668458" y="5027048"/>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48" name="AutoShape 149"/>
          <p:cNvSpPr>
            <a:spLocks noChangeArrowheads="1"/>
          </p:cNvSpPr>
          <p:nvPr/>
        </p:nvSpPr>
        <p:spPr bwMode="auto">
          <a:xfrm>
            <a:off x="5445408"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プロダクト</a:t>
            </a:r>
          </a:p>
        </p:txBody>
      </p:sp>
      <p:sp>
        <p:nvSpPr>
          <p:cNvPr id="49" name="AutoShape 149"/>
          <p:cNvSpPr>
            <a:spLocks noChangeArrowheads="1"/>
          </p:cNvSpPr>
          <p:nvPr/>
        </p:nvSpPr>
        <p:spPr bwMode="auto">
          <a:xfrm>
            <a:off x="4002089"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50" name="テキスト ボックス 49"/>
          <p:cNvSpPr txBox="1"/>
          <p:nvPr/>
        </p:nvSpPr>
        <p:spPr>
          <a:xfrm>
            <a:off x="4454845" y="6214428"/>
            <a:ext cx="3243384" cy="200055"/>
          </a:xfrm>
          <a:prstGeom prst="rect">
            <a:avLst/>
          </a:prstGeom>
          <a:noFill/>
        </p:spPr>
        <p:txBody>
          <a:bodyPr wrap="square" lIns="36000" rtlCol="0" anchor="ctr" anchorCtr="0">
            <a:spAutoFit/>
          </a:bodyPr>
          <a:lstStyle/>
          <a:p>
            <a:r>
              <a:rPr kumimoji="1" lang="ja-JP" altLang="en-US" sz="700" dirty="0"/>
              <a:t>：編集タイアップ</a:t>
            </a:r>
          </a:p>
        </p:txBody>
      </p:sp>
      <p:sp>
        <p:nvSpPr>
          <p:cNvPr id="51" name="AutoShape 149"/>
          <p:cNvSpPr>
            <a:spLocks noChangeArrowheads="1"/>
          </p:cNvSpPr>
          <p:nvPr/>
        </p:nvSpPr>
        <p:spPr bwMode="auto">
          <a:xfrm>
            <a:off x="2176624"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53" name="テキスト ボックス 52"/>
          <p:cNvSpPr txBox="1"/>
          <p:nvPr/>
        </p:nvSpPr>
        <p:spPr>
          <a:xfrm>
            <a:off x="2629380" y="6214428"/>
            <a:ext cx="3268784" cy="200055"/>
          </a:xfrm>
          <a:prstGeom prst="rect">
            <a:avLst/>
          </a:prstGeom>
          <a:noFill/>
        </p:spPr>
        <p:txBody>
          <a:bodyPr wrap="square" lIns="36000" rtlCol="0" anchor="ctr" anchorCtr="0">
            <a:spAutoFit/>
          </a:bodyPr>
          <a:lstStyle/>
          <a:p>
            <a:r>
              <a:rPr lang="ja-JP" altLang="en-US" sz="700" dirty="0"/>
              <a:t>：編集タイアップ＋モニター</a:t>
            </a:r>
          </a:p>
        </p:txBody>
      </p:sp>
      <p:sp>
        <p:nvSpPr>
          <p:cNvPr id="54" name="AutoShape 149"/>
          <p:cNvSpPr>
            <a:spLocks noChangeArrowheads="1"/>
          </p:cNvSpPr>
          <p:nvPr/>
        </p:nvSpPr>
        <p:spPr bwMode="auto">
          <a:xfrm>
            <a:off x="329761"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55" name="テキスト ボックス 54"/>
          <p:cNvSpPr txBox="1"/>
          <p:nvPr/>
        </p:nvSpPr>
        <p:spPr>
          <a:xfrm>
            <a:off x="782517" y="6214428"/>
            <a:ext cx="3243384" cy="200055"/>
          </a:xfrm>
          <a:prstGeom prst="rect">
            <a:avLst/>
          </a:prstGeom>
          <a:noFill/>
        </p:spPr>
        <p:txBody>
          <a:bodyPr wrap="square" lIns="36000" rtlCol="0" anchor="ctr" anchorCtr="0">
            <a:spAutoFit/>
          </a:bodyPr>
          <a:lstStyle/>
          <a:p>
            <a:r>
              <a:rPr lang="ja-JP" altLang="en-US" sz="700" dirty="0"/>
              <a:t>：プレミアム編集タイアップ</a:t>
            </a:r>
          </a:p>
        </p:txBody>
      </p:sp>
      <p:sp>
        <p:nvSpPr>
          <p:cNvPr id="2" name="スライド番号プレースホルダー 1"/>
          <p:cNvSpPr>
            <a:spLocks noGrp="1"/>
          </p:cNvSpPr>
          <p:nvPr>
            <p:ph type="sldNum" sz="quarter" idx="12"/>
          </p:nvPr>
        </p:nvSpPr>
        <p:spPr>
          <a:xfrm>
            <a:off x="4853501" y="6575625"/>
            <a:ext cx="527095" cy="259873"/>
          </a:xfrm>
        </p:spPr>
        <p:txBody>
          <a:bodyPr/>
          <a:lstStyle/>
          <a:p>
            <a:fld id="{D1BB40C7-AB44-C647-B8F2-09508EB95348}" type="slidenum">
              <a:rPr lang="ja-JP" altLang="en-US" smtClean="0"/>
              <a:pPr/>
              <a:t>34</a:t>
            </a:fld>
            <a:endParaRPr lang="ja-JP" altLang="en-US" dirty="0"/>
          </a:p>
        </p:txBody>
      </p:sp>
      <p:sp>
        <p:nvSpPr>
          <p:cNvPr id="22" name="テキスト ボックス 21"/>
          <p:cNvSpPr txBox="1"/>
          <p:nvPr/>
        </p:nvSpPr>
        <p:spPr>
          <a:xfrm>
            <a:off x="5898164" y="6214428"/>
            <a:ext cx="3268784" cy="200055"/>
          </a:xfrm>
          <a:prstGeom prst="rect">
            <a:avLst/>
          </a:prstGeom>
          <a:noFill/>
        </p:spPr>
        <p:txBody>
          <a:bodyPr wrap="square" lIns="36000" rtlCol="0" anchor="ctr" anchorCtr="0">
            <a:spAutoFit/>
          </a:bodyPr>
          <a:lstStyle/>
          <a:p>
            <a:r>
              <a:rPr kumimoji="1" lang="ja-JP" altLang="en-US" sz="700" dirty="0"/>
              <a:t>：プロダクトインフォメーション</a:t>
            </a:r>
          </a:p>
        </p:txBody>
      </p:sp>
      <p:sp>
        <p:nvSpPr>
          <p:cNvPr id="21" name="Rectangle 256"/>
          <p:cNvSpPr>
            <a:spLocks noChangeArrowheads="1"/>
          </p:cNvSpPr>
          <p:nvPr/>
        </p:nvSpPr>
        <p:spPr bwMode="auto">
          <a:xfrm>
            <a:off x="7302061" y="6214428"/>
            <a:ext cx="2532534" cy="200055"/>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defRPr/>
            </a:pPr>
            <a:r>
              <a:rPr lang="en-US" altLang="ja-JP" sz="700" dirty="0">
                <a:latin typeface="Meiryo UI" panose="020B0604030504040204" pitchFamily="50" charset="-128"/>
                <a:ea typeface="Meiryo UI" panose="020B0604030504040204" pitchFamily="50" charset="-128"/>
                <a:cs typeface="Meiryo UI" panose="020B0604030504040204" pitchFamily="50" charset="-128"/>
              </a:rPr>
              <a:t>※</a:t>
            </a:r>
            <a:r>
              <a:rPr lang="ja-JP" altLang="en-US" sz="700" dirty="0">
                <a:latin typeface="Meiryo UI" panose="020B0604030504040204" pitchFamily="50" charset="-128"/>
                <a:ea typeface="Meiryo UI" panose="020B0604030504040204" pitchFamily="50" charset="-128"/>
                <a:cs typeface="Meiryo UI" panose="020B0604030504040204" pitchFamily="50" charset="-128"/>
              </a:rPr>
              <a:t>：「オプション」もしくは、「タイアップ付帯オプション」としてご選択可。</a:t>
            </a:r>
          </a:p>
        </p:txBody>
      </p:sp>
    </p:spTree>
    <p:extLst>
      <p:ext uri="{BB962C8B-B14F-4D97-AF65-F5344CB8AC3E}">
        <p14:creationId xmlns:p14="http://schemas.microsoft.com/office/powerpoint/2010/main" val="74956357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a:xfrm>
            <a:off x="4853501" y="6575625"/>
            <a:ext cx="527095" cy="259873"/>
          </a:xfrm>
        </p:spPr>
        <p:txBody>
          <a:bodyPr/>
          <a:lstStyle/>
          <a:p>
            <a:fld id="{D1BB40C7-AB44-C647-B8F2-09508EB95348}" type="slidenum">
              <a:rPr lang="ja-JP" altLang="en-US" smtClean="0"/>
              <a:pPr/>
              <a:t>35</a:t>
            </a:fld>
            <a:endParaRPr lang="ja-JP" altLang="en-US" dirty="0"/>
          </a:p>
        </p:txBody>
      </p:sp>
      <p:sp>
        <p:nvSpPr>
          <p:cNvPr id="11" name="タイトル 3"/>
          <p:cNvSpPr>
            <a:spLocks noGrp="1"/>
          </p:cNvSpPr>
          <p:nvPr>
            <p:ph type="title"/>
          </p:nvPr>
        </p:nvSpPr>
        <p:spPr/>
        <p:txBody>
          <a:bodyPr/>
          <a:lstStyle/>
          <a:p>
            <a:r>
              <a:rPr kumimoji="1" lang="ja-JP" altLang="en-US" dirty="0" smtClean="0"/>
              <a:t>オプションメニュー</a:t>
            </a:r>
            <a:r>
              <a:rPr kumimoji="1" lang="ja-JP" altLang="en-US" dirty="0"/>
              <a:t>　</a:t>
            </a:r>
            <a:r>
              <a:rPr lang="ja-JP" altLang="en-US" dirty="0"/>
              <a:t>詳細</a:t>
            </a:r>
            <a:endParaRPr kumimoji="1" lang="ja-JP" altLang="en-US" dirty="0"/>
          </a:p>
        </p:txBody>
      </p:sp>
      <p:graphicFrame>
        <p:nvGraphicFramePr>
          <p:cNvPr id="52" name="表 51"/>
          <p:cNvGraphicFramePr>
            <a:graphicFrameLocks noGrp="1"/>
          </p:cNvGraphicFramePr>
          <p:nvPr>
            <p:extLst>
              <p:ext uri="{D42A27DB-BD31-4B8C-83A1-F6EECF244321}">
                <p14:modId xmlns:p14="http://schemas.microsoft.com/office/powerpoint/2010/main" val="3372332466"/>
              </p:ext>
            </p:extLst>
          </p:nvPr>
        </p:nvGraphicFramePr>
        <p:xfrm>
          <a:off x="311516" y="1052736"/>
          <a:ext cx="9302751" cy="4183380"/>
        </p:xfrm>
        <a:graphic>
          <a:graphicData uri="http://schemas.openxmlformats.org/drawingml/2006/table">
            <a:tbl>
              <a:tblPr firstRow="1" bandRow="1">
                <a:tableStyleId>{5C22544A-7EE6-4342-B048-85BDC9FD1C3A}</a:tableStyleId>
              </a:tblPr>
              <a:tblGrid>
                <a:gridCol w="1329055">
                  <a:extLst>
                    <a:ext uri="{9D8B030D-6E8A-4147-A177-3AD203B41FA5}">
                      <a16:colId xmlns:a16="http://schemas.microsoft.com/office/drawing/2014/main" xmlns="" val="20000"/>
                    </a:ext>
                  </a:extLst>
                </a:gridCol>
                <a:gridCol w="619443">
                  <a:extLst>
                    <a:ext uri="{9D8B030D-6E8A-4147-A177-3AD203B41FA5}">
                      <a16:colId xmlns:a16="http://schemas.microsoft.com/office/drawing/2014/main" xmlns="" val="20001"/>
                    </a:ext>
                  </a:extLst>
                </a:gridCol>
                <a:gridCol w="619443">
                  <a:extLst>
                    <a:ext uri="{9D8B030D-6E8A-4147-A177-3AD203B41FA5}">
                      <a16:colId xmlns:a16="http://schemas.microsoft.com/office/drawing/2014/main" xmlns="" val="20002"/>
                    </a:ext>
                  </a:extLst>
                </a:gridCol>
                <a:gridCol w="3373755">
                  <a:extLst>
                    <a:ext uri="{9D8B030D-6E8A-4147-A177-3AD203B41FA5}">
                      <a16:colId xmlns:a16="http://schemas.microsoft.com/office/drawing/2014/main" xmlns="" val="20003"/>
                    </a:ext>
                  </a:extLst>
                </a:gridCol>
                <a:gridCol w="3361055">
                  <a:extLst>
                    <a:ext uri="{9D8B030D-6E8A-4147-A177-3AD203B41FA5}">
                      <a16:colId xmlns:a16="http://schemas.microsoft.com/office/drawing/2014/main" xmlns="" val="20004"/>
                    </a:ext>
                  </a:extLst>
                </a:gridCol>
              </a:tblGrid>
              <a:tr h="201813">
                <a:tc>
                  <a:txBody>
                    <a:bodyPr/>
                    <a:lstStyle/>
                    <a:p>
                      <a:pPr algn="ctr"/>
                      <a:r>
                        <a:rPr kumimoji="1" lang="ja-JP" altLang="en-US" sz="1050" b="1" dirty="0"/>
                        <a:t>オプション名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対象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付帯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内容詳細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注意事項</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xmlns="" val="10000"/>
                  </a:ext>
                </a:extLst>
              </a:tr>
              <a:tr h="1638966">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タイアップ</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ページ</a:t>
                      </a: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データ二次利用</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mn-ea"/>
                          <a:ea typeface="+mn-ea"/>
                          <a:cs typeface="Meiryo UI" pitchFamily="50" charset="-128"/>
                        </a:rPr>
                        <a:t>（③分析データ）</a:t>
                      </a:r>
                    </a:p>
                  </a:txBody>
                  <a:tcPr marL="144000" marR="144000" marT="10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・内容：下記</a:t>
                      </a:r>
                      <a:r>
                        <a:rPr kumimoji="1" lang="en-US" altLang="ja-JP" sz="800" dirty="0">
                          <a:latin typeface="+mn-ea"/>
                          <a:ea typeface="+mn-ea"/>
                        </a:rPr>
                        <a:t>5</a:t>
                      </a:r>
                      <a:r>
                        <a:rPr kumimoji="1" lang="ja-JP" altLang="en-US" sz="800" dirty="0">
                          <a:latin typeface="+mn-ea"/>
                          <a:ea typeface="+mn-ea"/>
                        </a:rPr>
                        <a:t>点から１項目（複数お申込み可）</a:t>
                      </a:r>
                      <a:endParaRPr kumimoji="1" lang="en-US" altLang="ja-JP" sz="800" dirty="0">
                        <a:latin typeface="+mn-ea"/>
                        <a:ea typeface="+mn-ea"/>
                      </a:endParaRPr>
                    </a:p>
                    <a:p>
                      <a:r>
                        <a:rPr kumimoji="1" lang="ja-JP" altLang="en-US" sz="800" dirty="0">
                          <a:latin typeface="+mn-ea"/>
                          <a:ea typeface="+mn-ea"/>
                        </a:rPr>
                        <a:t>　①クチコミ投稿数推移と評価点推移　</a:t>
                      </a:r>
                    </a:p>
                    <a:p>
                      <a:r>
                        <a:rPr kumimoji="1" lang="ja-JP" altLang="en-US" sz="800" dirty="0">
                          <a:latin typeface="+mn-ea"/>
                          <a:ea typeface="+mn-ea"/>
                        </a:rPr>
                        <a:t>　②クチコミ投稿効果集計データ</a:t>
                      </a:r>
                    </a:p>
                    <a:p>
                      <a:r>
                        <a:rPr kumimoji="1" lang="ja-JP" altLang="en-US" sz="800" dirty="0">
                          <a:latin typeface="+mn-ea"/>
                          <a:ea typeface="+mn-ea"/>
                        </a:rPr>
                        <a:t>　③クチコミ投稿数と評価点　　</a:t>
                      </a:r>
                      <a:endParaRPr kumimoji="1" lang="en-US" altLang="ja-JP" sz="800" dirty="0">
                        <a:latin typeface="+mn-ea"/>
                        <a:ea typeface="+mn-ea"/>
                      </a:endParaRPr>
                    </a:p>
                    <a:p>
                      <a:r>
                        <a:rPr kumimoji="1" lang="ja-JP" altLang="en-US" sz="800" dirty="0">
                          <a:latin typeface="+mn-ea"/>
                          <a:ea typeface="+mn-ea"/>
                        </a:rPr>
                        <a:t>　</a:t>
                      </a:r>
                      <a:r>
                        <a:rPr kumimoji="1" lang="en-US" altLang="ja-JP" sz="800" dirty="0">
                          <a:latin typeface="+mn-ea"/>
                          <a:ea typeface="+mn-ea"/>
                        </a:rPr>
                        <a:t>※</a:t>
                      </a:r>
                      <a:r>
                        <a:rPr kumimoji="1" lang="ja-JP" altLang="en-US" sz="800" dirty="0">
                          <a:latin typeface="+mn-ea"/>
                          <a:ea typeface="+mn-ea"/>
                        </a:rPr>
                        <a:t>クチコミ投稿数</a:t>
                      </a:r>
                      <a:r>
                        <a:rPr kumimoji="1" lang="en-US" altLang="ja-JP" sz="800" dirty="0">
                          <a:latin typeface="+mn-ea"/>
                          <a:ea typeface="+mn-ea"/>
                        </a:rPr>
                        <a:t>50</a:t>
                      </a:r>
                      <a:r>
                        <a:rPr kumimoji="1" lang="ja-JP" altLang="en-US" sz="800" dirty="0">
                          <a:latin typeface="+mn-ea"/>
                          <a:ea typeface="+mn-ea"/>
                        </a:rPr>
                        <a:t>件以上から利用可能</a:t>
                      </a:r>
                    </a:p>
                    <a:p>
                      <a:r>
                        <a:rPr kumimoji="1" lang="ja-JP" altLang="en-US" sz="800" dirty="0">
                          <a:latin typeface="+mn-ea"/>
                          <a:ea typeface="+mn-ea"/>
                        </a:rPr>
                        <a:t>　④評価点</a:t>
                      </a:r>
                      <a:r>
                        <a:rPr kumimoji="1" lang="en-US" altLang="ja-JP" sz="800" dirty="0">
                          <a:latin typeface="+mn-ea"/>
                          <a:ea typeface="+mn-ea"/>
                        </a:rPr>
                        <a:t>(</a:t>
                      </a:r>
                      <a:r>
                        <a:rPr kumimoji="1" lang="ja-JP" altLang="en-US" sz="800" dirty="0">
                          <a:latin typeface="+mn-ea"/>
                          <a:ea typeface="+mn-ea"/>
                        </a:rPr>
                        <a:t>集計データ</a:t>
                      </a:r>
                      <a:r>
                        <a:rPr kumimoji="1" lang="en-US" altLang="ja-JP" sz="800" dirty="0">
                          <a:latin typeface="+mn-ea"/>
                          <a:ea typeface="+mn-ea"/>
                        </a:rPr>
                        <a:t>)</a:t>
                      </a:r>
                      <a:r>
                        <a:rPr kumimoji="1" lang="ja-JP" altLang="en-US" sz="800" dirty="0">
                          <a:latin typeface="+mn-ea"/>
                          <a:ea typeface="+mn-ea"/>
                        </a:rPr>
                        <a:t>　</a:t>
                      </a:r>
                      <a:r>
                        <a:rPr kumimoji="1" lang="en-US" altLang="ja-JP" sz="800" dirty="0">
                          <a:latin typeface="+mn-ea"/>
                          <a:ea typeface="+mn-ea"/>
                        </a:rPr>
                        <a:t>※5</a:t>
                      </a:r>
                      <a:r>
                        <a:rPr kumimoji="1" lang="ja-JP" altLang="en-US" sz="800" dirty="0">
                          <a:latin typeface="+mn-ea"/>
                          <a:ea typeface="+mn-ea"/>
                        </a:rPr>
                        <a:t>点以上○％など</a:t>
                      </a:r>
                    </a:p>
                    <a:p>
                      <a:r>
                        <a:rPr kumimoji="1" lang="ja-JP" altLang="en-US" sz="800" dirty="0">
                          <a:latin typeface="+mn-ea"/>
                          <a:ea typeface="+mn-ea"/>
                        </a:rPr>
                        <a:t>　⑤リピート率</a:t>
                      </a:r>
                    </a:p>
                    <a:p>
                      <a:r>
                        <a:rPr kumimoji="1" lang="ja-JP" altLang="en-US" sz="800" dirty="0">
                          <a:latin typeface="+mn-ea"/>
                          <a:ea typeface="+mn-ea"/>
                        </a:rPr>
                        <a:t>・納品物：１データ（</a:t>
                      </a:r>
                      <a:r>
                        <a:rPr kumimoji="1" lang="en-US" altLang="ja-JP" sz="800" dirty="0">
                          <a:latin typeface="+mn-ea"/>
                          <a:ea typeface="+mn-ea"/>
                        </a:rPr>
                        <a:t>1</a:t>
                      </a:r>
                      <a:r>
                        <a:rPr kumimoji="1" lang="ja-JP" altLang="en-US" sz="800" dirty="0">
                          <a:latin typeface="+mn-ea"/>
                          <a:ea typeface="+mn-ea"/>
                        </a:rPr>
                        <a:t>項目）</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・利用可能期間：校了から１年</a:t>
                      </a:r>
                    </a:p>
                    <a:p>
                      <a:r>
                        <a:rPr kumimoji="1" lang="ja-JP" altLang="en-US" sz="800" dirty="0">
                          <a:latin typeface="+mn-ea"/>
                          <a:ea typeface="+mn-ea"/>
                        </a:rPr>
                        <a:t>◆</a:t>
                      </a:r>
                      <a:r>
                        <a:rPr kumimoji="1" lang="en-US" altLang="ja-JP" sz="800" dirty="0">
                          <a:latin typeface="+mn-ea"/>
                          <a:ea typeface="+mn-ea"/>
                        </a:rPr>
                        <a:t>@</a:t>
                      </a:r>
                      <a:r>
                        <a:rPr kumimoji="1" lang="ja-JP" altLang="en-US" sz="800" dirty="0">
                          <a:latin typeface="+mn-ea"/>
                          <a:ea typeface="+mn-ea"/>
                        </a:rPr>
                        <a:t>ｃｏｓｍｅロゴデータ、ハンドブック</a:t>
                      </a:r>
                      <a:endParaRPr kumimoji="1" lang="en-US" altLang="ja-JP"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・申込み対象：掲載</a:t>
                      </a:r>
                      <a:r>
                        <a:rPr kumimoji="1" lang="en-US" altLang="ja-JP" sz="800" dirty="0">
                          <a:latin typeface="+mn-ea"/>
                          <a:ea typeface="+mn-ea"/>
                        </a:rPr>
                        <a:t>3</a:t>
                      </a:r>
                      <a:r>
                        <a:rPr kumimoji="1" lang="ja-JP" altLang="en-US" sz="800" dirty="0">
                          <a:latin typeface="+mn-ea"/>
                          <a:ea typeface="+mn-ea"/>
                        </a:rPr>
                        <a:t>ヶ月以内のタイアップページデータ</a:t>
                      </a:r>
                      <a:endParaRPr kumimoji="1" lang="en-US" altLang="ja-JP" sz="800" dirty="0">
                        <a:latin typeface="+mn-ea"/>
                        <a:ea typeface="+mn-ea"/>
                      </a:endParaRPr>
                    </a:p>
                    <a:p>
                      <a:r>
                        <a:rPr kumimoji="1" lang="ja-JP" altLang="en-US" sz="800" dirty="0">
                          <a:latin typeface="+mn-ea"/>
                          <a:ea typeface="+mn-ea"/>
                        </a:rPr>
                        <a:t>＜データを使用した製作物はクリエイティブ審査が必要となります。その際、別途下記費用が追加で発生します＞</a:t>
                      </a:r>
                    </a:p>
                    <a:p>
                      <a:r>
                        <a:rPr kumimoji="1" lang="en-US" altLang="ja-JP" sz="800" dirty="0">
                          <a:latin typeface="+mn-ea"/>
                          <a:ea typeface="+mn-ea"/>
                        </a:rPr>
                        <a:t>※</a:t>
                      </a:r>
                      <a:r>
                        <a:rPr kumimoji="1" lang="ja-JP" altLang="en-US" sz="800" dirty="0">
                          <a:latin typeface="+mn-ea"/>
                          <a:ea typeface="+mn-ea"/>
                        </a:rPr>
                        <a:t>クリエイティブ審査費</a:t>
                      </a:r>
                      <a:r>
                        <a:rPr kumimoji="1" lang="ja-JP" altLang="en-US" sz="800" dirty="0">
                          <a:latin typeface="+mn-ea"/>
                          <a:ea typeface="+mn-ea"/>
                          <a:sym typeface="Wingdings" panose="05000000000000000000" pitchFamily="2" charset="2"/>
                        </a:rPr>
                        <a:t>：</a:t>
                      </a:r>
                      <a:r>
                        <a:rPr kumimoji="1" lang="en-US" altLang="ja-JP" sz="800" dirty="0">
                          <a:latin typeface="+mn-ea"/>
                          <a:ea typeface="+mn-ea"/>
                          <a:sym typeface="Wingdings" panose="05000000000000000000" pitchFamily="2" charset="2"/>
                        </a:rPr>
                        <a:t>(1</a:t>
                      </a:r>
                      <a:r>
                        <a:rPr kumimoji="1" lang="ja-JP" altLang="en-US" sz="800" dirty="0">
                          <a:latin typeface="+mn-ea"/>
                          <a:ea typeface="+mn-ea"/>
                          <a:sym typeface="Wingdings" panose="05000000000000000000" pitchFamily="2" charset="2"/>
                        </a:rPr>
                        <a:t>点に付き</a:t>
                      </a:r>
                      <a:r>
                        <a:rPr kumimoji="1" lang="ja-JP" altLang="en-US" sz="800" dirty="0">
                          <a:latin typeface="+mn-ea"/>
                          <a:ea typeface="+mn-ea"/>
                        </a:rPr>
                        <a:t>＠</a:t>
                      </a:r>
                      <a:r>
                        <a:rPr kumimoji="1" lang="en-US" altLang="ja-JP" sz="800" dirty="0">
                          <a:latin typeface="+mn-ea"/>
                          <a:ea typeface="+mn-ea"/>
                        </a:rPr>
                        <a:t>50,000</a:t>
                      </a:r>
                      <a:r>
                        <a:rPr kumimoji="1" lang="ja-JP" altLang="en-US" sz="800" dirty="0">
                          <a:latin typeface="+mn-ea"/>
                          <a:ea typeface="+mn-ea"/>
                        </a:rPr>
                        <a:t>円</a:t>
                      </a:r>
                      <a:r>
                        <a:rPr kumimoji="1" lang="en-US" altLang="ja-JP" sz="800" dirty="0">
                          <a:latin typeface="+mn-ea"/>
                          <a:ea typeface="+mn-ea"/>
                        </a:rPr>
                        <a:t>(</a:t>
                      </a:r>
                      <a:r>
                        <a:rPr kumimoji="1" lang="ja-JP" altLang="en-US" sz="800" dirty="0">
                          <a:solidFill>
                            <a:schemeClr val="tx1"/>
                          </a:solidFill>
                          <a:latin typeface="+mn-ea"/>
                          <a:ea typeface="+mn-ea"/>
                        </a:rPr>
                        <a:t>Ｎ</a:t>
                      </a:r>
                      <a:r>
                        <a:rPr kumimoji="1" lang="en-US" altLang="ja-JP" sz="800" dirty="0">
                          <a:solidFill>
                            <a:schemeClr val="tx1"/>
                          </a:solidFill>
                          <a:latin typeface="+mn-ea"/>
                          <a:ea typeface="+mn-ea"/>
                        </a:rPr>
                        <a:t>))</a:t>
                      </a:r>
                    </a:p>
                    <a:p>
                      <a:pPr marL="0" marR="0" indent="0" algn="l" defTabSz="457200" rtl="0" eaLnBrk="1" fontAlgn="auto" latinLnBrk="0" hangingPunct="1">
                        <a:lnSpc>
                          <a:spcPct val="100000"/>
                        </a:lnSpc>
                        <a:spcBef>
                          <a:spcPts val="0"/>
                        </a:spcBef>
                        <a:spcAft>
                          <a:spcPts val="0"/>
                        </a:spcAft>
                        <a:buClrTx/>
                        <a:buSzTx/>
                        <a:buFontTx/>
                        <a:buNone/>
                        <a:tabLst/>
                        <a:defRPr/>
                      </a:pPr>
                      <a:r>
                        <a:rPr kumimoji="1" lang="en-US" altLang="ja-JP" sz="800" kern="1200" dirty="0">
                          <a:solidFill>
                            <a:schemeClr val="dk1"/>
                          </a:solidFill>
                          <a:effectLst/>
                          <a:latin typeface="+mn-lt"/>
                          <a:ea typeface="+mn-ea"/>
                          <a:cs typeface="+mn-cs"/>
                        </a:rPr>
                        <a:t>※</a:t>
                      </a:r>
                      <a:r>
                        <a:rPr kumimoji="1" lang="ja-JP" altLang="en-US" sz="800" kern="1200" dirty="0">
                          <a:solidFill>
                            <a:schemeClr val="dk1"/>
                          </a:solidFill>
                          <a:effectLst/>
                          <a:latin typeface="+mn-lt"/>
                          <a:ea typeface="+mn-ea"/>
                          <a:cs typeface="+mn-cs"/>
                        </a:rPr>
                        <a:t>純広バナーでご利用の場合、バナー掲出場所やリンク先の表現によっては、</a:t>
                      </a:r>
                      <a:r>
                        <a:rPr kumimoji="1" lang="ja-JP" altLang="ja-JP" sz="800" kern="1200" dirty="0">
                          <a:solidFill>
                            <a:schemeClr val="dk1"/>
                          </a:solidFill>
                          <a:effectLst/>
                          <a:latin typeface="+mn-lt"/>
                          <a:ea typeface="+mn-ea"/>
                          <a:cs typeface="+mn-cs"/>
                        </a:rPr>
                        <a:t>ご使用いただけないケースがあ</a:t>
                      </a:r>
                      <a:r>
                        <a:rPr kumimoji="1" lang="ja-JP" altLang="en-US" sz="800" kern="1200" dirty="0">
                          <a:solidFill>
                            <a:schemeClr val="dk1"/>
                          </a:solidFill>
                          <a:effectLst/>
                          <a:latin typeface="+mn-lt"/>
                          <a:ea typeface="+mn-ea"/>
                          <a:cs typeface="+mn-cs"/>
                        </a:rPr>
                        <a:t>ります。</a:t>
                      </a:r>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・ご利用時には下記内容の記載が必須となります。</a:t>
                      </a:r>
                      <a:endParaRPr kumimoji="1" lang="en-US" altLang="ja-JP" sz="800" dirty="0">
                        <a:latin typeface="+mn-ea"/>
                        <a:ea typeface="+mn-ea"/>
                      </a:endParaRPr>
                    </a:p>
                    <a:p>
                      <a:r>
                        <a:rPr kumimoji="1" lang="ja-JP" altLang="en-US" sz="800" dirty="0">
                          <a:latin typeface="+mn-ea"/>
                          <a:ea typeface="+mn-ea"/>
                        </a:rPr>
                        <a:t>①</a:t>
                      </a:r>
                      <a:r>
                        <a:rPr kumimoji="1" lang="ja-JP" altLang="en-US" sz="800" u="sng" dirty="0">
                          <a:latin typeface="+mn-ea"/>
                          <a:ea typeface="+mn-ea"/>
                        </a:rPr>
                        <a:t>タイトル</a:t>
                      </a:r>
                    </a:p>
                    <a:p>
                      <a:r>
                        <a:rPr kumimoji="1" lang="ja-JP" altLang="en-US" sz="800" dirty="0">
                          <a:latin typeface="+mn-ea"/>
                          <a:ea typeface="+mn-ea"/>
                        </a:rPr>
                        <a:t>　「データタイトル（左記①～⑤）」並びに「＠ｃｏｓｍｅ内調べ」</a:t>
                      </a:r>
                    </a:p>
                    <a:p>
                      <a:r>
                        <a:rPr kumimoji="1" lang="ja-JP" altLang="en-US" sz="800" dirty="0">
                          <a:latin typeface="+mn-ea"/>
                          <a:ea typeface="+mn-ea"/>
                        </a:rPr>
                        <a:t>②</a:t>
                      </a:r>
                      <a:r>
                        <a:rPr kumimoji="1" lang="ja-JP" altLang="en-US" sz="800" u="sng" dirty="0">
                          <a:latin typeface="+mn-ea"/>
                          <a:ea typeface="+mn-ea"/>
                        </a:rPr>
                        <a:t>ブランド名・商品名</a:t>
                      </a:r>
                      <a:r>
                        <a:rPr kumimoji="1" lang="ja-JP" altLang="en-US" sz="800" dirty="0">
                          <a:latin typeface="+mn-ea"/>
                          <a:ea typeface="+mn-ea"/>
                        </a:rPr>
                        <a:t>：　＠ｃｏｓｍｅのサイト上にあるブランド名／商品名での表記</a:t>
                      </a: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u="none" dirty="0">
                          <a:latin typeface="+mn-ea"/>
                          <a:ea typeface="+mn-ea"/>
                        </a:rPr>
                        <a:t>③</a:t>
                      </a:r>
                      <a:r>
                        <a:rPr kumimoji="1" lang="ja-JP" altLang="en-US" sz="800" u="sng" dirty="0">
                          <a:latin typeface="+mn-ea"/>
                          <a:ea typeface="+mn-ea"/>
                        </a:rPr>
                        <a:t>＠ｃｏｓｍｅロゴ（</a:t>
                      </a:r>
                      <a:r>
                        <a:rPr kumimoji="1" lang="ja-JP" altLang="en-US" sz="800" dirty="0">
                          <a:latin typeface="+mn-ea"/>
                          <a:ea typeface="+mn-ea"/>
                        </a:rPr>
                        <a:t>編集：不可）</a:t>
                      </a:r>
                      <a:endParaRPr kumimoji="1" lang="ja-JP" altLang="en-US" sz="800" u="sng" dirty="0">
                        <a:latin typeface="+mn-ea"/>
                        <a:ea typeface="+mn-ea"/>
                      </a:endParaRPr>
                    </a:p>
                    <a:p>
                      <a:r>
                        <a:rPr kumimoji="1" lang="ja-JP" altLang="en-US" sz="800" dirty="0">
                          <a:latin typeface="+mn-ea"/>
                          <a:ea typeface="+mn-ea"/>
                        </a:rPr>
                        <a:t>④</a:t>
                      </a:r>
                      <a:r>
                        <a:rPr kumimoji="1" lang="ja-JP" altLang="en-US" sz="800" u="sng" dirty="0">
                          <a:latin typeface="+mn-ea"/>
                          <a:ea typeface="+mn-ea"/>
                        </a:rPr>
                        <a:t>集計期間／集計時点</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89657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タイアップ</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ページ </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デジタル</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二次利用</a:t>
                      </a:r>
                    </a:p>
                  </a:txBody>
                  <a:tcPr marL="144000" marR="144000" marT="10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・受け渡し形式：</a:t>
                      </a:r>
                      <a:r>
                        <a:rPr kumimoji="1" lang="en-US" altLang="ja-JP" sz="800" dirty="0" err="1">
                          <a:latin typeface="+mn-ea"/>
                          <a:ea typeface="+mn-ea"/>
                        </a:rPr>
                        <a:t>png</a:t>
                      </a:r>
                      <a:r>
                        <a:rPr kumimoji="1" lang="ja-JP" altLang="en-US" sz="800" dirty="0" err="1">
                          <a:latin typeface="+mn-ea"/>
                          <a:ea typeface="+mn-ea"/>
                        </a:rPr>
                        <a:t>、</a:t>
                      </a:r>
                      <a:r>
                        <a:rPr kumimoji="1" lang="ja-JP" altLang="en-US" sz="800" dirty="0">
                          <a:latin typeface="+mn-ea"/>
                          <a:ea typeface="+mn-ea"/>
                        </a:rPr>
                        <a:t>または</a:t>
                      </a:r>
                      <a:r>
                        <a:rPr kumimoji="1" lang="en-US" altLang="ja-JP" sz="800" dirty="0">
                          <a:latin typeface="+mn-ea"/>
                          <a:ea typeface="+mn-ea"/>
                        </a:rPr>
                        <a:t>jpg</a:t>
                      </a:r>
                      <a:r>
                        <a:rPr kumimoji="1" lang="ja-JP" altLang="en-US" sz="800" dirty="0">
                          <a:solidFill>
                            <a:schemeClr val="tx1"/>
                          </a:solidFill>
                          <a:latin typeface="+mn-ea"/>
                          <a:ea typeface="+mn-ea"/>
                        </a:rPr>
                        <a:t>　</a:t>
                      </a:r>
                      <a:endParaRPr kumimoji="1" lang="en-US" altLang="ja-JP" sz="800" dirty="0">
                        <a:solidFill>
                          <a:schemeClr val="tx1"/>
                        </a:solidFill>
                        <a:latin typeface="+mn-ea"/>
                        <a:ea typeface="+mn-ea"/>
                      </a:endParaRPr>
                    </a:p>
                    <a:p>
                      <a:r>
                        <a:rPr kumimoji="1" lang="ja-JP" altLang="en-US" sz="800" dirty="0">
                          <a:solidFill>
                            <a:schemeClr val="tx1"/>
                          </a:solidFill>
                          <a:latin typeface="+mn-ea"/>
                          <a:ea typeface="+mn-ea"/>
                        </a:rPr>
                        <a:t>・利用可能期間：タイアップ掲載開始から１年間</a:t>
                      </a:r>
                    </a:p>
                    <a:p>
                      <a:r>
                        <a:rPr kumimoji="1" lang="ja-JP" altLang="en-US" sz="800" dirty="0">
                          <a:latin typeface="+mn-ea"/>
                          <a:ea typeface="+mn-ea"/>
                        </a:rPr>
                        <a:t>・利用可能箇所：広告主が運営するオンラインメディアに限る</a:t>
                      </a:r>
                      <a:endParaRPr kumimoji="1" lang="en-US" altLang="ja-JP" sz="800" dirty="0">
                        <a:latin typeface="+mn-ea"/>
                        <a:ea typeface="+mn-ea"/>
                      </a:endParaRPr>
                    </a:p>
                    <a:p>
                      <a:r>
                        <a:rPr kumimoji="1" lang="en-US" altLang="ja-JP" sz="800" dirty="0">
                          <a:latin typeface="+mn-ea"/>
                          <a:ea typeface="+mn-ea"/>
                        </a:rPr>
                        <a:t>※</a:t>
                      </a:r>
                      <a:r>
                        <a:rPr kumimoji="1" lang="ja-JP" altLang="en-US" sz="800" dirty="0">
                          <a:latin typeface="+mn-ea"/>
                          <a:ea typeface="+mn-ea"/>
                        </a:rPr>
                        <a:t>掲載ページの＠ｃｏｓｍｅのプレゼント部分を削除して納品します。　　</a:t>
                      </a:r>
                      <a:endParaRPr kumimoji="1" lang="en-US" altLang="ja-JP" sz="800" dirty="0">
                        <a:latin typeface="+mn-ea"/>
                        <a:ea typeface="+mn-ea"/>
                      </a:endParaRPr>
                    </a:p>
                    <a:p>
                      <a:r>
                        <a:rPr kumimoji="1" lang="ja-JP" altLang="en-US" sz="800" dirty="0">
                          <a:latin typeface="+mn-ea"/>
                          <a:ea typeface="+mn-ea"/>
                        </a:rPr>
                        <a:t>それ以外の修正（トルツメのみ）が発生する場合、</a:t>
                      </a:r>
                      <a:endParaRPr kumimoji="1" lang="en-US" altLang="ja-JP" sz="800" dirty="0">
                        <a:latin typeface="+mn-ea"/>
                        <a:ea typeface="+mn-ea"/>
                      </a:endParaRPr>
                    </a:p>
                    <a:p>
                      <a:r>
                        <a:rPr kumimoji="1" lang="ja-JP" altLang="en-US" sz="800" dirty="0">
                          <a:latin typeface="+mn-ea"/>
                          <a:ea typeface="+mn-ea"/>
                        </a:rPr>
                        <a:t>別途費用をいただきます。</a:t>
                      </a:r>
                      <a:endParaRPr kumimoji="1" lang="en-US" altLang="ja-JP" sz="800" dirty="0">
                        <a:latin typeface="+mn-ea"/>
                        <a:ea typeface="+mn-ea"/>
                      </a:endParaRPr>
                    </a:p>
                    <a:p>
                      <a:r>
                        <a:rPr kumimoji="1" lang="en-US" altLang="ja-JP" sz="800" dirty="0">
                          <a:latin typeface="+mn-ea"/>
                          <a:ea typeface="+mn-ea"/>
                        </a:rPr>
                        <a:t>※</a:t>
                      </a:r>
                      <a:r>
                        <a:rPr kumimoji="1" lang="ja-JP" altLang="en-US" sz="800" dirty="0">
                          <a:latin typeface="+mn-ea"/>
                          <a:ea typeface="+mn-ea"/>
                        </a:rPr>
                        <a:t>ページ内で使用しているランキング、クチコミ、モニターデータ、ベストコスメデータの利用費は、本二次利用費に含みます。</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・著作権は株式会社アイスタイルに帰属します。</a:t>
                      </a:r>
                    </a:p>
                    <a:p>
                      <a:r>
                        <a:rPr kumimoji="1" lang="ja-JP" altLang="en-US" sz="800" dirty="0">
                          <a:latin typeface="+mn-ea"/>
                          <a:ea typeface="+mn-ea"/>
                        </a:rPr>
                        <a:t>　</a:t>
                      </a:r>
                      <a:r>
                        <a:rPr kumimoji="1" lang="ja-JP" altLang="en-US" sz="800" dirty="0" smtClean="0">
                          <a:latin typeface="+mn-ea"/>
                          <a:ea typeface="+mn-ea"/>
                        </a:rPr>
                        <a:t>利用</a:t>
                      </a:r>
                      <a:r>
                        <a:rPr kumimoji="1" lang="ja-JP" altLang="en-US" sz="800" dirty="0">
                          <a:latin typeface="+mn-ea"/>
                          <a:ea typeface="+mn-ea"/>
                        </a:rPr>
                        <a:t>する際は、</a:t>
                      </a:r>
                      <a:r>
                        <a:rPr kumimoji="1" lang="ja-JP" altLang="en-US" sz="800" dirty="0" smtClean="0">
                          <a:latin typeface="+mn-ea"/>
                          <a:ea typeface="+mn-ea"/>
                        </a:rPr>
                        <a:t>下記の表記</a:t>
                      </a:r>
                      <a:r>
                        <a:rPr kumimoji="1" lang="ja-JP" altLang="en-US" sz="800" dirty="0">
                          <a:latin typeface="+mn-ea"/>
                          <a:ea typeface="+mn-ea"/>
                        </a:rPr>
                        <a:t>が必須となります。</a:t>
                      </a:r>
                    </a:p>
                    <a:p>
                      <a:r>
                        <a:rPr kumimoji="1" lang="ja-JP" altLang="en-US" sz="800" dirty="0">
                          <a:latin typeface="+mn-ea"/>
                          <a:ea typeface="+mn-ea"/>
                        </a:rPr>
                        <a:t>　</a:t>
                      </a:r>
                      <a:r>
                        <a:rPr kumimoji="1" lang="ja-JP" altLang="en-US" sz="700" dirty="0">
                          <a:latin typeface="+mn-ea"/>
                          <a:ea typeface="+mn-ea"/>
                        </a:rPr>
                        <a:t>＠ｃｏｓｍｅでの掲載期間：</a:t>
                      </a:r>
                      <a:r>
                        <a:rPr kumimoji="1" lang="en-US" altLang="ja-JP" sz="700" dirty="0" err="1">
                          <a:latin typeface="+mn-ea"/>
                          <a:ea typeface="+mn-ea"/>
                        </a:rPr>
                        <a:t>yyyy</a:t>
                      </a:r>
                      <a:r>
                        <a:rPr kumimoji="1" lang="ja-JP" altLang="en-US" sz="700" dirty="0">
                          <a:latin typeface="+mn-ea"/>
                          <a:ea typeface="+mn-ea"/>
                        </a:rPr>
                        <a:t>年</a:t>
                      </a:r>
                      <a:r>
                        <a:rPr kumimoji="1" lang="en-US" altLang="ja-JP" sz="700" dirty="0">
                          <a:latin typeface="+mn-ea"/>
                          <a:ea typeface="+mn-ea"/>
                        </a:rPr>
                        <a:t>mm</a:t>
                      </a:r>
                      <a:r>
                        <a:rPr kumimoji="1" lang="ja-JP" altLang="en-US" sz="700" dirty="0">
                          <a:latin typeface="+mn-ea"/>
                          <a:ea typeface="+mn-ea"/>
                        </a:rPr>
                        <a:t>月</a:t>
                      </a:r>
                      <a:r>
                        <a:rPr kumimoji="1" lang="en-US" altLang="ja-JP" sz="700" dirty="0" err="1">
                          <a:latin typeface="+mn-ea"/>
                          <a:ea typeface="+mn-ea"/>
                        </a:rPr>
                        <a:t>dd</a:t>
                      </a:r>
                      <a:r>
                        <a:rPr kumimoji="1" lang="ja-JP" altLang="en-US" sz="700" dirty="0">
                          <a:latin typeface="+mn-ea"/>
                          <a:ea typeface="+mn-ea"/>
                        </a:rPr>
                        <a:t>日～</a:t>
                      </a:r>
                      <a:r>
                        <a:rPr kumimoji="1" lang="en-US" altLang="ja-JP" sz="700" dirty="0" err="1">
                          <a:latin typeface="+mn-ea"/>
                          <a:ea typeface="+mn-ea"/>
                        </a:rPr>
                        <a:t>yyyy</a:t>
                      </a:r>
                      <a:r>
                        <a:rPr kumimoji="1" lang="ja-JP" altLang="en-US" sz="700" dirty="0">
                          <a:latin typeface="+mn-ea"/>
                          <a:ea typeface="+mn-ea"/>
                        </a:rPr>
                        <a:t>年</a:t>
                      </a:r>
                      <a:r>
                        <a:rPr kumimoji="1" lang="en-US" altLang="ja-JP" sz="700" dirty="0">
                          <a:latin typeface="+mn-ea"/>
                          <a:ea typeface="+mn-ea"/>
                        </a:rPr>
                        <a:t>mm</a:t>
                      </a:r>
                      <a:r>
                        <a:rPr kumimoji="1" lang="ja-JP" altLang="en-US" sz="700" dirty="0">
                          <a:latin typeface="+mn-ea"/>
                          <a:ea typeface="+mn-ea"/>
                        </a:rPr>
                        <a:t>月</a:t>
                      </a:r>
                      <a:r>
                        <a:rPr kumimoji="1" lang="en-US" altLang="ja-JP" sz="700" dirty="0" err="1">
                          <a:latin typeface="+mn-ea"/>
                          <a:ea typeface="+mn-ea"/>
                        </a:rPr>
                        <a:t>dd</a:t>
                      </a:r>
                      <a:r>
                        <a:rPr kumimoji="1" lang="ja-JP" altLang="en-US" sz="700" dirty="0">
                          <a:latin typeface="+mn-ea"/>
                          <a:ea typeface="+mn-ea"/>
                        </a:rPr>
                        <a:t>日</a:t>
                      </a:r>
                      <a:r>
                        <a:rPr kumimoji="1" lang="ja-JP" altLang="en-US" sz="800" dirty="0">
                          <a:latin typeface="+mn-ea"/>
                          <a:ea typeface="+mn-ea"/>
                        </a:rPr>
                        <a:t>　</a:t>
                      </a:r>
                    </a:p>
                    <a:p>
                      <a:r>
                        <a:rPr kumimoji="1" lang="ja-JP" altLang="en-US" sz="800" dirty="0">
                          <a:latin typeface="+mn-ea"/>
                          <a:ea typeface="+mn-ea"/>
                        </a:rPr>
                        <a:t>　</a:t>
                      </a:r>
                      <a:r>
                        <a:rPr kumimoji="1" lang="ja-JP" altLang="en-US" sz="700" dirty="0">
                          <a:latin typeface="+mn-ea"/>
                          <a:ea typeface="+mn-ea"/>
                        </a:rPr>
                        <a:t>提供元：アイスタイル</a:t>
                      </a:r>
                      <a:endParaRPr kumimoji="1" lang="ja-JP" altLang="en-US" sz="800" dirty="0">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smtClean="0">
                          <a:latin typeface="+mn-ea"/>
                          <a:ea typeface="+mn-ea"/>
                        </a:rPr>
                        <a:t>・</a:t>
                      </a:r>
                      <a:r>
                        <a:rPr kumimoji="1" lang="ja-JP" altLang="en-US" sz="800" dirty="0" smtClean="0">
                          <a:solidFill>
                            <a:schemeClr val="tx1"/>
                          </a:solidFill>
                          <a:latin typeface="+mn-ea"/>
                          <a:ea typeface="+mn-ea"/>
                        </a:rPr>
                        <a:t>薬機法については貴社の判断と責任においてご利用ください。</a:t>
                      </a:r>
                      <a:endParaRPr kumimoji="1" lang="en-US" altLang="ja-JP" sz="800" dirty="0" smtClean="0">
                        <a:solidFill>
                          <a:schemeClr val="tx1"/>
                        </a:solidFill>
                        <a:latin typeface="+mn-ea"/>
                        <a:ea typeface="+mn-ea"/>
                      </a:endParaRPr>
                    </a:p>
                    <a:p>
                      <a:r>
                        <a:rPr kumimoji="1" lang="ja-JP" altLang="en-US" sz="800" dirty="0" smtClean="0">
                          <a:solidFill>
                            <a:schemeClr val="tx1"/>
                          </a:solidFill>
                          <a:latin typeface="+mn-ea"/>
                          <a:ea typeface="+mn-ea"/>
                        </a:rPr>
                        <a:t>　また、</a:t>
                      </a:r>
                      <a:r>
                        <a:rPr kumimoji="1" lang="ja-JP" altLang="en-US" sz="800" dirty="0" smtClean="0">
                          <a:latin typeface="+mn-ea"/>
                          <a:ea typeface="+mn-ea"/>
                        </a:rPr>
                        <a:t>ページ内</a:t>
                      </a:r>
                      <a:r>
                        <a:rPr kumimoji="1" lang="ja-JP" altLang="en-US" sz="800" dirty="0">
                          <a:latin typeface="+mn-ea"/>
                          <a:ea typeface="+mn-ea"/>
                        </a:rPr>
                        <a:t>素材に権利不備があり、第三者の権利を侵害</a:t>
                      </a:r>
                      <a:r>
                        <a:rPr kumimoji="1" lang="ja-JP" altLang="en-US" sz="800" dirty="0" smtClean="0">
                          <a:latin typeface="+mn-ea"/>
                          <a:ea typeface="+mn-ea"/>
                        </a:rPr>
                        <a:t>した</a:t>
                      </a:r>
                      <a:endParaRPr kumimoji="1" lang="en-US" altLang="ja-JP" sz="800" dirty="0" smtClean="0">
                        <a:latin typeface="+mn-ea"/>
                        <a:ea typeface="+mn-ea"/>
                      </a:endParaRPr>
                    </a:p>
                    <a:p>
                      <a:r>
                        <a:rPr kumimoji="1" lang="ja-JP" altLang="en-US" sz="800" dirty="0" smtClean="0">
                          <a:latin typeface="+mn-ea"/>
                          <a:ea typeface="+mn-ea"/>
                        </a:rPr>
                        <a:t>　という理由</a:t>
                      </a:r>
                      <a:r>
                        <a:rPr kumimoji="1" lang="ja-JP" altLang="en-US" sz="800" dirty="0">
                          <a:latin typeface="+mn-ea"/>
                          <a:ea typeface="+mn-ea"/>
                        </a:rPr>
                        <a:t>で、損害賠償請求等何らかの請求が生じたとしても、</a:t>
                      </a:r>
                      <a:endParaRPr kumimoji="1" lang="en-US" altLang="ja-JP" sz="800" dirty="0">
                        <a:latin typeface="+mn-ea"/>
                        <a:ea typeface="+mn-ea"/>
                      </a:endParaRPr>
                    </a:p>
                    <a:p>
                      <a:r>
                        <a:rPr kumimoji="1" lang="ja-JP" altLang="en-US" sz="800" dirty="0">
                          <a:latin typeface="+mn-ea"/>
                          <a:ea typeface="+mn-ea"/>
                        </a:rPr>
                        <a:t>　弊社は責任を一切負いかねます</a:t>
                      </a:r>
                      <a:r>
                        <a:rPr kumimoji="1" lang="ja-JP" altLang="en-US" sz="800" dirty="0" smtClean="0">
                          <a:latin typeface="+mn-ea"/>
                          <a:ea typeface="+mn-ea"/>
                        </a:rPr>
                        <a:t>。</a:t>
                      </a:r>
                      <a:endParaRPr kumimoji="1" lang="en-US" altLang="ja-JP" sz="800" dirty="0" smtClean="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2"/>
                  </a:ext>
                </a:extLst>
              </a:tr>
              <a:tr h="763749">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＠ｃｏｓｍｅ</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オリジナル</a:t>
                      </a:r>
                      <a:endParaRPr kumimoji="1" lang="en-US" altLang="ja-JP" sz="1100" b="0" i="0" u="none" strike="noStrike" cap="none" normalizeH="0" baseline="0" dirty="0">
                        <a:ln>
                          <a:noFill/>
                        </a:ln>
                        <a:solidFill>
                          <a:schemeClr val="tx1"/>
                        </a:solidFill>
                        <a:effectLst/>
                        <a:latin typeface="+mn-ea"/>
                        <a:ea typeface="+mn-ea"/>
                        <a:cs typeface="Meiryo UI" pitchFamily="50" charset="-128"/>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1100" b="0" i="0" u="none" strike="noStrike" cap="none" normalizeH="0" baseline="0" dirty="0">
                          <a:ln>
                            <a:noFill/>
                          </a:ln>
                          <a:solidFill>
                            <a:schemeClr val="tx1"/>
                          </a:solidFill>
                          <a:effectLst/>
                          <a:latin typeface="+mn-ea"/>
                          <a:ea typeface="+mn-ea"/>
                          <a:cs typeface="Meiryo UI" pitchFamily="50" charset="-128"/>
                        </a:rPr>
                        <a:t>店頭販促物</a:t>
                      </a:r>
                    </a:p>
                  </a:txBody>
                  <a:tcPr marL="144000" marR="144000" marT="10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・株式会社アイスタイルにて、企画・製造・納品いたします。</a:t>
                      </a:r>
                    </a:p>
                    <a:p>
                      <a:r>
                        <a:rPr kumimoji="1" lang="ja-JP" altLang="en-US" sz="800" dirty="0">
                          <a:latin typeface="+mn-ea"/>
                          <a:ea typeface="+mn-ea"/>
                        </a:rPr>
                        <a:t>　形状・デザイン・製造数などは、詳細ヒアリングの上、</a:t>
                      </a:r>
                      <a:endParaRPr kumimoji="1" lang="en-US" altLang="ja-JP" sz="800" dirty="0">
                        <a:latin typeface="+mn-ea"/>
                        <a:ea typeface="+mn-ea"/>
                      </a:endParaRPr>
                    </a:p>
                    <a:p>
                      <a:r>
                        <a:rPr kumimoji="1" lang="ja-JP" altLang="en-US" sz="800" dirty="0">
                          <a:latin typeface="+mn-ea"/>
                          <a:ea typeface="+mn-ea"/>
                        </a:rPr>
                        <a:t>　別途お見積りいたします。</a:t>
                      </a:r>
                    </a:p>
                    <a:p>
                      <a:r>
                        <a:rPr kumimoji="1" lang="ja-JP" altLang="en-US" sz="800" dirty="0">
                          <a:latin typeface="+mn-ea"/>
                          <a:ea typeface="+mn-ea"/>
                        </a:rPr>
                        <a:t>・利用可能期間：納品日から１年</a:t>
                      </a:r>
                    </a:p>
                    <a:p>
                      <a:r>
                        <a:rPr kumimoji="1" lang="ja-JP" altLang="en-US" sz="800" dirty="0">
                          <a:latin typeface="+mn-ea"/>
                          <a:ea typeface="+mn-ea"/>
                        </a:rPr>
                        <a:t>・使用開始日：納品日</a:t>
                      </a:r>
                    </a:p>
                    <a:p>
                      <a:r>
                        <a:rPr kumimoji="1" lang="ja-JP" altLang="en-US" sz="800" dirty="0">
                          <a:latin typeface="+mn-ea"/>
                          <a:ea typeface="+mn-ea"/>
                        </a:rPr>
                        <a:t>・ツール形状：希望に合わせて設計</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kumimoji="1" lang="ja-JP" altLang="en-US" sz="800" dirty="0">
                          <a:latin typeface="+mn-ea"/>
                          <a:ea typeface="+mn-ea"/>
                        </a:rPr>
                        <a:t>・＠ｃｏｓｍｅメンバー及び＠ｃｏｓｍｅ編集部の写真は</a:t>
                      </a:r>
                      <a:endParaRPr kumimoji="1" lang="en-US" altLang="ja-JP" sz="800" dirty="0">
                        <a:latin typeface="+mn-ea"/>
                        <a:ea typeface="+mn-ea"/>
                      </a:endParaRPr>
                    </a:p>
                    <a:p>
                      <a:r>
                        <a:rPr kumimoji="1" lang="ja-JP" altLang="en-US" sz="800" dirty="0">
                          <a:latin typeface="+mn-ea"/>
                          <a:ea typeface="+mn-ea"/>
                        </a:rPr>
                        <a:t>　使用できません。</a:t>
                      </a:r>
                      <a:endParaRPr kumimoji="1" lang="en-US" altLang="ja-JP" sz="800" dirty="0">
                        <a:latin typeface="+mn-ea"/>
                        <a:ea typeface="+mn-ea"/>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bl>
          </a:graphicData>
        </a:graphic>
      </p:graphicFrame>
      <p:sp>
        <p:nvSpPr>
          <p:cNvPr id="34" name="AutoShape 149"/>
          <p:cNvSpPr>
            <a:spLocks noChangeArrowheads="1"/>
          </p:cNvSpPr>
          <p:nvPr/>
        </p:nvSpPr>
        <p:spPr bwMode="auto">
          <a:xfrm>
            <a:off x="1720915" y="3907771"/>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35" name="AutoShape 149"/>
          <p:cNvSpPr>
            <a:spLocks noChangeArrowheads="1"/>
          </p:cNvSpPr>
          <p:nvPr/>
        </p:nvSpPr>
        <p:spPr bwMode="auto">
          <a:xfrm>
            <a:off x="1720915" y="3702597"/>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36" name="AutoShape 149"/>
          <p:cNvSpPr>
            <a:spLocks noChangeArrowheads="1"/>
          </p:cNvSpPr>
          <p:nvPr/>
        </p:nvSpPr>
        <p:spPr bwMode="auto">
          <a:xfrm>
            <a:off x="1713096" y="3497423"/>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37" name="AutoShape 149"/>
          <p:cNvSpPr>
            <a:spLocks noChangeArrowheads="1"/>
          </p:cNvSpPr>
          <p:nvPr/>
        </p:nvSpPr>
        <p:spPr bwMode="auto">
          <a:xfrm>
            <a:off x="1713096" y="4787188"/>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38" name="AutoShape 149"/>
          <p:cNvSpPr>
            <a:spLocks noChangeArrowheads="1"/>
          </p:cNvSpPr>
          <p:nvPr/>
        </p:nvSpPr>
        <p:spPr bwMode="auto">
          <a:xfrm>
            <a:off x="1713096" y="4582318"/>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39" name="AutoShape 149"/>
          <p:cNvSpPr>
            <a:spLocks noChangeArrowheads="1"/>
          </p:cNvSpPr>
          <p:nvPr/>
        </p:nvSpPr>
        <p:spPr bwMode="auto">
          <a:xfrm>
            <a:off x="1713096" y="4377448"/>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22" name="AutoShape 149"/>
          <p:cNvSpPr>
            <a:spLocks noChangeArrowheads="1"/>
          </p:cNvSpPr>
          <p:nvPr/>
        </p:nvSpPr>
        <p:spPr bwMode="auto">
          <a:xfrm>
            <a:off x="1709576" y="2512859"/>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25" name="AutoShape 149"/>
          <p:cNvSpPr>
            <a:spLocks noChangeArrowheads="1"/>
          </p:cNvSpPr>
          <p:nvPr/>
        </p:nvSpPr>
        <p:spPr bwMode="auto">
          <a:xfrm>
            <a:off x="1709576" y="2307989"/>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30" name="AutoShape 149"/>
          <p:cNvSpPr>
            <a:spLocks noChangeArrowheads="1"/>
          </p:cNvSpPr>
          <p:nvPr/>
        </p:nvSpPr>
        <p:spPr bwMode="auto">
          <a:xfrm>
            <a:off x="1709576" y="2103119"/>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26" name="Rectangle 1"/>
          <p:cNvSpPr>
            <a:spLocks noChangeArrowheads="1"/>
          </p:cNvSpPr>
          <p:nvPr/>
        </p:nvSpPr>
        <p:spPr bwMode="auto">
          <a:xfrm>
            <a:off x="200472" y="5301208"/>
            <a:ext cx="10743919"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1pPr>
            <a:lvl2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2pPr>
            <a:lvl3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3pPr>
            <a:lvl4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4pPr>
            <a:lvl5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5pPr>
            <a:lvl6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6pPr>
            <a:lvl7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7pPr>
            <a:lvl8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8pPr>
            <a:lvl9pPr fontAlgn="base">
              <a:spcBef>
                <a:spcPct val="0"/>
              </a:spcBef>
              <a:spcAft>
                <a:spcPct val="0"/>
              </a:spcAft>
              <a:defRPr kumimoji="1">
                <a:solidFill>
                  <a:schemeClr val="tx1"/>
                </a:solidFill>
                <a:latin typeface="Arial" pitchFamily="34" charset="0"/>
                <a:ea typeface="ＭＳ Ｐゴシック" pitchFamily="50" charset="-128"/>
                <a:cs typeface="ＭＳ Ｐゴシック" pitchFamily="50" charset="-128"/>
              </a:defRPr>
            </a:lvl9pPr>
          </a:lstStyle>
          <a:p>
            <a:pPr lvl="0" defTabSz="914400"/>
            <a:r>
              <a:rPr kumimoji="1" lang="en-US" altLang="ja-JP" sz="900" b="0" i="0" u="none" strike="noStrike" cap="none" normalizeH="0" baseline="0" dirty="0">
                <a:ln>
                  <a:noFill/>
                </a:ln>
                <a:solidFill>
                  <a:schemeClr val="tx1"/>
                </a:solidFill>
                <a:effectLst/>
                <a:latin typeface="+mn-ea"/>
                <a:ea typeface="+mn-ea"/>
                <a:cs typeface="Meiryo UI" panose="020B0604030504040204" pitchFamily="50" charset="-128"/>
              </a:rPr>
              <a:t>【</a:t>
            </a:r>
            <a:r>
              <a:rPr kumimoji="1" lang="ja-JP" altLang="en-US" sz="900" b="0" i="0" u="none" strike="noStrike" cap="none" normalizeH="0" baseline="0" dirty="0">
                <a:ln>
                  <a:noFill/>
                </a:ln>
                <a:solidFill>
                  <a:schemeClr val="tx1"/>
                </a:solidFill>
                <a:effectLst/>
                <a:latin typeface="+mn-ea"/>
                <a:ea typeface="+mn-ea"/>
                <a:cs typeface="Meiryo UI" panose="020B0604030504040204" pitchFamily="50" charset="-128"/>
              </a:rPr>
              <a:t>タイアップページデータ二次利用　制作物について</a:t>
            </a:r>
            <a:r>
              <a:rPr lang="en-US" altLang="ja-JP" sz="900" dirty="0">
                <a:latin typeface="+mn-ea"/>
                <a:ea typeface="+mn-ea"/>
                <a:cs typeface="Meiryo UI" panose="020B0604030504040204" pitchFamily="50" charset="-128"/>
              </a:rPr>
              <a:t>】</a:t>
            </a:r>
            <a:r>
              <a:rPr lang="ja-JP" altLang="en-US" sz="900" dirty="0">
                <a:latin typeface="+mn-ea"/>
                <a:ea typeface="+mn-ea"/>
              </a:rPr>
              <a:t/>
            </a:r>
            <a:br>
              <a:rPr lang="ja-JP" altLang="en-US" sz="900" dirty="0">
                <a:latin typeface="+mn-ea"/>
                <a:ea typeface="+mn-ea"/>
              </a:rPr>
            </a:br>
            <a:r>
              <a:rPr lang="ja-JP" altLang="en-US" sz="900" dirty="0">
                <a:latin typeface="+mn-ea"/>
                <a:ea typeface="+mn-ea"/>
              </a:rPr>
              <a:t>・お申込受領日から</a:t>
            </a:r>
            <a:r>
              <a:rPr lang="en-US" altLang="ja-JP" sz="900" dirty="0">
                <a:latin typeface="+mn-ea"/>
                <a:ea typeface="+mn-ea"/>
              </a:rPr>
              <a:t>2</a:t>
            </a:r>
            <a:r>
              <a:rPr lang="ja-JP" altLang="en-US" sz="900" dirty="0">
                <a:latin typeface="+mn-ea"/>
                <a:ea typeface="+mn-ea"/>
              </a:rPr>
              <a:t>ヶ月経過しても制作物が校了しない場合でも、申込受領月から</a:t>
            </a:r>
            <a:r>
              <a:rPr lang="en-US" altLang="ja-JP" sz="900" dirty="0">
                <a:latin typeface="+mn-ea"/>
                <a:ea typeface="+mn-ea"/>
              </a:rPr>
              <a:t>2</a:t>
            </a:r>
            <a:r>
              <a:rPr lang="ja-JP" altLang="en-US" sz="900" dirty="0">
                <a:latin typeface="+mn-ea"/>
                <a:ea typeface="+mn-ea"/>
              </a:rPr>
              <a:t>ヶ月後に請求書を発行いたします。</a:t>
            </a:r>
            <a:br>
              <a:rPr lang="ja-JP" altLang="en-US" sz="900" dirty="0">
                <a:latin typeface="+mn-ea"/>
                <a:ea typeface="+mn-ea"/>
              </a:rPr>
            </a:br>
            <a:r>
              <a:rPr lang="ja-JP" altLang="en-US" sz="900" dirty="0">
                <a:latin typeface="+mn-ea"/>
                <a:ea typeface="+mn-ea"/>
              </a:rPr>
              <a:t>　</a:t>
            </a:r>
            <a:r>
              <a:rPr lang="en-US" altLang="ja-JP" sz="900" dirty="0">
                <a:latin typeface="+mn-ea"/>
                <a:ea typeface="+mn-ea"/>
              </a:rPr>
              <a:t>※</a:t>
            </a:r>
            <a:r>
              <a:rPr lang="ja-JP" altLang="en-US" sz="900" dirty="0">
                <a:latin typeface="+mn-ea"/>
                <a:ea typeface="+mn-ea"/>
              </a:rPr>
              <a:t>タイアップ掲載開始前にお申込頂いた場合は、お申込受領日に関わらずタイアップ掲載開始月から</a:t>
            </a:r>
            <a:r>
              <a:rPr lang="en-US" altLang="ja-JP" sz="900" dirty="0">
                <a:latin typeface="+mn-ea"/>
                <a:ea typeface="+mn-ea"/>
              </a:rPr>
              <a:t>2</a:t>
            </a:r>
            <a:r>
              <a:rPr lang="ja-JP" altLang="en-US" sz="900" dirty="0">
                <a:latin typeface="+mn-ea"/>
                <a:ea typeface="+mn-ea"/>
              </a:rPr>
              <a:t>ヶ月後に請求書を発行いたします。</a:t>
            </a:r>
            <a:endParaRPr lang="en-US" altLang="ja-JP" sz="900" dirty="0">
              <a:latin typeface="+mn-ea"/>
              <a:ea typeface="+mn-ea"/>
            </a:endParaRPr>
          </a:p>
          <a:p>
            <a:pPr lvl="0" defTabSz="914400"/>
            <a:r>
              <a:rPr lang="ja-JP" altLang="en-US" sz="900" dirty="0">
                <a:latin typeface="+mn-ea"/>
                <a:ea typeface="+mn-ea"/>
              </a:rPr>
              <a:t>・申込み受領後のキャンセルはお受け致しかねます。</a:t>
            </a:r>
            <a:endParaRPr lang="en-US" altLang="ja-JP" sz="900" dirty="0">
              <a:latin typeface="+mn-ea"/>
              <a:ea typeface="+mn-ea"/>
            </a:endParaRPr>
          </a:p>
          <a:p>
            <a:pPr defTabSz="914400"/>
            <a:r>
              <a:rPr lang="ja-JP" altLang="en-US" sz="900" dirty="0">
                <a:latin typeface="+mn-ea"/>
                <a:ea typeface="+mn-ea"/>
              </a:rPr>
              <a:t>・</a:t>
            </a:r>
            <a:r>
              <a:rPr lang="ja-JP" altLang="en-US" sz="900" dirty="0" smtClean="0">
                <a:latin typeface="+mn-ea"/>
                <a:ea typeface="+mn-ea"/>
              </a:rPr>
              <a:t>制作物</a:t>
            </a:r>
            <a:r>
              <a:rPr lang="ja-JP" altLang="en-US" sz="900" dirty="0">
                <a:latin typeface="+mn-ea"/>
                <a:ea typeface="+mn-ea"/>
              </a:rPr>
              <a:t>のクリエイティブガイドラインにつきましては</a:t>
            </a:r>
            <a:r>
              <a:rPr lang="en-US" altLang="ja-JP" sz="900" dirty="0">
                <a:latin typeface="+mn-ea"/>
                <a:ea typeface="+mn-ea"/>
              </a:rPr>
              <a:t>『</a:t>
            </a:r>
            <a:r>
              <a:rPr lang="ja-JP" altLang="en-US" sz="900" dirty="0">
                <a:latin typeface="+mn-ea"/>
                <a:ea typeface="+mn-ea"/>
              </a:rPr>
              <a:t>＠ｃｏｓｍｅデータ利用サービス</a:t>
            </a:r>
            <a:r>
              <a:rPr lang="en-US" altLang="ja-JP" sz="900" dirty="0">
                <a:latin typeface="+mn-ea"/>
                <a:ea typeface="+mn-ea"/>
              </a:rPr>
              <a:t>』</a:t>
            </a:r>
            <a:r>
              <a:rPr lang="ja-JP" altLang="en-US" sz="900" dirty="0">
                <a:latin typeface="+mn-ea"/>
                <a:ea typeface="+mn-ea"/>
              </a:rPr>
              <a:t>資料をご確認</a:t>
            </a:r>
            <a:r>
              <a:rPr lang="ja-JP" altLang="en-US" sz="900" dirty="0" smtClean="0">
                <a:latin typeface="+mn-ea"/>
                <a:ea typeface="+mn-ea"/>
              </a:rPr>
              <a:t>ください。</a:t>
            </a:r>
            <a:r>
              <a:rPr lang="en-US" altLang="ja-JP" sz="900" dirty="0" smtClean="0">
                <a:latin typeface="+mn-ea"/>
              </a:rPr>
              <a:t>http</a:t>
            </a:r>
            <a:r>
              <a:rPr lang="en-US" altLang="ja-JP" sz="900">
                <a:latin typeface="+mn-ea"/>
              </a:rPr>
              <a:t>://</a:t>
            </a:r>
            <a:r>
              <a:rPr lang="en-US" altLang="ja-JP" sz="900" smtClean="0">
                <a:latin typeface="+mn-ea"/>
              </a:rPr>
              <a:t>www.istyle.co.jp/File/0003/201706_data_service.pdf</a:t>
            </a:r>
            <a:endParaRPr lang="en-US" altLang="ja-JP" sz="900" dirty="0">
              <a:latin typeface="+mn-ea"/>
            </a:endParaRPr>
          </a:p>
          <a:p>
            <a:pPr lvl="0" defTabSz="914400"/>
            <a:r>
              <a:rPr lang="ja-JP" altLang="en-US" sz="900" dirty="0" smtClean="0">
                <a:latin typeface="+mn-ea"/>
                <a:ea typeface="+mn-ea"/>
              </a:rPr>
              <a:t>・利用にあたり「アイスタイル知的財産権にかかる規約」も合わせてご確認ください。　</a:t>
            </a:r>
            <a:r>
              <a:rPr lang="en-US" altLang="ja-JP" sz="900" dirty="0" smtClean="0">
                <a:solidFill>
                  <a:srgbClr val="000000"/>
                </a:solidFill>
                <a:latin typeface="メイリオ"/>
              </a:rPr>
              <a:t>http</a:t>
            </a:r>
            <a:r>
              <a:rPr lang="en-US" altLang="ja-JP" sz="900" dirty="0">
                <a:solidFill>
                  <a:srgbClr val="000000"/>
                </a:solidFill>
                <a:latin typeface="メイリオ"/>
              </a:rPr>
              <a:t>://www.istyle.co.jp/File/ip.pdf</a:t>
            </a:r>
            <a:endParaRPr lang="en-US" altLang="ja-JP" sz="900" dirty="0">
              <a:latin typeface="+mn-ea"/>
              <a:ea typeface="+mn-ea"/>
            </a:endParaRPr>
          </a:p>
        </p:txBody>
      </p:sp>
      <p:sp>
        <p:nvSpPr>
          <p:cNvPr id="27" name="AutoShape 149"/>
          <p:cNvSpPr>
            <a:spLocks noChangeArrowheads="1"/>
          </p:cNvSpPr>
          <p:nvPr/>
        </p:nvSpPr>
        <p:spPr bwMode="auto">
          <a:xfrm>
            <a:off x="5445408"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プロダクト</a:t>
            </a:r>
          </a:p>
        </p:txBody>
      </p:sp>
      <p:sp>
        <p:nvSpPr>
          <p:cNvPr id="32" name="AutoShape 149"/>
          <p:cNvSpPr>
            <a:spLocks noChangeArrowheads="1"/>
          </p:cNvSpPr>
          <p:nvPr/>
        </p:nvSpPr>
        <p:spPr bwMode="auto">
          <a:xfrm>
            <a:off x="4002089"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33" name="テキスト ボックス 32"/>
          <p:cNvSpPr txBox="1"/>
          <p:nvPr/>
        </p:nvSpPr>
        <p:spPr>
          <a:xfrm>
            <a:off x="4454845" y="6214428"/>
            <a:ext cx="3243384" cy="200055"/>
          </a:xfrm>
          <a:prstGeom prst="rect">
            <a:avLst/>
          </a:prstGeom>
          <a:noFill/>
        </p:spPr>
        <p:txBody>
          <a:bodyPr wrap="square" lIns="36000" rtlCol="0" anchor="ctr" anchorCtr="0">
            <a:spAutoFit/>
          </a:bodyPr>
          <a:lstStyle/>
          <a:p>
            <a:r>
              <a:rPr kumimoji="1" lang="ja-JP" altLang="en-US" sz="700" dirty="0"/>
              <a:t>：編集タイアップ</a:t>
            </a:r>
          </a:p>
        </p:txBody>
      </p:sp>
      <p:sp>
        <p:nvSpPr>
          <p:cNvPr id="44" name="AutoShape 149"/>
          <p:cNvSpPr>
            <a:spLocks noChangeArrowheads="1"/>
          </p:cNvSpPr>
          <p:nvPr/>
        </p:nvSpPr>
        <p:spPr bwMode="auto">
          <a:xfrm>
            <a:off x="2176624"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45" name="テキスト ボックス 44"/>
          <p:cNvSpPr txBox="1"/>
          <p:nvPr/>
        </p:nvSpPr>
        <p:spPr>
          <a:xfrm>
            <a:off x="2629380" y="6214428"/>
            <a:ext cx="3268784" cy="200055"/>
          </a:xfrm>
          <a:prstGeom prst="rect">
            <a:avLst/>
          </a:prstGeom>
          <a:noFill/>
        </p:spPr>
        <p:txBody>
          <a:bodyPr wrap="square" lIns="36000" rtlCol="0" anchor="ctr" anchorCtr="0">
            <a:spAutoFit/>
          </a:bodyPr>
          <a:lstStyle/>
          <a:p>
            <a:r>
              <a:rPr lang="ja-JP" altLang="en-US" sz="700" dirty="0"/>
              <a:t>：編集タイアップ＋モニター</a:t>
            </a:r>
          </a:p>
        </p:txBody>
      </p:sp>
      <p:sp>
        <p:nvSpPr>
          <p:cNvPr id="46" name="AutoShape 149"/>
          <p:cNvSpPr>
            <a:spLocks noChangeArrowheads="1"/>
          </p:cNvSpPr>
          <p:nvPr/>
        </p:nvSpPr>
        <p:spPr bwMode="auto">
          <a:xfrm>
            <a:off x="329761"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48" name="テキスト ボックス 47"/>
          <p:cNvSpPr txBox="1"/>
          <p:nvPr/>
        </p:nvSpPr>
        <p:spPr>
          <a:xfrm>
            <a:off x="782517" y="6214428"/>
            <a:ext cx="3243384" cy="200055"/>
          </a:xfrm>
          <a:prstGeom prst="rect">
            <a:avLst/>
          </a:prstGeom>
          <a:noFill/>
        </p:spPr>
        <p:txBody>
          <a:bodyPr wrap="square" lIns="36000" rtlCol="0" anchor="ctr" anchorCtr="0">
            <a:spAutoFit/>
          </a:bodyPr>
          <a:lstStyle/>
          <a:p>
            <a:r>
              <a:rPr lang="ja-JP" altLang="en-US" sz="700" dirty="0"/>
              <a:t>：プレミアム編集タイアップ</a:t>
            </a:r>
          </a:p>
        </p:txBody>
      </p:sp>
      <p:sp>
        <p:nvSpPr>
          <p:cNvPr id="49" name="テキスト ボックス 48"/>
          <p:cNvSpPr txBox="1"/>
          <p:nvPr/>
        </p:nvSpPr>
        <p:spPr>
          <a:xfrm>
            <a:off x="5898164" y="6214428"/>
            <a:ext cx="3268784" cy="200055"/>
          </a:xfrm>
          <a:prstGeom prst="rect">
            <a:avLst/>
          </a:prstGeom>
          <a:noFill/>
        </p:spPr>
        <p:txBody>
          <a:bodyPr wrap="square" lIns="36000" rtlCol="0" anchor="ctr" anchorCtr="0">
            <a:spAutoFit/>
          </a:bodyPr>
          <a:lstStyle/>
          <a:p>
            <a:r>
              <a:rPr kumimoji="1" lang="ja-JP" altLang="en-US" sz="700" dirty="0"/>
              <a:t>：プロダクトインフォメーション</a:t>
            </a:r>
          </a:p>
        </p:txBody>
      </p:sp>
      <p:sp>
        <p:nvSpPr>
          <p:cNvPr id="50" name="Rectangle 256"/>
          <p:cNvSpPr>
            <a:spLocks noChangeArrowheads="1"/>
          </p:cNvSpPr>
          <p:nvPr/>
        </p:nvSpPr>
        <p:spPr bwMode="auto">
          <a:xfrm>
            <a:off x="7302061" y="6214428"/>
            <a:ext cx="2532534" cy="200055"/>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defRPr/>
            </a:pPr>
            <a:r>
              <a:rPr lang="en-US" altLang="ja-JP" sz="700" dirty="0">
                <a:latin typeface="Meiryo UI" panose="020B0604030504040204" pitchFamily="50" charset="-128"/>
                <a:ea typeface="Meiryo UI" panose="020B0604030504040204" pitchFamily="50" charset="-128"/>
                <a:cs typeface="Meiryo UI" panose="020B0604030504040204" pitchFamily="50" charset="-128"/>
              </a:rPr>
              <a:t>※</a:t>
            </a:r>
            <a:r>
              <a:rPr lang="ja-JP" altLang="en-US" sz="700" dirty="0">
                <a:latin typeface="Meiryo UI" panose="020B0604030504040204" pitchFamily="50" charset="-128"/>
                <a:ea typeface="Meiryo UI" panose="020B0604030504040204" pitchFamily="50" charset="-128"/>
                <a:cs typeface="Meiryo UI" panose="020B0604030504040204" pitchFamily="50" charset="-128"/>
              </a:rPr>
              <a:t>：「オプション」もしくは、「タイアップ付帯オプション」としてご選択可。</a:t>
            </a:r>
          </a:p>
        </p:txBody>
      </p:sp>
    </p:spTree>
    <p:extLst>
      <p:ext uri="{BB962C8B-B14F-4D97-AF65-F5344CB8AC3E}">
        <p14:creationId xmlns:p14="http://schemas.microsoft.com/office/powerpoint/2010/main" val="35573975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a:xfrm>
            <a:off x="4853501" y="6575625"/>
            <a:ext cx="527095" cy="259873"/>
          </a:xfrm>
        </p:spPr>
        <p:txBody>
          <a:bodyPr/>
          <a:lstStyle/>
          <a:p>
            <a:fld id="{D1BB40C7-AB44-C647-B8F2-09508EB95348}" type="slidenum">
              <a:rPr lang="ja-JP" altLang="en-US" smtClean="0"/>
              <a:pPr/>
              <a:t>36</a:t>
            </a:fld>
            <a:endParaRPr lang="ja-JP" altLang="en-US" dirty="0"/>
          </a:p>
        </p:txBody>
      </p:sp>
      <p:sp>
        <p:nvSpPr>
          <p:cNvPr id="11" name="タイトル 3"/>
          <p:cNvSpPr>
            <a:spLocks noGrp="1"/>
          </p:cNvSpPr>
          <p:nvPr>
            <p:ph type="title"/>
          </p:nvPr>
        </p:nvSpPr>
        <p:spPr/>
        <p:txBody>
          <a:bodyPr/>
          <a:lstStyle/>
          <a:p>
            <a:r>
              <a:rPr kumimoji="1" lang="ja-JP" altLang="en-US" dirty="0" smtClean="0"/>
              <a:t>オプションメニュー</a:t>
            </a:r>
            <a:r>
              <a:rPr kumimoji="1" lang="ja-JP" altLang="en-US" dirty="0"/>
              <a:t>　</a:t>
            </a:r>
            <a:r>
              <a:rPr lang="ja-JP" altLang="en-US" dirty="0"/>
              <a:t>詳細</a:t>
            </a:r>
            <a:endParaRPr kumimoji="1" lang="ja-JP" altLang="en-US" dirty="0"/>
          </a:p>
        </p:txBody>
      </p:sp>
      <p:graphicFrame>
        <p:nvGraphicFramePr>
          <p:cNvPr id="52" name="表 51"/>
          <p:cNvGraphicFramePr>
            <a:graphicFrameLocks noGrp="1"/>
          </p:cNvGraphicFramePr>
          <p:nvPr>
            <p:extLst>
              <p:ext uri="{D42A27DB-BD31-4B8C-83A1-F6EECF244321}">
                <p14:modId xmlns:p14="http://schemas.microsoft.com/office/powerpoint/2010/main" val="162910759"/>
              </p:ext>
            </p:extLst>
          </p:nvPr>
        </p:nvGraphicFramePr>
        <p:xfrm>
          <a:off x="308490" y="1263696"/>
          <a:ext cx="9302751" cy="3238500"/>
        </p:xfrm>
        <a:graphic>
          <a:graphicData uri="http://schemas.openxmlformats.org/drawingml/2006/table">
            <a:tbl>
              <a:tblPr firstRow="1" bandRow="1">
                <a:tableStyleId>{5C22544A-7EE6-4342-B048-85BDC9FD1C3A}</a:tableStyleId>
              </a:tblPr>
              <a:tblGrid>
                <a:gridCol w="1329055">
                  <a:extLst>
                    <a:ext uri="{9D8B030D-6E8A-4147-A177-3AD203B41FA5}">
                      <a16:colId xmlns:a16="http://schemas.microsoft.com/office/drawing/2014/main" xmlns="" val="20000"/>
                    </a:ext>
                  </a:extLst>
                </a:gridCol>
                <a:gridCol w="619443">
                  <a:extLst>
                    <a:ext uri="{9D8B030D-6E8A-4147-A177-3AD203B41FA5}">
                      <a16:colId xmlns:a16="http://schemas.microsoft.com/office/drawing/2014/main" xmlns="" val="20001"/>
                    </a:ext>
                  </a:extLst>
                </a:gridCol>
                <a:gridCol w="619443">
                  <a:extLst>
                    <a:ext uri="{9D8B030D-6E8A-4147-A177-3AD203B41FA5}">
                      <a16:colId xmlns:a16="http://schemas.microsoft.com/office/drawing/2014/main" xmlns="" val="20002"/>
                    </a:ext>
                  </a:extLst>
                </a:gridCol>
                <a:gridCol w="3373755">
                  <a:extLst>
                    <a:ext uri="{9D8B030D-6E8A-4147-A177-3AD203B41FA5}">
                      <a16:colId xmlns:a16="http://schemas.microsoft.com/office/drawing/2014/main" xmlns="" val="20003"/>
                    </a:ext>
                  </a:extLst>
                </a:gridCol>
                <a:gridCol w="3361055">
                  <a:extLst>
                    <a:ext uri="{9D8B030D-6E8A-4147-A177-3AD203B41FA5}">
                      <a16:colId xmlns:a16="http://schemas.microsoft.com/office/drawing/2014/main" xmlns="" val="20004"/>
                    </a:ext>
                  </a:extLst>
                </a:gridCol>
              </a:tblGrid>
              <a:tr h="237153">
                <a:tc>
                  <a:txBody>
                    <a:bodyPr/>
                    <a:lstStyle/>
                    <a:p>
                      <a:pPr algn="ctr"/>
                      <a:r>
                        <a:rPr kumimoji="1" lang="ja-JP" altLang="en-US" sz="1050" b="1" dirty="0"/>
                        <a:t>オプション名</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対象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付帯　</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内容詳細</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tc>
                  <a:txBody>
                    <a:bodyPr/>
                    <a:lstStyle/>
                    <a:p>
                      <a:pPr algn="ctr"/>
                      <a:r>
                        <a:rPr kumimoji="1" lang="ja-JP" altLang="en-US" sz="1050" b="1" dirty="0"/>
                        <a:t>注意事項</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65000"/>
                      </a:schemeClr>
                    </a:solidFill>
                  </a:tcPr>
                </a:tc>
                <a:extLst>
                  <a:ext uri="{0D108BD9-81ED-4DB2-BD59-A6C34878D82A}">
                    <a16:rowId xmlns:a16="http://schemas.microsoft.com/office/drawing/2014/main" xmlns="" val="10000"/>
                  </a:ext>
                </a:extLst>
              </a:tr>
              <a:tr h="1810983">
                <a:tc>
                  <a:txBody>
                    <a:bodyPr/>
                    <a:lstStyle/>
                    <a:p>
                      <a:pPr algn="ctr"/>
                      <a:r>
                        <a:rPr lang="ja-JP" altLang="en-US" sz="1100" dirty="0"/>
                        <a:t>タイアップ翻訳</a:t>
                      </a:r>
                      <a:endParaRPr lang="en-US" altLang="ja-JP" sz="1100" dirty="0"/>
                    </a:p>
                    <a:p>
                      <a:pPr algn="ctr"/>
                      <a:r>
                        <a:rPr lang="ja-JP" altLang="en-US" sz="1100" dirty="0"/>
                        <a:t>ホスティングサービス</a:t>
                      </a:r>
                      <a:endParaRPr kumimoji="1" lang="ja-JP" altLang="en-US" sz="1000" b="0" i="0" u="none" strike="noStrike" cap="none" normalizeH="0" baseline="0" dirty="0">
                        <a:ln>
                          <a:noFill/>
                        </a:ln>
                        <a:solidFill>
                          <a:schemeClr val="tx1"/>
                        </a:solidFill>
                        <a:effectLst/>
                        <a:latin typeface="+mn-ea"/>
                        <a:ea typeface="+mn-ea"/>
                        <a:cs typeface="Meiryo UI" pitchFamily="50" charset="-128"/>
                      </a:endParaRPr>
                    </a:p>
                  </a:txBody>
                  <a:tcPr marL="144000" marR="144000" marT="10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fontAlgn="ctr"/>
                      <a:r>
                        <a:rPr kumimoji="1" lang="ja-JP" altLang="en-US" sz="800" kern="1200" dirty="0">
                          <a:solidFill>
                            <a:schemeClr val="dk1"/>
                          </a:solidFill>
                          <a:latin typeface="+mn-lt"/>
                          <a:ea typeface="+mn-ea"/>
                          <a:cs typeface="Meiryo UI" panose="020B0604030504040204" pitchFamily="50" charset="-128"/>
                        </a:rPr>
                        <a:t>■タイアップページの翻訳・ホスティングをご提供致します。</a:t>
                      </a:r>
                      <a:endParaRPr kumimoji="1" lang="en-US" altLang="ja-JP" sz="800" kern="1200" dirty="0">
                        <a:solidFill>
                          <a:schemeClr val="dk1"/>
                        </a:solidFill>
                        <a:latin typeface="+mn-lt"/>
                        <a:ea typeface="+mn-ea"/>
                        <a:cs typeface="Meiryo UI" panose="020B0604030504040204" pitchFamily="50" charset="-128"/>
                      </a:endParaRPr>
                    </a:p>
                    <a:p>
                      <a:pPr fontAlgn="ctr"/>
                      <a:r>
                        <a:rPr kumimoji="1" lang="ja-JP" altLang="en-US" sz="800" kern="1200" dirty="0">
                          <a:solidFill>
                            <a:schemeClr val="dk1"/>
                          </a:solidFill>
                          <a:latin typeface="+mn-lt"/>
                          <a:ea typeface="+mn-ea"/>
                          <a:cs typeface="Meiryo UI" panose="020B0604030504040204" pitchFamily="50" charset="-128"/>
                        </a:rPr>
                        <a:t>　ページ誘導は付帯しておりません。</a:t>
                      </a:r>
                      <a:endParaRPr kumimoji="1" lang="en-US" altLang="ja-JP" sz="800" kern="1200" dirty="0">
                        <a:solidFill>
                          <a:schemeClr val="dk1"/>
                        </a:solidFill>
                        <a:latin typeface="+mn-lt"/>
                        <a:ea typeface="+mn-ea"/>
                        <a:cs typeface="Meiryo UI" panose="020B0604030504040204" pitchFamily="50" charset="-128"/>
                      </a:endParaRPr>
                    </a:p>
                    <a:p>
                      <a:pPr fontAlgn="ctr"/>
                      <a:r>
                        <a:rPr kumimoji="1" lang="ja-JP" altLang="en-US" sz="800" kern="1200" dirty="0">
                          <a:solidFill>
                            <a:srgbClr val="000000"/>
                          </a:solidFill>
                          <a:latin typeface="+mn-lt"/>
                          <a:ea typeface="+mn-ea"/>
                          <a:cs typeface="+mn-cs"/>
                        </a:rPr>
                        <a:t>■誘導元クリエイティブ制作用に①「＠ｃｏｍｓｅロゴ」および利用　</a:t>
                      </a:r>
                      <a:endParaRPr kumimoji="1" lang="en-US" altLang="ja-JP" sz="800" kern="1200" dirty="0">
                        <a:solidFill>
                          <a:srgbClr val="000000"/>
                        </a:solidFill>
                        <a:latin typeface="+mn-lt"/>
                        <a:ea typeface="+mn-ea"/>
                        <a:cs typeface="+mn-cs"/>
                      </a:endParaRPr>
                    </a:p>
                    <a:p>
                      <a:pPr fontAlgn="ctr"/>
                      <a:r>
                        <a:rPr kumimoji="1" lang="ja-JP" altLang="en-US" sz="800" kern="1200" dirty="0">
                          <a:solidFill>
                            <a:srgbClr val="000000"/>
                          </a:solidFill>
                          <a:latin typeface="+mn-lt"/>
                          <a:ea typeface="+mn-ea"/>
                          <a:cs typeface="+mn-cs"/>
                        </a:rPr>
                        <a:t>　規約②　</a:t>
                      </a:r>
                      <a:r>
                        <a:rPr kumimoji="1" lang="en-US" altLang="ja-JP" sz="800" kern="1200" dirty="0">
                          <a:solidFill>
                            <a:srgbClr val="000000"/>
                          </a:solidFill>
                          <a:latin typeface="+mn-lt"/>
                          <a:ea typeface="+mn-ea"/>
                          <a:cs typeface="+mn-cs"/>
                        </a:rPr>
                        <a:t>【</a:t>
                      </a:r>
                      <a:r>
                        <a:rPr kumimoji="1" lang="ja-JP" altLang="en-US" sz="800" kern="1200" dirty="0">
                          <a:solidFill>
                            <a:srgbClr val="000000"/>
                          </a:solidFill>
                          <a:latin typeface="+mn-lt"/>
                          <a:ea typeface="+mn-ea"/>
                          <a:cs typeface="+mn-cs"/>
                        </a:rPr>
                        <a:t>日本の＠ｃｏｓｍｅタイアップをチェック！</a:t>
                      </a:r>
                      <a:r>
                        <a:rPr kumimoji="1" lang="en-US" altLang="ja-JP" sz="800" kern="1200" dirty="0">
                          <a:solidFill>
                            <a:srgbClr val="000000"/>
                          </a:solidFill>
                          <a:latin typeface="+mn-lt"/>
                          <a:ea typeface="+mn-ea"/>
                          <a:cs typeface="+mn-cs"/>
                        </a:rPr>
                        <a:t>】</a:t>
                      </a:r>
                    </a:p>
                    <a:p>
                      <a:pPr fontAlgn="ctr"/>
                      <a:r>
                        <a:rPr kumimoji="1" lang="ja-JP" altLang="en-US" sz="800" kern="1200" dirty="0">
                          <a:solidFill>
                            <a:srgbClr val="000000"/>
                          </a:solidFill>
                          <a:latin typeface="+mn-lt"/>
                          <a:ea typeface="+mn-ea"/>
                          <a:cs typeface="+mn-cs"/>
                        </a:rPr>
                        <a:t>　（申込言語）</a:t>
                      </a:r>
                      <a:endParaRPr kumimoji="1" lang="en-US" altLang="ja-JP" sz="800" kern="1200" dirty="0">
                        <a:solidFill>
                          <a:srgbClr val="000000"/>
                        </a:solidFill>
                        <a:latin typeface="+mn-lt"/>
                        <a:ea typeface="+mn-ea"/>
                        <a:cs typeface="+mn-cs"/>
                      </a:endParaRPr>
                    </a:p>
                    <a:p>
                      <a:pPr fontAlgn="ctr"/>
                      <a:r>
                        <a:rPr kumimoji="1" lang="ja-JP" altLang="en-US" sz="800" kern="1200" dirty="0">
                          <a:solidFill>
                            <a:srgbClr val="000000"/>
                          </a:solidFill>
                          <a:latin typeface="+mn-lt"/>
                          <a:ea typeface="+mn-ea"/>
                          <a:cs typeface="+mn-cs"/>
                        </a:rPr>
                        <a:t>　③</a:t>
                      </a:r>
                      <a:r>
                        <a:rPr lang="en-US" altLang="ja-JP" sz="800" dirty="0">
                          <a:solidFill>
                            <a:srgbClr val="000000"/>
                          </a:solidFill>
                          <a:latin typeface="+mn-ea"/>
                        </a:rPr>
                        <a:t> </a:t>
                      </a:r>
                      <a:r>
                        <a:rPr lang="ja-JP" altLang="en-US" sz="800" dirty="0">
                          <a:solidFill>
                            <a:srgbClr val="000000"/>
                          </a:solidFill>
                          <a:latin typeface="+mn-ea"/>
                        </a:rPr>
                        <a:t>翻訳ページ</a:t>
                      </a:r>
                      <a:r>
                        <a:rPr lang="en-US" altLang="ja-JP" sz="800" dirty="0">
                          <a:solidFill>
                            <a:srgbClr val="000000"/>
                          </a:solidFill>
                          <a:latin typeface="+mn-ea"/>
                        </a:rPr>
                        <a:t>URL</a:t>
                      </a:r>
                      <a:r>
                        <a:rPr lang="ja-JP" altLang="en-US" sz="800" dirty="0">
                          <a:solidFill>
                            <a:srgbClr val="000000"/>
                          </a:solidFill>
                          <a:latin typeface="+mn-ea"/>
                        </a:rPr>
                        <a:t>の３点を</a:t>
                      </a:r>
                      <a:r>
                        <a:rPr kumimoji="1" lang="ja-JP" altLang="en-US" sz="800" kern="1200" dirty="0">
                          <a:solidFill>
                            <a:srgbClr val="000000"/>
                          </a:solidFill>
                          <a:latin typeface="+mn-lt"/>
                          <a:ea typeface="+mn-ea"/>
                          <a:cs typeface="+mn-cs"/>
                        </a:rPr>
                        <a:t>提供致します。ご使用お願いします。</a:t>
                      </a:r>
                      <a:endParaRPr kumimoji="1" lang="en-US" altLang="ja-JP" sz="800" kern="1200" dirty="0">
                        <a:solidFill>
                          <a:srgbClr val="000000"/>
                        </a:solidFill>
                        <a:latin typeface="+mn-lt"/>
                        <a:ea typeface="+mn-ea"/>
                        <a:cs typeface="+mn-cs"/>
                      </a:endParaRPr>
                    </a:p>
                    <a:p>
                      <a:pPr fontAlgn="ctr"/>
                      <a:r>
                        <a:rPr kumimoji="1" lang="ja-JP" altLang="en-US" sz="800" kern="1200" dirty="0">
                          <a:solidFill>
                            <a:srgbClr val="000000"/>
                          </a:solidFill>
                          <a:latin typeface="+mn-lt"/>
                          <a:ea typeface="+mn-ea"/>
                          <a:cs typeface="+mn-cs"/>
                        </a:rPr>
                        <a:t>■利用期間は、翻訳ページ</a:t>
                      </a:r>
                      <a:r>
                        <a:rPr kumimoji="1" lang="en-US" altLang="ja-JP" sz="800" kern="1200" dirty="0">
                          <a:solidFill>
                            <a:srgbClr val="000000"/>
                          </a:solidFill>
                          <a:latin typeface="+mn-lt"/>
                          <a:ea typeface="+mn-ea"/>
                          <a:cs typeface="+mn-cs"/>
                        </a:rPr>
                        <a:t>UP</a:t>
                      </a:r>
                      <a:r>
                        <a:rPr kumimoji="1" lang="ja-JP" altLang="en-US" sz="800" kern="1200" dirty="0">
                          <a:solidFill>
                            <a:srgbClr val="000000"/>
                          </a:solidFill>
                          <a:latin typeface="+mn-lt"/>
                          <a:ea typeface="+mn-ea"/>
                          <a:cs typeface="+mn-cs"/>
                        </a:rPr>
                        <a:t>日から</a:t>
                      </a:r>
                      <a:r>
                        <a:rPr kumimoji="1" lang="en-US" altLang="ja-JP" sz="800" kern="1200" dirty="0">
                          <a:solidFill>
                            <a:srgbClr val="000000"/>
                          </a:solidFill>
                          <a:latin typeface="+mn-lt"/>
                          <a:ea typeface="+mn-ea"/>
                          <a:cs typeface="+mn-cs"/>
                        </a:rPr>
                        <a:t>1</a:t>
                      </a:r>
                      <a:r>
                        <a:rPr kumimoji="1" lang="ja-JP" altLang="en-US" sz="800" kern="1200" dirty="0">
                          <a:solidFill>
                            <a:srgbClr val="000000"/>
                          </a:solidFill>
                          <a:latin typeface="+mn-lt"/>
                          <a:ea typeface="+mn-ea"/>
                          <a:cs typeface="+mn-cs"/>
                        </a:rPr>
                        <a:t>年間となります。</a:t>
                      </a:r>
                      <a:endParaRPr kumimoji="1" lang="en-US" altLang="ja-JP" sz="800" kern="1200" dirty="0">
                        <a:solidFill>
                          <a:srgbClr val="000000"/>
                        </a:solidFill>
                        <a:latin typeface="+mn-lt"/>
                        <a:ea typeface="+mn-ea"/>
                        <a:cs typeface="+mn-cs"/>
                      </a:endParaRPr>
                    </a:p>
                    <a:p>
                      <a:r>
                        <a:rPr kumimoji="1" lang="ja-JP" altLang="en-US" sz="800" kern="1200" dirty="0">
                          <a:solidFill>
                            <a:srgbClr val="000000"/>
                          </a:solidFill>
                          <a:latin typeface="+mn-lt"/>
                          <a:ea typeface="+mn-ea"/>
                          <a:cs typeface="+mn-cs"/>
                        </a:rPr>
                        <a:t>■</a:t>
                      </a:r>
                      <a:r>
                        <a:rPr kumimoji="1" lang="ja-JP" altLang="en-US" sz="800" kern="1200" dirty="0">
                          <a:solidFill>
                            <a:schemeClr val="dk1"/>
                          </a:solidFill>
                          <a:latin typeface="+mn-lt"/>
                          <a:ea typeface="Meiryo UI" pitchFamily="50" charset="-128"/>
                          <a:cs typeface="+mn-cs"/>
                        </a:rPr>
                        <a:t>訴求商品を現地販売商品に変更することや、現地の薬事や法へ適用させる</a:t>
                      </a:r>
                      <a:endParaRPr kumimoji="1" lang="en-US" altLang="ja-JP" sz="800" kern="1200" dirty="0">
                        <a:solidFill>
                          <a:schemeClr val="dk1"/>
                        </a:solidFill>
                        <a:latin typeface="+mn-lt"/>
                        <a:ea typeface="Meiryo UI" pitchFamily="50" charset="-128"/>
                        <a:cs typeface="+mn-cs"/>
                      </a:endParaRPr>
                    </a:p>
                    <a:p>
                      <a:r>
                        <a:rPr kumimoji="1" lang="ja-JP" altLang="en-US" sz="800" kern="1200" dirty="0">
                          <a:solidFill>
                            <a:schemeClr val="dk1"/>
                          </a:solidFill>
                          <a:latin typeface="+mn-lt"/>
                          <a:ea typeface="Meiryo UI" pitchFamily="50" charset="-128"/>
                          <a:cs typeface="+mn-cs"/>
                        </a:rPr>
                        <a:t>　などの再編集は行いませんので、予めご了承ください。</a:t>
                      </a:r>
                      <a:endParaRPr kumimoji="1" lang="en-US" altLang="ja-JP" sz="800" kern="1200" dirty="0">
                        <a:solidFill>
                          <a:schemeClr val="dk1"/>
                        </a:solidFill>
                        <a:latin typeface="+mn-lt"/>
                        <a:ea typeface="Meiryo UI" pitchFamily="50" charset="-128"/>
                        <a:cs typeface="+mn-cs"/>
                      </a:endParaRPr>
                    </a:p>
                    <a:p>
                      <a:r>
                        <a:rPr kumimoji="1" lang="ja-JP" altLang="en-US" sz="800" kern="1200" dirty="0">
                          <a:solidFill>
                            <a:schemeClr val="dk1"/>
                          </a:solidFill>
                          <a:latin typeface="+mn-lt"/>
                          <a:ea typeface="Meiryo UI" pitchFamily="50" charset="-128"/>
                          <a:cs typeface="+mn-cs"/>
                        </a:rPr>
                        <a:t>　 各種画像や、ベストコスメ等のロゴデータも、変更せずそのまま使用致します。</a:t>
                      </a:r>
                      <a:endParaRPr kumimoji="1" lang="en-US" altLang="ja-JP" sz="800" kern="1200" dirty="0">
                        <a:solidFill>
                          <a:schemeClr val="dk1"/>
                        </a:solidFill>
                        <a:latin typeface="+mn-lt"/>
                        <a:ea typeface="Meiryo UI" pitchFamily="50" charset="-128"/>
                        <a:cs typeface="+mn-cs"/>
                      </a:endParaRPr>
                    </a:p>
                    <a:p>
                      <a:r>
                        <a:rPr kumimoji="1" lang="ja-JP" altLang="en-US" sz="800" kern="1200" dirty="0">
                          <a:solidFill>
                            <a:schemeClr val="dk1"/>
                          </a:solidFill>
                          <a:latin typeface="+mn-lt"/>
                          <a:ea typeface="Meiryo UI" pitchFamily="50" charset="-128"/>
                          <a:cs typeface="+mn-cs"/>
                        </a:rPr>
                        <a:t>　 商品名や成分名等については、御社指定の翻訳文言を適用させて頂きます。</a:t>
                      </a:r>
                      <a:endParaRPr kumimoji="1" lang="en-US" altLang="ja-JP" sz="800" kern="1200" dirty="0">
                        <a:solidFill>
                          <a:schemeClr val="dk1"/>
                        </a:solidFill>
                        <a:latin typeface="+mn-lt"/>
                        <a:ea typeface="Meiryo UI" pitchFamily="50" charset="-128"/>
                        <a:cs typeface="+mn-cs"/>
                      </a:endParaRPr>
                    </a:p>
                    <a:p>
                      <a:r>
                        <a:rPr kumimoji="1" lang="ja-JP" altLang="en-US" sz="800" kern="1200" dirty="0">
                          <a:solidFill>
                            <a:schemeClr val="dk1"/>
                          </a:solidFill>
                          <a:latin typeface="+mn-lt"/>
                          <a:ea typeface="Meiryo UI" pitchFamily="50" charset="-128"/>
                          <a:cs typeface="+mn-cs"/>
                        </a:rPr>
                        <a:t>■プレゼント、キャンペーンおよび全てのリンク先は、リンクボタンごと削除致します。</a:t>
                      </a:r>
                      <a:endParaRPr kumimoji="1" lang="en-US" altLang="ja-JP" sz="800" kern="1200" dirty="0">
                        <a:solidFill>
                          <a:schemeClr val="dk1"/>
                        </a:solidFill>
                        <a:latin typeface="+mn-lt"/>
                        <a:ea typeface="Meiryo UI" pitchFamily="50" charset="-128"/>
                        <a:cs typeface="+mn-cs"/>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u="none" dirty="0">
                          <a:solidFill>
                            <a:schemeClr val="tx1"/>
                          </a:solidFill>
                          <a:latin typeface="+mn-ea"/>
                          <a:ea typeface="+mn-ea"/>
                        </a:rPr>
                        <a:t>＜お申込みにあたり＞</a:t>
                      </a:r>
                      <a:endParaRPr kumimoji="1" lang="en-US" altLang="ja-JP" sz="800" u="none" dirty="0">
                        <a:solidFill>
                          <a:schemeClr val="tx1"/>
                        </a:solidFill>
                        <a:latin typeface="+mn-ea"/>
                        <a:ea typeface="+mn-ea"/>
                      </a:endParaRPr>
                    </a:p>
                    <a:p>
                      <a:pPr fontAlgn="ctr"/>
                      <a:r>
                        <a:rPr kumimoji="1" lang="ja-JP" altLang="en-US" sz="800" u="none" kern="1200" dirty="0">
                          <a:solidFill>
                            <a:schemeClr val="tx1"/>
                          </a:solidFill>
                          <a:latin typeface="+mn-lt"/>
                          <a:ea typeface="Meiryo UI" pitchFamily="50" charset="-128"/>
                          <a:cs typeface="+mn-cs"/>
                        </a:rPr>
                        <a:t>他国の法律（薬事）が抵触する恐れのあるスキームは申込不可となります。（越境</a:t>
                      </a:r>
                      <a:r>
                        <a:rPr kumimoji="1" lang="en-US" altLang="ja-JP" sz="800" u="none" kern="1200" dirty="0">
                          <a:solidFill>
                            <a:schemeClr val="tx1"/>
                          </a:solidFill>
                          <a:latin typeface="+mn-lt"/>
                          <a:ea typeface="Meiryo UI" pitchFamily="50" charset="-128"/>
                          <a:cs typeface="+mn-cs"/>
                        </a:rPr>
                        <a:t>EC</a:t>
                      </a:r>
                      <a:r>
                        <a:rPr kumimoji="1" lang="ja-JP" altLang="en-US" sz="800" u="none" kern="1200" dirty="0">
                          <a:solidFill>
                            <a:schemeClr val="tx1"/>
                          </a:solidFill>
                          <a:latin typeface="+mn-lt"/>
                          <a:ea typeface="Meiryo UI" pitchFamily="50" charset="-128"/>
                          <a:cs typeface="+mn-cs"/>
                        </a:rPr>
                        <a:t>で、該当国から商品を購入できるケースなど）</a:t>
                      </a:r>
                      <a:endParaRPr kumimoji="1" lang="en-US" altLang="ja-JP" sz="800" u="none" kern="1200" dirty="0">
                        <a:solidFill>
                          <a:schemeClr val="tx1"/>
                        </a:solidFill>
                        <a:latin typeface="+mn-lt"/>
                        <a:ea typeface="Meiryo UI" pitchFamily="50" charset="-128"/>
                        <a:cs typeface="+mn-cs"/>
                      </a:endParaRPr>
                    </a:p>
                    <a:p>
                      <a:pPr fontAlgn="ctr"/>
                      <a:r>
                        <a:rPr kumimoji="1" lang="ja-JP" altLang="en-US" sz="800" u="none" kern="1200" dirty="0">
                          <a:solidFill>
                            <a:schemeClr val="tx1"/>
                          </a:solidFill>
                          <a:latin typeface="+mn-lt"/>
                          <a:ea typeface="Meiryo UI" pitchFamily="50" charset="-128"/>
                          <a:cs typeface="+mn-cs"/>
                        </a:rPr>
                        <a:t>「ご利用用途」、「誘導元クリエイティブ」を事前に確認させていただきました上でのお申込みとなります。</a:t>
                      </a:r>
                      <a:endParaRPr kumimoji="1" lang="en-US" altLang="ja-JP" sz="800" u="none" kern="1200" dirty="0">
                        <a:solidFill>
                          <a:schemeClr val="tx1"/>
                        </a:solidFill>
                        <a:latin typeface="+mn-lt"/>
                        <a:ea typeface="Meiryo UI" pitchFamily="50" charset="-128"/>
                        <a:cs typeface="+mn-cs"/>
                      </a:endParaRPr>
                    </a:p>
                    <a:p>
                      <a:pPr fontAlgn="ctr"/>
                      <a:endParaRPr kumimoji="1" lang="en-US" altLang="ja-JP" sz="800" u="none" kern="1200" dirty="0">
                        <a:solidFill>
                          <a:schemeClr val="tx1"/>
                        </a:solidFill>
                        <a:latin typeface="+mn-lt"/>
                        <a:ea typeface="Meiryo UI" pitchFamily="50" charset="-128"/>
                        <a:cs typeface="+mn-cs"/>
                      </a:endParaRPr>
                    </a:p>
                    <a:p>
                      <a:pPr fontAlgn="ctr"/>
                      <a:r>
                        <a:rPr lang="en-US" altLang="ja-JP" sz="800" u="none" dirty="0">
                          <a:solidFill>
                            <a:schemeClr val="tx1"/>
                          </a:solidFill>
                          <a:latin typeface="ＭＳ Ｐゴシック"/>
                        </a:rPr>
                        <a:t>※</a:t>
                      </a:r>
                      <a:r>
                        <a:rPr lang="ja-JP" altLang="en-US" sz="800" u="none" dirty="0">
                          <a:solidFill>
                            <a:schemeClr val="tx1"/>
                          </a:solidFill>
                          <a:latin typeface="ＭＳ Ｐゴシック"/>
                        </a:rPr>
                        <a:t>お申込後のキャンセルはお申込金額の返金はいたしかねます。お申込後に誘導元クリエイティブが不可となった場合も対応致しかねます。</a:t>
                      </a:r>
                    </a:p>
                    <a:p>
                      <a:pPr fontAlgn="ctr"/>
                      <a:endParaRPr kumimoji="1" lang="en-US" altLang="ja-JP" sz="800" u="none" kern="1200" dirty="0">
                        <a:solidFill>
                          <a:schemeClr val="tx1"/>
                        </a:solidFill>
                        <a:latin typeface="+mn-lt"/>
                        <a:ea typeface="+mn-ea"/>
                        <a:cs typeface="Meiryo UI" panose="020B0604030504040204" pitchFamily="50" charset="-128"/>
                      </a:endParaRPr>
                    </a:p>
                    <a:p>
                      <a:pPr fontAlgn="ctr"/>
                      <a:r>
                        <a:rPr lang="ja-JP" altLang="en-US" sz="800" b="0" u="none" dirty="0">
                          <a:solidFill>
                            <a:schemeClr val="tx1"/>
                          </a:solidFill>
                          <a:latin typeface="ＭＳ Ｐゴシック"/>
                        </a:rPr>
                        <a:t>＜法令・商標について＞</a:t>
                      </a:r>
                      <a:endParaRPr lang="en-US" altLang="ja-JP" sz="800" b="0" u="none" dirty="0">
                        <a:solidFill>
                          <a:schemeClr val="tx1"/>
                        </a:solidFill>
                        <a:latin typeface="ＭＳ Ｐゴシック"/>
                      </a:endParaRPr>
                    </a:p>
                    <a:p>
                      <a:r>
                        <a:rPr lang="ja-JP" altLang="en-US" sz="800" u="none" dirty="0">
                          <a:solidFill>
                            <a:schemeClr val="tx1"/>
                          </a:solidFill>
                        </a:rPr>
                        <a:t>本施策を展開する</a:t>
                      </a:r>
                      <a:r>
                        <a:rPr lang="ja-JP" altLang="ja-JP" sz="800" u="none" dirty="0">
                          <a:solidFill>
                            <a:schemeClr val="tx1"/>
                          </a:solidFill>
                        </a:rPr>
                        <a:t>諸外国又は地域において</a:t>
                      </a:r>
                      <a:r>
                        <a:rPr lang="ja-JP" altLang="en-US" sz="800" u="none" dirty="0">
                          <a:solidFill>
                            <a:schemeClr val="tx1"/>
                          </a:solidFill>
                        </a:rPr>
                        <a:t>、法令または</a:t>
                      </a:r>
                      <a:r>
                        <a:rPr lang="ja-JP" altLang="ja-JP" sz="800" u="none" dirty="0">
                          <a:solidFill>
                            <a:schemeClr val="tx1"/>
                          </a:solidFill>
                        </a:rPr>
                        <a:t>第三者の商標権を侵害していないことを保証するものでは</a:t>
                      </a:r>
                      <a:r>
                        <a:rPr lang="ja-JP" altLang="en-US" sz="800" u="none" dirty="0">
                          <a:solidFill>
                            <a:schemeClr val="tx1"/>
                          </a:solidFill>
                        </a:rPr>
                        <a:t>ございません。</a:t>
                      </a:r>
                      <a:endParaRPr lang="en-US" altLang="ja-JP" sz="800" u="none" dirty="0">
                        <a:solidFill>
                          <a:schemeClr val="tx1"/>
                        </a:solidFill>
                      </a:endParaRPr>
                    </a:p>
                    <a:p>
                      <a:r>
                        <a:rPr lang="ja-JP" altLang="en-US" sz="800" u="none" dirty="0">
                          <a:solidFill>
                            <a:schemeClr val="tx1"/>
                          </a:solidFill>
                        </a:rPr>
                        <a:t>万が一、法令または</a:t>
                      </a:r>
                      <a:r>
                        <a:rPr lang="ja-JP" altLang="ja-JP" sz="800" u="none" dirty="0">
                          <a:solidFill>
                            <a:schemeClr val="tx1"/>
                          </a:solidFill>
                        </a:rPr>
                        <a:t>第三者の権利を侵害した場合、</a:t>
                      </a:r>
                      <a:r>
                        <a:rPr lang="ja-JP" altLang="en-US" sz="800" u="none" dirty="0">
                          <a:solidFill>
                            <a:schemeClr val="tx1"/>
                          </a:solidFill>
                        </a:rPr>
                        <a:t>また</a:t>
                      </a:r>
                      <a:r>
                        <a:rPr lang="ja-JP" altLang="ja-JP" sz="800" u="none" dirty="0">
                          <a:solidFill>
                            <a:schemeClr val="tx1"/>
                          </a:solidFill>
                        </a:rPr>
                        <a:t>はその恐れがあると認め</a:t>
                      </a:r>
                      <a:r>
                        <a:rPr lang="ja-JP" altLang="en-US" sz="800" u="none" dirty="0">
                          <a:solidFill>
                            <a:schemeClr val="tx1"/>
                          </a:solidFill>
                        </a:rPr>
                        <a:t>られる</a:t>
                      </a:r>
                      <a:r>
                        <a:rPr lang="ja-JP" altLang="ja-JP" sz="800" u="none" dirty="0">
                          <a:solidFill>
                            <a:schemeClr val="tx1"/>
                          </a:solidFill>
                        </a:rPr>
                        <a:t>場合には、</a:t>
                      </a:r>
                      <a:r>
                        <a:rPr lang="ja-JP" altLang="en-US" sz="800" u="none" dirty="0">
                          <a:solidFill>
                            <a:schemeClr val="tx1"/>
                          </a:solidFill>
                        </a:rPr>
                        <a:t>サービス</a:t>
                      </a:r>
                      <a:r>
                        <a:rPr lang="ja-JP" altLang="ja-JP" sz="800" u="none" dirty="0">
                          <a:solidFill>
                            <a:schemeClr val="tx1"/>
                          </a:solidFill>
                        </a:rPr>
                        <a:t>期間中であっても</a:t>
                      </a:r>
                      <a:r>
                        <a:rPr lang="ja-JP" altLang="en-US" sz="800" u="none" dirty="0">
                          <a:solidFill>
                            <a:schemeClr val="tx1"/>
                          </a:solidFill>
                        </a:rPr>
                        <a:t>、掲載を中止させていただく場合がございます。</a:t>
                      </a:r>
                      <a:endParaRPr lang="en-US" altLang="ja-JP" sz="800" u="none" dirty="0">
                        <a:solidFill>
                          <a:schemeClr val="tx1"/>
                        </a:solidFill>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981264">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ja-JP" altLang="en-US" sz="1000" dirty="0"/>
                        <a:t>＠ｃｏｓｍｅ</a:t>
                      </a:r>
                      <a:r>
                        <a:rPr lang="en-US" altLang="ja-JP" sz="1000" dirty="0"/>
                        <a:t> </a:t>
                      </a:r>
                      <a:r>
                        <a:rPr lang="ja-JP" altLang="en-US" sz="1000" dirty="0"/>
                        <a:t> </a:t>
                      </a:r>
                      <a:r>
                        <a:rPr lang="en-US" altLang="ja-JP" sz="1000" dirty="0">
                          <a:latin typeface="+mn-ea"/>
                          <a:cs typeface="Meiryo UI" panose="020B0604030504040204" pitchFamily="50" charset="-128"/>
                        </a:rPr>
                        <a:t>biche</a:t>
                      </a:r>
                      <a:r>
                        <a:rPr lang="ja-JP" altLang="en-US" sz="1000" dirty="0">
                          <a:latin typeface="+mn-ea"/>
                          <a:cs typeface="Meiryo UI" panose="020B0604030504040204" pitchFamily="50" charset="-128"/>
                        </a:rPr>
                        <a:t> タイアップ</a:t>
                      </a:r>
                    </a:p>
                    <a:p>
                      <a:pPr algn="ctr"/>
                      <a:endParaRPr kumimoji="1" lang="ja-JP" altLang="en-US" sz="1000" b="0" i="0" u="none" strike="noStrike" cap="none" normalizeH="0" baseline="0" dirty="0">
                        <a:ln>
                          <a:noFill/>
                        </a:ln>
                        <a:solidFill>
                          <a:schemeClr val="tx1"/>
                        </a:solidFill>
                        <a:effectLst/>
                        <a:latin typeface="+mn-ea"/>
                        <a:ea typeface="+mn-ea"/>
                        <a:cs typeface="Meiryo UI" pitchFamily="50" charset="-128"/>
                      </a:endParaRPr>
                    </a:p>
                  </a:txBody>
                  <a:tcPr marL="144000" marR="144000" marT="108000"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7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endParaRPr kumimoji="1" lang="ja-JP" altLang="en-US" sz="800" dirty="0">
                        <a:latin typeface="+mn-ea"/>
                        <a:ea typeface="+mn-ea"/>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・編集タイアップと同じブランドの訴求になります。</a:t>
                      </a:r>
                    </a:p>
                    <a:p>
                      <a:pPr marL="0" marR="0" lvl="0" indent="0" algn="l" defTabSz="914400" rtl="0" eaLnBrk="1" fontAlgn="ctr" latinLnBrk="0" hangingPunct="1">
                        <a:lnSpc>
                          <a:spcPct val="100000"/>
                        </a:lnSpc>
                        <a:spcBef>
                          <a:spcPct val="0"/>
                        </a:spcBef>
                        <a:spcAft>
                          <a:spcPct val="0"/>
                        </a:spcAft>
                        <a:buClrTx/>
                        <a:buSzTx/>
                        <a:buFontTx/>
                        <a:buNone/>
                        <a:tabLst/>
                        <a:defRPr/>
                      </a:pPr>
                      <a:r>
                        <a:rPr lang="ja-JP" altLang="en-US" sz="800" dirty="0">
                          <a:latin typeface="+mn-ea"/>
                          <a:ea typeface="+mn-ea"/>
                        </a:rPr>
                        <a:t>・ページタイトルに</a:t>
                      </a:r>
                      <a:r>
                        <a:rPr lang="en-US" altLang="ja-JP" sz="800" dirty="0">
                          <a:latin typeface="+mn-ea"/>
                          <a:ea typeface="+mn-ea"/>
                        </a:rPr>
                        <a:t>PR</a:t>
                      </a:r>
                      <a:r>
                        <a:rPr lang="ja-JP" altLang="en-US" sz="800" dirty="0">
                          <a:latin typeface="+mn-ea"/>
                          <a:ea typeface="+mn-ea"/>
                        </a:rPr>
                        <a:t>表記・ページ下部に提供クレジット（ブランド名）を明記致します。</a:t>
                      </a:r>
                      <a:endParaRPr lang="en-US" altLang="ja-JP" sz="800" dirty="0">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defRPr/>
                      </a:pPr>
                      <a:r>
                        <a:rPr lang="ja-JP" altLang="en-US" sz="800" dirty="0">
                          <a:latin typeface="+mn-ea"/>
                          <a:ea typeface="+mn-ea"/>
                        </a:rPr>
                        <a:t>・投稿者の名前は</a:t>
                      </a:r>
                      <a:r>
                        <a:rPr lang="en-US" altLang="ja-JP" sz="800" dirty="0" err="1">
                          <a:latin typeface="+mn-ea"/>
                          <a:ea typeface="+mn-ea"/>
                        </a:rPr>
                        <a:t>biche</a:t>
                      </a:r>
                      <a:r>
                        <a:rPr lang="ja-JP" altLang="en-US" sz="800" dirty="0">
                          <a:latin typeface="+mn-ea"/>
                          <a:ea typeface="+mn-ea"/>
                        </a:rPr>
                        <a:t>になります。</a:t>
                      </a:r>
                      <a:endParaRPr lang="en-US" altLang="ja-JP" sz="800" dirty="0">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dirty="0">
                          <a:latin typeface="+mn-ea"/>
                          <a:ea typeface="+mn-ea"/>
                        </a:rPr>
                        <a:t>・誘導枠やページタイトルにブランド名や商品名は記載しません。</a:t>
                      </a:r>
                      <a:endParaRPr lang="ja-JP" altLang="en-US" sz="800" dirty="0">
                        <a:latin typeface="+mn-ea"/>
                        <a:ea typeface="+mn-ea"/>
                        <a:cs typeface="Meiryo UI"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a:t>
                      </a:r>
                      <a:r>
                        <a:rPr kumimoji="1" lang="en-US" altLang="ja-JP" sz="800" dirty="0">
                          <a:latin typeface="+mn-ea"/>
                          <a:ea typeface="+mn-ea"/>
                        </a:rPr>
                        <a:t>biche</a:t>
                      </a:r>
                      <a:r>
                        <a:rPr kumimoji="1" lang="ja-JP" altLang="en-US" sz="800" dirty="0">
                          <a:latin typeface="+mn-ea"/>
                          <a:ea typeface="+mn-ea"/>
                        </a:rPr>
                        <a:t>タイアップページ上に</a:t>
                      </a:r>
                      <a:r>
                        <a:rPr kumimoji="1" lang="en-US" altLang="ja-JP" sz="800" dirty="0">
                          <a:latin typeface="+mn-ea"/>
                          <a:ea typeface="+mn-ea"/>
                        </a:rPr>
                        <a:t>view</a:t>
                      </a:r>
                      <a:r>
                        <a:rPr kumimoji="1" lang="ja-JP" altLang="en-US" sz="800" dirty="0">
                          <a:latin typeface="+mn-ea"/>
                          <a:ea typeface="+mn-ea"/>
                        </a:rPr>
                        <a:t>の表示はありません。</a:t>
                      </a:r>
                      <a:endParaRPr kumimoji="1" lang="en-US" altLang="ja-JP" sz="800" dirty="0">
                        <a:latin typeface="+mn-ea"/>
                        <a:ea typeface="+mn-ea"/>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u="none" strike="noStrike" cap="none" normalizeH="0" baseline="0" dirty="0">
                          <a:ln>
                            <a:noFill/>
                          </a:ln>
                          <a:effectLst/>
                          <a:latin typeface="+mn-ea"/>
                          <a:ea typeface="+mn-ea"/>
                        </a:rPr>
                        <a:t>・誘導枠や記事内に掲載する写真はレンタルポジなどからご提案させていただきます。写真の撮影は対応致しかねます。</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tc>
                  <a:txBody>
                    <a:bodyPr/>
                    <a:lstStyle/>
                    <a:p>
                      <a:r>
                        <a:rPr lang="ja-JP" altLang="en-US" sz="800" u="none" dirty="0">
                          <a:solidFill>
                            <a:schemeClr val="tx1"/>
                          </a:solidFill>
                        </a:rPr>
                        <a:t>＜お申込みにあたり＞</a:t>
                      </a:r>
                      <a:endParaRPr lang="en-US" altLang="ja-JP" sz="800" u="none" dirty="0">
                        <a:solidFill>
                          <a:schemeClr val="tx1"/>
                        </a:solidFill>
                      </a:endParaRPr>
                    </a:p>
                    <a:p>
                      <a:r>
                        <a:rPr lang="ja-JP" altLang="en-US" sz="800" u="none" dirty="0">
                          <a:solidFill>
                            <a:schemeClr val="tx1"/>
                          </a:solidFill>
                        </a:rPr>
                        <a:t>・編集タイアップと同時にお申込みください。</a:t>
                      </a:r>
                      <a:endParaRPr lang="en-US" altLang="ja-JP" sz="800" u="none" dirty="0">
                        <a:solidFill>
                          <a:schemeClr val="tx1"/>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ja-JP" altLang="en-US" sz="800" dirty="0">
                          <a:latin typeface="+mn-ea"/>
                          <a:ea typeface="+mn-ea"/>
                        </a:rPr>
                        <a:t>・プレゼントオプションは付帯できません。</a:t>
                      </a:r>
                      <a:endParaRPr lang="en-US" altLang="ja-JP" sz="800" dirty="0">
                        <a:latin typeface="+mn-ea"/>
                        <a:ea typeface="+mn-ea"/>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dirty="0">
                          <a:latin typeface="+mn-ea"/>
                          <a:ea typeface="+mn-ea"/>
                        </a:rPr>
                        <a:t>・ページの差し替えは対応致しかねます。</a:t>
                      </a:r>
                      <a:endParaRPr kumimoji="1" lang="en-US" altLang="ja-JP" sz="800" dirty="0">
                        <a:latin typeface="+mn-ea"/>
                        <a:ea typeface="+mn-ea"/>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u="none" strike="noStrike" cap="none" normalizeH="0" baseline="0" dirty="0">
                          <a:ln>
                            <a:noFill/>
                          </a:ln>
                          <a:effectLst/>
                          <a:latin typeface="+mn-ea"/>
                          <a:ea typeface="+mn-ea"/>
                        </a:rPr>
                        <a:t>・</a:t>
                      </a:r>
                      <a:r>
                        <a:rPr kumimoji="1" lang="en-US" altLang="ja-JP" sz="800" u="none" strike="noStrike" cap="none" normalizeH="0" baseline="0" dirty="0">
                          <a:ln>
                            <a:noFill/>
                          </a:ln>
                          <a:effectLst/>
                          <a:latin typeface="+mn-ea"/>
                          <a:ea typeface="+mn-ea"/>
                        </a:rPr>
                        <a:t>SNS</a:t>
                      </a:r>
                      <a:r>
                        <a:rPr kumimoji="1" lang="ja-JP" altLang="en-US" sz="800" u="none" strike="noStrike" cap="none" normalizeH="0" baseline="0" dirty="0">
                          <a:ln>
                            <a:noFill/>
                          </a:ln>
                          <a:effectLst/>
                          <a:latin typeface="+mn-ea"/>
                          <a:ea typeface="+mn-ea"/>
                        </a:rPr>
                        <a:t>の引用は、</a:t>
                      </a:r>
                      <a:r>
                        <a:rPr kumimoji="1" lang="en-US" altLang="ja-JP" sz="800" u="none" strike="noStrike" cap="none" normalizeH="0" baseline="0" dirty="0" err="1">
                          <a:ln>
                            <a:noFill/>
                          </a:ln>
                          <a:effectLst/>
                          <a:latin typeface="+mn-ea"/>
                          <a:ea typeface="+mn-ea"/>
                        </a:rPr>
                        <a:t>Youtube</a:t>
                      </a:r>
                      <a:r>
                        <a:rPr kumimoji="1" lang="ja-JP" altLang="en-US" sz="800" u="none" strike="noStrike" cap="none" normalizeH="0" baseline="0" dirty="0">
                          <a:ln>
                            <a:noFill/>
                          </a:ln>
                          <a:effectLst/>
                          <a:latin typeface="+mn-ea"/>
                          <a:ea typeface="+mn-ea"/>
                        </a:rPr>
                        <a:t>のメーカー公式アカウントのみとなります。</a:t>
                      </a:r>
                      <a:endParaRPr kumimoji="1" lang="en-US" altLang="ja-JP" sz="800" u="none" strike="noStrike" cap="none" normalizeH="0" baseline="0" dirty="0">
                        <a:ln>
                          <a:noFill/>
                        </a:ln>
                        <a:effectLst/>
                        <a:latin typeface="+mn-ea"/>
                        <a:ea typeface="+mn-ea"/>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800" u="none" strike="noStrike" cap="none" normalizeH="0" baseline="0" dirty="0">
                          <a:ln>
                            <a:noFill/>
                          </a:ln>
                          <a:effectLst/>
                          <a:latin typeface="+mn-ea"/>
                          <a:ea typeface="+mn-ea"/>
                        </a:rPr>
                        <a:t>・掲載する記事・枠の編集、掲載期間後の記事の削除権についてはアイスタイルに帰属いたします。</a:t>
                      </a:r>
                      <a:endParaRPr lang="en-US" altLang="ja-JP" sz="800" dirty="0">
                        <a:latin typeface="+mn-ea"/>
                        <a:ea typeface="+mn-ea"/>
                        <a:cs typeface="Meiryo UI" pitchFamily="50" charset="-128"/>
                      </a:endParaRP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2"/>
                  </a:ext>
                </a:extLst>
              </a:tr>
            </a:tbl>
          </a:graphicData>
        </a:graphic>
      </p:graphicFrame>
      <p:sp>
        <p:nvSpPr>
          <p:cNvPr id="22" name="AutoShape 149"/>
          <p:cNvSpPr>
            <a:spLocks noChangeArrowheads="1"/>
          </p:cNvSpPr>
          <p:nvPr/>
        </p:nvSpPr>
        <p:spPr bwMode="auto">
          <a:xfrm>
            <a:off x="1709576" y="2512859"/>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25" name="AutoShape 149"/>
          <p:cNvSpPr>
            <a:spLocks noChangeArrowheads="1"/>
          </p:cNvSpPr>
          <p:nvPr/>
        </p:nvSpPr>
        <p:spPr bwMode="auto">
          <a:xfrm>
            <a:off x="1709576" y="2307989"/>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30" name="AutoShape 149"/>
          <p:cNvSpPr>
            <a:spLocks noChangeArrowheads="1"/>
          </p:cNvSpPr>
          <p:nvPr/>
        </p:nvSpPr>
        <p:spPr bwMode="auto">
          <a:xfrm>
            <a:off x="1709576" y="2103119"/>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19" name="AutoShape 149"/>
          <p:cNvSpPr>
            <a:spLocks noChangeArrowheads="1"/>
          </p:cNvSpPr>
          <p:nvPr/>
        </p:nvSpPr>
        <p:spPr bwMode="auto">
          <a:xfrm>
            <a:off x="5445408"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プロダクト</a:t>
            </a:r>
          </a:p>
        </p:txBody>
      </p:sp>
      <p:sp>
        <p:nvSpPr>
          <p:cNvPr id="20" name="AutoShape 149"/>
          <p:cNvSpPr>
            <a:spLocks noChangeArrowheads="1"/>
          </p:cNvSpPr>
          <p:nvPr/>
        </p:nvSpPr>
        <p:spPr bwMode="auto">
          <a:xfrm>
            <a:off x="4002089"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21" name="テキスト ボックス 20"/>
          <p:cNvSpPr txBox="1"/>
          <p:nvPr/>
        </p:nvSpPr>
        <p:spPr>
          <a:xfrm>
            <a:off x="4454845" y="6214428"/>
            <a:ext cx="3243384" cy="200055"/>
          </a:xfrm>
          <a:prstGeom prst="rect">
            <a:avLst/>
          </a:prstGeom>
          <a:noFill/>
        </p:spPr>
        <p:txBody>
          <a:bodyPr wrap="square" lIns="36000" rtlCol="0" anchor="ctr" anchorCtr="0">
            <a:spAutoFit/>
          </a:bodyPr>
          <a:lstStyle/>
          <a:p>
            <a:r>
              <a:rPr kumimoji="1" lang="ja-JP" altLang="en-US" sz="700" dirty="0"/>
              <a:t>：編集タイアップ</a:t>
            </a:r>
          </a:p>
        </p:txBody>
      </p:sp>
      <p:sp>
        <p:nvSpPr>
          <p:cNvPr id="23" name="AutoShape 149"/>
          <p:cNvSpPr>
            <a:spLocks noChangeArrowheads="1"/>
          </p:cNvSpPr>
          <p:nvPr/>
        </p:nvSpPr>
        <p:spPr bwMode="auto">
          <a:xfrm>
            <a:off x="2176624"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26" name="テキスト ボックス 25"/>
          <p:cNvSpPr txBox="1"/>
          <p:nvPr/>
        </p:nvSpPr>
        <p:spPr>
          <a:xfrm>
            <a:off x="2629380" y="6214428"/>
            <a:ext cx="3268784" cy="200055"/>
          </a:xfrm>
          <a:prstGeom prst="rect">
            <a:avLst/>
          </a:prstGeom>
          <a:noFill/>
        </p:spPr>
        <p:txBody>
          <a:bodyPr wrap="square" lIns="36000" rtlCol="0" anchor="ctr" anchorCtr="0">
            <a:spAutoFit/>
          </a:bodyPr>
          <a:lstStyle/>
          <a:p>
            <a:r>
              <a:rPr lang="ja-JP" altLang="en-US" sz="700" dirty="0"/>
              <a:t>：編集タイアップ＋モニター</a:t>
            </a:r>
          </a:p>
        </p:txBody>
      </p:sp>
      <p:sp>
        <p:nvSpPr>
          <p:cNvPr id="27" name="AutoShape 149"/>
          <p:cNvSpPr>
            <a:spLocks noChangeArrowheads="1"/>
          </p:cNvSpPr>
          <p:nvPr/>
        </p:nvSpPr>
        <p:spPr bwMode="auto">
          <a:xfrm>
            <a:off x="329761" y="62422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
        <p:nvSpPr>
          <p:cNvPr id="34" name="テキスト ボックス 33"/>
          <p:cNvSpPr txBox="1"/>
          <p:nvPr/>
        </p:nvSpPr>
        <p:spPr>
          <a:xfrm>
            <a:off x="782517" y="6214428"/>
            <a:ext cx="3243384" cy="200055"/>
          </a:xfrm>
          <a:prstGeom prst="rect">
            <a:avLst/>
          </a:prstGeom>
          <a:noFill/>
        </p:spPr>
        <p:txBody>
          <a:bodyPr wrap="square" lIns="36000" rtlCol="0" anchor="ctr" anchorCtr="0">
            <a:spAutoFit/>
          </a:bodyPr>
          <a:lstStyle/>
          <a:p>
            <a:r>
              <a:rPr lang="ja-JP" altLang="en-US" sz="700" dirty="0"/>
              <a:t>：プレミアム編集タイアップ</a:t>
            </a:r>
          </a:p>
        </p:txBody>
      </p:sp>
      <p:sp>
        <p:nvSpPr>
          <p:cNvPr id="35" name="テキスト ボックス 34"/>
          <p:cNvSpPr txBox="1"/>
          <p:nvPr/>
        </p:nvSpPr>
        <p:spPr>
          <a:xfrm>
            <a:off x="5898164" y="6214428"/>
            <a:ext cx="3268784" cy="200055"/>
          </a:xfrm>
          <a:prstGeom prst="rect">
            <a:avLst/>
          </a:prstGeom>
          <a:noFill/>
        </p:spPr>
        <p:txBody>
          <a:bodyPr wrap="square" lIns="36000" rtlCol="0" anchor="ctr" anchorCtr="0">
            <a:spAutoFit/>
          </a:bodyPr>
          <a:lstStyle/>
          <a:p>
            <a:r>
              <a:rPr kumimoji="1" lang="ja-JP" altLang="en-US" sz="700" dirty="0"/>
              <a:t>：プロダクトインフォメーション</a:t>
            </a:r>
          </a:p>
        </p:txBody>
      </p:sp>
      <p:sp>
        <p:nvSpPr>
          <p:cNvPr id="36" name="Rectangle 256"/>
          <p:cNvSpPr>
            <a:spLocks noChangeArrowheads="1"/>
          </p:cNvSpPr>
          <p:nvPr/>
        </p:nvSpPr>
        <p:spPr bwMode="auto">
          <a:xfrm>
            <a:off x="7302061" y="6214428"/>
            <a:ext cx="2532534" cy="200055"/>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defRPr/>
            </a:pPr>
            <a:r>
              <a:rPr lang="en-US" altLang="ja-JP" sz="700" dirty="0">
                <a:latin typeface="Meiryo UI" panose="020B0604030504040204" pitchFamily="50" charset="-128"/>
                <a:ea typeface="Meiryo UI" panose="020B0604030504040204" pitchFamily="50" charset="-128"/>
                <a:cs typeface="Meiryo UI" panose="020B0604030504040204" pitchFamily="50" charset="-128"/>
              </a:rPr>
              <a:t>※</a:t>
            </a:r>
            <a:r>
              <a:rPr lang="ja-JP" altLang="en-US" sz="700" dirty="0">
                <a:latin typeface="Meiryo UI" panose="020B0604030504040204" pitchFamily="50" charset="-128"/>
                <a:ea typeface="Meiryo UI" panose="020B0604030504040204" pitchFamily="50" charset="-128"/>
                <a:cs typeface="Meiryo UI" panose="020B0604030504040204" pitchFamily="50" charset="-128"/>
              </a:rPr>
              <a:t>：「オプション」もしくは、「タイアップ付帯オプション」としてご選択可。</a:t>
            </a:r>
          </a:p>
        </p:txBody>
      </p:sp>
      <p:sp>
        <p:nvSpPr>
          <p:cNvPr id="17" name="AutoShape 149"/>
          <p:cNvSpPr>
            <a:spLocks noChangeArrowheads="1"/>
          </p:cNvSpPr>
          <p:nvPr/>
        </p:nvSpPr>
        <p:spPr bwMode="auto">
          <a:xfrm>
            <a:off x="1709576" y="405476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編集</a:t>
            </a:r>
          </a:p>
        </p:txBody>
      </p:sp>
      <p:sp>
        <p:nvSpPr>
          <p:cNvPr id="18" name="AutoShape 149"/>
          <p:cNvSpPr>
            <a:spLocks noChangeArrowheads="1"/>
          </p:cNvSpPr>
          <p:nvPr/>
        </p:nvSpPr>
        <p:spPr bwMode="auto">
          <a:xfrm>
            <a:off x="1709576" y="384989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編モニター</a:t>
            </a:r>
          </a:p>
        </p:txBody>
      </p:sp>
      <p:sp>
        <p:nvSpPr>
          <p:cNvPr id="24" name="AutoShape 149"/>
          <p:cNvSpPr>
            <a:spLocks noChangeArrowheads="1"/>
          </p:cNvSpPr>
          <p:nvPr/>
        </p:nvSpPr>
        <p:spPr bwMode="auto">
          <a:xfrm>
            <a:off x="1709576" y="3645024"/>
            <a:ext cx="452756" cy="144462"/>
          </a:xfrm>
          <a:prstGeom prst="roundRect">
            <a:avLst>
              <a:gd name="adj" fmla="val 16667"/>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p>
            <a:pPr algn="ctr">
              <a:defRPr/>
            </a:pPr>
            <a:r>
              <a:rPr lang="ja-JP" altLang="en-US" sz="700" dirty="0">
                <a:solidFill>
                  <a:schemeClr val="bg1"/>
                </a:solidFill>
                <a:latin typeface="Meiryo UI" pitchFamily="50" charset="-128"/>
                <a:ea typeface="Meiryo UI" pitchFamily="50" charset="-128"/>
                <a:cs typeface="Meiryo UI" pitchFamily="50" charset="-128"/>
              </a:rPr>
              <a:t>プレ編集</a:t>
            </a:r>
          </a:p>
        </p:txBody>
      </p:sp>
    </p:spTree>
    <p:extLst>
      <p:ext uri="{BB962C8B-B14F-4D97-AF65-F5344CB8AC3E}">
        <p14:creationId xmlns:p14="http://schemas.microsoft.com/office/powerpoint/2010/main" val="40724424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a:t>AD  Regulation Guide</a:t>
            </a:r>
            <a:endParaRPr kumimoji="1" lang="ja-JP" altLang="en-US" sz="3600" dirty="0"/>
          </a:p>
        </p:txBody>
      </p:sp>
      <p:sp>
        <p:nvSpPr>
          <p:cNvPr id="7" name="テキスト プレースホルダー 6"/>
          <p:cNvSpPr>
            <a:spLocks noGrp="1"/>
          </p:cNvSpPr>
          <p:nvPr>
            <p:ph type="body" sz="quarter" idx="13"/>
          </p:nvPr>
        </p:nvSpPr>
        <p:spPr>
          <a:xfrm>
            <a:off x="1208584" y="3645024"/>
            <a:ext cx="7704856" cy="805408"/>
          </a:xfrm>
        </p:spPr>
        <p:txBody>
          <a:bodyPr/>
          <a:lstStyle/>
          <a:p>
            <a:r>
              <a:rPr lang="ja-JP" altLang="en-US" sz="3600" dirty="0"/>
              <a:t>注意事項・利用規約など</a:t>
            </a:r>
            <a:endParaRPr kumimoji="1" lang="ja-JP" altLang="en-US" sz="3600" dirty="0"/>
          </a:p>
        </p:txBody>
      </p:sp>
      <p:sp>
        <p:nvSpPr>
          <p:cNvPr id="5" name="スライド番号プレースホルダー 5"/>
          <p:cNvSpPr>
            <a:spLocks noGrp="1"/>
          </p:cNvSpPr>
          <p:nvPr>
            <p:ph type="sldNum" sz="quarter" idx="12"/>
          </p:nvPr>
        </p:nvSpPr>
        <p:spPr/>
        <p:txBody>
          <a:bodyPr/>
          <a:lstStyle/>
          <a:p>
            <a:fld id="{D1BB40C7-AB44-C647-B8F2-09508EB95348}" type="slidenum">
              <a:rPr lang="ja-JP" altLang="en-US" smtClean="0"/>
              <a:pPr/>
              <a:t>37</a:t>
            </a:fld>
            <a:endParaRPr lang="ja-JP" altLang="en-US" dirty="0"/>
          </a:p>
        </p:txBody>
      </p:sp>
    </p:spTree>
    <p:extLst>
      <p:ext uri="{BB962C8B-B14F-4D97-AF65-F5344CB8AC3E}">
        <p14:creationId xmlns:p14="http://schemas.microsoft.com/office/powerpoint/2010/main" val="37711509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a:xfrm>
            <a:off x="4853501" y="6575625"/>
            <a:ext cx="527095" cy="259873"/>
          </a:xfrm>
        </p:spPr>
        <p:txBody>
          <a:bodyPr/>
          <a:lstStyle/>
          <a:p>
            <a:fld id="{D1BB40C7-AB44-C647-B8F2-09508EB95348}" type="slidenum">
              <a:rPr lang="ja-JP" altLang="en-US" smtClean="0"/>
              <a:pPr/>
              <a:t>38</a:t>
            </a:fld>
            <a:endParaRPr lang="ja-JP" altLang="en-US"/>
          </a:p>
        </p:txBody>
      </p:sp>
      <p:sp>
        <p:nvSpPr>
          <p:cNvPr id="15" name="タイトル 14"/>
          <p:cNvSpPr>
            <a:spLocks noGrp="1"/>
          </p:cNvSpPr>
          <p:nvPr>
            <p:ph type="title"/>
          </p:nvPr>
        </p:nvSpPr>
        <p:spPr/>
        <p:txBody>
          <a:bodyPr/>
          <a:lstStyle/>
          <a:p>
            <a:r>
              <a:rPr lang="ja-JP" altLang="en-US" dirty="0"/>
              <a:t>編集タイアップ制作進行フロー</a:t>
            </a:r>
            <a:endParaRPr kumimoji="1" lang="ja-JP" altLang="en-US" dirty="0"/>
          </a:p>
        </p:txBody>
      </p:sp>
      <p:sp>
        <p:nvSpPr>
          <p:cNvPr id="18" name="ホームベース 17"/>
          <p:cNvSpPr/>
          <p:nvPr/>
        </p:nvSpPr>
        <p:spPr>
          <a:xfrm rot="5400000">
            <a:off x="1139684" y="823984"/>
            <a:ext cx="571500" cy="1168400"/>
          </a:xfrm>
          <a:prstGeom prst="homePlate">
            <a:avLst>
              <a:gd name="adj" fmla="val 48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20" name="テキスト ボックス 19"/>
          <p:cNvSpPr txBox="1"/>
          <p:nvPr/>
        </p:nvSpPr>
        <p:spPr>
          <a:xfrm>
            <a:off x="1121502" y="1226282"/>
            <a:ext cx="607860" cy="261610"/>
          </a:xfrm>
          <a:prstGeom prst="rect">
            <a:avLst/>
          </a:prstGeom>
          <a:noFill/>
        </p:spPr>
        <p:txBody>
          <a:bodyPr wrap="none" rtlCol="0">
            <a:spAutoFit/>
          </a:bodyPr>
          <a:lstStyle/>
          <a:p>
            <a:pPr algn="ctr"/>
            <a:r>
              <a:rPr kumimoji="1" lang="ja-JP" altLang="en-US" sz="1100" b="1" dirty="0">
                <a:solidFill>
                  <a:schemeClr val="bg1"/>
                </a:solidFill>
              </a:rPr>
              <a:t>お申込</a:t>
            </a:r>
          </a:p>
        </p:txBody>
      </p:sp>
      <p:sp>
        <p:nvSpPr>
          <p:cNvPr id="21" name="山形 20"/>
          <p:cNvSpPr/>
          <p:nvPr/>
        </p:nvSpPr>
        <p:spPr>
          <a:xfrm rot="5400000">
            <a:off x="1006993" y="2424860"/>
            <a:ext cx="836881"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23" name="テキスト ボックス 22"/>
          <p:cNvSpPr txBox="1"/>
          <p:nvPr/>
        </p:nvSpPr>
        <p:spPr>
          <a:xfrm>
            <a:off x="909905" y="2875233"/>
            <a:ext cx="1031051"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ページ展開案</a:t>
            </a:r>
            <a:endParaRPr lang="en-US" altLang="ja-JP" sz="1100" b="1" dirty="0">
              <a:solidFill>
                <a:schemeClr val="bg1"/>
              </a:solidFill>
              <a:latin typeface="+mn-ea"/>
              <a:cs typeface="Meiryo UI" pitchFamily="50" charset="-128"/>
            </a:endParaRPr>
          </a:p>
          <a:p>
            <a:pPr algn="ctr"/>
            <a:r>
              <a:rPr lang="ja-JP" altLang="en-US" sz="1100" b="1" dirty="0">
                <a:solidFill>
                  <a:schemeClr val="bg1"/>
                </a:solidFill>
                <a:latin typeface="+mn-ea"/>
                <a:cs typeface="Meiryo UI" pitchFamily="50" charset="-128"/>
              </a:rPr>
              <a:t>確認</a:t>
            </a:r>
            <a:endParaRPr lang="en-US" altLang="ja-JP" sz="1100" b="1" dirty="0">
              <a:solidFill>
                <a:schemeClr val="bg1"/>
              </a:solidFill>
              <a:latin typeface="+mn-ea"/>
              <a:cs typeface="Meiryo UI" pitchFamily="50" charset="-128"/>
            </a:endParaRPr>
          </a:p>
        </p:txBody>
      </p:sp>
      <p:sp>
        <p:nvSpPr>
          <p:cNvPr id="24" name="山形 23"/>
          <p:cNvSpPr/>
          <p:nvPr/>
        </p:nvSpPr>
        <p:spPr>
          <a:xfrm rot="5400000">
            <a:off x="929999" y="4109897"/>
            <a:ext cx="971820"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25" name="テキスト ボックス 24"/>
          <p:cNvSpPr txBox="1"/>
          <p:nvPr/>
        </p:nvSpPr>
        <p:spPr>
          <a:xfrm>
            <a:off x="810612" y="4588229"/>
            <a:ext cx="1210588" cy="338554"/>
          </a:xfrm>
          <a:prstGeom prst="rect">
            <a:avLst/>
          </a:prstGeom>
          <a:noFill/>
        </p:spPr>
        <p:txBody>
          <a:bodyPr wrap="none" rtlCol="0">
            <a:spAutoFit/>
          </a:bodyPr>
          <a:lstStyle/>
          <a:p>
            <a:pPr algn="ctr"/>
            <a:r>
              <a:rPr lang="ja-JP" altLang="en-US" sz="800" b="1" dirty="0">
                <a:solidFill>
                  <a:schemeClr val="bg1"/>
                </a:solidFill>
                <a:latin typeface="+mn-ea"/>
                <a:cs typeface="Meiryo UI" pitchFamily="50" charset="-128"/>
              </a:rPr>
              <a:t>文字原稿確認</a:t>
            </a:r>
            <a:endParaRPr lang="en-US" altLang="ja-JP" sz="800" b="1" dirty="0">
              <a:solidFill>
                <a:schemeClr val="bg1"/>
              </a:solidFill>
              <a:latin typeface="+mn-ea"/>
              <a:cs typeface="Meiryo UI" pitchFamily="50" charset="-128"/>
            </a:endParaRPr>
          </a:p>
          <a:p>
            <a:pPr algn="ctr"/>
            <a:r>
              <a:rPr lang="ja-JP" altLang="en-US" sz="800" b="1" dirty="0">
                <a:solidFill>
                  <a:schemeClr val="bg1"/>
                </a:solidFill>
                <a:latin typeface="+mn-ea"/>
                <a:cs typeface="Meiryo UI" pitchFamily="50" charset="-128"/>
              </a:rPr>
              <a:t>素材リンク先提供締切</a:t>
            </a:r>
            <a:endParaRPr lang="en-US" altLang="ja-JP" sz="800" b="1" dirty="0">
              <a:solidFill>
                <a:schemeClr val="bg1"/>
              </a:solidFill>
              <a:latin typeface="+mn-ea"/>
              <a:cs typeface="Meiryo UI" pitchFamily="50" charset="-128"/>
            </a:endParaRPr>
          </a:p>
        </p:txBody>
      </p:sp>
      <p:sp>
        <p:nvSpPr>
          <p:cNvPr id="26" name="山形 25"/>
          <p:cNvSpPr/>
          <p:nvPr/>
        </p:nvSpPr>
        <p:spPr>
          <a:xfrm rot="5400000">
            <a:off x="997468" y="5403232"/>
            <a:ext cx="836881"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27" name="テキスト ボックス 26"/>
          <p:cNvSpPr txBox="1"/>
          <p:nvPr/>
        </p:nvSpPr>
        <p:spPr>
          <a:xfrm>
            <a:off x="1111975" y="5856781"/>
            <a:ext cx="607860"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最終稿</a:t>
            </a:r>
            <a:endParaRPr lang="en-US" altLang="ja-JP" sz="1100" b="1" dirty="0">
              <a:solidFill>
                <a:schemeClr val="bg1"/>
              </a:solidFill>
              <a:latin typeface="+mn-ea"/>
              <a:cs typeface="Meiryo UI" pitchFamily="50" charset="-128"/>
            </a:endParaRPr>
          </a:p>
          <a:p>
            <a:pPr algn="ctr"/>
            <a:r>
              <a:rPr lang="ja-JP" altLang="en-US" sz="1100" b="1" dirty="0">
                <a:solidFill>
                  <a:schemeClr val="bg1"/>
                </a:solidFill>
                <a:latin typeface="+mn-ea"/>
                <a:cs typeface="Meiryo UI" pitchFamily="50" charset="-128"/>
              </a:rPr>
              <a:t>確認</a:t>
            </a:r>
          </a:p>
        </p:txBody>
      </p:sp>
      <p:sp>
        <p:nvSpPr>
          <p:cNvPr id="28" name="Rectangle 3"/>
          <p:cNvSpPr>
            <a:spLocks noChangeArrowheads="1"/>
          </p:cNvSpPr>
          <p:nvPr/>
        </p:nvSpPr>
        <p:spPr bwMode="auto">
          <a:xfrm>
            <a:off x="2089009" y="1716783"/>
            <a:ext cx="6991350" cy="733534"/>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弊社担当者が、タイアップの制作内容についてオリエンテーションをお受けします。</a:t>
            </a:r>
            <a:endParaRPr lang="en-US" altLang="ja-JP" sz="900" b="1" dirty="0">
              <a:latin typeface="+mn-ea"/>
              <a:cs typeface="Meiryo UI" pitchFamily="50" charset="-128"/>
            </a:endParaRP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＜オリエンテーション時必要資料＞</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①掲載商品のリリース、商品写真、商品現品</a:t>
            </a:r>
            <a:r>
              <a:rPr lang="en-US" altLang="ja-JP" sz="900" dirty="0">
                <a:latin typeface="+mn-ea"/>
                <a:cs typeface="Meiryo UI" pitchFamily="50" charset="-128"/>
              </a:rPr>
              <a:t>3</a:t>
            </a:r>
            <a:r>
              <a:rPr lang="ja-JP" altLang="en-US" sz="900" dirty="0">
                <a:latin typeface="+mn-ea"/>
                <a:cs typeface="Meiryo UI" pitchFamily="50" charset="-128"/>
              </a:rPr>
              <a:t>セット、提供可能素材一覧（いずれも企画内容によって異なる）</a:t>
            </a:r>
          </a:p>
          <a:p>
            <a:pPr>
              <a:lnSpc>
                <a:spcPts val="1000"/>
              </a:lnSpc>
              <a:defRPr/>
            </a:pPr>
            <a:r>
              <a:rPr lang="ja-JP" altLang="en-US" sz="900" dirty="0">
                <a:latin typeface="+mn-ea"/>
                <a:cs typeface="Meiryo UI" pitchFamily="50" charset="-128"/>
              </a:rPr>
              <a:t>②ページ制作における留意点</a:t>
            </a:r>
          </a:p>
        </p:txBody>
      </p:sp>
      <p:sp>
        <p:nvSpPr>
          <p:cNvPr id="29" name="Rectangle 5"/>
          <p:cNvSpPr>
            <a:spLocks noChangeArrowheads="1"/>
          </p:cNvSpPr>
          <p:nvPr/>
        </p:nvSpPr>
        <p:spPr bwMode="auto">
          <a:xfrm>
            <a:off x="2089008" y="5556474"/>
            <a:ext cx="7131192" cy="861774"/>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完成ページをご提出。</a:t>
            </a:r>
            <a:endParaRPr lang="en-US" altLang="ja-JP" sz="900" b="1" dirty="0">
              <a:latin typeface="+mn-ea"/>
              <a:cs typeface="Meiryo UI" pitchFamily="50" charset="-128"/>
            </a:endParaRPr>
          </a:p>
          <a:p>
            <a:pPr>
              <a:lnSpc>
                <a:spcPts val="1000"/>
              </a:lnSpc>
              <a:defRPr/>
            </a:pPr>
            <a:r>
              <a:rPr lang="en-US" altLang="ja-JP" sz="900" b="1" dirty="0">
                <a:latin typeface="+mn-ea"/>
                <a:cs typeface="Meiryo UI" pitchFamily="50" charset="-128"/>
              </a:rPr>
              <a:t>※</a:t>
            </a:r>
            <a:r>
              <a:rPr lang="ja-JP" altLang="en-US" sz="900" b="1" dirty="0">
                <a:latin typeface="+mn-ea"/>
                <a:cs typeface="Meiryo UI" pitchFamily="50" charset="-128"/>
              </a:rPr>
              <a:t>株式会社アイスタイル品質管理部門による審査結果も反映されています。</a:t>
            </a:r>
            <a:endParaRPr lang="en-US" altLang="ja-JP" sz="900" b="1" dirty="0">
              <a:latin typeface="+mn-ea"/>
              <a:cs typeface="Meiryo UI" pitchFamily="50" charset="-128"/>
            </a:endParaRP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＜確認事項＞</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①ページデザイン</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②リンク等の動作確認</a:t>
            </a:r>
            <a:endParaRPr lang="en-US" altLang="ja-JP" sz="900" dirty="0">
              <a:latin typeface="+mn-ea"/>
              <a:cs typeface="Meiryo UI" pitchFamily="50" charset="-128"/>
            </a:endParaRPr>
          </a:p>
        </p:txBody>
      </p:sp>
      <p:sp>
        <p:nvSpPr>
          <p:cNvPr id="30" name="Rectangle 9"/>
          <p:cNvSpPr>
            <a:spLocks noChangeArrowheads="1"/>
          </p:cNvSpPr>
          <p:nvPr/>
        </p:nvSpPr>
        <p:spPr bwMode="auto">
          <a:xfrm>
            <a:off x="2089009" y="4229700"/>
            <a:ext cx="7388366" cy="1246495"/>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フルコピーが入った「文字原稿」をご提出。</a:t>
            </a:r>
            <a:r>
              <a:rPr lang="ja-JP" altLang="en-US" sz="700" b="1" dirty="0">
                <a:latin typeface="+mn-ea"/>
                <a:cs typeface="Meiryo UI" pitchFamily="50" charset="-128"/>
              </a:rPr>
              <a:t>（ＰＣのみ）</a:t>
            </a:r>
            <a:r>
              <a:rPr lang="ja-JP" altLang="en-US" sz="900" b="1" dirty="0">
                <a:latin typeface="+mn-ea"/>
                <a:cs typeface="Meiryo UI" pitchFamily="50" charset="-128"/>
              </a:rPr>
              <a:t>　</a:t>
            </a:r>
            <a:r>
              <a:rPr lang="en-US" altLang="ja-JP" sz="900" b="1" dirty="0">
                <a:latin typeface="+mn-ea"/>
                <a:cs typeface="Meiryo UI" pitchFamily="50" charset="-128"/>
              </a:rPr>
              <a:t>※</a:t>
            </a:r>
            <a:r>
              <a:rPr lang="ja-JP" altLang="en-US" sz="900" b="1" dirty="0">
                <a:latin typeface="+mn-ea"/>
                <a:cs typeface="Meiryo UI" pitchFamily="50" charset="-128"/>
              </a:rPr>
              <a:t>デザインは入っていません。</a:t>
            </a:r>
            <a:endParaRPr lang="en-US" altLang="ja-JP" sz="900" b="1" dirty="0">
              <a:latin typeface="+mn-ea"/>
              <a:cs typeface="Meiryo UI" pitchFamily="50" charset="-128"/>
            </a:endParaRPr>
          </a:p>
          <a:p>
            <a:pPr>
              <a:lnSpc>
                <a:spcPts val="1000"/>
              </a:lnSpc>
              <a:defRPr/>
            </a:pPr>
            <a:r>
              <a:rPr lang="ja-JP" altLang="en-US" sz="900" b="1" dirty="0">
                <a:latin typeface="+mn-ea"/>
                <a:cs typeface="Meiryo UI" pitchFamily="50" charset="-128"/>
              </a:rPr>
              <a:t>お戻し時に、リンク先</a:t>
            </a:r>
            <a:r>
              <a:rPr lang="en-US" altLang="ja-JP" sz="900" b="1" dirty="0">
                <a:latin typeface="+mn-ea"/>
                <a:cs typeface="Meiryo UI" pitchFamily="50" charset="-128"/>
              </a:rPr>
              <a:t>URL</a:t>
            </a:r>
            <a:r>
              <a:rPr lang="ja-JP" altLang="en-US" sz="900" b="1" dirty="0">
                <a:latin typeface="+mn-ea"/>
                <a:cs typeface="Meiryo UI" pitchFamily="50" charset="-128"/>
              </a:rPr>
              <a:t>・必要画像等をデジタルデータにてご提供ください。</a:t>
            </a:r>
            <a:endParaRPr lang="en-US" altLang="ja-JP" sz="900" b="1" dirty="0">
              <a:latin typeface="+mn-ea"/>
              <a:cs typeface="Meiryo UI" pitchFamily="50" charset="-128"/>
            </a:endParaRPr>
          </a:p>
          <a:p>
            <a:pPr>
              <a:lnSpc>
                <a:spcPts val="1000"/>
              </a:lnSpc>
              <a:defRPr/>
            </a:pPr>
            <a:r>
              <a:rPr lang="en-US" altLang="ja-JP" sz="900" b="1" dirty="0">
                <a:latin typeface="+mn-ea"/>
                <a:cs typeface="Meiryo UI" pitchFamily="50" charset="-128"/>
              </a:rPr>
              <a:t>※</a:t>
            </a:r>
            <a:r>
              <a:rPr lang="ja-JP" altLang="en-US" sz="900" b="1" dirty="0">
                <a:latin typeface="+mn-ea"/>
                <a:cs typeface="Meiryo UI" pitchFamily="50" charset="-128"/>
              </a:rPr>
              <a:t>素材提供が遅れる場合は、掲載開始日が保証できませんのでご了承ください</a:t>
            </a:r>
            <a:r>
              <a:rPr lang="ja-JP" altLang="en-US" sz="900" dirty="0">
                <a:latin typeface="+mn-ea"/>
                <a:cs typeface="Meiryo UI" pitchFamily="50" charset="-128"/>
              </a:rPr>
              <a:t>。</a:t>
            </a:r>
            <a:endParaRPr lang="en-US" altLang="ja-JP" sz="900" dirty="0">
              <a:latin typeface="+mn-ea"/>
              <a:cs typeface="Meiryo UI" pitchFamily="50" charset="-128"/>
            </a:endParaRP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＜確認事項＞</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①商品情報等の表記に誤りはないか</a:t>
            </a:r>
          </a:p>
          <a:p>
            <a:pPr>
              <a:lnSpc>
                <a:spcPts val="1000"/>
              </a:lnSpc>
              <a:defRPr/>
            </a:pPr>
            <a:r>
              <a:rPr lang="ja-JP" altLang="en-US" sz="900" dirty="0">
                <a:latin typeface="+mn-ea"/>
                <a:cs typeface="Meiryo UI" pitchFamily="50" charset="-128"/>
              </a:rPr>
              <a:t>②全体の構成や流れに企画内容とズレはないか</a:t>
            </a:r>
          </a:p>
          <a:p>
            <a:pPr>
              <a:lnSpc>
                <a:spcPts val="1000"/>
              </a:lnSpc>
              <a:defRPr/>
            </a:pPr>
            <a:r>
              <a:rPr lang="ja-JP" altLang="en-US" sz="900" dirty="0">
                <a:latin typeface="+mn-ea"/>
                <a:cs typeface="Meiryo UI" pitchFamily="50" charset="-128"/>
              </a:rPr>
              <a:t>③タイトル、本文、インフォメーションを含む全てのテキスト</a:t>
            </a:r>
          </a:p>
          <a:p>
            <a:pPr>
              <a:lnSpc>
                <a:spcPts val="1000"/>
              </a:lnSpc>
              <a:defRPr/>
            </a:pPr>
            <a:r>
              <a:rPr lang="ja-JP" altLang="en-US" sz="900" dirty="0">
                <a:latin typeface="+mn-ea"/>
                <a:cs typeface="Meiryo UI" pitchFamily="50" charset="-128"/>
              </a:rPr>
              <a:t>④</a:t>
            </a:r>
            <a:r>
              <a:rPr lang="en-US" altLang="ja-JP" sz="900" dirty="0">
                <a:latin typeface="+mn-ea"/>
                <a:cs typeface="Meiryo UI" pitchFamily="50" charset="-128"/>
              </a:rPr>
              <a:t>『</a:t>
            </a:r>
            <a:r>
              <a:rPr lang="ja-JP" altLang="en-US" sz="900" dirty="0">
                <a:latin typeface="+mn-ea"/>
                <a:cs typeface="Meiryo UI" pitchFamily="50" charset="-128"/>
              </a:rPr>
              <a:t>医薬品医療機器等法</a:t>
            </a:r>
            <a:r>
              <a:rPr lang="en-US" altLang="ja-JP" sz="900" dirty="0">
                <a:latin typeface="+mn-ea"/>
                <a:cs typeface="Meiryo UI" pitchFamily="50" charset="-128"/>
              </a:rPr>
              <a:t>』</a:t>
            </a:r>
            <a:r>
              <a:rPr lang="ja-JP" altLang="en-US" sz="900" dirty="0">
                <a:latin typeface="+mn-ea"/>
                <a:cs typeface="Meiryo UI" pitchFamily="50" charset="-128"/>
              </a:rPr>
              <a:t>及び、各種法令に基づき、表現について問題ないか</a:t>
            </a:r>
          </a:p>
        </p:txBody>
      </p:sp>
      <p:sp>
        <p:nvSpPr>
          <p:cNvPr id="31" name="Rectangle 16"/>
          <p:cNvSpPr>
            <a:spLocks noChangeArrowheads="1"/>
          </p:cNvSpPr>
          <p:nvPr/>
        </p:nvSpPr>
        <p:spPr bwMode="auto">
          <a:xfrm>
            <a:off x="2089009" y="2594035"/>
            <a:ext cx="7012546" cy="754053"/>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defRPr/>
            </a:pPr>
            <a:r>
              <a:rPr lang="ja-JP" altLang="en-US" sz="900" b="1" dirty="0">
                <a:latin typeface="+mn-ea"/>
                <a:cs typeface="Meiryo UI" pitchFamily="50" charset="-128"/>
              </a:rPr>
              <a:t>ページ構成確認として「ワイヤーフレーム」をご提出。</a:t>
            </a:r>
            <a:r>
              <a:rPr lang="ja-JP" altLang="en-US" sz="800" b="1" dirty="0">
                <a:latin typeface="+mn-ea"/>
                <a:cs typeface="Meiryo UI" pitchFamily="50" charset="-128"/>
              </a:rPr>
              <a:t>（ＰＣのみ）</a:t>
            </a:r>
            <a:endParaRPr lang="en-US" altLang="ja-JP" sz="800" b="1" dirty="0">
              <a:latin typeface="+mn-ea"/>
              <a:cs typeface="Meiryo UI" pitchFamily="50" charset="-128"/>
            </a:endParaRPr>
          </a:p>
          <a:p>
            <a:pPr>
              <a:defRPr/>
            </a:pPr>
            <a:endParaRPr lang="en-US" altLang="ja-JP" sz="600" dirty="0">
              <a:latin typeface="+mn-ea"/>
              <a:cs typeface="Meiryo UI" pitchFamily="50" charset="-128"/>
            </a:endParaRPr>
          </a:p>
          <a:p>
            <a:pPr>
              <a:defRPr/>
            </a:pPr>
            <a:r>
              <a:rPr lang="ja-JP" altLang="en-US" sz="900" dirty="0">
                <a:latin typeface="+mn-ea"/>
                <a:cs typeface="Meiryo UI" pitchFamily="50" charset="-128"/>
              </a:rPr>
              <a:t>＜確認事項＞</a:t>
            </a:r>
            <a:endParaRPr lang="en-US" altLang="ja-JP" sz="900" dirty="0">
              <a:latin typeface="+mn-ea"/>
              <a:cs typeface="Meiryo UI" pitchFamily="50" charset="-128"/>
            </a:endParaRPr>
          </a:p>
          <a:p>
            <a:pPr>
              <a:defRPr/>
            </a:pPr>
            <a:r>
              <a:rPr lang="ja-JP" altLang="en-US" sz="900" dirty="0">
                <a:latin typeface="+mn-ea"/>
                <a:cs typeface="Meiryo UI" pitchFamily="50" charset="-128"/>
              </a:rPr>
              <a:t>オリエンテーションで確認した必要な情報が盛り込まれているか</a:t>
            </a:r>
            <a:endParaRPr lang="en-US" altLang="ja-JP" sz="900" dirty="0">
              <a:latin typeface="+mn-ea"/>
              <a:cs typeface="Meiryo UI" pitchFamily="50" charset="-128"/>
            </a:endParaRPr>
          </a:p>
          <a:p>
            <a:pPr>
              <a:defRPr/>
            </a:pPr>
            <a:r>
              <a:rPr lang="en-US" altLang="ja-JP" sz="900" dirty="0">
                <a:latin typeface="+mn-ea"/>
                <a:cs typeface="Meiryo UI" pitchFamily="50" charset="-128"/>
              </a:rPr>
              <a:t>※</a:t>
            </a:r>
            <a:r>
              <a:rPr lang="ja-JP" altLang="en-US" sz="900" dirty="0">
                <a:latin typeface="+mn-ea"/>
                <a:cs typeface="Meiryo UI" pitchFamily="50" charset="-128"/>
              </a:rPr>
              <a:t>お戻しいただいた内容でページ構成は</a:t>
            </a:r>
            <a:r>
              <a:rPr lang="en-US" altLang="ja-JP" sz="900" dirty="0">
                <a:latin typeface="+mn-ea"/>
                <a:cs typeface="Meiryo UI" pitchFamily="50" charset="-128"/>
              </a:rPr>
              <a:t>FIX</a:t>
            </a:r>
            <a:r>
              <a:rPr lang="ja-JP" altLang="en-US" sz="900" dirty="0">
                <a:latin typeface="+mn-ea"/>
                <a:cs typeface="Meiryo UI" pitchFamily="50" charset="-128"/>
              </a:rPr>
              <a:t>します。</a:t>
            </a:r>
            <a:endParaRPr lang="en-US" altLang="ja-JP" sz="900" dirty="0">
              <a:latin typeface="+mn-ea"/>
              <a:cs typeface="Meiryo UI" pitchFamily="50" charset="-128"/>
            </a:endParaRPr>
          </a:p>
        </p:txBody>
      </p:sp>
      <p:sp>
        <p:nvSpPr>
          <p:cNvPr id="33" name="山形 32"/>
          <p:cNvSpPr/>
          <p:nvPr/>
        </p:nvSpPr>
        <p:spPr>
          <a:xfrm rot="5400000">
            <a:off x="994293" y="1561260"/>
            <a:ext cx="836881"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34" name="テキスト ボックス 33"/>
          <p:cNvSpPr txBox="1"/>
          <p:nvPr/>
        </p:nvSpPr>
        <p:spPr>
          <a:xfrm>
            <a:off x="897205" y="2001425"/>
            <a:ext cx="1031051"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制作オリエン</a:t>
            </a:r>
          </a:p>
          <a:p>
            <a:pPr algn="ctr"/>
            <a:r>
              <a:rPr lang="ja-JP" altLang="en-US" sz="1100" b="1" dirty="0">
                <a:solidFill>
                  <a:schemeClr val="bg1"/>
                </a:solidFill>
                <a:latin typeface="+mn-ea"/>
                <a:cs typeface="Meiryo UI" pitchFamily="50" charset="-128"/>
              </a:rPr>
              <a:t>テーション</a:t>
            </a:r>
          </a:p>
        </p:txBody>
      </p:sp>
      <p:sp>
        <p:nvSpPr>
          <p:cNvPr id="35" name="Rectangle 3"/>
          <p:cNvSpPr>
            <a:spLocks noChangeArrowheads="1"/>
          </p:cNvSpPr>
          <p:nvPr/>
        </p:nvSpPr>
        <p:spPr bwMode="auto">
          <a:xfrm>
            <a:off x="2110205" y="1122434"/>
            <a:ext cx="6991350" cy="348813"/>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実施決定後、掲載可否確認・お申込をお願いいたします。</a:t>
            </a:r>
            <a:endParaRPr lang="en-US" altLang="ja-JP" sz="900" b="1" dirty="0">
              <a:latin typeface="+mn-ea"/>
              <a:cs typeface="Meiryo UI" pitchFamily="50" charset="-128"/>
            </a:endParaRPr>
          </a:p>
          <a:p>
            <a:pPr>
              <a:lnSpc>
                <a:spcPts val="1000"/>
              </a:lnSpc>
              <a:defRPr/>
            </a:pPr>
            <a:r>
              <a:rPr lang="ja-JP" altLang="en-US" sz="900" b="1" dirty="0">
                <a:latin typeface="+mn-ea"/>
                <a:cs typeface="Meiryo UI" pitchFamily="50" charset="-128"/>
              </a:rPr>
              <a:t>お申込日より</a:t>
            </a:r>
            <a:r>
              <a:rPr lang="en-US" altLang="ja-JP" sz="900" b="1" dirty="0">
                <a:latin typeface="+mn-ea"/>
                <a:cs typeface="Meiryo UI" pitchFamily="50" charset="-128"/>
              </a:rPr>
              <a:t>5</a:t>
            </a:r>
            <a:r>
              <a:rPr lang="ja-JP" altLang="en-US" sz="900" b="1" dirty="0">
                <a:latin typeface="+mn-ea"/>
                <a:cs typeface="Meiryo UI" pitchFamily="50" charset="-128"/>
              </a:rPr>
              <a:t>営業日以降で、制作オリエンテーションの日程調整を行います。</a:t>
            </a:r>
            <a:endParaRPr lang="en-US" altLang="ja-JP" sz="900" b="1" dirty="0">
              <a:latin typeface="+mn-ea"/>
              <a:cs typeface="Meiryo UI" pitchFamily="50" charset="-128"/>
            </a:endParaRPr>
          </a:p>
        </p:txBody>
      </p:sp>
      <p:sp>
        <p:nvSpPr>
          <p:cNvPr id="22" name="正方形/長方形 21"/>
          <p:cNvSpPr/>
          <p:nvPr/>
        </p:nvSpPr>
        <p:spPr>
          <a:xfrm>
            <a:off x="2110205" y="3481210"/>
            <a:ext cx="6970154" cy="549770"/>
          </a:xfrm>
          <a:prstGeom prst="rect">
            <a:avLst/>
          </a:prstGeom>
          <a:solidFill>
            <a:schemeClr val="bg1"/>
          </a:solidFill>
          <a:ln>
            <a:solidFill>
              <a:srgbClr val="4EB69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nSpc>
                <a:spcPts val="1000"/>
              </a:lnSpc>
              <a:defRPr/>
            </a:pPr>
            <a:r>
              <a:rPr lang="ja-JP" altLang="en-US" sz="900" b="1" dirty="0">
                <a:solidFill>
                  <a:schemeClr val="tx1"/>
                </a:solidFill>
                <a:latin typeface="+mn-ea"/>
                <a:cs typeface="Meiryo UI" pitchFamily="50" charset="-128"/>
              </a:rPr>
              <a:t>意識調査アンケート・モニター・イベント取材・座談会・お試し会など、記事展開オプションを実施する場合には、</a:t>
            </a:r>
            <a:endParaRPr lang="en-US" altLang="ja-JP" sz="900" b="1" dirty="0">
              <a:solidFill>
                <a:schemeClr val="tx1"/>
              </a:solidFill>
              <a:latin typeface="+mn-ea"/>
              <a:cs typeface="Meiryo UI" pitchFamily="50" charset="-128"/>
            </a:endParaRPr>
          </a:p>
          <a:p>
            <a:pPr>
              <a:lnSpc>
                <a:spcPts val="1000"/>
              </a:lnSpc>
              <a:defRPr/>
            </a:pPr>
            <a:r>
              <a:rPr lang="ja-JP" altLang="en-US" sz="900" b="1" dirty="0">
                <a:solidFill>
                  <a:schemeClr val="tx1"/>
                </a:solidFill>
                <a:latin typeface="+mn-ea"/>
                <a:cs typeface="Meiryo UI" pitchFamily="50" charset="-128"/>
              </a:rPr>
              <a:t>ページ展開案の確認と同タイミングで、アンケート案やイベント台本等の追加確認がございます。</a:t>
            </a:r>
            <a:endParaRPr lang="en-US" altLang="ja-JP" sz="900" b="1" dirty="0">
              <a:solidFill>
                <a:schemeClr val="tx1"/>
              </a:solidFill>
              <a:latin typeface="+mn-ea"/>
              <a:cs typeface="Meiryo UI" pitchFamily="50" charset="-128"/>
            </a:endParaRPr>
          </a:p>
        </p:txBody>
      </p:sp>
    </p:spTree>
    <p:extLst>
      <p:ext uri="{BB962C8B-B14F-4D97-AF65-F5344CB8AC3E}">
        <p14:creationId xmlns:p14="http://schemas.microsoft.com/office/powerpoint/2010/main" val="155576447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a:xfrm>
            <a:off x="4853501" y="6575625"/>
            <a:ext cx="527095" cy="259873"/>
          </a:xfrm>
        </p:spPr>
        <p:txBody>
          <a:bodyPr/>
          <a:lstStyle/>
          <a:p>
            <a:fld id="{D1BB40C7-AB44-C647-B8F2-09508EB95348}" type="slidenum">
              <a:rPr lang="ja-JP" altLang="en-US" smtClean="0"/>
              <a:pPr/>
              <a:t>39</a:t>
            </a:fld>
            <a:endParaRPr lang="ja-JP" altLang="en-US"/>
          </a:p>
        </p:txBody>
      </p:sp>
      <p:sp>
        <p:nvSpPr>
          <p:cNvPr id="15" name="タイトル 14"/>
          <p:cNvSpPr>
            <a:spLocks noGrp="1"/>
          </p:cNvSpPr>
          <p:nvPr>
            <p:ph type="title"/>
          </p:nvPr>
        </p:nvSpPr>
        <p:spPr/>
        <p:txBody>
          <a:bodyPr>
            <a:normAutofit/>
          </a:bodyPr>
          <a:lstStyle/>
          <a:p>
            <a:r>
              <a:rPr lang="ja-JP" altLang="en-US" dirty="0"/>
              <a:t>プロダクトインフォメーション制作進行フロー</a:t>
            </a:r>
            <a:endParaRPr kumimoji="1" lang="ja-JP" altLang="en-US" dirty="0"/>
          </a:p>
        </p:txBody>
      </p:sp>
      <p:sp>
        <p:nvSpPr>
          <p:cNvPr id="18" name="ホームベース 17"/>
          <p:cNvSpPr/>
          <p:nvPr/>
        </p:nvSpPr>
        <p:spPr>
          <a:xfrm rot="5400000">
            <a:off x="1139684" y="927016"/>
            <a:ext cx="571500" cy="1168400"/>
          </a:xfrm>
          <a:prstGeom prst="homePlate">
            <a:avLst>
              <a:gd name="adj" fmla="val 48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20" name="テキスト ボックス 19"/>
          <p:cNvSpPr txBox="1"/>
          <p:nvPr/>
        </p:nvSpPr>
        <p:spPr>
          <a:xfrm>
            <a:off x="1121502" y="1329314"/>
            <a:ext cx="607860" cy="261610"/>
          </a:xfrm>
          <a:prstGeom prst="rect">
            <a:avLst/>
          </a:prstGeom>
          <a:noFill/>
        </p:spPr>
        <p:txBody>
          <a:bodyPr wrap="none" rtlCol="0">
            <a:spAutoFit/>
          </a:bodyPr>
          <a:lstStyle/>
          <a:p>
            <a:pPr algn="ctr"/>
            <a:r>
              <a:rPr kumimoji="1" lang="ja-JP" altLang="en-US" sz="1100" b="1" dirty="0">
                <a:solidFill>
                  <a:schemeClr val="bg1"/>
                </a:solidFill>
              </a:rPr>
              <a:t>お申込</a:t>
            </a:r>
          </a:p>
        </p:txBody>
      </p:sp>
      <p:sp>
        <p:nvSpPr>
          <p:cNvPr id="24" name="山形 23"/>
          <p:cNvSpPr/>
          <p:nvPr/>
        </p:nvSpPr>
        <p:spPr>
          <a:xfrm rot="5400000">
            <a:off x="929999" y="2639812"/>
            <a:ext cx="971820"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25" name="テキスト ボックス 24"/>
          <p:cNvSpPr txBox="1"/>
          <p:nvPr/>
        </p:nvSpPr>
        <p:spPr>
          <a:xfrm>
            <a:off x="900380" y="3054465"/>
            <a:ext cx="1031051"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文字原稿確認</a:t>
            </a:r>
            <a:endParaRPr lang="en-US" altLang="ja-JP" sz="1100" b="1" dirty="0">
              <a:solidFill>
                <a:schemeClr val="bg1"/>
              </a:solidFill>
              <a:latin typeface="+mn-ea"/>
              <a:cs typeface="Meiryo UI" pitchFamily="50" charset="-128"/>
            </a:endParaRPr>
          </a:p>
          <a:p>
            <a:pPr algn="ctr"/>
            <a:r>
              <a:rPr lang="ja-JP" altLang="en-US" sz="1100" b="1" dirty="0">
                <a:solidFill>
                  <a:schemeClr val="bg1"/>
                </a:solidFill>
                <a:latin typeface="+mn-ea"/>
                <a:cs typeface="Meiryo UI" pitchFamily="50" charset="-128"/>
              </a:rPr>
              <a:t>素材提供締切</a:t>
            </a:r>
            <a:endParaRPr lang="en-US" altLang="ja-JP" sz="1100" b="1" dirty="0">
              <a:solidFill>
                <a:schemeClr val="bg1"/>
              </a:solidFill>
              <a:latin typeface="+mn-ea"/>
              <a:cs typeface="Meiryo UI" pitchFamily="50" charset="-128"/>
            </a:endParaRPr>
          </a:p>
        </p:txBody>
      </p:sp>
      <p:sp>
        <p:nvSpPr>
          <p:cNvPr id="26" name="山形 25"/>
          <p:cNvSpPr/>
          <p:nvPr/>
        </p:nvSpPr>
        <p:spPr>
          <a:xfrm rot="5400000">
            <a:off x="997468" y="3928067"/>
            <a:ext cx="836881"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27" name="テキスト ボックス 26"/>
          <p:cNvSpPr txBox="1"/>
          <p:nvPr/>
        </p:nvSpPr>
        <p:spPr>
          <a:xfrm>
            <a:off x="1111975" y="4381616"/>
            <a:ext cx="607860"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最終稿</a:t>
            </a:r>
            <a:endParaRPr lang="en-US" altLang="ja-JP" sz="1100" b="1" dirty="0">
              <a:solidFill>
                <a:schemeClr val="bg1"/>
              </a:solidFill>
              <a:latin typeface="+mn-ea"/>
              <a:cs typeface="Meiryo UI" pitchFamily="50" charset="-128"/>
            </a:endParaRPr>
          </a:p>
          <a:p>
            <a:pPr algn="ctr"/>
            <a:r>
              <a:rPr lang="ja-JP" altLang="en-US" sz="1100" b="1" dirty="0">
                <a:solidFill>
                  <a:schemeClr val="bg1"/>
                </a:solidFill>
                <a:latin typeface="+mn-ea"/>
                <a:cs typeface="Meiryo UI" pitchFamily="50" charset="-128"/>
              </a:rPr>
              <a:t>確認</a:t>
            </a:r>
          </a:p>
        </p:txBody>
      </p:sp>
      <p:sp>
        <p:nvSpPr>
          <p:cNvPr id="28" name="Rectangle 3"/>
          <p:cNvSpPr>
            <a:spLocks noChangeArrowheads="1"/>
          </p:cNvSpPr>
          <p:nvPr/>
        </p:nvSpPr>
        <p:spPr bwMode="auto">
          <a:xfrm>
            <a:off x="2089009" y="1807115"/>
            <a:ext cx="6991350" cy="733534"/>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弊社担当者が、タイアップの制作内容についてオリエンテーションをお受けします。</a:t>
            </a:r>
            <a:endParaRPr lang="en-US" altLang="ja-JP" sz="900" b="1" dirty="0">
              <a:latin typeface="+mn-ea"/>
              <a:cs typeface="Meiryo UI" pitchFamily="50" charset="-128"/>
            </a:endParaRP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＜オリエンテーション時必要資料＞</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①掲載商品のリリース、商品写真、商品現品</a:t>
            </a:r>
            <a:r>
              <a:rPr lang="en-US" altLang="ja-JP" sz="900" dirty="0">
                <a:latin typeface="+mn-ea"/>
                <a:cs typeface="Meiryo UI" pitchFamily="50" charset="-128"/>
              </a:rPr>
              <a:t>3</a:t>
            </a:r>
            <a:r>
              <a:rPr lang="ja-JP" altLang="en-US" sz="900" dirty="0">
                <a:latin typeface="+mn-ea"/>
                <a:cs typeface="Meiryo UI" pitchFamily="50" charset="-128"/>
              </a:rPr>
              <a:t>セット、提供可能素材一覧（いずれも企画内容によって異なる）</a:t>
            </a:r>
          </a:p>
          <a:p>
            <a:pPr>
              <a:lnSpc>
                <a:spcPts val="1000"/>
              </a:lnSpc>
              <a:defRPr/>
            </a:pPr>
            <a:r>
              <a:rPr lang="ja-JP" altLang="en-US" sz="900" dirty="0">
                <a:latin typeface="+mn-ea"/>
                <a:cs typeface="Meiryo UI" pitchFamily="50" charset="-128"/>
              </a:rPr>
              <a:t>②ページ制作における留意点</a:t>
            </a:r>
          </a:p>
        </p:txBody>
      </p:sp>
      <p:sp>
        <p:nvSpPr>
          <p:cNvPr id="29" name="Rectangle 5"/>
          <p:cNvSpPr>
            <a:spLocks noChangeArrowheads="1"/>
          </p:cNvSpPr>
          <p:nvPr/>
        </p:nvSpPr>
        <p:spPr bwMode="auto">
          <a:xfrm>
            <a:off x="2089008" y="4081309"/>
            <a:ext cx="7188341" cy="861774"/>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完成ページをご提出。</a:t>
            </a:r>
            <a:endParaRPr lang="en-US" altLang="ja-JP" sz="900" b="1" dirty="0">
              <a:latin typeface="+mn-ea"/>
              <a:cs typeface="Meiryo UI" pitchFamily="50" charset="-128"/>
            </a:endParaRPr>
          </a:p>
          <a:p>
            <a:pPr>
              <a:lnSpc>
                <a:spcPts val="1000"/>
              </a:lnSpc>
              <a:defRPr/>
            </a:pPr>
            <a:r>
              <a:rPr lang="en-US" altLang="ja-JP" sz="900" b="1" dirty="0">
                <a:latin typeface="+mn-ea"/>
                <a:cs typeface="Meiryo UI" pitchFamily="50" charset="-128"/>
              </a:rPr>
              <a:t>※</a:t>
            </a:r>
            <a:r>
              <a:rPr lang="ja-JP" altLang="en-US" sz="900" b="1" dirty="0">
                <a:latin typeface="+mn-ea"/>
                <a:cs typeface="Meiryo UI" pitchFamily="50" charset="-128"/>
              </a:rPr>
              <a:t>株式会社アイスタイル品質管理部門による審査結果も反映されています。</a:t>
            </a: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＜確認事項＞</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①ページデザイン</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②リンク等の動作確認</a:t>
            </a:r>
            <a:endParaRPr lang="en-US" altLang="ja-JP" sz="900" dirty="0">
              <a:latin typeface="+mn-ea"/>
              <a:cs typeface="Meiryo UI" pitchFamily="50" charset="-128"/>
            </a:endParaRPr>
          </a:p>
        </p:txBody>
      </p:sp>
      <p:sp>
        <p:nvSpPr>
          <p:cNvPr id="30" name="Rectangle 9"/>
          <p:cNvSpPr>
            <a:spLocks noChangeArrowheads="1"/>
          </p:cNvSpPr>
          <p:nvPr/>
        </p:nvSpPr>
        <p:spPr bwMode="auto">
          <a:xfrm>
            <a:off x="2089009" y="2759615"/>
            <a:ext cx="7388366" cy="1246495"/>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フルコピーが入った「文字原稿」をご提出。（ＰＣのみ）　</a:t>
            </a:r>
            <a:r>
              <a:rPr lang="en-US" altLang="ja-JP" sz="900" b="1" dirty="0">
                <a:latin typeface="+mn-ea"/>
                <a:cs typeface="Meiryo UI" pitchFamily="50" charset="-128"/>
              </a:rPr>
              <a:t>※</a:t>
            </a:r>
            <a:r>
              <a:rPr lang="ja-JP" altLang="en-US" sz="900" b="1" dirty="0">
                <a:latin typeface="+mn-ea"/>
                <a:cs typeface="Meiryo UI" pitchFamily="50" charset="-128"/>
              </a:rPr>
              <a:t>デザインは入っていません。</a:t>
            </a:r>
            <a:endParaRPr lang="en-US" altLang="ja-JP" sz="900" b="1" dirty="0">
              <a:latin typeface="+mn-ea"/>
              <a:cs typeface="Meiryo UI" pitchFamily="50" charset="-128"/>
            </a:endParaRPr>
          </a:p>
          <a:p>
            <a:pPr>
              <a:lnSpc>
                <a:spcPts val="1000"/>
              </a:lnSpc>
              <a:defRPr/>
            </a:pPr>
            <a:r>
              <a:rPr lang="ja-JP" altLang="en-US" sz="900" b="1" dirty="0">
                <a:latin typeface="+mn-ea"/>
                <a:cs typeface="Meiryo UI" pitchFamily="50" charset="-128"/>
              </a:rPr>
              <a:t>お戻し時に、リンク先</a:t>
            </a:r>
            <a:r>
              <a:rPr lang="en-US" altLang="ja-JP" sz="900" b="1" dirty="0">
                <a:latin typeface="+mn-ea"/>
                <a:cs typeface="Meiryo UI" pitchFamily="50" charset="-128"/>
              </a:rPr>
              <a:t>URL</a:t>
            </a:r>
            <a:r>
              <a:rPr lang="ja-JP" altLang="en-US" sz="900" b="1" dirty="0">
                <a:latin typeface="+mn-ea"/>
                <a:cs typeface="Meiryo UI" pitchFamily="50" charset="-128"/>
              </a:rPr>
              <a:t>・必要画像等をデジタルデータにてご提供ください。</a:t>
            </a:r>
          </a:p>
          <a:p>
            <a:pPr>
              <a:lnSpc>
                <a:spcPts val="1000"/>
              </a:lnSpc>
              <a:defRPr/>
            </a:pPr>
            <a:r>
              <a:rPr lang="en-US" altLang="ja-JP" sz="900" b="1" dirty="0">
                <a:latin typeface="+mn-ea"/>
                <a:cs typeface="Meiryo UI" pitchFamily="50" charset="-128"/>
              </a:rPr>
              <a:t>※</a:t>
            </a:r>
            <a:r>
              <a:rPr lang="ja-JP" altLang="en-US" sz="900" b="1" dirty="0">
                <a:latin typeface="+mn-ea"/>
                <a:cs typeface="Meiryo UI" pitchFamily="50" charset="-128"/>
              </a:rPr>
              <a:t>素材提供が遅れる場合は、掲載開始日が保証できませんのでご了承ください。</a:t>
            </a: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＜確認事項＞</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①商品情報等の表記に誤りはないか</a:t>
            </a:r>
          </a:p>
          <a:p>
            <a:pPr>
              <a:lnSpc>
                <a:spcPts val="1000"/>
              </a:lnSpc>
              <a:defRPr/>
            </a:pPr>
            <a:r>
              <a:rPr lang="ja-JP" altLang="en-US" sz="900" dirty="0">
                <a:latin typeface="+mn-ea"/>
                <a:cs typeface="Meiryo UI" pitchFamily="50" charset="-128"/>
              </a:rPr>
              <a:t>②全体の構成や流れに企画内容とズレはないか</a:t>
            </a:r>
          </a:p>
          <a:p>
            <a:pPr>
              <a:lnSpc>
                <a:spcPts val="1000"/>
              </a:lnSpc>
              <a:defRPr/>
            </a:pPr>
            <a:r>
              <a:rPr lang="ja-JP" altLang="en-US" sz="900" dirty="0">
                <a:latin typeface="+mn-ea"/>
                <a:cs typeface="Meiryo UI" pitchFamily="50" charset="-128"/>
              </a:rPr>
              <a:t>③タイトル、本文、インフォメーションを含む全てのテキスト</a:t>
            </a:r>
          </a:p>
          <a:p>
            <a:pPr>
              <a:lnSpc>
                <a:spcPts val="1000"/>
              </a:lnSpc>
              <a:defRPr/>
            </a:pPr>
            <a:r>
              <a:rPr lang="ja-JP" altLang="en-US" sz="900" dirty="0">
                <a:latin typeface="+mn-ea"/>
                <a:cs typeface="Meiryo UI" pitchFamily="50" charset="-128"/>
              </a:rPr>
              <a:t>④</a:t>
            </a:r>
            <a:r>
              <a:rPr lang="en-US" altLang="ja-JP" sz="900" dirty="0">
                <a:latin typeface="+mn-ea"/>
                <a:cs typeface="Meiryo UI" pitchFamily="50" charset="-128"/>
              </a:rPr>
              <a:t>『</a:t>
            </a:r>
            <a:r>
              <a:rPr lang="ja-JP" altLang="en-US" sz="900" dirty="0">
                <a:latin typeface="+mn-ea"/>
                <a:cs typeface="Meiryo UI" pitchFamily="50" charset="-128"/>
              </a:rPr>
              <a:t>医薬品医療機器等法</a:t>
            </a:r>
            <a:r>
              <a:rPr lang="en-US" altLang="ja-JP" sz="900" dirty="0">
                <a:latin typeface="+mn-ea"/>
                <a:cs typeface="Meiryo UI" pitchFamily="50" charset="-128"/>
              </a:rPr>
              <a:t>』</a:t>
            </a:r>
            <a:r>
              <a:rPr lang="ja-JP" altLang="en-US" sz="900" dirty="0">
                <a:latin typeface="+mn-ea"/>
                <a:cs typeface="Meiryo UI" pitchFamily="50" charset="-128"/>
              </a:rPr>
              <a:t>及び、各種法令に基づき、表現について問題ないか</a:t>
            </a:r>
          </a:p>
        </p:txBody>
      </p:sp>
      <p:sp>
        <p:nvSpPr>
          <p:cNvPr id="33" name="山形 32"/>
          <p:cNvSpPr/>
          <p:nvPr/>
        </p:nvSpPr>
        <p:spPr>
          <a:xfrm rot="5400000">
            <a:off x="994293" y="1664292"/>
            <a:ext cx="836881"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34" name="テキスト ボックス 33"/>
          <p:cNvSpPr txBox="1"/>
          <p:nvPr/>
        </p:nvSpPr>
        <p:spPr>
          <a:xfrm>
            <a:off x="897205" y="2104457"/>
            <a:ext cx="1031051"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制作オリエン</a:t>
            </a:r>
          </a:p>
          <a:p>
            <a:pPr algn="ctr"/>
            <a:r>
              <a:rPr lang="ja-JP" altLang="en-US" sz="1100" b="1" dirty="0">
                <a:solidFill>
                  <a:schemeClr val="bg1"/>
                </a:solidFill>
                <a:latin typeface="+mn-ea"/>
                <a:cs typeface="Meiryo UI" pitchFamily="50" charset="-128"/>
              </a:rPr>
              <a:t>テーション</a:t>
            </a:r>
          </a:p>
        </p:txBody>
      </p:sp>
      <p:sp>
        <p:nvSpPr>
          <p:cNvPr id="35" name="Rectangle 3"/>
          <p:cNvSpPr>
            <a:spLocks noChangeArrowheads="1"/>
          </p:cNvSpPr>
          <p:nvPr/>
        </p:nvSpPr>
        <p:spPr bwMode="auto">
          <a:xfrm>
            <a:off x="2110205" y="1225466"/>
            <a:ext cx="6991350" cy="348813"/>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実施決定後、掲載可否確認・お申込をお願いいたします。</a:t>
            </a:r>
            <a:endParaRPr lang="en-US" altLang="ja-JP" sz="900" b="1" dirty="0">
              <a:latin typeface="+mn-ea"/>
              <a:cs typeface="Meiryo UI" pitchFamily="50" charset="-128"/>
            </a:endParaRPr>
          </a:p>
          <a:p>
            <a:pPr>
              <a:lnSpc>
                <a:spcPts val="1000"/>
              </a:lnSpc>
              <a:defRPr/>
            </a:pPr>
            <a:r>
              <a:rPr lang="ja-JP" altLang="en-US" sz="900" b="1" dirty="0">
                <a:latin typeface="+mn-ea"/>
                <a:cs typeface="Meiryo UI" pitchFamily="50" charset="-128"/>
              </a:rPr>
              <a:t>お申込日より</a:t>
            </a:r>
            <a:r>
              <a:rPr lang="en-US" altLang="ja-JP" sz="900" b="1" dirty="0">
                <a:latin typeface="+mn-ea"/>
                <a:cs typeface="Meiryo UI" pitchFamily="50" charset="-128"/>
              </a:rPr>
              <a:t>5</a:t>
            </a:r>
            <a:r>
              <a:rPr lang="ja-JP" altLang="en-US" sz="900" b="1" dirty="0">
                <a:latin typeface="+mn-ea"/>
                <a:cs typeface="Meiryo UI" pitchFamily="50" charset="-128"/>
              </a:rPr>
              <a:t>営業日以降で、制作オリエンテーションの日程調整を行います。</a:t>
            </a:r>
            <a:endParaRPr lang="en-US" altLang="ja-JP" sz="900" b="1" dirty="0">
              <a:latin typeface="+mn-ea"/>
              <a:cs typeface="Meiryo UI" pitchFamily="50" charset="-128"/>
            </a:endParaRPr>
          </a:p>
        </p:txBody>
      </p:sp>
    </p:spTree>
    <p:extLst>
      <p:ext uri="{BB962C8B-B14F-4D97-AF65-F5344CB8AC3E}">
        <p14:creationId xmlns:p14="http://schemas.microsoft.com/office/powerpoint/2010/main" val="300363530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a:xfrm>
            <a:off x="4853501" y="6575625"/>
            <a:ext cx="527095" cy="259873"/>
          </a:xfrm>
        </p:spPr>
        <p:txBody>
          <a:bodyPr/>
          <a:lstStyle/>
          <a:p>
            <a:fld id="{D1BB40C7-AB44-C647-B8F2-09508EB95348}" type="slidenum">
              <a:rPr lang="ja-JP" altLang="en-US" smtClean="0"/>
              <a:pPr/>
              <a:t>40</a:t>
            </a:fld>
            <a:endParaRPr lang="ja-JP" altLang="en-US"/>
          </a:p>
        </p:txBody>
      </p:sp>
      <p:sp>
        <p:nvSpPr>
          <p:cNvPr id="15" name="タイトル 14"/>
          <p:cNvSpPr>
            <a:spLocks noGrp="1"/>
          </p:cNvSpPr>
          <p:nvPr>
            <p:ph type="title"/>
          </p:nvPr>
        </p:nvSpPr>
        <p:spPr/>
        <p:txBody>
          <a:bodyPr/>
          <a:lstStyle/>
          <a:p>
            <a:r>
              <a:rPr lang="ja-JP" altLang="en-US" dirty="0"/>
              <a:t>＠ｃｏｓｍｅクチコミまとめ制作進行フロー</a:t>
            </a:r>
            <a:endParaRPr kumimoji="1" lang="ja-JP" altLang="en-US" dirty="0"/>
          </a:p>
        </p:txBody>
      </p:sp>
      <p:sp>
        <p:nvSpPr>
          <p:cNvPr id="18" name="ホームベース 17"/>
          <p:cNvSpPr/>
          <p:nvPr/>
        </p:nvSpPr>
        <p:spPr>
          <a:xfrm rot="5400000">
            <a:off x="1139684" y="927016"/>
            <a:ext cx="571500" cy="1168400"/>
          </a:xfrm>
          <a:prstGeom prst="homePlate">
            <a:avLst>
              <a:gd name="adj" fmla="val 48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20" name="テキスト ボックス 19"/>
          <p:cNvSpPr txBox="1"/>
          <p:nvPr/>
        </p:nvSpPr>
        <p:spPr>
          <a:xfrm>
            <a:off x="1121502" y="1329314"/>
            <a:ext cx="607860" cy="261610"/>
          </a:xfrm>
          <a:prstGeom prst="rect">
            <a:avLst/>
          </a:prstGeom>
          <a:noFill/>
        </p:spPr>
        <p:txBody>
          <a:bodyPr wrap="none" rtlCol="0">
            <a:spAutoFit/>
          </a:bodyPr>
          <a:lstStyle/>
          <a:p>
            <a:pPr algn="ctr"/>
            <a:r>
              <a:rPr kumimoji="1" lang="ja-JP" altLang="en-US" sz="1100" b="1" dirty="0">
                <a:solidFill>
                  <a:schemeClr val="bg1"/>
                </a:solidFill>
              </a:rPr>
              <a:t>お申込</a:t>
            </a:r>
          </a:p>
        </p:txBody>
      </p:sp>
      <p:sp>
        <p:nvSpPr>
          <p:cNvPr id="26" name="山形 25"/>
          <p:cNvSpPr/>
          <p:nvPr/>
        </p:nvSpPr>
        <p:spPr>
          <a:xfrm rot="5400000">
            <a:off x="992430" y="5150443"/>
            <a:ext cx="836881"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solidFill>
            </a:endParaRPr>
          </a:p>
        </p:txBody>
      </p:sp>
      <p:sp>
        <p:nvSpPr>
          <p:cNvPr id="27" name="テキスト ボックス 26"/>
          <p:cNvSpPr txBox="1"/>
          <p:nvPr/>
        </p:nvSpPr>
        <p:spPr>
          <a:xfrm>
            <a:off x="1111975" y="5603991"/>
            <a:ext cx="607860"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最終稿</a:t>
            </a:r>
            <a:endParaRPr lang="en-US" altLang="ja-JP" sz="1100" b="1" dirty="0">
              <a:solidFill>
                <a:schemeClr val="bg1"/>
              </a:solidFill>
              <a:latin typeface="+mn-ea"/>
              <a:cs typeface="Meiryo UI" pitchFamily="50" charset="-128"/>
            </a:endParaRPr>
          </a:p>
          <a:p>
            <a:pPr algn="ctr"/>
            <a:r>
              <a:rPr lang="ja-JP" altLang="en-US" sz="1100" b="1" dirty="0">
                <a:solidFill>
                  <a:schemeClr val="bg1"/>
                </a:solidFill>
                <a:latin typeface="+mn-ea"/>
                <a:cs typeface="Meiryo UI" pitchFamily="50" charset="-128"/>
              </a:rPr>
              <a:t>確認</a:t>
            </a:r>
          </a:p>
        </p:txBody>
      </p:sp>
      <p:sp>
        <p:nvSpPr>
          <p:cNvPr id="28" name="Rectangle 3"/>
          <p:cNvSpPr>
            <a:spLocks noChangeArrowheads="1"/>
          </p:cNvSpPr>
          <p:nvPr/>
        </p:nvSpPr>
        <p:spPr bwMode="auto">
          <a:xfrm>
            <a:off x="2089008" y="1807115"/>
            <a:ext cx="7688528" cy="1118255"/>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掲載開始日</a:t>
            </a:r>
            <a:r>
              <a:rPr lang="en-US" altLang="ja-JP" sz="900" b="1" dirty="0">
                <a:latin typeface="+mn-ea"/>
                <a:cs typeface="Meiryo UI" pitchFamily="50" charset="-128"/>
              </a:rPr>
              <a:t>9</a:t>
            </a:r>
            <a:r>
              <a:rPr lang="ja-JP" altLang="en-US" sz="900" b="1" dirty="0">
                <a:latin typeface="+mn-ea"/>
                <a:cs typeface="Meiryo UI" pitchFamily="50" charset="-128"/>
              </a:rPr>
              <a:t>営業日前</a:t>
            </a:r>
            <a:r>
              <a:rPr lang="en-US" altLang="ja-JP" sz="900" b="1" dirty="0">
                <a:latin typeface="+mn-ea"/>
                <a:cs typeface="Meiryo UI" pitchFamily="50" charset="-128"/>
              </a:rPr>
              <a:t>11:00</a:t>
            </a:r>
            <a:r>
              <a:rPr lang="ja-JP" altLang="en-US" sz="900" b="1" dirty="0">
                <a:latin typeface="+mn-ea"/>
                <a:cs typeface="Meiryo UI" pitchFamily="50" charset="-128"/>
              </a:rPr>
              <a:t>までに、下記をそろえてご入稿下さい。</a:t>
            </a:r>
            <a:endParaRPr lang="en-US" altLang="ja-JP" sz="900" b="1" dirty="0">
              <a:latin typeface="+mn-ea"/>
              <a:cs typeface="Meiryo UI" pitchFamily="50" charset="-128"/>
            </a:endParaRP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＜入稿物＞</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①オリエンシート</a:t>
            </a:r>
          </a:p>
          <a:p>
            <a:pPr>
              <a:lnSpc>
                <a:spcPts val="1000"/>
              </a:lnSpc>
              <a:defRPr/>
            </a:pPr>
            <a:r>
              <a:rPr lang="ja-JP" altLang="en-US" sz="900" dirty="0">
                <a:latin typeface="+mn-ea"/>
                <a:cs typeface="Meiryo UI" pitchFamily="50" charset="-128"/>
              </a:rPr>
              <a:t>②ブランドロゴデータ・商品画像データ</a:t>
            </a:r>
          </a:p>
          <a:p>
            <a:pPr>
              <a:lnSpc>
                <a:spcPts val="1000"/>
              </a:lnSpc>
              <a:defRPr/>
            </a:pPr>
            <a:r>
              <a:rPr lang="ja-JP" altLang="en-US" sz="900" dirty="0">
                <a:latin typeface="+mn-ea"/>
                <a:cs typeface="Meiryo UI" pitchFamily="50" charset="-128"/>
              </a:rPr>
              <a:t>③商品情報資料（リリース等）</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④完全原稿ページ内バナー</a:t>
            </a:r>
            <a:r>
              <a:rPr lang="zh-CN" altLang="en-US" sz="900" dirty="0">
                <a:latin typeface="+mn-ea"/>
                <a:cs typeface="Meiryo UI" pitchFamily="50" charset="-128"/>
              </a:rPr>
              <a:t>各</a:t>
            </a:r>
            <a:r>
              <a:rPr lang="en-US" altLang="zh-CN" sz="900" dirty="0">
                <a:latin typeface="+mn-ea"/>
                <a:cs typeface="Meiryo UI" pitchFamily="50" charset="-128"/>
              </a:rPr>
              <a:t>1</a:t>
            </a:r>
            <a:r>
              <a:rPr lang="zh-CN" altLang="en-US" sz="900" dirty="0">
                <a:latin typeface="+mn-ea"/>
                <a:cs typeface="Meiryo UI" pitchFamily="50" charset="-128"/>
              </a:rPr>
              <a:t>点　合計</a:t>
            </a:r>
            <a:r>
              <a:rPr lang="en-US" altLang="zh-CN" sz="900" dirty="0">
                <a:latin typeface="+mn-ea"/>
                <a:cs typeface="Meiryo UI" pitchFamily="50" charset="-128"/>
              </a:rPr>
              <a:t>2</a:t>
            </a:r>
            <a:r>
              <a:rPr lang="zh-CN" altLang="en-US" sz="900" dirty="0">
                <a:latin typeface="+mn-ea"/>
                <a:cs typeface="Meiryo UI" pitchFamily="50" charset="-128"/>
              </a:rPr>
              <a:t>点</a:t>
            </a:r>
            <a:r>
              <a:rPr lang="ja-JP" altLang="en-US" sz="900" dirty="0">
                <a:latin typeface="+mn-ea"/>
                <a:cs typeface="Meiryo UI" pitchFamily="50" charset="-128"/>
              </a:rPr>
              <a:t>（</a:t>
            </a:r>
            <a:r>
              <a:rPr lang="en-US" altLang="ja-JP" sz="900" dirty="0">
                <a:latin typeface="+mn-ea"/>
                <a:cs typeface="Meiryo UI" pitchFamily="50" charset="-128"/>
              </a:rPr>
              <a:t>PC</a:t>
            </a:r>
            <a:r>
              <a:rPr lang="ja-JP" altLang="en-US" sz="900" dirty="0">
                <a:latin typeface="+mn-ea"/>
                <a:cs typeface="Meiryo UI" pitchFamily="50" charset="-128"/>
              </a:rPr>
              <a:t>用：</a:t>
            </a:r>
            <a:r>
              <a:rPr lang="en-US" altLang="ja-JP" sz="900" dirty="0">
                <a:latin typeface="+mn-ea"/>
                <a:cs typeface="Meiryo UI" pitchFamily="50" charset="-128"/>
              </a:rPr>
              <a:t>300×600</a:t>
            </a:r>
            <a:r>
              <a:rPr lang="ja-JP" altLang="en-US" sz="900" dirty="0" err="1">
                <a:latin typeface="+mn-ea"/>
                <a:cs typeface="Meiryo UI" pitchFamily="50" charset="-128"/>
              </a:rPr>
              <a:t>、</a:t>
            </a:r>
            <a:r>
              <a:rPr lang="ja-JP" altLang="en-US" sz="900" dirty="0">
                <a:latin typeface="+mn-ea"/>
                <a:cs typeface="Meiryo UI" pitchFamily="50" charset="-128"/>
              </a:rPr>
              <a:t>スマートフォン用：</a:t>
            </a:r>
            <a:r>
              <a:rPr lang="en-US" altLang="ja-JP" sz="900" dirty="0">
                <a:latin typeface="+mn-ea"/>
                <a:cs typeface="Meiryo UI" pitchFamily="50" charset="-128"/>
              </a:rPr>
              <a:t>640x720※</a:t>
            </a:r>
            <a:r>
              <a:rPr lang="ja-JP" altLang="en-US" sz="900" dirty="0">
                <a:latin typeface="+mn-ea"/>
                <a:cs typeface="Meiryo UI" pitchFamily="50" charset="-128"/>
              </a:rPr>
              <a:t>レギュレーション詳細はオリエンシート参照）</a:t>
            </a:r>
            <a:endParaRPr lang="en-US" altLang="ja-JP" sz="900" dirty="0">
              <a:latin typeface="+mn-ea"/>
              <a:cs typeface="Meiryo UI" pitchFamily="50" charset="-128"/>
            </a:endParaRPr>
          </a:p>
          <a:p>
            <a:pPr>
              <a:lnSpc>
                <a:spcPts val="1000"/>
              </a:lnSpc>
              <a:defRPr/>
            </a:pPr>
            <a:r>
              <a:rPr lang="en-US" altLang="ja-JP" sz="900" dirty="0">
                <a:latin typeface="+mn-ea"/>
                <a:cs typeface="Meiryo UI" pitchFamily="50" charset="-128"/>
              </a:rPr>
              <a:t>※</a:t>
            </a:r>
            <a:r>
              <a:rPr lang="ja-JP" altLang="en-US" sz="900" dirty="0">
                <a:latin typeface="+mn-ea"/>
                <a:cs typeface="Meiryo UI" pitchFamily="50" charset="-128"/>
              </a:rPr>
              <a:t>ページ内バナーをＩＳで制作する場合、掲載開始の</a:t>
            </a:r>
            <a:r>
              <a:rPr lang="en-US" altLang="ja-JP" sz="900" dirty="0">
                <a:latin typeface="+mn-ea"/>
                <a:cs typeface="Meiryo UI" pitchFamily="50" charset="-128"/>
              </a:rPr>
              <a:t>15</a:t>
            </a:r>
            <a:r>
              <a:rPr lang="ja-JP" altLang="en-US" sz="900" dirty="0">
                <a:latin typeface="+mn-ea"/>
                <a:cs typeface="Meiryo UI" pitchFamily="50" charset="-128"/>
              </a:rPr>
              <a:t>営業日前までに画像素材とオリエンシートをセット</a:t>
            </a:r>
            <a:r>
              <a:rPr lang="ja-JP" altLang="en-US" sz="900">
                <a:latin typeface="+mn-ea"/>
                <a:cs typeface="Meiryo UI" pitchFamily="50" charset="-128"/>
              </a:rPr>
              <a:t>で入稿ください。（制作費別途</a:t>
            </a:r>
            <a:r>
              <a:rPr lang="ja-JP" altLang="en-US" sz="900" dirty="0">
                <a:latin typeface="+mn-ea"/>
                <a:cs typeface="Meiryo UI" pitchFamily="50" charset="-128"/>
              </a:rPr>
              <a:t>）</a:t>
            </a:r>
          </a:p>
        </p:txBody>
      </p:sp>
      <p:sp>
        <p:nvSpPr>
          <p:cNvPr id="29" name="Rectangle 5"/>
          <p:cNvSpPr>
            <a:spLocks noChangeArrowheads="1"/>
          </p:cNvSpPr>
          <p:nvPr/>
        </p:nvSpPr>
        <p:spPr bwMode="auto">
          <a:xfrm>
            <a:off x="2089008" y="5303684"/>
            <a:ext cx="7188341" cy="477054"/>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完成ページをご提出。</a:t>
            </a:r>
            <a:endParaRPr lang="en-US" altLang="ja-JP" sz="900" b="1" dirty="0">
              <a:latin typeface="+mn-ea"/>
              <a:cs typeface="Meiryo UI" pitchFamily="50" charset="-128"/>
            </a:endParaRPr>
          </a:p>
          <a:p>
            <a:pPr>
              <a:lnSpc>
                <a:spcPts val="1000"/>
              </a:lnSpc>
              <a:defRPr/>
            </a:pPr>
            <a:r>
              <a:rPr lang="en-US" altLang="ja-JP" sz="900" b="1" dirty="0">
                <a:latin typeface="+mn-ea"/>
                <a:cs typeface="Meiryo UI" pitchFamily="50" charset="-128"/>
              </a:rPr>
              <a:t>※</a:t>
            </a:r>
            <a:r>
              <a:rPr lang="ja-JP" altLang="en-US" sz="900" b="1" dirty="0">
                <a:latin typeface="+mn-ea"/>
                <a:cs typeface="Meiryo UI" pitchFamily="50" charset="-128"/>
              </a:rPr>
              <a:t>株式会社アイスタイル品質管理部門による審査結果も反映されています。</a:t>
            </a:r>
            <a:endParaRPr lang="en-US" altLang="ja-JP" sz="900" b="1" dirty="0">
              <a:latin typeface="+mn-ea"/>
              <a:cs typeface="Meiryo UI" pitchFamily="50" charset="-128"/>
            </a:endParaRPr>
          </a:p>
          <a:p>
            <a:pPr>
              <a:lnSpc>
                <a:spcPts val="1000"/>
              </a:lnSpc>
              <a:defRPr/>
            </a:pPr>
            <a:r>
              <a:rPr lang="en-US" altLang="ja-JP" sz="900" b="1" dirty="0">
                <a:latin typeface="+mn-ea"/>
                <a:cs typeface="Meiryo UI" pitchFamily="50" charset="-128"/>
              </a:rPr>
              <a:t>※</a:t>
            </a:r>
            <a:r>
              <a:rPr lang="ja-JP" altLang="en-US" sz="900" b="1" dirty="0">
                <a:latin typeface="+mn-ea"/>
                <a:cs typeface="Meiryo UI" pitchFamily="50" charset="-128"/>
              </a:rPr>
              <a:t>オリエンシートに基づく内容確認のみとなり、デザインや色・クチコミ掲載順の変更は致しかねます。</a:t>
            </a:r>
            <a:endParaRPr lang="en-US" altLang="ja-JP" sz="900" b="1" dirty="0">
              <a:latin typeface="+mn-ea"/>
              <a:cs typeface="Meiryo UI" pitchFamily="50" charset="-128"/>
            </a:endParaRPr>
          </a:p>
        </p:txBody>
      </p:sp>
      <p:sp>
        <p:nvSpPr>
          <p:cNvPr id="33" name="山形 32"/>
          <p:cNvSpPr/>
          <p:nvPr/>
        </p:nvSpPr>
        <p:spPr>
          <a:xfrm rot="5400000">
            <a:off x="994293" y="1664292"/>
            <a:ext cx="836881"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34" name="テキスト ボックス 33"/>
          <p:cNvSpPr txBox="1"/>
          <p:nvPr/>
        </p:nvSpPr>
        <p:spPr>
          <a:xfrm>
            <a:off x="826671" y="2104457"/>
            <a:ext cx="1172116"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オリエンシート</a:t>
            </a:r>
            <a:endParaRPr lang="en-US" altLang="ja-JP" sz="1100" b="1" dirty="0">
              <a:solidFill>
                <a:schemeClr val="bg1"/>
              </a:solidFill>
              <a:latin typeface="+mn-ea"/>
              <a:cs typeface="Meiryo UI" pitchFamily="50" charset="-128"/>
            </a:endParaRPr>
          </a:p>
          <a:p>
            <a:pPr algn="ctr"/>
            <a:r>
              <a:rPr lang="ja-JP" altLang="en-US" sz="1100" b="1" dirty="0">
                <a:solidFill>
                  <a:schemeClr val="bg1"/>
                </a:solidFill>
                <a:latin typeface="+mn-ea"/>
                <a:cs typeface="Meiryo UI" pitchFamily="50" charset="-128"/>
              </a:rPr>
              <a:t>素材入稿期限</a:t>
            </a:r>
          </a:p>
        </p:txBody>
      </p:sp>
      <p:sp>
        <p:nvSpPr>
          <p:cNvPr id="35" name="Rectangle 3"/>
          <p:cNvSpPr>
            <a:spLocks noChangeArrowheads="1"/>
          </p:cNvSpPr>
          <p:nvPr/>
        </p:nvSpPr>
        <p:spPr bwMode="auto">
          <a:xfrm>
            <a:off x="2110205" y="1225466"/>
            <a:ext cx="6991350" cy="348813"/>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実施決定後、掲載可否確認・お申込をお願いいたします。</a:t>
            </a:r>
            <a:endParaRPr lang="en-US" altLang="ja-JP" sz="900" b="1" dirty="0">
              <a:latin typeface="+mn-ea"/>
              <a:cs typeface="Meiryo UI" pitchFamily="50" charset="-128"/>
            </a:endParaRPr>
          </a:p>
          <a:p>
            <a:pPr>
              <a:lnSpc>
                <a:spcPts val="1000"/>
              </a:lnSpc>
              <a:defRPr/>
            </a:pPr>
            <a:r>
              <a:rPr lang="en-US" altLang="ja-JP" sz="900" b="1" dirty="0">
                <a:latin typeface="+mn-ea"/>
                <a:cs typeface="Meiryo UI" pitchFamily="50" charset="-128"/>
              </a:rPr>
              <a:t>※</a:t>
            </a:r>
            <a:r>
              <a:rPr lang="ja-JP" altLang="en-US" sz="900" b="1" dirty="0">
                <a:latin typeface="+mn-ea"/>
                <a:cs typeface="Meiryo UI" pitchFamily="50" charset="-128"/>
              </a:rPr>
              <a:t>本メニューは、オリエンシートに基づくため、校正確認、デザイン確認はありません。</a:t>
            </a:r>
          </a:p>
        </p:txBody>
      </p:sp>
      <p:sp>
        <p:nvSpPr>
          <p:cNvPr id="17" name="Rectangle 3"/>
          <p:cNvSpPr>
            <a:spLocks noChangeArrowheads="1"/>
          </p:cNvSpPr>
          <p:nvPr/>
        </p:nvSpPr>
        <p:spPr bwMode="auto">
          <a:xfrm>
            <a:off x="971409" y="3028904"/>
            <a:ext cx="8108950" cy="2133645"/>
          </a:xfrm>
          <a:prstGeom prst="rect">
            <a:avLst/>
          </a:prstGeom>
          <a:solidFill>
            <a:schemeClr val="bg1"/>
          </a:solidFill>
          <a:ln>
            <a:solidFill>
              <a:srgbClr val="4EB691"/>
            </a:solidFill>
          </a:ln>
          <a:effectLst/>
          <a:extLst/>
        </p:spPr>
        <p:txBody>
          <a:bodyPr wrap="square" anchor="ctr">
            <a:normAutofit/>
          </a:bodyPr>
          <a:lstStyle/>
          <a:p>
            <a:pPr>
              <a:lnSpc>
                <a:spcPts val="1000"/>
              </a:lnSpc>
              <a:defRPr/>
            </a:pPr>
            <a:r>
              <a:rPr lang="ja-JP" altLang="en-US" sz="900" b="1" dirty="0">
                <a:latin typeface="+mn-ea"/>
                <a:cs typeface="Meiryo UI" pitchFamily="50" charset="-128"/>
              </a:rPr>
              <a:t>オリエンシートには、下記項目を記載いただきます。</a:t>
            </a:r>
            <a:endParaRPr lang="en-US" altLang="ja-JP" sz="900" b="1" dirty="0">
              <a:latin typeface="+mn-ea"/>
              <a:cs typeface="Meiryo UI" pitchFamily="50" charset="-128"/>
            </a:endParaRP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・商品基本情報（ブランド名／商品名）</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・リンク先情報（公式サイト</a:t>
            </a:r>
            <a:r>
              <a:rPr lang="en-US" altLang="ja-JP" sz="900" dirty="0">
                <a:latin typeface="+mn-ea"/>
                <a:cs typeface="Meiryo UI" pitchFamily="50" charset="-128"/>
              </a:rPr>
              <a:t>URL</a:t>
            </a:r>
            <a:r>
              <a:rPr lang="ja-JP" altLang="en-US" sz="900" dirty="0">
                <a:latin typeface="+mn-ea"/>
                <a:cs typeface="Meiryo UI" pitchFamily="50" charset="-128"/>
              </a:rPr>
              <a:t>　</a:t>
            </a:r>
            <a:r>
              <a:rPr lang="en-US" altLang="ja-JP" sz="900" dirty="0">
                <a:latin typeface="+mn-ea"/>
                <a:cs typeface="Meiryo UI" pitchFamily="50" charset="-128"/>
              </a:rPr>
              <a:t>PC</a:t>
            </a:r>
            <a:r>
              <a:rPr lang="ja-JP" altLang="en-US" sz="900" dirty="0">
                <a:latin typeface="+mn-ea"/>
                <a:cs typeface="Meiryo UI" pitchFamily="50" charset="-128"/>
              </a:rPr>
              <a:t>・</a:t>
            </a:r>
            <a:r>
              <a:rPr lang="en-US" altLang="ja-JP" sz="900" dirty="0">
                <a:latin typeface="+mn-ea"/>
                <a:cs typeface="Meiryo UI" pitchFamily="50" charset="-128"/>
              </a:rPr>
              <a:t>SP</a:t>
            </a:r>
            <a:r>
              <a:rPr lang="ja-JP" altLang="en-US" sz="900" dirty="0">
                <a:latin typeface="+mn-ea"/>
                <a:cs typeface="Meiryo UI" pitchFamily="50" charset="-128"/>
              </a:rPr>
              <a:t>／ページ内バナーリンク先　</a:t>
            </a:r>
            <a:r>
              <a:rPr lang="en-US" altLang="ja-JP" sz="900" dirty="0">
                <a:latin typeface="+mn-ea"/>
                <a:cs typeface="Meiryo UI" pitchFamily="50" charset="-128"/>
              </a:rPr>
              <a:t>PC</a:t>
            </a:r>
            <a:r>
              <a:rPr lang="ja-JP" altLang="en-US" sz="900" dirty="0">
                <a:latin typeface="+mn-ea"/>
                <a:cs typeface="Meiryo UI" pitchFamily="50" charset="-128"/>
              </a:rPr>
              <a:t>・</a:t>
            </a:r>
            <a:r>
              <a:rPr lang="en-US" altLang="ja-JP" sz="900" dirty="0">
                <a:latin typeface="+mn-ea"/>
                <a:cs typeface="Meiryo UI" pitchFamily="50" charset="-128"/>
              </a:rPr>
              <a:t>SP</a:t>
            </a:r>
            <a:r>
              <a:rPr lang="ja-JP" altLang="en-US" sz="900" dirty="0">
                <a:latin typeface="+mn-ea"/>
                <a:cs typeface="Meiryo UI" pitchFamily="50" charset="-128"/>
              </a:rPr>
              <a:t>）</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・ピックアップしたいクチコミ</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　∟クチコミ掲載希望を優先順で最大</a:t>
            </a:r>
            <a:r>
              <a:rPr lang="en-US" altLang="ja-JP" sz="900" dirty="0">
                <a:latin typeface="+mn-ea"/>
                <a:cs typeface="Meiryo UI" pitchFamily="50" charset="-128"/>
              </a:rPr>
              <a:t>15</a:t>
            </a:r>
            <a:r>
              <a:rPr lang="ja-JP" altLang="en-US" sz="900" dirty="0">
                <a:latin typeface="+mn-ea"/>
                <a:cs typeface="Meiryo UI" pitchFamily="50" charset="-128"/>
              </a:rPr>
              <a:t>件指定</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　　</a:t>
            </a:r>
            <a:r>
              <a:rPr lang="en-US" altLang="ja-JP" sz="900" dirty="0">
                <a:latin typeface="+mn-ea"/>
                <a:cs typeface="Meiryo UI" pitchFamily="50" charset="-128"/>
              </a:rPr>
              <a:t>※</a:t>
            </a:r>
            <a:r>
              <a:rPr lang="ja-JP" altLang="en-US" sz="900" dirty="0">
                <a:latin typeface="+mn-ea"/>
                <a:cs typeface="Meiryo UI" pitchFamily="50" charset="-128"/>
              </a:rPr>
              <a:t>希望クチコミは、</a:t>
            </a:r>
            <a:r>
              <a:rPr lang="en-US" altLang="ja-JP" sz="900" dirty="0">
                <a:latin typeface="+mn-ea"/>
                <a:cs typeface="Meiryo UI" pitchFamily="50" charset="-128"/>
              </a:rPr>
              <a:t>『</a:t>
            </a:r>
            <a:r>
              <a:rPr lang="ja-JP" altLang="en-US" sz="900" dirty="0">
                <a:latin typeface="+mn-ea"/>
                <a:cs typeface="Meiryo UI" pitchFamily="50" charset="-128"/>
              </a:rPr>
              <a:t>医薬品医療機器等法</a:t>
            </a:r>
            <a:r>
              <a:rPr lang="en-US" altLang="ja-JP" sz="900" dirty="0">
                <a:latin typeface="+mn-ea"/>
                <a:cs typeface="Meiryo UI" pitchFamily="50" charset="-128"/>
              </a:rPr>
              <a:t>』</a:t>
            </a:r>
            <a:r>
              <a:rPr lang="ja-JP" altLang="en-US" sz="900" dirty="0">
                <a:latin typeface="+mn-ea"/>
                <a:cs typeface="Meiryo UI" pitchFamily="50" charset="-128"/>
              </a:rPr>
              <a:t>及び、各種法令に基づきお選びください。</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　（ページ掲載は最大</a:t>
            </a:r>
            <a:r>
              <a:rPr lang="en-US" altLang="ja-JP" sz="900" dirty="0">
                <a:latin typeface="+mn-ea"/>
                <a:cs typeface="Meiryo UI" pitchFamily="50" charset="-128"/>
              </a:rPr>
              <a:t>10</a:t>
            </a:r>
            <a:r>
              <a:rPr lang="ja-JP" altLang="en-US" sz="900" dirty="0">
                <a:latin typeface="+mn-ea"/>
                <a:cs typeface="Meiryo UI" pitchFamily="50" charset="-128"/>
              </a:rPr>
              <a:t>件掲載となります。ユーザーへのパーミッション及び、弊社品質管理部門による</a:t>
            </a:r>
            <a:r>
              <a:rPr lang="en-US" altLang="zh-TW" sz="900" dirty="0">
                <a:latin typeface="+mn-ea"/>
                <a:cs typeface="Meiryo UI" pitchFamily="50" charset="-128"/>
              </a:rPr>
              <a:t>『</a:t>
            </a:r>
            <a:r>
              <a:rPr lang="zh-TW" altLang="en-US" sz="900" dirty="0">
                <a:latin typeface="+mn-ea"/>
                <a:cs typeface="Meiryo UI" pitchFamily="50" charset="-128"/>
              </a:rPr>
              <a:t>医薬品医療機器等法</a:t>
            </a:r>
            <a:r>
              <a:rPr lang="en-US" altLang="zh-TW" sz="900" dirty="0">
                <a:latin typeface="+mn-ea"/>
                <a:cs typeface="Meiryo UI" pitchFamily="50" charset="-128"/>
              </a:rPr>
              <a:t>』</a:t>
            </a:r>
            <a:r>
              <a:rPr lang="ja-JP" altLang="en-US" sz="900" dirty="0">
                <a:latin typeface="+mn-ea"/>
                <a:cs typeface="Meiryo UI" pitchFamily="50" charset="-128"/>
              </a:rPr>
              <a:t>審査の際の予備として）</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　∟クチコミ投稿画像の表示有無</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　∟クチコミテキスト強調部分（テキスト文字色／マーカー／太字）指定</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　∟ページカラーの指定</a:t>
            </a:r>
            <a:endParaRPr lang="en-US" altLang="ja-JP" sz="900" dirty="0">
              <a:latin typeface="+mn-ea"/>
              <a:cs typeface="Meiryo UI" pitchFamily="50" charset="-128"/>
            </a:endParaRP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・プレゼント商品情報　　　　</a:t>
            </a:r>
            <a:r>
              <a:rPr lang="en-US" altLang="ja-JP" sz="900" dirty="0">
                <a:latin typeface="+mn-ea"/>
                <a:cs typeface="Meiryo UI" pitchFamily="50" charset="-128"/>
              </a:rPr>
              <a:t>※</a:t>
            </a:r>
            <a:r>
              <a:rPr lang="ja-JP" altLang="en-US" sz="900" dirty="0">
                <a:latin typeface="+mn-ea"/>
                <a:cs typeface="Meiryo UI" pitchFamily="50" charset="-128"/>
              </a:rPr>
              <a:t>プレゼント実施の場合のみ</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・プレゼントアンケート情報　</a:t>
            </a:r>
            <a:r>
              <a:rPr lang="en-US" altLang="ja-JP" sz="900" dirty="0">
                <a:latin typeface="+mn-ea"/>
                <a:cs typeface="Meiryo UI" pitchFamily="50" charset="-128"/>
              </a:rPr>
              <a:t>※</a:t>
            </a:r>
            <a:r>
              <a:rPr lang="ja-JP" altLang="en-US" sz="900" dirty="0">
                <a:latin typeface="+mn-ea"/>
                <a:cs typeface="Meiryo UI" pitchFamily="50" charset="-128"/>
              </a:rPr>
              <a:t>プレゼント実施の場合のみ</a:t>
            </a:r>
            <a:endParaRPr lang="en-US" altLang="ja-JP" sz="900" dirty="0">
              <a:latin typeface="+mn-ea"/>
              <a:cs typeface="Meiryo UI" pitchFamily="50" charset="-128"/>
            </a:endParaRPr>
          </a:p>
        </p:txBody>
      </p:sp>
    </p:spTree>
    <p:extLst>
      <p:ext uri="{BB962C8B-B14F-4D97-AF65-F5344CB8AC3E}">
        <p14:creationId xmlns:p14="http://schemas.microsoft.com/office/powerpoint/2010/main" val="12493840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245798"/>
            <a:ext cx="9777536" cy="650080"/>
          </a:xfrm>
        </p:spPr>
        <p:txBody>
          <a:bodyPr>
            <a:noAutofit/>
          </a:bodyPr>
          <a:lstStyle/>
          <a:p>
            <a:r>
              <a:rPr lang="ja-JP" altLang="en-US" sz="2400" dirty="0"/>
              <a:t>編集タイアップオプション</a:t>
            </a:r>
            <a:r>
              <a:rPr lang="en-US" altLang="ja-JP" sz="2400" dirty="0"/>
              <a:t>biche</a:t>
            </a:r>
            <a:r>
              <a:rPr lang="ja-JP" altLang="en-US" sz="2400" dirty="0"/>
              <a:t>タイアップ制作進行フロー</a:t>
            </a:r>
            <a:endParaRPr kumimoji="1" lang="ja-JP" altLang="en-US" sz="2400" dirty="0"/>
          </a:p>
        </p:txBody>
      </p:sp>
      <p:sp>
        <p:nvSpPr>
          <p:cNvPr id="3" name="スライド番号プレースホルダー 2"/>
          <p:cNvSpPr>
            <a:spLocks noGrp="1"/>
          </p:cNvSpPr>
          <p:nvPr>
            <p:ph type="sldNum" sz="quarter" idx="12"/>
          </p:nvPr>
        </p:nvSpPr>
        <p:spPr/>
        <p:txBody>
          <a:bodyPr/>
          <a:lstStyle/>
          <a:p>
            <a:fld id="{D1BB40C7-AB44-C647-B8F2-09508EB95348}" type="slidenum">
              <a:rPr lang="ja-JP" altLang="en-US" smtClean="0"/>
              <a:pPr/>
              <a:t>41</a:t>
            </a:fld>
            <a:endParaRPr lang="ja-JP" altLang="en-US"/>
          </a:p>
        </p:txBody>
      </p:sp>
      <p:sp>
        <p:nvSpPr>
          <p:cNvPr id="4" name="ホームベース 3"/>
          <p:cNvSpPr/>
          <p:nvPr/>
        </p:nvSpPr>
        <p:spPr>
          <a:xfrm rot="5400000">
            <a:off x="1139684" y="823984"/>
            <a:ext cx="571500" cy="1168400"/>
          </a:xfrm>
          <a:prstGeom prst="homePlate">
            <a:avLst>
              <a:gd name="adj" fmla="val 48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5" name="テキスト ボックス 4"/>
          <p:cNvSpPr txBox="1"/>
          <p:nvPr/>
        </p:nvSpPr>
        <p:spPr>
          <a:xfrm>
            <a:off x="1121502" y="1226282"/>
            <a:ext cx="607860" cy="261610"/>
          </a:xfrm>
          <a:prstGeom prst="rect">
            <a:avLst/>
          </a:prstGeom>
          <a:noFill/>
        </p:spPr>
        <p:txBody>
          <a:bodyPr wrap="none" rtlCol="0">
            <a:spAutoFit/>
          </a:bodyPr>
          <a:lstStyle/>
          <a:p>
            <a:pPr algn="ctr"/>
            <a:r>
              <a:rPr kumimoji="1" lang="ja-JP" altLang="en-US" sz="1100" b="1" dirty="0">
                <a:solidFill>
                  <a:schemeClr val="bg1"/>
                </a:solidFill>
              </a:rPr>
              <a:t>お申込</a:t>
            </a:r>
          </a:p>
        </p:txBody>
      </p:sp>
      <p:sp>
        <p:nvSpPr>
          <p:cNvPr id="6" name="山形 5"/>
          <p:cNvSpPr/>
          <p:nvPr/>
        </p:nvSpPr>
        <p:spPr>
          <a:xfrm rot="5400000">
            <a:off x="1006993" y="2424860"/>
            <a:ext cx="836881"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7" name="テキスト ボックス 6"/>
          <p:cNvSpPr txBox="1"/>
          <p:nvPr/>
        </p:nvSpPr>
        <p:spPr>
          <a:xfrm>
            <a:off x="980436" y="2996952"/>
            <a:ext cx="889987" cy="261610"/>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企画案確認</a:t>
            </a:r>
            <a:endParaRPr lang="en-US" altLang="ja-JP" sz="1100" b="1" dirty="0">
              <a:solidFill>
                <a:schemeClr val="bg1"/>
              </a:solidFill>
              <a:latin typeface="+mn-ea"/>
              <a:cs typeface="Meiryo UI" pitchFamily="50" charset="-128"/>
            </a:endParaRPr>
          </a:p>
        </p:txBody>
      </p:sp>
      <p:sp>
        <p:nvSpPr>
          <p:cNvPr id="8" name="山形 7"/>
          <p:cNvSpPr/>
          <p:nvPr/>
        </p:nvSpPr>
        <p:spPr>
          <a:xfrm rot="5400000">
            <a:off x="929999" y="3546734"/>
            <a:ext cx="971820"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9" name="テキスト ボックス 8"/>
          <p:cNvSpPr txBox="1"/>
          <p:nvPr/>
        </p:nvSpPr>
        <p:spPr>
          <a:xfrm>
            <a:off x="1111976" y="4077072"/>
            <a:ext cx="607859"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最終稿</a:t>
            </a:r>
            <a:endParaRPr lang="en-US" altLang="ja-JP" sz="1100" b="1" dirty="0">
              <a:solidFill>
                <a:schemeClr val="bg1"/>
              </a:solidFill>
              <a:latin typeface="+mn-ea"/>
              <a:cs typeface="Meiryo UI" pitchFamily="50" charset="-128"/>
            </a:endParaRPr>
          </a:p>
          <a:p>
            <a:pPr algn="ctr"/>
            <a:r>
              <a:rPr lang="ja-JP" altLang="en-US" sz="1100" b="1" dirty="0">
                <a:solidFill>
                  <a:schemeClr val="bg1"/>
                </a:solidFill>
                <a:latin typeface="+mn-ea"/>
                <a:cs typeface="Meiryo UI" pitchFamily="50" charset="-128"/>
              </a:rPr>
              <a:t>確認</a:t>
            </a:r>
          </a:p>
        </p:txBody>
      </p:sp>
      <p:sp>
        <p:nvSpPr>
          <p:cNvPr id="12" name="Rectangle 3"/>
          <p:cNvSpPr>
            <a:spLocks noChangeArrowheads="1"/>
          </p:cNvSpPr>
          <p:nvPr/>
        </p:nvSpPr>
        <p:spPr bwMode="auto">
          <a:xfrm>
            <a:off x="2089009" y="1716783"/>
            <a:ext cx="6991350" cy="733534"/>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編集タイアップのオリエンテーションに参加し企画の方向性についてヒアリングさせていただきます。</a:t>
            </a:r>
            <a:endParaRPr lang="en-US" altLang="ja-JP" sz="900" b="1" dirty="0">
              <a:latin typeface="+mn-ea"/>
              <a:cs typeface="Meiryo UI" pitchFamily="50" charset="-128"/>
            </a:endParaRP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＜オリエンテーション時必要資料＞</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①掲載商品のリリース、商品写真、提供可能素材一覧（いずれも企画内容によって異なる）</a:t>
            </a:r>
          </a:p>
          <a:p>
            <a:pPr>
              <a:lnSpc>
                <a:spcPts val="1000"/>
              </a:lnSpc>
              <a:defRPr/>
            </a:pPr>
            <a:r>
              <a:rPr lang="ja-JP" altLang="en-US" sz="900" dirty="0">
                <a:latin typeface="+mn-ea"/>
                <a:cs typeface="Meiryo UI" pitchFamily="50" charset="-128"/>
              </a:rPr>
              <a:t>②ページ制作における留意点</a:t>
            </a:r>
          </a:p>
        </p:txBody>
      </p:sp>
      <p:sp>
        <p:nvSpPr>
          <p:cNvPr id="14" name="Rectangle 9"/>
          <p:cNvSpPr>
            <a:spLocks noChangeArrowheads="1"/>
          </p:cNvSpPr>
          <p:nvPr/>
        </p:nvSpPr>
        <p:spPr bwMode="auto">
          <a:xfrm>
            <a:off x="2089009" y="3666537"/>
            <a:ext cx="7388366" cy="990015"/>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画像とフルコピーが入った「最終稿」を画像にてご提出。（ＰＣ・ＳＰ）</a:t>
            </a:r>
            <a:endParaRPr lang="en-US" altLang="ja-JP" sz="900" b="1" dirty="0">
              <a:latin typeface="+mn-ea"/>
              <a:cs typeface="Meiryo UI" pitchFamily="50" charset="-128"/>
            </a:endParaRPr>
          </a:p>
          <a:p>
            <a:pPr>
              <a:lnSpc>
                <a:spcPts val="1000"/>
              </a:lnSpc>
              <a:defRPr/>
            </a:pPr>
            <a:r>
              <a:rPr lang="en-US" altLang="ja-JP" sz="900" b="1" dirty="0">
                <a:latin typeface="+mn-ea"/>
                <a:cs typeface="Meiryo UI" pitchFamily="50" charset="-128"/>
              </a:rPr>
              <a:t>※</a:t>
            </a:r>
            <a:r>
              <a:rPr lang="ja-JP" altLang="en-US" sz="900" b="1" dirty="0">
                <a:latin typeface="+mn-ea"/>
                <a:cs typeface="Meiryo UI" pitchFamily="50" charset="-128"/>
              </a:rPr>
              <a:t>株式会社アイスタイル品質管理部門による審査結果も反映されています。　</a:t>
            </a:r>
            <a:endParaRPr lang="en-US" altLang="ja-JP" sz="900" b="1" dirty="0">
              <a:latin typeface="+mn-ea"/>
              <a:cs typeface="Meiryo UI" pitchFamily="50" charset="-128"/>
            </a:endParaRPr>
          </a:p>
          <a:p>
            <a:pPr>
              <a:lnSpc>
                <a:spcPts val="1000"/>
              </a:lnSpc>
              <a:defRPr/>
            </a:pP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＜確認事項＞</a:t>
            </a:r>
            <a:endParaRPr lang="en-US" altLang="ja-JP" sz="900" dirty="0">
              <a:latin typeface="+mn-ea"/>
              <a:cs typeface="Meiryo UI" pitchFamily="50" charset="-128"/>
            </a:endParaRPr>
          </a:p>
          <a:p>
            <a:pPr>
              <a:lnSpc>
                <a:spcPts val="1000"/>
              </a:lnSpc>
              <a:defRPr/>
            </a:pPr>
            <a:r>
              <a:rPr lang="ja-JP" altLang="en-US" sz="900" dirty="0">
                <a:latin typeface="+mn-ea"/>
                <a:cs typeface="Meiryo UI" pitchFamily="50" charset="-128"/>
              </a:rPr>
              <a:t>①商品情報等の表記に誤りはないか</a:t>
            </a:r>
          </a:p>
          <a:p>
            <a:pPr>
              <a:lnSpc>
                <a:spcPts val="1000"/>
              </a:lnSpc>
              <a:defRPr/>
            </a:pPr>
            <a:r>
              <a:rPr lang="ja-JP" altLang="en-US" sz="900" dirty="0">
                <a:latin typeface="+mn-ea"/>
                <a:cs typeface="Meiryo UI" pitchFamily="50" charset="-128"/>
              </a:rPr>
              <a:t>➁タイトル、本文を含む全てのテキスト</a:t>
            </a:r>
          </a:p>
          <a:p>
            <a:pPr>
              <a:lnSpc>
                <a:spcPts val="1000"/>
              </a:lnSpc>
              <a:defRPr/>
            </a:pPr>
            <a:r>
              <a:rPr lang="ja-JP" altLang="en-US" sz="900" dirty="0">
                <a:latin typeface="+mn-ea"/>
                <a:cs typeface="Meiryo UI" pitchFamily="50" charset="-128"/>
              </a:rPr>
              <a:t>➂</a:t>
            </a:r>
            <a:r>
              <a:rPr lang="en-US" altLang="ja-JP" sz="900" dirty="0">
                <a:latin typeface="+mn-ea"/>
                <a:cs typeface="Meiryo UI" pitchFamily="50" charset="-128"/>
              </a:rPr>
              <a:t>『</a:t>
            </a:r>
            <a:r>
              <a:rPr lang="ja-JP" altLang="en-US" sz="900" dirty="0">
                <a:latin typeface="+mn-ea"/>
                <a:cs typeface="Meiryo UI" pitchFamily="50" charset="-128"/>
              </a:rPr>
              <a:t>医薬品医療機器等法</a:t>
            </a:r>
            <a:r>
              <a:rPr lang="en-US" altLang="ja-JP" sz="900" dirty="0">
                <a:latin typeface="+mn-ea"/>
                <a:cs typeface="Meiryo UI" pitchFamily="50" charset="-128"/>
              </a:rPr>
              <a:t>』</a:t>
            </a:r>
            <a:r>
              <a:rPr lang="ja-JP" altLang="en-US" sz="900" dirty="0">
                <a:latin typeface="+mn-ea"/>
                <a:cs typeface="Meiryo UI" pitchFamily="50" charset="-128"/>
              </a:rPr>
              <a:t>及び、各種法令に基づき、表現について問題ないか</a:t>
            </a:r>
          </a:p>
        </p:txBody>
      </p:sp>
      <p:sp>
        <p:nvSpPr>
          <p:cNvPr id="15" name="Rectangle 16"/>
          <p:cNvSpPr>
            <a:spLocks noChangeArrowheads="1"/>
          </p:cNvSpPr>
          <p:nvPr/>
        </p:nvSpPr>
        <p:spPr bwMode="auto">
          <a:xfrm>
            <a:off x="2089009" y="2594035"/>
            <a:ext cx="7012546" cy="738664"/>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defRPr/>
            </a:pPr>
            <a:r>
              <a:rPr lang="ja-JP" altLang="en-US" sz="900" b="1" dirty="0">
                <a:latin typeface="+mn-ea"/>
                <a:cs typeface="Meiryo UI" pitchFamily="50" charset="-128"/>
              </a:rPr>
              <a:t>ページタイトル、展開案をテキストでまとめた「企画案」をパワーポイントにてご提出。</a:t>
            </a:r>
            <a:endParaRPr lang="en-US" altLang="ja-JP" sz="600" b="1" dirty="0">
              <a:latin typeface="+mn-ea"/>
              <a:cs typeface="Meiryo UI" pitchFamily="50" charset="-128"/>
            </a:endParaRPr>
          </a:p>
          <a:p>
            <a:pPr>
              <a:defRPr/>
            </a:pPr>
            <a:endParaRPr lang="en-US" altLang="ja-JP" sz="600" dirty="0">
              <a:latin typeface="+mn-ea"/>
              <a:cs typeface="Meiryo UI" pitchFamily="50" charset="-128"/>
            </a:endParaRPr>
          </a:p>
          <a:p>
            <a:pPr>
              <a:defRPr/>
            </a:pPr>
            <a:r>
              <a:rPr lang="ja-JP" altLang="en-US" sz="900" dirty="0">
                <a:latin typeface="+mn-ea"/>
                <a:cs typeface="Meiryo UI" pitchFamily="50" charset="-128"/>
              </a:rPr>
              <a:t>＜確認事項＞</a:t>
            </a:r>
            <a:endParaRPr lang="en-US" altLang="ja-JP" sz="900" dirty="0">
              <a:latin typeface="+mn-ea"/>
              <a:cs typeface="Meiryo UI" pitchFamily="50" charset="-128"/>
            </a:endParaRPr>
          </a:p>
          <a:p>
            <a:pPr>
              <a:defRPr/>
            </a:pPr>
            <a:r>
              <a:rPr lang="ja-JP" altLang="en-US" sz="900" dirty="0">
                <a:latin typeface="+mn-ea"/>
                <a:cs typeface="Meiryo UI" pitchFamily="50" charset="-128"/>
              </a:rPr>
              <a:t>オリエンテーションで確認した方向性と合っているかご確認ください。</a:t>
            </a:r>
            <a:endParaRPr lang="en-US" altLang="ja-JP" sz="900" dirty="0">
              <a:latin typeface="+mn-ea"/>
              <a:cs typeface="Meiryo UI" pitchFamily="50" charset="-128"/>
            </a:endParaRPr>
          </a:p>
          <a:p>
            <a:pPr>
              <a:defRPr/>
            </a:pPr>
            <a:r>
              <a:rPr lang="en-US" altLang="ja-JP" sz="900" dirty="0">
                <a:latin typeface="+mn-ea"/>
                <a:cs typeface="Meiryo UI" pitchFamily="50" charset="-128"/>
              </a:rPr>
              <a:t>※</a:t>
            </a:r>
            <a:r>
              <a:rPr lang="ja-JP" altLang="en-US" sz="900" dirty="0">
                <a:latin typeface="+mn-ea"/>
                <a:cs typeface="Meiryo UI" pitchFamily="50" charset="-128"/>
              </a:rPr>
              <a:t>お戻しいただいた内容で企画は</a:t>
            </a:r>
            <a:r>
              <a:rPr lang="en-US" altLang="ja-JP" sz="900" dirty="0">
                <a:latin typeface="+mn-ea"/>
                <a:cs typeface="Meiryo UI" pitchFamily="50" charset="-128"/>
              </a:rPr>
              <a:t>FIX</a:t>
            </a:r>
            <a:r>
              <a:rPr lang="ja-JP" altLang="en-US" sz="900" dirty="0">
                <a:latin typeface="+mn-ea"/>
                <a:cs typeface="Meiryo UI" pitchFamily="50" charset="-128"/>
              </a:rPr>
              <a:t>となります。</a:t>
            </a:r>
            <a:endParaRPr lang="en-US" altLang="ja-JP" sz="900" dirty="0">
              <a:latin typeface="+mn-ea"/>
              <a:cs typeface="Meiryo UI" pitchFamily="50" charset="-128"/>
            </a:endParaRPr>
          </a:p>
        </p:txBody>
      </p:sp>
      <p:sp>
        <p:nvSpPr>
          <p:cNvPr id="16" name="山形 15"/>
          <p:cNvSpPr/>
          <p:nvPr/>
        </p:nvSpPr>
        <p:spPr>
          <a:xfrm rot="5400000">
            <a:off x="994293" y="1561260"/>
            <a:ext cx="836881" cy="1168400"/>
          </a:xfrm>
          <a:prstGeom prst="chevron">
            <a:avLst>
              <a:gd name="adj" fmla="val 33270"/>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17" name="テキスト ボックス 16"/>
          <p:cNvSpPr txBox="1"/>
          <p:nvPr/>
        </p:nvSpPr>
        <p:spPr>
          <a:xfrm>
            <a:off x="897205" y="2001425"/>
            <a:ext cx="1031051" cy="430887"/>
          </a:xfrm>
          <a:prstGeom prst="rect">
            <a:avLst/>
          </a:prstGeom>
          <a:noFill/>
        </p:spPr>
        <p:txBody>
          <a:bodyPr wrap="none" rtlCol="0">
            <a:spAutoFit/>
          </a:bodyPr>
          <a:lstStyle/>
          <a:p>
            <a:pPr algn="ctr"/>
            <a:r>
              <a:rPr lang="ja-JP" altLang="en-US" sz="1100" b="1" dirty="0">
                <a:solidFill>
                  <a:schemeClr val="bg1"/>
                </a:solidFill>
                <a:latin typeface="+mn-ea"/>
                <a:cs typeface="Meiryo UI" pitchFamily="50" charset="-128"/>
              </a:rPr>
              <a:t>制作オリエン</a:t>
            </a:r>
          </a:p>
          <a:p>
            <a:pPr algn="ctr"/>
            <a:r>
              <a:rPr lang="ja-JP" altLang="en-US" sz="1100" b="1" dirty="0">
                <a:solidFill>
                  <a:schemeClr val="bg1"/>
                </a:solidFill>
                <a:latin typeface="+mn-ea"/>
                <a:cs typeface="Meiryo UI" pitchFamily="50" charset="-128"/>
              </a:rPr>
              <a:t>テーション</a:t>
            </a:r>
          </a:p>
        </p:txBody>
      </p:sp>
      <p:sp>
        <p:nvSpPr>
          <p:cNvPr id="18" name="Rectangle 3"/>
          <p:cNvSpPr>
            <a:spLocks noChangeArrowheads="1"/>
          </p:cNvSpPr>
          <p:nvPr/>
        </p:nvSpPr>
        <p:spPr bwMode="auto">
          <a:xfrm>
            <a:off x="2110205" y="1122434"/>
            <a:ext cx="6991350" cy="348813"/>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nSpc>
                <a:spcPts val="1000"/>
              </a:lnSpc>
              <a:defRPr/>
            </a:pPr>
            <a:r>
              <a:rPr lang="ja-JP" altLang="en-US" sz="900" b="1" dirty="0">
                <a:latin typeface="+mn-ea"/>
                <a:cs typeface="Meiryo UI" pitchFamily="50" charset="-128"/>
              </a:rPr>
              <a:t>編集タイアップ実施決定後、掲載可否確認・お申込をお願いいたします。</a:t>
            </a:r>
            <a:endParaRPr lang="en-US" altLang="ja-JP" sz="900" b="1" dirty="0">
              <a:latin typeface="+mn-ea"/>
              <a:cs typeface="Meiryo UI" pitchFamily="50" charset="-128"/>
            </a:endParaRPr>
          </a:p>
          <a:p>
            <a:pPr>
              <a:lnSpc>
                <a:spcPts val="1000"/>
              </a:lnSpc>
              <a:defRPr/>
            </a:pPr>
            <a:r>
              <a:rPr lang="ja-JP" altLang="en-US" sz="900" b="1" dirty="0">
                <a:latin typeface="+mn-ea"/>
                <a:cs typeface="Meiryo UI" pitchFamily="50" charset="-128"/>
              </a:rPr>
              <a:t>お申込日より</a:t>
            </a:r>
            <a:r>
              <a:rPr lang="en-US" altLang="ja-JP" sz="900" b="1" dirty="0">
                <a:latin typeface="+mn-ea"/>
                <a:cs typeface="Meiryo UI" pitchFamily="50" charset="-128"/>
              </a:rPr>
              <a:t>5</a:t>
            </a:r>
            <a:r>
              <a:rPr lang="ja-JP" altLang="en-US" sz="900" b="1" dirty="0">
                <a:latin typeface="+mn-ea"/>
                <a:cs typeface="Meiryo UI" pitchFamily="50" charset="-128"/>
              </a:rPr>
              <a:t>営業日以降で、制作オリエンテーションの日程調整を行います。</a:t>
            </a:r>
            <a:endParaRPr lang="en-US" altLang="ja-JP" sz="900" b="1" dirty="0">
              <a:latin typeface="+mn-ea"/>
              <a:cs typeface="Meiryo UI" pitchFamily="50" charset="-128"/>
            </a:endParaRPr>
          </a:p>
        </p:txBody>
      </p:sp>
    </p:spTree>
    <p:extLst>
      <p:ext uri="{BB962C8B-B14F-4D97-AF65-F5344CB8AC3E}">
        <p14:creationId xmlns:p14="http://schemas.microsoft.com/office/powerpoint/2010/main" val="149134682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a:xfrm>
            <a:off x="4853501" y="6575625"/>
            <a:ext cx="527095" cy="259873"/>
          </a:xfrm>
        </p:spPr>
        <p:txBody>
          <a:bodyPr/>
          <a:lstStyle/>
          <a:p>
            <a:fld id="{D1BB40C7-AB44-C647-B8F2-09508EB95348}" type="slidenum">
              <a:rPr lang="ja-JP" altLang="en-US" smtClean="0"/>
              <a:pPr/>
              <a:t>42</a:t>
            </a:fld>
            <a:endParaRPr lang="ja-JP" altLang="en-US" dirty="0"/>
          </a:p>
        </p:txBody>
      </p:sp>
      <p:graphicFrame>
        <p:nvGraphicFramePr>
          <p:cNvPr id="58" name="Group 133"/>
          <p:cNvGraphicFramePr>
            <a:graphicFrameLocks noGrp="1"/>
          </p:cNvGraphicFramePr>
          <p:nvPr>
            <p:extLst>
              <p:ext uri="{D42A27DB-BD31-4B8C-83A1-F6EECF244321}">
                <p14:modId xmlns:p14="http://schemas.microsoft.com/office/powerpoint/2010/main" val="881346389"/>
              </p:ext>
            </p:extLst>
          </p:nvPr>
        </p:nvGraphicFramePr>
        <p:xfrm>
          <a:off x="285780" y="1125054"/>
          <a:ext cx="9404320" cy="5718189"/>
        </p:xfrm>
        <a:graphic>
          <a:graphicData uri="http://schemas.openxmlformats.org/drawingml/2006/table">
            <a:tbl>
              <a:tblPr/>
              <a:tblGrid>
                <a:gridCol w="1489900">
                  <a:extLst>
                    <a:ext uri="{9D8B030D-6E8A-4147-A177-3AD203B41FA5}">
                      <a16:colId xmlns:a16="http://schemas.microsoft.com/office/drawing/2014/main" xmlns="" val="20000"/>
                    </a:ext>
                  </a:extLst>
                </a:gridCol>
                <a:gridCol w="7914420">
                  <a:extLst>
                    <a:ext uri="{9D8B030D-6E8A-4147-A177-3AD203B41FA5}">
                      <a16:colId xmlns:a16="http://schemas.microsoft.com/office/drawing/2014/main" xmlns="" val="20001"/>
                    </a:ext>
                  </a:extLst>
                </a:gridCol>
              </a:tblGrid>
              <a:tr h="1207877">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掲載可否</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お申込を頂く前に、必ず当該商品やサービスの広告掲載が可能かの問合せをお願い致します。掲載の可否回答は、「可」・「不可」のみでお答えしております。</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掲載不可理由や詳細の指摘は致しかねますのでご了承ください。</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最終的なリンク先が確定していない状況でお申込を受け付けた場合は、リンク先のアップをもって再度掲載可否をとらせて頂いております。</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その際、リンク不可の判断が出た場合には修正をお願いしております。万が一、修正が間に合わない・修正ができない場合はリンク致しかねますので予めご了承ください。</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（リンク先が確定していない状況でお申込を受け付けた場合、掲載の</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10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営業日前までにリンク先の「デザインページ」や「内容」を確認させて頂いております。）</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掲載期間中であってもリンク先に以下の内容に違反する内容があった場合、掲載を中止する場合がございます。</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（１）法律、命令及び条例等法令に違反しないこと。</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（２）第三者の著作権、商標権等の知的財産権を侵害しないこと。</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（３）第三者の名誉、信用、プライバシー、肖像権等の人格的権利を侵害しないこと。</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0"/>
                  </a:ext>
                </a:extLst>
              </a:tr>
              <a:tr h="15196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契約単位</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各メニューの掲載期間に準じます。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r h="151961">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訴求ブランド数</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訴求ブランドは１ブランドのみとなります。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2"/>
                  </a:ext>
                </a:extLst>
              </a:tr>
              <a:tr h="386609">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キャンセル料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お申込後、貴社のご都合でサービス内容を変更、もしくはキャンセルされる場合、 下記に記載の料率でキャンセル料を申し受けます。</a:t>
                      </a:r>
                      <a:endPar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掲載開始日の</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90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営業日前までは、料金の</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20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60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営業日前までは料金の</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50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60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営業日以内の場合は、料金の</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100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％のキャンセル料として発生致します。</a:t>
                      </a:r>
                      <a:endPar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ただし、制作進行開始後（オリエンテーション実施もしくは、オリエンシート入稿）は、日程に関わらず、サービス料金の</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100%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がキャンセル料として発生致します。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3"/>
                  </a:ext>
                </a:extLst>
              </a:tr>
              <a:tr h="16246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クレジットの表記について</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defRPr/>
                      </a:pPr>
                      <a:r>
                        <a:rPr lang="ja-JP" altLang="en-US" sz="800" dirty="0">
                          <a:latin typeface="+mn-ea"/>
                          <a:cs typeface="Meiryo UI" pitchFamily="50" charset="-128"/>
                        </a:rPr>
                        <a:t>ページ欄外に</a:t>
                      </a:r>
                      <a:r>
                        <a:rPr lang="en-US" altLang="ja-JP" sz="800" dirty="0">
                          <a:latin typeface="+mn-ea"/>
                          <a:cs typeface="Meiryo UI" pitchFamily="50" charset="-128"/>
                        </a:rPr>
                        <a:t>PR</a:t>
                      </a:r>
                      <a:r>
                        <a:rPr lang="ja-JP" altLang="en-US" sz="800" dirty="0">
                          <a:latin typeface="+mn-ea"/>
                          <a:cs typeface="Meiryo UI" pitchFamily="50" charset="-128"/>
                        </a:rPr>
                        <a:t>表記・提供クレジット（ブランド名）・制作クレジット（企画・編集：＠ｃｏｓｍｅ編集部）を明記致します。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4"/>
                  </a:ext>
                </a:extLst>
              </a:tr>
              <a:tr h="503933">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プレゼントについて</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p>
                      <a:r>
                        <a:rPr kumimoji="1" lang="ja-JP" altLang="en-US" sz="800" kern="1200" dirty="0">
                          <a:solidFill>
                            <a:schemeClr val="dk1"/>
                          </a:solidFill>
                          <a:effectLst/>
                          <a:latin typeface="+mn-lt"/>
                          <a:ea typeface="+mn-ea"/>
                          <a:cs typeface="+mn-cs"/>
                        </a:rPr>
                        <a:t>・</a:t>
                      </a:r>
                      <a:r>
                        <a:rPr kumimoji="1" lang="ja-JP" altLang="ja-JP" sz="800" kern="1200" dirty="0">
                          <a:solidFill>
                            <a:schemeClr val="tx1"/>
                          </a:solidFill>
                          <a:effectLst/>
                          <a:latin typeface="+mn-ea"/>
                          <a:ea typeface="+mn-ea"/>
                          <a:cs typeface="+mn-cs"/>
                        </a:rPr>
                        <a:t>プレゼントの募集開始日は、ページの掲載開始日と</a:t>
                      </a:r>
                      <a:r>
                        <a:rPr kumimoji="1" lang="ja-JP" altLang="en-US" sz="800" kern="1200" dirty="0">
                          <a:solidFill>
                            <a:schemeClr val="tx1"/>
                          </a:solidFill>
                          <a:effectLst/>
                          <a:latin typeface="+mn-ea"/>
                          <a:ea typeface="+mn-ea"/>
                          <a:cs typeface="+mn-cs"/>
                        </a:rPr>
                        <a:t>同時となり、先行して実施することはできません。</a:t>
                      </a:r>
                      <a:endParaRPr kumimoji="1" lang="en-US" altLang="ja-JP" sz="800" kern="1200" dirty="0">
                        <a:solidFill>
                          <a:schemeClr val="tx1"/>
                        </a:solidFill>
                        <a:effectLst/>
                        <a:latin typeface="+mn-ea"/>
                        <a:ea typeface="+mn-ea"/>
                        <a:cs typeface="+mn-cs"/>
                      </a:endParaRPr>
                    </a:p>
                    <a:p>
                      <a:r>
                        <a:rPr lang="ja-JP" altLang="en-US" sz="800" dirty="0">
                          <a:latin typeface="+mn-ea"/>
                          <a:ea typeface="+mn-ea"/>
                          <a:cs typeface="Meiryo UI" pitchFamily="50" charset="-128"/>
                        </a:rPr>
                        <a:t>・</a:t>
                      </a:r>
                      <a:r>
                        <a:rPr lang="en-US" altLang="ja-JP" sz="800" dirty="0">
                          <a:latin typeface="+mn-ea"/>
                          <a:ea typeface="+mn-ea"/>
                          <a:cs typeface="Meiryo UI" pitchFamily="50" charset="-128"/>
                        </a:rPr>
                        <a:t>1</a:t>
                      </a:r>
                      <a:r>
                        <a:rPr lang="ja-JP" altLang="en-US" sz="800" dirty="0">
                          <a:latin typeface="+mn-ea"/>
                          <a:ea typeface="+mn-ea"/>
                          <a:cs typeface="Meiryo UI" pitchFamily="50" charset="-128"/>
                        </a:rPr>
                        <a:t>案件内で商品を選択することは</a:t>
                      </a:r>
                      <a:r>
                        <a:rPr lang="en-US" altLang="ja-JP" sz="800" dirty="0">
                          <a:latin typeface="+mn-ea"/>
                          <a:ea typeface="+mn-ea"/>
                          <a:cs typeface="Meiryo UI" pitchFamily="50" charset="-128"/>
                        </a:rPr>
                        <a:t>2</a:t>
                      </a:r>
                      <a:r>
                        <a:rPr lang="ja-JP" altLang="en-US" sz="800" dirty="0">
                          <a:latin typeface="+mn-ea"/>
                          <a:ea typeface="+mn-ea"/>
                          <a:cs typeface="Meiryo UI" pitchFamily="50" charset="-128"/>
                        </a:rPr>
                        <a:t>商品までとさせて頂きます。（色違い含む</a:t>
                      </a:r>
                      <a:r>
                        <a:rPr lang="ja-JP" altLang="en-US" sz="800" dirty="0" smtClean="0">
                          <a:latin typeface="+mn-ea"/>
                          <a:ea typeface="+mn-ea"/>
                          <a:cs typeface="Meiryo UI" pitchFamily="50" charset="-128"/>
                        </a:rPr>
                        <a:t>）</a:t>
                      </a:r>
                      <a:endParaRPr lang="en-US" altLang="ja-JP" sz="800" dirty="0" smtClean="0">
                        <a:latin typeface="+mn-ea"/>
                        <a:ea typeface="+mn-ea"/>
                        <a:cs typeface="Meiryo UI" pitchFamily="50" charset="-128"/>
                      </a:endParaRPr>
                    </a:p>
                    <a:p>
                      <a:r>
                        <a:rPr lang="ja-JP" altLang="en-US" sz="800" dirty="0" smtClean="0">
                          <a:latin typeface="+mn-ea"/>
                          <a:ea typeface="+mn-ea"/>
                          <a:cs typeface="Meiryo UI" pitchFamily="50" charset="-128"/>
                        </a:rPr>
                        <a:t>・タイアップで紹介している商品以外の商品や</a:t>
                      </a:r>
                      <a:r>
                        <a:rPr lang="ja-JP" altLang="en-US" sz="800" smtClean="0">
                          <a:latin typeface="+mn-ea"/>
                          <a:ea typeface="+mn-ea"/>
                          <a:cs typeface="Meiryo UI" pitchFamily="50" charset="-128"/>
                        </a:rPr>
                        <a:t>グッズはプレゼント</a:t>
                      </a:r>
                      <a:r>
                        <a:rPr lang="ja-JP" altLang="en-US" sz="800" dirty="0" smtClean="0">
                          <a:latin typeface="+mn-ea"/>
                          <a:ea typeface="+mn-ea"/>
                          <a:cs typeface="Meiryo UI" pitchFamily="50" charset="-128"/>
                        </a:rPr>
                        <a:t>商品として対応致しかねます。</a:t>
                      </a:r>
                      <a:endParaRPr lang="en-US" altLang="ja-JP" sz="800" dirty="0">
                        <a:latin typeface="+mn-ea"/>
                        <a:ea typeface="+mn-ea"/>
                        <a:cs typeface="Meiryo UI" pitchFamily="50" charset="-128"/>
                      </a:endParaRPr>
                    </a:p>
                    <a:p>
                      <a:r>
                        <a:rPr lang="ja-JP" altLang="en-US" sz="800" dirty="0">
                          <a:latin typeface="+mn-ea"/>
                          <a:ea typeface="+mn-ea"/>
                          <a:cs typeface="Meiryo UI" pitchFamily="50" charset="-128"/>
                        </a:rPr>
                        <a:t>・</a:t>
                      </a:r>
                      <a:r>
                        <a:rPr lang="ja-JP" altLang="en-US" sz="800" dirty="0">
                          <a:latin typeface="+mn-ea"/>
                          <a:cs typeface="Meiryo UI" pitchFamily="50" charset="-128"/>
                        </a:rPr>
                        <a:t>医薬品など、薬機法に基づきプレゼント実施できないものがあります。</a:t>
                      </a:r>
                      <a:endParaRPr lang="en-US" altLang="ja-JP" sz="800" dirty="0">
                        <a:latin typeface="+mn-ea"/>
                        <a:ea typeface="+mn-ea"/>
                        <a:cs typeface="Meiryo UI" pitchFamily="50" charset="-128"/>
                      </a:endParaRPr>
                    </a:p>
                    <a:p>
                      <a:pPr marL="0" marR="0" lvl="0" indent="0" algn="l" defTabSz="914400" rtl="0" eaLnBrk="1" fontAlgn="ctr" latinLnBrk="0" hangingPunct="1">
                        <a:lnSpc>
                          <a:spcPct val="100000"/>
                        </a:lnSpc>
                        <a:spcBef>
                          <a:spcPct val="0"/>
                        </a:spcBef>
                        <a:spcAft>
                          <a:spcPct val="0"/>
                        </a:spcAft>
                        <a:buClrTx/>
                        <a:buSzTx/>
                        <a:buFontTx/>
                        <a:buNone/>
                        <a:tabLst/>
                        <a:defRPr/>
                      </a:pPr>
                      <a:r>
                        <a:rPr lang="ja-JP" altLang="en-US" sz="800" dirty="0">
                          <a:latin typeface="+mn-ea"/>
                          <a:cs typeface="Meiryo UI" pitchFamily="50" charset="-128"/>
                        </a:rPr>
                        <a:t>・下記に該当する商品のプレゼントにつきましては、別途営業担当者にお問い合わせください</a:t>
                      </a:r>
                      <a:endParaRPr lang="en-US" altLang="ja-JP" sz="800" dirty="0">
                        <a:latin typeface="+mn-ea"/>
                        <a:cs typeface="Meiryo UI" pitchFamily="50" charset="-128"/>
                      </a:endParaRPr>
                    </a:p>
                    <a:p>
                      <a:pPr marL="0" marR="0" lvl="0" indent="0" algn="l" defTabSz="914400" rtl="0" eaLnBrk="1" fontAlgn="ctr" latinLnBrk="0" hangingPunct="1">
                        <a:lnSpc>
                          <a:spcPct val="100000"/>
                        </a:lnSpc>
                        <a:spcBef>
                          <a:spcPct val="0"/>
                        </a:spcBef>
                        <a:spcAft>
                          <a:spcPct val="0"/>
                        </a:spcAft>
                        <a:buClrTx/>
                        <a:buSzTx/>
                        <a:buFontTx/>
                        <a:buNone/>
                        <a:tabLst/>
                        <a:defRPr/>
                      </a:pPr>
                      <a:r>
                        <a:rPr lang="en-US" altLang="ja-JP" sz="800" dirty="0">
                          <a:latin typeface="+mn-ea"/>
                          <a:cs typeface="Meiryo UI" pitchFamily="50" charset="-128"/>
                        </a:rPr>
                        <a:t>(1)</a:t>
                      </a:r>
                      <a:r>
                        <a:rPr lang="ja-JP" altLang="en-US" sz="800" dirty="0">
                          <a:latin typeface="+mn-ea"/>
                          <a:cs typeface="Meiryo UI" pitchFamily="50" charset="-128"/>
                        </a:rPr>
                        <a:t>消費期限・賞味期限がある飲食類　</a:t>
                      </a:r>
                      <a:r>
                        <a:rPr lang="en-US" altLang="ja-JP" sz="800" dirty="0">
                          <a:latin typeface="+mn-ea"/>
                          <a:cs typeface="Meiryo UI" pitchFamily="50" charset="-128"/>
                        </a:rPr>
                        <a:t>(2)</a:t>
                      </a:r>
                      <a:r>
                        <a:rPr lang="ja-JP" altLang="en-US" sz="800" dirty="0">
                          <a:latin typeface="+mn-ea"/>
                          <a:cs typeface="Meiryo UI" pitchFamily="50" charset="-128"/>
                        </a:rPr>
                        <a:t>要冷蔵等、温度調整が必要な商品</a:t>
                      </a:r>
                      <a:endParaRPr lang="en-US" altLang="ja-JP" sz="800" dirty="0">
                        <a:latin typeface="+mn-ea"/>
                        <a:cs typeface="Meiryo UI" pitchFamily="50" charset="-128"/>
                      </a:endParaRPr>
                    </a:p>
                    <a:p>
                      <a:pPr marL="0" marR="0" lvl="0" indent="0" algn="l" defTabSz="914400" rtl="0" eaLnBrk="1" fontAlgn="ctr" latinLnBrk="0" hangingPunct="1">
                        <a:lnSpc>
                          <a:spcPct val="100000"/>
                        </a:lnSpc>
                        <a:spcBef>
                          <a:spcPct val="0"/>
                        </a:spcBef>
                        <a:spcAft>
                          <a:spcPct val="0"/>
                        </a:spcAft>
                        <a:buClrTx/>
                        <a:buSzTx/>
                        <a:buFontTx/>
                        <a:buNone/>
                        <a:tabLst/>
                        <a:defRPr/>
                      </a:pPr>
                      <a:r>
                        <a:rPr lang="ja-JP" altLang="en-US" sz="800" dirty="0">
                          <a:latin typeface="+mn-ea"/>
                          <a:cs typeface="Meiryo UI" pitchFamily="50" charset="-128"/>
                        </a:rPr>
                        <a:t>・同梱物は商品説明のリーフレットに限ります。</a:t>
                      </a:r>
                      <a:endParaRPr lang="en-US" altLang="ja-JP" sz="800" dirty="0">
                        <a:latin typeface="+mn-ea"/>
                        <a:cs typeface="Meiryo UI" pitchFamily="50" charset="-128"/>
                      </a:endParaRP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5"/>
                  </a:ext>
                </a:extLst>
              </a:tr>
              <a:tr h="15196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chemeClr val="bg1"/>
                          </a:solidFill>
                          <a:effectLst/>
                          <a:latin typeface="Meiryo UI" pitchFamily="50" charset="-128"/>
                          <a:ea typeface="Meiryo UI" pitchFamily="50" charset="-128"/>
                          <a:cs typeface="Meiryo UI" pitchFamily="50" charset="-128"/>
                        </a:rPr>
                        <a:t>掲載開始日</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水曜日</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時　</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水曜日以外ではお受け致しかねますので、ご注意ください。</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6"/>
                  </a:ext>
                </a:extLst>
              </a:tr>
              <a:tr h="386609">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掲載調整時間</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広告掲載日及び広告内容変更初日の午前</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時から正午までの時間は掲載調整時間とし、調整時間内の不具合については責任を負いかねます。ご了承くださいますようお願い致します。</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（掲載開始日が休日の場合は、翌営業日正午まで免責期間とさせて頂きます。）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7"/>
                  </a:ext>
                </a:extLst>
              </a:tr>
              <a:tr h="621257">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chemeClr val="bg1"/>
                          </a:solidFill>
                          <a:effectLst/>
                          <a:latin typeface="Meiryo UI" pitchFamily="50" charset="-128"/>
                          <a:ea typeface="Meiryo UI" pitchFamily="50" charset="-128"/>
                          <a:cs typeface="Meiryo UI" pitchFamily="50" charset="-128"/>
                        </a:rPr>
                        <a:t>アローワンスについて</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・常時掲載を保証するものではございません。</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・総掲載予定時間の</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2%</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以内もしくは</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6</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時間のどちらか少ない方の時間内での掲載不具合は、賠償および補填措置の対象外とさせて頂きます。</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なお、前事項のとおり、掲載調整時間内は掲載不具合としてみなしません。</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・上記の時間を超える掲載不具合の場合でも、全く掲載が行われない場合以外は補填措置の対象外とさせて頂くことがございます。</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・災害情報の掲載およびそのメンテナンスによる露出機会の減少分につきましては、補填措置の対象外とさせて頂きます。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8"/>
                  </a:ext>
                </a:extLst>
              </a:tr>
              <a:tr h="450998">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リンク先確認について</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最終稿までに、完全な状態でリンク先がアップしているようお願い致します。</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URL</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は最大</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240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文字まででお願い致します。</a:t>
                      </a: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 リンク先が確認できない場合は掲載をお断りすることや、掲載開始が遅れることがございますのでご注意ください。</a:t>
                      </a:r>
                      <a:b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b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1</a:t>
                      </a:r>
                      <a:r>
                        <a:rPr kumimoji="1" lang="ja-JP" altLang="en-US" sz="800" b="0" i="0" u="none" strike="noStrike" cap="none" normalizeH="0" baseline="0" dirty="0" err="1">
                          <a:ln>
                            <a:noFill/>
                          </a:ln>
                          <a:solidFill>
                            <a:schemeClr val="tx1"/>
                          </a:solidFill>
                          <a:effectLst/>
                          <a:latin typeface="Meiryo UI" pitchFamily="50" charset="-128"/>
                          <a:ea typeface="Meiryo UI" pitchFamily="50" charset="-128"/>
                          <a:cs typeface="Meiryo UI" pitchFamily="50" charset="-128"/>
                        </a:rPr>
                        <a:t>つの</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リンク先</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URL</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から複数のランディングページが表示されるなどの仕様はお受けできません。</a:t>
                      </a:r>
                      <a:endPar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ブランドファンクラブを実施の場合、＠ｃｏｓｍｅの商品一覧ページも掲載可否が必要になります。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9"/>
                  </a:ext>
                </a:extLst>
              </a:tr>
              <a:tr h="15196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ページ差し替え</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ページの差し替えはお受け致しかねます。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10"/>
                  </a:ext>
                </a:extLst>
              </a:tr>
              <a:tr h="15196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掲載報告書</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ページビュー（日別）、クリックカウント</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クリック数。送付日は掲載終了日から</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10</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営業日後となります。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11"/>
                  </a:ext>
                </a:extLst>
              </a:tr>
              <a:tr h="237472">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bg1"/>
                          </a:solidFill>
                          <a:effectLst/>
                          <a:latin typeface="Meiryo UI" pitchFamily="50" charset="-128"/>
                          <a:ea typeface="Meiryo UI" pitchFamily="50" charset="-128"/>
                          <a:cs typeface="Meiryo UI" pitchFamily="50" charset="-128"/>
                        </a:rPr>
                        <a:t>クリエイティブの無断使用について</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広告クリエイティブの二次利用（抜き刷り等）やその内容を使用した販促物（ノベルティ等）の無断使用はお断り致します。（アイスタイル制作の誘導バナーも含む）</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12"/>
                  </a:ext>
                </a:extLst>
              </a:tr>
              <a:tr h="15196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chemeClr val="bg1"/>
                          </a:solidFill>
                          <a:effectLst/>
                          <a:latin typeface="Meiryo UI" pitchFamily="50" charset="-128"/>
                          <a:ea typeface="Meiryo UI" pitchFamily="50" charset="-128"/>
                          <a:cs typeface="Meiryo UI" pitchFamily="50" charset="-128"/>
                        </a:rPr>
                        <a:t>交通費</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オリエンテーションが遠隔地の場合、別途交通費（</a:t>
                      </a:r>
                      <a:r>
                        <a:rPr kumimoji="1" lang="en-US" altLang="ja-JP"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2</a:t>
                      </a: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名から）が発生致します。</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13"/>
                  </a:ext>
                </a:extLst>
              </a:tr>
              <a:tr h="15196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chemeClr val="bg1"/>
                          </a:solidFill>
                          <a:effectLst/>
                          <a:latin typeface="Meiryo UI" pitchFamily="50" charset="-128"/>
                          <a:ea typeface="Meiryo UI" pitchFamily="50" charset="-128"/>
                          <a:cs typeface="Meiryo UI" pitchFamily="50" charset="-128"/>
                        </a:rPr>
                        <a:t>制作素材</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写真やイラストなどの制作素材はデジタルデータにてご用意ください。</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14"/>
                  </a:ext>
                </a:extLst>
              </a:tr>
              <a:tr h="15196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a:ln>
                            <a:noFill/>
                          </a:ln>
                          <a:solidFill>
                            <a:schemeClr val="bg1"/>
                          </a:solidFill>
                          <a:effectLst/>
                          <a:latin typeface="Meiryo UI" pitchFamily="50" charset="-128"/>
                          <a:ea typeface="Meiryo UI" pitchFamily="50" charset="-128"/>
                          <a:cs typeface="Meiryo UI" pitchFamily="50" charset="-128"/>
                        </a:rPr>
                        <a:t>クリエイティブ紹介</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＠ｃｏｓｍｅタイアップ事例としてクリエイティブをご紹介させて頂く場合がございます。予めご了承ください。</a:t>
                      </a:r>
                    </a:p>
                  </a:txBody>
                  <a:tcPr marL="36000" marR="36000" marT="17997" marB="17997" anchor="ctr" horzOverflow="overflow">
                    <a:lnL w="6350" cap="flat" cmpd="sng" algn="ctr">
                      <a:solidFill>
                        <a:srgbClr val="4EB691"/>
                      </a:solidFill>
                      <a:prstDash val="solid"/>
                      <a:round/>
                      <a:headEnd type="none" w="med" len="med"/>
                      <a:tailEnd type="none" w="med" len="med"/>
                    </a:lnL>
                    <a:lnR w="6350" cap="flat" cmpd="sng" algn="ctr">
                      <a:solidFill>
                        <a:srgbClr val="4EB691"/>
                      </a:solidFill>
                      <a:prstDash val="solid"/>
                      <a:round/>
                      <a:headEnd type="none" w="med" len="med"/>
                      <a:tailEnd type="none" w="med" len="med"/>
                    </a:lnR>
                    <a:lnT w="6350" cap="flat" cmpd="sng" algn="ctr">
                      <a:solidFill>
                        <a:srgbClr val="4EB691"/>
                      </a:solidFill>
                      <a:prstDash val="solid"/>
                      <a:round/>
                      <a:headEnd type="none" w="med" len="med"/>
                      <a:tailEnd type="none" w="med" len="med"/>
                    </a:lnT>
                    <a:lnB w="6350" cap="flat" cmpd="sng" algn="ctr">
                      <a:solidFill>
                        <a:srgbClr val="4EB69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15"/>
                  </a:ext>
                </a:extLst>
              </a:tr>
            </a:tbl>
          </a:graphicData>
        </a:graphic>
      </p:graphicFrame>
      <p:sp>
        <p:nvSpPr>
          <p:cNvPr id="108" name="タイトル 6"/>
          <p:cNvSpPr>
            <a:spLocks noGrp="1"/>
          </p:cNvSpPr>
          <p:nvPr>
            <p:ph type="title"/>
          </p:nvPr>
        </p:nvSpPr>
        <p:spPr>
          <a:xfrm>
            <a:off x="285780" y="234994"/>
            <a:ext cx="8958878" cy="650080"/>
          </a:xfrm>
        </p:spPr>
        <p:txBody>
          <a:bodyPr>
            <a:normAutofit/>
          </a:bodyPr>
          <a:lstStyle/>
          <a:p>
            <a:pPr algn="l"/>
            <a:r>
              <a:rPr lang="ja-JP" altLang="en-US" sz="2800" spc="300" dirty="0">
                <a:latin typeface="+mj-ea"/>
                <a:ea typeface="+mj-ea"/>
              </a:rPr>
              <a:t>＠</a:t>
            </a:r>
            <a:r>
              <a:rPr lang="en-US" altLang="ja-JP" sz="2800" spc="300" dirty="0">
                <a:latin typeface="+mj-ea"/>
                <a:ea typeface="+mj-ea"/>
              </a:rPr>
              <a:t>cosme </a:t>
            </a:r>
            <a:r>
              <a:rPr lang="en-US" altLang="ja-JP" sz="2800" dirty="0">
                <a:latin typeface="+mj-ea"/>
                <a:ea typeface="+mj-ea"/>
              </a:rPr>
              <a:t>Promotion</a:t>
            </a:r>
            <a:r>
              <a:rPr lang="ja-JP" altLang="en-US" sz="2800" dirty="0">
                <a:latin typeface="+mj-ea"/>
                <a:ea typeface="+mj-ea"/>
              </a:rPr>
              <a:t> </a:t>
            </a:r>
            <a:r>
              <a:rPr lang="en-US" altLang="ja-JP" sz="2800" dirty="0">
                <a:latin typeface="+mj-ea"/>
                <a:ea typeface="+mj-ea"/>
              </a:rPr>
              <a:t>Service</a:t>
            </a:r>
            <a:r>
              <a:rPr lang="ja-JP" altLang="en-US" sz="2800" dirty="0">
                <a:latin typeface="+mj-ea"/>
                <a:ea typeface="+mj-ea"/>
              </a:rPr>
              <a:t> お申込時の注意事項</a:t>
            </a:r>
          </a:p>
        </p:txBody>
      </p:sp>
    </p:spTree>
    <p:extLst>
      <p:ext uri="{BB962C8B-B14F-4D97-AF65-F5344CB8AC3E}">
        <p14:creationId xmlns:p14="http://schemas.microsoft.com/office/powerpoint/2010/main" val="12388912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p:cNvSpPr txBox="1">
            <a:spLocks/>
          </p:cNvSpPr>
          <p:nvPr/>
        </p:nvSpPr>
        <p:spPr>
          <a:xfrm>
            <a:off x="77954" y="245798"/>
            <a:ext cx="9731061" cy="650080"/>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kumimoji="1" sz="3000" b="1" kern="1200">
                <a:solidFill>
                  <a:srgbClr val="664899"/>
                </a:solidFill>
                <a:latin typeface=""/>
                <a:ea typeface=""/>
                <a:cs typeface="メイリオ"/>
              </a:defRPr>
            </a:lvl1pPr>
          </a:lstStyle>
          <a:p>
            <a:r>
              <a:rPr lang="ja-JP" altLang="en-US" sz="2400" dirty="0">
                <a:solidFill>
                  <a:srgbClr val="4EB691"/>
                </a:solidFill>
                <a:latin typeface="+mj-ea"/>
                <a:ea typeface="+mj-ea"/>
              </a:rPr>
              <a:t>編集タイアップオプション＠</a:t>
            </a:r>
            <a:r>
              <a:rPr lang="en-US" altLang="ja-JP" sz="2400" dirty="0">
                <a:solidFill>
                  <a:srgbClr val="4EB691"/>
                </a:solidFill>
                <a:latin typeface="+mj-ea"/>
                <a:ea typeface="+mj-ea"/>
              </a:rPr>
              <a:t>cosme </a:t>
            </a:r>
            <a:r>
              <a:rPr lang="en-US" altLang="ja-JP" sz="2400" dirty="0" err="1">
                <a:solidFill>
                  <a:srgbClr val="4EB691"/>
                </a:solidFill>
                <a:latin typeface="+mj-ea"/>
                <a:ea typeface="+mj-ea"/>
              </a:rPr>
              <a:t>biche</a:t>
            </a:r>
            <a:r>
              <a:rPr lang="en-US" altLang="ja-JP" sz="2400" dirty="0">
                <a:solidFill>
                  <a:srgbClr val="4EB691"/>
                </a:solidFill>
                <a:latin typeface="+mj-ea"/>
                <a:ea typeface="+mj-ea"/>
              </a:rPr>
              <a:t> </a:t>
            </a:r>
            <a:r>
              <a:rPr lang="ja-JP" altLang="en-US" sz="2700" dirty="0">
                <a:solidFill>
                  <a:srgbClr val="4EB691"/>
                </a:solidFill>
                <a:latin typeface="+mj-ea"/>
                <a:ea typeface="+mj-ea"/>
              </a:rPr>
              <a:t>お申込時の注意事項</a:t>
            </a:r>
            <a:endParaRPr lang="en-US" altLang="ja-JP" sz="2700" dirty="0">
              <a:solidFill>
                <a:srgbClr val="4EB691"/>
              </a:solidFill>
              <a:latin typeface="+mj-ea"/>
              <a:ea typeface="+mj-ea"/>
            </a:endParaRPr>
          </a:p>
        </p:txBody>
      </p:sp>
      <p:graphicFrame>
        <p:nvGraphicFramePr>
          <p:cNvPr id="9" name="Group 133"/>
          <p:cNvGraphicFramePr>
            <a:graphicFrameLocks noGrp="1"/>
          </p:cNvGraphicFramePr>
          <p:nvPr>
            <p:extLst>
              <p:ext uri="{D42A27DB-BD31-4B8C-83A1-F6EECF244321}">
                <p14:modId xmlns:p14="http://schemas.microsoft.com/office/powerpoint/2010/main" val="2988946134"/>
              </p:ext>
            </p:extLst>
          </p:nvPr>
        </p:nvGraphicFramePr>
        <p:xfrm>
          <a:off x="77955" y="1124744"/>
          <a:ext cx="9731060" cy="5008346"/>
        </p:xfrm>
        <a:graphic>
          <a:graphicData uri="http://schemas.openxmlformats.org/drawingml/2006/table">
            <a:tbl>
              <a:tblPr>
                <a:tableStyleId>{ED083AE6-46FA-4A59-8FB0-9F97EB10719F}</a:tableStyleId>
              </a:tblPr>
              <a:tblGrid>
                <a:gridCol w="1617319">
                  <a:extLst>
                    <a:ext uri="{9D8B030D-6E8A-4147-A177-3AD203B41FA5}">
                      <a16:colId xmlns:a16="http://schemas.microsoft.com/office/drawing/2014/main" xmlns="" val="20000"/>
                    </a:ext>
                  </a:extLst>
                </a:gridCol>
                <a:gridCol w="8113741">
                  <a:extLst>
                    <a:ext uri="{9D8B030D-6E8A-4147-A177-3AD203B41FA5}">
                      <a16:colId xmlns:a16="http://schemas.microsoft.com/office/drawing/2014/main" xmlns="" val="20001"/>
                    </a:ext>
                  </a:extLst>
                </a:gridCol>
              </a:tblGrid>
              <a:tr h="119260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掲載可否</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お申込を頂く前に、必ず当該商品やサービスの広告掲載が可能かの問合せをお願い致します。掲載の可否回答は、「可」・「不可」のみでお答えしております。</a:t>
                      </a:r>
                      <a:br>
                        <a:rPr kumimoji="1" lang="ja-JP" altLang="en-US" sz="800" u="none" strike="noStrike" cap="none" normalizeH="0" baseline="0" dirty="0">
                          <a:ln>
                            <a:noFill/>
                          </a:ln>
                          <a:effectLst/>
                          <a:latin typeface="+mn-ea"/>
                          <a:ea typeface="+mn-ea"/>
                        </a:rPr>
                      </a:br>
                      <a:r>
                        <a:rPr kumimoji="1" lang="en-US" altLang="ja-JP" sz="800" u="none" strike="noStrike" cap="none" normalizeH="0" baseline="0" dirty="0">
                          <a:ln>
                            <a:noFill/>
                          </a:ln>
                          <a:effectLst/>
                          <a:latin typeface="+mn-ea"/>
                          <a:ea typeface="+mn-ea"/>
                        </a:rPr>
                        <a:t>※ </a:t>
                      </a:r>
                      <a:r>
                        <a:rPr kumimoji="1" lang="ja-JP" altLang="en-US" sz="800" u="none" strike="noStrike" cap="none" normalizeH="0" baseline="0" dirty="0">
                          <a:ln>
                            <a:noFill/>
                          </a:ln>
                          <a:effectLst/>
                          <a:latin typeface="+mn-ea"/>
                          <a:ea typeface="+mn-ea"/>
                        </a:rPr>
                        <a:t>掲載不可理由や詳細の指摘は致しかねますのでご了承ください。</a:t>
                      </a:r>
                      <a:br>
                        <a:rPr kumimoji="1" lang="ja-JP" altLang="en-US" sz="800" u="none" strike="noStrike" cap="none" normalizeH="0" baseline="0" dirty="0">
                          <a:ln>
                            <a:noFill/>
                          </a:ln>
                          <a:effectLst/>
                          <a:latin typeface="+mn-ea"/>
                          <a:ea typeface="+mn-ea"/>
                        </a:rPr>
                      </a:br>
                      <a:r>
                        <a:rPr kumimoji="1" lang="en-US" altLang="ja-JP" sz="800" u="none" strike="noStrike" cap="none" normalizeH="0" baseline="0" dirty="0">
                          <a:ln>
                            <a:noFill/>
                          </a:ln>
                          <a:effectLst/>
                          <a:latin typeface="+mn-ea"/>
                          <a:ea typeface="+mn-ea"/>
                        </a:rPr>
                        <a:t>※ </a:t>
                      </a:r>
                      <a:r>
                        <a:rPr kumimoji="1" lang="ja-JP" altLang="en-US" sz="800" u="none" strike="noStrike" cap="none" normalizeH="0" baseline="0" dirty="0">
                          <a:ln>
                            <a:noFill/>
                          </a:ln>
                          <a:effectLst/>
                          <a:latin typeface="+mn-ea"/>
                          <a:ea typeface="+mn-ea"/>
                        </a:rPr>
                        <a:t>最終的なリンク先が確定していない状況でお申込を受け付けた場合は、リンク先のアップを持って再度掲載可否をとらせて頂いております。</a:t>
                      </a:r>
                      <a:br>
                        <a:rPr kumimoji="1" lang="ja-JP" altLang="en-US" sz="800" u="none" strike="noStrike" cap="none" normalizeH="0" baseline="0" dirty="0">
                          <a:ln>
                            <a:noFill/>
                          </a:ln>
                          <a:effectLst/>
                          <a:latin typeface="+mn-ea"/>
                          <a:ea typeface="+mn-ea"/>
                        </a:rPr>
                      </a:br>
                      <a:r>
                        <a:rPr kumimoji="1" lang="ja-JP" altLang="en-US" sz="800" u="none" strike="noStrike" cap="none" normalizeH="0" baseline="0" dirty="0">
                          <a:ln>
                            <a:noFill/>
                          </a:ln>
                          <a:effectLst/>
                          <a:latin typeface="+mn-ea"/>
                          <a:ea typeface="+mn-ea"/>
                        </a:rPr>
                        <a:t>　　その際、リンク不可の判断が出た場合には修正をお願いしております。万が一、修正が間に合わない・修正ができない場合はリンク致しかねますので予めご了承ください。</a:t>
                      </a:r>
                      <a:br>
                        <a:rPr kumimoji="1" lang="ja-JP" altLang="en-US" sz="800" u="none" strike="noStrike" cap="none" normalizeH="0" baseline="0" dirty="0">
                          <a:ln>
                            <a:noFill/>
                          </a:ln>
                          <a:effectLst/>
                          <a:latin typeface="+mn-ea"/>
                          <a:ea typeface="+mn-ea"/>
                        </a:rPr>
                      </a:br>
                      <a:r>
                        <a:rPr kumimoji="1" lang="ja-JP" altLang="en-US" sz="800" u="none" strike="noStrike" cap="none" normalizeH="0" baseline="0" dirty="0">
                          <a:ln>
                            <a:noFill/>
                          </a:ln>
                          <a:effectLst/>
                          <a:latin typeface="+mn-ea"/>
                          <a:ea typeface="+mn-ea"/>
                        </a:rPr>
                        <a:t>　　（リンク先が確定していない状況でお申込を受け付けた場合、掲載の</a:t>
                      </a:r>
                      <a:r>
                        <a:rPr kumimoji="1" lang="en-US" altLang="ja-JP" sz="800" u="none" strike="noStrike" cap="none" normalizeH="0" baseline="0" dirty="0">
                          <a:ln>
                            <a:noFill/>
                          </a:ln>
                          <a:effectLst/>
                          <a:latin typeface="+mn-ea"/>
                          <a:ea typeface="+mn-ea"/>
                        </a:rPr>
                        <a:t>10</a:t>
                      </a:r>
                      <a:r>
                        <a:rPr kumimoji="1" lang="ja-JP" altLang="en-US" sz="800" u="none" strike="noStrike" cap="none" normalizeH="0" baseline="0" dirty="0">
                          <a:ln>
                            <a:noFill/>
                          </a:ln>
                          <a:effectLst/>
                          <a:latin typeface="+mn-ea"/>
                          <a:ea typeface="+mn-ea"/>
                        </a:rPr>
                        <a:t>営業日前までにリンク先の「デザインページ」や「内容」を確認させて頂いております。）</a:t>
                      </a:r>
                      <a:br>
                        <a:rPr kumimoji="1" lang="ja-JP" altLang="en-US" sz="800" u="none" strike="noStrike" cap="none" normalizeH="0" baseline="0" dirty="0">
                          <a:ln>
                            <a:noFill/>
                          </a:ln>
                          <a:effectLst/>
                          <a:latin typeface="+mn-ea"/>
                          <a:ea typeface="+mn-ea"/>
                        </a:rPr>
                      </a:br>
                      <a:r>
                        <a:rPr kumimoji="1" lang="en-US" altLang="ja-JP" sz="800" u="none" strike="noStrike" cap="none" normalizeH="0" baseline="0" dirty="0">
                          <a:ln>
                            <a:noFill/>
                          </a:ln>
                          <a:effectLst/>
                          <a:latin typeface="+mn-ea"/>
                          <a:ea typeface="+mn-ea"/>
                        </a:rPr>
                        <a:t>※ </a:t>
                      </a:r>
                      <a:r>
                        <a:rPr kumimoji="1" lang="ja-JP" altLang="en-US" sz="800" u="none" strike="noStrike" cap="none" normalizeH="0" baseline="0" dirty="0">
                          <a:ln>
                            <a:noFill/>
                          </a:ln>
                          <a:effectLst/>
                          <a:latin typeface="+mn-ea"/>
                          <a:ea typeface="+mn-ea"/>
                        </a:rPr>
                        <a:t>掲載期間中であってもリンク先に以下の内容に違反する内容があった場合、掲載を中止する場合がございます。</a:t>
                      </a:r>
                      <a:br>
                        <a:rPr kumimoji="1" lang="ja-JP" altLang="en-US" sz="800" u="none" strike="noStrike" cap="none" normalizeH="0" baseline="0" dirty="0">
                          <a:ln>
                            <a:noFill/>
                          </a:ln>
                          <a:effectLst/>
                          <a:latin typeface="+mn-ea"/>
                          <a:ea typeface="+mn-ea"/>
                        </a:rPr>
                      </a:br>
                      <a:r>
                        <a:rPr kumimoji="1" lang="ja-JP" altLang="en-US" sz="800" u="none" strike="noStrike" cap="none" normalizeH="0" baseline="0" dirty="0">
                          <a:ln>
                            <a:noFill/>
                          </a:ln>
                          <a:effectLst/>
                          <a:latin typeface="+mn-ea"/>
                          <a:ea typeface="+mn-ea"/>
                        </a:rPr>
                        <a:t>（１）法律、命令及び条例等法令に違反しないこと。</a:t>
                      </a:r>
                      <a:br>
                        <a:rPr kumimoji="1" lang="ja-JP" altLang="en-US" sz="800" u="none" strike="noStrike" cap="none" normalizeH="0" baseline="0" dirty="0">
                          <a:ln>
                            <a:noFill/>
                          </a:ln>
                          <a:effectLst/>
                          <a:latin typeface="+mn-ea"/>
                          <a:ea typeface="+mn-ea"/>
                        </a:rPr>
                      </a:br>
                      <a:r>
                        <a:rPr kumimoji="1" lang="ja-JP" altLang="en-US" sz="800" u="none" strike="noStrike" cap="none" normalizeH="0" baseline="0" dirty="0">
                          <a:ln>
                            <a:noFill/>
                          </a:ln>
                          <a:effectLst/>
                          <a:latin typeface="+mn-ea"/>
                          <a:ea typeface="+mn-ea"/>
                        </a:rPr>
                        <a:t>（２）第三者の著作権、商標権等の知的財産権を侵害しないこと。</a:t>
                      </a:r>
                      <a:br>
                        <a:rPr kumimoji="1" lang="ja-JP" altLang="en-US" sz="800" u="none" strike="noStrike" cap="none" normalizeH="0" baseline="0" dirty="0">
                          <a:ln>
                            <a:noFill/>
                          </a:ln>
                          <a:effectLst/>
                          <a:latin typeface="+mn-ea"/>
                          <a:ea typeface="+mn-ea"/>
                        </a:rPr>
                      </a:br>
                      <a:r>
                        <a:rPr kumimoji="1" lang="ja-JP" altLang="en-US" sz="800" u="none" strike="noStrike" cap="none" normalizeH="0" baseline="0" dirty="0">
                          <a:ln>
                            <a:noFill/>
                          </a:ln>
                          <a:effectLst/>
                          <a:latin typeface="+mn-ea"/>
                          <a:ea typeface="+mn-ea"/>
                        </a:rPr>
                        <a:t>（３）第三者の名誉、信用、プライバシー、肖像権等の人格的権利を侵害しないこと。</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0"/>
                  </a:ext>
                </a:extLst>
              </a:tr>
              <a:tr h="166181">
                <a:tc>
                  <a:txBody>
                    <a:bodyPr/>
                    <a:lstStyle/>
                    <a:p>
                      <a:pPr marL="0" marR="0" lvl="0" indent="0" algn="ctr" defTabSz="914400" rtl="0" eaLnBrk="1" fontAlgn="ctr" latinLnBrk="0" hangingPunct="1">
                        <a:lnSpc>
                          <a:spcPct val="100000"/>
                        </a:lnSpc>
                        <a:spcBef>
                          <a:spcPct val="0"/>
                        </a:spcBef>
                        <a:spcAft>
                          <a:spcPct val="0"/>
                        </a:spcAft>
                        <a:buClrTx/>
                        <a:buSzTx/>
                        <a:buFontTx/>
                        <a:buNone/>
                        <a:tabLst/>
                        <a:defRPr/>
                      </a:pPr>
                      <a:r>
                        <a:rPr kumimoji="1" lang="ja-JP" altLang="en-US" sz="800" u="none" strike="noStrike" cap="none" normalizeH="0" baseline="0" dirty="0">
                          <a:ln>
                            <a:noFill/>
                          </a:ln>
                          <a:solidFill>
                            <a:schemeClr val="bg1"/>
                          </a:solidFill>
                          <a:effectLst/>
                          <a:latin typeface="+mn-ea"/>
                          <a:ea typeface="+mn-ea"/>
                        </a:rPr>
                        <a:t>訴求ブランド数</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訴求ブランドは１ブランドのみとなります。</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1"/>
                  </a:ext>
                </a:extLst>
              </a:tr>
              <a:tr h="337806">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キャンセル料</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お申込後、貴社のご都合でサービス内容を変更、もしくはキャンセルされる場合、 下記に記載の料率でキャンセル料を申し受けます。</a:t>
                      </a:r>
                      <a:endParaRPr kumimoji="1" lang="en-US" altLang="ja-JP" sz="800" u="none" strike="noStrike" cap="none" normalizeH="0" baseline="0" dirty="0">
                        <a:ln>
                          <a:noFill/>
                        </a:ln>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掲載開始日の９０営業日前までは、料金の</a:t>
                      </a:r>
                      <a:r>
                        <a:rPr kumimoji="1" lang="en-US" altLang="ja-JP" sz="800" u="none" strike="noStrike" cap="none" normalizeH="0" baseline="0" dirty="0">
                          <a:ln>
                            <a:noFill/>
                          </a:ln>
                          <a:effectLst/>
                          <a:latin typeface="+mn-ea"/>
                          <a:ea typeface="+mn-ea"/>
                        </a:rPr>
                        <a:t>20</a:t>
                      </a:r>
                      <a:r>
                        <a:rPr kumimoji="1" lang="ja-JP" altLang="en-US" sz="800" u="none" strike="noStrike" cap="none" normalizeH="0" baseline="0" dirty="0">
                          <a:ln>
                            <a:noFill/>
                          </a:ln>
                          <a:effectLst/>
                          <a:latin typeface="+mn-ea"/>
                          <a:ea typeface="+mn-ea"/>
                        </a:rPr>
                        <a:t>％、６０営業日前までは料金の</a:t>
                      </a:r>
                      <a:r>
                        <a:rPr kumimoji="1" lang="en-US" altLang="ja-JP" sz="800" u="none" strike="noStrike" cap="none" normalizeH="0" baseline="0" dirty="0">
                          <a:ln>
                            <a:noFill/>
                          </a:ln>
                          <a:effectLst/>
                          <a:latin typeface="+mn-ea"/>
                          <a:ea typeface="+mn-ea"/>
                        </a:rPr>
                        <a:t>50</a:t>
                      </a:r>
                      <a:r>
                        <a:rPr kumimoji="1" lang="ja-JP" altLang="en-US" sz="800" u="none" strike="noStrike" cap="none" normalizeH="0" baseline="0" dirty="0">
                          <a:ln>
                            <a:noFill/>
                          </a:ln>
                          <a:effectLst/>
                          <a:latin typeface="+mn-ea"/>
                          <a:ea typeface="+mn-ea"/>
                        </a:rPr>
                        <a:t>％、</a:t>
                      </a:r>
                      <a:r>
                        <a:rPr kumimoji="1" lang="en-US" altLang="ja-JP" sz="800" u="none" strike="noStrike" cap="none" normalizeH="0" baseline="0" dirty="0">
                          <a:ln>
                            <a:noFill/>
                          </a:ln>
                          <a:effectLst/>
                          <a:latin typeface="+mn-ea"/>
                          <a:ea typeface="+mn-ea"/>
                        </a:rPr>
                        <a:t>30</a:t>
                      </a:r>
                      <a:r>
                        <a:rPr kumimoji="1" lang="ja-JP" altLang="en-US" sz="800" u="none" strike="noStrike" cap="none" normalizeH="0" baseline="0" dirty="0">
                          <a:ln>
                            <a:noFill/>
                          </a:ln>
                          <a:effectLst/>
                          <a:latin typeface="+mn-ea"/>
                          <a:ea typeface="+mn-ea"/>
                        </a:rPr>
                        <a:t>営業日以内の場合は、料金の</a:t>
                      </a:r>
                      <a:r>
                        <a:rPr kumimoji="1" lang="en-US" altLang="ja-JP" sz="800" u="none" strike="noStrike" cap="none" normalizeH="0" baseline="0" dirty="0">
                          <a:ln>
                            <a:noFill/>
                          </a:ln>
                          <a:effectLst/>
                          <a:latin typeface="+mn-ea"/>
                          <a:ea typeface="+mn-ea"/>
                        </a:rPr>
                        <a:t>100</a:t>
                      </a:r>
                      <a:r>
                        <a:rPr kumimoji="1" lang="ja-JP" altLang="en-US" sz="800" u="none" strike="noStrike" cap="none" normalizeH="0" baseline="0" dirty="0">
                          <a:ln>
                            <a:noFill/>
                          </a:ln>
                          <a:effectLst/>
                          <a:latin typeface="+mn-ea"/>
                          <a:ea typeface="+mn-ea"/>
                        </a:rPr>
                        <a:t>％のキャンセル料として発生致します。</a:t>
                      </a:r>
                      <a:endParaRPr kumimoji="1" lang="en-US" altLang="ja-JP"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2"/>
                  </a:ext>
                </a:extLst>
              </a:tr>
              <a:tr h="16618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クレジットの表記について</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defRPr/>
                      </a:pPr>
                      <a:r>
                        <a:rPr lang="ja-JP" altLang="en-US" sz="800" dirty="0">
                          <a:latin typeface="+mn-ea"/>
                          <a:ea typeface="+mn-ea"/>
                        </a:rPr>
                        <a:t>ページタイトルに</a:t>
                      </a:r>
                      <a:r>
                        <a:rPr lang="en-US" altLang="ja-JP" sz="800" dirty="0">
                          <a:latin typeface="+mn-ea"/>
                          <a:ea typeface="+mn-ea"/>
                        </a:rPr>
                        <a:t>PR</a:t>
                      </a:r>
                      <a:r>
                        <a:rPr lang="ja-JP" altLang="en-US" sz="800" dirty="0">
                          <a:latin typeface="+mn-ea"/>
                          <a:ea typeface="+mn-ea"/>
                        </a:rPr>
                        <a:t>表記・ページ下部に提供クレジット（ブランド名）を明記致します。</a:t>
                      </a:r>
                      <a:endParaRPr lang="ja-JP" altLang="en-US" sz="800" dirty="0">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3"/>
                  </a:ext>
                </a:extLst>
              </a:tr>
              <a:tr h="210664">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プレゼントについて</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defRPr/>
                      </a:pPr>
                      <a:r>
                        <a:rPr lang="ja-JP" altLang="en-US" sz="800" dirty="0">
                          <a:latin typeface="+mn-ea"/>
                          <a:ea typeface="+mn-ea"/>
                        </a:rPr>
                        <a:t>＠ｃｏｓｍｅ　ｂｉｃｈｅにプレゼントオプションは付帯することができません。</a:t>
                      </a:r>
                      <a:endParaRPr lang="en-US" altLang="ja-JP" sz="800" dirty="0">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4"/>
                  </a:ext>
                </a:extLst>
              </a:tr>
              <a:tr h="208805">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オリエンテーション</a:t>
                      </a:r>
                      <a:endParaRPr kumimoji="1" lang="zh-TW"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編集タイアップのオリエンテーションと同時開催</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5"/>
                  </a:ext>
                </a:extLst>
              </a:tr>
              <a:tr h="294483">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zh-TW" altLang="en-US" sz="800" u="none" strike="noStrike" cap="none" normalizeH="0" baseline="0" dirty="0">
                          <a:ln>
                            <a:noFill/>
                          </a:ln>
                          <a:solidFill>
                            <a:schemeClr val="bg1"/>
                          </a:solidFill>
                          <a:effectLst/>
                          <a:latin typeface="+mn-ea"/>
                          <a:ea typeface="+mn-ea"/>
                        </a:rPr>
                        <a:t>掲載調整時間</a:t>
                      </a:r>
                      <a:endParaRPr kumimoji="1" lang="zh-TW"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広告掲載日及び広告内容変更初日の午前</a:t>
                      </a:r>
                      <a:r>
                        <a:rPr kumimoji="1" lang="en-US" altLang="ja-JP" sz="800" u="none" strike="noStrike" cap="none" normalizeH="0" baseline="0" dirty="0">
                          <a:ln>
                            <a:noFill/>
                          </a:ln>
                          <a:effectLst/>
                          <a:latin typeface="+mn-ea"/>
                          <a:ea typeface="+mn-ea"/>
                        </a:rPr>
                        <a:t>0</a:t>
                      </a:r>
                      <a:r>
                        <a:rPr kumimoji="1" lang="ja-JP" altLang="en-US" sz="800" u="none" strike="noStrike" cap="none" normalizeH="0" baseline="0" dirty="0">
                          <a:ln>
                            <a:noFill/>
                          </a:ln>
                          <a:effectLst/>
                          <a:latin typeface="+mn-ea"/>
                          <a:ea typeface="+mn-ea"/>
                        </a:rPr>
                        <a:t>時から正午までの時間は掲載調整時間とし、調整時間内の不具合については責任を負いかねます。ご了承くださいますようお願い致します。（掲載開始日が休日の場合は、翌営業日正午まで免責期間とさせて頂きます。）</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6"/>
                  </a:ext>
                </a:extLst>
              </a:tr>
              <a:tr h="67939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アローワンスについて</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・常時掲載を保証するものではございません。</a:t>
                      </a:r>
                      <a:br>
                        <a:rPr kumimoji="1" lang="ja-JP" altLang="en-US" sz="800" u="none" strike="noStrike" cap="none" normalizeH="0" baseline="0" dirty="0">
                          <a:ln>
                            <a:noFill/>
                          </a:ln>
                          <a:effectLst/>
                          <a:latin typeface="+mn-ea"/>
                          <a:ea typeface="+mn-ea"/>
                        </a:rPr>
                      </a:br>
                      <a:r>
                        <a:rPr kumimoji="1" lang="ja-JP" altLang="en-US" sz="800" u="none" strike="noStrike" cap="none" normalizeH="0" baseline="0" dirty="0">
                          <a:ln>
                            <a:noFill/>
                          </a:ln>
                          <a:effectLst/>
                          <a:latin typeface="+mn-ea"/>
                          <a:ea typeface="+mn-ea"/>
                        </a:rPr>
                        <a:t>・総掲載予定時間の</a:t>
                      </a:r>
                      <a:r>
                        <a:rPr kumimoji="1" lang="en-US" altLang="ja-JP" sz="800" u="none" strike="noStrike" cap="none" normalizeH="0" baseline="0" dirty="0">
                          <a:ln>
                            <a:noFill/>
                          </a:ln>
                          <a:effectLst/>
                          <a:latin typeface="+mn-ea"/>
                          <a:ea typeface="+mn-ea"/>
                        </a:rPr>
                        <a:t>2%</a:t>
                      </a:r>
                      <a:r>
                        <a:rPr kumimoji="1" lang="ja-JP" altLang="en-US" sz="800" u="none" strike="noStrike" cap="none" normalizeH="0" baseline="0" dirty="0">
                          <a:ln>
                            <a:noFill/>
                          </a:ln>
                          <a:effectLst/>
                          <a:latin typeface="+mn-ea"/>
                          <a:ea typeface="+mn-ea"/>
                        </a:rPr>
                        <a:t>以内もしくは</a:t>
                      </a:r>
                      <a:r>
                        <a:rPr kumimoji="1" lang="en-US" altLang="ja-JP" sz="800" u="none" strike="noStrike" cap="none" normalizeH="0" baseline="0" dirty="0">
                          <a:ln>
                            <a:noFill/>
                          </a:ln>
                          <a:effectLst/>
                          <a:latin typeface="+mn-ea"/>
                          <a:ea typeface="+mn-ea"/>
                        </a:rPr>
                        <a:t>6</a:t>
                      </a:r>
                      <a:r>
                        <a:rPr kumimoji="1" lang="ja-JP" altLang="en-US" sz="800" u="none" strike="noStrike" cap="none" normalizeH="0" baseline="0" dirty="0">
                          <a:ln>
                            <a:noFill/>
                          </a:ln>
                          <a:effectLst/>
                          <a:latin typeface="+mn-ea"/>
                          <a:ea typeface="+mn-ea"/>
                        </a:rPr>
                        <a:t>時間のどちらか少ない方の時間内での掲載不具合は、賠償および補填措置の対象外とさせて頂きます。</a:t>
                      </a:r>
                      <a:br>
                        <a:rPr kumimoji="1" lang="ja-JP" altLang="en-US" sz="800" u="none" strike="noStrike" cap="none" normalizeH="0" baseline="0" dirty="0">
                          <a:ln>
                            <a:noFill/>
                          </a:ln>
                          <a:effectLst/>
                          <a:latin typeface="+mn-ea"/>
                          <a:ea typeface="+mn-ea"/>
                        </a:rPr>
                      </a:br>
                      <a:r>
                        <a:rPr kumimoji="1" lang="ja-JP" altLang="en-US" sz="800" u="none" strike="noStrike" cap="none" normalizeH="0" baseline="0" dirty="0">
                          <a:ln>
                            <a:noFill/>
                          </a:ln>
                          <a:effectLst/>
                          <a:latin typeface="+mn-ea"/>
                          <a:ea typeface="+mn-ea"/>
                        </a:rPr>
                        <a:t> なお、前事項のとおり、掲載調整時間内は掲載不具合としてみなしません。</a:t>
                      </a:r>
                      <a:br>
                        <a:rPr kumimoji="1" lang="ja-JP" altLang="en-US" sz="800" u="none" strike="noStrike" cap="none" normalizeH="0" baseline="0" dirty="0">
                          <a:ln>
                            <a:noFill/>
                          </a:ln>
                          <a:effectLst/>
                          <a:latin typeface="+mn-ea"/>
                          <a:ea typeface="+mn-ea"/>
                        </a:rPr>
                      </a:br>
                      <a:r>
                        <a:rPr kumimoji="1" lang="ja-JP" altLang="en-US" sz="800" u="none" strike="noStrike" cap="none" normalizeH="0" baseline="0" dirty="0">
                          <a:ln>
                            <a:noFill/>
                          </a:ln>
                          <a:effectLst/>
                          <a:latin typeface="+mn-ea"/>
                          <a:ea typeface="+mn-ea"/>
                        </a:rPr>
                        <a:t>・上記の時間を超える掲載不具合の場合でも、全く掲載が行われない場合以外は補填措置の対象外とさせて頂くことがございます。</a:t>
                      </a:r>
                      <a:br>
                        <a:rPr kumimoji="1" lang="ja-JP" altLang="en-US" sz="800" u="none" strike="noStrike" cap="none" normalizeH="0" baseline="0" dirty="0">
                          <a:ln>
                            <a:noFill/>
                          </a:ln>
                          <a:effectLst/>
                          <a:latin typeface="+mn-ea"/>
                          <a:ea typeface="+mn-ea"/>
                        </a:rPr>
                      </a:br>
                      <a:r>
                        <a:rPr kumimoji="1" lang="ja-JP" altLang="en-US" sz="800" u="none" strike="noStrike" cap="none" normalizeH="0" baseline="0" dirty="0">
                          <a:ln>
                            <a:noFill/>
                          </a:ln>
                          <a:effectLst/>
                          <a:latin typeface="+mn-ea"/>
                          <a:ea typeface="+mn-ea"/>
                        </a:rPr>
                        <a:t>・災害情報の掲載およびそのメンテナンスによる露出機会の減少分につきましては、補填措置の対象外とさせて頂きます。</a:t>
                      </a:r>
                      <a:endParaRPr kumimoji="1" lang="en-US" altLang="ja-JP" sz="800" u="none" strike="noStrike" cap="none" normalizeH="0" baseline="0" dirty="0">
                        <a:ln>
                          <a:noFill/>
                        </a:ln>
                        <a:effectLst/>
                        <a:latin typeface="+mn-ea"/>
                        <a:ea typeface="+mn-ea"/>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7"/>
                  </a:ext>
                </a:extLst>
              </a:tr>
              <a:tr h="422786">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リンク先確認について</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最終稿までに、完全な状態でリンク先がアップしているようお願い致します。</a:t>
                      </a:r>
                      <a:r>
                        <a:rPr kumimoji="1" lang="en-US" altLang="ja-JP" sz="800" u="none" strike="noStrike" cap="none" normalizeH="0" baseline="0" dirty="0">
                          <a:ln>
                            <a:noFill/>
                          </a:ln>
                          <a:effectLst/>
                          <a:latin typeface="+mn-ea"/>
                          <a:ea typeface="+mn-ea"/>
                        </a:rPr>
                        <a:t>URL</a:t>
                      </a:r>
                      <a:r>
                        <a:rPr kumimoji="1" lang="ja-JP" altLang="en-US" sz="800" u="none" strike="noStrike" cap="none" normalizeH="0" baseline="0" dirty="0">
                          <a:ln>
                            <a:noFill/>
                          </a:ln>
                          <a:effectLst/>
                          <a:latin typeface="+mn-ea"/>
                          <a:ea typeface="+mn-ea"/>
                        </a:rPr>
                        <a:t>は最大</a:t>
                      </a:r>
                      <a:r>
                        <a:rPr kumimoji="1" lang="en-US" altLang="ja-JP" sz="800" u="none" strike="noStrike" cap="none" normalizeH="0" baseline="0" dirty="0">
                          <a:ln>
                            <a:noFill/>
                          </a:ln>
                          <a:effectLst/>
                          <a:latin typeface="+mn-ea"/>
                          <a:ea typeface="+mn-ea"/>
                        </a:rPr>
                        <a:t>240</a:t>
                      </a:r>
                      <a:r>
                        <a:rPr kumimoji="1" lang="ja-JP" altLang="en-US" sz="800" u="none" strike="noStrike" cap="none" normalizeH="0" baseline="0" dirty="0">
                          <a:ln>
                            <a:noFill/>
                          </a:ln>
                          <a:effectLst/>
                          <a:latin typeface="+mn-ea"/>
                          <a:ea typeface="+mn-ea"/>
                        </a:rPr>
                        <a:t>文字まででお願い致します。</a:t>
                      </a: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 リンク先が確認できない場合は掲載をお断りすることや、掲載開始が遅れることがございますのでご注意ください。</a:t>
                      </a:r>
                      <a:br>
                        <a:rPr kumimoji="1" lang="ja-JP" altLang="en-US" sz="800" u="none" strike="noStrike" cap="none" normalizeH="0" baseline="0" dirty="0">
                          <a:ln>
                            <a:noFill/>
                          </a:ln>
                          <a:effectLst/>
                          <a:latin typeface="+mn-ea"/>
                          <a:ea typeface="+mn-ea"/>
                        </a:rPr>
                      </a:br>
                      <a:r>
                        <a:rPr kumimoji="1" lang="en-US" altLang="ja-JP" sz="800" u="none" strike="noStrike" cap="none" normalizeH="0" baseline="0" dirty="0">
                          <a:ln>
                            <a:noFill/>
                          </a:ln>
                          <a:effectLst/>
                          <a:latin typeface="+mn-ea"/>
                          <a:ea typeface="+mn-ea"/>
                        </a:rPr>
                        <a:t>1</a:t>
                      </a:r>
                      <a:r>
                        <a:rPr kumimoji="1" lang="ja-JP" altLang="en-US" sz="800" u="none" strike="noStrike" cap="none" normalizeH="0" baseline="0" dirty="0" err="1">
                          <a:ln>
                            <a:noFill/>
                          </a:ln>
                          <a:effectLst/>
                          <a:latin typeface="+mn-ea"/>
                          <a:ea typeface="+mn-ea"/>
                        </a:rPr>
                        <a:t>つの</a:t>
                      </a:r>
                      <a:r>
                        <a:rPr kumimoji="1" lang="ja-JP" altLang="en-US" sz="800" u="none" strike="noStrike" cap="none" normalizeH="0" baseline="0" dirty="0">
                          <a:ln>
                            <a:noFill/>
                          </a:ln>
                          <a:effectLst/>
                          <a:latin typeface="+mn-ea"/>
                          <a:ea typeface="+mn-ea"/>
                        </a:rPr>
                        <a:t>リンク先</a:t>
                      </a:r>
                      <a:r>
                        <a:rPr kumimoji="1" lang="en-US" altLang="ja-JP" sz="800" u="none" strike="noStrike" cap="none" normalizeH="0" baseline="0" dirty="0">
                          <a:ln>
                            <a:noFill/>
                          </a:ln>
                          <a:effectLst/>
                          <a:latin typeface="+mn-ea"/>
                          <a:ea typeface="+mn-ea"/>
                        </a:rPr>
                        <a:t>URL</a:t>
                      </a:r>
                      <a:r>
                        <a:rPr kumimoji="1" lang="ja-JP" altLang="en-US" sz="800" u="none" strike="noStrike" cap="none" normalizeH="0" baseline="0" dirty="0">
                          <a:ln>
                            <a:noFill/>
                          </a:ln>
                          <a:effectLst/>
                          <a:latin typeface="+mn-ea"/>
                          <a:ea typeface="+mn-ea"/>
                        </a:rPr>
                        <a:t>から複数のランディングページが表示されるなどの仕様はお受けできません。</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8"/>
                  </a:ext>
                </a:extLst>
              </a:tr>
              <a:tr h="16618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en-US" altLang="ja-JP" sz="800" u="none" strike="noStrike" cap="none" normalizeH="0" baseline="0" dirty="0">
                          <a:ln>
                            <a:noFill/>
                          </a:ln>
                          <a:solidFill>
                            <a:schemeClr val="bg1"/>
                          </a:solidFill>
                          <a:effectLst/>
                          <a:latin typeface="+mn-ea"/>
                          <a:ea typeface="+mn-ea"/>
                        </a:rPr>
                        <a:t>SNS</a:t>
                      </a:r>
                      <a:r>
                        <a:rPr kumimoji="1" lang="ja-JP" altLang="en-US" sz="800" u="none" strike="noStrike" cap="none" normalizeH="0" baseline="0" dirty="0">
                          <a:ln>
                            <a:noFill/>
                          </a:ln>
                          <a:solidFill>
                            <a:schemeClr val="bg1"/>
                          </a:solidFill>
                          <a:effectLst/>
                          <a:latin typeface="+mn-ea"/>
                          <a:ea typeface="+mn-ea"/>
                        </a:rPr>
                        <a:t>引用について</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u="none" strike="noStrike" cap="none" normalizeH="0" baseline="0" dirty="0">
                          <a:ln>
                            <a:noFill/>
                          </a:ln>
                          <a:effectLst/>
                          <a:latin typeface="+mn-ea"/>
                          <a:ea typeface="+mn-ea"/>
                        </a:rPr>
                        <a:t>SNS</a:t>
                      </a:r>
                      <a:r>
                        <a:rPr kumimoji="1" lang="ja-JP" altLang="en-US" sz="800" u="none" strike="noStrike" cap="none" normalizeH="0" baseline="0" dirty="0">
                          <a:ln>
                            <a:noFill/>
                          </a:ln>
                          <a:effectLst/>
                          <a:latin typeface="+mn-ea"/>
                          <a:ea typeface="+mn-ea"/>
                        </a:rPr>
                        <a:t>の引用は、</a:t>
                      </a:r>
                      <a:r>
                        <a:rPr kumimoji="1" lang="en-US" altLang="ja-JP" sz="800" u="none" strike="noStrike" cap="none" normalizeH="0" baseline="0" dirty="0" err="1">
                          <a:ln>
                            <a:noFill/>
                          </a:ln>
                          <a:effectLst/>
                          <a:latin typeface="+mn-ea"/>
                          <a:ea typeface="+mn-ea"/>
                        </a:rPr>
                        <a:t>Youtube</a:t>
                      </a:r>
                      <a:r>
                        <a:rPr kumimoji="1" lang="ja-JP" altLang="en-US" sz="800" u="none" strike="noStrike" cap="none" normalizeH="0" baseline="0" dirty="0">
                          <a:ln>
                            <a:noFill/>
                          </a:ln>
                          <a:effectLst/>
                          <a:latin typeface="+mn-ea"/>
                          <a:ea typeface="+mn-ea"/>
                        </a:rPr>
                        <a:t>メーカー公式アカウントのみとなります。</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09"/>
                  </a:ext>
                </a:extLst>
              </a:tr>
              <a:tr h="16618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ページ差し替え</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ページの差し替えはお受け致しかねます。</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0"/>
                  </a:ext>
                </a:extLst>
              </a:tr>
              <a:tr h="16618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無断使用について</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広告クリエイティブ・記事の二次利用（抜き刷り等）やその内容を使用した販促物（ノベルティ等）の無断使用はお断り致します。（アイスタイル制作の誘導バナーも含む）</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1"/>
                  </a:ext>
                </a:extLst>
              </a:tr>
              <a:tr h="16618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交通費</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オリエンテーションを必要とした場合、遠隔地でのオリエンテーションは、別途交通費（</a:t>
                      </a:r>
                      <a:r>
                        <a:rPr kumimoji="1" lang="en-US" altLang="ja-JP" sz="800" u="none" strike="noStrike" cap="none" normalizeH="0" baseline="0" dirty="0">
                          <a:ln>
                            <a:noFill/>
                          </a:ln>
                          <a:effectLst/>
                          <a:latin typeface="+mn-ea"/>
                          <a:ea typeface="+mn-ea"/>
                        </a:rPr>
                        <a:t>2</a:t>
                      </a:r>
                      <a:r>
                        <a:rPr kumimoji="1" lang="ja-JP" altLang="en-US" sz="800" u="none" strike="noStrike" cap="none" normalizeH="0" baseline="0" dirty="0">
                          <a:ln>
                            <a:noFill/>
                          </a:ln>
                          <a:effectLst/>
                          <a:latin typeface="+mn-ea"/>
                          <a:ea typeface="+mn-ea"/>
                        </a:rPr>
                        <a:t>名から）が発生致します。</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2"/>
                  </a:ext>
                </a:extLst>
              </a:tr>
              <a:tr h="16618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制作素材</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商品写真などの提供はデジタルデータにてご用意ください。誘導枠や記事内に掲載する写真はイメージにあったレンタルポジでご提案致します。写真の撮影は対応致しかねます。</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3"/>
                  </a:ext>
                </a:extLst>
              </a:tr>
              <a:tr h="16618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クリエイティブ紹介</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事例としてクリエイティブをご紹介させて頂く場合がございます。予めご了承ください。</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4"/>
                  </a:ext>
                </a:extLst>
              </a:tr>
              <a:tr h="166181">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掲載期間</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誘導期間は</a:t>
                      </a:r>
                      <a:r>
                        <a:rPr kumimoji="1" lang="en-US" altLang="ja-JP" sz="800" u="none" strike="noStrike" cap="none" normalizeH="0" baseline="0" dirty="0">
                          <a:ln>
                            <a:noFill/>
                          </a:ln>
                          <a:effectLst/>
                          <a:latin typeface="+mn-ea"/>
                          <a:ea typeface="+mn-ea"/>
                        </a:rPr>
                        <a:t>2</a:t>
                      </a:r>
                      <a:r>
                        <a:rPr kumimoji="1" lang="ja-JP" altLang="en-US" sz="800" u="none" strike="noStrike" cap="none" normalizeH="0" baseline="0" dirty="0">
                          <a:ln>
                            <a:noFill/>
                          </a:ln>
                          <a:effectLst/>
                          <a:latin typeface="+mn-ea"/>
                          <a:ea typeface="+mn-ea"/>
                        </a:rPr>
                        <a:t>週間となります。</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5"/>
                  </a:ext>
                </a:extLst>
              </a:tr>
              <a:tr h="166181">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solidFill>
                            <a:schemeClr val="bg1"/>
                          </a:solidFill>
                          <a:effectLst/>
                          <a:latin typeface="+mn-ea"/>
                          <a:ea typeface="+mn-ea"/>
                        </a:rPr>
                        <a:t>編集権</a:t>
                      </a:r>
                      <a:endParaRPr kumimoji="1" lang="ja-JP" altLang="en-US" sz="800" b="0" i="0" u="none" strike="noStrike" cap="none" normalizeH="0" baseline="0" dirty="0">
                        <a:ln>
                          <a:noFill/>
                        </a:ln>
                        <a:solidFill>
                          <a:schemeClr val="bg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rgbClr val="74BBAB"/>
                    </a:solidFill>
                  </a:tcPr>
                </a:tc>
                <a:tc>
                  <a:txBody>
                    <a:bodyPr/>
                    <a:lstStyle>
                      <a:lvl1pPr eaLnBrk="0" hangingPunct="0">
                        <a:spcBef>
                          <a:spcPct val="20000"/>
                        </a:spcBef>
                        <a:buFont typeface="Arial" charset="0"/>
                        <a:defRPr kumimoji="1" sz="2800">
                          <a:solidFill>
                            <a:schemeClr val="tx1"/>
                          </a:solidFill>
                          <a:latin typeface="Calibri" pitchFamily="34" charset="0"/>
                          <a:ea typeface="ＭＳ Ｐゴシック" pitchFamily="50" charset="-128"/>
                        </a:defRPr>
                      </a:lvl1pPr>
                      <a:lvl2pPr marL="742950" indent="-285750" eaLnBrk="0" hangingPunct="0">
                        <a:spcBef>
                          <a:spcPct val="20000"/>
                        </a:spcBef>
                        <a:buFont typeface="Arial" charset="0"/>
                        <a:defRPr kumimoji="1" sz="2400">
                          <a:solidFill>
                            <a:schemeClr val="tx1"/>
                          </a:solidFill>
                          <a:latin typeface="Calibri" pitchFamily="34" charset="0"/>
                          <a:ea typeface="ＭＳ Ｐゴシック" pitchFamily="50" charset="-128"/>
                        </a:defRPr>
                      </a:lvl2pPr>
                      <a:lvl3pPr marL="1143000" indent="-228600" eaLnBrk="0" hangingPunct="0">
                        <a:spcBef>
                          <a:spcPct val="20000"/>
                        </a:spcBef>
                        <a:buFont typeface="Arial" charset="0"/>
                        <a:defRPr kumimoji="1" sz="2000">
                          <a:solidFill>
                            <a:schemeClr val="tx1"/>
                          </a:solidFill>
                          <a:latin typeface="Calibri" pitchFamily="34" charset="0"/>
                          <a:ea typeface="ＭＳ Ｐゴシック" pitchFamily="50" charset="-128"/>
                        </a:defRPr>
                      </a:lvl3pPr>
                      <a:lvl4pPr marL="1600200" indent="-228600" eaLnBrk="0" hangingPunct="0">
                        <a:spcBef>
                          <a:spcPct val="20000"/>
                        </a:spcBef>
                        <a:buFont typeface="Arial" charset="0"/>
                        <a:defRPr kumimoji="1">
                          <a:solidFill>
                            <a:schemeClr val="tx1"/>
                          </a:solidFill>
                          <a:latin typeface="Calibri" pitchFamily="34" charset="0"/>
                          <a:ea typeface="ＭＳ Ｐゴシック" pitchFamily="50" charset="-128"/>
                        </a:defRPr>
                      </a:lvl4pPr>
                      <a:lvl5pPr marL="2057400" indent="-228600" eaLnBrk="0" hangingPunct="0">
                        <a:spcBef>
                          <a:spcPct val="20000"/>
                        </a:spcBef>
                        <a:buFont typeface="Arial" charset="0"/>
                        <a:defRPr kumimoji="1">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charset="0"/>
                        <a:defRPr kumimoji="1">
                          <a:solidFill>
                            <a:schemeClr val="tx1"/>
                          </a:solidFill>
                          <a:latin typeface="Calibri" pitchFamily="34" charset="0"/>
                          <a:ea typeface="ＭＳ Ｐゴシック" pitchFamily="50"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u="none" strike="noStrike" cap="none" normalizeH="0" baseline="0" dirty="0">
                          <a:ln>
                            <a:noFill/>
                          </a:ln>
                          <a:effectLst/>
                          <a:latin typeface="+mn-ea"/>
                          <a:ea typeface="+mn-ea"/>
                        </a:rPr>
                        <a:t>掲載する記事・枠の編集、掲載期間後の記事の削除権についてはアイスタイルに帰属いたします。　</a:t>
                      </a:r>
                      <a:endParaRPr kumimoji="1" lang="ja-JP" altLang="en-US" sz="800" b="0" i="0" u="none" strike="noStrike" cap="none" normalizeH="0" baseline="0" dirty="0">
                        <a:ln>
                          <a:noFill/>
                        </a:ln>
                        <a:solidFill>
                          <a:schemeClr val="tx1"/>
                        </a:solidFill>
                        <a:effectLst/>
                        <a:latin typeface="+mn-ea"/>
                        <a:ea typeface="+mn-ea"/>
                        <a:cs typeface="Meiryo UI" pitchFamily="50" charset="-128"/>
                      </a:endParaRPr>
                    </a:p>
                  </a:txBody>
                  <a:tcPr marL="36000" marR="36000" marT="17997" marB="17997" anchor="ctr" horzOverflow="overflow">
                    <a:lnL w="12700" cap="flat" cmpd="sng" algn="ctr">
                      <a:solidFill>
                        <a:srgbClr val="4EB691"/>
                      </a:solidFill>
                      <a:prstDash val="solid"/>
                      <a:round/>
                      <a:headEnd type="none" w="med" len="med"/>
                      <a:tailEnd type="none" w="med" len="med"/>
                    </a:lnL>
                    <a:lnR w="12700" cap="flat" cmpd="sng" algn="ctr">
                      <a:solidFill>
                        <a:srgbClr val="4EB691"/>
                      </a:solidFill>
                      <a:prstDash val="solid"/>
                      <a:round/>
                      <a:headEnd type="none" w="med" len="med"/>
                      <a:tailEnd type="none" w="med" len="med"/>
                    </a:lnR>
                    <a:lnT w="12700" cap="flat" cmpd="sng" algn="ctr">
                      <a:solidFill>
                        <a:srgbClr val="4EB691"/>
                      </a:solidFill>
                      <a:prstDash val="solid"/>
                      <a:round/>
                      <a:headEnd type="none" w="med" len="med"/>
                      <a:tailEnd type="none" w="med" len="med"/>
                    </a:lnT>
                    <a:lnB w="12700" cap="flat" cmpd="sng" algn="ctr">
                      <a:solidFill>
                        <a:srgbClr val="4EB69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0016"/>
                  </a:ext>
                </a:extLst>
              </a:tr>
            </a:tbl>
          </a:graphicData>
        </a:graphic>
      </p:graphicFrame>
      <p:sp>
        <p:nvSpPr>
          <p:cNvPr id="6" name="スライド番号プレースホルダー 1"/>
          <p:cNvSpPr>
            <a:spLocks noGrp="1"/>
          </p:cNvSpPr>
          <p:nvPr>
            <p:ph type="sldNum" sz="quarter" idx="12"/>
          </p:nvPr>
        </p:nvSpPr>
        <p:spPr>
          <a:xfrm>
            <a:off x="4808984" y="6626815"/>
            <a:ext cx="527095" cy="259873"/>
          </a:xfrm>
        </p:spPr>
        <p:txBody>
          <a:bodyPr/>
          <a:lstStyle/>
          <a:p>
            <a:fld id="{D1BB40C7-AB44-C647-B8F2-09508EB95348}" type="slidenum">
              <a:rPr lang="ja-JP" altLang="en-US" b="0" smtClean="0"/>
              <a:pPr/>
              <a:t>43</a:t>
            </a:fld>
            <a:endParaRPr lang="ja-JP" altLang="en-US" b="0" dirty="0"/>
          </a:p>
        </p:txBody>
      </p:sp>
    </p:spTree>
    <p:extLst>
      <p:ext uri="{BB962C8B-B14F-4D97-AF65-F5344CB8AC3E}">
        <p14:creationId xmlns:p14="http://schemas.microsoft.com/office/powerpoint/2010/main" val="33250726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idx="4294967295"/>
          </p:nvPr>
        </p:nvSpPr>
        <p:spPr/>
        <p:txBody>
          <a:bodyPr/>
          <a:lstStyle/>
          <a:p>
            <a:r>
              <a:rPr kumimoji="1" lang="ja-JP" altLang="en-US" dirty="0">
                <a:latin typeface="+mn-ea"/>
                <a:ea typeface="+mn-ea"/>
              </a:rPr>
              <a:t>各種サービス利用規約</a:t>
            </a:r>
          </a:p>
        </p:txBody>
      </p:sp>
      <p:sp>
        <p:nvSpPr>
          <p:cNvPr id="5" name="Rectangle 4"/>
          <p:cNvSpPr>
            <a:spLocks noChangeArrowheads="1"/>
          </p:cNvSpPr>
          <p:nvPr/>
        </p:nvSpPr>
        <p:spPr bwMode="auto">
          <a:xfrm>
            <a:off x="209550" y="1790923"/>
            <a:ext cx="9505950" cy="4016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ts val="1800"/>
              </a:lnSpc>
            </a:pPr>
            <a:r>
              <a:rPr lang="ja-JP" altLang="en-US" sz="1000" dirty="0">
                <a:latin typeface="+mn-ea"/>
                <a:ea typeface="+mn-ea"/>
                <a:cs typeface="Meiryo UI" pitchFamily="50" charset="-128"/>
              </a:rPr>
              <a:t>＝以下重要事項一部抜粋＝</a:t>
            </a:r>
            <a:endParaRPr lang="en-US" altLang="ja-JP" sz="1000" dirty="0">
              <a:latin typeface="+mn-ea"/>
              <a:ea typeface="+mn-ea"/>
              <a:cs typeface="Meiryo UI" pitchFamily="50" charset="-128"/>
            </a:endParaRPr>
          </a:p>
          <a:p>
            <a:pPr eaLnBrk="1" hangingPunct="1">
              <a:lnSpc>
                <a:spcPts val="1800"/>
              </a:lnSpc>
            </a:pPr>
            <a:r>
              <a:rPr lang="ja-JP" altLang="en-US" sz="1000" dirty="0">
                <a:latin typeface="+mn-ea"/>
                <a:ea typeface="+mn-ea"/>
                <a:cs typeface="Meiryo UI" pitchFamily="50" charset="-128"/>
              </a:rPr>
              <a:t>（１）当社は、「＠ｃｏｓｍｅ」におけるクチコミ・ランキングの内容の正確性、妥当性、その他クチコミ・ランキングの内容に関する一切の事項について保証するものではありません。</a:t>
            </a:r>
            <a:endParaRPr lang="en-US" altLang="ja-JP" sz="1000" dirty="0">
              <a:latin typeface="+mn-ea"/>
              <a:ea typeface="+mn-ea"/>
              <a:cs typeface="Meiryo UI" pitchFamily="50" charset="-128"/>
            </a:endParaRPr>
          </a:p>
          <a:p>
            <a:pPr eaLnBrk="1" hangingPunct="1">
              <a:lnSpc>
                <a:spcPts val="1800"/>
              </a:lnSpc>
            </a:pPr>
            <a:r>
              <a:rPr lang="ja-JP" altLang="en-US" sz="1000" dirty="0">
                <a:latin typeface="+mn-ea"/>
                <a:ea typeface="+mn-ea"/>
                <a:cs typeface="Meiryo UI" pitchFamily="50" charset="-128"/>
              </a:rPr>
              <a:t>（２）当社は、「＠ｃｏｓｍｅ」においてのクチコミの掲載可否、ランキングの設計、ランキングの除外基準の設定及びこれに基づくランキングからの除外、その他「＠ｃｏｓｍｅ」を始めとする当社が運営する全ての</a:t>
            </a:r>
            <a:r>
              <a:rPr lang="en-US" altLang="ja-JP" sz="1000" dirty="0">
                <a:latin typeface="+mn-ea"/>
                <a:ea typeface="+mn-ea"/>
                <a:cs typeface="Meiryo UI" pitchFamily="50" charset="-128"/>
              </a:rPr>
              <a:t>WEB</a:t>
            </a:r>
            <a:r>
              <a:rPr lang="ja-JP" altLang="en-US" sz="1000" dirty="0">
                <a:latin typeface="+mn-ea"/>
                <a:ea typeface="+mn-ea"/>
                <a:cs typeface="Meiryo UI" pitchFamily="50" charset="-128"/>
              </a:rPr>
              <a:t>サイトの内容について一切の裁量を有しており、その判断の理由については、開示する義務を負わず、いかなる場合も、広告主様はこれについて 異議を唱えることはできません。</a:t>
            </a:r>
            <a:endParaRPr lang="en-US" altLang="ja-JP" sz="1000" dirty="0">
              <a:latin typeface="+mn-ea"/>
              <a:ea typeface="+mn-ea"/>
              <a:cs typeface="Meiryo UI" pitchFamily="50" charset="-128"/>
            </a:endParaRPr>
          </a:p>
          <a:p>
            <a:pPr eaLnBrk="1" hangingPunct="1">
              <a:lnSpc>
                <a:spcPts val="1800"/>
              </a:lnSpc>
            </a:pPr>
            <a:r>
              <a:rPr lang="ja-JP" altLang="en-US" sz="1000" dirty="0">
                <a:latin typeface="+mn-ea"/>
                <a:ea typeface="+mn-ea"/>
                <a:cs typeface="Meiryo UI" pitchFamily="50" charset="-128"/>
              </a:rPr>
              <a:t>（３）当社は、売上の増加等、当該サービスの利用による効果について保証するものではありません。</a:t>
            </a:r>
            <a:endParaRPr lang="en-US" altLang="ja-JP" sz="1000" dirty="0">
              <a:latin typeface="+mn-ea"/>
              <a:ea typeface="+mn-ea"/>
              <a:cs typeface="Meiryo UI" pitchFamily="50" charset="-128"/>
            </a:endParaRPr>
          </a:p>
          <a:p>
            <a:pPr eaLnBrk="1" hangingPunct="1">
              <a:lnSpc>
                <a:spcPts val="1800"/>
              </a:lnSpc>
            </a:pPr>
            <a:r>
              <a:rPr lang="ja-JP" altLang="en-US" sz="1000" dirty="0">
                <a:latin typeface="+mn-ea"/>
                <a:ea typeface="+mn-ea"/>
                <a:cs typeface="Meiryo UI" pitchFamily="50" charset="-128"/>
              </a:rPr>
              <a:t>（４）当社は、運営上の必要に応じ、事前通知をした上で、本サービスの全部又は一部の提供を中止することができるものとします。</a:t>
            </a:r>
            <a:endParaRPr lang="en-US" altLang="ja-JP" sz="1000" dirty="0">
              <a:latin typeface="+mn-ea"/>
              <a:ea typeface="+mn-ea"/>
              <a:cs typeface="Meiryo UI" pitchFamily="50" charset="-128"/>
            </a:endParaRPr>
          </a:p>
          <a:p>
            <a:pPr eaLnBrk="1" hangingPunct="1">
              <a:lnSpc>
                <a:spcPts val="1800"/>
              </a:lnSpc>
            </a:pPr>
            <a:endParaRPr lang="en-US" altLang="ja-JP" sz="1000" dirty="0">
              <a:latin typeface="+mn-ea"/>
              <a:ea typeface="+mn-ea"/>
              <a:cs typeface="Meiryo UI" pitchFamily="50" charset="-128"/>
            </a:endParaRPr>
          </a:p>
          <a:p>
            <a:pPr eaLnBrk="1" hangingPunct="1">
              <a:lnSpc>
                <a:spcPts val="1800"/>
              </a:lnSpc>
            </a:pPr>
            <a:r>
              <a:rPr lang="ja-JP" altLang="en-US" sz="1000" dirty="0">
                <a:latin typeface="+mn-ea"/>
                <a:ea typeface="+mn-ea"/>
                <a:cs typeface="Meiryo UI" pitchFamily="50" charset="-128"/>
              </a:rPr>
              <a:t>＜商品の品質管理に関する規約＞</a:t>
            </a:r>
          </a:p>
          <a:p>
            <a:pPr eaLnBrk="1" hangingPunct="1">
              <a:lnSpc>
                <a:spcPts val="1800"/>
              </a:lnSpc>
            </a:pPr>
            <a:r>
              <a:rPr lang="ja-JP" altLang="en-US" sz="1000" dirty="0">
                <a:latin typeface="+mn-ea"/>
                <a:ea typeface="+mn-ea"/>
                <a:cs typeface="Meiryo UI" pitchFamily="50" charset="-128"/>
              </a:rPr>
              <a:t>　・＠ｃｏｓｍｅメンバーに対し商品（サンプル、説明書等も含む）の提供を行う場合には、当該商品が医薬品医療機器等法、食品衛生法、健康増進法、農林物資の規格化及び品質表示の 適正化に関する法律、製造物責任法、関税法、知的財産権に関する法律、不当景品類及び不当表示防止法その他の法令を遵守していることを保証する。</a:t>
            </a:r>
          </a:p>
          <a:p>
            <a:pPr eaLnBrk="1" hangingPunct="1">
              <a:lnSpc>
                <a:spcPts val="1800"/>
              </a:lnSpc>
            </a:pPr>
            <a:r>
              <a:rPr lang="ja-JP" altLang="en-US" sz="1000" dirty="0">
                <a:latin typeface="+mn-ea"/>
                <a:ea typeface="+mn-ea"/>
                <a:cs typeface="Meiryo UI" pitchFamily="50" charset="-128"/>
              </a:rPr>
              <a:t>　・＠ｃｏｓｍｅメンバーに提供する商品に関し、＠ｃｏｓｍｅメンバー又は第三者から、権利の主張、異議、苦情、損害賠償請求等、何らかの請求が行われた場合には、自己の責任と費用でこれを解決するものとし、アイスタイルは、一切の責任を負わない。</a:t>
            </a:r>
          </a:p>
          <a:p>
            <a:pPr eaLnBrk="1" hangingPunct="1">
              <a:lnSpc>
                <a:spcPts val="1800"/>
              </a:lnSpc>
            </a:pPr>
            <a:endParaRPr lang="ja-JP" altLang="en-US" sz="1000" dirty="0">
              <a:latin typeface="+mn-ea"/>
              <a:ea typeface="+mn-ea"/>
              <a:cs typeface="Meiryo UI" pitchFamily="50" charset="-128"/>
            </a:endParaRPr>
          </a:p>
          <a:p>
            <a:pPr eaLnBrk="1" hangingPunct="1">
              <a:lnSpc>
                <a:spcPts val="1800"/>
              </a:lnSpc>
            </a:pPr>
            <a:endParaRPr lang="ja-JP" altLang="en-US" sz="1000" dirty="0">
              <a:latin typeface="+mn-ea"/>
              <a:ea typeface="+mn-ea"/>
              <a:cs typeface="Meiryo UI" pitchFamily="50" charset="-128"/>
            </a:endParaRPr>
          </a:p>
        </p:txBody>
      </p:sp>
      <p:sp>
        <p:nvSpPr>
          <p:cNvPr id="9" name="Rectangle 8"/>
          <p:cNvSpPr>
            <a:spLocks noChangeArrowheads="1"/>
          </p:cNvSpPr>
          <p:nvPr/>
        </p:nvSpPr>
        <p:spPr bwMode="auto">
          <a:xfrm>
            <a:off x="253092" y="1247769"/>
            <a:ext cx="9359900" cy="461665"/>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defRPr/>
            </a:pPr>
            <a:r>
              <a:rPr lang="ja-JP" altLang="en-US" sz="1200" b="1" dirty="0">
                <a:latin typeface="+mn-ea"/>
                <a:cs typeface="Meiryo UI" panose="020B0604030504040204" pitchFamily="50" charset="-128"/>
              </a:rPr>
              <a:t>お申込にあたり、「＠ｃｏｓｍｅ広告サービス利用規約」に同意するものとします。</a:t>
            </a:r>
            <a:endParaRPr lang="en-US" altLang="ja-JP" sz="1200" b="1" dirty="0">
              <a:latin typeface="+mn-ea"/>
              <a:cs typeface="Meiryo UI" panose="020B0604030504040204" pitchFamily="50" charset="-128"/>
            </a:endParaRPr>
          </a:p>
          <a:p>
            <a:pPr>
              <a:defRPr/>
            </a:pPr>
            <a:r>
              <a:rPr lang="en-US" altLang="ja-JP" sz="1200" b="1" dirty="0">
                <a:latin typeface="+mn-ea"/>
                <a:cs typeface="Meiryo UI" panose="020B0604030504040204" pitchFamily="50" charset="-128"/>
              </a:rPr>
              <a:t>http://www.istyle.co.jp/File/ad_kiyaku.pdf</a:t>
            </a:r>
          </a:p>
        </p:txBody>
      </p:sp>
      <p:sp>
        <p:nvSpPr>
          <p:cNvPr id="6"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44</a:t>
            </a:fld>
            <a:endParaRPr lang="ja-JP" altLang="en-US" dirty="0"/>
          </a:p>
        </p:txBody>
      </p:sp>
    </p:spTree>
    <p:extLst>
      <p:ext uri="{BB962C8B-B14F-4D97-AF65-F5344CB8AC3E}">
        <p14:creationId xmlns:p14="http://schemas.microsoft.com/office/powerpoint/2010/main" val="705933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ja-JP" altLang="en-US" dirty="0">
                <a:latin typeface="+mn-ea"/>
                <a:ea typeface="+mn-ea"/>
              </a:rPr>
              <a:t>掲載可否確認・お申込について</a:t>
            </a:r>
          </a:p>
        </p:txBody>
      </p:sp>
      <p:sp>
        <p:nvSpPr>
          <p:cNvPr id="42" name="AutoShape 7"/>
          <p:cNvSpPr>
            <a:spLocks noChangeArrowheads="1"/>
          </p:cNvSpPr>
          <p:nvPr/>
        </p:nvSpPr>
        <p:spPr bwMode="auto">
          <a:xfrm>
            <a:off x="272480" y="1115092"/>
            <a:ext cx="576262" cy="503237"/>
          </a:xfrm>
          <a:prstGeom prst="roundRect">
            <a:avLst>
              <a:gd name="adj" fmla="val 16667"/>
            </a:avLst>
          </a:prstGeom>
          <a:solidFill>
            <a:srgbClr val="74BBAB"/>
          </a:solidFill>
          <a:ln>
            <a:noFill/>
          </a:ln>
          <a:effectLst>
            <a:prstShdw prst="shdw17" dist="17961" dir="2700000">
              <a:srgbClr val="467067"/>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2000" b="1" dirty="0">
                <a:solidFill>
                  <a:schemeClr val="bg1"/>
                </a:solidFill>
                <a:latin typeface="+mn-ea"/>
                <a:ea typeface="+mn-ea"/>
                <a:cs typeface="Meiryo UI" pitchFamily="50" charset="-128"/>
              </a:rPr>
              <a:t>１</a:t>
            </a:r>
          </a:p>
        </p:txBody>
      </p:sp>
      <p:sp>
        <p:nvSpPr>
          <p:cNvPr id="43" name="Rectangle 9"/>
          <p:cNvSpPr>
            <a:spLocks noChangeArrowheads="1"/>
          </p:cNvSpPr>
          <p:nvPr/>
        </p:nvSpPr>
        <p:spPr bwMode="auto">
          <a:xfrm>
            <a:off x="993205" y="1072871"/>
            <a:ext cx="8496300" cy="584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600" dirty="0">
                <a:latin typeface="+mn-ea"/>
                <a:ea typeface="+mn-ea"/>
                <a:cs typeface="Meiryo UI" pitchFamily="50" charset="-128"/>
              </a:rPr>
              <a:t>＠ｃｏｓｍｅの広告掲載基準は、株式会社アイスタイルＨＰ（</a:t>
            </a:r>
            <a:r>
              <a:rPr lang="en-US" altLang="ja-JP" sz="1600" dirty="0">
                <a:latin typeface="+mn-ea"/>
                <a:ea typeface="+mn-ea"/>
                <a:cs typeface="Meiryo UI" pitchFamily="50" charset="-128"/>
              </a:rPr>
              <a:t> http://www.istyle.co.jp/business/service/ </a:t>
            </a:r>
            <a:r>
              <a:rPr lang="ja-JP" altLang="en-US" sz="1600" dirty="0">
                <a:latin typeface="+mn-ea"/>
                <a:ea typeface="+mn-ea"/>
                <a:cs typeface="Meiryo UI" pitchFamily="50" charset="-128"/>
              </a:rPr>
              <a:t>）よりご確認ください。</a:t>
            </a:r>
          </a:p>
        </p:txBody>
      </p:sp>
      <p:sp>
        <p:nvSpPr>
          <p:cNvPr id="44" name="Rectangle 43"/>
          <p:cNvSpPr>
            <a:spLocks noChangeArrowheads="1"/>
          </p:cNvSpPr>
          <p:nvPr/>
        </p:nvSpPr>
        <p:spPr bwMode="auto">
          <a:xfrm>
            <a:off x="993205" y="1696577"/>
            <a:ext cx="8580721" cy="830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dirty="0">
                <a:latin typeface="+mn-ea"/>
                <a:ea typeface="+mn-ea"/>
                <a:cs typeface="Meiryo UI" pitchFamily="50" charset="-128"/>
              </a:rPr>
              <a:t>お申込を頂く前に、必ず該当商品やサービスの広告掲載が可能かのご確認をお願い致します。</a:t>
            </a:r>
          </a:p>
          <a:p>
            <a:pPr eaLnBrk="1" hangingPunct="1"/>
            <a:r>
              <a:rPr lang="ja-JP" altLang="en-US" sz="1200" dirty="0">
                <a:latin typeface="+mn-ea"/>
                <a:ea typeface="+mn-ea"/>
                <a:cs typeface="Meiryo UI" pitchFamily="50" charset="-128"/>
              </a:rPr>
              <a:t>株式会社アイスタイルが不適当と判断する場合は、広告についての掲載・タイアップ広告・当社著作物・商標等の</a:t>
            </a:r>
            <a:endParaRPr lang="en-US" altLang="ja-JP" sz="1200" dirty="0">
              <a:latin typeface="+mn-ea"/>
              <a:ea typeface="+mn-ea"/>
              <a:cs typeface="Meiryo UI" pitchFamily="50" charset="-128"/>
            </a:endParaRPr>
          </a:p>
          <a:p>
            <a:pPr eaLnBrk="1" hangingPunct="1"/>
            <a:r>
              <a:rPr lang="ja-JP" altLang="en-US" sz="1200" dirty="0">
                <a:latin typeface="+mn-ea"/>
                <a:ea typeface="+mn-ea"/>
                <a:cs typeface="Meiryo UI" pitchFamily="50" charset="-128"/>
              </a:rPr>
              <a:t>使用等についてお断りする場合があります。</a:t>
            </a:r>
          </a:p>
          <a:p>
            <a:pPr eaLnBrk="1" hangingPunct="1"/>
            <a:r>
              <a:rPr lang="ja-JP" altLang="en-US" sz="1200" dirty="0">
                <a:latin typeface="+mn-ea"/>
                <a:ea typeface="+mn-ea"/>
                <a:cs typeface="Meiryo UI" pitchFamily="50" charset="-128"/>
              </a:rPr>
              <a:t>過去に掲載可否確認済みの場合も、お申込ごとに改めて掲載可否のご確認を頂けます様お願い致します。</a:t>
            </a:r>
          </a:p>
        </p:txBody>
      </p:sp>
      <p:sp>
        <p:nvSpPr>
          <p:cNvPr id="45" name="AutoShape 46"/>
          <p:cNvSpPr>
            <a:spLocks noChangeArrowheads="1"/>
          </p:cNvSpPr>
          <p:nvPr/>
        </p:nvSpPr>
        <p:spPr bwMode="auto">
          <a:xfrm>
            <a:off x="286994" y="2669342"/>
            <a:ext cx="576262" cy="503238"/>
          </a:xfrm>
          <a:prstGeom prst="roundRect">
            <a:avLst>
              <a:gd name="adj" fmla="val 16667"/>
            </a:avLst>
          </a:prstGeom>
          <a:solidFill>
            <a:srgbClr val="74BBAB"/>
          </a:solidFill>
          <a:ln>
            <a:noFill/>
          </a:ln>
          <a:effectLst>
            <a:prstShdw prst="shdw17" dist="17961" dir="2700000">
              <a:srgbClr val="467067"/>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2000" b="1">
                <a:solidFill>
                  <a:schemeClr val="bg1"/>
                </a:solidFill>
                <a:latin typeface="+mn-ea"/>
                <a:ea typeface="+mn-ea"/>
                <a:cs typeface="Meiryo UI" pitchFamily="50" charset="-128"/>
              </a:rPr>
              <a:t>2</a:t>
            </a:r>
          </a:p>
        </p:txBody>
      </p:sp>
      <p:sp>
        <p:nvSpPr>
          <p:cNvPr id="46" name="Rectangle 47"/>
          <p:cNvSpPr>
            <a:spLocks noChangeArrowheads="1"/>
          </p:cNvSpPr>
          <p:nvPr/>
        </p:nvSpPr>
        <p:spPr bwMode="auto">
          <a:xfrm>
            <a:off x="993205" y="2636269"/>
            <a:ext cx="8710867" cy="969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600" dirty="0">
                <a:latin typeface="+mn-ea"/>
                <a:ea typeface="+mn-ea"/>
                <a:cs typeface="Meiryo UI" pitchFamily="50" charset="-128"/>
              </a:rPr>
              <a:t>掲載可否や広告掲載お申込の際には、弊社フォーマットのお申込メールを</a:t>
            </a:r>
            <a:r>
              <a:rPr lang="en-US" altLang="ja-JP" sz="1600" b="1" u="sng" dirty="0">
                <a:solidFill>
                  <a:srgbClr val="FF7C80"/>
                </a:solidFill>
                <a:latin typeface="+mn-ea"/>
                <a:ea typeface="+mn-ea"/>
                <a:cs typeface="Meiryo UI" pitchFamily="50" charset="-128"/>
              </a:rPr>
              <a:t>service@cosme.net</a:t>
            </a:r>
            <a:r>
              <a:rPr lang="ja-JP" altLang="en-US" sz="1600" dirty="0">
                <a:latin typeface="+mn-ea"/>
                <a:ea typeface="+mn-ea"/>
                <a:cs typeface="Meiryo UI" pitchFamily="50" charset="-128"/>
              </a:rPr>
              <a:t>宛にお送りください</a:t>
            </a:r>
            <a:r>
              <a:rPr lang="ja-JP" altLang="en-US" sz="1600" dirty="0" smtClean="0">
                <a:latin typeface="+mn-ea"/>
                <a:ea typeface="+mn-ea"/>
                <a:cs typeface="Meiryo UI" pitchFamily="50" charset="-128"/>
              </a:rPr>
              <a:t>。</a:t>
            </a:r>
            <a:endParaRPr lang="en-US" altLang="ja-JP" sz="1600" dirty="0">
              <a:latin typeface="+mn-ea"/>
              <a:ea typeface="+mn-ea"/>
              <a:cs typeface="Meiryo UI" pitchFamily="50" charset="-128"/>
            </a:endParaRPr>
          </a:p>
          <a:p>
            <a:pPr lvl="0" eaLnBrk="1" hangingPunct="1"/>
            <a:r>
              <a:rPr lang="ja-JP" altLang="en-US" sz="1100" b="1" dirty="0" smtClean="0">
                <a:solidFill>
                  <a:srgbClr val="FF5574"/>
                </a:solidFill>
                <a:latin typeface="+mn-ea"/>
                <a:ea typeface="+mn-ea"/>
                <a:cs typeface="Meiryo UI" pitchFamily="50" charset="-128"/>
              </a:rPr>
              <a:t>＜注意＞</a:t>
            </a:r>
            <a:r>
              <a:rPr lang="ja-JP" altLang="en-US" sz="1100" dirty="0">
                <a:latin typeface="+mn-ea"/>
                <a:ea typeface="+mn-ea"/>
                <a:cs typeface="Meiryo UI" pitchFamily="50" charset="-128"/>
              </a:rPr>
              <a:t>タイアップページの</a:t>
            </a:r>
            <a:r>
              <a:rPr lang="ja-JP" altLang="en-US" sz="1100" dirty="0" smtClean="0">
                <a:latin typeface="+mn-ea"/>
                <a:ea typeface="+mn-ea"/>
                <a:cs typeface="Meiryo UI" pitchFamily="50" charset="-128"/>
              </a:rPr>
              <a:t>データ利用（</a:t>
            </a:r>
            <a:r>
              <a:rPr lang="ja-JP" altLang="en-US" sz="1100" dirty="0">
                <a:latin typeface="+mn-ea"/>
                <a:ea typeface="+mn-ea"/>
                <a:cs typeface="Meiryo UI" pitchFamily="50" charset="-128"/>
              </a:rPr>
              <a:t>該当メニュー</a:t>
            </a:r>
            <a:r>
              <a:rPr lang="en-US" altLang="ja-JP" sz="1100" dirty="0" smtClean="0">
                <a:latin typeface="+mn-ea"/>
                <a:ea typeface="+mn-ea"/>
                <a:cs typeface="Meiryo UI" pitchFamily="50" charset="-128"/>
              </a:rPr>
              <a:t>P.30</a:t>
            </a:r>
            <a:r>
              <a:rPr lang="ja-JP" altLang="en-US" sz="1100" dirty="0" smtClean="0">
                <a:latin typeface="+mn-ea"/>
                <a:ea typeface="+mn-ea"/>
                <a:cs typeface="Meiryo UI" pitchFamily="50" charset="-128"/>
              </a:rPr>
              <a:t>）</a:t>
            </a:r>
            <a:r>
              <a:rPr lang="ja-JP" altLang="en-US" sz="1100" dirty="0">
                <a:latin typeface="+mn-ea"/>
                <a:ea typeface="+mn-ea"/>
                <a:cs typeface="Meiryo UI" pitchFamily="50" charset="-128"/>
              </a:rPr>
              <a:t>をお申込みの場合は、</a:t>
            </a:r>
            <a:r>
              <a:rPr lang="en-US" altLang="ja-JP" sz="1400" b="1" dirty="0">
                <a:solidFill>
                  <a:srgbClr val="1155CC"/>
                </a:solidFill>
                <a:latin typeface="+mn-ea"/>
                <a:ea typeface="+mn-ea"/>
                <a:hlinkClick r:id="rId2"/>
              </a:rPr>
              <a:t>sp_tu@cosme.net</a:t>
            </a:r>
            <a:r>
              <a:rPr lang="ja-JP" altLang="en-US" sz="1100" dirty="0" err="1" smtClean="0">
                <a:latin typeface="+mn-ea"/>
                <a:ea typeface="+mn-ea"/>
                <a:cs typeface="Meiryo UI" pitchFamily="50" charset="-128"/>
              </a:rPr>
              <a:t>を宛</a:t>
            </a:r>
            <a:r>
              <a:rPr lang="ja-JP" altLang="en-US" sz="1100" dirty="0">
                <a:latin typeface="+mn-ea"/>
                <a:ea typeface="+mn-ea"/>
                <a:cs typeface="Meiryo UI" pitchFamily="50" charset="-128"/>
              </a:rPr>
              <a:t>先に追加して</a:t>
            </a:r>
            <a:r>
              <a:rPr lang="ja-JP" altLang="en-US" sz="1100" dirty="0">
                <a:solidFill>
                  <a:prstClr val="black"/>
                </a:solidFill>
                <a:latin typeface="+mn-ea"/>
                <a:ea typeface="+mn-ea"/>
                <a:cs typeface="Meiryo UI" pitchFamily="50" charset="-128"/>
              </a:rPr>
              <a:t>お送りください</a:t>
            </a:r>
            <a:r>
              <a:rPr lang="ja-JP" altLang="en-US" sz="1100" dirty="0" smtClean="0">
                <a:solidFill>
                  <a:prstClr val="black"/>
                </a:solidFill>
                <a:latin typeface="+mn-ea"/>
                <a:ea typeface="+mn-ea"/>
                <a:cs typeface="Meiryo UI" pitchFamily="50" charset="-128"/>
              </a:rPr>
              <a:t>。タイアップ</a:t>
            </a:r>
            <a:r>
              <a:rPr lang="ja-JP" altLang="en-US" sz="1100" dirty="0">
                <a:solidFill>
                  <a:prstClr val="black"/>
                </a:solidFill>
                <a:latin typeface="+mn-ea"/>
                <a:ea typeface="+mn-ea"/>
                <a:cs typeface="Meiryo UI" pitchFamily="50" charset="-128"/>
              </a:rPr>
              <a:t>の掲載期間を忘れずに記載頂けます様、お願い致します</a:t>
            </a:r>
            <a:r>
              <a:rPr lang="ja-JP" altLang="en-US" sz="1100" dirty="0" smtClean="0">
                <a:solidFill>
                  <a:prstClr val="black"/>
                </a:solidFill>
                <a:latin typeface="+mn-ea"/>
                <a:ea typeface="+mn-ea"/>
                <a:cs typeface="Meiryo UI" pitchFamily="50" charset="-128"/>
              </a:rPr>
              <a:t>。</a:t>
            </a:r>
            <a:endParaRPr lang="en-US" altLang="ja-JP" sz="1100" dirty="0">
              <a:solidFill>
                <a:prstClr val="black"/>
              </a:solidFill>
              <a:latin typeface="+mn-ea"/>
              <a:ea typeface="+mn-ea"/>
              <a:cs typeface="Meiryo UI" pitchFamily="50" charset="-128"/>
            </a:endParaRPr>
          </a:p>
        </p:txBody>
      </p:sp>
      <p:sp>
        <p:nvSpPr>
          <p:cNvPr id="47" name="Rectangle 48"/>
          <p:cNvSpPr>
            <a:spLocks noChangeArrowheads="1"/>
          </p:cNvSpPr>
          <p:nvPr/>
        </p:nvSpPr>
        <p:spPr bwMode="auto">
          <a:xfrm>
            <a:off x="1040562" y="3855753"/>
            <a:ext cx="4319587"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b="1" dirty="0">
                <a:latin typeface="+mn-ea"/>
                <a:ea typeface="+mn-ea"/>
                <a:cs typeface="Meiryo UI" pitchFamily="50" charset="-128"/>
              </a:rPr>
              <a:t>■件名：</a:t>
            </a:r>
            <a:r>
              <a:rPr lang="en-US" altLang="ja-JP" sz="1200" b="1" dirty="0">
                <a:latin typeface="+mn-ea"/>
                <a:ea typeface="+mn-ea"/>
                <a:cs typeface="Meiryo UI" pitchFamily="50" charset="-128"/>
              </a:rPr>
              <a:t>【</a:t>
            </a:r>
            <a:r>
              <a:rPr lang="ja-JP" altLang="en-US" sz="1200" b="1" dirty="0">
                <a:latin typeface="+mn-ea"/>
                <a:ea typeface="+mn-ea"/>
                <a:cs typeface="Meiryo UI" pitchFamily="50" charset="-128"/>
              </a:rPr>
              <a:t>掲載可否</a:t>
            </a:r>
            <a:r>
              <a:rPr lang="en-US" altLang="ja-JP" sz="1200" b="1" dirty="0">
                <a:latin typeface="+mn-ea"/>
                <a:ea typeface="+mn-ea"/>
                <a:cs typeface="Meiryo UI" pitchFamily="50" charset="-128"/>
              </a:rPr>
              <a:t>】</a:t>
            </a:r>
            <a:r>
              <a:rPr lang="ja-JP" altLang="en-US" sz="1200" b="1" dirty="0">
                <a:latin typeface="+mn-ea"/>
                <a:ea typeface="+mn-ea"/>
                <a:cs typeface="Meiryo UI" pitchFamily="50" charset="-128"/>
              </a:rPr>
              <a:t>広告主名</a:t>
            </a:r>
            <a:r>
              <a:rPr lang="en-US" altLang="ja-JP" sz="1200" b="1" dirty="0">
                <a:latin typeface="+mn-ea"/>
                <a:ea typeface="+mn-ea"/>
                <a:cs typeface="Meiryo UI" pitchFamily="50" charset="-128"/>
              </a:rPr>
              <a:t>/</a:t>
            </a:r>
            <a:r>
              <a:rPr lang="ja-JP" altLang="en-US" sz="1200" b="1" dirty="0">
                <a:latin typeface="+mn-ea"/>
                <a:ea typeface="+mn-ea"/>
                <a:cs typeface="Meiryo UI" pitchFamily="50" charset="-128"/>
              </a:rPr>
              <a:t>メニュー名</a:t>
            </a:r>
          </a:p>
        </p:txBody>
      </p:sp>
      <p:sp>
        <p:nvSpPr>
          <p:cNvPr id="48" name="Rectangle 49"/>
          <p:cNvSpPr>
            <a:spLocks noChangeArrowheads="1"/>
          </p:cNvSpPr>
          <p:nvPr/>
        </p:nvSpPr>
        <p:spPr bwMode="auto">
          <a:xfrm>
            <a:off x="1146923" y="4061240"/>
            <a:ext cx="3624263" cy="863600"/>
          </a:xfrm>
          <a:prstGeom prst="rect">
            <a:avLst/>
          </a:prstGeom>
          <a:solidFill>
            <a:schemeClr val="bg1"/>
          </a:solidFill>
          <a:ln w="9525" algn="ctr">
            <a:solidFill>
              <a:srgbClr val="333333"/>
            </a:solidFill>
            <a:miter lim="800000"/>
            <a:headEnd/>
            <a:tailEnd/>
          </a:ln>
          <a:effectLs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latin typeface="+mn-ea"/>
                <a:ea typeface="+mn-ea"/>
                <a:cs typeface="Meiryo UI" pitchFamily="50" charset="-128"/>
              </a:rPr>
              <a:t>・広告主様正式会社名</a:t>
            </a:r>
          </a:p>
          <a:p>
            <a:pPr eaLnBrk="1" hangingPunct="1"/>
            <a:r>
              <a:rPr lang="ja-JP" altLang="en-US" sz="1000" dirty="0">
                <a:latin typeface="+mn-ea"/>
                <a:ea typeface="+mn-ea"/>
                <a:cs typeface="Meiryo UI" pitchFamily="50" charset="-128"/>
              </a:rPr>
              <a:t>・広告主様業態（メーカー、総販売元、販売代理店名など）</a:t>
            </a:r>
          </a:p>
          <a:p>
            <a:pPr eaLnBrk="1" hangingPunct="1"/>
            <a:r>
              <a:rPr lang="ja-JP" altLang="en-US" sz="1000" dirty="0">
                <a:latin typeface="+mn-ea"/>
                <a:ea typeface="+mn-ea"/>
                <a:cs typeface="Meiryo UI" pitchFamily="50" charset="-128"/>
              </a:rPr>
              <a:t>・商品の販売チャネル</a:t>
            </a:r>
          </a:p>
          <a:p>
            <a:pPr eaLnBrk="1" hangingPunct="1"/>
            <a:r>
              <a:rPr lang="ja-JP" altLang="en-US" sz="1000" dirty="0">
                <a:latin typeface="+mn-ea"/>
                <a:ea typeface="+mn-ea"/>
                <a:cs typeface="Meiryo UI" pitchFamily="50" charset="-128"/>
              </a:rPr>
              <a:t>・キャンペーン商材詳細</a:t>
            </a:r>
          </a:p>
          <a:p>
            <a:pPr eaLnBrk="1" hangingPunct="1"/>
            <a:r>
              <a:rPr lang="ja-JP" altLang="en-US" sz="1000" dirty="0">
                <a:latin typeface="+mn-ea"/>
                <a:ea typeface="+mn-ea"/>
                <a:cs typeface="Meiryo UI" pitchFamily="50" charset="-128"/>
              </a:rPr>
              <a:t>・広告リンク先</a:t>
            </a:r>
            <a:r>
              <a:rPr lang="en-US" altLang="ja-JP" sz="1000" dirty="0">
                <a:latin typeface="+mn-ea"/>
                <a:ea typeface="+mn-ea"/>
                <a:cs typeface="Meiryo UI" pitchFamily="50" charset="-128"/>
              </a:rPr>
              <a:t>URL</a:t>
            </a:r>
            <a:endParaRPr lang="ja-JP" altLang="en-US" sz="1000" dirty="0">
              <a:latin typeface="+mn-ea"/>
              <a:ea typeface="+mn-ea"/>
              <a:cs typeface="Meiryo UI" pitchFamily="50" charset="-128"/>
            </a:endParaRPr>
          </a:p>
        </p:txBody>
      </p:sp>
      <p:sp>
        <p:nvSpPr>
          <p:cNvPr id="56" name="Rectangle 57"/>
          <p:cNvSpPr>
            <a:spLocks noChangeArrowheads="1"/>
          </p:cNvSpPr>
          <p:nvPr/>
        </p:nvSpPr>
        <p:spPr bwMode="auto">
          <a:xfrm>
            <a:off x="5864158" y="4872364"/>
            <a:ext cx="2725592" cy="738664"/>
          </a:xfrm>
          <a:prstGeom prst="rect">
            <a:avLst/>
          </a:prstGeom>
          <a:solidFill>
            <a:schemeClr val="bg1"/>
          </a:solidFill>
          <a:ln w="9525" algn="ctr">
            <a:solidFill>
              <a:srgbClr val="333333"/>
            </a:solidFill>
            <a:miter lim="800000"/>
            <a:headEnd/>
            <a:tailEnd/>
          </a:ln>
          <a:effectLs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050" dirty="0">
                <a:latin typeface="+mn-ea"/>
                <a:ea typeface="+mn-ea"/>
                <a:cs typeface="Meiryo UI" pitchFamily="50" charset="-128"/>
              </a:rPr>
              <a:t>株式会社アイスタイル</a:t>
            </a:r>
          </a:p>
          <a:p>
            <a:pPr algn="ctr" eaLnBrk="1" hangingPunct="1"/>
            <a:r>
              <a:rPr lang="ja-JP" altLang="en-US" sz="1050" dirty="0">
                <a:latin typeface="+mn-ea"/>
                <a:ea typeface="+mn-ea"/>
                <a:cs typeface="Meiryo UI" pitchFamily="50" charset="-128"/>
              </a:rPr>
              <a:t>プロモーションサービス担当宛</a:t>
            </a:r>
          </a:p>
          <a:p>
            <a:pPr algn="ctr" eaLnBrk="1" hangingPunct="1"/>
            <a:r>
              <a:rPr lang="ja-JP" altLang="en-US" sz="1050" dirty="0">
                <a:latin typeface="+mn-ea"/>
                <a:ea typeface="+mn-ea"/>
                <a:cs typeface="Meiryo UI" pitchFamily="50" charset="-128"/>
              </a:rPr>
              <a:t>■お問合せメールアドレス■</a:t>
            </a:r>
          </a:p>
          <a:p>
            <a:pPr algn="ctr" eaLnBrk="1" hangingPunct="1"/>
            <a:r>
              <a:rPr lang="ja-JP" altLang="en-US" sz="1050" dirty="0">
                <a:latin typeface="+mn-ea"/>
                <a:ea typeface="+mn-ea"/>
                <a:cs typeface="Meiryo UI" pitchFamily="50" charset="-128"/>
              </a:rPr>
              <a:t>   </a:t>
            </a:r>
            <a:r>
              <a:rPr lang="en-US" altLang="ja-JP" sz="1050" u="sng" dirty="0">
                <a:solidFill>
                  <a:srgbClr val="FF5574"/>
                </a:solidFill>
                <a:latin typeface="+mn-ea"/>
                <a:ea typeface="+mn-ea"/>
                <a:cs typeface="Meiryo UI" pitchFamily="50" charset="-128"/>
              </a:rPr>
              <a:t>service@cosme.net</a:t>
            </a:r>
          </a:p>
        </p:txBody>
      </p:sp>
      <p:sp>
        <p:nvSpPr>
          <p:cNvPr id="21" name="Rectangle 48"/>
          <p:cNvSpPr>
            <a:spLocks noChangeArrowheads="1"/>
          </p:cNvSpPr>
          <p:nvPr/>
        </p:nvSpPr>
        <p:spPr bwMode="auto">
          <a:xfrm>
            <a:off x="1040562" y="4964190"/>
            <a:ext cx="4319587"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b="1" dirty="0">
                <a:latin typeface="+mn-ea"/>
                <a:ea typeface="+mn-ea"/>
                <a:cs typeface="Meiryo UI" pitchFamily="50" charset="-128"/>
              </a:rPr>
              <a:t>■件名：</a:t>
            </a:r>
            <a:r>
              <a:rPr lang="en-US" altLang="ja-JP" sz="1200" b="1" dirty="0">
                <a:latin typeface="+mn-ea"/>
                <a:ea typeface="+mn-ea"/>
                <a:cs typeface="Meiryo UI" pitchFamily="50" charset="-128"/>
              </a:rPr>
              <a:t>【</a:t>
            </a:r>
            <a:r>
              <a:rPr lang="ja-JP" altLang="en-US" sz="1200" b="1" dirty="0">
                <a:latin typeface="+mn-ea"/>
                <a:ea typeface="+mn-ea"/>
                <a:cs typeface="Meiryo UI" pitchFamily="50" charset="-128"/>
              </a:rPr>
              <a:t>申込</a:t>
            </a:r>
            <a:r>
              <a:rPr lang="en-US" altLang="ja-JP" sz="1200" b="1" dirty="0">
                <a:latin typeface="+mn-ea"/>
                <a:ea typeface="+mn-ea"/>
                <a:cs typeface="Meiryo UI" pitchFamily="50" charset="-128"/>
              </a:rPr>
              <a:t>】</a:t>
            </a:r>
            <a:r>
              <a:rPr lang="ja-JP" altLang="en-US" sz="1200" b="1" dirty="0">
                <a:latin typeface="+mn-ea"/>
                <a:ea typeface="+mn-ea"/>
                <a:cs typeface="Meiryo UI" pitchFamily="50" charset="-128"/>
              </a:rPr>
              <a:t>広告主名</a:t>
            </a:r>
            <a:r>
              <a:rPr lang="en-US" altLang="ja-JP" sz="1200" b="1" dirty="0">
                <a:latin typeface="+mn-ea"/>
                <a:ea typeface="+mn-ea"/>
                <a:cs typeface="Meiryo UI" pitchFamily="50" charset="-128"/>
              </a:rPr>
              <a:t>/</a:t>
            </a:r>
            <a:r>
              <a:rPr lang="ja-JP" altLang="en-US" sz="1200" b="1" dirty="0">
                <a:latin typeface="+mn-ea"/>
                <a:ea typeface="+mn-ea"/>
                <a:cs typeface="Meiryo UI" pitchFamily="50" charset="-128"/>
              </a:rPr>
              <a:t>メニュー名</a:t>
            </a:r>
            <a:r>
              <a:rPr lang="en-US" altLang="ja-JP" sz="1200" b="1" dirty="0">
                <a:latin typeface="+mn-ea"/>
                <a:ea typeface="+mn-ea"/>
                <a:cs typeface="Meiryo UI" pitchFamily="50" charset="-128"/>
              </a:rPr>
              <a:t>/</a:t>
            </a:r>
            <a:r>
              <a:rPr lang="ja-JP" altLang="en-US" sz="1200" b="1" dirty="0">
                <a:latin typeface="+mn-ea"/>
                <a:ea typeface="+mn-ea"/>
                <a:cs typeface="Meiryo UI" pitchFamily="50" charset="-128"/>
              </a:rPr>
              <a:t>掲載期間</a:t>
            </a:r>
          </a:p>
        </p:txBody>
      </p:sp>
      <p:sp>
        <p:nvSpPr>
          <p:cNvPr id="22" name="Rectangle 49"/>
          <p:cNvSpPr>
            <a:spLocks noChangeArrowheads="1"/>
          </p:cNvSpPr>
          <p:nvPr/>
        </p:nvSpPr>
        <p:spPr bwMode="auto">
          <a:xfrm>
            <a:off x="1146923" y="5201905"/>
            <a:ext cx="3624263" cy="1323439"/>
          </a:xfrm>
          <a:prstGeom prst="rect">
            <a:avLst/>
          </a:prstGeom>
          <a:solidFill>
            <a:schemeClr val="bg1"/>
          </a:solidFill>
          <a:ln w="9525" algn="ctr">
            <a:solidFill>
              <a:srgbClr val="333333"/>
            </a:solidFill>
            <a:miter lim="800000"/>
            <a:headEnd/>
            <a:tailEnd/>
          </a:ln>
          <a:effectLs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latin typeface="+mn-ea"/>
                <a:ea typeface="+mn-ea"/>
                <a:cs typeface="Meiryo UI" pitchFamily="50" charset="-128"/>
              </a:rPr>
              <a:t>・広告主様正式会社名</a:t>
            </a:r>
          </a:p>
          <a:p>
            <a:pPr eaLnBrk="1" hangingPunct="1"/>
            <a:r>
              <a:rPr lang="ja-JP" altLang="en-US" sz="1000" dirty="0">
                <a:latin typeface="+mn-ea"/>
                <a:ea typeface="+mn-ea"/>
                <a:cs typeface="Meiryo UI" pitchFamily="50" charset="-128"/>
              </a:rPr>
              <a:t>・広告主様業態（メーカー、総販売元、販売代理店名など）</a:t>
            </a:r>
          </a:p>
          <a:p>
            <a:pPr eaLnBrk="1" hangingPunct="1"/>
            <a:r>
              <a:rPr lang="ja-JP" altLang="en-US" sz="1000" dirty="0">
                <a:latin typeface="+mn-ea"/>
                <a:ea typeface="+mn-ea"/>
                <a:cs typeface="Meiryo UI" pitchFamily="50" charset="-128"/>
              </a:rPr>
              <a:t>・商品の販売チャネル</a:t>
            </a:r>
            <a:endParaRPr lang="en-US" altLang="ja-JP" sz="1000" dirty="0">
              <a:latin typeface="+mn-ea"/>
              <a:ea typeface="+mn-ea"/>
              <a:cs typeface="Meiryo UI" pitchFamily="50" charset="-128"/>
            </a:endParaRPr>
          </a:p>
          <a:p>
            <a:pPr eaLnBrk="1" hangingPunct="1"/>
            <a:r>
              <a:rPr lang="ja-JP" altLang="en-US" sz="1000" dirty="0">
                <a:latin typeface="+mn-ea"/>
                <a:ea typeface="+mn-ea"/>
                <a:cs typeface="Meiryo UI" pitchFamily="50" charset="-128"/>
              </a:rPr>
              <a:t>・キャンペーン商材詳</a:t>
            </a:r>
            <a:endParaRPr lang="en-US" altLang="ja-JP" sz="1000" dirty="0">
              <a:latin typeface="+mn-ea"/>
              <a:ea typeface="+mn-ea"/>
              <a:cs typeface="Meiryo UI" pitchFamily="50" charset="-128"/>
            </a:endParaRPr>
          </a:p>
          <a:p>
            <a:pPr eaLnBrk="1" hangingPunct="1"/>
            <a:r>
              <a:rPr lang="ja-JP" altLang="en-US" sz="1000" dirty="0">
                <a:latin typeface="+mn-ea"/>
                <a:ea typeface="+mn-ea"/>
                <a:cs typeface="Meiryo UI" pitchFamily="50" charset="-128"/>
              </a:rPr>
              <a:t>・広告リンク</a:t>
            </a:r>
            <a:r>
              <a:rPr lang="en-US" altLang="ja-JP" sz="1000" dirty="0">
                <a:latin typeface="+mn-ea"/>
                <a:ea typeface="+mn-ea"/>
                <a:cs typeface="Meiryo UI" pitchFamily="50" charset="-128"/>
              </a:rPr>
              <a:t>URL</a:t>
            </a:r>
          </a:p>
          <a:p>
            <a:pPr eaLnBrk="1" hangingPunct="1"/>
            <a:r>
              <a:rPr lang="ja-JP" altLang="en-US" sz="1000" dirty="0">
                <a:latin typeface="+mn-ea"/>
                <a:ea typeface="+mn-ea"/>
                <a:cs typeface="Meiryo UI" pitchFamily="50" charset="-128"/>
              </a:rPr>
              <a:t>・メニュー名</a:t>
            </a:r>
            <a:endParaRPr lang="en-US" altLang="ja-JP" sz="1000" dirty="0">
              <a:latin typeface="+mn-ea"/>
              <a:ea typeface="+mn-ea"/>
              <a:cs typeface="Meiryo UI" pitchFamily="50" charset="-128"/>
            </a:endParaRPr>
          </a:p>
          <a:p>
            <a:pPr eaLnBrk="1" hangingPunct="1"/>
            <a:r>
              <a:rPr lang="ja-JP" altLang="en-US" sz="1000" dirty="0">
                <a:latin typeface="+mn-ea"/>
                <a:ea typeface="+mn-ea"/>
                <a:cs typeface="Meiryo UI" pitchFamily="50" charset="-128"/>
              </a:rPr>
              <a:t>・掲載期間</a:t>
            </a:r>
            <a:endParaRPr lang="en-US" altLang="ja-JP" sz="1000" dirty="0">
              <a:latin typeface="+mn-ea"/>
              <a:ea typeface="+mn-ea"/>
              <a:cs typeface="Meiryo UI" pitchFamily="50" charset="-128"/>
            </a:endParaRPr>
          </a:p>
          <a:p>
            <a:pPr eaLnBrk="1" hangingPunct="1"/>
            <a:r>
              <a:rPr lang="ja-JP" altLang="en-US" sz="1000" dirty="0">
                <a:latin typeface="+mn-ea"/>
                <a:ea typeface="+mn-ea"/>
                <a:cs typeface="Meiryo UI" pitchFamily="50" charset="-128"/>
              </a:rPr>
              <a:t>・申込み金額</a:t>
            </a:r>
          </a:p>
        </p:txBody>
      </p:sp>
      <p:sp>
        <p:nvSpPr>
          <p:cNvPr id="6" name="二等辺三角形 5"/>
          <p:cNvSpPr/>
          <p:nvPr/>
        </p:nvSpPr>
        <p:spPr>
          <a:xfrm rot="5400000">
            <a:off x="4568487" y="4992739"/>
            <a:ext cx="1259474" cy="323850"/>
          </a:xfrm>
          <a:prstGeom prst="triangle">
            <a:avLst/>
          </a:prstGeom>
          <a:solidFill>
            <a:srgbClr val="FF99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atin typeface="+mn-ea"/>
            </a:endParaRPr>
          </a:p>
        </p:txBody>
      </p:sp>
      <p:grpSp>
        <p:nvGrpSpPr>
          <p:cNvPr id="50" name="Group 26"/>
          <p:cNvGrpSpPr>
            <a:grpSpLocks/>
          </p:cNvGrpSpPr>
          <p:nvPr/>
        </p:nvGrpSpPr>
        <p:grpSpPr bwMode="auto">
          <a:xfrm>
            <a:off x="5555132" y="4751733"/>
            <a:ext cx="628339" cy="391115"/>
            <a:chOff x="237" y="1008"/>
            <a:chExt cx="483" cy="288"/>
          </a:xfrm>
        </p:grpSpPr>
        <p:sp>
          <p:nvSpPr>
            <p:cNvPr id="51" name="Rectangle 27"/>
            <p:cNvSpPr>
              <a:spLocks noChangeArrowheads="1"/>
            </p:cNvSpPr>
            <p:nvPr/>
          </p:nvSpPr>
          <p:spPr bwMode="auto">
            <a:xfrm>
              <a:off x="240" y="1008"/>
              <a:ext cx="480" cy="28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en-US" b="1">
                <a:latin typeface="+mn-ea"/>
                <a:ea typeface="+mn-ea"/>
                <a:cs typeface="Meiryo UI" pitchFamily="50" charset="-128"/>
              </a:endParaRPr>
            </a:p>
          </p:txBody>
        </p:sp>
        <p:sp>
          <p:nvSpPr>
            <p:cNvPr id="52" name="Line 28"/>
            <p:cNvSpPr>
              <a:spLocks noChangeShapeType="1"/>
            </p:cNvSpPr>
            <p:nvPr/>
          </p:nvSpPr>
          <p:spPr bwMode="auto">
            <a:xfrm flipV="1">
              <a:off x="237" y="1158"/>
              <a:ext cx="181" cy="1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n-ea"/>
              </a:endParaRPr>
            </a:p>
          </p:txBody>
        </p:sp>
        <p:sp>
          <p:nvSpPr>
            <p:cNvPr id="53" name="Line 29"/>
            <p:cNvSpPr>
              <a:spLocks noChangeShapeType="1"/>
            </p:cNvSpPr>
            <p:nvPr/>
          </p:nvSpPr>
          <p:spPr bwMode="auto">
            <a:xfrm>
              <a:off x="240" y="1008"/>
              <a:ext cx="24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n-ea"/>
              </a:endParaRPr>
            </a:p>
          </p:txBody>
        </p:sp>
        <p:sp>
          <p:nvSpPr>
            <p:cNvPr id="54" name="Line 30"/>
            <p:cNvSpPr>
              <a:spLocks noChangeShapeType="1"/>
            </p:cNvSpPr>
            <p:nvPr/>
          </p:nvSpPr>
          <p:spPr bwMode="auto">
            <a:xfrm flipH="1" flipV="1">
              <a:off x="539" y="1159"/>
              <a:ext cx="181" cy="1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n-ea"/>
              </a:endParaRPr>
            </a:p>
          </p:txBody>
        </p:sp>
        <p:sp>
          <p:nvSpPr>
            <p:cNvPr id="55" name="Line 31"/>
            <p:cNvSpPr>
              <a:spLocks noChangeShapeType="1"/>
            </p:cNvSpPr>
            <p:nvPr/>
          </p:nvSpPr>
          <p:spPr bwMode="auto">
            <a:xfrm flipH="1">
              <a:off x="480" y="1008"/>
              <a:ext cx="24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latin typeface="+mn-ea"/>
              </a:endParaRPr>
            </a:p>
          </p:txBody>
        </p:sp>
      </p:grpSp>
      <p:sp>
        <p:nvSpPr>
          <p:cNvPr id="23"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latin typeface="+mn-ea"/>
              </a:rPr>
              <a:pPr/>
              <a:t>45</a:t>
            </a:fld>
            <a:endParaRPr lang="ja-JP" altLang="en-US" dirty="0">
              <a:latin typeface="+mn-ea"/>
            </a:endParaRPr>
          </a:p>
        </p:txBody>
      </p:sp>
    </p:spTree>
    <p:extLst>
      <p:ext uri="{BB962C8B-B14F-4D97-AF65-F5344CB8AC3E}">
        <p14:creationId xmlns:p14="http://schemas.microsoft.com/office/powerpoint/2010/main" val="20623212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タイトル 41"/>
          <p:cNvSpPr>
            <a:spLocks noGrp="1"/>
          </p:cNvSpPr>
          <p:nvPr>
            <p:ph type="title"/>
          </p:nvPr>
        </p:nvSpPr>
        <p:spPr>
          <a:xfrm>
            <a:off x="0" y="245798"/>
            <a:ext cx="9906000" cy="650080"/>
          </a:xfrm>
        </p:spPr>
        <p:txBody>
          <a:bodyPr/>
          <a:lstStyle/>
          <a:p>
            <a:r>
              <a:rPr kumimoji="1" lang="ja-JP" altLang="en-US" dirty="0">
                <a:latin typeface="+mn-ea"/>
                <a:ea typeface="+mn-ea"/>
              </a:rPr>
              <a:t>＠ｃｏｓｍｅ宣言</a:t>
            </a:r>
          </a:p>
        </p:txBody>
      </p:sp>
      <p:sp>
        <p:nvSpPr>
          <p:cNvPr id="41" name="Rectangle 19"/>
          <p:cNvSpPr>
            <a:spLocks noChangeArrowheads="1"/>
          </p:cNvSpPr>
          <p:nvPr/>
        </p:nvSpPr>
        <p:spPr bwMode="auto">
          <a:xfrm>
            <a:off x="344488" y="1130036"/>
            <a:ext cx="9217025"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lang="ja-JP" altLang="en-US" sz="1400" dirty="0">
                <a:latin typeface="+mn-ea"/>
                <a:ea typeface="+mn-ea"/>
              </a:rPr>
              <a:t>弊社では＠ｃｏｓｍｅの公正性、中立性の維持に向けて「＠ｃｏｓｍｅ宣言」を宣言いたします。</a:t>
            </a:r>
            <a:endParaRPr lang="en-US" altLang="ja-JP" sz="1400" dirty="0">
              <a:latin typeface="+mn-ea"/>
              <a:ea typeface="+mn-ea"/>
            </a:endParaRPr>
          </a:p>
          <a:p>
            <a:pPr algn="ctr"/>
            <a:r>
              <a:rPr lang="ja-JP" altLang="en-US" sz="1400" dirty="0">
                <a:latin typeface="+mn-ea"/>
                <a:ea typeface="+mn-ea"/>
              </a:rPr>
              <a:t>宣言に賛同し、運営方針をご支持いただける企業のみなさまは、ぜひ「＠ｃｏｓｍｅ宣言」にご参加ください。</a:t>
            </a:r>
            <a:endParaRPr lang="en-US" altLang="ja-JP" sz="1400" dirty="0">
              <a:latin typeface="+mn-ea"/>
              <a:ea typeface="+mn-ea"/>
            </a:endParaRPr>
          </a:p>
        </p:txBody>
      </p:sp>
      <p:sp>
        <p:nvSpPr>
          <p:cNvPr id="43" name="Rectangle 21"/>
          <p:cNvSpPr>
            <a:spLocks noChangeArrowheads="1"/>
          </p:cNvSpPr>
          <p:nvPr/>
        </p:nvSpPr>
        <p:spPr bwMode="auto">
          <a:xfrm>
            <a:off x="1712913" y="1733286"/>
            <a:ext cx="6480175" cy="369332"/>
          </a:xfrm>
          <a:prstGeom prst="rect">
            <a:avLst/>
          </a:prstGeom>
          <a:noFill/>
          <a:ln>
            <a:noFill/>
          </a:ln>
          <a:effectLst>
            <a:prstShdw prst="shdw17" dist="17961" dir="2700000">
              <a:srgbClr val="99995C"/>
            </a:prstShdw>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r>
              <a:rPr lang="ja-JP" altLang="en-US" sz="900" dirty="0">
                <a:latin typeface="+mn-ea"/>
                <a:ea typeface="+mn-ea"/>
                <a:cs typeface="メイリオ" pitchFamily="50" charset="-128"/>
              </a:rPr>
              <a:t>「</a:t>
            </a:r>
            <a:r>
              <a:rPr lang="ja-JP" altLang="en-US" sz="900" b="1" dirty="0">
                <a:solidFill>
                  <a:schemeClr val="accent1"/>
                </a:solidFill>
                <a:latin typeface="+mn-ea"/>
                <a:ea typeface="+mn-ea"/>
                <a:cs typeface="メイリオ" pitchFamily="50" charset="-128"/>
              </a:rPr>
              <a:t>＠ｃｏｓｍｅ宣言</a:t>
            </a:r>
            <a:r>
              <a:rPr lang="ja-JP" altLang="en-US" sz="900" dirty="0">
                <a:latin typeface="+mn-ea"/>
                <a:ea typeface="+mn-ea"/>
                <a:cs typeface="メイリオ" pitchFamily="50" charset="-128"/>
              </a:rPr>
              <a:t>」は</a:t>
            </a:r>
            <a:r>
              <a:rPr lang="ja-JP" altLang="en-US" sz="900" dirty="0">
                <a:latin typeface="+mn-ea"/>
                <a:ea typeface="+mn-ea"/>
              </a:rPr>
              <a:t>、クチコミや商品データベースを中心とした公正なコミュニティを運営するにあたって、運営方針を明確にして広く宣言するものです。私たちはこの内容を実践するため、今後も最大限の努力を続けてまいります。</a:t>
            </a:r>
            <a:endParaRPr lang="en-US" altLang="ja-JP" sz="900" dirty="0">
              <a:latin typeface="+mn-ea"/>
              <a:ea typeface="+mn-ea"/>
            </a:endParaRPr>
          </a:p>
        </p:txBody>
      </p:sp>
      <p:sp>
        <p:nvSpPr>
          <p:cNvPr id="44" name="Rectangle 20"/>
          <p:cNvSpPr>
            <a:spLocks noChangeArrowheads="1"/>
          </p:cNvSpPr>
          <p:nvPr/>
        </p:nvSpPr>
        <p:spPr bwMode="auto">
          <a:xfrm>
            <a:off x="1865888" y="5333308"/>
            <a:ext cx="6174224" cy="584775"/>
          </a:xfrm>
          <a:prstGeom prst="rect">
            <a:avLst/>
          </a:prstGeom>
          <a:solidFill>
            <a:srgbClr val="FFFF99"/>
          </a:solidFill>
          <a:ln>
            <a:noFill/>
          </a:ln>
          <a:effectLst>
            <a:prstShdw prst="shdw17" dist="17961" dir="2700000">
              <a:srgbClr val="99995C"/>
            </a:prstShdw>
          </a:effectLst>
          <a:extLs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r>
              <a:rPr lang="ja-JP" altLang="en-US" sz="800" dirty="0">
                <a:latin typeface="+mn-ea"/>
                <a:ea typeface="+mn-ea"/>
              </a:rPr>
              <a:t>「＠ｃｏｓｍｅ宣言」は、私たちの努力だけで達成することができません。</a:t>
            </a:r>
          </a:p>
          <a:p>
            <a:r>
              <a:rPr lang="ja-JP" altLang="en-US" sz="800" dirty="0">
                <a:latin typeface="+mn-ea"/>
                <a:ea typeface="+mn-ea"/>
              </a:rPr>
              <a:t>美容業界にかかわる企業のみなさまにも＠ｃｏｓｍｅの公正性や中立性を尊重いただくことで、はじめて実現が可能になります。</a:t>
            </a:r>
          </a:p>
          <a:p>
            <a:r>
              <a:rPr lang="ja-JP" altLang="en-US" sz="800" dirty="0">
                <a:latin typeface="+mn-ea"/>
                <a:ea typeface="+mn-ea"/>
              </a:rPr>
              <a:t>「＠ｃｏｓｍｅ宣言」に賛同し、運営方針をご支持いただける企業のみなさまは、ぜひご参加ください。</a:t>
            </a:r>
            <a:endParaRPr lang="en-US" altLang="ja-JP" sz="800" dirty="0">
              <a:latin typeface="+mn-ea"/>
              <a:ea typeface="+mn-ea"/>
            </a:endParaRPr>
          </a:p>
          <a:p>
            <a:r>
              <a:rPr lang="ja-JP" altLang="en-US" sz="800" dirty="0">
                <a:latin typeface="+mn-ea"/>
                <a:ea typeface="+mn-ea"/>
              </a:rPr>
              <a:t>そして「＠ｃｏｓｍｅ宣言」に則った宣伝活動やサイト利用を心がけていただけますよう、お願いいたします。</a:t>
            </a:r>
            <a:endParaRPr lang="en-US" altLang="ja-JP" sz="800" dirty="0">
              <a:latin typeface="+mn-ea"/>
              <a:ea typeface="+mn-ea"/>
            </a:endParaRPr>
          </a:p>
        </p:txBody>
      </p:sp>
      <p:sp>
        <p:nvSpPr>
          <p:cNvPr id="45" name="Rectangle 23"/>
          <p:cNvSpPr>
            <a:spLocks noChangeArrowheads="1"/>
          </p:cNvSpPr>
          <p:nvPr/>
        </p:nvSpPr>
        <p:spPr bwMode="auto">
          <a:xfrm>
            <a:off x="1993107" y="6003925"/>
            <a:ext cx="5919787" cy="304800"/>
          </a:xfrm>
          <a:prstGeom prst="rect">
            <a:avLst/>
          </a:prstGeom>
          <a:noFill/>
          <a:ln>
            <a:noFill/>
          </a:ln>
          <a:effectLst>
            <a:prstShdw prst="shdw17" dist="17961" dir="2700000">
              <a:srgbClr val="99995C"/>
            </a:prstShdw>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1400" dirty="0">
                <a:latin typeface="+mn-ea"/>
                <a:ea typeface="+mn-ea"/>
                <a:cs typeface="メイリオ" pitchFamily="50" charset="-128"/>
              </a:rPr>
              <a:t>【</a:t>
            </a:r>
            <a:r>
              <a:rPr lang="ja-JP" altLang="en-US" sz="1400" dirty="0">
                <a:latin typeface="+mn-ea"/>
                <a:ea typeface="+mn-ea"/>
                <a:cs typeface="メイリオ" pitchFamily="50" charset="-128"/>
              </a:rPr>
              <a:t>＠ｃｏｓｍｅ宣言</a:t>
            </a:r>
            <a:r>
              <a:rPr lang="en-US" altLang="ja-JP" sz="1400" dirty="0">
                <a:latin typeface="+mn-ea"/>
                <a:ea typeface="+mn-ea"/>
                <a:cs typeface="メイリオ" pitchFamily="50" charset="-128"/>
              </a:rPr>
              <a:t>】http://www.cosme.net/html/sng/</a:t>
            </a:r>
            <a:endParaRPr lang="ja-JP" altLang="en-US" sz="1400" dirty="0">
              <a:latin typeface="+mn-ea"/>
              <a:ea typeface="+mn-ea"/>
              <a:cs typeface="メイリオ" pitchFamily="50" charset="-128"/>
            </a:endParaRPr>
          </a:p>
        </p:txBody>
      </p:sp>
      <p:pic>
        <p:nvPicPr>
          <p:cNvPr id="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6019" y="2169000"/>
            <a:ext cx="5593963" cy="298819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latin typeface="+mn-ea"/>
              </a:rPr>
              <a:pPr/>
              <a:t>46</a:t>
            </a:fld>
            <a:endParaRPr lang="ja-JP" altLang="en-US" dirty="0">
              <a:latin typeface="+mn-ea"/>
            </a:endParaRPr>
          </a:p>
        </p:txBody>
      </p:sp>
    </p:spTree>
    <p:extLst>
      <p:ext uri="{BB962C8B-B14F-4D97-AF65-F5344CB8AC3E}">
        <p14:creationId xmlns:p14="http://schemas.microsoft.com/office/powerpoint/2010/main" val="37073854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p:cNvSpPr>
            <a:spLocks noGrp="1"/>
          </p:cNvSpPr>
          <p:nvPr>
            <p:ph type="body" sz="quarter" idx="13"/>
          </p:nvPr>
        </p:nvSpPr>
        <p:spPr/>
        <p:txBody>
          <a:bodyPr/>
          <a:lstStyle/>
          <a:p>
            <a:r>
              <a:rPr lang="ja-JP" altLang="en-US" dirty="0"/>
              <a:t>お問い合わせは、下記窓口宛にお願い致します。</a:t>
            </a:r>
          </a:p>
        </p:txBody>
      </p:sp>
      <p:sp>
        <p:nvSpPr>
          <p:cNvPr id="8" name="テキスト プレースホルダー 7"/>
          <p:cNvSpPr>
            <a:spLocks noGrp="1"/>
          </p:cNvSpPr>
          <p:nvPr>
            <p:ph type="body" sz="quarter" idx="16"/>
          </p:nvPr>
        </p:nvSpPr>
        <p:spPr/>
        <p:txBody>
          <a:bodyPr/>
          <a:lstStyle/>
          <a:p>
            <a:r>
              <a:rPr lang="ja-JP" altLang="en-US" dirty="0"/>
              <a:t>株式会社アイスタイル</a:t>
            </a:r>
            <a:endParaRPr lang="en-US" altLang="ja-JP" dirty="0"/>
          </a:p>
          <a:p>
            <a:r>
              <a:rPr lang="ja-JP" altLang="en-US" dirty="0"/>
              <a:t>プロモーションサービス担当</a:t>
            </a:r>
          </a:p>
        </p:txBody>
      </p:sp>
      <p:sp>
        <p:nvSpPr>
          <p:cNvPr id="9" name="テキスト プレースホルダー 8"/>
          <p:cNvSpPr>
            <a:spLocks noGrp="1"/>
          </p:cNvSpPr>
          <p:nvPr>
            <p:ph type="body" sz="quarter" idx="17"/>
          </p:nvPr>
        </p:nvSpPr>
        <p:spPr/>
        <p:txBody>
          <a:bodyPr/>
          <a:lstStyle/>
          <a:p>
            <a:r>
              <a:rPr lang="fr-FR" altLang="ja-JP" dirty="0"/>
              <a:t>Mail</a:t>
            </a:r>
            <a:r>
              <a:rPr lang="ja-JP" altLang="fr-FR" dirty="0"/>
              <a:t>： </a:t>
            </a:r>
            <a:r>
              <a:rPr lang="fr-FR" altLang="ja-JP" dirty="0"/>
              <a:t>service@cosme.net</a:t>
            </a:r>
          </a:p>
          <a:p>
            <a:r>
              <a:rPr lang="fr-FR" altLang="ja-JP" dirty="0"/>
              <a:t>Tel </a:t>
            </a:r>
            <a:r>
              <a:rPr lang="ja-JP" altLang="fr-FR" dirty="0"/>
              <a:t>： </a:t>
            </a:r>
            <a:r>
              <a:rPr lang="fr-FR" altLang="ja-JP" dirty="0"/>
              <a:t>03-5575-1267</a:t>
            </a:r>
          </a:p>
          <a:p>
            <a:r>
              <a:rPr lang="fr-FR" altLang="ja-JP" dirty="0"/>
              <a:t>Fax : 03-5575-1277</a:t>
            </a:r>
            <a:endParaRPr lang="ja-JP" altLang="en-US" dirty="0"/>
          </a:p>
        </p:txBody>
      </p:sp>
      <p:sp>
        <p:nvSpPr>
          <p:cNvPr id="20" name="タイトル 41"/>
          <p:cNvSpPr txBox="1">
            <a:spLocks/>
          </p:cNvSpPr>
          <p:nvPr/>
        </p:nvSpPr>
        <p:spPr>
          <a:xfrm>
            <a:off x="495300" y="282288"/>
            <a:ext cx="8915400" cy="65008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kumimoji="1" sz="3000" b="1" kern="1200">
                <a:solidFill>
                  <a:srgbClr val="4EB691"/>
                </a:solidFill>
                <a:latin typeface=""/>
                <a:ea typeface=""/>
                <a:cs typeface="メイリオ"/>
              </a:defRPr>
            </a:lvl1pPr>
          </a:lstStyle>
          <a:p>
            <a:r>
              <a:rPr lang="ja-JP" altLang="en-US" dirty="0"/>
              <a:t>お問い合わせ先</a:t>
            </a:r>
          </a:p>
        </p:txBody>
      </p:sp>
      <p:sp>
        <p:nvSpPr>
          <p:cNvPr id="7" name="スライド番号プレースホルダー 5"/>
          <p:cNvSpPr>
            <a:spLocks noGrp="1"/>
          </p:cNvSpPr>
          <p:nvPr>
            <p:ph type="sldNum" sz="quarter" idx="12"/>
          </p:nvPr>
        </p:nvSpPr>
        <p:spPr>
          <a:xfrm>
            <a:off x="4851865" y="6572550"/>
            <a:ext cx="527095" cy="259873"/>
          </a:xfrm>
        </p:spPr>
        <p:txBody>
          <a:bodyPr/>
          <a:lstStyle/>
          <a:p>
            <a:fld id="{D1BB40C7-AB44-C647-B8F2-09508EB95348}" type="slidenum">
              <a:rPr lang="ja-JP" altLang="en-US" smtClean="0"/>
              <a:pPr/>
              <a:t>47</a:t>
            </a:fld>
            <a:endParaRPr lang="ja-JP" altLang="en-US" dirty="0"/>
          </a:p>
        </p:txBody>
      </p:sp>
    </p:spTree>
    <p:extLst>
      <p:ext uri="{BB962C8B-B14F-4D97-AF65-F5344CB8AC3E}">
        <p14:creationId xmlns:p14="http://schemas.microsoft.com/office/powerpoint/2010/main" val="382859911"/>
      </p:ext>
    </p:extLst>
  </p:cSld>
  <p:clrMapOvr>
    <a:masterClrMapping/>
  </p:clrMapOvr>
</p:sld>
</file>

<file path=ppt/theme/theme1.xml><?xml version="1.0" encoding="utf-8"?>
<a:theme xmlns:a="http://schemas.openxmlformats.org/drawingml/2006/main" name="template_@cosme_gree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ユーザー定義 10">
      <a:majorFont>
        <a:latin typeface="Alte Haas Grotesk bold"/>
        <a:ea typeface="メイリオ ボールド"/>
        <a:cs typeface=""/>
      </a:majorFont>
      <a:minorFont>
        <a:latin typeface="Alte Haas Grotesk"/>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w="28575">
          <a:solidFill>
            <a:srgbClr val="FF0000"/>
          </a:solidFill>
        </a:ln>
        <a:effectLst/>
      </a:spPr>
      <a:bodyPr rtlCol="0" anchor="ctr"/>
      <a:lstStyle>
        <a:defPPr algn="ctr">
          <a:defRPr kumimoji="1" sz="1400" dirty="0" smtClean="0"/>
        </a:defPPr>
      </a:lstStyle>
      <a:style>
        <a:lnRef idx="1">
          <a:schemeClr val="accent1"/>
        </a:lnRef>
        <a:fillRef idx="3">
          <a:schemeClr val="accent1"/>
        </a:fillRef>
        <a:effectRef idx="2">
          <a:schemeClr val="accent1"/>
        </a:effectRef>
        <a:fontRef idx="minor">
          <a:schemeClr val="lt1"/>
        </a:fontRef>
      </a:style>
    </a:spDef>
    <a:lnDef>
      <a:spPr>
        <a:ln w="22225">
          <a:solidFill>
            <a:srgbClr val="FF5574"/>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プレゼンテーション1" id="{0CF75CD9-38A4-491C-A93A-A48353977D29}" vid="{364ADF76-119E-4D49-B78E-F31A57CB348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template_@cosme_green</Template>
  <TotalTime>14818</TotalTime>
  <Words>8709</Words>
  <Application>Microsoft Office PowerPoint</Application>
  <PresentationFormat>A4 210 x 297 mm</PresentationFormat>
  <Paragraphs>1585</Paragraphs>
  <Slides>47</Slides>
  <Notes>12</Notes>
  <HiddenSlides>0</HiddenSlides>
  <MMClips>0</MMClips>
  <ScaleCrop>false</ScaleCrop>
  <HeadingPairs>
    <vt:vector size="4" baseType="variant">
      <vt:variant>
        <vt:lpstr>テーマ</vt:lpstr>
      </vt:variant>
      <vt:variant>
        <vt:i4>1</vt:i4>
      </vt:variant>
      <vt:variant>
        <vt:lpstr>スライド タイトル</vt:lpstr>
      </vt:variant>
      <vt:variant>
        <vt:i4>47</vt:i4>
      </vt:variant>
    </vt:vector>
  </HeadingPairs>
  <TitlesOfParts>
    <vt:vector size="48" baseType="lpstr">
      <vt:lpstr>template_@cosme_green</vt:lpstr>
      <vt:lpstr>PowerPoint プレゼンテーション</vt:lpstr>
      <vt:lpstr>INDEX</vt:lpstr>
      <vt:lpstr>＠ｃｏｓｍｅ とは？</vt:lpstr>
      <vt:lpstr>＠ｃｏｓｍｅメンバーについて</vt:lpstr>
      <vt:lpstr>Promotion Service Menu</vt:lpstr>
      <vt:lpstr>＠ｃｏｓｍｅプロモーションサービス</vt:lpstr>
      <vt:lpstr>タイアップページ　データ二次利用</vt:lpstr>
      <vt:lpstr>タイアップページ　デジタル二次利用</vt:lpstr>
      <vt:lpstr>＠ｃｏｓｍｅ公式LINEアカウント タイアップ追加誘導 ～メッセージ・タイムライン・クーポン配布　オプション～</vt:lpstr>
      <vt:lpstr>外部メディアとの相互誘導（マーケティングコミュニケーションプラン） ～プロモーションサービス  オプション～</vt:lpstr>
      <vt:lpstr>Main Menu</vt:lpstr>
      <vt:lpstr>@ｃｏｓｍｅ プロモーションサービス一覧</vt:lpstr>
      <vt:lpstr>プレミアム編集タイアップ　概要</vt:lpstr>
      <vt:lpstr>編集タイアップ＋モニター　概要</vt:lpstr>
      <vt:lpstr>　編集タイアップ　概要</vt:lpstr>
      <vt:lpstr>　プロダクトインフォメーション　概要</vt:lpstr>
      <vt:lpstr>　＠ｃｏｓｍｅクチコミまとめ　概要</vt:lpstr>
      <vt:lpstr>プロモーションサービス　誘導枠について</vt:lpstr>
      <vt:lpstr>Option Menu</vt:lpstr>
      <vt:lpstr>@ｃｏｓｍｅ プロモーションサービス＋オプション</vt:lpstr>
      <vt:lpstr>@ｃｏｓｍｅ プロモーションサービス＋オプション ～コンテンツ強化メニュー～</vt:lpstr>
      <vt:lpstr>@ｃｏｓｍｅ プロモーションサービス＋オプション ～ＬＩＮＥと二次利用～</vt:lpstr>
      <vt:lpstr>＠ｃｏｓｍｅ bicheのプロモーションとは？</vt:lpstr>
      <vt:lpstr>編集タイアップオプション ＠ｃｏｓｍｅ  biche タイアップ</vt:lpstr>
      <vt:lpstr>＠ｃｏｓｍｅ公式 LINEアカウント 「タイアップ追加誘導 オプション（メッセージ）」</vt:lpstr>
      <vt:lpstr>『 ＠ｃｏｓｍｅ公式』LINEコラボアカウント　タイアップ追加誘導オプション （メッセージ）クリエイティブパターンと提供クレジット</vt:lpstr>
      <vt:lpstr>PowerPoint プレゼンテーション</vt:lpstr>
      <vt:lpstr>『 ＠ｃｏｓｍｅ公式』LINEコラボアカウント　タイアップ追加誘導オプション （クーポン）クリエイティブパターンと提供クレジット</vt:lpstr>
      <vt:lpstr>PowerPoint プレゼンテーション</vt:lpstr>
      <vt:lpstr>タイアップページ データ二次利用</vt:lpstr>
      <vt:lpstr>タイアップページ　デジタル二次利用</vt:lpstr>
      <vt:lpstr>PowerPoint プレゼンテーション</vt:lpstr>
      <vt:lpstr>オプションメニュー　詳細</vt:lpstr>
      <vt:lpstr>オプションメニュー　詳細</vt:lpstr>
      <vt:lpstr>オプションメニュー　詳細</vt:lpstr>
      <vt:lpstr>オプションメニュー　詳細</vt:lpstr>
      <vt:lpstr>AD  Regulation Guide</vt:lpstr>
      <vt:lpstr>編集タイアップ制作進行フロー</vt:lpstr>
      <vt:lpstr>プロダクトインフォメーション制作進行フロー</vt:lpstr>
      <vt:lpstr>＠ｃｏｓｍｅクチコミまとめ制作進行フロー</vt:lpstr>
      <vt:lpstr>編集タイアップオプションbicheタイアップ制作進行フロー</vt:lpstr>
      <vt:lpstr>＠cosme Promotion Service お申込時の注意事項</vt:lpstr>
      <vt:lpstr>PowerPoint プレゼンテーション</vt:lpstr>
      <vt:lpstr>各種サービス利用規約</vt:lpstr>
      <vt:lpstr>掲載可否確認・お申込について</vt:lpstr>
      <vt:lpstr>＠ｃｏｓｍｅ宣言</vt:lpstr>
      <vt:lpstr>PowerPoint プレゼンテーション</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岩崎 素直</dc:creator>
  <cp:lastModifiedBy>manami_furukawa</cp:lastModifiedBy>
  <cp:revision>1627</cp:revision>
  <cp:lastPrinted>2017-09-07T04:45:12Z</cp:lastPrinted>
  <dcterms:created xsi:type="dcterms:W3CDTF">2015-06-19T09:21:56Z</dcterms:created>
  <dcterms:modified xsi:type="dcterms:W3CDTF">2017-09-08T11:15:38Z</dcterms:modified>
</cp:coreProperties>
</file>